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6" r:id="rId2"/>
    <p:sldId id="258" r:id="rId3"/>
    <p:sldId id="324" r:id="rId4"/>
    <p:sldId id="325" r:id="rId5"/>
    <p:sldId id="326" r:id="rId6"/>
    <p:sldId id="327" r:id="rId7"/>
    <p:sldId id="328" r:id="rId8"/>
    <p:sldId id="329" r:id="rId9"/>
    <p:sldId id="330" r:id="rId10"/>
    <p:sldId id="397" r:id="rId11"/>
    <p:sldId id="398" r:id="rId12"/>
    <p:sldId id="399" r:id="rId13"/>
    <p:sldId id="331" r:id="rId14"/>
    <p:sldId id="332" r:id="rId15"/>
    <p:sldId id="333" r:id="rId16"/>
    <p:sldId id="334" r:id="rId17"/>
    <p:sldId id="335" r:id="rId18"/>
    <p:sldId id="336" r:id="rId19"/>
    <p:sldId id="337" r:id="rId20"/>
    <p:sldId id="338" r:id="rId21"/>
    <p:sldId id="339" r:id="rId22"/>
    <p:sldId id="341" r:id="rId23"/>
    <p:sldId id="342" r:id="rId24"/>
    <p:sldId id="343" r:id="rId25"/>
    <p:sldId id="344" r:id="rId26"/>
    <p:sldId id="345" r:id="rId27"/>
    <p:sldId id="346" r:id="rId28"/>
    <p:sldId id="348" r:id="rId29"/>
    <p:sldId id="349" r:id="rId30"/>
    <p:sldId id="350" r:id="rId31"/>
    <p:sldId id="351" r:id="rId32"/>
    <p:sldId id="352" r:id="rId33"/>
    <p:sldId id="353" r:id="rId34"/>
    <p:sldId id="354" r:id="rId35"/>
    <p:sldId id="355" r:id="rId36"/>
    <p:sldId id="356" r:id="rId37"/>
    <p:sldId id="357" r:id="rId38"/>
    <p:sldId id="395" r:id="rId39"/>
    <p:sldId id="359" r:id="rId40"/>
    <p:sldId id="360" r:id="rId41"/>
    <p:sldId id="361" r:id="rId42"/>
    <p:sldId id="362" r:id="rId43"/>
    <p:sldId id="363" r:id="rId44"/>
    <p:sldId id="364" r:id="rId45"/>
    <p:sldId id="365" r:id="rId46"/>
    <p:sldId id="366" r:id="rId47"/>
    <p:sldId id="367" r:id="rId48"/>
    <p:sldId id="368" r:id="rId49"/>
    <p:sldId id="370" r:id="rId50"/>
    <p:sldId id="369" r:id="rId51"/>
    <p:sldId id="371" r:id="rId52"/>
    <p:sldId id="372" r:id="rId53"/>
    <p:sldId id="373" r:id="rId54"/>
    <p:sldId id="374" r:id="rId55"/>
    <p:sldId id="375" r:id="rId56"/>
    <p:sldId id="376" r:id="rId57"/>
    <p:sldId id="377" r:id="rId58"/>
    <p:sldId id="378" r:id="rId59"/>
    <p:sldId id="379"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392" r:id="rId73"/>
    <p:sldId id="393" r:id="rId74"/>
    <p:sldId id="394" r:id="rId75"/>
    <p:sldId id="400" r:id="rId76"/>
    <p:sldId id="401" r:id="rId77"/>
    <p:sldId id="402" r:id="rId78"/>
    <p:sldId id="316"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891" autoAdjust="0"/>
  </p:normalViewPr>
  <p:slideViewPr>
    <p:cSldViewPr snapToGrid="0">
      <p:cViewPr varScale="1">
        <p:scale>
          <a:sx n="65" d="100"/>
          <a:sy n="65" d="100"/>
        </p:scale>
        <p:origin x="1248" y="40"/>
      </p:cViewPr>
      <p:guideLst>
        <p:guide orient="horz" pos="2160"/>
        <p:guide pos="2880"/>
      </p:guideLst>
    </p:cSldViewPr>
  </p:slideViewPr>
  <p:outlineViewPr>
    <p:cViewPr>
      <p:scale>
        <a:sx n="33" d="100"/>
        <a:sy n="33" d="100"/>
      </p:scale>
      <p:origin x="0" y="-419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600FB-F4E9-4501-AFF0-88778C8F2696}" type="datetimeFigureOut">
              <a:rPr lang="zh-CN" altLang="en-US" smtClean="0"/>
              <a:pPr/>
              <a:t>2023/1/4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D0D67C-9F7D-42D6-9573-2BE94A457228}" type="slidenum">
              <a:rPr lang="zh-CN" altLang="en-US" smtClean="0"/>
              <a:pPr/>
              <a:t>‹#›</a:t>
            </a:fld>
            <a:endParaRPr lang="zh-CN" altLang="en-US"/>
          </a:p>
        </p:txBody>
      </p:sp>
    </p:spTree>
    <p:extLst>
      <p:ext uri="{BB962C8B-B14F-4D97-AF65-F5344CB8AC3E}">
        <p14:creationId xmlns:p14="http://schemas.microsoft.com/office/powerpoint/2010/main" val="2538722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pPr/>
              <a:t>5</a:t>
            </a:fld>
            <a:endParaRPr lang="zh-CN" altLang="en-US"/>
          </a:p>
        </p:txBody>
      </p:sp>
    </p:spTree>
    <p:extLst>
      <p:ext uri="{BB962C8B-B14F-4D97-AF65-F5344CB8AC3E}">
        <p14:creationId xmlns:p14="http://schemas.microsoft.com/office/powerpoint/2010/main" val="74866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pPr/>
              <a:t>75</a:t>
            </a:fld>
            <a:endParaRPr lang="zh-CN" altLang="en-US"/>
          </a:p>
        </p:txBody>
      </p:sp>
    </p:spTree>
    <p:extLst>
      <p:ext uri="{BB962C8B-B14F-4D97-AF65-F5344CB8AC3E}">
        <p14:creationId xmlns:p14="http://schemas.microsoft.com/office/powerpoint/2010/main" val="84102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pPr/>
              <a:t>76</a:t>
            </a:fld>
            <a:endParaRPr lang="zh-CN" altLang="en-US"/>
          </a:p>
        </p:txBody>
      </p:sp>
    </p:spTree>
    <p:extLst>
      <p:ext uri="{BB962C8B-B14F-4D97-AF65-F5344CB8AC3E}">
        <p14:creationId xmlns:p14="http://schemas.microsoft.com/office/powerpoint/2010/main" val="382600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pPr/>
              <a:t>77</a:t>
            </a:fld>
            <a:endParaRPr lang="zh-CN" altLang="en-US"/>
          </a:p>
        </p:txBody>
      </p:sp>
    </p:spTree>
    <p:extLst>
      <p:ext uri="{BB962C8B-B14F-4D97-AF65-F5344CB8AC3E}">
        <p14:creationId xmlns:p14="http://schemas.microsoft.com/office/powerpoint/2010/main" val="395216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pPr/>
              <a:t>78</a:t>
            </a:fld>
            <a:endParaRPr lang="zh-CN" altLang="en-US"/>
          </a:p>
        </p:txBody>
      </p:sp>
    </p:spTree>
    <p:extLst>
      <p:ext uri="{BB962C8B-B14F-4D97-AF65-F5344CB8AC3E}">
        <p14:creationId xmlns:p14="http://schemas.microsoft.com/office/powerpoint/2010/main" val="327567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3395"/>
            <a:ext cx="7772400" cy="845574"/>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685800" y="1936955"/>
            <a:ext cx="7772400" cy="45175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02B30F1-7336-48D4-8D2C-23A65FA35962}" type="datetime1">
              <a:rPr lang="zh-CN" altLang="en-US" smtClean="0"/>
              <a:t>2023/1/4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7086600" y="6492875"/>
            <a:ext cx="2057400" cy="365125"/>
          </a:xfrm>
        </p:spPr>
        <p:txBody>
          <a:bodyPr/>
          <a:lstStyle/>
          <a:p>
            <a:fld id="{0343F522-B1DB-4B24-87CC-09EAB668A261}" type="slidenum">
              <a:rPr lang="zh-CN" altLang="en-US" smtClean="0"/>
              <a:pPr/>
              <a:t>‹#›</a:t>
            </a:fld>
            <a:r>
              <a:rPr lang="en-US" altLang="zh-CN" dirty="0"/>
              <a:t>/77</a:t>
            </a:r>
            <a:endParaRPr lang="zh-CN" altLang="en-US" dirty="0"/>
          </a:p>
        </p:txBody>
      </p:sp>
    </p:spTree>
    <p:extLst>
      <p:ext uri="{BB962C8B-B14F-4D97-AF65-F5344CB8AC3E}">
        <p14:creationId xmlns:p14="http://schemas.microsoft.com/office/powerpoint/2010/main" val="344624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3961" y="365126"/>
            <a:ext cx="8632723" cy="500113"/>
          </a:xfrm>
        </p:spPr>
        <p:txBody>
          <a:bodyPr>
            <a:normAutofit/>
          </a:bodyPr>
          <a:lstStyle>
            <a:lvl1pPr>
              <a:defRPr sz="3200">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471948" y="963561"/>
            <a:ext cx="8514736" cy="5490906"/>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130F3F2-F0BD-4D81-8700-E49394C31A09}" type="datetime1">
              <a:rPr lang="zh-CN" altLang="en-US" smtClean="0"/>
              <a:t>2023/1/4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7086600" y="6492874"/>
            <a:ext cx="2057400" cy="365125"/>
          </a:xfrm>
        </p:spPr>
        <p:txBody>
          <a:bodyPr/>
          <a:lstStyle/>
          <a:p>
            <a:fld id="{0343F522-B1DB-4B24-87CC-09EAB668A261}" type="slidenum">
              <a:rPr lang="zh-CN" altLang="en-US" smtClean="0"/>
              <a:pPr/>
              <a:t>‹#›</a:t>
            </a:fld>
            <a:r>
              <a:rPr lang="en-US" altLang="zh-CN" dirty="0"/>
              <a:t>/77</a:t>
            </a:r>
            <a:endParaRPr lang="zh-CN" altLang="en-US" dirty="0"/>
          </a:p>
        </p:txBody>
      </p:sp>
    </p:spTree>
    <p:extLst>
      <p:ext uri="{BB962C8B-B14F-4D97-AF65-F5344CB8AC3E}">
        <p14:creationId xmlns:p14="http://schemas.microsoft.com/office/powerpoint/2010/main" val="3695881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632" y="365127"/>
            <a:ext cx="8593394" cy="53944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9991" y="1048339"/>
            <a:ext cx="8279375" cy="54061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549991" y="64544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11692-E249-4806-B668-FF9512670806}" type="datetime1">
              <a:rPr lang="zh-CN" altLang="en-US" smtClean="0"/>
              <a:t>2023/1/4</a:t>
            </a:fld>
            <a:endParaRPr lang="zh-CN" altLang="en-US"/>
          </a:p>
        </p:txBody>
      </p:sp>
      <p:sp>
        <p:nvSpPr>
          <p:cNvPr id="5" name="Footer Placeholder 4"/>
          <p:cNvSpPr>
            <a:spLocks noGrp="1"/>
          </p:cNvSpPr>
          <p:nvPr>
            <p:ph type="ftr" sz="quarter" idx="3"/>
          </p:nvPr>
        </p:nvSpPr>
        <p:spPr>
          <a:xfrm>
            <a:off x="3028950" y="647792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86600" y="647792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3F522-B1DB-4B24-87CC-09EAB668A261}" type="slidenum">
              <a:rPr lang="zh-CN" altLang="en-US" smtClean="0"/>
              <a:pPr/>
              <a:t>‹#›</a:t>
            </a:fld>
            <a:r>
              <a:rPr lang="en-US" altLang="zh-CN" dirty="0"/>
              <a:t>/77</a:t>
            </a:r>
            <a:endParaRPr lang="zh-CN" altLang="en-US" dirty="0"/>
          </a:p>
        </p:txBody>
      </p:sp>
    </p:spTree>
    <p:extLst>
      <p:ext uri="{BB962C8B-B14F-4D97-AF65-F5344CB8AC3E}">
        <p14:creationId xmlns:p14="http://schemas.microsoft.com/office/powerpoint/2010/main" val="267949990"/>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32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2710A-CE5E-4875-81E5-816FCC9D9363}"/>
              </a:ext>
            </a:extLst>
          </p:cNvPr>
          <p:cNvSpPr>
            <a:spLocks noGrp="1"/>
          </p:cNvSpPr>
          <p:nvPr>
            <p:ph type="ctrTitle"/>
          </p:nvPr>
        </p:nvSpPr>
        <p:spPr>
          <a:xfrm>
            <a:off x="138222" y="888447"/>
            <a:ext cx="8899451" cy="865925"/>
          </a:xfrm>
        </p:spPr>
        <p:txBody>
          <a:bodyPr>
            <a:normAutofit/>
          </a:bodyPr>
          <a:lstStyle/>
          <a:p>
            <a:r>
              <a:rPr lang="zh-CN" altLang="en-US" dirty="0">
                <a:latin typeface="黑体" panose="02010609060101010101" pitchFamily="49" charset="-122"/>
                <a:ea typeface="黑体" panose="02010609060101010101" pitchFamily="49" charset="-122"/>
              </a:rPr>
              <a:t>第</a:t>
            </a:r>
            <a:r>
              <a:rPr lang="en-US" altLang="zh-CN" dirty="0"/>
              <a:t>4</a:t>
            </a:r>
            <a:r>
              <a:rPr lang="zh-CN" altLang="en-US" dirty="0">
                <a:latin typeface="黑体" panose="02010609060101010101" pitchFamily="49" charset="-122"/>
                <a:ea typeface="黑体" panose="02010609060101010101" pitchFamily="49" charset="-122"/>
              </a:rPr>
              <a:t>章 </a:t>
            </a:r>
            <a:r>
              <a:rPr lang="zh-CN" altLang="zh-CN" dirty="0"/>
              <a:t>端到端数据传输方法设计</a:t>
            </a:r>
            <a:endParaRPr lang="zh-CN" altLang="en-US" dirty="0">
              <a:latin typeface="黑体" panose="02010609060101010101" pitchFamily="49" charset="-122"/>
              <a:ea typeface="黑体" panose="02010609060101010101" pitchFamily="49" charset="-122"/>
            </a:endParaRPr>
          </a:p>
        </p:txBody>
      </p:sp>
      <p:sp>
        <p:nvSpPr>
          <p:cNvPr id="3" name="副标题 2">
            <a:extLst>
              <a:ext uri="{FF2B5EF4-FFF2-40B4-BE49-F238E27FC236}">
                <a16:creationId xmlns:a16="http://schemas.microsoft.com/office/drawing/2014/main" id="{A3DA4AC0-AA9E-4783-A5EA-37010012FBCC}"/>
              </a:ext>
            </a:extLst>
          </p:cNvPr>
          <p:cNvSpPr>
            <a:spLocks noGrp="1"/>
          </p:cNvSpPr>
          <p:nvPr>
            <p:ph type="subTitle" idx="1"/>
          </p:nvPr>
        </p:nvSpPr>
        <p:spPr>
          <a:xfrm>
            <a:off x="297712" y="1935126"/>
            <a:ext cx="8559209" cy="4550734"/>
          </a:xfrm>
        </p:spPr>
        <p:txBody>
          <a:bodyPr>
            <a:normAutofit/>
          </a:bodyPr>
          <a:lstStyle/>
          <a:p>
            <a:pPr lvl="0" algn="just"/>
            <a:r>
              <a:rPr lang="zh-CN" altLang="en-US" sz="2800" kern="100" dirty="0">
                <a:solidFill>
                  <a:srgbClr val="FF0000"/>
                </a:solidFill>
                <a:effectLst/>
              </a:rPr>
              <a:t>本章解决的问题：</a:t>
            </a:r>
            <a:endParaRPr lang="en-US" altLang="zh-CN" sz="2800" kern="100" dirty="0">
              <a:solidFill>
                <a:srgbClr val="FF0000"/>
              </a:solidFill>
              <a:effectLst/>
            </a:endParaRPr>
          </a:p>
          <a:p>
            <a:pPr marL="342900" lvl="0" indent="-342900" algn="just">
              <a:buFont typeface="Wingdings" panose="05000000000000000000" pitchFamily="2" charset="2"/>
              <a:buChar char=""/>
            </a:pPr>
            <a:r>
              <a:rPr lang="zh-CN" altLang="zh-CN" sz="2800" dirty="0"/>
              <a:t>如何设计简单的区分数据归属的机制？</a:t>
            </a:r>
            <a:endParaRPr lang="en-US" altLang="zh-CN" sz="2800" dirty="0"/>
          </a:p>
          <a:p>
            <a:pPr marL="342900" lvl="0" indent="-342900" algn="just">
              <a:buFont typeface="Wingdings" panose="05000000000000000000" pitchFamily="2" charset="2"/>
              <a:buChar char=""/>
            </a:pPr>
            <a:r>
              <a:rPr lang="zh-CN" altLang="zh-CN" sz="2800" dirty="0"/>
              <a:t>如何设计应用进程之间方便、可靠、高效的数据传输方案？</a:t>
            </a:r>
            <a:endParaRPr lang="en-US" altLang="zh-CN" sz="2800" dirty="0"/>
          </a:p>
          <a:p>
            <a:pPr algn="just"/>
            <a:r>
              <a:rPr lang="zh-CN" altLang="en-US" sz="2800" kern="100" dirty="0">
                <a:solidFill>
                  <a:srgbClr val="FF0000"/>
                </a:solidFill>
              </a:rPr>
              <a:t>本章的目标：</a:t>
            </a:r>
            <a:endParaRPr lang="en-US" altLang="zh-CN" sz="2800" kern="100" dirty="0">
              <a:solidFill>
                <a:srgbClr val="FF0000"/>
              </a:solidFill>
            </a:endParaRPr>
          </a:p>
          <a:p>
            <a:pPr marL="457200" indent="-457200" algn="just">
              <a:buFont typeface="Arial" panose="020B0604020202020204" pitchFamily="34" charset="0"/>
              <a:buChar char="•"/>
            </a:pPr>
            <a:r>
              <a:rPr lang="zh-CN" altLang="en-US" sz="2800" kern="100" dirty="0">
                <a:solidFill>
                  <a:srgbClr val="0070C0"/>
                </a:solidFill>
              </a:rPr>
              <a:t>能初步进行端到端数据传输机制的设计</a:t>
            </a:r>
            <a:endParaRPr lang="en-US" altLang="zh-CN" sz="2800" kern="100" dirty="0">
              <a:solidFill>
                <a:srgbClr val="0070C0"/>
              </a:solidFill>
            </a:endParaRPr>
          </a:p>
          <a:p>
            <a:pPr marL="457200" indent="-457200" algn="just">
              <a:buFont typeface="Arial" panose="020B0604020202020204" pitchFamily="34" charset="0"/>
              <a:buChar char="•"/>
            </a:pPr>
            <a:r>
              <a:rPr lang="zh-CN" altLang="en-US" sz="2800" kern="100" dirty="0">
                <a:solidFill>
                  <a:srgbClr val="0070C0"/>
                </a:solidFill>
              </a:rPr>
              <a:t>掌握</a:t>
            </a:r>
            <a:r>
              <a:rPr lang="en-US" altLang="zh-CN" sz="2800" kern="100" dirty="0">
                <a:solidFill>
                  <a:srgbClr val="0070C0"/>
                </a:solidFill>
              </a:rPr>
              <a:t>UDP</a:t>
            </a:r>
            <a:r>
              <a:rPr lang="zh-CN" altLang="en-US" sz="2800" kern="100" dirty="0">
                <a:solidFill>
                  <a:srgbClr val="0070C0"/>
                </a:solidFill>
              </a:rPr>
              <a:t>、</a:t>
            </a:r>
            <a:r>
              <a:rPr lang="en-US" altLang="zh-CN" sz="2800" kern="100" dirty="0">
                <a:solidFill>
                  <a:srgbClr val="0070C0"/>
                </a:solidFill>
              </a:rPr>
              <a:t>TCP</a:t>
            </a:r>
            <a:r>
              <a:rPr lang="zh-CN" altLang="en-US" sz="2800" kern="100" dirty="0">
                <a:solidFill>
                  <a:srgbClr val="0070C0"/>
                </a:solidFill>
              </a:rPr>
              <a:t>协议的内容，能据此对相关的问题、方案进行分析、评价</a:t>
            </a:r>
            <a:endParaRPr lang="en-US" altLang="zh-CN" sz="2800" kern="100" dirty="0">
              <a:solidFill>
                <a:srgbClr val="0070C0"/>
              </a:solidFill>
            </a:endParaRPr>
          </a:p>
          <a:p>
            <a:pPr lvl="0" algn="just"/>
            <a:endParaRPr lang="zh-CN" altLang="zh-CN" sz="2800" kern="100" dirty="0">
              <a:effectLst/>
            </a:endParaRPr>
          </a:p>
          <a:p>
            <a:endParaRPr lang="zh-CN" altLang="en-US" sz="2800" dirty="0"/>
          </a:p>
        </p:txBody>
      </p:sp>
      <p:sp>
        <p:nvSpPr>
          <p:cNvPr id="5" name="灯片编号占位符 4">
            <a:extLst>
              <a:ext uri="{FF2B5EF4-FFF2-40B4-BE49-F238E27FC236}">
                <a16:creationId xmlns:a16="http://schemas.microsoft.com/office/drawing/2014/main" id="{A8D5148F-8D37-4B82-812B-C834E33BB667}"/>
              </a:ext>
            </a:extLst>
          </p:cNvPr>
          <p:cNvSpPr>
            <a:spLocks noGrp="1"/>
          </p:cNvSpPr>
          <p:nvPr>
            <p:ph type="sldNum" sz="quarter" idx="12"/>
          </p:nvPr>
        </p:nvSpPr>
        <p:spPr/>
        <p:txBody>
          <a:bodyPr/>
          <a:lstStyle/>
          <a:p>
            <a:fld id="{0343F522-B1DB-4B24-87CC-09EAB668A261}" type="slidenum">
              <a:rPr lang="zh-CN" altLang="en-US" smtClean="0"/>
              <a:pPr/>
              <a:t>1</a:t>
            </a:fld>
            <a:r>
              <a:rPr lang="en-US" altLang="zh-CN"/>
              <a:t>/77</a:t>
            </a:r>
            <a:endParaRPr lang="zh-CN" altLang="en-US" dirty="0"/>
          </a:p>
        </p:txBody>
      </p:sp>
    </p:spTree>
    <p:extLst>
      <p:ext uri="{BB962C8B-B14F-4D97-AF65-F5344CB8AC3E}">
        <p14:creationId xmlns:p14="http://schemas.microsoft.com/office/powerpoint/2010/main" val="185089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rgbClr val="FFFF00"/>
                          </a:solidFill>
                          <a:latin typeface="黑体" panose="02010609060101010101" pitchFamily="49" charset="-122"/>
                          <a:ea typeface="黑体" panose="02010609060101010101" pitchFamily="49" charset="-122"/>
                          <a:cs typeface="+mn-cs"/>
                        </a:rPr>
                        <a:t>UDP</a:t>
                      </a:r>
                      <a:endParaRPr lang="zh-CN" altLang="en-US" sz="1600" b="1" kern="1200" dirty="0">
                        <a:solidFill>
                          <a:srgbClr val="FFFF00"/>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3298032"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41452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端口与应用</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工作流程</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55" name="标题 1">
            <a:extLst>
              <a:ext uri="{FF2B5EF4-FFF2-40B4-BE49-F238E27FC236}">
                <a16:creationId xmlns:a16="http://schemas.microsoft.com/office/drawing/2014/main" id="{F1738AB9-C7F7-4C90-AB68-1976A35A6050}"/>
              </a:ext>
            </a:extLst>
          </p:cNvPr>
          <p:cNvSpPr>
            <a:spLocks noGrp="1"/>
          </p:cNvSpPr>
          <p:nvPr>
            <p:ph type="title"/>
          </p:nvPr>
        </p:nvSpPr>
        <p:spPr>
          <a:xfrm>
            <a:off x="313390" y="451856"/>
            <a:ext cx="7993626" cy="620683"/>
          </a:xfrm>
        </p:spPr>
        <p:txBody>
          <a:bodyPr>
            <a:normAutofit/>
          </a:bodyPr>
          <a:lstStyle/>
          <a:p>
            <a:r>
              <a:rPr lang="zh-CN" altLang="en-US" dirty="0"/>
              <a:t>校验和的计算</a:t>
            </a:r>
            <a:r>
              <a:rPr lang="en-US" altLang="zh-CN" dirty="0"/>
              <a:t>——</a:t>
            </a:r>
            <a:r>
              <a:rPr lang="zh-CN" altLang="en-US" dirty="0"/>
              <a:t>反码加法</a:t>
            </a:r>
            <a:endParaRPr lang="zh-CN" altLang="en-US" sz="3200" dirty="0">
              <a:latin typeface="黑体" panose="02010609060101010101" pitchFamily="49" charset="-122"/>
              <a:ea typeface="黑体" panose="02010609060101010101" pitchFamily="49" charset="-122"/>
            </a:endParaRPr>
          </a:p>
        </p:txBody>
      </p:sp>
      <p:sp>
        <p:nvSpPr>
          <p:cNvPr id="203" name="Rectangle 2">
            <a:extLst>
              <a:ext uri="{FF2B5EF4-FFF2-40B4-BE49-F238E27FC236}">
                <a16:creationId xmlns:a16="http://schemas.microsoft.com/office/drawing/2014/main" id="{65337907-A633-4CD2-8FDA-5A4E36789601}"/>
              </a:ext>
            </a:extLst>
          </p:cNvPr>
          <p:cNvSpPr>
            <a:spLocks noChangeArrowheads="1"/>
          </p:cNvSpPr>
          <p:nvPr/>
        </p:nvSpPr>
        <p:spPr bwMode="auto">
          <a:xfrm>
            <a:off x="2268538" y="5822432"/>
            <a:ext cx="1079500" cy="457200"/>
          </a:xfrm>
          <a:prstGeom prst="rect">
            <a:avLst/>
          </a:prstGeom>
          <a:solidFill>
            <a:srgbClr val="CC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04" name="Freeform 3">
            <a:extLst>
              <a:ext uri="{FF2B5EF4-FFF2-40B4-BE49-F238E27FC236}">
                <a16:creationId xmlns:a16="http://schemas.microsoft.com/office/drawing/2014/main" id="{C3B5CC5F-31B2-4181-AA87-79480125B81B}"/>
              </a:ext>
            </a:extLst>
          </p:cNvPr>
          <p:cNvSpPr>
            <a:spLocks/>
          </p:cNvSpPr>
          <p:nvPr/>
        </p:nvSpPr>
        <p:spPr bwMode="auto">
          <a:xfrm>
            <a:off x="2849563" y="4455595"/>
            <a:ext cx="4633912" cy="438150"/>
          </a:xfrm>
          <a:custGeom>
            <a:avLst/>
            <a:gdLst>
              <a:gd name="T0" fmla="*/ 0 w 2919"/>
              <a:gd name="T1" fmla="*/ 0 h 276"/>
              <a:gd name="T2" fmla="*/ 2147483646 w 2919"/>
              <a:gd name="T3" fmla="*/ 0 h 276"/>
              <a:gd name="T4" fmla="*/ 2147483646 w 2919"/>
              <a:gd name="T5" fmla="*/ 2147483646 h 276"/>
              <a:gd name="T6" fmla="*/ 2147483646 w 2919"/>
              <a:gd name="T7" fmla="*/ 2147483646 h 276"/>
              <a:gd name="T8" fmla="*/ 0 w 2919"/>
              <a:gd name="T9" fmla="*/ 0 h 2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A7C1D1"/>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 name="Rectangle 4">
            <a:extLst>
              <a:ext uri="{FF2B5EF4-FFF2-40B4-BE49-F238E27FC236}">
                <a16:creationId xmlns:a16="http://schemas.microsoft.com/office/drawing/2014/main" id="{A3F98D63-067A-496C-B1E4-4ACCD578254D}"/>
              </a:ext>
            </a:extLst>
          </p:cNvPr>
          <p:cNvSpPr>
            <a:spLocks noChangeArrowheads="1"/>
          </p:cNvSpPr>
          <p:nvPr/>
        </p:nvSpPr>
        <p:spPr bwMode="auto">
          <a:xfrm>
            <a:off x="3346450" y="4885807"/>
            <a:ext cx="1081088" cy="4572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06" name="AutoShape 5">
            <a:extLst>
              <a:ext uri="{FF2B5EF4-FFF2-40B4-BE49-F238E27FC236}">
                <a16:creationId xmlns:a16="http://schemas.microsoft.com/office/drawing/2014/main" id="{0C4E69C0-D2B4-49EF-BD29-948EC5E35E9C}"/>
              </a:ext>
            </a:extLst>
          </p:cNvPr>
          <p:cNvSpPr>
            <a:spLocks noChangeArrowheads="1"/>
          </p:cNvSpPr>
          <p:nvPr/>
        </p:nvSpPr>
        <p:spPr bwMode="auto">
          <a:xfrm>
            <a:off x="1470025" y="5912920"/>
            <a:ext cx="798513" cy="288925"/>
          </a:xfrm>
          <a:prstGeom prst="leftArrow">
            <a:avLst>
              <a:gd name="adj1" fmla="val 50000"/>
              <a:gd name="adj2" fmla="val 69093"/>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07" name="Freeform 6">
            <a:extLst>
              <a:ext uri="{FF2B5EF4-FFF2-40B4-BE49-F238E27FC236}">
                <a16:creationId xmlns:a16="http://schemas.microsoft.com/office/drawing/2014/main" id="{BD2AEF59-DFBF-4654-9DBD-866D1BE9C2DE}"/>
              </a:ext>
            </a:extLst>
          </p:cNvPr>
          <p:cNvSpPr>
            <a:spLocks/>
          </p:cNvSpPr>
          <p:nvPr/>
        </p:nvSpPr>
        <p:spPr bwMode="auto">
          <a:xfrm>
            <a:off x="890588" y="3312595"/>
            <a:ext cx="6681787" cy="685800"/>
          </a:xfrm>
          <a:custGeom>
            <a:avLst/>
            <a:gdLst>
              <a:gd name="T0" fmla="*/ 0 w 3600"/>
              <a:gd name="T1" fmla="*/ 0 h 432"/>
              <a:gd name="T2" fmla="*/ 2147483646 w 3600"/>
              <a:gd name="T3" fmla="*/ 0 h 432"/>
              <a:gd name="T4" fmla="*/ 2147483646 w 3600"/>
              <a:gd name="T5" fmla="*/ 2147483646 h 432"/>
              <a:gd name="T6" fmla="*/ 2147483646 w 3600"/>
              <a:gd name="T7" fmla="*/ 2147483646 h 432"/>
              <a:gd name="T8" fmla="*/ 0 w 3600"/>
              <a:gd name="T9" fmla="*/ 0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D8D882"/>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Rectangle 7">
            <a:extLst>
              <a:ext uri="{FF2B5EF4-FFF2-40B4-BE49-F238E27FC236}">
                <a16:creationId xmlns:a16="http://schemas.microsoft.com/office/drawing/2014/main" id="{96EC3618-0771-449E-9B51-78D28EC2A52C}"/>
              </a:ext>
            </a:extLst>
          </p:cNvPr>
          <p:cNvSpPr>
            <a:spLocks noChangeArrowheads="1"/>
          </p:cNvSpPr>
          <p:nvPr/>
        </p:nvSpPr>
        <p:spPr bwMode="auto">
          <a:xfrm>
            <a:off x="2843213" y="3998395"/>
            <a:ext cx="4633912"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09" name="Rectangle 8">
            <a:extLst>
              <a:ext uri="{FF2B5EF4-FFF2-40B4-BE49-F238E27FC236}">
                <a16:creationId xmlns:a16="http://schemas.microsoft.com/office/drawing/2014/main" id="{77025A3D-22DF-491C-B3E5-67D42A592F3B}"/>
              </a:ext>
            </a:extLst>
          </p:cNvPr>
          <p:cNvSpPr>
            <a:spLocks noChangeArrowheads="1"/>
          </p:cNvSpPr>
          <p:nvPr/>
        </p:nvSpPr>
        <p:spPr bwMode="auto">
          <a:xfrm>
            <a:off x="3348038" y="5825607"/>
            <a:ext cx="5472112" cy="457200"/>
          </a:xfrm>
          <a:prstGeom prst="rect">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10" name="Line 9">
            <a:extLst>
              <a:ext uri="{FF2B5EF4-FFF2-40B4-BE49-F238E27FC236}">
                <a16:creationId xmlns:a16="http://schemas.microsoft.com/office/drawing/2014/main" id="{CF5AE188-E05B-4911-8DCB-DB76A8C69B90}"/>
              </a:ext>
            </a:extLst>
          </p:cNvPr>
          <p:cNvSpPr>
            <a:spLocks noChangeShapeType="1"/>
          </p:cNvSpPr>
          <p:nvPr/>
        </p:nvSpPr>
        <p:spPr bwMode="auto">
          <a:xfrm>
            <a:off x="4008438" y="3998395"/>
            <a:ext cx="1587"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 name="Rectangle 10">
            <a:extLst>
              <a:ext uri="{FF2B5EF4-FFF2-40B4-BE49-F238E27FC236}">
                <a16:creationId xmlns:a16="http://schemas.microsoft.com/office/drawing/2014/main" id="{6AA6F55F-558A-42C3-A05A-896CEB84126A}"/>
              </a:ext>
            </a:extLst>
          </p:cNvPr>
          <p:cNvSpPr>
            <a:spLocks noChangeArrowheads="1"/>
          </p:cNvSpPr>
          <p:nvPr/>
        </p:nvSpPr>
        <p:spPr bwMode="auto">
          <a:xfrm>
            <a:off x="895350" y="2855395"/>
            <a:ext cx="668496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12" name="Line 11">
            <a:extLst>
              <a:ext uri="{FF2B5EF4-FFF2-40B4-BE49-F238E27FC236}">
                <a16:creationId xmlns:a16="http://schemas.microsoft.com/office/drawing/2014/main" id="{F9843503-4E22-4B8B-AF5B-63D41519E3F6}"/>
              </a:ext>
            </a:extLst>
          </p:cNvPr>
          <p:cNvSpPr>
            <a:spLocks noChangeShapeType="1"/>
          </p:cNvSpPr>
          <p:nvPr/>
        </p:nvSpPr>
        <p:spPr bwMode="auto">
          <a:xfrm>
            <a:off x="3121025" y="2855395"/>
            <a:ext cx="317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 name="Line 12">
            <a:extLst>
              <a:ext uri="{FF2B5EF4-FFF2-40B4-BE49-F238E27FC236}">
                <a16:creationId xmlns:a16="http://schemas.microsoft.com/office/drawing/2014/main" id="{46162467-3B54-4E49-A168-A455354A736E}"/>
              </a:ext>
            </a:extLst>
          </p:cNvPr>
          <p:cNvSpPr>
            <a:spLocks noChangeShapeType="1"/>
          </p:cNvSpPr>
          <p:nvPr/>
        </p:nvSpPr>
        <p:spPr bwMode="auto">
          <a:xfrm>
            <a:off x="5165725" y="3998395"/>
            <a:ext cx="317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Line 13">
            <a:extLst>
              <a:ext uri="{FF2B5EF4-FFF2-40B4-BE49-F238E27FC236}">
                <a16:creationId xmlns:a16="http://schemas.microsoft.com/office/drawing/2014/main" id="{843964D6-A0E7-4DA4-BDC2-526F215600F9}"/>
              </a:ext>
            </a:extLst>
          </p:cNvPr>
          <p:cNvSpPr>
            <a:spLocks noChangeShapeType="1"/>
          </p:cNvSpPr>
          <p:nvPr/>
        </p:nvSpPr>
        <p:spPr bwMode="auto">
          <a:xfrm>
            <a:off x="6324600" y="3998395"/>
            <a:ext cx="1588"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Freeform 14">
            <a:extLst>
              <a:ext uri="{FF2B5EF4-FFF2-40B4-BE49-F238E27FC236}">
                <a16:creationId xmlns:a16="http://schemas.microsoft.com/office/drawing/2014/main" id="{A487D66A-C0A4-4EE6-8805-B9F5BF963B81}"/>
              </a:ext>
            </a:extLst>
          </p:cNvPr>
          <p:cNvSpPr>
            <a:spLocks/>
          </p:cNvSpPr>
          <p:nvPr/>
        </p:nvSpPr>
        <p:spPr bwMode="auto">
          <a:xfrm>
            <a:off x="1600200" y="3998395"/>
            <a:ext cx="1249363" cy="457200"/>
          </a:xfrm>
          <a:custGeom>
            <a:avLst/>
            <a:gdLst>
              <a:gd name="T0" fmla="*/ 2147483646 w 672"/>
              <a:gd name="T1" fmla="*/ 2147483646 h 288"/>
              <a:gd name="T2" fmla="*/ 0 w 672"/>
              <a:gd name="T3" fmla="*/ 2147483646 h 288"/>
              <a:gd name="T4" fmla="*/ 0 w 672"/>
              <a:gd name="T5" fmla="*/ 0 h 288"/>
              <a:gd name="T6" fmla="*/ 2147483646 w 67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 name="Text Box 15">
            <a:extLst>
              <a:ext uri="{FF2B5EF4-FFF2-40B4-BE49-F238E27FC236}">
                <a16:creationId xmlns:a16="http://schemas.microsoft.com/office/drawing/2014/main" id="{2750C524-9FC6-467F-8117-0F547BCD1CE0}"/>
              </a:ext>
            </a:extLst>
          </p:cNvPr>
          <p:cNvSpPr txBox="1">
            <a:spLocks noChangeArrowheads="1"/>
          </p:cNvSpPr>
          <p:nvPr/>
        </p:nvSpPr>
        <p:spPr bwMode="auto">
          <a:xfrm>
            <a:off x="1717675" y="3995220"/>
            <a:ext cx="946150"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伪首部</a:t>
            </a:r>
          </a:p>
        </p:txBody>
      </p:sp>
      <p:sp>
        <p:nvSpPr>
          <p:cNvPr id="217" name="Text Box 16">
            <a:extLst>
              <a:ext uri="{FF2B5EF4-FFF2-40B4-BE49-F238E27FC236}">
                <a16:creationId xmlns:a16="http://schemas.microsoft.com/office/drawing/2014/main" id="{5C50BBC9-4040-4B06-9722-77B620B440E8}"/>
              </a:ext>
            </a:extLst>
          </p:cNvPr>
          <p:cNvSpPr txBox="1">
            <a:spLocks noChangeArrowheads="1"/>
          </p:cNvSpPr>
          <p:nvPr/>
        </p:nvSpPr>
        <p:spPr bwMode="auto">
          <a:xfrm>
            <a:off x="2860675" y="3995220"/>
            <a:ext cx="94773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源端口</a:t>
            </a:r>
          </a:p>
        </p:txBody>
      </p:sp>
      <p:sp>
        <p:nvSpPr>
          <p:cNvPr id="218" name="Text Box 17">
            <a:extLst>
              <a:ext uri="{FF2B5EF4-FFF2-40B4-BE49-F238E27FC236}">
                <a16:creationId xmlns:a16="http://schemas.microsoft.com/office/drawing/2014/main" id="{BEF8374D-A723-4317-BF99-0B7DE07D4CDB}"/>
              </a:ext>
            </a:extLst>
          </p:cNvPr>
          <p:cNvSpPr txBox="1">
            <a:spLocks noChangeArrowheads="1"/>
          </p:cNvSpPr>
          <p:nvPr/>
        </p:nvSpPr>
        <p:spPr bwMode="auto">
          <a:xfrm>
            <a:off x="3949700" y="3995220"/>
            <a:ext cx="1200150"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目的端口</a:t>
            </a:r>
          </a:p>
        </p:txBody>
      </p:sp>
      <p:sp>
        <p:nvSpPr>
          <p:cNvPr id="219" name="Text Box 18">
            <a:extLst>
              <a:ext uri="{FF2B5EF4-FFF2-40B4-BE49-F238E27FC236}">
                <a16:creationId xmlns:a16="http://schemas.microsoft.com/office/drawing/2014/main" id="{98A28C42-C09C-4441-A762-F4BA528E551B}"/>
              </a:ext>
            </a:extLst>
          </p:cNvPr>
          <p:cNvSpPr txBox="1">
            <a:spLocks noChangeArrowheads="1"/>
          </p:cNvSpPr>
          <p:nvPr/>
        </p:nvSpPr>
        <p:spPr bwMode="auto">
          <a:xfrm>
            <a:off x="5284788" y="3993632"/>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长  度</a:t>
            </a:r>
          </a:p>
        </p:txBody>
      </p:sp>
      <p:sp>
        <p:nvSpPr>
          <p:cNvPr id="220" name="Text Box 19">
            <a:extLst>
              <a:ext uri="{FF2B5EF4-FFF2-40B4-BE49-F238E27FC236}">
                <a16:creationId xmlns:a16="http://schemas.microsoft.com/office/drawing/2014/main" id="{B891FD77-6DCA-4F08-9568-6A60D183620C}"/>
              </a:ext>
            </a:extLst>
          </p:cNvPr>
          <p:cNvSpPr txBox="1">
            <a:spLocks noChangeArrowheads="1"/>
          </p:cNvSpPr>
          <p:nvPr/>
        </p:nvSpPr>
        <p:spPr bwMode="auto">
          <a:xfrm>
            <a:off x="6429375" y="3995220"/>
            <a:ext cx="946150"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检验和</a:t>
            </a:r>
          </a:p>
        </p:txBody>
      </p:sp>
      <p:sp>
        <p:nvSpPr>
          <p:cNvPr id="221" name="Text Box 20">
            <a:extLst>
              <a:ext uri="{FF2B5EF4-FFF2-40B4-BE49-F238E27FC236}">
                <a16:creationId xmlns:a16="http://schemas.microsoft.com/office/drawing/2014/main" id="{89BA062A-25B9-4878-A6AC-ED9CD517865E}"/>
              </a:ext>
            </a:extLst>
          </p:cNvPr>
          <p:cNvSpPr txBox="1">
            <a:spLocks noChangeArrowheads="1"/>
          </p:cNvSpPr>
          <p:nvPr/>
        </p:nvSpPr>
        <p:spPr bwMode="auto">
          <a:xfrm>
            <a:off x="5429250" y="5866882"/>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数         据</a:t>
            </a:r>
          </a:p>
        </p:txBody>
      </p:sp>
      <p:sp>
        <p:nvSpPr>
          <p:cNvPr id="222" name="Text Box 21">
            <a:extLst>
              <a:ext uri="{FF2B5EF4-FFF2-40B4-BE49-F238E27FC236}">
                <a16:creationId xmlns:a16="http://schemas.microsoft.com/office/drawing/2014/main" id="{D92A1994-072A-4F1B-B24C-144A961F6655}"/>
              </a:ext>
            </a:extLst>
          </p:cNvPr>
          <p:cNvSpPr txBox="1">
            <a:spLocks noChangeArrowheads="1"/>
          </p:cNvSpPr>
          <p:nvPr/>
        </p:nvSpPr>
        <p:spPr bwMode="auto">
          <a:xfrm>
            <a:off x="2373313" y="5866882"/>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首  部</a:t>
            </a:r>
          </a:p>
        </p:txBody>
      </p:sp>
      <p:sp>
        <p:nvSpPr>
          <p:cNvPr id="223" name="Line 22">
            <a:extLst>
              <a:ext uri="{FF2B5EF4-FFF2-40B4-BE49-F238E27FC236}">
                <a16:creationId xmlns:a16="http://schemas.microsoft.com/office/drawing/2014/main" id="{3529253E-3CB1-45DC-8BF7-24DB17FD0D0A}"/>
              </a:ext>
            </a:extLst>
          </p:cNvPr>
          <p:cNvSpPr>
            <a:spLocks noChangeShapeType="1"/>
          </p:cNvSpPr>
          <p:nvPr/>
        </p:nvSpPr>
        <p:spPr bwMode="auto">
          <a:xfrm>
            <a:off x="5353050" y="285539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 name="Line 23">
            <a:extLst>
              <a:ext uri="{FF2B5EF4-FFF2-40B4-BE49-F238E27FC236}">
                <a16:creationId xmlns:a16="http://schemas.microsoft.com/office/drawing/2014/main" id="{89D44CAE-6A0D-4040-9ACC-784F499726B1}"/>
              </a:ext>
            </a:extLst>
          </p:cNvPr>
          <p:cNvSpPr>
            <a:spLocks noChangeShapeType="1"/>
          </p:cNvSpPr>
          <p:nvPr/>
        </p:nvSpPr>
        <p:spPr bwMode="auto">
          <a:xfrm>
            <a:off x="5886450" y="2855395"/>
            <a:ext cx="1588"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 name="Line 24">
            <a:extLst>
              <a:ext uri="{FF2B5EF4-FFF2-40B4-BE49-F238E27FC236}">
                <a16:creationId xmlns:a16="http://schemas.microsoft.com/office/drawing/2014/main" id="{24B47FB7-C919-43D2-A62E-5B365025FD59}"/>
              </a:ext>
            </a:extLst>
          </p:cNvPr>
          <p:cNvSpPr>
            <a:spLocks noChangeShapeType="1"/>
          </p:cNvSpPr>
          <p:nvPr/>
        </p:nvSpPr>
        <p:spPr bwMode="auto">
          <a:xfrm>
            <a:off x="6419850" y="285539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 name="Text Box 25">
            <a:extLst>
              <a:ext uri="{FF2B5EF4-FFF2-40B4-BE49-F238E27FC236}">
                <a16:creationId xmlns:a16="http://schemas.microsoft.com/office/drawing/2014/main" id="{5AE23C7C-19F6-46B8-B275-0BDA79A8E16E}"/>
              </a:ext>
            </a:extLst>
          </p:cNvPr>
          <p:cNvSpPr txBox="1">
            <a:spLocks noChangeArrowheads="1"/>
          </p:cNvSpPr>
          <p:nvPr/>
        </p:nvSpPr>
        <p:spPr bwMode="auto">
          <a:xfrm>
            <a:off x="6376988" y="2852220"/>
            <a:ext cx="1230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UDP</a:t>
            </a:r>
            <a:r>
              <a:rPr lang="zh-CN" altLang="en-US" sz="2000">
                <a:solidFill>
                  <a:srgbClr val="333399"/>
                </a:solidFill>
                <a:latin typeface="Arial" panose="020B0604020202020204" pitchFamily="34" charset="0"/>
                <a:ea typeface="黑体" panose="02010609060101010101" pitchFamily="49" charset="-122"/>
              </a:rPr>
              <a:t>长度</a:t>
            </a:r>
          </a:p>
        </p:txBody>
      </p:sp>
      <p:sp>
        <p:nvSpPr>
          <p:cNvPr id="227" name="Text Box 26">
            <a:extLst>
              <a:ext uri="{FF2B5EF4-FFF2-40B4-BE49-F238E27FC236}">
                <a16:creationId xmlns:a16="http://schemas.microsoft.com/office/drawing/2014/main" id="{2DD206DC-DDDD-4006-9B14-F095C378ACC4}"/>
              </a:ext>
            </a:extLst>
          </p:cNvPr>
          <p:cNvSpPr txBox="1">
            <a:spLocks noChangeArrowheads="1"/>
          </p:cNvSpPr>
          <p:nvPr/>
        </p:nvSpPr>
        <p:spPr bwMode="auto">
          <a:xfrm>
            <a:off x="1282700" y="2852220"/>
            <a:ext cx="132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源 </a:t>
            </a:r>
            <a:r>
              <a:rPr lang="en-US" altLang="zh-CN" sz="2000">
                <a:solidFill>
                  <a:srgbClr val="333399"/>
                </a:solidFill>
                <a:latin typeface="Arial" panose="020B0604020202020204" pitchFamily="34" charset="0"/>
                <a:ea typeface="黑体" panose="02010609060101010101" pitchFamily="49" charset="-122"/>
              </a:rPr>
              <a:t>IP </a:t>
            </a:r>
            <a:r>
              <a:rPr lang="zh-CN" altLang="en-US" sz="2000">
                <a:solidFill>
                  <a:srgbClr val="333399"/>
                </a:solidFill>
                <a:latin typeface="Arial" panose="020B0604020202020204" pitchFamily="34" charset="0"/>
                <a:ea typeface="黑体" panose="02010609060101010101" pitchFamily="49" charset="-122"/>
              </a:rPr>
              <a:t>地址</a:t>
            </a:r>
          </a:p>
        </p:txBody>
      </p:sp>
      <p:sp>
        <p:nvSpPr>
          <p:cNvPr id="228" name="Text Box 27">
            <a:extLst>
              <a:ext uri="{FF2B5EF4-FFF2-40B4-BE49-F238E27FC236}">
                <a16:creationId xmlns:a16="http://schemas.microsoft.com/office/drawing/2014/main" id="{6452AFCD-F2FF-4092-87D7-EB3EB774BD73}"/>
              </a:ext>
            </a:extLst>
          </p:cNvPr>
          <p:cNvSpPr txBox="1">
            <a:spLocks noChangeArrowheads="1"/>
          </p:cNvSpPr>
          <p:nvPr/>
        </p:nvSpPr>
        <p:spPr bwMode="auto">
          <a:xfrm>
            <a:off x="3421063" y="2852220"/>
            <a:ext cx="1579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333399"/>
                </a:solidFill>
                <a:latin typeface="Arial" panose="020B0604020202020204" pitchFamily="34" charset="0"/>
                <a:ea typeface="黑体" panose="02010609060101010101" pitchFamily="49" charset="-122"/>
              </a:rPr>
              <a:t>目的 </a:t>
            </a:r>
            <a:r>
              <a:rPr lang="en-US" altLang="zh-CN" sz="2000" dirty="0">
                <a:solidFill>
                  <a:srgbClr val="333399"/>
                </a:solidFill>
                <a:latin typeface="Arial" panose="020B0604020202020204" pitchFamily="34" charset="0"/>
                <a:ea typeface="黑体" panose="02010609060101010101" pitchFamily="49" charset="-122"/>
              </a:rPr>
              <a:t>IP </a:t>
            </a:r>
            <a:r>
              <a:rPr lang="zh-CN" altLang="en-US" sz="2000" dirty="0">
                <a:solidFill>
                  <a:srgbClr val="333399"/>
                </a:solidFill>
                <a:latin typeface="Arial" panose="020B0604020202020204" pitchFamily="34" charset="0"/>
                <a:ea typeface="黑体" panose="02010609060101010101" pitchFamily="49" charset="-122"/>
              </a:rPr>
              <a:t>地址</a:t>
            </a:r>
          </a:p>
        </p:txBody>
      </p:sp>
      <p:sp>
        <p:nvSpPr>
          <p:cNvPr id="229" name="Text Box 28">
            <a:extLst>
              <a:ext uri="{FF2B5EF4-FFF2-40B4-BE49-F238E27FC236}">
                <a16:creationId xmlns:a16="http://schemas.microsoft.com/office/drawing/2014/main" id="{DDF2143A-A4EE-4192-AA55-7B0C1640FFD3}"/>
              </a:ext>
            </a:extLst>
          </p:cNvPr>
          <p:cNvSpPr txBox="1">
            <a:spLocks noChangeArrowheads="1"/>
          </p:cNvSpPr>
          <p:nvPr/>
        </p:nvSpPr>
        <p:spPr bwMode="auto">
          <a:xfrm>
            <a:off x="5454650" y="2852220"/>
            <a:ext cx="323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0</a:t>
            </a:r>
          </a:p>
        </p:txBody>
      </p:sp>
      <p:sp>
        <p:nvSpPr>
          <p:cNvPr id="230" name="Text Box 29">
            <a:extLst>
              <a:ext uri="{FF2B5EF4-FFF2-40B4-BE49-F238E27FC236}">
                <a16:creationId xmlns:a16="http://schemas.microsoft.com/office/drawing/2014/main" id="{93E83C80-E2E6-4E12-90EC-C0979E22A5F8}"/>
              </a:ext>
            </a:extLst>
          </p:cNvPr>
          <p:cNvSpPr txBox="1">
            <a:spLocks noChangeArrowheads="1"/>
          </p:cNvSpPr>
          <p:nvPr/>
        </p:nvSpPr>
        <p:spPr bwMode="auto">
          <a:xfrm>
            <a:off x="5888038" y="2852220"/>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17</a:t>
            </a:r>
          </a:p>
        </p:txBody>
      </p:sp>
      <p:sp>
        <p:nvSpPr>
          <p:cNvPr id="231" name="Line 30">
            <a:extLst>
              <a:ext uri="{FF2B5EF4-FFF2-40B4-BE49-F238E27FC236}">
                <a16:creationId xmlns:a16="http://schemas.microsoft.com/office/drawing/2014/main" id="{85735816-4A23-4EEA-B3AA-76CB9556AE1F}"/>
              </a:ext>
            </a:extLst>
          </p:cNvPr>
          <p:cNvSpPr>
            <a:spLocks noChangeShapeType="1"/>
          </p:cNvSpPr>
          <p:nvPr/>
        </p:nvSpPr>
        <p:spPr bwMode="auto">
          <a:xfrm>
            <a:off x="2225675" y="6511407"/>
            <a:ext cx="659447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 name="Rectangle 31">
            <a:extLst>
              <a:ext uri="{FF2B5EF4-FFF2-40B4-BE49-F238E27FC236}">
                <a16:creationId xmlns:a16="http://schemas.microsoft.com/office/drawing/2014/main" id="{8D19EB3A-6039-4704-8191-9C2B9186CEB9}"/>
              </a:ext>
            </a:extLst>
          </p:cNvPr>
          <p:cNvSpPr>
            <a:spLocks noChangeArrowheads="1"/>
          </p:cNvSpPr>
          <p:nvPr/>
        </p:nvSpPr>
        <p:spPr bwMode="auto">
          <a:xfrm>
            <a:off x="4810125" y="6357420"/>
            <a:ext cx="1173163"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33" name="Text Box 32">
            <a:extLst>
              <a:ext uri="{FF2B5EF4-FFF2-40B4-BE49-F238E27FC236}">
                <a16:creationId xmlns:a16="http://schemas.microsoft.com/office/drawing/2014/main" id="{58477FB9-0E9E-43AA-AEFB-0F1B74C24007}"/>
              </a:ext>
            </a:extLst>
          </p:cNvPr>
          <p:cNvSpPr txBox="1">
            <a:spLocks noChangeArrowheads="1"/>
          </p:cNvSpPr>
          <p:nvPr/>
        </p:nvSpPr>
        <p:spPr bwMode="auto">
          <a:xfrm>
            <a:off x="4764088" y="6332020"/>
            <a:ext cx="1254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IP </a:t>
            </a:r>
            <a:r>
              <a:rPr lang="zh-CN" altLang="en-US" sz="2000">
                <a:solidFill>
                  <a:srgbClr val="333399"/>
                </a:solidFill>
                <a:latin typeface="Arial" panose="020B0604020202020204" pitchFamily="34" charset="0"/>
                <a:ea typeface="黑体" panose="02010609060101010101" pitchFamily="49" charset="-122"/>
              </a:rPr>
              <a:t>数据报</a:t>
            </a:r>
          </a:p>
        </p:txBody>
      </p:sp>
      <p:sp>
        <p:nvSpPr>
          <p:cNvPr id="234" name="Text Box 33">
            <a:extLst>
              <a:ext uri="{FF2B5EF4-FFF2-40B4-BE49-F238E27FC236}">
                <a16:creationId xmlns:a16="http://schemas.microsoft.com/office/drawing/2014/main" id="{ECAD0BF9-E25C-418F-86C1-EA3627AA339C}"/>
              </a:ext>
            </a:extLst>
          </p:cNvPr>
          <p:cNvSpPr txBox="1">
            <a:spLocks noChangeArrowheads="1"/>
          </p:cNvSpPr>
          <p:nvPr/>
        </p:nvSpPr>
        <p:spPr bwMode="auto">
          <a:xfrm>
            <a:off x="287338" y="2472807"/>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字节</a:t>
            </a:r>
          </a:p>
        </p:txBody>
      </p:sp>
      <p:sp>
        <p:nvSpPr>
          <p:cNvPr id="235" name="Text Box 34">
            <a:extLst>
              <a:ext uri="{FF2B5EF4-FFF2-40B4-BE49-F238E27FC236}">
                <a16:creationId xmlns:a16="http://schemas.microsoft.com/office/drawing/2014/main" id="{4B9D99A5-8EBC-4A22-9592-99C8066D5D82}"/>
              </a:ext>
            </a:extLst>
          </p:cNvPr>
          <p:cNvSpPr txBox="1">
            <a:spLocks noChangeArrowheads="1"/>
          </p:cNvSpPr>
          <p:nvPr/>
        </p:nvSpPr>
        <p:spPr bwMode="auto">
          <a:xfrm>
            <a:off x="1831975" y="2450582"/>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4</a:t>
            </a:r>
          </a:p>
        </p:txBody>
      </p:sp>
      <p:sp>
        <p:nvSpPr>
          <p:cNvPr id="236" name="Text Box 35">
            <a:extLst>
              <a:ext uri="{FF2B5EF4-FFF2-40B4-BE49-F238E27FC236}">
                <a16:creationId xmlns:a16="http://schemas.microsoft.com/office/drawing/2014/main" id="{ACF0F7EA-59A9-4115-84CF-8E1AD4503D5E}"/>
              </a:ext>
            </a:extLst>
          </p:cNvPr>
          <p:cNvSpPr txBox="1">
            <a:spLocks noChangeArrowheads="1"/>
          </p:cNvSpPr>
          <p:nvPr/>
        </p:nvSpPr>
        <p:spPr bwMode="auto">
          <a:xfrm>
            <a:off x="4059238" y="2450582"/>
            <a:ext cx="323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4</a:t>
            </a:r>
          </a:p>
        </p:txBody>
      </p:sp>
      <p:sp>
        <p:nvSpPr>
          <p:cNvPr id="237" name="Text Box 36">
            <a:extLst>
              <a:ext uri="{FF2B5EF4-FFF2-40B4-BE49-F238E27FC236}">
                <a16:creationId xmlns:a16="http://schemas.microsoft.com/office/drawing/2014/main" id="{754274B5-B718-4E5E-8A24-0546C55B7D76}"/>
              </a:ext>
            </a:extLst>
          </p:cNvPr>
          <p:cNvSpPr txBox="1">
            <a:spLocks noChangeArrowheads="1"/>
          </p:cNvSpPr>
          <p:nvPr/>
        </p:nvSpPr>
        <p:spPr bwMode="auto">
          <a:xfrm>
            <a:off x="5454650" y="2450582"/>
            <a:ext cx="323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1</a:t>
            </a:r>
          </a:p>
        </p:txBody>
      </p:sp>
      <p:sp>
        <p:nvSpPr>
          <p:cNvPr id="238" name="Text Box 37">
            <a:extLst>
              <a:ext uri="{FF2B5EF4-FFF2-40B4-BE49-F238E27FC236}">
                <a16:creationId xmlns:a16="http://schemas.microsoft.com/office/drawing/2014/main" id="{93714E14-1063-4803-B526-EC5142EDBFA5}"/>
              </a:ext>
            </a:extLst>
          </p:cNvPr>
          <p:cNvSpPr txBox="1">
            <a:spLocks noChangeArrowheads="1"/>
          </p:cNvSpPr>
          <p:nvPr/>
        </p:nvSpPr>
        <p:spPr bwMode="auto">
          <a:xfrm>
            <a:off x="5975350" y="2450582"/>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1</a:t>
            </a:r>
          </a:p>
        </p:txBody>
      </p:sp>
      <p:sp>
        <p:nvSpPr>
          <p:cNvPr id="239" name="Text Box 38">
            <a:extLst>
              <a:ext uri="{FF2B5EF4-FFF2-40B4-BE49-F238E27FC236}">
                <a16:creationId xmlns:a16="http://schemas.microsoft.com/office/drawing/2014/main" id="{BE29C3C9-A313-41C8-B2F0-20BA70B0E559}"/>
              </a:ext>
            </a:extLst>
          </p:cNvPr>
          <p:cNvSpPr txBox="1">
            <a:spLocks noChangeArrowheads="1"/>
          </p:cNvSpPr>
          <p:nvPr/>
        </p:nvSpPr>
        <p:spPr bwMode="auto">
          <a:xfrm>
            <a:off x="6762750" y="2450582"/>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2</a:t>
            </a:r>
          </a:p>
        </p:txBody>
      </p:sp>
      <p:sp>
        <p:nvSpPr>
          <p:cNvPr id="240" name="Text Box 39">
            <a:extLst>
              <a:ext uri="{FF2B5EF4-FFF2-40B4-BE49-F238E27FC236}">
                <a16:creationId xmlns:a16="http://schemas.microsoft.com/office/drawing/2014/main" id="{8C723565-604C-499D-BB14-DC66AF1A0327}"/>
              </a:ext>
            </a:extLst>
          </p:cNvPr>
          <p:cNvSpPr txBox="1">
            <a:spLocks noChangeArrowheads="1"/>
          </p:cNvSpPr>
          <p:nvPr/>
        </p:nvSpPr>
        <p:spPr bwMode="auto">
          <a:xfrm>
            <a:off x="1957388" y="3620570"/>
            <a:ext cx="4667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12</a:t>
            </a:r>
          </a:p>
        </p:txBody>
      </p:sp>
      <p:sp>
        <p:nvSpPr>
          <p:cNvPr id="241" name="Text Box 40">
            <a:extLst>
              <a:ext uri="{FF2B5EF4-FFF2-40B4-BE49-F238E27FC236}">
                <a16:creationId xmlns:a16="http://schemas.microsoft.com/office/drawing/2014/main" id="{90B8D000-A63D-4E1B-B42F-80F2B70CAF0A}"/>
              </a:ext>
            </a:extLst>
          </p:cNvPr>
          <p:cNvSpPr txBox="1">
            <a:spLocks noChangeArrowheads="1"/>
          </p:cNvSpPr>
          <p:nvPr/>
        </p:nvSpPr>
        <p:spPr bwMode="auto">
          <a:xfrm>
            <a:off x="3227388" y="3625332"/>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2</a:t>
            </a:r>
          </a:p>
        </p:txBody>
      </p:sp>
      <p:sp>
        <p:nvSpPr>
          <p:cNvPr id="242" name="Text Box 41">
            <a:extLst>
              <a:ext uri="{FF2B5EF4-FFF2-40B4-BE49-F238E27FC236}">
                <a16:creationId xmlns:a16="http://schemas.microsoft.com/office/drawing/2014/main" id="{E5D4041C-3CCF-4405-A193-E532CFA9FB95}"/>
              </a:ext>
            </a:extLst>
          </p:cNvPr>
          <p:cNvSpPr txBox="1">
            <a:spLocks noChangeArrowheads="1"/>
          </p:cNvSpPr>
          <p:nvPr/>
        </p:nvSpPr>
        <p:spPr bwMode="auto">
          <a:xfrm>
            <a:off x="4452938" y="3625332"/>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2</a:t>
            </a:r>
          </a:p>
        </p:txBody>
      </p:sp>
      <p:sp>
        <p:nvSpPr>
          <p:cNvPr id="243" name="Text Box 42">
            <a:extLst>
              <a:ext uri="{FF2B5EF4-FFF2-40B4-BE49-F238E27FC236}">
                <a16:creationId xmlns:a16="http://schemas.microsoft.com/office/drawing/2014/main" id="{C1578944-854C-4AE6-A4C9-9EF664758377}"/>
              </a:ext>
            </a:extLst>
          </p:cNvPr>
          <p:cNvSpPr txBox="1">
            <a:spLocks noChangeArrowheads="1"/>
          </p:cNvSpPr>
          <p:nvPr/>
        </p:nvSpPr>
        <p:spPr bwMode="auto">
          <a:xfrm>
            <a:off x="5522913" y="3625332"/>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2</a:t>
            </a:r>
          </a:p>
        </p:txBody>
      </p:sp>
      <p:sp>
        <p:nvSpPr>
          <p:cNvPr id="244" name="Text Box 43">
            <a:extLst>
              <a:ext uri="{FF2B5EF4-FFF2-40B4-BE49-F238E27FC236}">
                <a16:creationId xmlns:a16="http://schemas.microsoft.com/office/drawing/2014/main" id="{98FEC12B-2367-4F8D-BF12-E3ECECDD8992}"/>
              </a:ext>
            </a:extLst>
          </p:cNvPr>
          <p:cNvSpPr txBox="1">
            <a:spLocks noChangeArrowheads="1"/>
          </p:cNvSpPr>
          <p:nvPr/>
        </p:nvSpPr>
        <p:spPr bwMode="auto">
          <a:xfrm>
            <a:off x="6740525" y="3625332"/>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2</a:t>
            </a:r>
          </a:p>
        </p:txBody>
      </p:sp>
      <p:sp>
        <p:nvSpPr>
          <p:cNvPr id="245" name="Text Box 44">
            <a:extLst>
              <a:ext uri="{FF2B5EF4-FFF2-40B4-BE49-F238E27FC236}">
                <a16:creationId xmlns:a16="http://schemas.microsoft.com/office/drawing/2014/main" id="{08BB83C8-DC62-47A0-8BAF-968B24B0D4D3}"/>
              </a:ext>
            </a:extLst>
          </p:cNvPr>
          <p:cNvSpPr txBox="1">
            <a:spLocks noChangeArrowheads="1"/>
          </p:cNvSpPr>
          <p:nvPr/>
        </p:nvSpPr>
        <p:spPr bwMode="auto">
          <a:xfrm>
            <a:off x="800100" y="3620570"/>
            <a:ext cx="69215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字节</a:t>
            </a:r>
          </a:p>
        </p:txBody>
      </p:sp>
      <p:sp>
        <p:nvSpPr>
          <p:cNvPr id="246" name="Text Box 45">
            <a:extLst>
              <a:ext uri="{FF2B5EF4-FFF2-40B4-BE49-F238E27FC236}">
                <a16:creationId xmlns:a16="http://schemas.microsoft.com/office/drawing/2014/main" id="{2B86CE1C-0108-4A38-9CF5-72B685422603}"/>
              </a:ext>
            </a:extLst>
          </p:cNvPr>
          <p:cNvSpPr txBox="1">
            <a:spLocks noChangeArrowheads="1"/>
          </p:cNvSpPr>
          <p:nvPr/>
        </p:nvSpPr>
        <p:spPr bwMode="auto">
          <a:xfrm>
            <a:off x="1041400" y="546207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发送在前</a:t>
            </a:r>
          </a:p>
        </p:txBody>
      </p:sp>
      <p:sp>
        <p:nvSpPr>
          <p:cNvPr id="247" name="AutoShape 46">
            <a:extLst>
              <a:ext uri="{FF2B5EF4-FFF2-40B4-BE49-F238E27FC236}">
                <a16:creationId xmlns:a16="http://schemas.microsoft.com/office/drawing/2014/main" id="{46DE12BF-9B2D-4E74-B8FD-9F1D0221C741}"/>
              </a:ext>
            </a:extLst>
          </p:cNvPr>
          <p:cNvSpPr>
            <a:spLocks noChangeArrowheads="1"/>
          </p:cNvSpPr>
          <p:nvPr/>
        </p:nvSpPr>
        <p:spPr bwMode="auto">
          <a:xfrm>
            <a:off x="5978525" y="5598595"/>
            <a:ext cx="277813" cy="415925"/>
          </a:xfrm>
          <a:prstGeom prst="downArrow">
            <a:avLst>
              <a:gd name="adj1" fmla="val 50000"/>
              <a:gd name="adj2" fmla="val 37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48" name="Rectangle 47">
            <a:extLst>
              <a:ext uri="{FF2B5EF4-FFF2-40B4-BE49-F238E27FC236}">
                <a16:creationId xmlns:a16="http://schemas.microsoft.com/office/drawing/2014/main" id="{CD5EF81E-1EC8-460A-A1D1-55B34E88805F}"/>
              </a:ext>
            </a:extLst>
          </p:cNvPr>
          <p:cNvSpPr>
            <a:spLocks noChangeArrowheads="1"/>
          </p:cNvSpPr>
          <p:nvPr/>
        </p:nvSpPr>
        <p:spPr bwMode="auto">
          <a:xfrm>
            <a:off x="4427538" y="4885807"/>
            <a:ext cx="4392612" cy="4572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49" name="Text Box 48">
            <a:extLst>
              <a:ext uri="{FF2B5EF4-FFF2-40B4-BE49-F238E27FC236}">
                <a16:creationId xmlns:a16="http://schemas.microsoft.com/office/drawing/2014/main" id="{131D01E5-2AA1-4D99-818B-809EF13C71F1}"/>
              </a:ext>
            </a:extLst>
          </p:cNvPr>
          <p:cNvSpPr txBox="1">
            <a:spLocks noChangeArrowheads="1"/>
          </p:cNvSpPr>
          <p:nvPr/>
        </p:nvSpPr>
        <p:spPr bwMode="auto">
          <a:xfrm>
            <a:off x="5983288" y="4922320"/>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数         据</a:t>
            </a:r>
          </a:p>
        </p:txBody>
      </p:sp>
      <p:sp>
        <p:nvSpPr>
          <p:cNvPr id="250" name="Text Box 49">
            <a:extLst>
              <a:ext uri="{FF2B5EF4-FFF2-40B4-BE49-F238E27FC236}">
                <a16:creationId xmlns:a16="http://schemas.microsoft.com/office/drawing/2014/main" id="{30887B6E-AD7E-43D1-9890-3997442357CF}"/>
              </a:ext>
            </a:extLst>
          </p:cNvPr>
          <p:cNvSpPr txBox="1">
            <a:spLocks noChangeArrowheads="1"/>
          </p:cNvSpPr>
          <p:nvPr/>
        </p:nvSpPr>
        <p:spPr bwMode="auto">
          <a:xfrm>
            <a:off x="3487738" y="4922320"/>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333399"/>
                </a:solidFill>
                <a:latin typeface="Arial" panose="020B0604020202020204" pitchFamily="34" charset="0"/>
                <a:ea typeface="黑体" panose="02010609060101010101" pitchFamily="49" charset="-122"/>
              </a:rPr>
              <a:t>首  部</a:t>
            </a:r>
          </a:p>
        </p:txBody>
      </p:sp>
      <p:sp>
        <p:nvSpPr>
          <p:cNvPr id="251" name="AutoShape 50">
            <a:extLst>
              <a:ext uri="{FF2B5EF4-FFF2-40B4-BE49-F238E27FC236}">
                <a16:creationId xmlns:a16="http://schemas.microsoft.com/office/drawing/2014/main" id="{C8A0FF3E-DFC1-444B-8C52-1BB17BA4EDC8}"/>
              </a:ext>
            </a:extLst>
          </p:cNvPr>
          <p:cNvSpPr>
            <a:spLocks/>
          </p:cNvSpPr>
          <p:nvPr/>
        </p:nvSpPr>
        <p:spPr bwMode="auto">
          <a:xfrm rot="16200000">
            <a:off x="6032500" y="2822058"/>
            <a:ext cx="168275" cy="5391150"/>
          </a:xfrm>
          <a:prstGeom prst="leftBrace">
            <a:avLst>
              <a:gd name="adj1" fmla="val 266981"/>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52" name="Text Box 51">
            <a:extLst>
              <a:ext uri="{FF2B5EF4-FFF2-40B4-BE49-F238E27FC236}">
                <a16:creationId xmlns:a16="http://schemas.microsoft.com/office/drawing/2014/main" id="{EB5EDE33-E139-4B1B-9CFD-CB04D9A78126}"/>
              </a:ext>
            </a:extLst>
          </p:cNvPr>
          <p:cNvSpPr txBox="1">
            <a:spLocks noChangeArrowheads="1"/>
          </p:cNvSpPr>
          <p:nvPr/>
        </p:nvSpPr>
        <p:spPr bwMode="auto">
          <a:xfrm>
            <a:off x="1258888" y="4920732"/>
            <a:ext cx="1300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333399"/>
                </a:solidFill>
                <a:latin typeface="Arial" panose="020B0604020202020204" pitchFamily="34" charset="0"/>
                <a:ea typeface="黑体" panose="02010609060101010101" pitchFamily="49" charset="-122"/>
              </a:rPr>
              <a:t>UDP </a:t>
            </a:r>
            <a:r>
              <a:rPr lang="zh-CN" altLang="en-US" sz="2000">
                <a:solidFill>
                  <a:srgbClr val="333399"/>
                </a:solidFill>
                <a:latin typeface="Arial" panose="020B0604020202020204" pitchFamily="34" charset="0"/>
                <a:ea typeface="黑体" panose="02010609060101010101" pitchFamily="49" charset="-122"/>
              </a:rPr>
              <a:t>报文</a:t>
            </a:r>
          </a:p>
        </p:txBody>
      </p:sp>
      <p:sp>
        <p:nvSpPr>
          <p:cNvPr id="253" name="Rectangle 52">
            <a:extLst>
              <a:ext uri="{FF2B5EF4-FFF2-40B4-BE49-F238E27FC236}">
                <a16:creationId xmlns:a16="http://schemas.microsoft.com/office/drawing/2014/main" id="{056B5E6E-A71A-4DEB-B995-B0111A2DB99F}"/>
              </a:ext>
            </a:extLst>
          </p:cNvPr>
          <p:cNvSpPr>
            <a:spLocks noChangeArrowheads="1"/>
          </p:cNvSpPr>
          <p:nvPr/>
        </p:nvSpPr>
        <p:spPr bwMode="auto">
          <a:xfrm>
            <a:off x="1590675" y="3992045"/>
            <a:ext cx="1252538" cy="461962"/>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000"/>
          </a:p>
        </p:txBody>
      </p:sp>
      <p:sp>
        <p:nvSpPr>
          <p:cNvPr id="254" name="Text Box 53">
            <a:extLst>
              <a:ext uri="{FF2B5EF4-FFF2-40B4-BE49-F238E27FC236}">
                <a16:creationId xmlns:a16="http://schemas.microsoft.com/office/drawing/2014/main" id="{38B45A95-1153-4026-92C4-F8458EC12E1C}"/>
              </a:ext>
            </a:extLst>
          </p:cNvPr>
          <p:cNvSpPr txBox="1">
            <a:spLocks noChangeArrowheads="1"/>
          </p:cNvSpPr>
          <p:nvPr/>
        </p:nvSpPr>
        <p:spPr bwMode="auto">
          <a:xfrm>
            <a:off x="426244" y="1054723"/>
            <a:ext cx="86756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dirty="0">
                <a:solidFill>
                  <a:srgbClr val="333399"/>
                </a:solidFill>
                <a:latin typeface="Arial" panose="020B0604020202020204" pitchFamily="34" charset="0"/>
                <a:ea typeface="黑体" panose="02010609060101010101" pitchFamily="49" charset="-122"/>
              </a:rPr>
              <a:t>在计算校验和时，临时把“伪首部”和 </a:t>
            </a:r>
            <a:r>
              <a:rPr kumimoji="0" lang="en-US" altLang="zh-CN" sz="2800" dirty="0">
                <a:solidFill>
                  <a:srgbClr val="333399"/>
                </a:solidFill>
                <a:latin typeface="Arial" panose="020B0604020202020204" pitchFamily="34" charset="0"/>
                <a:ea typeface="黑体" panose="02010609060101010101" pitchFamily="49" charset="-122"/>
              </a:rPr>
              <a:t>UDP </a:t>
            </a:r>
            <a:r>
              <a:rPr kumimoji="0" lang="zh-CN" altLang="en-US" sz="2800" dirty="0">
                <a:solidFill>
                  <a:srgbClr val="333399"/>
                </a:solidFill>
                <a:latin typeface="Arial" panose="020B0604020202020204" pitchFamily="34" charset="0"/>
                <a:ea typeface="黑体" panose="02010609060101010101" pitchFamily="49" charset="-122"/>
              </a:rPr>
              <a:t>报文连接在一起，</a:t>
            </a:r>
            <a:r>
              <a:rPr kumimoji="0" lang="zh-CN" altLang="en-US" sz="2800" dirty="0">
                <a:solidFill>
                  <a:srgbClr val="333399"/>
                </a:solidFill>
                <a:latin typeface="Tahoma" panose="020B0604030504040204" pitchFamily="34" charset="0"/>
                <a:ea typeface="黑体" panose="02010609060101010101" pitchFamily="49" charset="-122"/>
              </a:rPr>
              <a:t>伪首部仅仅是为了计算校验和</a:t>
            </a:r>
            <a:r>
              <a:rPr kumimoji="0" lang="en-US" altLang="zh-CN" sz="2800" dirty="0">
                <a:solidFill>
                  <a:srgbClr val="333399"/>
                </a:solidFill>
                <a:latin typeface="Tahoma" panose="020B0604030504040204" pitchFamily="34" charset="0"/>
                <a:ea typeface="黑体" panose="02010609060101010101" pitchFamily="49" charset="-122"/>
              </a:rPr>
              <a:t>(</a:t>
            </a:r>
            <a:r>
              <a:rPr kumimoji="0" lang="zh-CN" altLang="en-US" sz="2800" dirty="0">
                <a:solidFill>
                  <a:srgbClr val="333399"/>
                </a:solidFill>
                <a:latin typeface="Tahoma" panose="020B0604030504040204" pitchFamily="34" charset="0"/>
                <a:ea typeface="黑体" panose="02010609060101010101" pitchFamily="49" charset="-122"/>
              </a:rPr>
              <a:t>长度出现</a:t>
            </a:r>
            <a:r>
              <a:rPr kumimoji="0" lang="en-US" altLang="zh-CN" sz="2800" dirty="0">
                <a:solidFill>
                  <a:srgbClr val="333399"/>
                </a:solidFill>
                <a:latin typeface="Tahoma" panose="020B0604030504040204" pitchFamily="34" charset="0"/>
                <a:ea typeface="黑体" panose="02010609060101010101" pitchFamily="49" charset="-122"/>
              </a:rPr>
              <a:t>2</a:t>
            </a:r>
            <a:r>
              <a:rPr kumimoji="0" lang="zh-CN" altLang="en-US" sz="2800" dirty="0">
                <a:solidFill>
                  <a:srgbClr val="333399"/>
                </a:solidFill>
                <a:latin typeface="Tahoma" panose="020B0604030504040204" pitchFamily="34" charset="0"/>
                <a:ea typeface="黑体" panose="02010609060101010101" pitchFamily="49" charset="-122"/>
              </a:rPr>
              <a:t>次</a:t>
            </a:r>
            <a:r>
              <a:rPr kumimoji="0" lang="en-US" altLang="zh-CN" sz="2800" dirty="0">
                <a:solidFill>
                  <a:srgbClr val="333399"/>
                </a:solidFill>
                <a:latin typeface="Tahoma" panose="020B0604030504040204" pitchFamily="34" charset="0"/>
                <a:ea typeface="黑体" panose="02010609060101010101" pitchFamily="49" charset="-122"/>
              </a:rPr>
              <a:t>)</a:t>
            </a:r>
            <a:endParaRPr kumimoji="0" lang="zh-CN" altLang="en-US" sz="2800" dirty="0">
              <a:solidFill>
                <a:srgbClr val="333399"/>
              </a:solidFill>
              <a:latin typeface="Tahoma" panose="020B0604030504040204" pitchFamily="34" charset="0"/>
              <a:ea typeface="黑体" panose="02010609060101010101" pitchFamily="49" charset="-122"/>
            </a:endParaRPr>
          </a:p>
        </p:txBody>
      </p:sp>
      <p:sp>
        <p:nvSpPr>
          <p:cNvPr id="255" name="椭圆 254">
            <a:extLst>
              <a:ext uri="{FF2B5EF4-FFF2-40B4-BE49-F238E27FC236}">
                <a16:creationId xmlns:a16="http://schemas.microsoft.com/office/drawing/2014/main" id="{775AAA94-FE1E-427F-86E6-573994B88063}"/>
              </a:ext>
            </a:extLst>
          </p:cNvPr>
          <p:cNvSpPr/>
          <p:nvPr/>
        </p:nvSpPr>
        <p:spPr bwMode="auto">
          <a:xfrm>
            <a:off x="6414504" y="2689049"/>
            <a:ext cx="1358801" cy="732853"/>
          </a:xfrm>
          <a:prstGeom prst="ellipse">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p:txBody>
      </p:sp>
      <p:sp>
        <p:nvSpPr>
          <p:cNvPr id="256" name="椭圆 255">
            <a:extLst>
              <a:ext uri="{FF2B5EF4-FFF2-40B4-BE49-F238E27FC236}">
                <a16:creationId xmlns:a16="http://schemas.microsoft.com/office/drawing/2014/main" id="{BD71822E-F7D2-4802-8030-DD1506141C77}"/>
              </a:ext>
            </a:extLst>
          </p:cNvPr>
          <p:cNvSpPr/>
          <p:nvPr/>
        </p:nvSpPr>
        <p:spPr bwMode="auto">
          <a:xfrm>
            <a:off x="5089525" y="3871681"/>
            <a:ext cx="1358801" cy="732853"/>
          </a:xfrm>
          <a:prstGeom prst="ellipse">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p:txBody>
      </p:sp>
      <p:sp>
        <p:nvSpPr>
          <p:cNvPr id="2" name="灯片编号占位符 1">
            <a:extLst>
              <a:ext uri="{FF2B5EF4-FFF2-40B4-BE49-F238E27FC236}">
                <a16:creationId xmlns:a16="http://schemas.microsoft.com/office/drawing/2014/main" id="{2CFDF93D-19DB-4E1B-A730-F4D1E67D6854}"/>
              </a:ext>
            </a:extLst>
          </p:cNvPr>
          <p:cNvSpPr>
            <a:spLocks noGrp="1"/>
          </p:cNvSpPr>
          <p:nvPr>
            <p:ph type="sldNum" sz="quarter" idx="12"/>
          </p:nvPr>
        </p:nvSpPr>
        <p:spPr/>
        <p:txBody>
          <a:bodyPr/>
          <a:lstStyle/>
          <a:p>
            <a:fld id="{0343F522-B1DB-4B24-87CC-09EAB668A261}" type="slidenum">
              <a:rPr lang="zh-CN" altLang="en-US" smtClean="0"/>
              <a:pPr/>
              <a:t>10</a:t>
            </a:fld>
            <a:r>
              <a:rPr lang="en-US" altLang="zh-CN"/>
              <a:t>/77</a:t>
            </a:r>
            <a:endParaRPr lang="zh-CN" altLang="en-US" dirty="0"/>
          </a:p>
        </p:txBody>
      </p:sp>
    </p:spTree>
    <p:extLst>
      <p:ext uri="{BB962C8B-B14F-4D97-AF65-F5344CB8AC3E}">
        <p14:creationId xmlns:p14="http://schemas.microsoft.com/office/powerpoint/2010/main" val="8514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2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animBg="1"/>
      <p:bldP spid="25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rgbClr val="FFFF00"/>
                          </a:solidFill>
                          <a:latin typeface="黑体" panose="02010609060101010101" pitchFamily="49" charset="-122"/>
                          <a:ea typeface="黑体" panose="02010609060101010101" pitchFamily="49" charset="-122"/>
                          <a:cs typeface="+mn-cs"/>
                        </a:rPr>
                        <a:t>UDP</a:t>
                      </a:r>
                      <a:endParaRPr lang="zh-CN" altLang="en-US" sz="1600" b="1" kern="1200" dirty="0">
                        <a:solidFill>
                          <a:srgbClr val="FFFF00"/>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3298032"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41452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端口与应用</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工作流程</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55" name="标题 1">
            <a:extLst>
              <a:ext uri="{FF2B5EF4-FFF2-40B4-BE49-F238E27FC236}">
                <a16:creationId xmlns:a16="http://schemas.microsoft.com/office/drawing/2014/main" id="{F1738AB9-C7F7-4C90-AB68-1976A35A6050}"/>
              </a:ext>
            </a:extLst>
          </p:cNvPr>
          <p:cNvSpPr>
            <a:spLocks noGrp="1"/>
          </p:cNvSpPr>
          <p:nvPr>
            <p:ph type="title"/>
          </p:nvPr>
        </p:nvSpPr>
        <p:spPr>
          <a:xfrm>
            <a:off x="313390" y="451856"/>
            <a:ext cx="7993626" cy="620683"/>
          </a:xfrm>
        </p:spPr>
        <p:txBody>
          <a:bodyPr>
            <a:normAutofit/>
          </a:bodyPr>
          <a:lstStyle/>
          <a:p>
            <a:r>
              <a:rPr lang="zh-CN" altLang="en-US" dirty="0"/>
              <a:t>校验和的计算</a:t>
            </a:r>
            <a:r>
              <a:rPr lang="en-US" altLang="zh-CN" dirty="0"/>
              <a:t>——</a:t>
            </a:r>
            <a:r>
              <a:rPr lang="zh-CN" altLang="en-US" dirty="0"/>
              <a:t>反码加法</a:t>
            </a:r>
            <a:endParaRPr lang="zh-CN" altLang="en-US" sz="3200" dirty="0">
              <a:latin typeface="黑体" panose="02010609060101010101" pitchFamily="49" charset="-122"/>
              <a:ea typeface="黑体" panose="02010609060101010101" pitchFamily="49" charset="-122"/>
            </a:endParaRPr>
          </a:p>
        </p:txBody>
      </p:sp>
      <p:sp>
        <p:nvSpPr>
          <p:cNvPr id="254" name="Text Box 53">
            <a:extLst>
              <a:ext uri="{FF2B5EF4-FFF2-40B4-BE49-F238E27FC236}">
                <a16:creationId xmlns:a16="http://schemas.microsoft.com/office/drawing/2014/main" id="{38B45A95-1153-4026-92C4-F8458EC12E1C}"/>
              </a:ext>
            </a:extLst>
          </p:cNvPr>
          <p:cNvSpPr txBox="1">
            <a:spLocks noChangeArrowheads="1"/>
          </p:cNvSpPr>
          <p:nvPr/>
        </p:nvSpPr>
        <p:spPr bwMode="auto">
          <a:xfrm>
            <a:off x="468312" y="1031358"/>
            <a:ext cx="8675688" cy="533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atinLnBrk="1" hangingPunct="1">
              <a:buNone/>
            </a:pP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把校验和字段设置为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a:t>
            </a:r>
          </a:p>
          <a:p>
            <a:pPr latinLnBrk="1" hangingPunct="1">
              <a:buNone/>
            </a:pPr>
            <a:r>
              <a:rPr lang="en-US" altLang="zh-CN" sz="2800" b="1" dirty="0">
                <a:latin typeface="黑体" panose="02010609060101010101" pitchFamily="49" charset="-122"/>
                <a:ea typeface="黑体" panose="02010609060101010101" pitchFamily="49" charset="-122"/>
              </a:rPr>
              <a:t>2.</a:t>
            </a:r>
            <a:r>
              <a:rPr lang="zh-CN" altLang="en-US" sz="2800" b="1" dirty="0">
                <a:solidFill>
                  <a:srgbClr val="C00000"/>
                </a:solidFill>
                <a:latin typeface="黑体" panose="02010609060101010101" pitchFamily="49" charset="-122"/>
                <a:ea typeface="黑体" panose="02010609060101010101" pitchFamily="49" charset="-122"/>
              </a:rPr>
              <a:t>求和</a:t>
            </a:r>
            <a:r>
              <a:rPr lang="zh-CN" altLang="en-US" sz="2800" b="1" dirty="0">
                <a:latin typeface="黑体" panose="02010609060101010101" pitchFamily="49" charset="-122"/>
                <a:ea typeface="黑体" panose="02010609060101010101" pitchFamily="49" charset="-122"/>
              </a:rPr>
              <a:t>：把需校验的数据看成以</a:t>
            </a:r>
            <a:r>
              <a:rPr lang="en-US" altLang="zh-CN" sz="2800" b="1" dirty="0">
                <a:latin typeface="黑体" panose="02010609060101010101" pitchFamily="49" charset="-122"/>
                <a:ea typeface="黑体" panose="02010609060101010101" pitchFamily="49" charset="-122"/>
              </a:rPr>
              <a:t>16</a:t>
            </a:r>
            <a:r>
              <a:rPr lang="zh-CN" altLang="en-US" sz="2800" b="1" dirty="0">
                <a:latin typeface="黑体" panose="02010609060101010101" pitchFamily="49" charset="-122"/>
                <a:ea typeface="黑体" panose="02010609060101010101" pitchFamily="49" charset="-122"/>
              </a:rPr>
              <a:t>位为单位的数字序列，进行二进制累加求和</a:t>
            </a:r>
            <a:endParaRPr lang="en-US" altLang="zh-CN" sz="2800" b="1" dirty="0">
              <a:latin typeface="黑体" panose="02010609060101010101" pitchFamily="49" charset="-122"/>
              <a:ea typeface="黑体" panose="02010609060101010101" pitchFamily="49" charset="-122"/>
            </a:endParaRPr>
          </a:p>
          <a:p>
            <a:pPr latinLnBrk="1" hangingPunct="1">
              <a:buNone/>
            </a:pPr>
            <a:r>
              <a:rPr lang="en-US" altLang="zh-CN" sz="2800" b="1" dirty="0">
                <a:latin typeface="黑体" panose="02010609060101010101" pitchFamily="49" charset="-122"/>
                <a:ea typeface="黑体" panose="02010609060101010101" pitchFamily="49" charset="-122"/>
              </a:rPr>
              <a:t>3.</a:t>
            </a:r>
            <a:r>
              <a:rPr lang="zh-CN" altLang="en-US" sz="2800" b="1" dirty="0">
                <a:solidFill>
                  <a:srgbClr val="C00000"/>
                </a:solidFill>
                <a:latin typeface="黑体" panose="02010609060101010101" pitchFamily="49" charset="-122"/>
                <a:ea typeface="黑体" panose="02010609060101010101" pitchFamily="49" charset="-122"/>
              </a:rPr>
              <a:t>向低进位</a:t>
            </a:r>
            <a:r>
              <a:rPr lang="zh-CN" altLang="en-US" sz="2800" b="1" dirty="0">
                <a:latin typeface="黑体" panose="02010609060101010101" pitchFamily="49" charset="-122"/>
                <a:ea typeface="黑体" panose="02010609060101010101" pitchFamily="49" charset="-122"/>
              </a:rPr>
              <a:t>：把溢出的进位与和的后</a:t>
            </a:r>
            <a:r>
              <a:rPr lang="en-US" altLang="zh-CN" sz="2800" b="1" dirty="0">
                <a:latin typeface="黑体" panose="02010609060101010101" pitchFamily="49" charset="-122"/>
                <a:ea typeface="黑体" panose="02010609060101010101" pitchFamily="49" charset="-122"/>
              </a:rPr>
              <a:t>16</a:t>
            </a:r>
            <a:r>
              <a:rPr lang="zh-CN" altLang="en-US" sz="2800" b="1" dirty="0">
                <a:latin typeface="黑体" panose="02010609060101010101" pitchFamily="49" charset="-122"/>
                <a:ea typeface="黑体" panose="02010609060101010101" pitchFamily="49" charset="-122"/>
              </a:rPr>
              <a:t>位相加</a:t>
            </a:r>
            <a:endParaRPr lang="en-US" altLang="zh-CN" sz="2800" b="1" dirty="0">
              <a:latin typeface="黑体" panose="02010609060101010101" pitchFamily="49" charset="-122"/>
              <a:ea typeface="黑体" panose="02010609060101010101" pitchFamily="49" charset="-122"/>
            </a:endParaRPr>
          </a:p>
          <a:p>
            <a:pPr latinLnBrk="1" hangingPunct="1">
              <a:buNone/>
            </a:pPr>
            <a:r>
              <a:rPr lang="en-US" altLang="zh-CN" sz="2800" b="1" dirty="0">
                <a:latin typeface="黑体" panose="02010609060101010101" pitchFamily="49" charset="-122"/>
                <a:ea typeface="黑体" panose="02010609060101010101" pitchFamily="49" charset="-122"/>
              </a:rPr>
              <a:t>4.</a:t>
            </a:r>
            <a:r>
              <a:rPr lang="zh-CN" altLang="en-US" sz="2800" b="1" dirty="0">
                <a:solidFill>
                  <a:srgbClr val="C00000"/>
                </a:solidFill>
                <a:latin typeface="黑体" panose="02010609060101010101" pitchFamily="49" charset="-122"/>
                <a:ea typeface="黑体" panose="02010609060101010101" pitchFamily="49" charset="-122"/>
              </a:rPr>
              <a:t>取反：</a:t>
            </a:r>
            <a:r>
              <a:rPr lang="zh-CN" altLang="en-US" sz="2800" b="1" dirty="0">
                <a:latin typeface="黑体" panose="02010609060101010101" pitchFamily="49" charset="-122"/>
                <a:ea typeface="黑体" panose="02010609060101010101" pitchFamily="49" charset="-122"/>
              </a:rPr>
              <a:t>对和取反即为校验和</a:t>
            </a:r>
            <a:endParaRPr lang="en-US" altLang="zh-CN" sz="2800" b="1" dirty="0">
              <a:latin typeface="黑体" panose="02010609060101010101" pitchFamily="49" charset="-122"/>
              <a:ea typeface="黑体" panose="02010609060101010101" pitchFamily="49" charset="-122"/>
            </a:endParaRPr>
          </a:p>
          <a:p>
            <a:pPr latinLnBrk="1" hangingPunct="1">
              <a:buNone/>
            </a:pPr>
            <a:r>
              <a:rPr lang="zh-CN" altLang="en-US" sz="2800" b="1" dirty="0">
                <a:solidFill>
                  <a:srgbClr val="FF0000"/>
                </a:solidFill>
                <a:latin typeface="黑体" panose="02010609060101010101" pitchFamily="49" charset="-122"/>
                <a:ea typeface="黑体" panose="02010609060101010101" pitchFamily="49" charset="-122"/>
              </a:rPr>
              <a:t>先相加再取反与先取反再相加，结果相同</a:t>
            </a:r>
            <a:endParaRPr lang="en-US" altLang="zh-CN" sz="2800" b="1" dirty="0">
              <a:solidFill>
                <a:srgbClr val="FF0000"/>
              </a:solidFill>
              <a:latin typeface="黑体" panose="02010609060101010101" pitchFamily="49" charset="-122"/>
              <a:ea typeface="黑体" panose="02010609060101010101" pitchFamily="49" charset="-122"/>
            </a:endParaRPr>
          </a:p>
          <a:p>
            <a:endParaRPr lang="en-US" altLang="zh-CN" sz="1800" dirty="0">
              <a:latin typeface="黑体" panose="02010609060101010101" pitchFamily="49" charset="-122"/>
              <a:ea typeface="黑体" panose="02010609060101010101" pitchFamily="49" charset="-122"/>
            </a:endParaRPr>
          </a:p>
          <a:p>
            <a:r>
              <a:rPr lang="zh-CN" altLang="en-US" sz="2800" b="1" dirty="0">
                <a:solidFill>
                  <a:srgbClr val="0070C0"/>
                </a:solidFill>
                <a:latin typeface="黑体" panose="02010609060101010101" pitchFamily="49" charset="-122"/>
                <a:ea typeface="黑体" panose="02010609060101010101" pitchFamily="49" charset="-122"/>
              </a:rPr>
              <a:t>先求和再取反：</a:t>
            </a:r>
            <a:r>
              <a:rPr lang="en-US" altLang="zh-CN" sz="2800" b="1" dirty="0">
                <a:solidFill>
                  <a:srgbClr val="0070C0"/>
                </a:solidFill>
                <a:latin typeface="黑体" panose="02010609060101010101" pitchFamily="49" charset="-122"/>
                <a:ea typeface="黑体" panose="02010609060101010101" pitchFamily="49" charset="-122"/>
              </a:rPr>
              <a:t>8(1000)+9(1001)=1 0001</a:t>
            </a:r>
            <a:r>
              <a:rPr lang="zh-CN" altLang="en-US" sz="2800" b="1" dirty="0">
                <a:solidFill>
                  <a:srgbClr val="0070C0"/>
                </a:solidFill>
                <a:latin typeface="黑体" panose="02010609060101010101" pitchFamily="49" charset="-122"/>
                <a:ea typeface="黑体" panose="02010609060101010101" pitchFamily="49" charset="-122"/>
              </a:rPr>
              <a:t>，</a:t>
            </a:r>
            <a:endParaRPr lang="en-US" altLang="zh-CN" sz="2800" b="1" dirty="0">
              <a:solidFill>
                <a:srgbClr val="0070C0"/>
              </a:solidFill>
              <a:latin typeface="黑体" panose="02010609060101010101" pitchFamily="49" charset="-122"/>
              <a:ea typeface="黑体" panose="02010609060101010101" pitchFamily="49" charset="-122"/>
            </a:endParaRPr>
          </a:p>
          <a:p>
            <a:pPr>
              <a:buNone/>
            </a:pPr>
            <a:r>
              <a:rPr lang="en-US" altLang="zh-CN" sz="2800" b="1" dirty="0">
                <a:solidFill>
                  <a:srgbClr val="0070C0"/>
                </a:solidFill>
                <a:latin typeface="黑体" panose="02010609060101010101" pitchFamily="49" charset="-122"/>
                <a:ea typeface="黑体" panose="02010609060101010101" pitchFamily="49" charset="-122"/>
              </a:rPr>
              <a:t>              </a:t>
            </a:r>
            <a:r>
              <a:rPr lang="zh-CN" altLang="en-US" sz="2800" b="1" dirty="0">
                <a:solidFill>
                  <a:srgbClr val="0070C0"/>
                </a:solidFill>
                <a:latin typeface="黑体" panose="02010609060101010101" pitchFamily="49" charset="-122"/>
                <a:ea typeface="黑体" panose="02010609060101010101" pitchFamily="49" charset="-122"/>
              </a:rPr>
              <a:t>向低进位：</a:t>
            </a:r>
            <a:r>
              <a:rPr lang="en-US" altLang="zh-CN" sz="2800" b="1" dirty="0">
                <a:solidFill>
                  <a:srgbClr val="0070C0"/>
                </a:solidFill>
                <a:latin typeface="黑体" panose="02010609060101010101" pitchFamily="49" charset="-122"/>
                <a:ea typeface="黑体" panose="02010609060101010101" pitchFamily="49" charset="-122"/>
              </a:rPr>
              <a:t>0010</a:t>
            </a:r>
            <a:r>
              <a:rPr lang="zh-CN" altLang="en-US" sz="2800" b="1" dirty="0">
                <a:solidFill>
                  <a:srgbClr val="0070C0"/>
                </a:solidFill>
                <a:latin typeface="黑体" panose="02010609060101010101" pitchFamily="49" charset="-122"/>
                <a:ea typeface="黑体" panose="02010609060101010101" pitchFamily="49" charset="-122"/>
              </a:rPr>
              <a:t>，取反</a:t>
            </a:r>
            <a:r>
              <a:rPr lang="en-US" altLang="zh-CN" sz="2800" b="1" dirty="0">
                <a:solidFill>
                  <a:srgbClr val="0070C0"/>
                </a:solidFill>
                <a:latin typeface="黑体" panose="02010609060101010101" pitchFamily="49" charset="-122"/>
                <a:ea typeface="黑体" panose="02010609060101010101" pitchFamily="49" charset="-122"/>
              </a:rPr>
              <a:t>1101</a:t>
            </a:r>
          </a:p>
          <a:p>
            <a:r>
              <a:rPr lang="zh-CN" altLang="en-US" sz="2800" b="1" dirty="0">
                <a:solidFill>
                  <a:srgbClr val="0070C0"/>
                </a:solidFill>
                <a:latin typeface="黑体" panose="02010609060101010101" pitchFamily="49" charset="-122"/>
                <a:ea typeface="黑体" panose="02010609060101010101" pitchFamily="49" charset="-122"/>
              </a:rPr>
              <a:t>先取反再求和：</a:t>
            </a:r>
            <a:r>
              <a:rPr lang="en-US" altLang="zh-CN" sz="2800" b="1" dirty="0">
                <a:solidFill>
                  <a:srgbClr val="0070C0"/>
                </a:solidFill>
                <a:latin typeface="黑体" panose="02010609060101010101" pitchFamily="49" charset="-122"/>
                <a:ea typeface="黑体" panose="02010609060101010101" pitchFamily="49" charset="-122"/>
              </a:rPr>
              <a:t>8(0111)+9(0110)=1101</a:t>
            </a:r>
          </a:p>
          <a:p>
            <a:pPr eaLnBrk="1" hangingPunct="1">
              <a:spcBef>
                <a:spcPct val="0"/>
              </a:spcBef>
              <a:buFontTx/>
              <a:buNone/>
            </a:pPr>
            <a:endParaRPr kumimoji="0" lang="en-US" altLang="zh-CN" sz="2800" dirty="0">
              <a:solidFill>
                <a:srgbClr val="333399"/>
              </a:solidFill>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F126E5B7-D6E1-4D8F-858B-C167746B431F}"/>
              </a:ext>
            </a:extLst>
          </p:cNvPr>
          <p:cNvSpPr>
            <a:spLocks noGrp="1"/>
          </p:cNvSpPr>
          <p:nvPr>
            <p:ph type="sldNum" sz="quarter" idx="12"/>
          </p:nvPr>
        </p:nvSpPr>
        <p:spPr/>
        <p:txBody>
          <a:bodyPr/>
          <a:lstStyle/>
          <a:p>
            <a:fld id="{0343F522-B1DB-4B24-87CC-09EAB668A261}" type="slidenum">
              <a:rPr lang="zh-CN" altLang="en-US" smtClean="0"/>
              <a:pPr/>
              <a:t>11</a:t>
            </a:fld>
            <a:r>
              <a:rPr lang="en-US" altLang="zh-CN"/>
              <a:t>/77</a:t>
            </a:r>
            <a:endParaRPr lang="zh-CN" altLang="en-US" dirty="0"/>
          </a:p>
        </p:txBody>
      </p:sp>
    </p:spTree>
    <p:extLst>
      <p:ext uri="{BB962C8B-B14F-4D97-AF65-F5344CB8AC3E}">
        <p14:creationId xmlns:p14="http://schemas.microsoft.com/office/powerpoint/2010/main" val="54710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rgbClr val="FFFF00"/>
                          </a:solidFill>
                          <a:latin typeface="黑体" panose="02010609060101010101" pitchFamily="49" charset="-122"/>
                          <a:ea typeface="黑体" panose="02010609060101010101" pitchFamily="49" charset="-122"/>
                          <a:cs typeface="+mn-cs"/>
                        </a:rPr>
                        <a:t>UDP</a:t>
                      </a:r>
                      <a:endParaRPr lang="zh-CN" altLang="en-US" sz="1600" b="1" kern="1200" dirty="0">
                        <a:solidFill>
                          <a:srgbClr val="FFFF00"/>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3298032"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41452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端口与应用</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工作流程</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55" name="标题 1">
            <a:extLst>
              <a:ext uri="{FF2B5EF4-FFF2-40B4-BE49-F238E27FC236}">
                <a16:creationId xmlns:a16="http://schemas.microsoft.com/office/drawing/2014/main" id="{F1738AB9-C7F7-4C90-AB68-1976A35A6050}"/>
              </a:ext>
            </a:extLst>
          </p:cNvPr>
          <p:cNvSpPr>
            <a:spLocks noGrp="1"/>
          </p:cNvSpPr>
          <p:nvPr>
            <p:ph type="title"/>
          </p:nvPr>
        </p:nvSpPr>
        <p:spPr>
          <a:xfrm>
            <a:off x="313390" y="451856"/>
            <a:ext cx="7993626" cy="620683"/>
          </a:xfrm>
        </p:spPr>
        <p:txBody>
          <a:bodyPr>
            <a:normAutofit/>
          </a:bodyPr>
          <a:lstStyle/>
          <a:p>
            <a:r>
              <a:rPr lang="zh-CN" altLang="en-US" dirty="0"/>
              <a:t>校验和的计算</a:t>
            </a:r>
            <a:r>
              <a:rPr lang="en-US" altLang="zh-CN" dirty="0"/>
              <a:t>——</a:t>
            </a:r>
            <a:r>
              <a:rPr lang="zh-CN" altLang="en-US" dirty="0"/>
              <a:t>反码加法</a:t>
            </a:r>
            <a:endParaRPr lang="zh-CN" altLang="en-US" sz="3200" dirty="0">
              <a:latin typeface="黑体" panose="02010609060101010101" pitchFamily="49" charset="-122"/>
              <a:ea typeface="黑体" panose="02010609060101010101" pitchFamily="49" charset="-122"/>
            </a:endParaRPr>
          </a:p>
        </p:txBody>
      </p:sp>
      <p:sp>
        <p:nvSpPr>
          <p:cNvPr id="8" name="Text Box 5">
            <a:extLst>
              <a:ext uri="{FF2B5EF4-FFF2-40B4-BE49-F238E27FC236}">
                <a16:creationId xmlns:a16="http://schemas.microsoft.com/office/drawing/2014/main" id="{7B1CD14F-4D8F-448E-8520-3F36BCF56774}"/>
              </a:ext>
            </a:extLst>
          </p:cNvPr>
          <p:cNvSpPr txBox="1">
            <a:spLocks noChangeArrowheads="1"/>
          </p:cNvSpPr>
          <p:nvPr/>
        </p:nvSpPr>
        <p:spPr bwMode="auto">
          <a:xfrm>
            <a:off x="359024" y="1073903"/>
            <a:ext cx="8784976"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en-US" altLang="zh-CN" sz="2000" dirty="0"/>
              <a:t>unsigned short checksum (unsigned short  *buffer, </a:t>
            </a:r>
            <a:r>
              <a:rPr lang="en-US" altLang="zh-CN" sz="2000" dirty="0" err="1"/>
              <a:t>int</a:t>
            </a:r>
            <a:r>
              <a:rPr lang="en-US" altLang="zh-CN" sz="2000" dirty="0"/>
              <a:t> </a:t>
            </a:r>
            <a:r>
              <a:rPr lang="en-US" altLang="zh-CN" sz="2000" dirty="0" err="1"/>
              <a:t>len</a:t>
            </a:r>
            <a:r>
              <a:rPr lang="en-US" altLang="zh-CN" sz="2000" dirty="0"/>
              <a:t>) //</a:t>
            </a:r>
            <a:r>
              <a:rPr lang="en-US" altLang="zh-CN" sz="2000" dirty="0" err="1"/>
              <a:t>len</a:t>
            </a:r>
            <a:r>
              <a:rPr lang="en-US" altLang="zh-CN" sz="2000" dirty="0"/>
              <a:t> </a:t>
            </a:r>
            <a:r>
              <a:rPr lang="zh-CN" altLang="en-US" sz="2000" dirty="0"/>
              <a:t>为字节数</a:t>
            </a:r>
            <a:endParaRPr lang="en-US" altLang="zh-CN" sz="2000" dirty="0"/>
          </a:p>
          <a:p>
            <a:pPr>
              <a:spcBef>
                <a:spcPts val="0"/>
              </a:spcBef>
              <a:buNone/>
            </a:pPr>
            <a:r>
              <a:rPr lang="en-US" altLang="zh-CN" sz="2000" dirty="0"/>
              <a:t>{</a:t>
            </a:r>
          </a:p>
          <a:p>
            <a:pPr>
              <a:spcBef>
                <a:spcPts val="0"/>
              </a:spcBef>
              <a:buNone/>
            </a:pPr>
            <a:r>
              <a:rPr lang="en-US" altLang="zh-CN" sz="2000" dirty="0"/>
              <a:t>        unsigned short  *</a:t>
            </a:r>
            <a:r>
              <a:rPr lang="en-US" altLang="zh-CN" sz="2000" dirty="0" err="1"/>
              <a:t>buf</a:t>
            </a:r>
            <a:r>
              <a:rPr lang="en-US" altLang="zh-CN" sz="2000" dirty="0"/>
              <a:t> = buffer;</a:t>
            </a:r>
          </a:p>
          <a:p>
            <a:pPr>
              <a:spcBef>
                <a:spcPts val="0"/>
              </a:spcBef>
              <a:buNone/>
            </a:pPr>
            <a:r>
              <a:rPr lang="en-US" altLang="zh-CN" sz="2000" dirty="0"/>
              <a:t>        </a:t>
            </a:r>
            <a:r>
              <a:rPr lang="en-US" altLang="zh-CN" sz="2000" dirty="0" err="1"/>
              <a:t>int</a:t>
            </a:r>
            <a:r>
              <a:rPr lang="en-US" altLang="zh-CN" sz="2000" dirty="0"/>
              <a:t> </a:t>
            </a:r>
            <a:r>
              <a:rPr lang="en-US" altLang="zh-CN" sz="2000" dirty="0" err="1"/>
              <a:t>nleft</a:t>
            </a:r>
            <a:r>
              <a:rPr lang="en-US" altLang="zh-CN" sz="2000" dirty="0"/>
              <a:t>=</a:t>
            </a:r>
            <a:r>
              <a:rPr lang="en-US" altLang="zh-CN" sz="2000" dirty="0" err="1"/>
              <a:t>len</a:t>
            </a:r>
            <a:r>
              <a:rPr lang="en-US" altLang="zh-CN" sz="2000" dirty="0"/>
              <a:t>;</a:t>
            </a:r>
          </a:p>
          <a:p>
            <a:pPr>
              <a:spcBef>
                <a:spcPts val="0"/>
              </a:spcBef>
              <a:buNone/>
            </a:pPr>
            <a:r>
              <a:rPr lang="en-US" altLang="zh-CN" sz="2000" dirty="0"/>
              <a:t>        unsigned long </a:t>
            </a:r>
            <a:r>
              <a:rPr lang="en-US" altLang="zh-CN" sz="2000" dirty="0" err="1"/>
              <a:t>cksum</a:t>
            </a:r>
            <a:r>
              <a:rPr lang="en-US" altLang="zh-CN" sz="2000" dirty="0"/>
              <a:t>=0;</a:t>
            </a:r>
          </a:p>
          <a:p>
            <a:pPr>
              <a:spcBef>
                <a:spcPts val="0"/>
              </a:spcBef>
              <a:buNone/>
            </a:pPr>
            <a:r>
              <a:rPr lang="en-US" altLang="zh-CN" sz="2000" dirty="0"/>
              <a:t>        while (</a:t>
            </a:r>
            <a:r>
              <a:rPr lang="en-US" altLang="zh-CN" sz="2000" dirty="0" err="1"/>
              <a:t>nleft</a:t>
            </a:r>
            <a:r>
              <a:rPr lang="en-US" altLang="zh-CN" sz="2000" dirty="0"/>
              <a:t>&gt;1) </a:t>
            </a:r>
          </a:p>
          <a:p>
            <a:pPr>
              <a:spcBef>
                <a:spcPts val="0"/>
              </a:spcBef>
              <a:buNone/>
            </a:pPr>
            <a:r>
              <a:rPr lang="en-US" altLang="zh-CN" sz="2000" dirty="0"/>
              <a:t>        {</a:t>
            </a:r>
          </a:p>
          <a:p>
            <a:pPr>
              <a:spcBef>
                <a:spcPts val="0"/>
              </a:spcBef>
              <a:buNone/>
            </a:pPr>
            <a:r>
              <a:rPr lang="en-US" altLang="zh-CN" sz="2000" dirty="0"/>
              <a:t>            </a:t>
            </a:r>
            <a:r>
              <a:rPr lang="en-US" altLang="zh-CN" sz="2000" dirty="0" err="1"/>
              <a:t>cksum</a:t>
            </a:r>
            <a:r>
              <a:rPr lang="en-US" altLang="zh-CN" sz="2000" dirty="0"/>
              <a:t> +=*</a:t>
            </a:r>
            <a:r>
              <a:rPr lang="en-US" altLang="zh-CN" sz="2000" dirty="0" err="1"/>
              <a:t>buf</a:t>
            </a:r>
            <a:r>
              <a:rPr lang="en-US" altLang="zh-CN" sz="2000" dirty="0"/>
              <a:t>++;</a:t>
            </a:r>
          </a:p>
          <a:p>
            <a:pPr>
              <a:spcBef>
                <a:spcPts val="0"/>
              </a:spcBef>
              <a:buNone/>
            </a:pPr>
            <a:r>
              <a:rPr lang="en-US" altLang="zh-CN" sz="2000" dirty="0"/>
              <a:t>            </a:t>
            </a:r>
            <a:r>
              <a:rPr lang="en-US" altLang="zh-CN" sz="2000" dirty="0" err="1"/>
              <a:t>nleft</a:t>
            </a:r>
            <a:r>
              <a:rPr lang="en-US" altLang="zh-CN" sz="2000" dirty="0"/>
              <a:t> -= </a:t>
            </a:r>
            <a:r>
              <a:rPr lang="en-US" altLang="zh-CN" sz="2000" dirty="0" err="1"/>
              <a:t>sizeof</a:t>
            </a:r>
            <a:r>
              <a:rPr lang="en-US" altLang="zh-CN" sz="2000" dirty="0"/>
              <a:t>(unsigned short);</a:t>
            </a:r>
          </a:p>
          <a:p>
            <a:pPr>
              <a:spcBef>
                <a:spcPts val="0"/>
              </a:spcBef>
              <a:buNone/>
            </a:pPr>
            <a:r>
              <a:rPr lang="en-US" altLang="zh-CN" sz="2000" dirty="0"/>
              <a:t>        }</a:t>
            </a:r>
          </a:p>
          <a:p>
            <a:pPr>
              <a:spcBef>
                <a:spcPts val="0"/>
              </a:spcBef>
              <a:buNone/>
            </a:pPr>
            <a:r>
              <a:rPr lang="en-US" altLang="zh-CN" sz="2000" dirty="0"/>
              <a:t>        if (</a:t>
            </a:r>
            <a:r>
              <a:rPr lang="en-US" altLang="zh-CN" sz="2000" dirty="0" err="1"/>
              <a:t>nleft</a:t>
            </a:r>
            <a:r>
              <a:rPr lang="en-US" altLang="zh-CN" sz="2000" dirty="0"/>
              <a:t>==1)</a:t>
            </a:r>
          </a:p>
          <a:p>
            <a:pPr>
              <a:spcBef>
                <a:spcPts val="0"/>
              </a:spcBef>
              <a:buNone/>
            </a:pPr>
            <a:r>
              <a:rPr lang="en-US" altLang="zh-CN" sz="2000" dirty="0"/>
              <a:t>             </a:t>
            </a:r>
            <a:r>
              <a:rPr lang="en-US" altLang="zh-CN" sz="2000" dirty="0" err="1"/>
              <a:t>cksum</a:t>
            </a:r>
            <a:r>
              <a:rPr lang="en-US" altLang="zh-CN" sz="2000" dirty="0"/>
              <a:t> += unsigned short (*(UCHAR *) </a:t>
            </a:r>
            <a:r>
              <a:rPr lang="en-US" altLang="zh-CN" sz="2000" dirty="0" err="1"/>
              <a:t>buf</a:t>
            </a:r>
            <a:r>
              <a:rPr lang="en-US" altLang="zh-CN" sz="2000" dirty="0"/>
              <a:t>) *2^8; //</a:t>
            </a:r>
            <a:r>
              <a:rPr lang="zh-CN" altLang="en-US" sz="2000" dirty="0"/>
              <a:t>未对齐，低字节补</a:t>
            </a:r>
            <a:r>
              <a:rPr lang="en-US" altLang="zh-CN" sz="2000" dirty="0"/>
              <a:t>0</a:t>
            </a:r>
          </a:p>
          <a:p>
            <a:pPr>
              <a:spcBef>
                <a:spcPts val="0"/>
              </a:spcBef>
              <a:buNone/>
            </a:pPr>
            <a:r>
              <a:rPr lang="en-US" altLang="zh-CN" sz="2000" dirty="0"/>
              <a:t>        //</a:t>
            </a:r>
            <a:r>
              <a:rPr lang="zh-CN" altLang="en-US" sz="2000" dirty="0"/>
              <a:t>将</a:t>
            </a:r>
            <a:r>
              <a:rPr lang="en-US" altLang="zh-CN" sz="2000" dirty="0"/>
              <a:t>32</a:t>
            </a:r>
            <a:r>
              <a:rPr lang="zh-CN" altLang="en-US" sz="2000" dirty="0"/>
              <a:t>位转换为</a:t>
            </a:r>
            <a:r>
              <a:rPr lang="en-US" altLang="zh-CN" sz="2000" dirty="0"/>
              <a:t>16</a:t>
            </a:r>
            <a:r>
              <a:rPr lang="zh-CN" altLang="en-US" sz="2000" dirty="0"/>
              <a:t>位，向低进位</a:t>
            </a:r>
          </a:p>
          <a:p>
            <a:pPr>
              <a:spcBef>
                <a:spcPts val="0"/>
              </a:spcBef>
              <a:buNone/>
            </a:pPr>
            <a:r>
              <a:rPr lang="zh-CN" altLang="en-US" sz="2000" dirty="0"/>
              <a:t>        </a:t>
            </a:r>
            <a:r>
              <a:rPr lang="en-US" altLang="zh-CN" sz="2000" dirty="0"/>
              <a:t>while (</a:t>
            </a:r>
            <a:r>
              <a:rPr lang="en-US" altLang="zh-CN" sz="2000" dirty="0" err="1"/>
              <a:t>cksum</a:t>
            </a:r>
            <a:r>
              <a:rPr lang="en-US" altLang="zh-CN" sz="2000" dirty="0"/>
              <a:t>&gt;&gt;16)</a:t>
            </a:r>
          </a:p>
          <a:p>
            <a:pPr>
              <a:spcBef>
                <a:spcPts val="0"/>
              </a:spcBef>
              <a:buNone/>
            </a:pPr>
            <a:r>
              <a:rPr lang="en-US" altLang="zh-CN" sz="2000" dirty="0"/>
              <a:t>            </a:t>
            </a:r>
            <a:r>
              <a:rPr lang="en-US" altLang="zh-CN" sz="2000" dirty="0" err="1"/>
              <a:t>cksum</a:t>
            </a:r>
            <a:r>
              <a:rPr lang="en-US" altLang="zh-CN" sz="2000" dirty="0"/>
              <a:t> = (</a:t>
            </a:r>
            <a:r>
              <a:rPr lang="en-US" altLang="zh-CN" sz="2000" dirty="0" err="1"/>
              <a:t>cksum</a:t>
            </a:r>
            <a:r>
              <a:rPr lang="en-US" altLang="zh-CN" sz="2000" dirty="0"/>
              <a:t>&gt;&gt;16) + (</a:t>
            </a:r>
            <a:r>
              <a:rPr lang="en-US" altLang="zh-CN" sz="2000" dirty="0" err="1"/>
              <a:t>cksum</a:t>
            </a:r>
            <a:r>
              <a:rPr lang="en-US" altLang="zh-CN" sz="2000" dirty="0"/>
              <a:t> &amp; 0xffff);</a:t>
            </a:r>
          </a:p>
          <a:p>
            <a:pPr>
              <a:spcBef>
                <a:spcPts val="0"/>
              </a:spcBef>
              <a:buNone/>
            </a:pPr>
            <a:r>
              <a:rPr lang="en-US" altLang="zh-CN" sz="2000" dirty="0"/>
              <a:t>        return (unsigned short) (~</a:t>
            </a:r>
            <a:r>
              <a:rPr lang="en-US" altLang="zh-CN" sz="2000" dirty="0" err="1"/>
              <a:t>cksum</a:t>
            </a:r>
            <a:r>
              <a:rPr lang="en-US" altLang="zh-CN" sz="2000" dirty="0"/>
              <a:t>);</a:t>
            </a:r>
          </a:p>
          <a:p>
            <a:pPr>
              <a:spcBef>
                <a:spcPts val="0"/>
              </a:spcBef>
              <a:buNone/>
            </a:pPr>
            <a:r>
              <a:rPr lang="en-US" altLang="zh-CN" sz="2000" dirty="0"/>
              <a:t>}</a:t>
            </a:r>
          </a:p>
          <a:p>
            <a:pPr latinLnBrk="1" hangingPunct="1">
              <a:spcBef>
                <a:spcPts val="0"/>
              </a:spcBef>
              <a:buNone/>
            </a:pPr>
            <a:endParaRPr lang="en-US" altLang="zh-CN" sz="1800" b="1" dirty="0">
              <a:solidFill>
                <a:srgbClr val="FF0000"/>
              </a:solidFill>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C3C18717-D66C-4423-8E16-5B36783E5ECE}"/>
              </a:ext>
            </a:extLst>
          </p:cNvPr>
          <p:cNvSpPr>
            <a:spLocks noGrp="1"/>
          </p:cNvSpPr>
          <p:nvPr>
            <p:ph type="sldNum" sz="quarter" idx="12"/>
          </p:nvPr>
        </p:nvSpPr>
        <p:spPr/>
        <p:txBody>
          <a:bodyPr/>
          <a:lstStyle/>
          <a:p>
            <a:fld id="{0343F522-B1DB-4B24-87CC-09EAB668A261}" type="slidenum">
              <a:rPr lang="zh-CN" altLang="en-US" smtClean="0"/>
              <a:pPr/>
              <a:t>12</a:t>
            </a:fld>
            <a:r>
              <a:rPr lang="en-US" altLang="zh-CN"/>
              <a:t>/77</a:t>
            </a:r>
            <a:endParaRPr lang="zh-CN" altLang="en-US" dirty="0"/>
          </a:p>
        </p:txBody>
      </p:sp>
    </p:spTree>
    <p:extLst>
      <p:ext uri="{BB962C8B-B14F-4D97-AF65-F5344CB8AC3E}">
        <p14:creationId xmlns:p14="http://schemas.microsoft.com/office/powerpoint/2010/main" val="88763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rgbClr val="FFFF00"/>
                          </a:solidFill>
                          <a:latin typeface="黑体" panose="02010609060101010101" pitchFamily="49" charset="-122"/>
                          <a:ea typeface="黑体" panose="02010609060101010101" pitchFamily="49" charset="-122"/>
                          <a:cs typeface="+mn-cs"/>
                        </a:rPr>
                        <a:t>UDP</a:t>
                      </a:r>
                      <a:endParaRPr lang="zh-CN" altLang="en-US" sz="1600" b="1" kern="1200" dirty="0">
                        <a:solidFill>
                          <a:srgbClr val="FFFF00"/>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3298032"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1031358"/>
          <a:ext cx="313390" cy="41452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端口与应用</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1000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工作流程</a:t>
                      </a:r>
                    </a:p>
                  </a:txBody>
                  <a:tcPr marL="0" marR="0" marT="0" marB="0" anchor="ctr">
                    <a:solidFill>
                      <a:schemeClr val="accent1"/>
                    </a:solidFill>
                  </a:tcPr>
                </a:tc>
                <a:extLst>
                  <a:ext uri="{0D108BD9-81ED-4DB2-BD59-A6C34878D82A}">
                    <a16:rowId xmlns:a16="http://schemas.microsoft.com/office/drawing/2014/main" val="2354171835"/>
                  </a:ext>
                </a:extLst>
              </a:tr>
            </a:tbl>
          </a:graphicData>
        </a:graphic>
      </p:graphicFrame>
      <p:sp>
        <p:nvSpPr>
          <p:cNvPr id="135198"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5169" name="画布 466"/>
          <p:cNvGrpSpPr>
            <a:grpSpLocks/>
          </p:cNvGrpSpPr>
          <p:nvPr/>
        </p:nvGrpSpPr>
        <p:grpSpPr bwMode="auto">
          <a:xfrm>
            <a:off x="1725553" y="1061887"/>
            <a:ext cx="5840361" cy="5014452"/>
            <a:chOff x="0" y="0"/>
            <a:chExt cx="37992" cy="28702"/>
          </a:xfrm>
        </p:grpSpPr>
        <p:sp>
          <p:nvSpPr>
            <p:cNvPr id="135197" name="AutoShape 29"/>
            <p:cNvSpPr>
              <a:spLocks noChangeAspect="1" noChangeArrowheads="1"/>
            </p:cNvSpPr>
            <p:nvPr/>
          </p:nvSpPr>
          <p:spPr bwMode="auto">
            <a:xfrm>
              <a:off x="0" y="0"/>
              <a:ext cx="37992" cy="28702"/>
            </a:xfrm>
            <a:prstGeom prst="rect">
              <a:avLst/>
            </a:prstGeom>
            <a:noFill/>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467" name="矩形 467"/>
            <p:cNvSpPr>
              <a:spLocks noChangeArrowheads="1"/>
            </p:cNvSpPr>
            <p:nvPr/>
          </p:nvSpPr>
          <p:spPr bwMode="auto">
            <a:xfrm>
              <a:off x="733" y="5103"/>
              <a:ext cx="12078" cy="2983"/>
            </a:xfrm>
            <a:prstGeom prst="rect">
              <a:avLst/>
            </a:prstGeom>
            <a:solidFill>
              <a:schemeClr val="accent4">
                <a:lumMod val="40000"/>
                <a:lumOff val="60000"/>
              </a:schemeClr>
            </a:solidFill>
            <a:ln w="12700">
              <a:solidFill>
                <a:srgbClr val="000000"/>
              </a:solid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准备待发送数据</a:t>
              </a:r>
              <a:endParaRPr kumimoji="0" 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608" name="矩形 608"/>
            <p:cNvSpPr>
              <a:spLocks noChangeArrowheads="1"/>
            </p:cNvSpPr>
            <p:nvPr/>
          </p:nvSpPr>
          <p:spPr bwMode="auto">
            <a:xfrm>
              <a:off x="733" y="9895"/>
              <a:ext cx="12078" cy="2983"/>
            </a:xfrm>
            <a:prstGeom prst="rect">
              <a:avLst/>
            </a:prstGeom>
            <a:solidFill>
              <a:schemeClr val="accent4">
                <a:lumMod val="40000"/>
                <a:lumOff val="60000"/>
              </a:schemeClr>
            </a:solidFill>
            <a:ln w="12700">
              <a:solidFill>
                <a:srgbClr val="000000"/>
              </a:solid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生成伪首部</a:t>
              </a:r>
              <a:endParaRPr kumimoji="0" 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609" name="矩形 609"/>
            <p:cNvSpPr>
              <a:spLocks noChangeArrowheads="1"/>
            </p:cNvSpPr>
            <p:nvPr/>
          </p:nvSpPr>
          <p:spPr bwMode="auto">
            <a:xfrm>
              <a:off x="733" y="14442"/>
              <a:ext cx="12078" cy="2983"/>
            </a:xfrm>
            <a:prstGeom prst="rect">
              <a:avLst/>
            </a:prstGeom>
            <a:solidFill>
              <a:schemeClr val="accent4">
                <a:lumMod val="40000"/>
                <a:lumOff val="60000"/>
              </a:schemeClr>
            </a:solidFill>
            <a:ln w="12700">
              <a:solidFill>
                <a:srgbClr val="000000"/>
              </a:solid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组装</a:t>
              </a:r>
              <a:r>
                <a:rPr kumimoji="0" lang="en-US" altLang="zh-CN"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UDP</a:t>
              </a:r>
              <a:r>
                <a:rPr kumimoji="0" lang="zh-CN" altLang="en-US"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报文</a:t>
              </a:r>
              <a:endParaRPr kumimoji="0"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610" name="矩形 610"/>
            <p:cNvSpPr>
              <a:spLocks noChangeArrowheads="1"/>
            </p:cNvSpPr>
            <p:nvPr/>
          </p:nvSpPr>
          <p:spPr bwMode="auto">
            <a:xfrm>
              <a:off x="733" y="18941"/>
              <a:ext cx="12078" cy="3716"/>
            </a:xfrm>
            <a:prstGeom prst="rect">
              <a:avLst/>
            </a:prstGeom>
            <a:solidFill>
              <a:schemeClr val="accent4">
                <a:lumMod val="40000"/>
                <a:lumOff val="60000"/>
              </a:schemeClr>
            </a:solidFill>
            <a:ln w="12700">
              <a:solidFill>
                <a:srgbClr val="000000"/>
              </a:solid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 </a:t>
              </a:r>
              <a:r>
                <a:rPr kumimoji="0" lang="zh-CN"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调用发送函数发送报文</a:t>
              </a:r>
              <a:endParaRPr kumimoji="0" 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612" name="矩形 612"/>
            <p:cNvSpPr>
              <a:spLocks noChangeArrowheads="1"/>
            </p:cNvSpPr>
            <p:nvPr/>
          </p:nvSpPr>
          <p:spPr bwMode="auto">
            <a:xfrm>
              <a:off x="733" y="604"/>
              <a:ext cx="12078" cy="2983"/>
            </a:xfrm>
            <a:prstGeom prst="rect">
              <a:avLst/>
            </a:prstGeom>
            <a:noFill/>
            <a:ln w="12700">
              <a:no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系统</a:t>
              </a:r>
              <a:r>
                <a:rPr kumimoji="0" lang="en-US" altLang="zh-CN" sz="20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A</a:t>
              </a:r>
              <a:endParaRPr kumimoji="0"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613" name="矩形 613"/>
            <p:cNvSpPr>
              <a:spLocks noChangeArrowheads="1"/>
            </p:cNvSpPr>
            <p:nvPr/>
          </p:nvSpPr>
          <p:spPr bwMode="auto">
            <a:xfrm>
              <a:off x="23715" y="4858"/>
              <a:ext cx="12078" cy="2983"/>
            </a:xfrm>
            <a:prstGeom prst="rect">
              <a:avLst/>
            </a:prstGeom>
            <a:solidFill>
              <a:schemeClr val="accent5">
                <a:lumMod val="40000"/>
                <a:lumOff val="60000"/>
              </a:schemeClr>
            </a:solidFill>
            <a:ln w="12700">
              <a:solidFill>
                <a:srgbClr val="000000"/>
              </a:solid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准备缓冲区</a:t>
              </a:r>
              <a:endParaRPr kumimoji="0" 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614" name="矩形 614"/>
            <p:cNvSpPr>
              <a:spLocks noChangeArrowheads="1"/>
            </p:cNvSpPr>
            <p:nvPr/>
          </p:nvSpPr>
          <p:spPr bwMode="auto">
            <a:xfrm>
              <a:off x="23715" y="9650"/>
              <a:ext cx="12078" cy="2983"/>
            </a:xfrm>
            <a:prstGeom prst="rect">
              <a:avLst/>
            </a:prstGeom>
            <a:solidFill>
              <a:schemeClr val="accent5">
                <a:lumMod val="40000"/>
                <a:lumOff val="60000"/>
              </a:schemeClr>
            </a:solidFill>
            <a:ln w="12700">
              <a:solidFill>
                <a:srgbClr val="000000"/>
              </a:solid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等待接收报文</a:t>
              </a:r>
              <a:endParaRPr kumimoji="0" 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615" name="矩形 615"/>
            <p:cNvSpPr>
              <a:spLocks noChangeArrowheads="1"/>
            </p:cNvSpPr>
            <p:nvPr/>
          </p:nvSpPr>
          <p:spPr bwMode="auto">
            <a:xfrm>
              <a:off x="23715" y="14051"/>
              <a:ext cx="12078" cy="2983"/>
            </a:xfrm>
            <a:prstGeom prst="rect">
              <a:avLst/>
            </a:prstGeom>
            <a:solidFill>
              <a:schemeClr val="accent5">
                <a:lumMod val="40000"/>
                <a:lumOff val="60000"/>
              </a:schemeClr>
            </a:solidFill>
            <a:ln w="12700">
              <a:solidFill>
                <a:srgbClr val="000000"/>
              </a:solid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接收报文</a:t>
              </a:r>
              <a:endParaRPr kumimoji="0" 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616" name="矩形 616"/>
            <p:cNvSpPr>
              <a:spLocks noChangeArrowheads="1"/>
            </p:cNvSpPr>
            <p:nvPr/>
          </p:nvSpPr>
          <p:spPr bwMode="auto">
            <a:xfrm>
              <a:off x="23715" y="23304"/>
              <a:ext cx="12078" cy="3556"/>
            </a:xfrm>
            <a:prstGeom prst="rect">
              <a:avLst/>
            </a:prstGeom>
            <a:solidFill>
              <a:schemeClr val="accent5">
                <a:lumMod val="40000"/>
                <a:lumOff val="60000"/>
              </a:schemeClr>
            </a:solidFill>
            <a:ln w="12700">
              <a:solidFill>
                <a:srgbClr val="000000"/>
              </a:solid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 </a:t>
              </a:r>
              <a:r>
                <a:rPr kumimoji="0" lang="zh-CN" sz="20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报文数据提交给应用进程</a:t>
              </a:r>
              <a:endParaRPr kumimoji="0" 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617" name="矩形 617"/>
            <p:cNvSpPr>
              <a:spLocks noChangeArrowheads="1"/>
            </p:cNvSpPr>
            <p:nvPr/>
          </p:nvSpPr>
          <p:spPr bwMode="auto">
            <a:xfrm>
              <a:off x="23715" y="360"/>
              <a:ext cx="12078" cy="2982"/>
            </a:xfrm>
            <a:prstGeom prst="rect">
              <a:avLst/>
            </a:prstGeom>
            <a:noFill/>
            <a:ln w="12700">
              <a:no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系统</a:t>
              </a:r>
              <a:r>
                <a:rPr kumimoji="0" lang="en-US" altLang="zh-CN"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B</a:t>
              </a:r>
              <a:endPar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468" name="直接箭头连接符 468"/>
            <p:cNvSpPr>
              <a:spLocks noChangeShapeType="1"/>
            </p:cNvSpPr>
            <p:nvPr/>
          </p:nvSpPr>
          <p:spPr bwMode="auto">
            <a:xfrm>
              <a:off x="6770" y="3342"/>
              <a:ext cx="1" cy="1761"/>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619" name="直接箭头连接符 619"/>
            <p:cNvSpPr>
              <a:spLocks noChangeShapeType="1"/>
            </p:cNvSpPr>
            <p:nvPr/>
          </p:nvSpPr>
          <p:spPr bwMode="auto">
            <a:xfrm>
              <a:off x="6757" y="8218"/>
              <a:ext cx="0" cy="1759"/>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620" name="直接箭头连接符 620"/>
            <p:cNvSpPr>
              <a:spLocks noChangeShapeType="1"/>
            </p:cNvSpPr>
            <p:nvPr/>
          </p:nvSpPr>
          <p:spPr bwMode="auto">
            <a:xfrm>
              <a:off x="6668" y="12731"/>
              <a:ext cx="0" cy="1759"/>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621" name="直接箭头连接符 621"/>
            <p:cNvSpPr>
              <a:spLocks noChangeShapeType="1"/>
            </p:cNvSpPr>
            <p:nvPr/>
          </p:nvSpPr>
          <p:spPr bwMode="auto">
            <a:xfrm>
              <a:off x="6668" y="17278"/>
              <a:ext cx="0" cy="1759"/>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622" name="直接箭头连接符 622"/>
            <p:cNvSpPr>
              <a:spLocks noChangeShapeType="1"/>
            </p:cNvSpPr>
            <p:nvPr/>
          </p:nvSpPr>
          <p:spPr bwMode="auto">
            <a:xfrm>
              <a:off x="6668" y="22559"/>
              <a:ext cx="0" cy="1759"/>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469" name="等腰三角形 469"/>
            <p:cNvSpPr>
              <a:spLocks noChangeArrowheads="1"/>
            </p:cNvSpPr>
            <p:nvPr/>
          </p:nvSpPr>
          <p:spPr bwMode="auto">
            <a:xfrm>
              <a:off x="5623" y="24318"/>
              <a:ext cx="2102" cy="1418"/>
            </a:xfrm>
            <a:prstGeom prst="triangle">
              <a:avLst>
                <a:gd name="adj" fmla="val 50000"/>
              </a:avLst>
            </a:prstGeom>
            <a:no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624" name="直接箭头连接符 624"/>
            <p:cNvSpPr>
              <a:spLocks noChangeShapeType="1"/>
            </p:cNvSpPr>
            <p:nvPr/>
          </p:nvSpPr>
          <p:spPr bwMode="auto">
            <a:xfrm>
              <a:off x="29801" y="3098"/>
              <a:ext cx="1" cy="1760"/>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625" name="直接箭头连接符 625"/>
            <p:cNvSpPr>
              <a:spLocks noChangeShapeType="1"/>
            </p:cNvSpPr>
            <p:nvPr/>
          </p:nvSpPr>
          <p:spPr bwMode="auto">
            <a:xfrm>
              <a:off x="29788" y="7973"/>
              <a:ext cx="0" cy="1759"/>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626" name="直接箭头连接符 626"/>
            <p:cNvSpPr>
              <a:spLocks noChangeShapeType="1"/>
            </p:cNvSpPr>
            <p:nvPr/>
          </p:nvSpPr>
          <p:spPr bwMode="auto">
            <a:xfrm>
              <a:off x="29700" y="12486"/>
              <a:ext cx="0" cy="1759"/>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627" name="直接箭头连接符 627"/>
            <p:cNvSpPr>
              <a:spLocks noChangeShapeType="1"/>
            </p:cNvSpPr>
            <p:nvPr/>
          </p:nvSpPr>
          <p:spPr bwMode="auto">
            <a:xfrm>
              <a:off x="29700" y="17034"/>
              <a:ext cx="0" cy="1759"/>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628" name="直接箭头连接符 628"/>
            <p:cNvSpPr>
              <a:spLocks noChangeShapeType="1"/>
            </p:cNvSpPr>
            <p:nvPr/>
          </p:nvSpPr>
          <p:spPr bwMode="auto">
            <a:xfrm>
              <a:off x="29788" y="26860"/>
              <a:ext cx="0" cy="1842"/>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470" name="直接箭头连接符 470"/>
            <p:cNvSpPr>
              <a:spLocks noChangeShapeType="1"/>
            </p:cNvSpPr>
            <p:nvPr/>
          </p:nvSpPr>
          <p:spPr bwMode="auto">
            <a:xfrm flipV="1">
              <a:off x="12809" y="11264"/>
              <a:ext cx="10903" cy="9340"/>
            </a:xfrm>
            <a:prstGeom prst="straightConnector1">
              <a:avLst/>
            </a:prstGeom>
            <a:noFill/>
            <a:ln w="6350">
              <a:solidFill>
                <a:srgbClr val="000000"/>
              </a:solidFill>
              <a:prstDash val="dash"/>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471" name="直接连接符 471"/>
            <p:cNvSpPr>
              <a:spLocks noChangeShapeType="1"/>
            </p:cNvSpPr>
            <p:nvPr/>
          </p:nvSpPr>
          <p:spPr bwMode="auto">
            <a:xfrm>
              <a:off x="29700" y="28702"/>
              <a:ext cx="7751" cy="0"/>
            </a:xfrm>
            <a:prstGeom prst="line">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472" name="直接连接符 472"/>
            <p:cNvSpPr>
              <a:spLocks noChangeShapeType="1"/>
            </p:cNvSpPr>
            <p:nvPr/>
          </p:nvSpPr>
          <p:spPr bwMode="auto">
            <a:xfrm flipV="1">
              <a:off x="37451" y="11264"/>
              <a:ext cx="4" cy="17438"/>
            </a:xfrm>
            <a:prstGeom prst="line">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473" name="直接箭头连接符 473"/>
            <p:cNvSpPr>
              <a:spLocks noChangeShapeType="1"/>
            </p:cNvSpPr>
            <p:nvPr/>
          </p:nvSpPr>
          <p:spPr bwMode="auto">
            <a:xfrm flipH="1">
              <a:off x="35793" y="11264"/>
              <a:ext cx="1662" cy="0"/>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sp>
          <p:nvSpPr>
            <p:cNvPr id="256" name="矩形 256"/>
            <p:cNvSpPr>
              <a:spLocks noChangeArrowheads="1"/>
            </p:cNvSpPr>
            <p:nvPr/>
          </p:nvSpPr>
          <p:spPr bwMode="auto">
            <a:xfrm>
              <a:off x="23715" y="18793"/>
              <a:ext cx="12078" cy="2983"/>
            </a:xfrm>
            <a:prstGeom prst="rect">
              <a:avLst/>
            </a:prstGeom>
            <a:solidFill>
              <a:schemeClr val="accent5">
                <a:lumMod val="40000"/>
                <a:lumOff val="60000"/>
              </a:schemeClr>
            </a:solidFill>
            <a:ln w="12700">
              <a:solidFill>
                <a:srgbClr val="000000"/>
              </a:solidFill>
              <a:miter lim="800000"/>
              <a:headEnd/>
              <a:tailEnd/>
            </a:ln>
          </p:spPr>
          <p:txBody>
            <a:bodyPr vert="horz" wrap="square" lIns="36000" tIns="0" rIns="3600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计算校验和</a:t>
              </a:r>
              <a:endParaRPr kumimoji="0" 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
          <p:nvSpPr>
            <p:cNvPr id="257" name="直接箭头连接符 257"/>
            <p:cNvSpPr>
              <a:spLocks noChangeShapeType="1"/>
            </p:cNvSpPr>
            <p:nvPr/>
          </p:nvSpPr>
          <p:spPr bwMode="auto">
            <a:xfrm>
              <a:off x="29720" y="21751"/>
              <a:ext cx="0" cy="1759"/>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a:latin typeface="黑体" panose="02010609060101010101" pitchFamily="49" charset="-122"/>
                <a:ea typeface="黑体" panose="02010609060101010101" pitchFamily="49" charset="-122"/>
              </a:endParaRPr>
            </a:p>
          </p:txBody>
        </p:sp>
      </p:grpSp>
      <p:sp>
        <p:nvSpPr>
          <p:cNvPr id="36" name="标题 1">
            <a:extLst>
              <a:ext uri="{FF2B5EF4-FFF2-40B4-BE49-F238E27FC236}">
                <a16:creationId xmlns:a16="http://schemas.microsoft.com/office/drawing/2014/main" id="{03A21CD2-F0B5-4E65-B83D-63321E9E7C42}"/>
              </a:ext>
            </a:extLst>
          </p:cNvPr>
          <p:cNvSpPr>
            <a:spLocks noGrp="1"/>
          </p:cNvSpPr>
          <p:nvPr>
            <p:ph type="title"/>
          </p:nvPr>
        </p:nvSpPr>
        <p:spPr>
          <a:xfrm>
            <a:off x="313390" y="451856"/>
            <a:ext cx="7993626" cy="620683"/>
          </a:xfrm>
        </p:spPr>
        <p:txBody>
          <a:bodyPr>
            <a:normAutofit/>
          </a:bodyPr>
          <a:lstStyle/>
          <a:p>
            <a:r>
              <a:rPr lang="en-US" altLang="zh-CN" dirty="0"/>
              <a:t>UDP</a:t>
            </a:r>
            <a:r>
              <a:rPr lang="zh-CN" altLang="en-US" dirty="0"/>
              <a:t>工作流程</a:t>
            </a:r>
            <a:endParaRPr lang="zh-CN" altLang="en-US" sz="3200" dirty="0">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30F3DE59-BC36-46C1-B114-6F6CD7144BC7}"/>
              </a:ext>
            </a:extLst>
          </p:cNvPr>
          <p:cNvSpPr>
            <a:spLocks noGrp="1"/>
          </p:cNvSpPr>
          <p:nvPr>
            <p:ph type="sldNum" sz="quarter" idx="12"/>
          </p:nvPr>
        </p:nvSpPr>
        <p:spPr/>
        <p:txBody>
          <a:bodyPr/>
          <a:lstStyle/>
          <a:p>
            <a:fld id="{0343F522-B1DB-4B24-87CC-09EAB668A261}" type="slidenum">
              <a:rPr lang="zh-CN" altLang="en-US" smtClean="0"/>
              <a:pPr/>
              <a:t>13</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752168" y="1085209"/>
            <a:ext cx="8023121" cy="4622410"/>
          </a:xfrm>
        </p:spPr>
        <p:txBody>
          <a:bodyPr>
            <a:noAutofit/>
          </a:bodyPr>
          <a:lstStyle/>
          <a:p>
            <a:pPr>
              <a:buNone/>
            </a:pPr>
            <a:r>
              <a:rPr lang="en-US" altLang="zh-CN" dirty="0">
                <a:latin typeface="Times New Roman" panose="02020603050405020304" pitchFamily="18" charset="0"/>
                <a:cs typeface="Times New Roman" panose="02020603050405020304" pitchFamily="18" charset="0"/>
              </a:rPr>
              <a:t>TCP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Transmission Control Protocol</a:t>
            </a:r>
            <a:r>
              <a:rPr lang="zh-CN" altLang="en-US" dirty="0">
                <a:latin typeface="Times New Roman" panose="02020603050405020304" pitchFamily="18" charset="0"/>
                <a:cs typeface="Times New Roman" panose="02020603050405020304" pitchFamily="18" charset="0"/>
              </a:rPr>
              <a:t>）的功能：提供面向连接的数据传输</a:t>
            </a:r>
            <a:endParaRPr lang="en-US" altLang="zh-CN" dirty="0">
              <a:latin typeface="Times New Roman" panose="02020603050405020304" pitchFamily="18" charset="0"/>
              <a:cs typeface="Times New Roman" panose="02020603050405020304" pitchFamily="18" charset="0"/>
            </a:endParaRPr>
          </a:p>
          <a:p>
            <a:pPr>
              <a:buNone/>
            </a:pPr>
            <a:r>
              <a:rPr lang="en-US" altLang="zh-CN" dirty="0"/>
              <a:t>(1)</a:t>
            </a:r>
            <a:r>
              <a:rPr lang="zh-CN" altLang="zh-CN" dirty="0"/>
              <a:t>创建、管理与终止连接。</a:t>
            </a:r>
          </a:p>
          <a:p>
            <a:pPr>
              <a:buNone/>
            </a:pPr>
            <a:r>
              <a:rPr lang="en-US" altLang="zh-CN" dirty="0"/>
              <a:t>(2)</a:t>
            </a:r>
            <a:r>
              <a:rPr lang="zh-CN" altLang="zh-CN" dirty="0"/>
              <a:t>封装与解封用户数据：将用户数据分解、封装成报文段</a:t>
            </a:r>
            <a:r>
              <a:rPr lang="en-US" altLang="zh-CN" dirty="0"/>
              <a:t>(Segment)</a:t>
            </a:r>
            <a:r>
              <a:rPr lang="zh-CN" altLang="zh-CN" dirty="0"/>
              <a:t>进行发送，在接收端解封数据提交给应用进程。</a:t>
            </a:r>
          </a:p>
          <a:p>
            <a:pPr>
              <a:buNone/>
            </a:pPr>
            <a:r>
              <a:rPr lang="en-US" altLang="zh-CN" dirty="0"/>
              <a:t>(3)</a:t>
            </a:r>
            <a:r>
              <a:rPr lang="zh-CN" altLang="zh-CN" dirty="0"/>
              <a:t>寻址与复用：对从不同应用进程收到的数据进行复用，统一使用</a:t>
            </a:r>
            <a:r>
              <a:rPr lang="en-US" altLang="zh-CN" dirty="0"/>
              <a:t>IP</a:t>
            </a:r>
            <a:r>
              <a:rPr lang="zh-CN" altLang="zh-CN" dirty="0"/>
              <a:t>完成传送。同时利用端口进行寻址，标识不同的应用进程。</a:t>
            </a:r>
          </a:p>
          <a:p>
            <a:pPr>
              <a:buNone/>
            </a:pPr>
            <a:r>
              <a:rPr lang="en-US" altLang="zh-CN" dirty="0"/>
              <a:t>(4)</a:t>
            </a:r>
            <a:r>
              <a:rPr lang="zh-CN" altLang="zh-CN" dirty="0"/>
              <a:t>传输数据：概念上将数据传输给对方，实际上是交给下层（</a:t>
            </a:r>
            <a:r>
              <a:rPr lang="en-US" altLang="zh-CN" dirty="0"/>
              <a:t>IP</a:t>
            </a:r>
            <a:r>
              <a:rPr lang="zh-CN" altLang="zh-CN" dirty="0"/>
              <a:t>）完成具体的传输。</a:t>
            </a: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bg1"/>
                          </a:solidFill>
                          <a:latin typeface="黑体" panose="02010609060101010101" pitchFamily="49" charset="-122"/>
                          <a:ea typeface="黑体" panose="02010609060101010101" pitchFamily="49" charset="-122"/>
                        </a:rPr>
                        <a:t>设计目标</a:t>
                      </a:r>
                    </a:p>
                  </a:txBody>
                  <a:tcPr marL="0" marR="0" marT="0" marB="0" anchor="ctr">
                    <a:solidFill>
                      <a:schemeClr val="accent5">
                        <a:lumMod val="75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10" name="标题 1">
            <a:extLst>
              <a:ext uri="{FF2B5EF4-FFF2-40B4-BE49-F238E27FC236}">
                <a16:creationId xmlns:a16="http://schemas.microsoft.com/office/drawing/2014/main" id="{22EE12EB-C540-4967-8503-6815CECC395F}"/>
              </a:ext>
            </a:extLst>
          </p:cNvPr>
          <p:cNvSpPr txBox="1">
            <a:spLocks/>
          </p:cNvSpPr>
          <p:nvPr/>
        </p:nvSpPr>
        <p:spPr>
          <a:xfrm>
            <a:off x="602283" y="423992"/>
            <a:ext cx="8541717" cy="620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黑体" panose="02010609060101010101" pitchFamily="49" charset="-122"/>
                <a:ea typeface="黑体" panose="02010609060101010101" pitchFamily="49" charset="-122"/>
                <a:cs typeface="+mj-cs"/>
              </a:defRPr>
            </a:lvl1pPr>
          </a:lstStyle>
          <a:p>
            <a:r>
              <a:rPr lang="en-US" altLang="zh-CN" dirty="0"/>
              <a:t>TCP/IP</a:t>
            </a:r>
            <a:r>
              <a:rPr lang="zh-CN" altLang="en-US" dirty="0"/>
              <a:t>体系怎么实现可靠传输传输服务？</a:t>
            </a:r>
          </a:p>
        </p:txBody>
      </p:sp>
      <p:sp>
        <p:nvSpPr>
          <p:cNvPr id="2" name="灯片编号占位符 1">
            <a:extLst>
              <a:ext uri="{FF2B5EF4-FFF2-40B4-BE49-F238E27FC236}">
                <a16:creationId xmlns:a16="http://schemas.microsoft.com/office/drawing/2014/main" id="{A348BC9B-0013-4BF2-985E-852FC753FCFB}"/>
              </a:ext>
            </a:extLst>
          </p:cNvPr>
          <p:cNvSpPr>
            <a:spLocks noGrp="1"/>
          </p:cNvSpPr>
          <p:nvPr>
            <p:ph type="sldNum" sz="quarter" idx="12"/>
          </p:nvPr>
        </p:nvSpPr>
        <p:spPr/>
        <p:txBody>
          <a:bodyPr/>
          <a:lstStyle/>
          <a:p>
            <a:fld id="{0343F522-B1DB-4B24-87CC-09EAB668A261}" type="slidenum">
              <a:rPr lang="zh-CN" altLang="en-US" smtClean="0"/>
              <a:pPr/>
              <a:t>14</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752168" y="1110083"/>
            <a:ext cx="8023121" cy="3830622"/>
          </a:xfrm>
        </p:spPr>
        <p:txBody>
          <a:bodyPr>
            <a:noAutofit/>
          </a:bodyPr>
          <a:lstStyle/>
          <a:p>
            <a:pPr>
              <a:buNone/>
            </a:pPr>
            <a:r>
              <a:rPr lang="en-US" altLang="zh-CN" dirty="0"/>
              <a:t>(5)</a:t>
            </a:r>
            <a:r>
              <a:rPr lang="zh-CN" altLang="zh-CN" dirty="0"/>
              <a:t>提供可靠性和传输质量保证。通过校验机制保证数据正确性，通过应答机制保证报文交付的正确性。</a:t>
            </a:r>
          </a:p>
          <a:p>
            <a:pPr>
              <a:buNone/>
            </a:pPr>
            <a:r>
              <a:rPr lang="en-US" altLang="zh-CN" dirty="0"/>
              <a:t>(6)</a:t>
            </a:r>
            <a:r>
              <a:rPr lang="zh-CN" altLang="zh-CN" dirty="0"/>
              <a:t>提供流量控制和拥塞控制。</a:t>
            </a:r>
            <a:r>
              <a:rPr lang="en-US" altLang="zh-CN" dirty="0"/>
              <a:t>TCP</a:t>
            </a:r>
            <a:r>
              <a:rPr lang="zh-CN" altLang="zh-CN" dirty="0"/>
              <a:t>实现拥塞控制。</a:t>
            </a:r>
            <a:endParaRPr lang="en-US" altLang="zh-CN" dirty="0"/>
          </a:p>
          <a:p>
            <a:pPr>
              <a:buNone/>
            </a:pPr>
            <a:r>
              <a:rPr lang="en-US" altLang="zh-CN" dirty="0"/>
              <a:t> </a:t>
            </a:r>
            <a:r>
              <a:rPr lang="zh-CN" altLang="zh-CN" dirty="0"/>
              <a:t>从网络体系结构的角度看，流量控制、拥塞控制应该属于网络层的功能，但</a:t>
            </a:r>
            <a:r>
              <a:rPr lang="en-US" altLang="zh-CN" dirty="0"/>
              <a:t>TCP</a:t>
            </a:r>
            <a:r>
              <a:rPr lang="zh-CN" altLang="zh-CN" dirty="0"/>
              <a:t>将本应由网络层实现的功能放在传输层，并不是最好的设计理念和方法。</a:t>
            </a: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1" name="标题 1">
            <a:extLst>
              <a:ext uri="{FF2B5EF4-FFF2-40B4-BE49-F238E27FC236}">
                <a16:creationId xmlns:a16="http://schemas.microsoft.com/office/drawing/2014/main" id="{B4C34208-FA7C-4346-AD93-050F88FE7F56}"/>
              </a:ext>
            </a:extLst>
          </p:cNvPr>
          <p:cNvSpPr>
            <a:spLocks noGrp="1"/>
          </p:cNvSpPr>
          <p:nvPr>
            <p:ph type="title"/>
          </p:nvPr>
        </p:nvSpPr>
        <p:spPr>
          <a:xfrm>
            <a:off x="530942" y="483450"/>
            <a:ext cx="5955948" cy="626633"/>
          </a:xfrm>
        </p:spPr>
        <p:txBody>
          <a:bodyPr>
            <a:normAutofit/>
          </a:bodyPr>
          <a:lstStyle/>
          <a:p>
            <a:r>
              <a:rPr lang="en-US" altLang="zh-CN" dirty="0"/>
              <a:t>TCP</a:t>
            </a:r>
            <a:r>
              <a:rPr lang="zh-CN" altLang="zh-CN" dirty="0"/>
              <a:t>协议的主要功能</a:t>
            </a:r>
            <a:r>
              <a:rPr lang="zh-CN" altLang="en-US" dirty="0"/>
              <a:t>（续）</a:t>
            </a:r>
            <a:endParaRPr lang="zh-CN" altLang="en-US" sz="3200" dirty="0">
              <a:latin typeface="黑体" panose="02010609060101010101" pitchFamily="49" charset="-122"/>
              <a:ea typeface="黑体" panose="02010609060101010101" pitchFamily="49" charset="-122"/>
            </a:endParaRP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bg1"/>
                          </a:solidFill>
                          <a:latin typeface="黑体" panose="02010609060101010101" pitchFamily="49" charset="-122"/>
                          <a:ea typeface="黑体" panose="02010609060101010101" pitchFamily="49" charset="-122"/>
                        </a:rPr>
                        <a:t>设计目标</a:t>
                      </a:r>
                    </a:p>
                  </a:txBody>
                  <a:tcPr marL="0" marR="0" marT="0" marB="0" anchor="ctr">
                    <a:solidFill>
                      <a:schemeClr val="accent5">
                        <a:lumMod val="75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2" name="灯片编号占位符 1">
            <a:extLst>
              <a:ext uri="{FF2B5EF4-FFF2-40B4-BE49-F238E27FC236}">
                <a16:creationId xmlns:a16="http://schemas.microsoft.com/office/drawing/2014/main" id="{33A37A59-5D49-472C-8C85-549B5E4506D9}"/>
              </a:ext>
            </a:extLst>
          </p:cNvPr>
          <p:cNvSpPr>
            <a:spLocks noGrp="1"/>
          </p:cNvSpPr>
          <p:nvPr>
            <p:ph type="sldNum" sz="quarter" idx="12"/>
          </p:nvPr>
        </p:nvSpPr>
        <p:spPr/>
        <p:txBody>
          <a:bodyPr/>
          <a:lstStyle/>
          <a:p>
            <a:fld id="{0343F522-B1DB-4B24-87CC-09EAB668A261}" type="slidenum">
              <a:rPr lang="zh-CN" altLang="en-US" smtClean="0"/>
              <a:pPr/>
              <a:t>15</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645842" y="1126417"/>
            <a:ext cx="8023121" cy="3041604"/>
          </a:xfrm>
        </p:spPr>
        <p:txBody>
          <a:bodyPr>
            <a:normAutofit/>
          </a:bodyPr>
          <a:lstStyle/>
          <a:p>
            <a:pPr>
              <a:buNone/>
            </a:pPr>
            <a:r>
              <a:rPr lang="en-US" altLang="zh-CN" b="1" dirty="0"/>
              <a:t>(1) </a:t>
            </a:r>
            <a:r>
              <a:rPr lang="zh-CN" altLang="zh-CN" b="1" dirty="0"/>
              <a:t>可靠传输。</a:t>
            </a:r>
            <a:endParaRPr lang="zh-CN" altLang="zh-CN" dirty="0"/>
          </a:p>
          <a:p>
            <a:pPr>
              <a:buNone/>
            </a:pPr>
            <a:r>
              <a:rPr lang="en-US" altLang="zh-CN" b="1" dirty="0"/>
              <a:t>(2) </a:t>
            </a:r>
            <a:r>
              <a:rPr lang="zh-CN" altLang="zh-CN" b="1" dirty="0"/>
              <a:t>点到点传输。</a:t>
            </a:r>
            <a:endParaRPr lang="zh-CN" altLang="zh-CN" dirty="0"/>
          </a:p>
          <a:p>
            <a:pPr>
              <a:buNone/>
            </a:pPr>
            <a:r>
              <a:rPr lang="en-US" altLang="zh-CN" b="1" dirty="0"/>
              <a:t>(3) </a:t>
            </a:r>
            <a:r>
              <a:rPr lang="zh-CN" altLang="zh-CN" b="1" dirty="0"/>
              <a:t>面向连接的传输。</a:t>
            </a:r>
            <a:endParaRPr lang="zh-CN" altLang="zh-CN" dirty="0"/>
          </a:p>
          <a:p>
            <a:pPr>
              <a:buNone/>
            </a:pPr>
            <a:r>
              <a:rPr lang="en-US" altLang="zh-CN" b="1" dirty="0"/>
              <a:t>(4) </a:t>
            </a:r>
            <a:r>
              <a:rPr lang="zh-CN" altLang="zh-CN" b="1" dirty="0"/>
              <a:t>流传输</a:t>
            </a:r>
            <a:r>
              <a:rPr lang="zh-CN" altLang="en-US" b="1" dirty="0"/>
              <a:t>（</a:t>
            </a:r>
            <a:r>
              <a:rPr lang="en-US" altLang="zh-CN" b="1" dirty="0"/>
              <a:t>Stream</a:t>
            </a:r>
            <a:r>
              <a:rPr lang="zh-CN" altLang="en-US" b="1" dirty="0"/>
              <a:t>）</a:t>
            </a:r>
            <a:r>
              <a:rPr lang="zh-CN" altLang="zh-CN" b="1" dirty="0"/>
              <a:t>。</a:t>
            </a:r>
            <a:endParaRPr lang="zh-CN" altLang="zh-CN" dirty="0"/>
          </a:p>
          <a:p>
            <a:pPr>
              <a:buNone/>
            </a:pPr>
            <a:r>
              <a:rPr lang="en-US" altLang="zh-CN" b="1" dirty="0"/>
              <a:t>(5) </a:t>
            </a:r>
            <a:r>
              <a:rPr lang="zh-CN" altLang="zh-CN" b="1" dirty="0"/>
              <a:t>全双工传输。</a:t>
            </a:r>
            <a:endParaRPr lang="zh-CN"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1" name="标题 1">
            <a:extLst>
              <a:ext uri="{FF2B5EF4-FFF2-40B4-BE49-F238E27FC236}">
                <a16:creationId xmlns:a16="http://schemas.microsoft.com/office/drawing/2014/main" id="{B4C34208-FA7C-4346-AD93-050F88FE7F56}"/>
              </a:ext>
            </a:extLst>
          </p:cNvPr>
          <p:cNvSpPr>
            <a:spLocks noGrp="1"/>
          </p:cNvSpPr>
          <p:nvPr>
            <p:ph type="title"/>
          </p:nvPr>
        </p:nvSpPr>
        <p:spPr>
          <a:xfrm>
            <a:off x="530942" y="462184"/>
            <a:ext cx="5955948" cy="647899"/>
          </a:xfrm>
        </p:spPr>
        <p:txBody>
          <a:bodyPr>
            <a:normAutofit/>
          </a:bodyPr>
          <a:lstStyle/>
          <a:p>
            <a:r>
              <a:rPr lang="en-US" altLang="zh-CN" dirty="0"/>
              <a:t>TCP</a:t>
            </a:r>
            <a:r>
              <a:rPr lang="zh-CN" altLang="zh-CN" dirty="0"/>
              <a:t>协议的特点</a:t>
            </a:r>
            <a:endParaRPr lang="zh-CN" altLang="en-US" sz="3200" dirty="0">
              <a:latin typeface="黑体" panose="02010609060101010101" pitchFamily="49" charset="-122"/>
              <a:ea typeface="黑体" panose="02010609060101010101" pitchFamily="49" charset="-122"/>
            </a:endParaRP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bg1"/>
                          </a:solidFill>
                          <a:latin typeface="黑体" panose="02010609060101010101" pitchFamily="49" charset="-122"/>
                          <a:ea typeface="黑体" panose="02010609060101010101" pitchFamily="49" charset="-122"/>
                        </a:rPr>
                        <a:t>设计目标</a:t>
                      </a:r>
                    </a:p>
                  </a:txBody>
                  <a:tcPr marL="0" marR="0" marT="0" marB="0" anchor="ctr">
                    <a:solidFill>
                      <a:schemeClr val="accent5">
                        <a:lumMod val="75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2" name="灯片编号占位符 1">
            <a:extLst>
              <a:ext uri="{FF2B5EF4-FFF2-40B4-BE49-F238E27FC236}">
                <a16:creationId xmlns:a16="http://schemas.microsoft.com/office/drawing/2014/main" id="{581FC24A-16CF-4EA8-AE2F-4666F8B0243F}"/>
              </a:ext>
            </a:extLst>
          </p:cNvPr>
          <p:cNvSpPr>
            <a:spLocks noGrp="1"/>
          </p:cNvSpPr>
          <p:nvPr>
            <p:ph type="sldNum" sz="quarter" idx="12"/>
          </p:nvPr>
        </p:nvSpPr>
        <p:spPr/>
        <p:txBody>
          <a:bodyPr/>
          <a:lstStyle/>
          <a:p>
            <a:fld id="{0343F522-B1DB-4B24-87CC-09EAB668A261}" type="slidenum">
              <a:rPr lang="zh-CN" altLang="en-US" smtClean="0"/>
              <a:pPr/>
              <a:t>16</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633150" y="1166772"/>
            <a:ext cx="8023121" cy="5245377"/>
          </a:xfrm>
        </p:spPr>
        <p:txBody>
          <a:bodyPr>
            <a:normAutofit/>
          </a:bodyPr>
          <a:lstStyle/>
          <a:p>
            <a:pPr>
              <a:spcBef>
                <a:spcPts val="1200"/>
              </a:spcBef>
            </a:pPr>
            <a:r>
              <a:rPr lang="zh-CN" altLang="en-US" dirty="0"/>
              <a:t>为了区分不同的应用进程，</a:t>
            </a:r>
            <a:r>
              <a:rPr lang="zh-CN" altLang="en-US" dirty="0">
                <a:solidFill>
                  <a:srgbClr val="FF0000"/>
                </a:solidFill>
              </a:rPr>
              <a:t>必须用统一的方法</a:t>
            </a:r>
            <a:r>
              <a:rPr lang="zh-CN" altLang="en-US" dirty="0"/>
              <a:t>对应用进程进行标志。 </a:t>
            </a:r>
            <a:endParaRPr lang="en-US" altLang="zh-CN" dirty="0"/>
          </a:p>
          <a:p>
            <a:pPr algn="just"/>
            <a:r>
              <a:rPr lang="zh-CN" altLang="en-US" dirty="0"/>
              <a:t>用一个 </a:t>
            </a:r>
            <a:r>
              <a:rPr lang="en-US" altLang="zh-CN" dirty="0"/>
              <a:t>16 </a:t>
            </a:r>
            <a:r>
              <a:rPr lang="zh-CN" altLang="en-US" dirty="0"/>
              <a:t>位整数</a:t>
            </a:r>
            <a:r>
              <a:rPr lang="en-US" altLang="zh-CN" dirty="0"/>
              <a:t>——</a:t>
            </a:r>
            <a:r>
              <a:rPr lang="zh-CN" altLang="en-US" dirty="0">
                <a:solidFill>
                  <a:srgbClr val="FF0000"/>
                </a:solidFill>
              </a:rPr>
              <a:t>端口号</a:t>
            </a:r>
            <a:r>
              <a:rPr lang="zh-CN" altLang="en-US" dirty="0"/>
              <a:t>标志不同的进程。</a:t>
            </a:r>
          </a:p>
          <a:p>
            <a:pPr algn="just"/>
            <a:r>
              <a:rPr lang="zh-CN" altLang="en-US" dirty="0"/>
              <a:t>端口号只具有</a:t>
            </a:r>
            <a:r>
              <a:rPr lang="zh-CN" altLang="en-US" dirty="0">
                <a:solidFill>
                  <a:srgbClr val="FF0000"/>
                </a:solidFill>
              </a:rPr>
              <a:t>本地意义，</a:t>
            </a:r>
            <a:r>
              <a:rPr lang="zh-CN" altLang="en-US" dirty="0"/>
              <a:t>即端口号只是为了标志</a:t>
            </a:r>
            <a:r>
              <a:rPr lang="zh-CN" altLang="en-US" dirty="0">
                <a:solidFill>
                  <a:srgbClr val="FF0000"/>
                </a:solidFill>
              </a:rPr>
              <a:t>本计算机应用层中的各进程。</a:t>
            </a:r>
            <a:endParaRPr lang="en-US" altLang="zh-CN" dirty="0">
              <a:solidFill>
                <a:srgbClr val="FF0000"/>
              </a:solidFill>
            </a:endParaRPr>
          </a:p>
          <a:p>
            <a:pPr algn="just"/>
            <a:endParaRPr lang="en-US" altLang="zh-CN" dirty="0">
              <a:solidFill>
                <a:srgbClr val="FF0000"/>
              </a:solidFill>
            </a:endParaRPr>
          </a:p>
          <a:p>
            <a:pPr algn="just"/>
            <a:r>
              <a:rPr lang="zh-CN" altLang="en-US" dirty="0">
                <a:solidFill>
                  <a:srgbClr val="0070C0"/>
                </a:solidFill>
              </a:rPr>
              <a:t>为什么不使用操作系统的进程</a:t>
            </a:r>
            <a:r>
              <a:rPr lang="en-US" altLang="zh-CN" dirty="0">
                <a:solidFill>
                  <a:srgbClr val="0070C0"/>
                </a:solidFill>
              </a:rPr>
              <a:t>ID</a:t>
            </a:r>
            <a:r>
              <a:rPr lang="zh-CN" altLang="en-US" dirty="0">
                <a:solidFill>
                  <a:srgbClr val="0070C0"/>
                </a:solidFill>
              </a:rPr>
              <a:t>来区分应用进程？</a:t>
            </a:r>
            <a:endParaRPr lang="en-US" altLang="zh-CN" dirty="0">
              <a:solidFill>
                <a:srgbClr val="0070C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1" name="标题 1">
            <a:extLst>
              <a:ext uri="{FF2B5EF4-FFF2-40B4-BE49-F238E27FC236}">
                <a16:creationId xmlns:a16="http://schemas.microsoft.com/office/drawing/2014/main" id="{B4C34208-FA7C-4346-AD93-050F88FE7F56}"/>
              </a:ext>
            </a:extLst>
          </p:cNvPr>
          <p:cNvSpPr>
            <a:spLocks noGrp="1"/>
          </p:cNvSpPr>
          <p:nvPr>
            <p:ph type="title"/>
          </p:nvPr>
        </p:nvSpPr>
        <p:spPr>
          <a:xfrm>
            <a:off x="633150" y="445850"/>
            <a:ext cx="5955948" cy="658531"/>
          </a:xfrm>
        </p:spPr>
        <p:txBody>
          <a:bodyPr>
            <a:normAutofit/>
          </a:bodyPr>
          <a:lstStyle/>
          <a:p>
            <a:r>
              <a:rPr lang="zh-CN" altLang="en-US" sz="3200" dirty="0">
                <a:latin typeface="黑体" panose="02010609060101010101" pitchFamily="49" charset="-122"/>
                <a:ea typeface="黑体" panose="02010609060101010101" pitchFamily="49" charset="-122"/>
              </a:rPr>
              <a:t>端口</a:t>
            </a: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端口和套接字</a:t>
                      </a:r>
                    </a:p>
                  </a:txBody>
                  <a:tcPr marL="0" marR="0" marT="0" marB="0" anchor="ctr">
                    <a:solidFill>
                      <a:schemeClr val="accent5">
                        <a:lumMod val="75000"/>
                      </a:schemeClr>
                    </a:solidFill>
                  </a:tcPr>
                </a:tc>
                <a:extLst>
                  <a:ext uri="{0D108BD9-81ED-4DB2-BD59-A6C34878D82A}">
                    <a16:rowId xmlns:a16="http://schemas.microsoft.com/office/drawing/2014/main" val="10001"/>
                  </a:ext>
                </a:extLst>
              </a:tr>
              <a:tr h="560439">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2" name="灯片编号占位符 1">
            <a:extLst>
              <a:ext uri="{FF2B5EF4-FFF2-40B4-BE49-F238E27FC236}">
                <a16:creationId xmlns:a16="http://schemas.microsoft.com/office/drawing/2014/main" id="{53342205-8E5C-4DD4-86F5-FACF1CCCBD55}"/>
              </a:ext>
            </a:extLst>
          </p:cNvPr>
          <p:cNvSpPr>
            <a:spLocks noGrp="1"/>
          </p:cNvSpPr>
          <p:nvPr>
            <p:ph type="sldNum" sz="quarter" idx="12"/>
          </p:nvPr>
        </p:nvSpPr>
        <p:spPr/>
        <p:txBody>
          <a:bodyPr/>
          <a:lstStyle/>
          <a:p>
            <a:fld id="{0343F522-B1DB-4B24-87CC-09EAB668A261}" type="slidenum">
              <a:rPr lang="zh-CN" altLang="en-US" smtClean="0"/>
              <a:pPr/>
              <a:t>17</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737420" y="1087953"/>
            <a:ext cx="8023121" cy="3298269"/>
          </a:xfrm>
        </p:spPr>
        <p:txBody>
          <a:bodyPr>
            <a:normAutofit/>
          </a:bodyPr>
          <a:lstStyle/>
          <a:p>
            <a:r>
              <a:rPr lang="zh-CN" altLang="zh-CN" sz="2400" dirty="0">
                <a:solidFill>
                  <a:srgbClr val="0070C0"/>
                </a:solidFill>
                <a:latin typeface="Times New Roman" panose="02020603050405020304" pitchFamily="18" charset="0"/>
                <a:cs typeface="Times New Roman" panose="02020603050405020304" pitchFamily="18" charset="0"/>
              </a:rPr>
              <a:t>熟知端口号</a:t>
            </a:r>
            <a:r>
              <a:rPr lang="zh-CN" altLang="zh-CN" sz="2400" dirty="0">
                <a:latin typeface="Times New Roman" panose="02020603050405020304" pitchFamily="18" charset="0"/>
                <a:cs typeface="Times New Roman" panose="02020603050405020304" pitchFamily="18" charset="0"/>
              </a:rPr>
              <a:t>：或称公认端口号，由</a:t>
            </a:r>
            <a:r>
              <a:rPr lang="en-US" altLang="zh-CN" sz="2400" dirty="0">
                <a:latin typeface="Times New Roman" panose="02020603050405020304" pitchFamily="18" charset="0"/>
                <a:cs typeface="Times New Roman" panose="02020603050405020304" pitchFamily="18" charset="0"/>
              </a:rPr>
              <a:t>IANA</a:t>
            </a:r>
            <a:r>
              <a:rPr lang="zh-CN" altLang="zh-CN" sz="2400" dirty="0">
                <a:latin typeface="Times New Roman" panose="02020603050405020304" pitchFamily="18" charset="0"/>
                <a:cs typeface="Times New Roman" panose="02020603050405020304" pitchFamily="18" charset="0"/>
              </a:rPr>
              <a:t>统一分配和定义其含义，用于指明特定的进程或功能，一般在服务器端使用，其范围是</a:t>
            </a:r>
            <a:r>
              <a:rPr lang="en-US" altLang="zh-CN" sz="2400" dirty="0">
                <a:latin typeface="Times New Roman" panose="02020603050405020304" pitchFamily="18" charset="0"/>
                <a:cs typeface="Times New Roman" panose="02020603050405020304" pitchFamily="18" charset="0"/>
              </a:rPr>
              <a:t>0~1023</a:t>
            </a:r>
            <a:r>
              <a:rPr lang="zh-CN" altLang="zh-CN" sz="2400" dirty="0">
                <a:latin typeface="Times New Roman" panose="02020603050405020304" pitchFamily="18" charset="0"/>
                <a:cs typeface="Times New Roman" panose="02020603050405020304" pitchFamily="18" charset="0"/>
              </a:rPr>
              <a:t>。</a:t>
            </a:r>
          </a:p>
          <a:p>
            <a:r>
              <a:rPr lang="zh-CN" altLang="zh-CN" sz="2400" dirty="0">
                <a:solidFill>
                  <a:srgbClr val="0070C0"/>
                </a:solidFill>
                <a:latin typeface="Times New Roman" panose="02020603050405020304" pitchFamily="18" charset="0"/>
                <a:cs typeface="Times New Roman" panose="02020603050405020304" pitchFamily="18" charset="0"/>
              </a:rPr>
              <a:t>注册端口号</a:t>
            </a:r>
            <a:r>
              <a:rPr lang="zh-CN" altLang="zh-CN" sz="2400" dirty="0">
                <a:latin typeface="Times New Roman" panose="02020603050405020304" pitchFamily="18" charset="0"/>
                <a:cs typeface="Times New Roman" panose="02020603050405020304" pitchFamily="18" charset="0"/>
              </a:rPr>
              <a:t>：用户根据需要在</a:t>
            </a:r>
            <a:r>
              <a:rPr lang="en-US" altLang="zh-CN" sz="2400" dirty="0">
                <a:latin typeface="Times New Roman" panose="02020603050405020304" pitchFamily="18" charset="0"/>
                <a:cs typeface="Times New Roman" panose="02020603050405020304" pitchFamily="18" charset="0"/>
              </a:rPr>
              <a:t>IANA</a:t>
            </a:r>
            <a:r>
              <a:rPr lang="zh-CN" altLang="zh-CN" sz="2400" dirty="0">
                <a:latin typeface="Times New Roman" panose="02020603050405020304" pitchFamily="18" charset="0"/>
                <a:cs typeface="Times New Roman" panose="02020603050405020304" pitchFamily="18" charset="0"/>
              </a:rPr>
              <a:t>注册，以避免重复，其范围是</a:t>
            </a:r>
            <a:r>
              <a:rPr lang="en-US" altLang="zh-CN" sz="2400" dirty="0">
                <a:latin typeface="Times New Roman" panose="02020603050405020304" pitchFamily="18" charset="0"/>
                <a:cs typeface="Times New Roman" panose="02020603050405020304" pitchFamily="18" charset="0"/>
              </a:rPr>
              <a:t>1024~49151</a:t>
            </a:r>
            <a:r>
              <a:rPr lang="zh-CN" altLang="zh-CN" sz="2400" dirty="0">
                <a:latin typeface="Times New Roman" panose="02020603050405020304" pitchFamily="18" charset="0"/>
                <a:cs typeface="Times New Roman" panose="02020603050405020304" pitchFamily="18" charset="0"/>
              </a:rPr>
              <a:t>。</a:t>
            </a:r>
          </a:p>
          <a:p>
            <a:r>
              <a:rPr lang="zh-CN" altLang="zh-CN" sz="2400" dirty="0">
                <a:solidFill>
                  <a:srgbClr val="0070C0"/>
                </a:solidFill>
                <a:latin typeface="Times New Roman" panose="02020603050405020304" pitchFamily="18" charset="0"/>
                <a:cs typeface="Times New Roman" panose="02020603050405020304" pitchFamily="18" charset="0"/>
              </a:rPr>
              <a:t>临时端口号</a:t>
            </a:r>
            <a:r>
              <a:rPr lang="zh-CN" altLang="zh-CN" sz="2400" dirty="0">
                <a:latin typeface="Times New Roman" panose="02020603050405020304" pitchFamily="18" charset="0"/>
                <a:cs typeface="Times New Roman" panose="02020603050405020304" pitchFamily="18" charset="0"/>
              </a:rPr>
              <a:t>：用户自己定义和使用的端口号，可随机分配，其范围是</a:t>
            </a:r>
            <a:r>
              <a:rPr lang="en-US" altLang="zh-CN" sz="2400" dirty="0">
                <a:latin typeface="Times New Roman" panose="02020603050405020304" pitchFamily="18" charset="0"/>
                <a:cs typeface="Times New Roman" panose="02020603050405020304" pitchFamily="18" charset="0"/>
              </a:rPr>
              <a:t>49152~65535</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典型</a:t>
            </a:r>
            <a:r>
              <a:rPr lang="en-US" altLang="zh-CN" sz="2400" dirty="0">
                <a:latin typeface="Times New Roman" panose="02020603050405020304" pitchFamily="18" charset="0"/>
                <a:cs typeface="Times New Roman" panose="02020603050405020304" pitchFamily="18" charset="0"/>
              </a:rPr>
              <a:t>TCP</a:t>
            </a:r>
            <a:r>
              <a:rPr lang="zh-CN" altLang="en-US" sz="2400" dirty="0">
                <a:latin typeface="Times New Roman" panose="02020603050405020304" pitchFamily="18" charset="0"/>
                <a:cs typeface="Times New Roman" panose="02020603050405020304" pitchFamily="18" charset="0"/>
              </a:rPr>
              <a:t>端口号：</a:t>
            </a:r>
            <a:endParaRPr lang="zh-CN" altLang="zh-CN" sz="2400"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1" name="标题 1">
            <a:extLst>
              <a:ext uri="{FF2B5EF4-FFF2-40B4-BE49-F238E27FC236}">
                <a16:creationId xmlns:a16="http://schemas.microsoft.com/office/drawing/2014/main" id="{B4C34208-FA7C-4346-AD93-050F88FE7F56}"/>
              </a:ext>
            </a:extLst>
          </p:cNvPr>
          <p:cNvSpPr>
            <a:spLocks noGrp="1"/>
          </p:cNvSpPr>
          <p:nvPr>
            <p:ph type="title"/>
          </p:nvPr>
        </p:nvSpPr>
        <p:spPr>
          <a:xfrm>
            <a:off x="548090" y="173910"/>
            <a:ext cx="5955948" cy="1020726"/>
          </a:xfrm>
        </p:spPr>
        <p:txBody>
          <a:bodyPr>
            <a:normAutofit/>
          </a:bodyPr>
          <a:lstStyle/>
          <a:p>
            <a:r>
              <a:rPr lang="zh-CN" altLang="en-US" sz="3200" dirty="0">
                <a:latin typeface="黑体" panose="02010609060101010101" pitchFamily="49" charset="-122"/>
                <a:ea typeface="黑体" panose="02010609060101010101" pitchFamily="49" charset="-122"/>
              </a:rPr>
              <a:t>端口分三类</a:t>
            </a:r>
          </a:p>
        </p:txBody>
      </p:sp>
      <p:grpSp>
        <p:nvGrpSpPr>
          <p:cNvPr id="36" name="组合 35"/>
          <p:cNvGrpSpPr/>
          <p:nvPr/>
        </p:nvGrpSpPr>
        <p:grpSpPr>
          <a:xfrm>
            <a:off x="1943433" y="3434616"/>
            <a:ext cx="6504990" cy="3249474"/>
            <a:chOff x="2064772" y="3402655"/>
            <a:chExt cx="6504990" cy="3249474"/>
          </a:xfrm>
        </p:grpSpPr>
        <p:sp>
          <p:nvSpPr>
            <p:cNvPr id="9" name="TextBox 8"/>
            <p:cNvSpPr txBox="1"/>
            <p:nvPr/>
          </p:nvSpPr>
          <p:spPr>
            <a:xfrm>
              <a:off x="2064772" y="6282797"/>
              <a:ext cx="6459793" cy="369332"/>
            </a:xfrm>
            <a:prstGeom prst="rect">
              <a:avLst/>
            </a:prstGeom>
            <a:solidFill>
              <a:srgbClr val="FFFF00"/>
            </a:solidFill>
            <a:ln w="38100">
              <a:solidFill>
                <a:schemeClr val="tx1"/>
              </a:solidFill>
            </a:ln>
          </p:spPr>
          <p:txBody>
            <a:bodyPr wrap="square" rtlCol="0">
              <a:spAutoFit/>
            </a:bodyPr>
            <a:lstStyle/>
            <a:p>
              <a:pPr algn="ctr"/>
              <a:r>
                <a:rPr lang="en-US" altLang="zh-CN" b="1" dirty="0"/>
                <a:t>TCP</a:t>
              </a:r>
              <a:endParaRPr lang="zh-CN" altLang="en-US" b="1" dirty="0"/>
            </a:p>
          </p:txBody>
        </p:sp>
        <p:sp>
          <p:nvSpPr>
            <p:cNvPr id="10" name="Text Box 17">
              <a:extLst>
                <a:ext uri="{FF2B5EF4-FFF2-40B4-BE49-F238E27FC236}">
                  <a16:creationId xmlns:a16="http://schemas.microsoft.com/office/drawing/2014/main" id="{373FB78D-D7C9-4946-B349-B6436DC66CDA}"/>
                </a:ext>
              </a:extLst>
            </p:cNvPr>
            <p:cNvSpPr txBox="1">
              <a:spLocks noChangeArrowheads="1"/>
            </p:cNvSpPr>
            <p:nvPr/>
          </p:nvSpPr>
          <p:spPr bwMode="auto">
            <a:xfrm>
              <a:off x="4064125" y="4390801"/>
              <a:ext cx="13042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SMTP</a:t>
              </a:r>
            </a:p>
          </p:txBody>
        </p:sp>
        <p:sp>
          <p:nvSpPr>
            <p:cNvPr id="12" name="Text Box 18">
              <a:extLst>
                <a:ext uri="{FF2B5EF4-FFF2-40B4-BE49-F238E27FC236}">
                  <a16:creationId xmlns:a16="http://schemas.microsoft.com/office/drawing/2014/main" id="{EA377872-8CF5-4FE9-97CC-00995FB93FA3}"/>
                </a:ext>
              </a:extLst>
            </p:cNvPr>
            <p:cNvSpPr txBox="1">
              <a:spLocks noChangeArrowheads="1"/>
            </p:cNvSpPr>
            <p:nvPr/>
          </p:nvSpPr>
          <p:spPr bwMode="auto">
            <a:xfrm>
              <a:off x="2153043" y="4968377"/>
              <a:ext cx="1318887" cy="51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FTP</a:t>
              </a:r>
            </a:p>
          </p:txBody>
        </p:sp>
        <p:sp>
          <p:nvSpPr>
            <p:cNvPr id="13" name="Text Box 19">
              <a:extLst>
                <a:ext uri="{FF2B5EF4-FFF2-40B4-BE49-F238E27FC236}">
                  <a16:creationId xmlns:a16="http://schemas.microsoft.com/office/drawing/2014/main" id="{68F23AB0-F3F0-49F5-B2B3-B25B67419CD1}"/>
                </a:ext>
              </a:extLst>
            </p:cNvPr>
            <p:cNvSpPr txBox="1">
              <a:spLocks noChangeArrowheads="1"/>
            </p:cNvSpPr>
            <p:nvPr/>
          </p:nvSpPr>
          <p:spPr bwMode="auto">
            <a:xfrm>
              <a:off x="5265884" y="4090702"/>
              <a:ext cx="1061174" cy="51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DNS</a:t>
              </a:r>
            </a:p>
          </p:txBody>
        </p:sp>
        <p:sp>
          <p:nvSpPr>
            <p:cNvPr id="14" name="Text Box 20">
              <a:extLst>
                <a:ext uri="{FF2B5EF4-FFF2-40B4-BE49-F238E27FC236}">
                  <a16:creationId xmlns:a16="http://schemas.microsoft.com/office/drawing/2014/main" id="{72B6CF3D-8C50-4DBF-A27C-EF4032C61570}"/>
                </a:ext>
              </a:extLst>
            </p:cNvPr>
            <p:cNvSpPr txBox="1">
              <a:spLocks noChangeArrowheads="1"/>
            </p:cNvSpPr>
            <p:nvPr/>
          </p:nvSpPr>
          <p:spPr bwMode="auto">
            <a:xfrm>
              <a:off x="3116745" y="4698099"/>
              <a:ext cx="1649038" cy="51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Telnet</a:t>
              </a:r>
            </a:p>
          </p:txBody>
        </p:sp>
        <p:sp>
          <p:nvSpPr>
            <p:cNvPr id="15" name="Oval 21">
              <a:extLst>
                <a:ext uri="{FF2B5EF4-FFF2-40B4-BE49-F238E27FC236}">
                  <a16:creationId xmlns:a16="http://schemas.microsoft.com/office/drawing/2014/main" id="{B630B5A7-EA94-494F-9386-1B9FF71B387C}"/>
                </a:ext>
              </a:extLst>
            </p:cNvPr>
            <p:cNvSpPr>
              <a:spLocks noChangeArrowheads="1"/>
            </p:cNvSpPr>
            <p:nvPr/>
          </p:nvSpPr>
          <p:spPr bwMode="auto">
            <a:xfrm>
              <a:off x="2419779" y="6000388"/>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16" name="Oval 22">
              <a:extLst>
                <a:ext uri="{FF2B5EF4-FFF2-40B4-BE49-F238E27FC236}">
                  <a16:creationId xmlns:a16="http://schemas.microsoft.com/office/drawing/2014/main" id="{CAAB180F-8701-4F5C-913A-7BC658C7D124}"/>
                </a:ext>
              </a:extLst>
            </p:cNvPr>
            <p:cNvSpPr>
              <a:spLocks noChangeArrowheads="1"/>
            </p:cNvSpPr>
            <p:nvPr/>
          </p:nvSpPr>
          <p:spPr bwMode="auto">
            <a:xfrm>
              <a:off x="3491642" y="6000388"/>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17" name="Oval 23">
              <a:extLst>
                <a:ext uri="{FF2B5EF4-FFF2-40B4-BE49-F238E27FC236}">
                  <a16:creationId xmlns:a16="http://schemas.microsoft.com/office/drawing/2014/main" id="{6B3FF295-A855-4F96-993A-6663EF3703A2}"/>
                </a:ext>
              </a:extLst>
            </p:cNvPr>
            <p:cNvSpPr>
              <a:spLocks noChangeArrowheads="1"/>
            </p:cNvSpPr>
            <p:nvPr/>
          </p:nvSpPr>
          <p:spPr bwMode="auto">
            <a:xfrm>
              <a:off x="5581285" y="6000388"/>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18" name="Oval 24">
              <a:extLst>
                <a:ext uri="{FF2B5EF4-FFF2-40B4-BE49-F238E27FC236}">
                  <a16:creationId xmlns:a16="http://schemas.microsoft.com/office/drawing/2014/main" id="{462D9E07-9376-4138-9EAD-BA58EFBD7AA2}"/>
                </a:ext>
              </a:extLst>
            </p:cNvPr>
            <p:cNvSpPr>
              <a:spLocks noChangeArrowheads="1"/>
            </p:cNvSpPr>
            <p:nvPr/>
          </p:nvSpPr>
          <p:spPr bwMode="auto">
            <a:xfrm>
              <a:off x="4529116" y="6000388"/>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19" name="Line 28">
              <a:extLst>
                <a:ext uri="{FF2B5EF4-FFF2-40B4-BE49-F238E27FC236}">
                  <a16:creationId xmlns:a16="http://schemas.microsoft.com/office/drawing/2014/main" id="{F9977793-13FA-4327-96DF-A44184CA80C3}"/>
                </a:ext>
              </a:extLst>
            </p:cNvPr>
            <p:cNvSpPr>
              <a:spLocks noChangeShapeType="1"/>
            </p:cNvSpPr>
            <p:nvPr/>
          </p:nvSpPr>
          <p:spPr bwMode="auto">
            <a:xfrm>
              <a:off x="2609738" y="5595496"/>
              <a:ext cx="0" cy="38107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9">
              <a:extLst>
                <a:ext uri="{FF2B5EF4-FFF2-40B4-BE49-F238E27FC236}">
                  <a16:creationId xmlns:a16="http://schemas.microsoft.com/office/drawing/2014/main" id="{16B22BAC-142B-4D22-AC23-FB6C52F93A8B}"/>
                </a:ext>
              </a:extLst>
            </p:cNvPr>
            <p:cNvSpPr>
              <a:spLocks noChangeShapeType="1"/>
            </p:cNvSpPr>
            <p:nvPr/>
          </p:nvSpPr>
          <p:spPr bwMode="auto">
            <a:xfrm>
              <a:off x="3656718" y="5214423"/>
              <a:ext cx="0" cy="76214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30">
              <a:extLst>
                <a:ext uri="{FF2B5EF4-FFF2-40B4-BE49-F238E27FC236}">
                  <a16:creationId xmlns:a16="http://schemas.microsoft.com/office/drawing/2014/main" id="{06AF608D-FAEC-448E-9D7A-5056DD034C19}"/>
                </a:ext>
              </a:extLst>
            </p:cNvPr>
            <p:cNvSpPr>
              <a:spLocks noChangeShapeType="1"/>
            </p:cNvSpPr>
            <p:nvPr/>
          </p:nvSpPr>
          <p:spPr bwMode="auto">
            <a:xfrm flipH="1">
              <a:off x="5746361" y="4630982"/>
              <a:ext cx="5516" cy="1345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31">
              <a:extLst>
                <a:ext uri="{FF2B5EF4-FFF2-40B4-BE49-F238E27FC236}">
                  <a16:creationId xmlns:a16="http://schemas.microsoft.com/office/drawing/2014/main" id="{58DC16F9-EBEA-421A-A807-1B894468CF41}"/>
                </a:ext>
              </a:extLst>
            </p:cNvPr>
            <p:cNvSpPr>
              <a:spLocks noChangeShapeType="1"/>
            </p:cNvSpPr>
            <p:nvPr/>
          </p:nvSpPr>
          <p:spPr bwMode="auto">
            <a:xfrm>
              <a:off x="4694192" y="4837459"/>
              <a:ext cx="0" cy="113911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35">
              <a:extLst>
                <a:ext uri="{FF2B5EF4-FFF2-40B4-BE49-F238E27FC236}">
                  <a16:creationId xmlns:a16="http://schemas.microsoft.com/office/drawing/2014/main" id="{4F986101-B1F8-4759-B096-3A57E11A101A}"/>
                </a:ext>
              </a:extLst>
            </p:cNvPr>
            <p:cNvSpPr txBox="1">
              <a:spLocks noChangeArrowheads="1"/>
            </p:cNvSpPr>
            <p:nvPr/>
          </p:nvSpPr>
          <p:spPr bwMode="auto">
            <a:xfrm>
              <a:off x="4158727" y="5565998"/>
              <a:ext cx="816782"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25</a:t>
              </a:r>
            </a:p>
          </p:txBody>
        </p:sp>
        <p:sp>
          <p:nvSpPr>
            <p:cNvPr id="24" name="Text Box 36">
              <a:extLst>
                <a:ext uri="{FF2B5EF4-FFF2-40B4-BE49-F238E27FC236}">
                  <a16:creationId xmlns:a16="http://schemas.microsoft.com/office/drawing/2014/main" id="{CE14414E-BDA8-4A51-ABB5-37F917191685}"/>
                </a:ext>
              </a:extLst>
            </p:cNvPr>
            <p:cNvSpPr txBox="1">
              <a:spLocks noChangeArrowheads="1"/>
            </p:cNvSpPr>
            <p:nvPr/>
          </p:nvSpPr>
          <p:spPr bwMode="auto">
            <a:xfrm>
              <a:off x="2129131" y="5595496"/>
              <a:ext cx="1122860"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21</a:t>
              </a:r>
            </a:p>
          </p:txBody>
        </p:sp>
        <p:sp>
          <p:nvSpPr>
            <p:cNvPr id="25" name="Text Box 37">
              <a:extLst>
                <a:ext uri="{FF2B5EF4-FFF2-40B4-BE49-F238E27FC236}">
                  <a16:creationId xmlns:a16="http://schemas.microsoft.com/office/drawing/2014/main" id="{E0842363-D1C3-409C-8794-5EBD14DD2478}"/>
                </a:ext>
              </a:extLst>
            </p:cNvPr>
            <p:cNvSpPr txBox="1">
              <a:spLocks noChangeArrowheads="1"/>
            </p:cNvSpPr>
            <p:nvPr/>
          </p:nvSpPr>
          <p:spPr bwMode="auto">
            <a:xfrm>
              <a:off x="5230181" y="5595496"/>
              <a:ext cx="816782"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53</a:t>
              </a:r>
            </a:p>
          </p:txBody>
        </p:sp>
        <p:sp>
          <p:nvSpPr>
            <p:cNvPr id="26" name="Text Box 38">
              <a:extLst>
                <a:ext uri="{FF2B5EF4-FFF2-40B4-BE49-F238E27FC236}">
                  <a16:creationId xmlns:a16="http://schemas.microsoft.com/office/drawing/2014/main" id="{D081BD89-9C5F-4F44-A5C6-234EF33633A0}"/>
                </a:ext>
              </a:extLst>
            </p:cNvPr>
            <p:cNvSpPr txBox="1">
              <a:spLocks noChangeArrowheads="1"/>
            </p:cNvSpPr>
            <p:nvPr/>
          </p:nvSpPr>
          <p:spPr bwMode="auto">
            <a:xfrm>
              <a:off x="3183894" y="5580750"/>
              <a:ext cx="918234"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23</a:t>
              </a:r>
            </a:p>
          </p:txBody>
        </p:sp>
        <p:sp>
          <p:nvSpPr>
            <p:cNvPr id="27" name="Text Box 19">
              <a:extLst>
                <a:ext uri="{FF2B5EF4-FFF2-40B4-BE49-F238E27FC236}">
                  <a16:creationId xmlns:a16="http://schemas.microsoft.com/office/drawing/2014/main" id="{D79D1DF0-3FED-4BD5-8B5E-994FE17F64A1}"/>
                </a:ext>
              </a:extLst>
            </p:cNvPr>
            <p:cNvSpPr txBox="1">
              <a:spLocks noChangeArrowheads="1"/>
            </p:cNvSpPr>
            <p:nvPr/>
          </p:nvSpPr>
          <p:spPr bwMode="auto">
            <a:xfrm>
              <a:off x="6166424" y="3732512"/>
              <a:ext cx="1237259" cy="52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HTTP</a:t>
              </a:r>
            </a:p>
          </p:txBody>
        </p:sp>
        <p:sp>
          <p:nvSpPr>
            <p:cNvPr id="28" name="Oval 23">
              <a:extLst>
                <a:ext uri="{FF2B5EF4-FFF2-40B4-BE49-F238E27FC236}">
                  <a16:creationId xmlns:a16="http://schemas.microsoft.com/office/drawing/2014/main" id="{D5D2547A-8479-403D-BE78-7A703F9270CC}"/>
                </a:ext>
              </a:extLst>
            </p:cNvPr>
            <p:cNvSpPr>
              <a:spLocks noChangeArrowheads="1"/>
            </p:cNvSpPr>
            <p:nvPr/>
          </p:nvSpPr>
          <p:spPr bwMode="auto">
            <a:xfrm>
              <a:off x="6619287" y="6000388"/>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29" name="Line 30">
              <a:extLst>
                <a:ext uri="{FF2B5EF4-FFF2-40B4-BE49-F238E27FC236}">
                  <a16:creationId xmlns:a16="http://schemas.microsoft.com/office/drawing/2014/main" id="{6C0DD0CB-53D2-4092-9BE1-2C9526156245}"/>
                </a:ext>
              </a:extLst>
            </p:cNvPr>
            <p:cNvSpPr>
              <a:spLocks noChangeShapeType="1"/>
            </p:cNvSpPr>
            <p:nvPr/>
          </p:nvSpPr>
          <p:spPr bwMode="auto">
            <a:xfrm>
              <a:off x="6784363" y="4247523"/>
              <a:ext cx="0" cy="172904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37">
              <a:extLst>
                <a:ext uri="{FF2B5EF4-FFF2-40B4-BE49-F238E27FC236}">
                  <a16:creationId xmlns:a16="http://schemas.microsoft.com/office/drawing/2014/main" id="{6B2D87BC-F31F-4C1D-A929-8DDFB676EDC2}"/>
                </a:ext>
              </a:extLst>
            </p:cNvPr>
            <p:cNvSpPr txBox="1">
              <a:spLocks noChangeArrowheads="1"/>
            </p:cNvSpPr>
            <p:nvPr/>
          </p:nvSpPr>
          <p:spPr bwMode="auto">
            <a:xfrm>
              <a:off x="6253435" y="5595496"/>
              <a:ext cx="816782"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80</a:t>
              </a:r>
            </a:p>
          </p:txBody>
        </p:sp>
        <p:sp>
          <p:nvSpPr>
            <p:cNvPr id="31" name="Oval 23">
              <a:extLst>
                <a:ext uri="{FF2B5EF4-FFF2-40B4-BE49-F238E27FC236}">
                  <a16:creationId xmlns:a16="http://schemas.microsoft.com/office/drawing/2014/main" id="{D5D2547A-8479-403D-BE78-7A703F9270CC}"/>
                </a:ext>
              </a:extLst>
            </p:cNvPr>
            <p:cNvSpPr>
              <a:spLocks noChangeArrowheads="1"/>
            </p:cNvSpPr>
            <p:nvPr/>
          </p:nvSpPr>
          <p:spPr bwMode="auto">
            <a:xfrm>
              <a:off x="7789299" y="6020056"/>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32" name="Line 30">
              <a:extLst>
                <a:ext uri="{FF2B5EF4-FFF2-40B4-BE49-F238E27FC236}">
                  <a16:creationId xmlns:a16="http://schemas.microsoft.com/office/drawing/2014/main" id="{6C0DD0CB-53D2-4092-9BE1-2C9526156245}"/>
                </a:ext>
              </a:extLst>
            </p:cNvPr>
            <p:cNvSpPr>
              <a:spLocks noChangeShapeType="1"/>
            </p:cNvSpPr>
            <p:nvPr/>
          </p:nvSpPr>
          <p:spPr bwMode="auto">
            <a:xfrm>
              <a:off x="7954375" y="3864065"/>
              <a:ext cx="0" cy="21321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17">
              <a:extLst>
                <a:ext uri="{FF2B5EF4-FFF2-40B4-BE49-F238E27FC236}">
                  <a16:creationId xmlns:a16="http://schemas.microsoft.com/office/drawing/2014/main" id="{373FB78D-D7C9-4946-B349-B6436DC66CDA}"/>
                </a:ext>
              </a:extLst>
            </p:cNvPr>
            <p:cNvSpPr txBox="1">
              <a:spLocks noChangeArrowheads="1"/>
            </p:cNvSpPr>
            <p:nvPr/>
          </p:nvSpPr>
          <p:spPr bwMode="auto">
            <a:xfrm>
              <a:off x="7470977" y="3402655"/>
              <a:ext cx="1098785" cy="51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POP3</a:t>
              </a:r>
            </a:p>
          </p:txBody>
        </p:sp>
        <p:sp>
          <p:nvSpPr>
            <p:cNvPr id="34" name="Text Box 37">
              <a:extLst>
                <a:ext uri="{FF2B5EF4-FFF2-40B4-BE49-F238E27FC236}">
                  <a16:creationId xmlns:a16="http://schemas.microsoft.com/office/drawing/2014/main" id="{6B2D87BC-F31F-4C1D-A929-8DDFB676EDC2}"/>
                </a:ext>
              </a:extLst>
            </p:cNvPr>
            <p:cNvSpPr txBox="1">
              <a:spLocks noChangeArrowheads="1"/>
            </p:cNvSpPr>
            <p:nvPr/>
          </p:nvSpPr>
          <p:spPr bwMode="auto">
            <a:xfrm>
              <a:off x="7290715" y="5585668"/>
              <a:ext cx="816782"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110</a:t>
              </a:r>
            </a:p>
          </p:txBody>
        </p:sp>
      </p:grpSp>
      <p:graphicFrame>
        <p:nvGraphicFramePr>
          <p:cNvPr id="35" name="表格 34">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端口和套接字</a:t>
                      </a:r>
                    </a:p>
                  </a:txBody>
                  <a:tcPr marL="0" marR="0" marT="0" marB="0" anchor="ctr">
                    <a:solidFill>
                      <a:schemeClr val="accent5">
                        <a:lumMod val="75000"/>
                      </a:schemeClr>
                    </a:solidFill>
                  </a:tcPr>
                </a:tc>
                <a:extLst>
                  <a:ext uri="{0D108BD9-81ED-4DB2-BD59-A6C34878D82A}">
                    <a16:rowId xmlns:a16="http://schemas.microsoft.com/office/drawing/2014/main" val="10001"/>
                  </a:ext>
                </a:extLst>
              </a:tr>
              <a:tr h="560439">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2" name="灯片编号占位符 1">
            <a:extLst>
              <a:ext uri="{FF2B5EF4-FFF2-40B4-BE49-F238E27FC236}">
                <a16:creationId xmlns:a16="http://schemas.microsoft.com/office/drawing/2014/main" id="{82F12ABE-AD6B-4A6B-B291-C76CE8FC592E}"/>
              </a:ext>
            </a:extLst>
          </p:cNvPr>
          <p:cNvSpPr>
            <a:spLocks noGrp="1"/>
          </p:cNvSpPr>
          <p:nvPr>
            <p:ph type="sldNum" sz="quarter" idx="12"/>
          </p:nvPr>
        </p:nvSpPr>
        <p:spPr/>
        <p:txBody>
          <a:bodyPr/>
          <a:lstStyle/>
          <a:p>
            <a:fld id="{0343F522-B1DB-4B24-87CC-09EAB668A261}" type="slidenum">
              <a:rPr lang="zh-CN" altLang="en-US" smtClean="0"/>
              <a:pPr/>
              <a:t>18</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737421" y="1089546"/>
            <a:ext cx="8185353" cy="3364490"/>
          </a:xfrm>
        </p:spPr>
        <p:txBody>
          <a:bodyPr>
            <a:normAutofit/>
          </a:bodyPr>
          <a:lstStyle/>
          <a:p>
            <a:r>
              <a:rPr lang="zh-CN" altLang="zh-CN" dirty="0"/>
              <a:t>将</a:t>
            </a:r>
            <a:r>
              <a:rPr lang="en-US" altLang="zh-CN" dirty="0"/>
              <a:t>IP</a:t>
            </a:r>
            <a:r>
              <a:rPr lang="zh-CN" altLang="zh-CN" dirty="0"/>
              <a:t>地址和端口号合在一起称为套接字（</a:t>
            </a:r>
            <a:r>
              <a:rPr lang="en-US" altLang="zh-CN" dirty="0"/>
              <a:t>socket</a:t>
            </a:r>
            <a:r>
              <a:rPr lang="zh-CN" altLang="zh-CN" dirty="0"/>
              <a:t>）或插口</a:t>
            </a:r>
            <a:r>
              <a:rPr lang="zh-CN" altLang="en-US" dirty="0"/>
              <a:t>。</a:t>
            </a:r>
            <a:endParaRPr lang="en-US" altLang="zh-CN" dirty="0"/>
          </a:p>
          <a:p>
            <a:r>
              <a:rPr lang="zh-CN" altLang="zh-CN" dirty="0"/>
              <a:t>一个套接字唯一地确定网络上的一个进程</a:t>
            </a:r>
            <a:r>
              <a:rPr lang="zh-CN" altLang="en-US" dirty="0"/>
              <a:t>。</a:t>
            </a:r>
            <a:endParaRPr lang="en-US" altLang="zh-CN" dirty="0"/>
          </a:p>
          <a:p>
            <a:r>
              <a:rPr lang="en-US" altLang="zh-CN" dirty="0"/>
              <a:t>TCP</a:t>
            </a:r>
            <a:r>
              <a:rPr lang="zh-CN" altLang="zh-CN" dirty="0"/>
              <a:t>连接就是两个套接字之间的连接。</a:t>
            </a:r>
            <a:endParaRPr lang="en-US" altLang="zh-CN" dirty="0"/>
          </a:p>
          <a:p>
            <a:pPr>
              <a:lnSpc>
                <a:spcPct val="110000"/>
              </a:lnSpc>
            </a:pPr>
            <a:r>
              <a:rPr lang="zh-CN" altLang="en-US" dirty="0"/>
              <a:t>两个进程间的关联</a:t>
            </a:r>
            <a:r>
              <a:rPr lang="en-US" altLang="zh-CN" dirty="0"/>
              <a:t>::=</a:t>
            </a: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1" name="标题 1">
            <a:extLst>
              <a:ext uri="{FF2B5EF4-FFF2-40B4-BE49-F238E27FC236}">
                <a16:creationId xmlns:a16="http://schemas.microsoft.com/office/drawing/2014/main" id="{B4C34208-FA7C-4346-AD93-050F88FE7F56}"/>
              </a:ext>
            </a:extLst>
          </p:cNvPr>
          <p:cNvSpPr>
            <a:spLocks noGrp="1"/>
          </p:cNvSpPr>
          <p:nvPr>
            <p:ph type="title"/>
          </p:nvPr>
        </p:nvSpPr>
        <p:spPr>
          <a:xfrm>
            <a:off x="530942" y="456186"/>
            <a:ext cx="5955948" cy="560632"/>
          </a:xfrm>
        </p:spPr>
        <p:txBody>
          <a:bodyPr>
            <a:normAutofit/>
          </a:bodyPr>
          <a:lstStyle/>
          <a:p>
            <a:r>
              <a:rPr lang="zh-CN" altLang="en-US" dirty="0"/>
              <a:t>套接字</a:t>
            </a:r>
            <a:endParaRPr lang="zh-CN" altLang="en-US" sz="3200" dirty="0">
              <a:latin typeface="黑体" panose="02010609060101010101" pitchFamily="49" charset="-122"/>
              <a:ea typeface="黑体" panose="02010609060101010101" pitchFamily="49" charset="-122"/>
            </a:endParaRPr>
          </a:p>
        </p:txBody>
      </p:sp>
      <p:sp>
        <p:nvSpPr>
          <p:cNvPr id="35" name="TextBox 34"/>
          <p:cNvSpPr txBox="1"/>
          <p:nvPr/>
        </p:nvSpPr>
        <p:spPr>
          <a:xfrm>
            <a:off x="825915" y="3923073"/>
            <a:ext cx="7934627" cy="498598"/>
          </a:xfrm>
          <a:prstGeom prst="rect">
            <a:avLst/>
          </a:prstGeom>
          <a:solidFill>
            <a:schemeClr val="accent4">
              <a:lumMod val="60000"/>
              <a:lumOff val="40000"/>
            </a:schemeClr>
          </a:solidFill>
        </p:spPr>
        <p:txBody>
          <a:bodyPr wrap="square" rtlCol="0">
            <a:spAutoFit/>
          </a:bodyPr>
          <a:lstStyle/>
          <a:p>
            <a:pPr>
              <a:lnSpc>
                <a:spcPct val="110000"/>
              </a:lnSpc>
              <a:buNone/>
            </a:pPr>
            <a:r>
              <a:rPr lang="en-US" altLang="zh-CN" sz="2400" b="1" dirty="0"/>
              <a:t>&lt;</a:t>
            </a:r>
            <a:r>
              <a:rPr lang="zh-CN" altLang="zh-CN" sz="2400" b="1" dirty="0"/>
              <a:t>协议，源</a:t>
            </a:r>
            <a:r>
              <a:rPr lang="en-US" altLang="zh-CN" sz="2400" b="1" dirty="0"/>
              <a:t>IP</a:t>
            </a:r>
            <a:r>
              <a:rPr lang="zh-CN" altLang="zh-CN" sz="2400" b="1" dirty="0"/>
              <a:t>地址，源端口号，目的</a:t>
            </a:r>
            <a:r>
              <a:rPr lang="en-US" altLang="zh-CN" sz="2400" b="1" dirty="0"/>
              <a:t>IP</a:t>
            </a:r>
            <a:r>
              <a:rPr lang="zh-CN" altLang="zh-CN" sz="2400" b="1" dirty="0"/>
              <a:t>地址，目的端口号</a:t>
            </a:r>
            <a:r>
              <a:rPr lang="en-US" altLang="zh-CN" sz="2400" b="1" dirty="0"/>
              <a:t>&gt;</a:t>
            </a:r>
            <a:endParaRPr lang="zh-CN" altLang="zh-CN" sz="2400" b="1" dirty="0"/>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端口和套接字</a:t>
                      </a:r>
                    </a:p>
                  </a:txBody>
                  <a:tcPr marL="0" marR="0" marT="0" marB="0" anchor="ctr">
                    <a:solidFill>
                      <a:schemeClr val="accent5">
                        <a:lumMod val="75000"/>
                      </a:schemeClr>
                    </a:solidFill>
                  </a:tcPr>
                </a:tc>
                <a:extLst>
                  <a:ext uri="{0D108BD9-81ED-4DB2-BD59-A6C34878D82A}">
                    <a16:rowId xmlns:a16="http://schemas.microsoft.com/office/drawing/2014/main" val="10001"/>
                  </a:ext>
                </a:extLst>
              </a:tr>
              <a:tr h="560439">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6" name="灯片编号占位符 5">
            <a:extLst>
              <a:ext uri="{FF2B5EF4-FFF2-40B4-BE49-F238E27FC236}">
                <a16:creationId xmlns:a16="http://schemas.microsoft.com/office/drawing/2014/main" id="{DCA13904-54F9-461B-BFE4-8C24AD091E4E}"/>
              </a:ext>
            </a:extLst>
          </p:cNvPr>
          <p:cNvSpPr>
            <a:spLocks noGrp="1"/>
          </p:cNvSpPr>
          <p:nvPr>
            <p:ph type="sldNum" sz="quarter" idx="12"/>
          </p:nvPr>
        </p:nvSpPr>
        <p:spPr/>
        <p:txBody>
          <a:bodyPr/>
          <a:lstStyle/>
          <a:p>
            <a:fld id="{0343F522-B1DB-4B24-87CC-09EAB668A261}" type="slidenum">
              <a:rPr lang="zh-CN" altLang="en-US" smtClean="0"/>
              <a:pPr/>
              <a:t>19</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448281" y="461320"/>
            <a:ext cx="8654903" cy="680484"/>
          </a:xfrm>
        </p:spPr>
        <p:txBody>
          <a:bodyPr>
            <a:normAutofit/>
          </a:bodyPr>
          <a:lstStyle/>
          <a:p>
            <a:r>
              <a:rPr lang="zh-CN" altLang="zh-CN" dirty="0"/>
              <a:t>为什么需要端到端传输服务？</a:t>
            </a:r>
            <a:endParaRPr lang="zh-CN" altLang="en-US" sz="3200"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48281" y="1219666"/>
            <a:ext cx="8516680" cy="5077896"/>
          </a:xfrm>
        </p:spPr>
        <p:txBody>
          <a:bodyPr>
            <a:normAutofit/>
          </a:bodyPr>
          <a:lstStyle/>
          <a:p>
            <a:pPr marL="0" indent="0">
              <a:buNone/>
            </a:pPr>
            <a:r>
              <a:rPr lang="zh-CN" altLang="zh-CN" dirty="0"/>
              <a:t>从应用的角度看，网络</a:t>
            </a:r>
            <a:r>
              <a:rPr lang="zh-CN" altLang="en-US" dirty="0"/>
              <a:t>上</a:t>
            </a:r>
            <a:r>
              <a:rPr lang="zh-CN" altLang="zh-CN" dirty="0"/>
              <a:t>计算机之间进行数据传输的机制还</a:t>
            </a:r>
            <a:r>
              <a:rPr lang="zh-CN" altLang="en-US" dirty="0"/>
              <a:t>有不足：</a:t>
            </a:r>
            <a:endParaRPr lang="en-US" altLang="zh-CN" dirty="0"/>
          </a:p>
          <a:p>
            <a:r>
              <a:rPr lang="zh-CN" altLang="zh-CN" dirty="0"/>
              <a:t>没有区分所传输数据所归属的具体应用，这需要由应用或用户对所传输的数据进行细致地区分</a:t>
            </a:r>
            <a:endParaRPr lang="en-US" altLang="zh-CN" kern="100" dirty="0">
              <a:cs typeface="Times New Roman" panose="02020603050405020304" pitchFamily="18" charset="0"/>
            </a:endParaRPr>
          </a:p>
          <a:p>
            <a:r>
              <a:rPr lang="zh-CN" altLang="zh-CN" dirty="0"/>
              <a:t>没有提供有效的可靠性保障机制</a:t>
            </a:r>
            <a:endParaRPr lang="en-US" altLang="zh-CN" dirty="0"/>
          </a:p>
          <a:p>
            <a:r>
              <a:rPr lang="zh-CN" altLang="zh-CN" dirty="0"/>
              <a:t>没有提供拥塞控制机制</a:t>
            </a:r>
            <a:endParaRPr lang="en-US" altLang="zh-CN" dirty="0"/>
          </a:p>
          <a:p>
            <a:r>
              <a:rPr lang="zh-CN" altLang="zh-CN" dirty="0"/>
              <a:t>没有为应用程序提供简单、便利的编程机制</a:t>
            </a:r>
            <a:endParaRPr lang="en-US" altLang="zh-CN" kern="100" dirty="0">
              <a:effectLst/>
              <a:latin typeface="黑体" panose="02010609060101010101" pitchFamily="49"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UDP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1056336"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dirty="0">
                          <a:latin typeface="黑体" panose="02010609060101010101" pitchFamily="49" charset="-122"/>
                          <a:ea typeface="黑体" panose="02010609060101010101" pitchFamily="49" charset="-122"/>
                        </a:rPr>
                        <a:t>需要原因</a:t>
                      </a:r>
                    </a:p>
                  </a:txBody>
                  <a:tcPr marL="0" marR="0" marT="0" marB="0" anchor="ctr">
                    <a:solidFill>
                      <a:schemeClr val="accent1"/>
                    </a:solidFill>
                  </a:tcPr>
                </a:tc>
                <a:extLst>
                  <a:ext uri="{0D108BD9-81ED-4DB2-BD59-A6C34878D82A}">
                    <a16:rowId xmlns:a16="http://schemas.microsoft.com/office/drawing/2014/main" val="2650843112"/>
                  </a:ext>
                </a:extLst>
              </a:tr>
              <a:tr h="980570">
                <a:tc>
                  <a:txBody>
                    <a:bodyPr/>
                    <a:lstStyle/>
                    <a:p>
                      <a:pPr algn="ctr"/>
                      <a:r>
                        <a:rPr lang="zh-CN" altLang="en-US" sz="1600" dirty="0">
                          <a:latin typeface="黑体" panose="02010609060101010101" pitchFamily="49" charset="-122"/>
                          <a:ea typeface="黑体" panose="02010609060101010101" pitchFamily="49" charset="-122"/>
                        </a:rPr>
                        <a:t>服务类别</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980570">
                <a:tc>
                  <a:txBody>
                    <a:bodyPr/>
                    <a:lstStyle/>
                    <a:p>
                      <a:pPr algn="ctr"/>
                      <a:r>
                        <a:rPr lang="zh-CN" altLang="en-US" sz="1600" dirty="0">
                          <a:latin typeface="黑体" panose="02010609060101010101" pitchFamily="49" charset="-122"/>
                          <a:ea typeface="黑体" panose="02010609060101010101" pitchFamily="49" charset="-122"/>
                        </a:rPr>
                        <a:t>一般模式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8" name="灯片编号占位符 7">
            <a:extLst>
              <a:ext uri="{FF2B5EF4-FFF2-40B4-BE49-F238E27FC236}">
                <a16:creationId xmlns:a16="http://schemas.microsoft.com/office/drawing/2014/main" id="{02976674-A6FC-4DB3-A5D6-4391DBC2EA8A}"/>
              </a:ext>
            </a:extLst>
          </p:cNvPr>
          <p:cNvSpPr>
            <a:spLocks noGrp="1"/>
          </p:cNvSpPr>
          <p:nvPr>
            <p:ph type="sldNum" sz="quarter" idx="12"/>
          </p:nvPr>
        </p:nvSpPr>
        <p:spPr/>
        <p:txBody>
          <a:bodyPr/>
          <a:lstStyle/>
          <a:p>
            <a:fld id="{0343F522-B1DB-4B24-87CC-09EAB668A261}" type="slidenum">
              <a:rPr lang="zh-CN" altLang="en-US" smtClean="0"/>
              <a:pPr/>
              <a:t>2</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2" name="AutoShape 4">
            <a:extLst>
              <a:ext uri="{FF2B5EF4-FFF2-40B4-BE49-F238E27FC236}">
                <a16:creationId xmlns:a16="http://schemas.microsoft.com/office/drawing/2014/main" id="{29F4554D-186B-45ED-9E75-AE8705065CB5}"/>
              </a:ext>
            </a:extLst>
          </p:cNvPr>
          <p:cNvSpPr>
            <a:spLocks noChangeArrowheads="1"/>
          </p:cNvSpPr>
          <p:nvPr/>
        </p:nvSpPr>
        <p:spPr bwMode="auto">
          <a:xfrm>
            <a:off x="561878" y="5843588"/>
            <a:ext cx="688975" cy="252412"/>
          </a:xfrm>
          <a:prstGeom prst="leftArrow">
            <a:avLst>
              <a:gd name="adj1" fmla="val 50000"/>
              <a:gd name="adj2" fmla="val 62893"/>
            </a:avLst>
          </a:prstGeom>
          <a:solidFill>
            <a:srgbClr val="C00000"/>
          </a:solidFill>
          <a:ln w="127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Rectangle 106">
            <a:extLst>
              <a:ext uri="{FF2B5EF4-FFF2-40B4-BE49-F238E27FC236}">
                <a16:creationId xmlns:a16="http://schemas.microsoft.com/office/drawing/2014/main" id="{50A276C5-1B09-41E5-932C-D56DBB51A98C}"/>
              </a:ext>
            </a:extLst>
          </p:cNvPr>
          <p:cNvSpPr>
            <a:spLocks noChangeArrowheads="1"/>
          </p:cNvSpPr>
          <p:nvPr/>
        </p:nvSpPr>
        <p:spPr bwMode="auto">
          <a:xfrm>
            <a:off x="1214341" y="5718175"/>
            <a:ext cx="1327150" cy="504825"/>
          </a:xfrm>
          <a:prstGeom prst="rect">
            <a:avLst/>
          </a:prstGeom>
          <a:solidFill>
            <a:srgbClr val="66FF66"/>
          </a:solidFill>
          <a:ln w="19050">
            <a:solidFill>
              <a:srgbClr val="333399"/>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16"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8"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9" name="Freeform 5">
            <a:extLst>
              <a:ext uri="{FF2B5EF4-FFF2-40B4-BE49-F238E27FC236}">
                <a16:creationId xmlns:a16="http://schemas.microsoft.com/office/drawing/2014/main" id="{1E5D811E-4061-4743-AF9A-CB916F746602}"/>
              </a:ext>
            </a:extLst>
          </p:cNvPr>
          <p:cNvSpPr>
            <a:spLocks/>
          </p:cNvSpPr>
          <p:nvPr/>
        </p:nvSpPr>
        <p:spPr bwMode="auto">
          <a:xfrm>
            <a:off x="1179416" y="4314825"/>
            <a:ext cx="7396162" cy="554038"/>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66"/>
              </a:gs>
            </a:gsLst>
            <a:lin ang="5400000" scaled="1"/>
          </a:gradFill>
          <a:ln>
            <a:noFill/>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0"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1"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2"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3"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5"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6"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27"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28"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35541"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ea typeface="黑体" pitchFamily="2" charset="-122"/>
              </a:rPr>
              <a:t>校</a:t>
            </a:r>
            <a:r>
              <a:rPr kumimoji="1" lang="zh-CN" altLang="en-US" sz="1600" b="1" dirty="0">
                <a:solidFill>
                  <a:srgbClr val="000099"/>
                </a:solidFill>
                <a:latin typeface="+mn-lt"/>
                <a:ea typeface="黑体" pitchFamily="2" charset="-122"/>
              </a:rPr>
              <a:t>  验   和</a:t>
            </a:r>
          </a:p>
        </p:txBody>
      </p:sp>
      <p:sp>
        <p:nvSpPr>
          <p:cNvPr id="29"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30"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31"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32"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34"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3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3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4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4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4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8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8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8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8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8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8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8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8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8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914678"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8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9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9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9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93" name="Rectangle 105">
            <a:extLst>
              <a:ext uri="{FF2B5EF4-FFF2-40B4-BE49-F238E27FC236}">
                <a16:creationId xmlns:a16="http://schemas.microsoft.com/office/drawing/2014/main" id="{6FB0AB1A-12E7-43E0-B690-99944CE761BD}"/>
              </a:ext>
            </a:extLst>
          </p:cNvPr>
          <p:cNvSpPr>
            <a:spLocks noChangeArrowheads="1"/>
          </p:cNvSpPr>
          <p:nvPr/>
        </p:nvSpPr>
        <p:spPr bwMode="auto">
          <a:xfrm>
            <a:off x="4102003" y="4894263"/>
            <a:ext cx="4664075" cy="493712"/>
          </a:xfrm>
          <a:prstGeom prst="rect">
            <a:avLst/>
          </a:prstGeom>
          <a:solidFill>
            <a:srgbClr val="CCECFF"/>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4"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95" name="Rectangle 84">
            <a:extLst>
              <a:ext uri="{FF2B5EF4-FFF2-40B4-BE49-F238E27FC236}">
                <a16:creationId xmlns:a16="http://schemas.microsoft.com/office/drawing/2014/main" id="{A7018199-B838-40C9-9B35-4176957182B6}"/>
              </a:ext>
            </a:extLst>
          </p:cNvPr>
          <p:cNvSpPr>
            <a:spLocks noChangeArrowheads="1"/>
          </p:cNvSpPr>
          <p:nvPr/>
        </p:nvSpPr>
        <p:spPr bwMode="auto">
          <a:xfrm>
            <a:off x="5603778" y="4949825"/>
            <a:ext cx="2182458" cy="397545"/>
          </a:xfrm>
          <a:prstGeom prst="rect">
            <a:avLst/>
          </a:prstGeom>
          <a:noFill/>
          <a:ln>
            <a:noFill/>
          </a:ln>
          <a:effectLst/>
        </p:spPr>
        <p:txBody>
          <a:bodyPr wrap="none" lIns="90488" tIns="44450" rIns="90488" bIns="44450">
            <a:spAutoFit/>
          </a:bodyPr>
          <a:lstStyle/>
          <a:p>
            <a:pPr defTabSz="762000" eaLnBrk="0" hangingPunct="0">
              <a:defRPr/>
            </a:pPr>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数据（载荷）</a:t>
            </a:r>
          </a:p>
        </p:txBody>
      </p:sp>
      <p:sp>
        <p:nvSpPr>
          <p:cNvPr id="96" name="Rectangle 85">
            <a:extLst>
              <a:ext uri="{FF2B5EF4-FFF2-40B4-BE49-F238E27FC236}">
                <a16:creationId xmlns:a16="http://schemas.microsoft.com/office/drawing/2014/main" id="{9280D616-BC6D-4771-9DCF-C96B551400CF}"/>
              </a:ext>
            </a:extLst>
          </p:cNvPr>
          <p:cNvSpPr>
            <a:spLocks noChangeArrowheads="1"/>
          </p:cNvSpPr>
          <p:nvPr/>
        </p:nvSpPr>
        <p:spPr bwMode="auto">
          <a:xfrm>
            <a:off x="2555778" y="4868863"/>
            <a:ext cx="1524000" cy="506412"/>
          </a:xfrm>
          <a:prstGeom prst="rect">
            <a:avLst/>
          </a:prstGeom>
          <a:solidFill>
            <a:srgbClr val="FFFF66"/>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7" name="Rectangle 86">
            <a:extLst>
              <a:ext uri="{FF2B5EF4-FFF2-40B4-BE49-F238E27FC236}">
                <a16:creationId xmlns:a16="http://schemas.microsoft.com/office/drawing/2014/main" id="{D4C9F2B3-752C-433A-93A1-7BBA72877EC1}"/>
              </a:ext>
            </a:extLst>
          </p:cNvPr>
          <p:cNvSpPr>
            <a:spLocks noChangeArrowheads="1"/>
          </p:cNvSpPr>
          <p:nvPr/>
        </p:nvSpPr>
        <p:spPr bwMode="auto">
          <a:xfrm>
            <a:off x="2555778" y="4868863"/>
            <a:ext cx="6237288" cy="506412"/>
          </a:xfrm>
          <a:prstGeom prst="rect">
            <a:avLst/>
          </a:prstGeom>
          <a:noFill/>
          <a:ln w="19050">
            <a:solidFill>
              <a:srgbClr val="333399"/>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8" name="Line 87">
            <a:extLst>
              <a:ext uri="{FF2B5EF4-FFF2-40B4-BE49-F238E27FC236}">
                <a16:creationId xmlns:a16="http://schemas.microsoft.com/office/drawing/2014/main" id="{38FC449E-3202-4C31-B333-E2205E4F1D32}"/>
              </a:ext>
            </a:extLst>
          </p:cNvPr>
          <p:cNvSpPr>
            <a:spLocks noChangeShapeType="1"/>
          </p:cNvSpPr>
          <p:nvPr/>
        </p:nvSpPr>
        <p:spPr bwMode="auto">
          <a:xfrm flipH="1">
            <a:off x="4079778" y="4879975"/>
            <a:ext cx="0" cy="49530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99" name="Rectangle 88">
            <a:extLst>
              <a:ext uri="{FF2B5EF4-FFF2-40B4-BE49-F238E27FC236}">
                <a16:creationId xmlns:a16="http://schemas.microsoft.com/office/drawing/2014/main" id="{8D16EC5B-C857-447F-A4E3-D793DEE2F812}"/>
              </a:ext>
            </a:extLst>
          </p:cNvPr>
          <p:cNvSpPr>
            <a:spLocks noChangeArrowheads="1"/>
          </p:cNvSpPr>
          <p:nvPr/>
        </p:nvSpPr>
        <p:spPr bwMode="auto">
          <a:xfrm>
            <a:off x="2766916" y="4997450"/>
            <a:ext cx="781050" cy="269875"/>
          </a:xfrm>
          <a:prstGeom prst="rect">
            <a:avLst/>
          </a:prstGeom>
          <a:no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00" name="Rectangle 89">
            <a:extLst>
              <a:ext uri="{FF2B5EF4-FFF2-40B4-BE49-F238E27FC236}">
                <a16:creationId xmlns:a16="http://schemas.microsoft.com/office/drawing/2014/main" id="{357DAF5E-53C3-4C7B-8200-C6A103B1C865}"/>
              </a:ext>
            </a:extLst>
          </p:cNvPr>
          <p:cNvSpPr>
            <a:spLocks noChangeArrowheads="1"/>
          </p:cNvSpPr>
          <p:nvPr/>
        </p:nvSpPr>
        <p:spPr bwMode="auto">
          <a:xfrm>
            <a:off x="2776441" y="4949825"/>
            <a:ext cx="1279525" cy="398463"/>
          </a:xfrm>
          <a:prstGeom prst="rect">
            <a:avLst/>
          </a:prstGeom>
          <a:noFill/>
          <a:ln>
            <a:noFill/>
          </a:ln>
          <a:effectLst/>
        </p:spPr>
        <p:txBody>
          <a:bodyPr wrap="none" lIns="90488" tIns="44450" rIns="90488" bIns="44450">
            <a:spAutoFit/>
          </a:bodyPr>
          <a:lstStyle/>
          <a:p>
            <a:pPr defTabSz="762000" eaLnBrk="0" hangingPunct="0">
              <a:defRPr/>
            </a:pPr>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首部</a:t>
            </a:r>
          </a:p>
        </p:txBody>
      </p:sp>
      <p:sp>
        <p:nvSpPr>
          <p:cNvPr id="101" name="Rectangle 93">
            <a:extLst>
              <a:ext uri="{FF2B5EF4-FFF2-40B4-BE49-F238E27FC236}">
                <a16:creationId xmlns:a16="http://schemas.microsoft.com/office/drawing/2014/main" id="{B2EDABE4-BE69-4637-9127-B650021B5060}"/>
              </a:ext>
            </a:extLst>
          </p:cNvPr>
          <p:cNvSpPr>
            <a:spLocks noChangeArrowheads="1"/>
          </p:cNvSpPr>
          <p:nvPr/>
        </p:nvSpPr>
        <p:spPr bwMode="auto">
          <a:xfrm>
            <a:off x="714278" y="4941888"/>
            <a:ext cx="1765300" cy="396875"/>
          </a:xfrm>
          <a:prstGeom prst="rect">
            <a:avLst/>
          </a:prstGeom>
          <a:noFill/>
          <a:ln>
            <a:noFill/>
          </a:ln>
          <a:effectLst/>
        </p:spPr>
        <p:txBody>
          <a:bodyPr lIns="90488" tIns="44450" rIns="90488" bIns="44450">
            <a:spAutoFit/>
          </a:bodyPr>
          <a:lstStyle/>
          <a:p>
            <a:pPr algn="r" defTabSz="762000" eaLnBrk="0" hangingPunct="0">
              <a:defRPr/>
            </a:pPr>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102" name="Rectangle 94">
            <a:extLst>
              <a:ext uri="{FF2B5EF4-FFF2-40B4-BE49-F238E27FC236}">
                <a16:creationId xmlns:a16="http://schemas.microsoft.com/office/drawing/2014/main" id="{A887F97C-C59A-40FF-86E9-560B8E612831}"/>
              </a:ext>
            </a:extLst>
          </p:cNvPr>
          <p:cNvSpPr>
            <a:spLocks noChangeArrowheads="1"/>
          </p:cNvSpPr>
          <p:nvPr/>
        </p:nvSpPr>
        <p:spPr bwMode="auto">
          <a:xfrm>
            <a:off x="2541491" y="5718175"/>
            <a:ext cx="6251575" cy="504825"/>
          </a:xfrm>
          <a:prstGeom prst="rect">
            <a:avLst/>
          </a:prstGeom>
          <a:solidFill>
            <a:srgbClr val="FF66FF"/>
          </a:solidFill>
          <a:ln w="19050">
            <a:solidFill>
              <a:srgbClr val="333399"/>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03" name="Rectangle 96">
            <a:extLst>
              <a:ext uri="{FF2B5EF4-FFF2-40B4-BE49-F238E27FC236}">
                <a16:creationId xmlns:a16="http://schemas.microsoft.com/office/drawing/2014/main" id="{3FB0B0D5-2EE6-4183-9BED-292D6CB775FF}"/>
              </a:ext>
            </a:extLst>
          </p:cNvPr>
          <p:cNvSpPr>
            <a:spLocks noChangeArrowheads="1"/>
          </p:cNvSpPr>
          <p:nvPr/>
        </p:nvSpPr>
        <p:spPr bwMode="auto">
          <a:xfrm>
            <a:off x="4348066" y="5767388"/>
            <a:ext cx="2630487" cy="398462"/>
          </a:xfrm>
          <a:prstGeom prst="rect">
            <a:avLst/>
          </a:prstGeom>
          <a:noFill/>
          <a:ln>
            <a:noFill/>
          </a:ln>
          <a:effectLst/>
        </p:spPr>
        <p:txBody>
          <a:bodyPr wrap="none" lIns="90488" tIns="44450" rIns="90488" bIns="44450">
            <a:spAutoFit/>
          </a:bodyPr>
          <a:lstStyle/>
          <a:p>
            <a:pPr defTabSz="762000" eaLnBrk="0" hangingPunct="0">
              <a:defRPr/>
            </a:pPr>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数据报的</a:t>
            </a:r>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数据部分</a:t>
            </a:r>
          </a:p>
        </p:txBody>
      </p:sp>
      <p:sp>
        <p:nvSpPr>
          <p:cNvPr id="104" name="Rectangle 97">
            <a:extLst>
              <a:ext uri="{FF2B5EF4-FFF2-40B4-BE49-F238E27FC236}">
                <a16:creationId xmlns:a16="http://schemas.microsoft.com/office/drawing/2014/main" id="{EB18D93D-EE07-4C29-A2C2-DE61B5E692AE}"/>
              </a:ext>
            </a:extLst>
          </p:cNvPr>
          <p:cNvSpPr>
            <a:spLocks noChangeArrowheads="1"/>
          </p:cNvSpPr>
          <p:nvPr/>
        </p:nvSpPr>
        <p:spPr bwMode="auto">
          <a:xfrm>
            <a:off x="1435003" y="5776913"/>
            <a:ext cx="1008063" cy="396875"/>
          </a:xfrm>
          <a:prstGeom prst="rect">
            <a:avLst/>
          </a:prstGeom>
          <a:noFill/>
          <a:ln>
            <a:noFill/>
          </a:ln>
          <a:effectLst/>
        </p:spPr>
        <p:txBody>
          <a:bodyPr wrap="none" lIns="90488" tIns="44450" rIns="90488" bIns="44450">
            <a:spAutoFit/>
          </a:bodyPr>
          <a:lstStyle/>
          <a:p>
            <a:pPr defTabSz="762000" eaLnBrk="0" hangingPunct="0">
              <a:defRPr/>
            </a:pP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首部</a:t>
            </a:r>
          </a:p>
        </p:txBody>
      </p:sp>
      <p:sp>
        <p:nvSpPr>
          <p:cNvPr id="105"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106"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107"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108"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109" name="Rectangle 104">
            <a:extLst>
              <a:ext uri="{FF2B5EF4-FFF2-40B4-BE49-F238E27FC236}">
                <a16:creationId xmlns:a16="http://schemas.microsoft.com/office/drawing/2014/main" id="{97331920-6D82-4EFE-8ED5-BF4C3EFCD80C}"/>
              </a:ext>
            </a:extLst>
          </p:cNvPr>
          <p:cNvSpPr>
            <a:spLocks noChangeArrowheads="1"/>
          </p:cNvSpPr>
          <p:nvPr/>
        </p:nvSpPr>
        <p:spPr bwMode="auto">
          <a:xfrm>
            <a:off x="446597" y="5371385"/>
            <a:ext cx="1106487" cy="366713"/>
          </a:xfrm>
          <a:prstGeom prst="rect">
            <a:avLst/>
          </a:prstGeom>
          <a:noFill/>
          <a:ln>
            <a:noFill/>
          </a:ln>
          <a:effectLst/>
        </p:spPr>
        <p:txBody>
          <a:bodyPr wrap="none" lIns="90488" tIns="44450" rIns="90488" bIns="44450">
            <a:spAutoFit/>
          </a:bodyPr>
          <a:lstStyle/>
          <a:p>
            <a:pPr defTabSz="762000" eaLnBrk="0" hangingPunct="0">
              <a:defRPr/>
            </a:pPr>
            <a:r>
              <a:rPr kumimoji="1" lang="zh-CN" altLang="en-US" b="1" dirty="0">
                <a:solidFill>
                  <a:srgbClr val="000099"/>
                </a:solidFill>
                <a:latin typeface="+mn-lt"/>
                <a:ea typeface="黑体" pitchFamily="2" charset="-122"/>
              </a:rPr>
              <a:t>发送在前</a:t>
            </a:r>
          </a:p>
        </p:txBody>
      </p:sp>
      <p:sp>
        <p:nvSpPr>
          <p:cNvPr id="110" name="矩形 109">
            <a:extLst>
              <a:ext uri="{FF2B5EF4-FFF2-40B4-BE49-F238E27FC236}">
                <a16:creationId xmlns:a16="http://schemas.microsoft.com/office/drawing/2014/main" id="{E5CA8CB8-0C18-4EBF-97F2-96B278938234}"/>
              </a:ext>
            </a:extLst>
          </p:cNvPr>
          <p:cNvSpPr/>
          <p:nvPr/>
        </p:nvSpPr>
        <p:spPr bwMode="auto">
          <a:xfrm>
            <a:off x="2555778" y="5410200"/>
            <a:ext cx="6210300" cy="298450"/>
          </a:xfrm>
          <a:prstGeom prst="rect">
            <a:avLst/>
          </a:prstGeom>
          <a:gradFill flip="none" rotWithShape="1">
            <a:gsLst>
              <a:gs pos="0">
                <a:schemeClr val="bg1">
                  <a:lumMod val="85000"/>
                </a:schemeClr>
              </a:gs>
              <a:gs pos="100000">
                <a:schemeClr val="bg1">
                  <a:lumMod val="50000"/>
                </a:schemeClr>
              </a:gs>
            </a:gsLst>
            <a:lin ang="5400000" scaled="1"/>
            <a:tileRect/>
          </a:gra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111" name="AutoShape 99">
            <a:extLst>
              <a:ext uri="{FF2B5EF4-FFF2-40B4-BE49-F238E27FC236}">
                <a16:creationId xmlns:a16="http://schemas.microsoft.com/office/drawing/2014/main" id="{68C331B9-5B72-47F4-AF02-75218BF9B13D}"/>
              </a:ext>
            </a:extLst>
          </p:cNvPr>
          <p:cNvSpPr>
            <a:spLocks noChangeArrowheads="1"/>
          </p:cNvSpPr>
          <p:nvPr/>
        </p:nvSpPr>
        <p:spPr bwMode="auto">
          <a:xfrm rot="-5400000">
            <a:off x="5374385" y="5391944"/>
            <a:ext cx="469900" cy="433387"/>
          </a:xfrm>
          <a:prstGeom prst="leftArrow">
            <a:avLst>
              <a:gd name="adj1" fmla="val 50000"/>
              <a:gd name="adj2" fmla="val 52851"/>
            </a:avLst>
          </a:prstGeom>
          <a:solidFill>
            <a:schemeClr val="bg1">
              <a:alpha val="80000"/>
            </a:schemeClr>
          </a:solidFill>
          <a:ln w="12700">
            <a:solidFill>
              <a:srgbClr val="333399"/>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graphicFrame>
        <p:nvGraphicFramePr>
          <p:cNvPr id="112" name="表格 111">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AD935D82-4E20-4918-BB24-7D481BEAF88F}"/>
              </a:ext>
            </a:extLst>
          </p:cNvPr>
          <p:cNvSpPr>
            <a:spLocks noGrp="1"/>
          </p:cNvSpPr>
          <p:nvPr>
            <p:ph type="sldNum" sz="quarter" idx="12"/>
          </p:nvPr>
        </p:nvSpPr>
        <p:spPr/>
        <p:txBody>
          <a:bodyPr/>
          <a:lstStyle/>
          <a:p>
            <a:fld id="{0343F522-B1DB-4B24-87CC-09EAB668A261}" type="slidenum">
              <a:rPr lang="zh-CN" altLang="en-US" smtClean="0"/>
              <a:pPr/>
              <a:t>20</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914678"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766443"/>
            <a:ext cx="7547128" cy="1384995"/>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源端口和目的端口</a:t>
            </a:r>
            <a:r>
              <a:rPr lang="en-US" altLang="zh-CN" sz="2800" b="1" dirty="0">
                <a:ea typeface="黑体" panose="02010609060101010101" pitchFamily="49" charset="-122"/>
              </a:rPr>
              <a:t>——</a:t>
            </a:r>
            <a:r>
              <a:rPr lang="zh-CN" altLang="en-US" sz="2800" b="1" dirty="0">
                <a:ea typeface="黑体" panose="02010609060101010101" pitchFamily="49" charset="-122"/>
              </a:rPr>
              <a:t>各 </a:t>
            </a:r>
            <a:r>
              <a:rPr lang="en-US" altLang="zh-CN" sz="2800" b="1" dirty="0">
                <a:ea typeface="黑体" panose="02010609060101010101" pitchFamily="49" charset="-122"/>
              </a:rPr>
              <a:t>2 </a:t>
            </a:r>
            <a:r>
              <a:rPr lang="zh-CN" altLang="en-US" sz="2800" b="1" dirty="0">
                <a:ea typeface="黑体" panose="02010609060101010101" pitchFamily="49" charset="-122"/>
              </a:rPr>
              <a:t>字节。端口是传输层与应用层的服务接口。传输层的复用和分用功能都要通过端口实现。  </a:t>
            </a:r>
          </a:p>
        </p:txBody>
      </p:sp>
      <p:sp>
        <p:nvSpPr>
          <p:cNvPr id="89" name="矩形 88"/>
          <p:cNvSpPr/>
          <p:nvPr/>
        </p:nvSpPr>
        <p:spPr>
          <a:xfrm>
            <a:off x="1150374" y="1548581"/>
            <a:ext cx="7403691"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流程图: 摘录 89">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250EBE04-CE0E-4747-8D34-C71D163FD750}"/>
              </a:ext>
            </a:extLst>
          </p:cNvPr>
          <p:cNvSpPr>
            <a:spLocks noGrp="1"/>
          </p:cNvSpPr>
          <p:nvPr>
            <p:ph type="sldNum" sz="quarter" idx="12"/>
          </p:nvPr>
        </p:nvSpPr>
        <p:spPr/>
        <p:txBody>
          <a:bodyPr/>
          <a:lstStyle/>
          <a:p>
            <a:fld id="{0343F522-B1DB-4B24-87CC-09EAB668A261}" type="slidenum">
              <a:rPr lang="zh-CN" altLang="en-US" smtClean="0"/>
              <a:pPr/>
              <a:t>21</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914678"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574719"/>
            <a:ext cx="7547128" cy="1815882"/>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序号</a:t>
            </a:r>
            <a:r>
              <a:rPr lang="en-US" altLang="zh-CN" sz="2800" b="1" dirty="0">
                <a:ea typeface="黑体" panose="02010609060101010101" pitchFamily="49" charset="-122"/>
              </a:rPr>
              <a:t>——</a:t>
            </a:r>
            <a:r>
              <a:rPr lang="zh-CN" altLang="en-US" sz="2800" b="1" dirty="0">
                <a:ea typeface="黑体" panose="02010609060101010101" pitchFamily="49" charset="-122"/>
              </a:rPr>
              <a:t> </a:t>
            </a:r>
            <a:r>
              <a:rPr lang="en-US" altLang="zh-CN" sz="2800" b="1" dirty="0">
                <a:ea typeface="黑体" panose="02010609060101010101" pitchFamily="49" charset="-122"/>
              </a:rPr>
              <a:t>4 </a:t>
            </a:r>
            <a:r>
              <a:rPr lang="zh-CN" altLang="en-US" sz="2800" b="1" dirty="0">
                <a:ea typeface="黑体" panose="02010609060101010101" pitchFamily="49" charset="-122"/>
              </a:rPr>
              <a:t>字节。</a:t>
            </a:r>
            <a:r>
              <a:rPr lang="en-US" altLang="zh-CN" sz="2800" b="1" dirty="0">
                <a:ea typeface="黑体" panose="02010609060101010101" pitchFamily="49" charset="-122"/>
              </a:rPr>
              <a:t>TCP </a:t>
            </a:r>
            <a:r>
              <a:rPr lang="zh-CN" altLang="en-US" sz="2800" b="1" dirty="0">
                <a:ea typeface="黑体" panose="02010609060101010101" pitchFamily="49" charset="-122"/>
              </a:rPr>
              <a:t>对传送的数据流中的每一个字节都编上一个序号。序号字段的值指的是本报文段中数据的第一个字节的序号。  </a:t>
            </a:r>
            <a:endParaRPr lang="en-US" altLang="zh-CN" sz="2800" b="1" dirty="0">
              <a:ea typeface="黑体" panose="02010609060101010101" pitchFamily="49" charset="-122"/>
            </a:endParaRPr>
          </a:p>
          <a:p>
            <a:r>
              <a:rPr lang="zh-CN" altLang="en-US" sz="2800" b="1" dirty="0">
                <a:solidFill>
                  <a:srgbClr val="0070C0"/>
                </a:solidFill>
                <a:ea typeface="黑体" panose="02010609060101010101" pitchFamily="49" charset="-122"/>
              </a:rPr>
              <a:t>回忆文件操作</a:t>
            </a:r>
            <a:r>
              <a:rPr lang="en-US" altLang="zh-CN" sz="2800" b="1" dirty="0" err="1">
                <a:solidFill>
                  <a:srgbClr val="0070C0"/>
                </a:solidFill>
                <a:ea typeface="黑体" panose="02010609060101010101" pitchFamily="49" charset="-122"/>
              </a:rPr>
              <a:t>fread</a:t>
            </a:r>
            <a:r>
              <a:rPr lang="zh-CN" altLang="en-US" sz="2800" b="1" dirty="0">
                <a:solidFill>
                  <a:srgbClr val="0070C0"/>
                </a:solidFill>
                <a:ea typeface="黑体" panose="02010609060101010101" pitchFamily="49" charset="-122"/>
              </a:rPr>
              <a:t>的字节序号</a:t>
            </a:r>
            <a:r>
              <a:rPr lang="en-US" altLang="zh-CN" sz="2800" b="1" dirty="0">
                <a:solidFill>
                  <a:srgbClr val="0070C0"/>
                </a:solidFill>
                <a:ea typeface="黑体" panose="02010609060101010101" pitchFamily="49" charset="-122"/>
              </a:rPr>
              <a:t>(</a:t>
            </a:r>
            <a:r>
              <a:rPr lang="zh-CN" altLang="en-US" sz="2800" b="1" dirty="0">
                <a:solidFill>
                  <a:srgbClr val="0070C0"/>
                </a:solidFill>
                <a:ea typeface="黑体" panose="02010609060101010101" pitchFamily="49" charset="-122"/>
              </a:rPr>
              <a:t>指针</a:t>
            </a:r>
            <a:r>
              <a:rPr lang="en-US" altLang="zh-CN" sz="2800" b="1" dirty="0">
                <a:solidFill>
                  <a:srgbClr val="0070C0"/>
                </a:solidFill>
                <a:ea typeface="黑体" panose="02010609060101010101" pitchFamily="49" charset="-122"/>
              </a:rPr>
              <a:t>)</a:t>
            </a:r>
            <a:r>
              <a:rPr lang="zh-CN" altLang="en-US" sz="2800" b="1" dirty="0">
                <a:solidFill>
                  <a:srgbClr val="0070C0"/>
                </a:solidFill>
                <a:ea typeface="黑体" panose="02010609060101010101" pitchFamily="49" charset="-122"/>
              </a:rPr>
              <a:t>的含义！ </a:t>
            </a:r>
          </a:p>
        </p:txBody>
      </p:sp>
      <p:sp>
        <p:nvSpPr>
          <p:cNvPr id="89" name="矩形 88"/>
          <p:cNvSpPr/>
          <p:nvPr/>
        </p:nvSpPr>
        <p:spPr>
          <a:xfrm>
            <a:off x="1150374" y="2035265"/>
            <a:ext cx="7403691"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流程图: 摘录 89">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F250E1E4-8C18-4D2E-9B02-9958D1A96399}"/>
              </a:ext>
            </a:extLst>
          </p:cNvPr>
          <p:cNvSpPr>
            <a:spLocks noGrp="1"/>
          </p:cNvSpPr>
          <p:nvPr>
            <p:ph type="sldNum" sz="quarter" idx="12"/>
          </p:nvPr>
        </p:nvSpPr>
        <p:spPr/>
        <p:txBody>
          <a:bodyPr/>
          <a:lstStyle/>
          <a:p>
            <a:fld id="{0343F522-B1DB-4B24-87CC-09EAB668A261}" type="slidenum">
              <a:rPr lang="zh-CN" altLang="en-US" smtClean="0"/>
              <a:pPr/>
              <a:t>22</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914678"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065930" y="4810688"/>
            <a:ext cx="7547128" cy="1815882"/>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确认号</a:t>
            </a:r>
            <a:r>
              <a:rPr lang="en-US" altLang="zh-CN" sz="2800" b="1" dirty="0">
                <a:ea typeface="黑体" panose="02010609060101010101" pitchFamily="49" charset="-122"/>
              </a:rPr>
              <a:t>——</a:t>
            </a:r>
            <a:r>
              <a:rPr lang="zh-CN" altLang="en-US" sz="2800" b="1" dirty="0">
                <a:ea typeface="黑体" panose="02010609060101010101" pitchFamily="49" charset="-122"/>
              </a:rPr>
              <a:t> </a:t>
            </a:r>
            <a:r>
              <a:rPr lang="en-US" altLang="zh-CN" sz="2800" b="1" dirty="0">
                <a:ea typeface="黑体" panose="02010609060101010101" pitchFamily="49" charset="-122"/>
              </a:rPr>
              <a:t>4 </a:t>
            </a:r>
            <a:r>
              <a:rPr lang="zh-CN" altLang="en-US" sz="2800" b="1" dirty="0">
                <a:ea typeface="黑体" panose="02010609060101010101" pitchFamily="49" charset="-122"/>
              </a:rPr>
              <a:t>字节，是期望收到对方的下一个报文段的数据的第一个字节的序号。 </a:t>
            </a:r>
            <a:endParaRPr lang="en-US" altLang="zh-CN" sz="2800" b="1" dirty="0">
              <a:ea typeface="黑体" panose="02010609060101010101" pitchFamily="49" charset="-122"/>
            </a:endParaRPr>
          </a:p>
          <a:p>
            <a:r>
              <a:rPr lang="zh-CN" altLang="en-US" sz="2800" b="1" dirty="0">
                <a:solidFill>
                  <a:srgbClr val="0070C0"/>
                </a:solidFill>
                <a:ea typeface="黑体" panose="02010609060101010101" pitchFamily="49" charset="-122"/>
              </a:rPr>
              <a:t>是接收方发送给发送方的确认信息，</a:t>
            </a:r>
            <a:r>
              <a:rPr lang="en-US" altLang="zh-CN" sz="2800" b="1" dirty="0">
                <a:solidFill>
                  <a:srgbClr val="0070C0"/>
                </a:solidFill>
                <a:ea typeface="黑体" panose="02010609060101010101" pitchFamily="49" charset="-122"/>
              </a:rPr>
              <a:t>ACK=1</a:t>
            </a:r>
            <a:r>
              <a:rPr lang="zh-CN" altLang="en-US" sz="2800" b="1" dirty="0">
                <a:solidFill>
                  <a:srgbClr val="0070C0"/>
                </a:solidFill>
                <a:ea typeface="黑体" panose="02010609060101010101" pitchFamily="49" charset="-122"/>
              </a:rPr>
              <a:t>时才有意义，表示小于该序号的数据都已收到</a:t>
            </a:r>
          </a:p>
        </p:txBody>
      </p:sp>
      <p:sp>
        <p:nvSpPr>
          <p:cNvPr id="89" name="矩形 88"/>
          <p:cNvSpPr/>
          <p:nvPr/>
        </p:nvSpPr>
        <p:spPr>
          <a:xfrm>
            <a:off x="1150374" y="2477705"/>
            <a:ext cx="7403691"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流程图: 摘录 89">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AB188794-4CC7-4F52-813A-0AB8A495E910}"/>
              </a:ext>
            </a:extLst>
          </p:cNvPr>
          <p:cNvSpPr>
            <a:spLocks noGrp="1"/>
          </p:cNvSpPr>
          <p:nvPr>
            <p:ph type="sldNum" sz="quarter" idx="12"/>
          </p:nvPr>
        </p:nvSpPr>
        <p:spPr/>
        <p:txBody>
          <a:bodyPr/>
          <a:lstStyle/>
          <a:p>
            <a:fld id="{0343F522-B1DB-4B24-87CC-09EAB668A261}" type="slidenum">
              <a:rPr lang="zh-CN" altLang="en-US" smtClean="0"/>
              <a:pPr/>
              <a:t>23</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914678"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036436" y="4545223"/>
            <a:ext cx="7768354" cy="1815882"/>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数据偏移（即首部长度）</a:t>
            </a:r>
            <a:r>
              <a:rPr lang="en-US" altLang="zh-CN" sz="2800" b="1" dirty="0">
                <a:ea typeface="黑体" panose="02010609060101010101" pitchFamily="49" charset="-122"/>
              </a:rPr>
              <a:t>——</a:t>
            </a:r>
            <a:r>
              <a:rPr lang="zh-CN" altLang="en-US" sz="2800" b="1" dirty="0">
                <a:ea typeface="黑体" panose="02010609060101010101" pitchFamily="49" charset="-122"/>
              </a:rPr>
              <a:t> </a:t>
            </a:r>
            <a:r>
              <a:rPr lang="en-US" altLang="zh-CN" sz="2800" b="1" dirty="0">
                <a:ea typeface="黑体" panose="02010609060101010101" pitchFamily="49" charset="-122"/>
              </a:rPr>
              <a:t>4 </a:t>
            </a:r>
            <a:r>
              <a:rPr lang="zh-CN" altLang="en-US" sz="2800" b="1" dirty="0">
                <a:ea typeface="黑体" panose="02010609060101010101" pitchFamily="49" charset="-122"/>
              </a:rPr>
              <a:t>位，指出 </a:t>
            </a:r>
            <a:r>
              <a:rPr lang="en-US" altLang="zh-CN" sz="2800" b="1" dirty="0">
                <a:ea typeface="黑体" panose="02010609060101010101" pitchFamily="49" charset="-122"/>
              </a:rPr>
              <a:t>TCP </a:t>
            </a:r>
            <a:r>
              <a:rPr lang="zh-CN" altLang="en-US" sz="2800" b="1" dirty="0">
                <a:ea typeface="黑体" panose="02010609060101010101" pitchFamily="49" charset="-122"/>
              </a:rPr>
              <a:t>报文段的数据起始处距离 </a:t>
            </a:r>
            <a:r>
              <a:rPr lang="en-US" altLang="zh-CN" sz="2800" b="1" dirty="0">
                <a:ea typeface="黑体" panose="02010609060101010101" pitchFamily="49" charset="-122"/>
              </a:rPr>
              <a:t>TCP </a:t>
            </a:r>
            <a:r>
              <a:rPr lang="zh-CN" altLang="en-US" sz="2800" b="1" dirty="0">
                <a:ea typeface="黑体" panose="02010609060101010101" pitchFamily="49" charset="-122"/>
              </a:rPr>
              <a:t>报文段的起始处有多远。“数据偏移”的单位是 </a:t>
            </a:r>
            <a:r>
              <a:rPr lang="en-US" altLang="zh-CN" sz="2800" b="1" dirty="0">
                <a:ea typeface="黑体" panose="02010609060101010101" pitchFamily="49" charset="-122"/>
              </a:rPr>
              <a:t>32 </a:t>
            </a:r>
            <a:r>
              <a:rPr lang="zh-CN" altLang="en-US" sz="2800" b="1" dirty="0">
                <a:ea typeface="黑体" panose="02010609060101010101" pitchFamily="49" charset="-122"/>
              </a:rPr>
              <a:t>位字（以 </a:t>
            </a:r>
            <a:r>
              <a:rPr lang="en-US" altLang="zh-CN" sz="2800" b="1" dirty="0">
                <a:ea typeface="黑体" panose="02010609060101010101" pitchFamily="49" charset="-122"/>
              </a:rPr>
              <a:t>4 </a:t>
            </a:r>
            <a:r>
              <a:rPr lang="zh-CN" altLang="en-US" sz="2800" b="1" dirty="0">
                <a:ea typeface="黑体" panose="02010609060101010101" pitchFamily="49" charset="-122"/>
              </a:rPr>
              <a:t>字节为计算单位）。  </a:t>
            </a:r>
            <a:r>
              <a:rPr lang="zh-CN" altLang="en-US" sz="2800" b="1" dirty="0">
                <a:solidFill>
                  <a:srgbClr val="0070C0"/>
                </a:solidFill>
                <a:ea typeface="黑体" panose="02010609060101010101" pitchFamily="49" charset="-122"/>
              </a:rPr>
              <a:t>值范围</a:t>
            </a:r>
            <a:r>
              <a:rPr lang="en-US" altLang="zh-CN" sz="2800" b="1" dirty="0">
                <a:solidFill>
                  <a:srgbClr val="0070C0"/>
                </a:solidFill>
                <a:ea typeface="黑体" panose="02010609060101010101" pitchFamily="49" charset="-122"/>
              </a:rPr>
              <a:t>5~15</a:t>
            </a:r>
            <a:endParaRPr lang="zh-CN" altLang="en-US" sz="2800" b="1" dirty="0">
              <a:solidFill>
                <a:srgbClr val="0070C0"/>
              </a:solidFill>
              <a:ea typeface="黑体" panose="02010609060101010101" pitchFamily="49" charset="-122"/>
            </a:endParaRPr>
          </a:p>
        </p:txBody>
      </p:sp>
      <p:sp>
        <p:nvSpPr>
          <p:cNvPr id="89" name="矩形 88"/>
          <p:cNvSpPr/>
          <p:nvPr/>
        </p:nvSpPr>
        <p:spPr>
          <a:xfrm>
            <a:off x="1150374" y="2934893"/>
            <a:ext cx="943897"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流程图: 摘录 89">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0C99E39A-2B20-45B5-83C7-811041D9E79F}"/>
              </a:ext>
            </a:extLst>
          </p:cNvPr>
          <p:cNvSpPr>
            <a:spLocks noGrp="1"/>
          </p:cNvSpPr>
          <p:nvPr>
            <p:ph type="sldNum" sz="quarter" idx="12"/>
          </p:nvPr>
        </p:nvSpPr>
        <p:spPr/>
        <p:txBody>
          <a:bodyPr/>
          <a:lstStyle/>
          <a:p>
            <a:fld id="{0343F522-B1DB-4B24-87CC-09EAB668A261}" type="slidenum">
              <a:rPr lang="zh-CN" altLang="en-US" smtClean="0"/>
              <a:pPr/>
              <a:t>24</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914678"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766443"/>
            <a:ext cx="7768354" cy="1384995"/>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紧急 </a:t>
            </a:r>
            <a:r>
              <a:rPr lang="en-US" altLang="zh-CN" sz="2800" b="1" dirty="0">
                <a:ea typeface="黑体" panose="02010609060101010101" pitchFamily="49" charset="-122"/>
              </a:rPr>
              <a:t>URG —— </a:t>
            </a:r>
            <a:r>
              <a:rPr lang="zh-CN" altLang="en-US" sz="2800" b="1" dirty="0">
                <a:ea typeface="黑体" panose="02010609060101010101" pitchFamily="49" charset="-122"/>
              </a:rPr>
              <a:t> </a:t>
            </a:r>
            <a:r>
              <a:rPr lang="en-US" altLang="zh-CN" sz="2800" b="1" dirty="0">
                <a:ea typeface="黑体" panose="02010609060101010101" pitchFamily="49" charset="-122"/>
              </a:rPr>
              <a:t>URG </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rPr>
              <a:t> 1</a:t>
            </a:r>
            <a:r>
              <a:rPr lang="zh-CN" altLang="en-US" sz="2800" b="1" dirty="0">
                <a:ea typeface="黑体" panose="02010609060101010101" pitchFamily="49" charset="-122"/>
              </a:rPr>
              <a:t>时，表明紧急指针字段有效。它告诉系统此报文段中有紧急数据，应尽快处理</a:t>
            </a:r>
            <a:r>
              <a:rPr lang="en-US" altLang="zh-CN" sz="2800" b="1" dirty="0">
                <a:ea typeface="黑体" panose="02010609060101010101" pitchFamily="49" charset="-122"/>
              </a:rPr>
              <a:t>(</a:t>
            </a:r>
            <a:r>
              <a:rPr lang="zh-CN" altLang="en-US" sz="2800" b="1" dirty="0">
                <a:ea typeface="黑体" panose="02010609060101010101" pitchFamily="49" charset="-122"/>
              </a:rPr>
              <a:t>相当于高优先级的数据</a:t>
            </a:r>
            <a:r>
              <a:rPr lang="en-US" altLang="zh-CN" sz="2800" b="1" dirty="0">
                <a:ea typeface="黑体" panose="02010609060101010101" pitchFamily="49" charset="-122"/>
              </a:rPr>
              <a:t>)</a:t>
            </a:r>
            <a:r>
              <a:rPr lang="zh-CN" altLang="en-US" sz="2800" b="1" dirty="0">
                <a:ea typeface="黑体" panose="02010609060101010101" pitchFamily="49" charset="-122"/>
              </a:rPr>
              <a:t>。 </a:t>
            </a:r>
          </a:p>
        </p:txBody>
      </p:sp>
      <p:sp>
        <p:nvSpPr>
          <p:cNvPr id="89" name="矩形 88"/>
          <p:cNvSpPr/>
          <p:nvPr/>
        </p:nvSpPr>
        <p:spPr>
          <a:xfrm>
            <a:off x="3465811" y="2934893"/>
            <a:ext cx="250784"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流程图: 摘录 89">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8121E4ED-3C93-42EF-A34E-A4C2BB7C9E8C}"/>
              </a:ext>
            </a:extLst>
          </p:cNvPr>
          <p:cNvSpPr>
            <a:spLocks noGrp="1"/>
          </p:cNvSpPr>
          <p:nvPr>
            <p:ph type="sldNum" sz="quarter" idx="12"/>
          </p:nvPr>
        </p:nvSpPr>
        <p:spPr/>
        <p:txBody>
          <a:bodyPr/>
          <a:lstStyle/>
          <a:p>
            <a:fld id="{0343F522-B1DB-4B24-87CC-09EAB668A261}" type="slidenum">
              <a:rPr lang="zh-CN" altLang="en-US" smtClean="0"/>
              <a:pPr/>
              <a:t>25</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35541"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914678"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766443"/>
            <a:ext cx="7768354" cy="954107"/>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确认 </a:t>
            </a:r>
            <a:r>
              <a:rPr lang="en-US" altLang="zh-CN" sz="2800" b="1" dirty="0">
                <a:ea typeface="黑体" panose="02010609060101010101" pitchFamily="49" charset="-122"/>
              </a:rPr>
              <a:t>ACK —— </a:t>
            </a:r>
            <a:r>
              <a:rPr lang="zh-CN" altLang="en-US" sz="2800" b="1" dirty="0">
                <a:ea typeface="黑体" panose="02010609060101010101" pitchFamily="49" charset="-122"/>
              </a:rPr>
              <a:t>只有当 </a:t>
            </a:r>
            <a:r>
              <a:rPr lang="en-US" altLang="zh-CN" sz="2800" b="1" dirty="0">
                <a:ea typeface="黑体" panose="02010609060101010101" pitchFamily="49" charset="-122"/>
              </a:rPr>
              <a:t>ACK </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rPr>
              <a:t> 1 </a:t>
            </a:r>
            <a:r>
              <a:rPr lang="zh-CN" altLang="en-US" sz="2800" b="1" dirty="0">
                <a:ea typeface="黑体" panose="02010609060101010101" pitchFamily="49" charset="-122"/>
              </a:rPr>
              <a:t>时确认号字段才有效。当 </a:t>
            </a:r>
            <a:r>
              <a:rPr lang="en-US" altLang="zh-CN" sz="2800" b="1" dirty="0">
                <a:ea typeface="黑体" panose="02010609060101010101" pitchFamily="49" charset="-122"/>
              </a:rPr>
              <a:t>ACK </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rPr>
              <a:t> 0 </a:t>
            </a:r>
            <a:r>
              <a:rPr lang="zh-CN" altLang="en-US" sz="2800" b="1" dirty="0">
                <a:ea typeface="黑体" panose="02010609060101010101" pitchFamily="49" charset="-122"/>
              </a:rPr>
              <a:t>时，确认号无效。 </a:t>
            </a:r>
          </a:p>
        </p:txBody>
      </p:sp>
      <p:sp>
        <p:nvSpPr>
          <p:cNvPr id="90" name="矩形 89"/>
          <p:cNvSpPr/>
          <p:nvPr/>
        </p:nvSpPr>
        <p:spPr>
          <a:xfrm>
            <a:off x="3687031" y="2934893"/>
            <a:ext cx="250784"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流程图: 摘录 90">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9" name="表格 88">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0DBB6E4D-0AC1-4E61-88BC-5A7EF536D4C4}"/>
              </a:ext>
            </a:extLst>
          </p:cNvPr>
          <p:cNvSpPr>
            <a:spLocks noGrp="1"/>
          </p:cNvSpPr>
          <p:nvPr>
            <p:ph type="sldNum" sz="quarter" idx="12"/>
          </p:nvPr>
        </p:nvSpPr>
        <p:spPr/>
        <p:txBody>
          <a:bodyPr/>
          <a:lstStyle/>
          <a:p>
            <a:fld id="{0343F522-B1DB-4B24-87CC-09EAB668A261}" type="slidenum">
              <a:rPr lang="zh-CN" altLang="en-US" smtClean="0"/>
              <a:pPr/>
              <a:t>26</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914678"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766443"/>
            <a:ext cx="7768354" cy="1384995"/>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推送 </a:t>
            </a:r>
            <a:r>
              <a:rPr lang="en-US" altLang="zh-CN" sz="2800" b="1" dirty="0">
                <a:ea typeface="黑体" panose="02010609060101010101" pitchFamily="49" charset="-122"/>
              </a:rPr>
              <a:t>PSH (</a:t>
            </a:r>
            <a:r>
              <a:rPr lang="en-US" altLang="zh-CN" sz="2800" b="1" dirty="0" err="1">
                <a:ea typeface="黑体" panose="02010609060101010101" pitchFamily="49" charset="-122"/>
              </a:rPr>
              <a:t>PuSH</a:t>
            </a:r>
            <a:r>
              <a:rPr lang="en-US" altLang="zh-CN" sz="2800" b="1" dirty="0">
                <a:ea typeface="黑体" panose="02010609060101010101" pitchFamily="49" charset="-122"/>
              </a:rPr>
              <a:t>) —— </a:t>
            </a:r>
            <a:r>
              <a:rPr lang="zh-CN" altLang="en-US" sz="2800" b="1" dirty="0">
                <a:ea typeface="黑体" panose="02010609060101010101" pitchFamily="49" charset="-122"/>
              </a:rPr>
              <a:t>接收 </a:t>
            </a:r>
            <a:r>
              <a:rPr lang="en-US" altLang="zh-CN" sz="2800" b="1" dirty="0">
                <a:ea typeface="黑体" panose="02010609060101010101" pitchFamily="49" charset="-122"/>
              </a:rPr>
              <a:t>TCP </a:t>
            </a:r>
            <a:r>
              <a:rPr lang="zh-CN" altLang="en-US" sz="2800" b="1" dirty="0">
                <a:ea typeface="黑体" panose="02010609060101010101" pitchFamily="49" charset="-122"/>
              </a:rPr>
              <a:t>收到 </a:t>
            </a:r>
            <a:r>
              <a:rPr lang="en-US" altLang="zh-CN" sz="2800" b="1" dirty="0">
                <a:ea typeface="黑体" panose="02010609060101010101" pitchFamily="49" charset="-122"/>
              </a:rPr>
              <a:t>PSH = 1 </a:t>
            </a:r>
            <a:r>
              <a:rPr lang="zh-CN" altLang="en-US" sz="2800" b="1" dirty="0">
                <a:ea typeface="黑体" panose="02010609060101010101" pitchFamily="49" charset="-122"/>
              </a:rPr>
              <a:t>的报文段，就尽快地交付接收应用进程，而不再等到整个缓存都填满了后再向上交付。  </a:t>
            </a:r>
          </a:p>
        </p:txBody>
      </p:sp>
      <p:sp>
        <p:nvSpPr>
          <p:cNvPr id="90" name="矩形 89"/>
          <p:cNvSpPr/>
          <p:nvPr/>
        </p:nvSpPr>
        <p:spPr>
          <a:xfrm>
            <a:off x="3922999" y="2934893"/>
            <a:ext cx="250784"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506AADCB-19EC-4110-8A65-40D22F51DD9D}"/>
              </a:ext>
            </a:extLst>
          </p:cNvPr>
          <p:cNvSpPr>
            <a:spLocks noGrp="1"/>
          </p:cNvSpPr>
          <p:nvPr>
            <p:ph type="sldNum" sz="quarter" idx="12"/>
          </p:nvPr>
        </p:nvSpPr>
        <p:spPr/>
        <p:txBody>
          <a:bodyPr/>
          <a:lstStyle/>
          <a:p>
            <a:fld id="{0343F522-B1DB-4B24-87CC-09EAB668A261}" type="slidenum">
              <a:rPr lang="zh-CN" altLang="en-US" smtClean="0"/>
              <a:pPr/>
              <a:t>27</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885182"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677955"/>
            <a:ext cx="7768354" cy="1384995"/>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atinLnBrk="1" hangingPunct="1"/>
            <a:r>
              <a:rPr lang="zh-CN" altLang="en-US" sz="2800" b="1" dirty="0">
                <a:ea typeface="黑体" panose="02010609060101010101" pitchFamily="49" charset="-122"/>
              </a:rPr>
              <a:t>复位 </a:t>
            </a:r>
            <a:r>
              <a:rPr lang="en-US" altLang="zh-CN" sz="2800" b="1" dirty="0">
                <a:ea typeface="黑体" panose="02010609060101010101" pitchFamily="49" charset="-122"/>
              </a:rPr>
              <a:t>RST (</a:t>
            </a:r>
            <a:r>
              <a:rPr lang="en-US" altLang="zh-CN" sz="2800" b="1" dirty="0" err="1">
                <a:ea typeface="黑体" panose="02010609060101010101" pitchFamily="49" charset="-122"/>
              </a:rPr>
              <a:t>ReSeT</a:t>
            </a:r>
            <a:r>
              <a:rPr lang="en-US" altLang="zh-CN" sz="2800" b="1" dirty="0">
                <a:ea typeface="黑体" panose="02010609060101010101" pitchFamily="49" charset="-122"/>
              </a:rPr>
              <a:t>) —— </a:t>
            </a:r>
            <a:r>
              <a:rPr lang="zh-CN" altLang="en-US" sz="2800" b="1" dirty="0">
                <a:ea typeface="黑体" panose="02010609060101010101" pitchFamily="49" charset="-122"/>
              </a:rPr>
              <a:t> </a:t>
            </a:r>
            <a:r>
              <a:rPr lang="en-US" altLang="zh-CN" sz="2800" b="1" dirty="0">
                <a:ea typeface="黑体" panose="02010609060101010101" pitchFamily="49" charset="-122"/>
              </a:rPr>
              <a:t>RST </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rPr>
              <a:t> 1</a:t>
            </a:r>
            <a:r>
              <a:rPr lang="zh-CN" altLang="en-US" sz="2800" b="1" dirty="0">
                <a:ea typeface="黑体" panose="02010609060101010101" pitchFamily="49" charset="-122"/>
              </a:rPr>
              <a:t>时，表明 </a:t>
            </a:r>
            <a:r>
              <a:rPr lang="en-US" altLang="zh-CN" sz="2800" b="1" dirty="0">
                <a:ea typeface="黑体" panose="02010609060101010101" pitchFamily="49" charset="-122"/>
              </a:rPr>
              <a:t>TCP </a:t>
            </a:r>
            <a:r>
              <a:rPr lang="zh-CN" altLang="en-US" sz="2800" b="1" dirty="0">
                <a:ea typeface="黑体" panose="02010609060101010101" pitchFamily="49" charset="-122"/>
              </a:rPr>
              <a:t>连接中出现严重差错（如主机崩溃或其他原因），必须释放连接，然后再重新建立传输连接。 </a:t>
            </a:r>
          </a:p>
        </p:txBody>
      </p:sp>
      <p:sp>
        <p:nvSpPr>
          <p:cNvPr id="90" name="矩形 89"/>
          <p:cNvSpPr/>
          <p:nvPr/>
        </p:nvSpPr>
        <p:spPr>
          <a:xfrm>
            <a:off x="4158967" y="2934893"/>
            <a:ext cx="250784"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E78417E3-AB5B-4E21-B8B1-647F95D6B088}"/>
              </a:ext>
            </a:extLst>
          </p:cNvPr>
          <p:cNvSpPr>
            <a:spLocks noGrp="1"/>
          </p:cNvSpPr>
          <p:nvPr>
            <p:ph type="sldNum" sz="quarter" idx="12"/>
          </p:nvPr>
        </p:nvSpPr>
        <p:spPr/>
        <p:txBody>
          <a:bodyPr/>
          <a:lstStyle/>
          <a:p>
            <a:fld id="{0343F522-B1DB-4B24-87CC-09EAB668A261}" type="slidenum">
              <a:rPr lang="zh-CN" altLang="en-US" smtClean="0"/>
              <a:pPr/>
              <a:t>28</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885182"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766443"/>
            <a:ext cx="7768354" cy="954107"/>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同步 </a:t>
            </a:r>
            <a:r>
              <a:rPr lang="en-US" altLang="zh-CN" sz="2800" b="1" dirty="0">
                <a:ea typeface="黑体" panose="02010609060101010101" pitchFamily="49" charset="-122"/>
              </a:rPr>
              <a:t>SYN —— </a:t>
            </a:r>
            <a:r>
              <a:rPr lang="zh-CN" altLang="en-US" sz="2800" b="1" dirty="0">
                <a:ea typeface="黑体" panose="02010609060101010101" pitchFamily="49" charset="-122"/>
              </a:rPr>
              <a:t> </a:t>
            </a:r>
            <a:r>
              <a:rPr lang="en-US" altLang="zh-CN" sz="2800" b="1" dirty="0">
                <a:ea typeface="黑体" panose="02010609060101010101" pitchFamily="49" charset="-122"/>
              </a:rPr>
              <a:t>SYN = 1 </a:t>
            </a:r>
            <a:r>
              <a:rPr lang="zh-CN" altLang="en-US" sz="2800" b="1" dirty="0">
                <a:ea typeface="黑体" panose="02010609060101010101" pitchFamily="49" charset="-122"/>
              </a:rPr>
              <a:t>表示这是一个连接请求或连接接受报文。 </a:t>
            </a:r>
          </a:p>
        </p:txBody>
      </p:sp>
      <p:sp>
        <p:nvSpPr>
          <p:cNvPr id="90" name="矩形 89"/>
          <p:cNvSpPr/>
          <p:nvPr/>
        </p:nvSpPr>
        <p:spPr>
          <a:xfrm>
            <a:off x="4394935" y="2934893"/>
            <a:ext cx="250784"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A975719E-F1FD-43BF-A617-1359AD30241C}"/>
              </a:ext>
            </a:extLst>
          </p:cNvPr>
          <p:cNvSpPr>
            <a:spLocks noGrp="1"/>
          </p:cNvSpPr>
          <p:nvPr>
            <p:ph type="sldNum" sz="quarter" idx="12"/>
          </p:nvPr>
        </p:nvSpPr>
        <p:spPr/>
        <p:txBody>
          <a:bodyPr/>
          <a:lstStyle/>
          <a:p>
            <a:fld id="{0343F522-B1DB-4B24-87CC-09EAB668A261}" type="slidenum">
              <a:rPr lang="zh-CN" altLang="en-US" smtClean="0"/>
              <a:pPr/>
              <a:t>29</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526506" y="454256"/>
            <a:ext cx="7270955" cy="575961"/>
          </a:xfrm>
        </p:spPr>
        <p:txBody>
          <a:bodyPr>
            <a:normAutofit/>
          </a:bodyPr>
          <a:lstStyle/>
          <a:p>
            <a:r>
              <a:rPr lang="zh-CN" altLang="zh-CN" dirty="0"/>
              <a:t>端到端的</a:t>
            </a:r>
            <a:r>
              <a:rPr lang="zh-CN" altLang="en-US" dirty="0"/>
              <a:t>范围与</a:t>
            </a:r>
            <a:r>
              <a:rPr lang="zh-CN" altLang="zh-CN" dirty="0"/>
              <a:t>主机到主机的</a:t>
            </a:r>
            <a:r>
              <a:rPr lang="zh-CN" altLang="en-US" dirty="0"/>
              <a:t>范围</a:t>
            </a:r>
            <a:endParaRPr lang="zh-CN" altLang="en-US" sz="3200"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UDP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1056336"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dirty="0">
                          <a:latin typeface="黑体" panose="02010609060101010101" pitchFamily="49" charset="-122"/>
                          <a:ea typeface="黑体" panose="02010609060101010101" pitchFamily="49" charset="-122"/>
                        </a:rPr>
                        <a:t>需要原因</a:t>
                      </a:r>
                    </a:p>
                  </a:txBody>
                  <a:tcPr marL="0" marR="0" marT="0" marB="0" anchor="ctr">
                    <a:solidFill>
                      <a:schemeClr val="accent1"/>
                    </a:solidFill>
                  </a:tcPr>
                </a:tc>
                <a:extLst>
                  <a:ext uri="{0D108BD9-81ED-4DB2-BD59-A6C34878D82A}">
                    <a16:rowId xmlns:a16="http://schemas.microsoft.com/office/drawing/2014/main" val="2650843112"/>
                  </a:ext>
                </a:extLst>
              </a:tr>
              <a:tr h="980570">
                <a:tc>
                  <a:txBody>
                    <a:bodyPr/>
                    <a:lstStyle/>
                    <a:p>
                      <a:pPr algn="ctr"/>
                      <a:r>
                        <a:rPr lang="zh-CN" altLang="en-US" sz="1600" dirty="0">
                          <a:latin typeface="黑体" panose="02010609060101010101" pitchFamily="49" charset="-122"/>
                          <a:ea typeface="黑体" panose="02010609060101010101" pitchFamily="49" charset="-122"/>
                        </a:rPr>
                        <a:t>服务类别</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980570">
                <a:tc>
                  <a:txBody>
                    <a:bodyPr/>
                    <a:lstStyle/>
                    <a:p>
                      <a:pPr algn="ctr"/>
                      <a:r>
                        <a:rPr lang="zh-CN" altLang="en-US" sz="1600" dirty="0">
                          <a:latin typeface="黑体" panose="02010609060101010101" pitchFamily="49" charset="-122"/>
                          <a:ea typeface="黑体" panose="02010609060101010101" pitchFamily="49" charset="-122"/>
                        </a:rPr>
                        <a:t>一般模式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8091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43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0417" name="画布 1518"/>
          <p:cNvGrpSpPr>
            <a:grpSpLocks/>
          </p:cNvGrpSpPr>
          <p:nvPr/>
        </p:nvGrpSpPr>
        <p:grpSpPr bwMode="auto">
          <a:xfrm>
            <a:off x="877528" y="1469008"/>
            <a:ext cx="7388943" cy="2949678"/>
            <a:chOff x="0" y="0"/>
            <a:chExt cx="39560" cy="14668"/>
          </a:xfrm>
        </p:grpSpPr>
        <p:sp>
          <p:nvSpPr>
            <p:cNvPr id="60436" name="AutoShape 20"/>
            <p:cNvSpPr>
              <a:spLocks noChangeAspect="1" noChangeArrowheads="1"/>
            </p:cNvSpPr>
            <p:nvPr/>
          </p:nvSpPr>
          <p:spPr bwMode="auto">
            <a:xfrm>
              <a:off x="0" y="0"/>
              <a:ext cx="39560" cy="14668"/>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544" name="组合 1544"/>
            <p:cNvGrpSpPr>
              <a:grpSpLocks/>
            </p:cNvGrpSpPr>
            <p:nvPr/>
          </p:nvGrpSpPr>
          <p:grpSpPr bwMode="auto">
            <a:xfrm>
              <a:off x="359" y="1185"/>
              <a:ext cx="36322" cy="13122"/>
              <a:chOff x="911" y="593"/>
              <a:chExt cx="36322" cy="13122"/>
            </a:xfrm>
          </p:grpSpPr>
          <p:pic>
            <p:nvPicPr>
              <p:cNvPr id="1519" name="Picture 28" descr="cloud"/>
              <p:cNvPicPr>
                <a:picLocks noChangeAspect="1" noChangeArrowheads="1"/>
              </p:cNvPicPr>
              <p:nvPr/>
            </p:nvPicPr>
            <p:blipFill>
              <a:blip r:embed="rId2" cstate="print"/>
              <a:srcRect/>
              <a:stretch>
                <a:fillRect/>
              </a:stretch>
            </p:blipFill>
            <p:spPr bwMode="auto">
              <a:xfrm>
                <a:off x="13166" y="720"/>
                <a:ext cx="10900" cy="7340"/>
              </a:xfrm>
              <a:prstGeom prst="rect">
                <a:avLst/>
              </a:prstGeom>
              <a:noFill/>
            </p:spPr>
          </p:pic>
          <p:sp>
            <p:nvSpPr>
              <p:cNvPr id="1533" name="直接连接符 1533"/>
              <p:cNvSpPr>
                <a:spLocks noChangeShapeType="1"/>
              </p:cNvSpPr>
              <p:nvPr/>
            </p:nvSpPr>
            <p:spPr bwMode="auto">
              <a:xfrm flipV="1">
                <a:off x="5277" y="9588"/>
                <a:ext cx="26854" cy="127"/>
              </a:xfrm>
              <a:prstGeom prst="line">
                <a:avLst/>
              </a:prstGeom>
              <a:noFill/>
              <a:ln w="12700">
                <a:solidFill>
                  <a:srgbClr val="000000"/>
                </a:solidFill>
                <a:miter lim="800000"/>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534" name="矩形 1534"/>
              <p:cNvSpPr>
                <a:spLocks noChangeArrowheads="1"/>
              </p:cNvSpPr>
              <p:nvPr/>
            </p:nvSpPr>
            <p:spPr bwMode="auto">
              <a:xfrm>
                <a:off x="15303" y="8255"/>
                <a:ext cx="7430" cy="2730"/>
              </a:xfrm>
              <a:prstGeom prst="rect">
                <a:avLst/>
              </a:prstGeom>
              <a:solidFill>
                <a:srgbClr val="FFFFFF"/>
              </a:solidFill>
              <a:ln w="12700">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端到端</a:t>
                </a:r>
                <a:endParaRPr kumimoji="0" lang="zh-CN"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35" name="直接连接符 1535"/>
              <p:cNvSpPr>
                <a:spLocks noChangeShapeType="1"/>
              </p:cNvSpPr>
              <p:nvPr/>
            </p:nvSpPr>
            <p:spPr bwMode="auto">
              <a:xfrm flipV="1">
                <a:off x="2667" y="12192"/>
                <a:ext cx="31369" cy="508"/>
              </a:xfrm>
              <a:prstGeom prst="line">
                <a:avLst/>
              </a:prstGeom>
              <a:noFill/>
              <a:ln w="12700">
                <a:solidFill>
                  <a:srgbClr val="000000"/>
                </a:solidFill>
                <a:miter lim="800000"/>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536" name="矩形 1536"/>
              <p:cNvSpPr>
                <a:spLocks noChangeArrowheads="1"/>
              </p:cNvSpPr>
              <p:nvPr/>
            </p:nvSpPr>
            <p:spPr bwMode="auto">
              <a:xfrm>
                <a:off x="14859" y="10985"/>
                <a:ext cx="9652" cy="2731"/>
              </a:xfrm>
              <a:prstGeom prst="rect">
                <a:avLst/>
              </a:prstGeom>
              <a:solidFill>
                <a:srgbClr val="FFFFFF"/>
              </a:solidFill>
              <a:ln w="12700">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主机到主机</a:t>
                </a:r>
                <a:endParaRPr kumimoji="0" lang="zh-CN"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538" name="组合 1538"/>
              <p:cNvGrpSpPr>
                <a:grpSpLocks/>
              </p:cNvGrpSpPr>
              <p:nvPr/>
            </p:nvGrpSpPr>
            <p:grpSpPr bwMode="auto">
              <a:xfrm>
                <a:off x="911" y="720"/>
                <a:ext cx="7620" cy="6922"/>
                <a:chOff x="26184" y="19389"/>
                <a:chExt cx="7620" cy="6921"/>
              </a:xfrm>
            </p:grpSpPr>
            <p:pic>
              <p:nvPicPr>
                <p:cNvPr id="1537" name="Picture 9"/>
                <p:cNvPicPr>
                  <a:picLocks noChangeArrowheads="1"/>
                </p:cNvPicPr>
                <p:nvPr/>
              </p:nvPicPr>
              <p:blipFill>
                <a:blip r:embed="rId3" cstate="print"/>
                <a:srcRect/>
                <a:stretch>
                  <a:fillRect/>
                </a:stretch>
              </p:blipFill>
              <p:spPr bwMode="auto">
                <a:xfrm>
                  <a:off x="26184" y="19389"/>
                  <a:ext cx="7620" cy="6922"/>
                </a:xfrm>
                <a:prstGeom prst="rect">
                  <a:avLst/>
                </a:prstGeom>
                <a:noFill/>
              </p:spPr>
            </p:pic>
            <p:sp>
              <p:nvSpPr>
                <p:cNvPr id="1522" name="文本框 1522"/>
                <p:cNvSpPr txBox="1">
                  <a:spLocks noChangeArrowheads="1"/>
                </p:cNvSpPr>
                <p:nvPr/>
              </p:nvSpPr>
              <p:spPr bwMode="auto">
                <a:xfrm>
                  <a:off x="28159" y="20891"/>
                  <a:ext cx="3175" cy="2223"/>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进程</a:t>
                  </a:r>
                  <a:endParaRPr kumimoji="0" 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531" name="直接连接符 1531"/>
              <p:cNvSpPr>
                <a:spLocks noChangeShapeType="1"/>
              </p:cNvSpPr>
              <p:nvPr/>
            </p:nvSpPr>
            <p:spPr bwMode="auto">
              <a:xfrm>
                <a:off x="5277" y="4135"/>
                <a:ext cx="0" cy="666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9" name="直接连接符 1529"/>
              <p:cNvSpPr>
                <a:spLocks noChangeShapeType="1"/>
              </p:cNvSpPr>
              <p:nvPr/>
            </p:nvSpPr>
            <p:spPr bwMode="auto">
              <a:xfrm>
                <a:off x="2667" y="5969"/>
                <a:ext cx="0" cy="7112"/>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539" name="组合 1539"/>
              <p:cNvGrpSpPr>
                <a:grpSpLocks/>
              </p:cNvGrpSpPr>
              <p:nvPr/>
            </p:nvGrpSpPr>
            <p:grpSpPr bwMode="auto">
              <a:xfrm>
                <a:off x="29613" y="593"/>
                <a:ext cx="7620" cy="6922"/>
                <a:chOff x="26184" y="19389"/>
                <a:chExt cx="7620" cy="6921"/>
              </a:xfrm>
            </p:grpSpPr>
            <p:pic>
              <p:nvPicPr>
                <p:cNvPr id="1540" name="Picture 9"/>
                <p:cNvPicPr>
                  <a:picLocks noChangeArrowheads="1"/>
                </p:cNvPicPr>
                <p:nvPr/>
              </p:nvPicPr>
              <p:blipFill>
                <a:blip r:embed="rId3" cstate="print"/>
                <a:srcRect/>
                <a:stretch>
                  <a:fillRect/>
                </a:stretch>
              </p:blipFill>
              <p:spPr bwMode="auto">
                <a:xfrm>
                  <a:off x="26184" y="19389"/>
                  <a:ext cx="7620" cy="6922"/>
                </a:xfrm>
                <a:prstGeom prst="rect">
                  <a:avLst/>
                </a:prstGeom>
                <a:noFill/>
              </p:spPr>
            </p:pic>
            <p:sp>
              <p:nvSpPr>
                <p:cNvPr id="1541" name="文本框 1541"/>
                <p:cNvSpPr txBox="1">
                  <a:spLocks noChangeArrowheads="1"/>
                </p:cNvSpPr>
                <p:nvPr/>
              </p:nvSpPr>
              <p:spPr bwMode="auto">
                <a:xfrm>
                  <a:off x="28110" y="20891"/>
                  <a:ext cx="3175" cy="2223"/>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进程</a:t>
                  </a:r>
                  <a:endParaRPr kumimoji="0" 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532" name="直接连接符 1532"/>
              <p:cNvSpPr>
                <a:spLocks noChangeShapeType="1"/>
              </p:cNvSpPr>
              <p:nvPr/>
            </p:nvSpPr>
            <p:spPr bwMode="auto">
              <a:xfrm>
                <a:off x="32194" y="4072"/>
                <a:ext cx="0" cy="6723"/>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0" name="直接连接符 1530"/>
              <p:cNvSpPr>
                <a:spLocks noChangeShapeType="1"/>
              </p:cNvSpPr>
              <p:nvPr/>
            </p:nvSpPr>
            <p:spPr bwMode="auto">
              <a:xfrm>
                <a:off x="34163" y="5846"/>
                <a:ext cx="0" cy="7108"/>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2" name="直接连接符 1542"/>
              <p:cNvSpPr>
                <a:spLocks noChangeShapeType="1"/>
              </p:cNvSpPr>
              <p:nvPr/>
            </p:nvSpPr>
            <p:spPr bwMode="auto">
              <a:xfrm flipV="1">
                <a:off x="8001" y="5397"/>
                <a:ext cx="5969" cy="64"/>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3" name="直接连接符 1543"/>
              <p:cNvSpPr>
                <a:spLocks noChangeShapeType="1"/>
              </p:cNvSpPr>
              <p:nvPr/>
            </p:nvSpPr>
            <p:spPr bwMode="auto">
              <a:xfrm flipV="1">
                <a:off x="23812" y="5651"/>
                <a:ext cx="6033" cy="64"/>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3" name="灯片编号占位符 2">
            <a:extLst>
              <a:ext uri="{FF2B5EF4-FFF2-40B4-BE49-F238E27FC236}">
                <a16:creationId xmlns:a16="http://schemas.microsoft.com/office/drawing/2014/main" id="{0C7F9BBA-F835-4F72-A009-C27E7E3B583B}"/>
              </a:ext>
            </a:extLst>
          </p:cNvPr>
          <p:cNvSpPr>
            <a:spLocks noGrp="1"/>
          </p:cNvSpPr>
          <p:nvPr>
            <p:ph type="sldNum" sz="quarter" idx="12"/>
          </p:nvPr>
        </p:nvSpPr>
        <p:spPr/>
        <p:txBody>
          <a:bodyPr/>
          <a:lstStyle/>
          <a:p>
            <a:fld id="{0343F522-B1DB-4B24-87CC-09EAB668A261}" type="slidenum">
              <a:rPr lang="zh-CN" altLang="en-US" smtClean="0"/>
              <a:pPr/>
              <a:t>3</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885182"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766443"/>
            <a:ext cx="7768354" cy="1384995"/>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终止 </a:t>
            </a:r>
            <a:r>
              <a:rPr lang="en-US" altLang="zh-CN" sz="2800" b="1" dirty="0">
                <a:ea typeface="黑体" panose="02010609060101010101" pitchFamily="49" charset="-122"/>
              </a:rPr>
              <a:t>FIN (</a:t>
            </a:r>
            <a:r>
              <a:rPr lang="en-US" altLang="zh-CN" sz="2800" b="1" dirty="0" err="1">
                <a:ea typeface="黑体" panose="02010609060101010101" pitchFamily="49" charset="-122"/>
              </a:rPr>
              <a:t>FINish</a:t>
            </a:r>
            <a:r>
              <a:rPr lang="en-US" altLang="zh-CN" sz="2800" b="1" dirty="0">
                <a:ea typeface="黑体" panose="02010609060101010101" pitchFamily="49" charset="-122"/>
              </a:rPr>
              <a:t>) —— </a:t>
            </a:r>
            <a:r>
              <a:rPr lang="zh-CN" altLang="en-US" sz="2800" b="1" dirty="0">
                <a:ea typeface="黑体" panose="02010609060101010101" pitchFamily="49" charset="-122"/>
              </a:rPr>
              <a:t>用来释放一个连接。</a:t>
            </a:r>
            <a:r>
              <a:rPr lang="en-US" altLang="zh-CN" sz="2800" b="1" dirty="0">
                <a:ea typeface="黑体" panose="02010609060101010101" pitchFamily="49" charset="-122"/>
              </a:rPr>
              <a:t>FIN </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rPr>
              <a:t> 1 </a:t>
            </a:r>
            <a:r>
              <a:rPr lang="zh-CN" altLang="en-US" sz="2800" b="1" dirty="0">
                <a:ea typeface="黑体" panose="02010609060101010101" pitchFamily="49" charset="-122"/>
              </a:rPr>
              <a:t>表明此报文段的发送端的数据已发送完毕，并要求释放传输连接。 </a:t>
            </a:r>
          </a:p>
        </p:txBody>
      </p:sp>
      <p:sp>
        <p:nvSpPr>
          <p:cNvPr id="90" name="矩形 89"/>
          <p:cNvSpPr/>
          <p:nvPr/>
        </p:nvSpPr>
        <p:spPr>
          <a:xfrm>
            <a:off x="4630903" y="2934893"/>
            <a:ext cx="250784"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2464D813-16C3-463B-90BB-4A29EF10A1BB}"/>
              </a:ext>
            </a:extLst>
          </p:cNvPr>
          <p:cNvSpPr>
            <a:spLocks noGrp="1"/>
          </p:cNvSpPr>
          <p:nvPr>
            <p:ph type="sldNum" sz="quarter" idx="12"/>
          </p:nvPr>
        </p:nvSpPr>
        <p:spPr/>
        <p:txBody>
          <a:bodyPr/>
          <a:lstStyle/>
          <a:p>
            <a:fld id="{0343F522-B1DB-4B24-87CC-09EAB668A261}" type="slidenum">
              <a:rPr lang="zh-CN" altLang="en-US" smtClean="0"/>
              <a:pPr/>
              <a:t>30</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885182"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017132" y="4565650"/>
            <a:ext cx="7768354" cy="2246769"/>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atinLnBrk="1" hangingPunct="1"/>
            <a:r>
              <a:rPr lang="zh-CN" altLang="en-US" sz="2800" b="1" dirty="0">
                <a:latin typeface="黑体" pitchFamily="49" charset="-122"/>
                <a:ea typeface="黑体" pitchFamily="49" charset="-122"/>
              </a:rPr>
              <a:t>窗口 </a:t>
            </a:r>
            <a:r>
              <a:rPr lang="en-US" altLang="zh-CN" sz="2800" b="1" dirty="0">
                <a:latin typeface="黑体" pitchFamily="49" charset="-122"/>
                <a:ea typeface="黑体" pitchFamily="49" charset="-122"/>
              </a:rPr>
              <a:t>—— 2 </a:t>
            </a:r>
            <a:r>
              <a:rPr lang="zh-CN" altLang="en-US" sz="2800" b="1" dirty="0">
                <a:latin typeface="黑体" pitchFamily="49" charset="-122"/>
                <a:ea typeface="黑体" pitchFamily="49" charset="-122"/>
              </a:rPr>
              <a:t>字节，接收方可接收的字节数。</a:t>
            </a:r>
            <a:r>
              <a:rPr lang="zh-CN" altLang="zh-CN" sz="2800" b="1" dirty="0">
                <a:latin typeface="黑体" pitchFamily="49" charset="-122"/>
                <a:ea typeface="黑体" pitchFamily="49" charset="-122"/>
              </a:rPr>
              <a:t>最大值为</a:t>
            </a:r>
            <a:r>
              <a:rPr lang="en-US" altLang="zh-CN" sz="2800" b="1" dirty="0">
                <a:latin typeface="黑体" pitchFamily="49" charset="-122"/>
                <a:ea typeface="黑体" pitchFamily="49" charset="-122"/>
              </a:rPr>
              <a:t>64K</a:t>
            </a:r>
            <a:r>
              <a:rPr lang="zh-CN" altLang="zh-CN" sz="2800" b="1" dirty="0">
                <a:latin typeface="黑体" pitchFamily="49" charset="-122"/>
                <a:ea typeface="黑体" pitchFamily="49" charset="-122"/>
              </a:rPr>
              <a:t>，如果接收方能接收更多的数据，需使用选项中的扩大因子值</a:t>
            </a:r>
            <a:r>
              <a:rPr lang="en-US" altLang="zh-CN" sz="2800" b="1" dirty="0">
                <a:latin typeface="黑体" pitchFamily="49" charset="-122"/>
                <a:ea typeface="黑体" pitchFamily="49" charset="-122"/>
              </a:rPr>
              <a:t>n</a:t>
            </a:r>
            <a:r>
              <a:rPr lang="zh-CN" altLang="en-US" sz="2800" b="1" dirty="0">
                <a:latin typeface="黑体" pitchFamily="49" charset="-122"/>
                <a:ea typeface="黑体" pitchFamily="49" charset="-122"/>
              </a:rPr>
              <a:t>，</a:t>
            </a:r>
            <a:r>
              <a:rPr lang="zh-CN"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将</a:t>
            </a:r>
            <a:r>
              <a:rPr lang="zh-CN" altLang="en-US" sz="2800" b="1" kern="100" dirty="0">
                <a:effectLst/>
                <a:latin typeface="Times New Roman" panose="02020603050405020304" pitchFamily="18" charset="0"/>
                <a:ea typeface="黑体" panose="02010609060101010101" pitchFamily="49" charset="-122"/>
                <a:cs typeface="Times New Roman" panose="02020603050405020304" pitchFamily="18" charset="0"/>
              </a:rPr>
              <a:t>窗口</a:t>
            </a:r>
            <a:r>
              <a:rPr lang="zh-CN"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乘以</a:t>
            </a:r>
            <a:r>
              <a:rPr lang="en-US"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1" kern="100" baseline="30000" dirty="0">
                <a:effectLst/>
                <a:latin typeface="Times New Roman" panose="02020603050405020304" pitchFamily="18" charset="0"/>
                <a:ea typeface="黑体" panose="02010609060101010101" pitchFamily="49" charset="-122"/>
                <a:cs typeface="Times New Roman" panose="02020603050405020304" pitchFamily="18" charset="0"/>
              </a:rPr>
              <a:t>n</a:t>
            </a:r>
            <a:r>
              <a:rPr lang="zh-CN"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endParaRPr>
          </a:p>
          <a:p>
            <a:pPr latinLnBrk="1" hangingPunct="1"/>
            <a:r>
              <a:rPr lang="en-US"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n</a:t>
            </a:r>
            <a:r>
              <a:rPr lang="zh-CN"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的最大值为</a:t>
            </a:r>
            <a:r>
              <a:rPr lang="en-US"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14</a:t>
            </a:r>
            <a:r>
              <a:rPr lang="zh-CN"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，所以接收方一次能接收的最大数据量为</a:t>
            </a:r>
            <a:r>
              <a:rPr lang="en-US"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1" kern="100" baseline="30000" dirty="0">
                <a:effectLst/>
                <a:latin typeface="Times New Roman" panose="02020603050405020304" pitchFamily="18" charset="0"/>
                <a:ea typeface="黑体" panose="02010609060101010101" pitchFamily="49" charset="-122"/>
                <a:cs typeface="Times New Roman" panose="02020603050405020304" pitchFamily="18" charset="0"/>
              </a:rPr>
              <a:t>16</a:t>
            </a:r>
            <a:r>
              <a:rPr lang="en-US"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1" kern="100" baseline="30000" dirty="0">
                <a:effectLst/>
                <a:latin typeface="Times New Roman" panose="02020603050405020304" pitchFamily="18" charset="0"/>
                <a:ea typeface="黑体" panose="02010609060101010101" pitchFamily="49" charset="-122"/>
                <a:cs typeface="Times New Roman" panose="02020603050405020304" pitchFamily="18" charset="0"/>
              </a:rPr>
              <a:t>14</a:t>
            </a:r>
            <a:r>
              <a:rPr lang="en-US"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=1G</a:t>
            </a:r>
            <a:r>
              <a:rPr lang="zh-CN" altLang="zh-CN" sz="2800" b="1" kern="100" dirty="0">
                <a:effectLst/>
                <a:latin typeface="Times New Roman" panose="02020603050405020304" pitchFamily="18" charset="0"/>
                <a:ea typeface="黑体" panose="02010609060101010101" pitchFamily="49" charset="-122"/>
                <a:cs typeface="Times New Roman" panose="02020603050405020304" pitchFamily="18" charset="0"/>
              </a:rPr>
              <a:t>字节</a:t>
            </a:r>
            <a:endParaRPr lang="zh-CN" altLang="en-US" sz="4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0" name="矩形 89"/>
          <p:cNvSpPr/>
          <p:nvPr/>
        </p:nvSpPr>
        <p:spPr>
          <a:xfrm>
            <a:off x="4852122" y="2934893"/>
            <a:ext cx="3687193"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B0F8BBDC-06B9-48BB-9C16-A7378590A9A0}"/>
              </a:ext>
            </a:extLst>
          </p:cNvPr>
          <p:cNvSpPr>
            <a:spLocks noGrp="1"/>
          </p:cNvSpPr>
          <p:nvPr>
            <p:ph type="sldNum" sz="quarter" idx="12"/>
          </p:nvPr>
        </p:nvSpPr>
        <p:spPr/>
        <p:txBody>
          <a:bodyPr/>
          <a:lstStyle/>
          <a:p>
            <a:fld id="{0343F522-B1DB-4B24-87CC-09EAB668A261}" type="slidenum">
              <a:rPr lang="zh-CN" altLang="en-US" smtClean="0"/>
              <a:pPr/>
              <a:t>31</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885182"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943897" y="4766443"/>
            <a:ext cx="7964129" cy="1815882"/>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atinLnBrk="1" hangingPunct="1"/>
            <a:r>
              <a:rPr lang="zh-CN" altLang="en-US" sz="2800" b="1" dirty="0">
                <a:latin typeface="黑体" pitchFamily="49" charset="-122"/>
                <a:ea typeface="黑体" pitchFamily="49" charset="-122"/>
              </a:rPr>
              <a:t>校验和 </a:t>
            </a:r>
            <a:r>
              <a:rPr lang="en-US" altLang="zh-CN" sz="2800" b="1" dirty="0">
                <a:latin typeface="黑体" pitchFamily="49" charset="-122"/>
                <a:ea typeface="黑体" pitchFamily="49" charset="-122"/>
              </a:rPr>
              <a:t>—— </a:t>
            </a: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2 </a:t>
            </a:r>
            <a:r>
              <a:rPr lang="zh-CN" altLang="en-US" sz="2800" b="1" dirty="0">
                <a:latin typeface="黑体" pitchFamily="49" charset="-122"/>
                <a:ea typeface="黑体" pitchFamily="49" charset="-122"/>
              </a:rPr>
              <a:t>字节。校验的范围包括伪首部、首部和数据这三部分。</a:t>
            </a:r>
            <a:endParaRPr lang="en-US" altLang="zh-CN" sz="2800" b="1" dirty="0">
              <a:latin typeface="黑体" pitchFamily="49" charset="-122"/>
              <a:ea typeface="黑体" pitchFamily="49" charset="-122"/>
            </a:endParaRPr>
          </a:p>
          <a:p>
            <a:pPr latinLnBrk="1" hangingPunct="1"/>
            <a:r>
              <a:rPr lang="zh-CN" altLang="en-US" sz="2800" b="1" dirty="0">
                <a:latin typeface="黑体" pitchFamily="49" charset="-122"/>
                <a:ea typeface="黑体" pitchFamily="49" charset="-122"/>
              </a:rPr>
              <a:t>计算方法与</a:t>
            </a:r>
            <a:r>
              <a:rPr lang="en-US" altLang="zh-CN" sz="2800" b="1" dirty="0">
                <a:latin typeface="黑体" pitchFamily="49" charset="-122"/>
                <a:ea typeface="黑体" pitchFamily="49" charset="-122"/>
              </a:rPr>
              <a:t>UDP</a:t>
            </a:r>
            <a:r>
              <a:rPr lang="zh-CN" altLang="en-US" sz="2800" b="1" dirty="0">
                <a:latin typeface="黑体" pitchFamily="49" charset="-122"/>
                <a:ea typeface="黑体" pitchFamily="49" charset="-122"/>
              </a:rPr>
              <a:t>相同。</a:t>
            </a:r>
            <a:endParaRPr lang="en-US" altLang="zh-CN" sz="2800" b="1" dirty="0">
              <a:latin typeface="黑体" pitchFamily="49" charset="-122"/>
              <a:ea typeface="黑体" pitchFamily="49" charset="-122"/>
            </a:endParaRPr>
          </a:p>
          <a:p>
            <a:pPr latinLnBrk="1" hangingPunct="1"/>
            <a:r>
              <a:rPr lang="zh-CN" altLang="en-US" sz="2800" b="1" dirty="0">
                <a:solidFill>
                  <a:srgbClr val="FF0000"/>
                </a:solidFill>
                <a:latin typeface="黑体" pitchFamily="49" charset="-122"/>
                <a:ea typeface="黑体" pitchFamily="49" charset="-122"/>
              </a:rPr>
              <a:t>伪首部中的各字段怎么得到？</a:t>
            </a:r>
          </a:p>
        </p:txBody>
      </p:sp>
      <p:sp>
        <p:nvSpPr>
          <p:cNvPr id="90" name="矩形 89"/>
          <p:cNvSpPr/>
          <p:nvPr/>
        </p:nvSpPr>
        <p:spPr>
          <a:xfrm>
            <a:off x="1165122" y="3421577"/>
            <a:ext cx="3687193"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0CF6CF2A-ADFB-4611-8EC4-2C9F3E12EAFE}"/>
              </a:ext>
            </a:extLst>
          </p:cNvPr>
          <p:cNvSpPr>
            <a:spLocks noGrp="1"/>
          </p:cNvSpPr>
          <p:nvPr>
            <p:ph type="sldNum" sz="quarter" idx="12"/>
          </p:nvPr>
        </p:nvSpPr>
        <p:spPr/>
        <p:txBody>
          <a:bodyPr/>
          <a:lstStyle/>
          <a:p>
            <a:fld id="{0343F522-B1DB-4B24-87CC-09EAB668A261}" type="slidenum">
              <a:rPr lang="zh-CN" altLang="en-US" smtClean="0"/>
              <a:pPr/>
              <a:t>32</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082028" cy="335989"/>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dirty="0">
                <a:solidFill>
                  <a:srgbClr val="000099"/>
                </a:solidFill>
                <a:latin typeface="+mn-lt"/>
                <a:ea typeface="黑体" pitchFamily="2" charset="-122"/>
              </a:rPr>
              <a:t>校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885182"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766443"/>
            <a:ext cx="7768354" cy="1384995"/>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紧急指针字段 </a:t>
            </a:r>
            <a:r>
              <a:rPr lang="en-US" altLang="zh-CN" sz="2800" b="1" dirty="0">
                <a:ea typeface="黑体" panose="02010609060101010101" pitchFamily="49" charset="-122"/>
              </a:rPr>
              <a:t>—— </a:t>
            </a:r>
            <a:r>
              <a:rPr lang="zh-CN" altLang="en-US" sz="2800" b="1" dirty="0">
                <a:ea typeface="黑体" panose="02010609060101010101" pitchFamily="49" charset="-122"/>
              </a:rPr>
              <a:t>占 </a:t>
            </a:r>
            <a:r>
              <a:rPr lang="en-US" altLang="zh-CN" sz="2800" b="1" dirty="0">
                <a:ea typeface="黑体" panose="02010609060101010101" pitchFamily="49" charset="-122"/>
              </a:rPr>
              <a:t>16 </a:t>
            </a:r>
            <a:r>
              <a:rPr lang="zh-CN" altLang="en-US" sz="2800" b="1" dirty="0">
                <a:ea typeface="黑体" panose="02010609060101010101" pitchFamily="49" charset="-122"/>
              </a:rPr>
              <a:t>位，指出在本报文段中紧急数据共有多少个字节（紧急数据放在本报文段数据的最前面）。  </a:t>
            </a:r>
          </a:p>
        </p:txBody>
      </p:sp>
      <p:sp>
        <p:nvSpPr>
          <p:cNvPr id="90" name="矩形 89"/>
          <p:cNvSpPr/>
          <p:nvPr/>
        </p:nvSpPr>
        <p:spPr>
          <a:xfrm>
            <a:off x="4866870" y="3421577"/>
            <a:ext cx="3687193"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49737522-836E-4DFC-BBE4-50F03E04EC90}"/>
              </a:ext>
            </a:extLst>
          </p:cNvPr>
          <p:cNvSpPr>
            <a:spLocks noGrp="1"/>
          </p:cNvSpPr>
          <p:nvPr>
            <p:ph type="sldNum" sz="quarter" idx="12"/>
          </p:nvPr>
        </p:nvSpPr>
        <p:spPr/>
        <p:txBody>
          <a:bodyPr/>
          <a:lstStyle/>
          <a:p>
            <a:fld id="{0343F522-B1DB-4B24-87CC-09EAB668A261}" type="slidenum">
              <a:rPr lang="zh-CN" altLang="en-US" smtClean="0"/>
              <a:pPr/>
              <a:t>33</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138238"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检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885182"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766443"/>
            <a:ext cx="7768354" cy="1384995"/>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选项 </a:t>
            </a:r>
            <a:r>
              <a:rPr lang="en-US" altLang="zh-CN" sz="2800" b="1" dirty="0">
                <a:ea typeface="黑体" panose="02010609060101010101" pitchFamily="49" charset="-122"/>
              </a:rPr>
              <a:t>—— </a:t>
            </a:r>
            <a:r>
              <a:rPr lang="zh-CN" altLang="zh-CN" sz="2800" b="1" dirty="0">
                <a:ea typeface="黑体" panose="02010609060101010101" pitchFamily="49" charset="-122"/>
              </a:rPr>
              <a:t>最多</a:t>
            </a:r>
            <a:r>
              <a:rPr lang="en-US" altLang="zh-CN" sz="2800" b="1" dirty="0">
                <a:ea typeface="黑体" panose="02010609060101010101" pitchFamily="49" charset="-122"/>
              </a:rPr>
              <a:t>40</a:t>
            </a:r>
            <a:r>
              <a:rPr lang="zh-CN" altLang="zh-CN" sz="2800" b="1" dirty="0">
                <a:ea typeface="黑体" panose="02010609060101010101" pitchFamily="49" charset="-122"/>
              </a:rPr>
              <a:t>字节，每个选项可以是</a:t>
            </a:r>
            <a:r>
              <a:rPr lang="en-US" altLang="zh-CN" sz="2800" b="1" dirty="0">
                <a:ea typeface="黑体" panose="02010609060101010101" pitchFamily="49" charset="-122"/>
              </a:rPr>
              <a:t>1</a:t>
            </a:r>
            <a:r>
              <a:rPr lang="zh-CN" altLang="zh-CN" sz="2800" b="1" dirty="0">
                <a:ea typeface="黑体" panose="02010609060101010101" pitchFamily="49" charset="-122"/>
              </a:rPr>
              <a:t>个或多个字节，规定相应的功能。每个选项由选项的</a:t>
            </a:r>
            <a:r>
              <a:rPr lang="en-US" altLang="zh-CN" sz="2800" b="1" dirty="0">
                <a:ea typeface="黑体" panose="02010609060101010101" pitchFamily="49" charset="-122"/>
              </a:rPr>
              <a:t>&lt;</a:t>
            </a:r>
            <a:r>
              <a:rPr lang="zh-CN" altLang="zh-CN" sz="2800" b="1" dirty="0">
                <a:ea typeface="黑体" panose="02010609060101010101" pitchFamily="49" charset="-122"/>
              </a:rPr>
              <a:t>类型、长度、数据</a:t>
            </a:r>
            <a:r>
              <a:rPr lang="en-US" altLang="zh-CN" sz="2800" b="1" dirty="0">
                <a:ea typeface="黑体" panose="02010609060101010101" pitchFamily="49" charset="-122"/>
              </a:rPr>
              <a:t>&gt;</a:t>
            </a:r>
            <a:r>
              <a:rPr lang="zh-CN" altLang="zh-CN" sz="2800" b="1" dirty="0">
                <a:ea typeface="黑体" panose="02010609060101010101" pitchFamily="49" charset="-122"/>
              </a:rPr>
              <a:t>三部分组成 </a:t>
            </a:r>
            <a:r>
              <a:rPr lang="zh-CN" altLang="en-US" sz="2800" b="1" dirty="0">
                <a:ea typeface="黑体" panose="02010609060101010101" pitchFamily="49" charset="-122"/>
              </a:rPr>
              <a:t>。</a:t>
            </a:r>
          </a:p>
        </p:txBody>
      </p:sp>
      <p:sp>
        <p:nvSpPr>
          <p:cNvPr id="90" name="矩形 89"/>
          <p:cNvSpPr/>
          <p:nvPr/>
        </p:nvSpPr>
        <p:spPr>
          <a:xfrm>
            <a:off x="1150374" y="3864017"/>
            <a:ext cx="5545441"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AE86E027-AB13-41C9-B681-701992C7C4B5}"/>
              </a:ext>
            </a:extLst>
          </p:cNvPr>
          <p:cNvSpPr>
            <a:spLocks noGrp="1"/>
          </p:cNvSpPr>
          <p:nvPr>
            <p:ph type="sldNum" sz="quarter" idx="12"/>
          </p:nvPr>
        </p:nvSpPr>
        <p:spPr/>
        <p:txBody>
          <a:bodyPr/>
          <a:lstStyle/>
          <a:p>
            <a:fld id="{0343F522-B1DB-4B24-87CC-09EAB668A261}" type="slidenum">
              <a:rPr lang="zh-CN" altLang="en-US" smtClean="0"/>
              <a:pPr/>
              <a:t>34</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3528911" y="592650"/>
            <a:ext cx="2222960" cy="461665"/>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dirty="0">
                <a:ea typeface="黑体" panose="02010609060101010101" pitchFamily="49" charset="-122"/>
              </a:rPr>
              <a:t>TCP</a:t>
            </a:r>
            <a:r>
              <a:rPr lang="zh-CN" altLang="en-US" sz="2400" b="1" dirty="0">
                <a:ea typeface="黑体" panose="02010609060101010101" pitchFamily="49" charset="-122"/>
              </a:rPr>
              <a:t>可选首部</a:t>
            </a:r>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p:cNvGraphicFramePr>
            <a:graphicFrameLocks noGrp="1"/>
          </p:cNvGraphicFramePr>
          <p:nvPr/>
        </p:nvGraphicFramePr>
        <p:xfrm>
          <a:off x="589935" y="1135626"/>
          <a:ext cx="8259097" cy="5058933"/>
        </p:xfrm>
        <a:graphic>
          <a:graphicData uri="http://schemas.openxmlformats.org/drawingml/2006/table">
            <a:tbl>
              <a:tblPr/>
              <a:tblGrid>
                <a:gridCol w="700191">
                  <a:extLst>
                    <a:ext uri="{9D8B030D-6E8A-4147-A177-3AD203B41FA5}">
                      <a16:colId xmlns:a16="http://schemas.microsoft.com/office/drawing/2014/main" val="20000"/>
                    </a:ext>
                  </a:extLst>
                </a:gridCol>
                <a:gridCol w="979676">
                  <a:extLst>
                    <a:ext uri="{9D8B030D-6E8A-4147-A177-3AD203B41FA5}">
                      <a16:colId xmlns:a16="http://schemas.microsoft.com/office/drawing/2014/main" val="20001"/>
                    </a:ext>
                  </a:extLst>
                </a:gridCol>
                <a:gridCol w="1960338">
                  <a:extLst>
                    <a:ext uri="{9D8B030D-6E8A-4147-A177-3AD203B41FA5}">
                      <a16:colId xmlns:a16="http://schemas.microsoft.com/office/drawing/2014/main" val="20002"/>
                    </a:ext>
                  </a:extLst>
                </a:gridCol>
                <a:gridCol w="4618892">
                  <a:extLst>
                    <a:ext uri="{9D8B030D-6E8A-4147-A177-3AD203B41FA5}">
                      <a16:colId xmlns:a16="http://schemas.microsoft.com/office/drawing/2014/main" val="20003"/>
                    </a:ext>
                  </a:extLst>
                </a:gridCol>
              </a:tblGrid>
              <a:tr h="322163">
                <a:tc>
                  <a:txBody>
                    <a:bodyPr/>
                    <a:lstStyle/>
                    <a:p>
                      <a:pPr algn="ctr">
                        <a:spcAft>
                          <a:spcPts val="0"/>
                        </a:spcAft>
                      </a:pPr>
                      <a:r>
                        <a:rPr lang="zh-CN" sz="2000" b="1" kern="100" dirty="0">
                          <a:solidFill>
                            <a:schemeClr val="tx1"/>
                          </a:solidFill>
                          <a:latin typeface="Times New Roman"/>
                          <a:ea typeface="宋体"/>
                          <a:cs typeface="Times New Roman"/>
                        </a:rPr>
                        <a:t>类型</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zh-CN" sz="2000" b="1" kern="100" dirty="0">
                          <a:solidFill>
                            <a:schemeClr val="tx1"/>
                          </a:solidFill>
                          <a:latin typeface="Times New Roman"/>
                          <a:ea typeface="宋体"/>
                          <a:cs typeface="Times New Roman"/>
                        </a:rPr>
                        <a:t>长度值</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zh-CN" sz="2000" b="1" kern="100">
                          <a:solidFill>
                            <a:schemeClr val="tx1"/>
                          </a:solidFill>
                          <a:latin typeface="Times New Roman"/>
                          <a:ea typeface="宋体"/>
                          <a:cs typeface="Times New Roman"/>
                        </a:rPr>
                        <a:t>数据</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zh-CN" sz="2000" b="1" kern="100" dirty="0">
                          <a:solidFill>
                            <a:schemeClr val="tx1"/>
                          </a:solidFill>
                          <a:latin typeface="Times New Roman"/>
                          <a:ea typeface="宋体"/>
                          <a:cs typeface="Times New Roman"/>
                        </a:rPr>
                        <a:t>解释</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322163">
                <a:tc>
                  <a:txBody>
                    <a:bodyPr/>
                    <a:lstStyle/>
                    <a:p>
                      <a:pPr algn="ctr">
                        <a:spcAft>
                          <a:spcPts val="0"/>
                        </a:spcAft>
                      </a:pPr>
                      <a:r>
                        <a:rPr lang="en-US" sz="2000" kern="100">
                          <a:latin typeface="Times New Roman"/>
                          <a:ea typeface="宋体"/>
                          <a:cs typeface="Times New Roman"/>
                        </a:rPr>
                        <a:t>0</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标志所有选项结束</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2163">
                <a:tc>
                  <a:txBody>
                    <a:bodyPr/>
                    <a:lstStyle/>
                    <a:p>
                      <a:pPr algn="ctr">
                        <a:spcAft>
                          <a:spcPts val="0"/>
                        </a:spcAft>
                      </a:pPr>
                      <a:r>
                        <a:rPr lang="en-US" sz="2000" kern="100" dirty="0">
                          <a:latin typeface="Times New Roman"/>
                          <a:ea typeface="宋体"/>
                          <a:cs typeface="Times New Roman"/>
                        </a:rPr>
                        <a:t>1</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spcAft>
                          <a:spcPts val="0"/>
                        </a:spcAft>
                      </a:pPr>
                      <a:r>
                        <a:rPr lang="zh-CN" sz="2000" kern="100" dirty="0">
                          <a:latin typeface="Times New Roman"/>
                          <a:ea typeface="宋体"/>
                          <a:cs typeface="Times New Roman"/>
                        </a:rPr>
                        <a:t>无操作，用于后续选项对齐</a:t>
                      </a:r>
                      <a:r>
                        <a:rPr lang="en-US" sz="2000" kern="100" dirty="0">
                          <a:latin typeface="Times New Roman"/>
                          <a:ea typeface="宋体"/>
                          <a:cs typeface="Times New Roman"/>
                        </a:rPr>
                        <a:t>32</a:t>
                      </a:r>
                      <a:r>
                        <a:rPr lang="zh-CN" sz="2000" kern="100" dirty="0">
                          <a:latin typeface="Times New Roman"/>
                          <a:ea typeface="宋体"/>
                          <a:cs typeface="Times New Roman"/>
                        </a:rPr>
                        <a:t>位边界</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1240815">
                <a:tc>
                  <a:txBody>
                    <a:bodyPr/>
                    <a:lstStyle/>
                    <a:p>
                      <a:pPr algn="ctr">
                        <a:spcAft>
                          <a:spcPts val="0"/>
                        </a:spcAft>
                      </a:pPr>
                      <a:r>
                        <a:rPr lang="en-US" sz="2000" kern="100">
                          <a:latin typeface="Times New Roman"/>
                          <a:ea typeface="宋体"/>
                          <a:cs typeface="Times New Roman"/>
                        </a:rPr>
                        <a:t>2</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4</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MSS</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最大报文段长度，只在</a:t>
                      </a:r>
                      <a:r>
                        <a:rPr lang="en-US" sz="2000" kern="100" dirty="0">
                          <a:latin typeface="Times New Roman"/>
                          <a:ea typeface="宋体"/>
                          <a:cs typeface="Times New Roman"/>
                        </a:rPr>
                        <a:t>SYN=1</a:t>
                      </a:r>
                      <a:r>
                        <a:rPr lang="zh-CN" sz="2000" kern="100" dirty="0">
                          <a:latin typeface="Times New Roman"/>
                          <a:ea typeface="宋体"/>
                          <a:cs typeface="Times New Roman"/>
                        </a:rPr>
                        <a:t>的报文中才可使用，缺省值</a:t>
                      </a:r>
                      <a:r>
                        <a:rPr lang="en-US" sz="2000" kern="100" dirty="0">
                          <a:latin typeface="Times New Roman"/>
                          <a:ea typeface="宋体"/>
                          <a:cs typeface="Times New Roman"/>
                        </a:rPr>
                        <a:t>536</a:t>
                      </a:r>
                      <a:r>
                        <a:rPr lang="zh-CN" sz="2000" kern="100" dirty="0">
                          <a:latin typeface="Times New Roman"/>
                          <a:ea typeface="宋体"/>
                          <a:cs typeface="Times New Roman"/>
                        </a:rPr>
                        <a:t>，实际指数据字段的长度。没有在</a:t>
                      </a:r>
                      <a:r>
                        <a:rPr lang="en-US" sz="2000" kern="100" dirty="0">
                          <a:latin typeface="Times New Roman"/>
                          <a:ea typeface="宋体"/>
                          <a:cs typeface="Times New Roman"/>
                        </a:rPr>
                        <a:t>SYN</a:t>
                      </a:r>
                      <a:r>
                        <a:rPr lang="zh-CN" sz="2000" kern="100" dirty="0">
                          <a:latin typeface="Times New Roman"/>
                          <a:ea typeface="宋体"/>
                          <a:cs typeface="Times New Roman"/>
                        </a:rPr>
                        <a:t>报文中使用</a:t>
                      </a:r>
                      <a:r>
                        <a:rPr lang="en-US" sz="2000" kern="100" dirty="0">
                          <a:latin typeface="Times New Roman"/>
                          <a:ea typeface="宋体"/>
                          <a:cs typeface="Times New Roman"/>
                        </a:rPr>
                        <a:t>MSS</a:t>
                      </a:r>
                      <a:r>
                        <a:rPr lang="zh-CN" sz="2000" kern="100" dirty="0">
                          <a:latin typeface="Times New Roman"/>
                          <a:ea typeface="宋体"/>
                          <a:cs typeface="Times New Roman"/>
                        </a:rPr>
                        <a:t>选项时，</a:t>
                      </a:r>
                      <a:r>
                        <a:rPr lang="en-US" sz="2000" kern="100" dirty="0">
                          <a:latin typeface="Times New Roman"/>
                          <a:ea typeface="宋体"/>
                          <a:cs typeface="Times New Roman"/>
                        </a:rPr>
                        <a:t>MSS</a:t>
                      </a:r>
                      <a:r>
                        <a:rPr lang="zh-CN" sz="2000" kern="100" dirty="0">
                          <a:latin typeface="Times New Roman"/>
                          <a:ea typeface="宋体"/>
                          <a:cs typeface="Times New Roman"/>
                        </a:rPr>
                        <a:t>可为任意值。</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0407">
                <a:tc>
                  <a:txBody>
                    <a:bodyPr/>
                    <a:lstStyle/>
                    <a:p>
                      <a:pPr algn="ctr">
                        <a:spcAft>
                          <a:spcPts val="0"/>
                        </a:spcAft>
                      </a:pPr>
                      <a:r>
                        <a:rPr lang="en-US" sz="2000" kern="100" dirty="0">
                          <a:latin typeface="Times New Roman"/>
                          <a:ea typeface="宋体"/>
                          <a:cs typeface="Times New Roman"/>
                        </a:rPr>
                        <a:t>3</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2000" kern="100" dirty="0">
                          <a:latin typeface="Times New Roman"/>
                          <a:ea typeface="宋体"/>
                          <a:cs typeface="Times New Roman"/>
                        </a:rPr>
                        <a:t>3</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zh-CN" sz="2000" kern="100" dirty="0">
                          <a:latin typeface="Times New Roman"/>
                          <a:ea typeface="宋体"/>
                          <a:cs typeface="Times New Roman"/>
                        </a:rPr>
                        <a:t>窗口扩大因子</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spcAft>
                          <a:spcPts val="0"/>
                        </a:spcAft>
                      </a:pPr>
                      <a:r>
                        <a:rPr lang="zh-CN" sz="2000" kern="100" dirty="0">
                          <a:latin typeface="Times New Roman"/>
                          <a:ea typeface="宋体"/>
                          <a:cs typeface="Times New Roman"/>
                        </a:rPr>
                        <a:t>表示窗口字段值乘以</a:t>
                      </a:r>
                      <a:r>
                        <a:rPr lang="en-US" sz="2000" kern="100" dirty="0">
                          <a:latin typeface="Times New Roman"/>
                          <a:ea typeface="宋体"/>
                          <a:cs typeface="Times New Roman"/>
                        </a:rPr>
                        <a:t>2</a:t>
                      </a:r>
                      <a:r>
                        <a:rPr lang="en-US" sz="2000" kern="100" baseline="30000" dirty="0">
                          <a:latin typeface="Times New Roman"/>
                          <a:ea typeface="宋体"/>
                          <a:cs typeface="Times New Roman"/>
                        </a:rPr>
                        <a:t>n</a:t>
                      </a:r>
                      <a:r>
                        <a:rPr lang="zh-CN" sz="2000" kern="100" dirty="0">
                          <a:latin typeface="Times New Roman"/>
                          <a:ea typeface="宋体"/>
                          <a:cs typeface="Times New Roman"/>
                        </a:rPr>
                        <a:t>，</a:t>
                      </a:r>
                      <a:r>
                        <a:rPr lang="en-US" sz="2000" kern="100" dirty="0">
                          <a:latin typeface="Times New Roman"/>
                          <a:ea typeface="宋体"/>
                          <a:cs typeface="Times New Roman"/>
                        </a:rPr>
                        <a:t>n</a:t>
                      </a:r>
                      <a:r>
                        <a:rPr lang="zh-CN" sz="2000" kern="100" dirty="0">
                          <a:latin typeface="Times New Roman"/>
                          <a:ea typeface="宋体"/>
                          <a:cs typeface="Times New Roman"/>
                        </a:rPr>
                        <a:t>为扩大因子，最大值</a:t>
                      </a:r>
                      <a:r>
                        <a:rPr lang="en-US" sz="2000" kern="100" dirty="0">
                          <a:latin typeface="Times New Roman"/>
                          <a:ea typeface="宋体"/>
                          <a:cs typeface="Times New Roman"/>
                        </a:rPr>
                        <a:t>14</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2163">
                <a:tc>
                  <a:txBody>
                    <a:bodyPr/>
                    <a:lstStyle/>
                    <a:p>
                      <a:pPr algn="ctr">
                        <a:spcAft>
                          <a:spcPts val="0"/>
                        </a:spcAft>
                      </a:pPr>
                      <a:r>
                        <a:rPr lang="en-US" sz="2000" kern="100">
                          <a:latin typeface="Times New Roman"/>
                          <a:ea typeface="宋体"/>
                          <a:cs typeface="Times New Roman"/>
                        </a:rPr>
                        <a:t>4</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2</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允许使用选择性确认</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0407">
                <a:tc>
                  <a:txBody>
                    <a:bodyPr/>
                    <a:lstStyle/>
                    <a:p>
                      <a:pPr algn="ctr">
                        <a:spcAft>
                          <a:spcPts val="0"/>
                        </a:spcAft>
                      </a:pPr>
                      <a:r>
                        <a:rPr lang="en-US" sz="2000" kern="100" dirty="0">
                          <a:latin typeface="Times New Roman"/>
                          <a:ea typeface="宋体"/>
                          <a:cs typeface="Times New Roman"/>
                        </a:rPr>
                        <a:t>5</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zh-CN" sz="2000" kern="100" dirty="0">
                          <a:latin typeface="Times New Roman"/>
                          <a:ea typeface="宋体"/>
                          <a:cs typeface="Times New Roman"/>
                        </a:rPr>
                        <a:t>可变</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zh-CN" sz="2000" kern="100" dirty="0">
                          <a:latin typeface="Times New Roman"/>
                          <a:ea typeface="宋体"/>
                          <a:cs typeface="Times New Roman"/>
                        </a:rPr>
                        <a:t>选择性确认</a:t>
                      </a:r>
                      <a:r>
                        <a:rPr lang="en-US" sz="2000" kern="100" dirty="0">
                          <a:latin typeface="Times New Roman"/>
                          <a:ea typeface="宋体"/>
                          <a:cs typeface="Times New Roman"/>
                        </a:rPr>
                        <a:t>SACK</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spcAft>
                          <a:spcPts val="0"/>
                        </a:spcAft>
                      </a:pPr>
                      <a:r>
                        <a:rPr lang="zh-CN" sz="2000" kern="100" dirty="0">
                          <a:latin typeface="Times New Roman"/>
                          <a:ea typeface="宋体"/>
                          <a:cs typeface="Times New Roman"/>
                        </a:rPr>
                        <a:t>指出无需重传的数据块</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322163">
                <a:tc>
                  <a:txBody>
                    <a:bodyPr/>
                    <a:lstStyle/>
                    <a:p>
                      <a:pPr algn="ctr">
                        <a:spcAft>
                          <a:spcPts val="0"/>
                        </a:spcAft>
                      </a:pPr>
                      <a:r>
                        <a:rPr lang="en-US" sz="2000" kern="100">
                          <a:latin typeface="Times New Roman"/>
                          <a:ea typeface="宋体"/>
                          <a:cs typeface="Times New Roman"/>
                        </a:rPr>
                        <a:t>6</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6</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时间戳</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2163">
                <a:tc>
                  <a:txBody>
                    <a:bodyPr/>
                    <a:lstStyle/>
                    <a:p>
                      <a:pPr algn="ctr">
                        <a:spcAft>
                          <a:spcPts val="0"/>
                        </a:spcAft>
                      </a:pPr>
                      <a:r>
                        <a:rPr lang="en-US" sz="2000" kern="100" dirty="0">
                          <a:latin typeface="Times New Roman"/>
                          <a:ea typeface="宋体"/>
                          <a:cs typeface="Times New Roman"/>
                        </a:rPr>
                        <a:t>7</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2000" kern="100" dirty="0">
                          <a:latin typeface="Times New Roman"/>
                          <a:ea typeface="宋体"/>
                          <a:cs typeface="Times New Roman"/>
                        </a:rPr>
                        <a:t>6</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zh-CN" sz="2000" kern="100" dirty="0">
                          <a:latin typeface="Times New Roman"/>
                          <a:ea typeface="宋体"/>
                          <a:cs typeface="Times New Roman"/>
                        </a:rPr>
                        <a:t>时间戳（应答）</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spcAft>
                          <a:spcPts val="0"/>
                        </a:spcAft>
                      </a:pPr>
                      <a:endParaRPr lang="en-US"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8"/>
                  </a:ext>
                </a:extLst>
              </a:tr>
              <a:tr h="322163">
                <a:tc>
                  <a:txBody>
                    <a:bodyPr/>
                    <a:lstStyle/>
                    <a:p>
                      <a:pPr algn="ctr">
                        <a:spcAft>
                          <a:spcPts val="0"/>
                        </a:spcAft>
                      </a:pPr>
                      <a:r>
                        <a:rPr lang="en-US" sz="2000" kern="100">
                          <a:latin typeface="Times New Roman"/>
                          <a:ea typeface="宋体"/>
                          <a:cs typeface="Times New Roman"/>
                        </a:rPr>
                        <a:t>14</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3</a:t>
                      </a:r>
                      <a:endParaRPr lang="zh-CN" sz="2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替换校验和算法</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允许使用非</a:t>
                      </a:r>
                      <a:r>
                        <a:rPr lang="en-US" sz="2000" kern="100" dirty="0">
                          <a:latin typeface="Times New Roman"/>
                          <a:ea typeface="宋体"/>
                          <a:cs typeface="Times New Roman"/>
                        </a:rPr>
                        <a:t>TCP</a:t>
                      </a:r>
                      <a:r>
                        <a:rPr lang="zh-CN" sz="2000" kern="100" dirty="0">
                          <a:latin typeface="Times New Roman"/>
                          <a:ea typeface="宋体"/>
                          <a:cs typeface="Times New Roman"/>
                        </a:rPr>
                        <a:t>标准的校验和算法</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2163">
                <a:tc>
                  <a:txBody>
                    <a:bodyPr/>
                    <a:lstStyle/>
                    <a:p>
                      <a:pPr algn="ctr">
                        <a:spcAft>
                          <a:spcPts val="0"/>
                        </a:spcAft>
                      </a:pPr>
                      <a:r>
                        <a:rPr lang="en-US" sz="2000" kern="100" dirty="0">
                          <a:latin typeface="Times New Roman"/>
                          <a:ea typeface="宋体"/>
                          <a:cs typeface="Times New Roman"/>
                        </a:rPr>
                        <a:t>15</a:t>
                      </a:r>
                      <a:endParaRPr lang="zh-CN" sz="2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zh-CN" sz="2000" kern="100" dirty="0">
                          <a:latin typeface="Times New Roman"/>
                          <a:ea typeface="宋体"/>
                          <a:cs typeface="Times New Roman"/>
                        </a:rPr>
                        <a:t>可变</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zh-CN" sz="2000" kern="100" dirty="0">
                          <a:latin typeface="Times New Roman"/>
                          <a:ea typeface="宋体"/>
                          <a:cs typeface="Times New Roman"/>
                        </a:rPr>
                        <a:t>替换校验和</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spcAft>
                          <a:spcPts val="0"/>
                        </a:spcAft>
                      </a:pPr>
                      <a:r>
                        <a:rPr lang="zh-CN" sz="2000" kern="100" dirty="0">
                          <a:latin typeface="Times New Roman"/>
                          <a:ea typeface="宋体"/>
                          <a:cs typeface="Times New Roman"/>
                        </a:rPr>
                        <a:t>当校验和超过</a:t>
                      </a:r>
                      <a:r>
                        <a:rPr lang="en-US" sz="2000" kern="100" dirty="0">
                          <a:latin typeface="Times New Roman"/>
                          <a:ea typeface="宋体"/>
                          <a:cs typeface="Times New Roman"/>
                        </a:rPr>
                        <a:t>16</a:t>
                      </a:r>
                      <a:r>
                        <a:rPr lang="zh-CN" sz="2000" kern="100" dirty="0">
                          <a:latin typeface="Times New Roman"/>
                          <a:ea typeface="宋体"/>
                          <a:cs typeface="Times New Roman"/>
                        </a:rPr>
                        <a:t>位时，放于此处</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6C9B7D0F-19D6-407C-89DB-0FD5D379F73A}"/>
              </a:ext>
            </a:extLst>
          </p:cNvPr>
          <p:cNvSpPr>
            <a:spLocks noGrp="1"/>
          </p:cNvSpPr>
          <p:nvPr>
            <p:ph type="sldNum" sz="quarter" idx="12"/>
          </p:nvPr>
        </p:nvSpPr>
        <p:spPr/>
        <p:txBody>
          <a:bodyPr/>
          <a:lstStyle/>
          <a:p>
            <a:fld id="{0343F522-B1DB-4B24-87CC-09EAB668A261}" type="slidenum">
              <a:rPr lang="zh-CN" altLang="en-US" smtClean="0"/>
              <a:pPr/>
              <a:t>35</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07084" y="469662"/>
            <a:ext cx="5955948" cy="558563"/>
          </a:xfrm>
        </p:spPr>
        <p:txBody>
          <a:bodyPr>
            <a:normAutofit/>
          </a:bodyPr>
          <a:lstStyle/>
          <a:p>
            <a:r>
              <a:rPr lang="zh-CN" altLang="en-US" dirty="0"/>
              <a:t>选择性确认</a:t>
            </a:r>
            <a:r>
              <a:rPr lang="en-US" altLang="zh-CN" dirty="0"/>
              <a:t>SACK</a:t>
            </a:r>
            <a:endParaRPr lang="zh-CN" altLang="en-US" sz="3200" dirty="0">
              <a:latin typeface="黑体" panose="02010609060101010101" pitchFamily="49" charset="-122"/>
              <a:ea typeface="黑体" panose="02010609060101010101" pitchFamily="49" charset="-122"/>
            </a:endParaRPr>
          </a:p>
        </p:txBody>
      </p:sp>
      <p:sp>
        <p:nvSpPr>
          <p:cNvPr id="44" name="内容占位符 2">
            <a:extLst>
              <a:ext uri="{FF2B5EF4-FFF2-40B4-BE49-F238E27FC236}">
                <a16:creationId xmlns:a16="http://schemas.microsoft.com/office/drawing/2014/main" id="{62772749-0251-43E3-8FBE-62B01C0C88DA}"/>
              </a:ext>
            </a:extLst>
          </p:cNvPr>
          <p:cNvSpPr>
            <a:spLocks noGrp="1"/>
          </p:cNvSpPr>
          <p:nvPr>
            <p:ph idx="1"/>
          </p:nvPr>
        </p:nvSpPr>
        <p:spPr>
          <a:xfrm>
            <a:off x="737421" y="1132220"/>
            <a:ext cx="8185353" cy="1787961"/>
          </a:xfrm>
        </p:spPr>
        <p:txBody>
          <a:bodyPr>
            <a:normAutofit/>
          </a:bodyPr>
          <a:lstStyle/>
          <a:p>
            <a:r>
              <a:rPr lang="zh-CN" altLang="en-US" sz="2400" dirty="0"/>
              <a:t>接收方收到了和前面的字节流不连续的两个字节块。</a:t>
            </a:r>
          </a:p>
          <a:p>
            <a:r>
              <a:rPr lang="zh-CN" altLang="en-US" sz="2400" dirty="0"/>
              <a:t>如果这些字节的序号都在接收窗口之内，那么接收方就先收下这些数据，</a:t>
            </a:r>
            <a:r>
              <a:rPr lang="zh-CN" altLang="en-US" sz="2400" dirty="0">
                <a:solidFill>
                  <a:srgbClr val="0000FF"/>
                </a:solidFill>
              </a:rPr>
              <a:t>但要把这些信息准确地告诉发送方，使发送方不要再重复发送这些已收到的数据。</a:t>
            </a:r>
          </a:p>
        </p:txBody>
      </p:sp>
      <p:grpSp>
        <p:nvGrpSpPr>
          <p:cNvPr id="34" name="组合 33"/>
          <p:cNvGrpSpPr/>
          <p:nvPr/>
        </p:nvGrpSpPr>
        <p:grpSpPr>
          <a:xfrm>
            <a:off x="797374" y="2806688"/>
            <a:ext cx="8038651" cy="1509842"/>
            <a:chOff x="797374" y="2806688"/>
            <a:chExt cx="8038651" cy="1509842"/>
          </a:xfrm>
        </p:grpSpPr>
        <p:sp>
          <p:nvSpPr>
            <p:cNvPr id="70" name="Rectangle 6">
              <a:extLst>
                <a:ext uri="{FF2B5EF4-FFF2-40B4-BE49-F238E27FC236}">
                  <a16:creationId xmlns:a16="http://schemas.microsoft.com/office/drawing/2014/main" id="{A81F9D3F-DF58-467D-B76B-49B39480077F}"/>
                </a:ext>
              </a:extLst>
            </p:cNvPr>
            <p:cNvSpPr>
              <a:spLocks noChangeArrowheads="1"/>
            </p:cNvSpPr>
            <p:nvPr/>
          </p:nvSpPr>
          <p:spPr bwMode="auto">
            <a:xfrm>
              <a:off x="797375" y="3216263"/>
              <a:ext cx="1842586" cy="431800"/>
            </a:xfrm>
            <a:prstGeom prst="rect">
              <a:avLst/>
            </a:prstGeom>
            <a:solidFill>
              <a:schemeClr val="accent4">
                <a:lumMod val="20000"/>
                <a:lumOff val="80000"/>
              </a:schemeClr>
            </a:solidFill>
            <a:ln w="1905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Rectangle 7">
              <a:extLst>
                <a:ext uri="{FF2B5EF4-FFF2-40B4-BE49-F238E27FC236}">
                  <a16:creationId xmlns:a16="http://schemas.microsoft.com/office/drawing/2014/main" id="{12DC68A7-DE41-40CE-928A-4F6045C7FBB0}"/>
                </a:ext>
              </a:extLst>
            </p:cNvPr>
            <p:cNvSpPr>
              <a:spLocks noChangeArrowheads="1"/>
            </p:cNvSpPr>
            <p:nvPr/>
          </p:nvSpPr>
          <p:spPr bwMode="auto">
            <a:xfrm>
              <a:off x="3229290" y="3216263"/>
              <a:ext cx="2106613" cy="431800"/>
            </a:xfrm>
            <a:prstGeom prst="rect">
              <a:avLst/>
            </a:prstGeom>
            <a:solidFill>
              <a:schemeClr val="accent4">
                <a:lumMod val="20000"/>
                <a:lumOff val="80000"/>
              </a:schemeClr>
            </a:solidFill>
            <a:ln w="1905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8">
              <a:extLst>
                <a:ext uri="{FF2B5EF4-FFF2-40B4-BE49-F238E27FC236}">
                  <a16:creationId xmlns:a16="http://schemas.microsoft.com/office/drawing/2014/main" id="{9CF32B2D-DA34-4B69-A581-92897591CA5C}"/>
                </a:ext>
              </a:extLst>
            </p:cNvPr>
            <p:cNvSpPr>
              <a:spLocks noChangeArrowheads="1"/>
            </p:cNvSpPr>
            <p:nvPr/>
          </p:nvSpPr>
          <p:spPr bwMode="auto">
            <a:xfrm>
              <a:off x="5955597" y="3216263"/>
              <a:ext cx="2274003" cy="431800"/>
            </a:xfrm>
            <a:prstGeom prst="rect">
              <a:avLst/>
            </a:prstGeom>
            <a:solidFill>
              <a:schemeClr val="accent4">
                <a:lumMod val="20000"/>
                <a:lumOff val="80000"/>
              </a:schemeClr>
            </a:solidFill>
            <a:ln w="1905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Text Box 15">
              <a:extLst>
                <a:ext uri="{FF2B5EF4-FFF2-40B4-BE49-F238E27FC236}">
                  <a16:creationId xmlns:a16="http://schemas.microsoft.com/office/drawing/2014/main" id="{5FE0C4B5-3EC7-4EC9-B429-CA44B0388924}"/>
                </a:ext>
              </a:extLst>
            </p:cNvPr>
            <p:cNvSpPr txBox="1">
              <a:spLocks noChangeArrowheads="1"/>
            </p:cNvSpPr>
            <p:nvPr/>
          </p:nvSpPr>
          <p:spPr bwMode="auto">
            <a:xfrm>
              <a:off x="837061" y="3244645"/>
              <a:ext cx="7717004" cy="338554"/>
            </a:xfrm>
            <a:prstGeom prst="rect">
              <a:avLst/>
            </a:prstGeom>
            <a:noFill/>
            <a:ln>
              <a:noFill/>
            </a:ln>
            <a:effectLst/>
          </p:spPr>
          <p:txBody>
            <a:bodyPr wrap="square">
              <a:spAutoFit/>
            </a:bodyPr>
            <a:lstStyle/>
            <a:p>
              <a:pPr eaLnBrk="0" hangingPunct="0">
                <a:defRPr/>
              </a:pPr>
              <a:r>
                <a:rPr lang="en-US" altLang="zh-CN" sz="1600" b="1" dirty="0">
                  <a:solidFill>
                    <a:srgbClr val="0000FF"/>
                  </a:solidFill>
                  <a:latin typeface="+mn-lt"/>
                  <a:ea typeface="黑体" pitchFamily="2" charset="-122"/>
                </a:rPr>
                <a:t>1                     1000                    1501                    3000                       3501                       4500</a:t>
              </a:r>
            </a:p>
          </p:txBody>
        </p:sp>
        <p:sp>
          <p:nvSpPr>
            <p:cNvPr id="74" name="Text Box 19">
              <a:extLst>
                <a:ext uri="{FF2B5EF4-FFF2-40B4-BE49-F238E27FC236}">
                  <a16:creationId xmlns:a16="http://schemas.microsoft.com/office/drawing/2014/main" id="{EE0A4E67-9BEB-4B65-8AC1-C1D82A3F62F9}"/>
                </a:ext>
              </a:extLst>
            </p:cNvPr>
            <p:cNvSpPr txBox="1">
              <a:spLocks noChangeArrowheads="1"/>
            </p:cNvSpPr>
            <p:nvPr/>
          </p:nvSpPr>
          <p:spPr bwMode="auto">
            <a:xfrm>
              <a:off x="1320752" y="3935401"/>
              <a:ext cx="1643062" cy="366712"/>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solidFill>
                    <a:srgbClr val="FF0000"/>
                  </a:solidFill>
                  <a:ea typeface="黑体" panose="02010609060101010101" pitchFamily="49" charset="-122"/>
                </a:rPr>
                <a:t>确认号 </a:t>
              </a:r>
              <a:r>
                <a:rPr lang="en-US" altLang="zh-CN" b="1" dirty="0">
                  <a:solidFill>
                    <a:srgbClr val="FF0000"/>
                  </a:solidFill>
                  <a:ea typeface="黑体" panose="02010609060101010101" pitchFamily="49" charset="-122"/>
                </a:rPr>
                <a:t>= 1001</a:t>
              </a:r>
              <a:endParaRPr lang="zh-CN" altLang="en-US" b="1" dirty="0">
                <a:solidFill>
                  <a:srgbClr val="FF0000"/>
                </a:solidFill>
                <a:ea typeface="黑体" panose="02010609060101010101" pitchFamily="49" charset="-122"/>
              </a:endParaRPr>
            </a:p>
          </p:txBody>
        </p:sp>
        <p:sp>
          <p:nvSpPr>
            <p:cNvPr id="75" name="Text Box 26">
              <a:extLst>
                <a:ext uri="{FF2B5EF4-FFF2-40B4-BE49-F238E27FC236}">
                  <a16:creationId xmlns:a16="http://schemas.microsoft.com/office/drawing/2014/main" id="{BBFDC1F2-E7BA-43E8-A159-7525E42061FC}"/>
                </a:ext>
              </a:extLst>
            </p:cNvPr>
            <p:cNvSpPr txBox="1">
              <a:spLocks noChangeArrowheads="1"/>
            </p:cNvSpPr>
            <p:nvPr/>
          </p:nvSpPr>
          <p:spPr bwMode="auto">
            <a:xfrm>
              <a:off x="3026854" y="3935401"/>
              <a:ext cx="1185862" cy="369887"/>
            </a:xfrm>
            <a:prstGeom prst="rect">
              <a:avLst/>
            </a:prstGeom>
            <a:noFill/>
            <a:ln>
              <a:noFill/>
            </a:ln>
            <a:effectLst/>
          </p:spPr>
          <p:txBody>
            <a:bodyPr wrap="none">
              <a:spAutoFit/>
            </a:bodyPr>
            <a:lstStyle/>
            <a:p>
              <a:pPr eaLnBrk="0" hangingPunct="0">
                <a:defRPr/>
              </a:pPr>
              <a:r>
                <a:rPr lang="en-US" altLang="zh-CN" b="1" dirty="0">
                  <a:solidFill>
                    <a:srgbClr val="000099"/>
                  </a:solidFill>
                  <a:latin typeface="+mn-lt"/>
                  <a:ea typeface="黑体" pitchFamily="2" charset="-122"/>
                </a:rPr>
                <a:t>L</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1501</a:t>
              </a:r>
            </a:p>
          </p:txBody>
        </p:sp>
        <p:sp>
          <p:nvSpPr>
            <p:cNvPr id="76" name="Text Box 27">
              <a:extLst>
                <a:ext uri="{FF2B5EF4-FFF2-40B4-BE49-F238E27FC236}">
                  <a16:creationId xmlns:a16="http://schemas.microsoft.com/office/drawing/2014/main" id="{ADE0F8C4-1672-4F35-80DC-704022974537}"/>
                </a:ext>
              </a:extLst>
            </p:cNvPr>
            <p:cNvSpPr txBox="1">
              <a:spLocks noChangeArrowheads="1"/>
            </p:cNvSpPr>
            <p:nvPr/>
          </p:nvSpPr>
          <p:spPr bwMode="auto">
            <a:xfrm>
              <a:off x="5767909" y="3935401"/>
              <a:ext cx="1187450" cy="369887"/>
            </a:xfrm>
            <a:prstGeom prst="rect">
              <a:avLst/>
            </a:prstGeom>
            <a:noFill/>
            <a:ln>
              <a:noFill/>
            </a:ln>
            <a:effectLst/>
          </p:spPr>
          <p:txBody>
            <a:bodyPr wrap="none">
              <a:spAutoFit/>
            </a:bodyPr>
            <a:lstStyle/>
            <a:p>
              <a:pPr eaLnBrk="0" hangingPunct="0">
                <a:defRPr/>
              </a:pPr>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2</a:t>
              </a:r>
              <a:r>
                <a:rPr lang="en-US" altLang="zh-CN" b="1">
                  <a:solidFill>
                    <a:srgbClr val="000099"/>
                  </a:solidFill>
                  <a:latin typeface="+mn-lt"/>
                  <a:ea typeface="黑体" pitchFamily="2" charset="-122"/>
                </a:rPr>
                <a:t> = 3501</a:t>
              </a:r>
            </a:p>
          </p:txBody>
        </p:sp>
        <p:sp>
          <p:nvSpPr>
            <p:cNvPr id="77" name="Text Box 28">
              <a:extLst>
                <a:ext uri="{FF2B5EF4-FFF2-40B4-BE49-F238E27FC236}">
                  <a16:creationId xmlns:a16="http://schemas.microsoft.com/office/drawing/2014/main" id="{8D0DEA11-E7BD-4032-8E4F-323B6067B853}"/>
                </a:ext>
              </a:extLst>
            </p:cNvPr>
            <p:cNvSpPr txBox="1">
              <a:spLocks noChangeArrowheads="1"/>
            </p:cNvSpPr>
            <p:nvPr/>
          </p:nvSpPr>
          <p:spPr bwMode="auto">
            <a:xfrm>
              <a:off x="4643292" y="3935401"/>
              <a:ext cx="1212850" cy="369887"/>
            </a:xfrm>
            <a:prstGeom prst="rect">
              <a:avLst/>
            </a:prstGeom>
            <a:noFill/>
            <a:ln>
              <a:noFill/>
            </a:ln>
            <a:effectLst/>
          </p:spPr>
          <p:txBody>
            <a:bodyPr wrap="none">
              <a:spAutoFit/>
            </a:bodyPr>
            <a:lstStyle/>
            <a:p>
              <a:pPr eaLnBrk="0" hangingPunct="0">
                <a:defRPr/>
              </a:pPr>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3001</a:t>
              </a:r>
            </a:p>
          </p:txBody>
        </p:sp>
        <p:sp>
          <p:nvSpPr>
            <p:cNvPr id="78" name="Text Box 29">
              <a:extLst>
                <a:ext uri="{FF2B5EF4-FFF2-40B4-BE49-F238E27FC236}">
                  <a16:creationId xmlns:a16="http://schemas.microsoft.com/office/drawing/2014/main" id="{AA285811-04E8-4337-91C8-C14A98A5E5CC}"/>
                </a:ext>
              </a:extLst>
            </p:cNvPr>
            <p:cNvSpPr txBox="1">
              <a:spLocks noChangeArrowheads="1"/>
            </p:cNvSpPr>
            <p:nvPr/>
          </p:nvSpPr>
          <p:spPr bwMode="auto">
            <a:xfrm>
              <a:off x="7623175" y="3946643"/>
              <a:ext cx="1212850" cy="369887"/>
            </a:xfrm>
            <a:prstGeom prst="rect">
              <a:avLst/>
            </a:prstGeom>
            <a:noFill/>
            <a:ln>
              <a:noFill/>
            </a:ln>
            <a:effectLst/>
          </p:spPr>
          <p:txBody>
            <a:bodyPr wrap="none">
              <a:spAutoFit/>
            </a:bodyPr>
            <a:lstStyle/>
            <a:p>
              <a:pPr eaLnBrk="0" hangingPunct="0">
                <a:defRPr/>
              </a:pPr>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4501</a:t>
              </a:r>
            </a:p>
          </p:txBody>
        </p:sp>
        <p:sp>
          <p:nvSpPr>
            <p:cNvPr id="79" name="Line 5">
              <a:extLst>
                <a:ext uri="{FF2B5EF4-FFF2-40B4-BE49-F238E27FC236}">
                  <a16:creationId xmlns:a16="http://schemas.microsoft.com/office/drawing/2014/main" id="{583ED332-3F92-4D58-BACA-5FE3194D1CD4}"/>
                </a:ext>
              </a:extLst>
            </p:cNvPr>
            <p:cNvSpPr>
              <a:spLocks noChangeShapeType="1"/>
            </p:cNvSpPr>
            <p:nvPr/>
          </p:nvSpPr>
          <p:spPr bwMode="auto">
            <a:xfrm>
              <a:off x="797374" y="3024176"/>
              <a:ext cx="1842587" cy="0"/>
            </a:xfrm>
            <a:prstGeom prst="line">
              <a:avLst/>
            </a:prstGeom>
            <a:noFill/>
            <a:ln w="19050">
              <a:solidFill>
                <a:schemeClr val="tx1"/>
              </a:solidFill>
              <a:round/>
              <a:headEnd type="triangle" w="sm" len="med"/>
              <a:tailEnd type="triangle" w="sm" len="me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0" name="Text Box 9">
              <a:extLst>
                <a:ext uri="{FF2B5EF4-FFF2-40B4-BE49-F238E27FC236}">
                  <a16:creationId xmlns:a16="http://schemas.microsoft.com/office/drawing/2014/main" id="{BCB5FB82-FD17-406A-8B7E-A061C1F6E01D}"/>
                </a:ext>
              </a:extLst>
            </p:cNvPr>
            <p:cNvSpPr txBox="1">
              <a:spLocks noChangeArrowheads="1"/>
            </p:cNvSpPr>
            <p:nvPr/>
          </p:nvSpPr>
          <p:spPr bwMode="auto">
            <a:xfrm>
              <a:off x="2722563" y="2954326"/>
              <a:ext cx="646112" cy="646112"/>
            </a:xfrm>
            <a:prstGeom prst="rect">
              <a:avLst/>
            </a:prstGeom>
            <a:noFill/>
            <a:ln>
              <a:noFill/>
            </a:ln>
            <a:effectLst/>
          </p:spPr>
          <p:txBody>
            <a:bodyPr wrap="none">
              <a:spAutoFit/>
            </a:bodyPr>
            <a:lstStyle/>
            <a:p>
              <a:pPr eaLnBrk="0" hangingPunct="0">
                <a:defRPr/>
              </a:pPr>
              <a:r>
                <a:rPr lang="en-US" altLang="zh-CN" sz="3600" b="1" dirty="0">
                  <a:solidFill>
                    <a:srgbClr val="000099"/>
                  </a:solidFill>
                  <a:latin typeface="+mn-lt"/>
                  <a:ea typeface="黑体" pitchFamily="2" charset="-122"/>
                </a:rPr>
                <a:t>…</a:t>
              </a:r>
            </a:p>
          </p:txBody>
        </p:sp>
        <p:sp>
          <p:nvSpPr>
            <p:cNvPr id="81" name="Text Box 10">
              <a:extLst>
                <a:ext uri="{FF2B5EF4-FFF2-40B4-BE49-F238E27FC236}">
                  <a16:creationId xmlns:a16="http://schemas.microsoft.com/office/drawing/2014/main" id="{0B24C37A-BBF4-4118-848E-8762FC52EDE4}"/>
                </a:ext>
              </a:extLst>
            </p:cNvPr>
            <p:cNvSpPr txBox="1">
              <a:spLocks noChangeArrowheads="1"/>
            </p:cNvSpPr>
            <p:nvPr/>
          </p:nvSpPr>
          <p:spPr bwMode="auto">
            <a:xfrm>
              <a:off x="5391211" y="2859076"/>
              <a:ext cx="749300" cy="768350"/>
            </a:xfrm>
            <a:prstGeom prst="rect">
              <a:avLst/>
            </a:prstGeom>
            <a:noFill/>
            <a:ln>
              <a:noFill/>
            </a:ln>
            <a:effectLst/>
          </p:spPr>
          <p:txBody>
            <a:bodyPr wrap="none">
              <a:spAutoFit/>
            </a:bodyPr>
            <a:lstStyle/>
            <a:p>
              <a:pPr eaLnBrk="0" hangingPunct="0">
                <a:defRPr/>
              </a:pPr>
              <a:r>
                <a:rPr lang="en-US" altLang="zh-CN" sz="4400" b="1" dirty="0">
                  <a:solidFill>
                    <a:srgbClr val="000099"/>
                  </a:solidFill>
                  <a:latin typeface="+mn-lt"/>
                  <a:ea typeface="黑体" pitchFamily="2" charset="-122"/>
                </a:rPr>
                <a:t>…</a:t>
              </a:r>
            </a:p>
          </p:txBody>
        </p:sp>
        <p:sp>
          <p:nvSpPr>
            <p:cNvPr id="82" name="Line 11">
              <a:extLst>
                <a:ext uri="{FF2B5EF4-FFF2-40B4-BE49-F238E27FC236}">
                  <a16:creationId xmlns:a16="http://schemas.microsoft.com/office/drawing/2014/main" id="{6DE40D0E-327C-452A-B0AA-C0EF80B1CBD1}"/>
                </a:ext>
              </a:extLst>
            </p:cNvPr>
            <p:cNvSpPr>
              <a:spLocks noChangeShapeType="1"/>
            </p:cNvSpPr>
            <p:nvPr/>
          </p:nvSpPr>
          <p:spPr bwMode="auto">
            <a:xfrm flipH="1">
              <a:off x="816424" y="2927338"/>
              <a:ext cx="0" cy="265113"/>
            </a:xfrm>
            <a:prstGeom prst="line">
              <a:avLst/>
            </a:prstGeom>
            <a:noFill/>
            <a:ln w="1905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Text Box 12">
              <a:extLst>
                <a:ext uri="{FF2B5EF4-FFF2-40B4-BE49-F238E27FC236}">
                  <a16:creationId xmlns:a16="http://schemas.microsoft.com/office/drawing/2014/main" id="{F09F8CF1-BE90-4807-A80D-9FF70A552FB8}"/>
                </a:ext>
              </a:extLst>
            </p:cNvPr>
            <p:cNvSpPr txBox="1">
              <a:spLocks noChangeArrowheads="1"/>
            </p:cNvSpPr>
            <p:nvPr/>
          </p:nvSpPr>
          <p:spPr bwMode="auto">
            <a:xfrm>
              <a:off x="1025671" y="2828913"/>
              <a:ext cx="1412875" cy="336550"/>
            </a:xfrm>
            <a:prstGeom prst="rect">
              <a:avLst/>
            </a:prstGeom>
            <a:solidFill>
              <a:schemeClr val="bg1"/>
            </a:solidFill>
            <a:ln>
              <a:noFill/>
            </a:ln>
            <a:effectLst/>
          </p:spPr>
          <p:txBody>
            <a:bodyPr wrap="none">
              <a:spAutoFit/>
            </a:bodyPr>
            <a:lstStyle/>
            <a:p>
              <a:pPr eaLnBrk="0" hangingPunct="0">
                <a:defRPr/>
              </a:pPr>
              <a:r>
                <a:rPr lang="zh-CN" altLang="en-US" sz="1600" b="1">
                  <a:solidFill>
                    <a:srgbClr val="000099"/>
                  </a:solidFill>
                  <a:latin typeface="+mn-lt"/>
                  <a:ea typeface="黑体" pitchFamily="2" charset="-122"/>
                </a:rPr>
                <a:t>连续的字节流</a:t>
              </a:r>
            </a:p>
          </p:txBody>
        </p:sp>
        <p:sp>
          <p:nvSpPr>
            <p:cNvPr id="84" name="Line 14">
              <a:extLst>
                <a:ext uri="{FF2B5EF4-FFF2-40B4-BE49-F238E27FC236}">
                  <a16:creationId xmlns:a16="http://schemas.microsoft.com/office/drawing/2014/main" id="{D853CD70-EE67-4C2F-AF5D-CAA104CAEC6F}"/>
                </a:ext>
              </a:extLst>
            </p:cNvPr>
            <p:cNvSpPr>
              <a:spLocks noChangeShapeType="1"/>
            </p:cNvSpPr>
            <p:nvPr/>
          </p:nvSpPr>
          <p:spPr bwMode="auto">
            <a:xfrm flipV="1">
              <a:off x="2697417" y="3503601"/>
              <a:ext cx="0" cy="431800"/>
            </a:xfrm>
            <a:prstGeom prst="line">
              <a:avLst/>
            </a:prstGeom>
            <a:noFill/>
            <a:ln w="28575">
              <a:solidFill>
                <a:srgbClr val="FF0000"/>
              </a:solidFill>
              <a:round/>
              <a:headEnd/>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Text Box 16">
              <a:extLst>
                <a:ext uri="{FF2B5EF4-FFF2-40B4-BE49-F238E27FC236}">
                  <a16:creationId xmlns:a16="http://schemas.microsoft.com/office/drawing/2014/main" id="{7D0F6421-FA10-4ECF-8EAC-8E3C3E62C45D}"/>
                </a:ext>
              </a:extLst>
            </p:cNvPr>
            <p:cNvSpPr txBox="1">
              <a:spLocks noChangeArrowheads="1"/>
            </p:cNvSpPr>
            <p:nvPr/>
          </p:nvSpPr>
          <p:spPr bwMode="auto">
            <a:xfrm>
              <a:off x="1332882" y="3117838"/>
              <a:ext cx="492125" cy="460375"/>
            </a:xfrm>
            <a:prstGeom prst="rect">
              <a:avLst/>
            </a:prstGeom>
            <a:noFill/>
            <a:ln>
              <a:noFill/>
            </a:ln>
            <a:effectLst/>
          </p:spPr>
          <p:txBody>
            <a:bodyPr wrap="none">
              <a:spAutoFit/>
            </a:bodyPr>
            <a:lstStyle/>
            <a:p>
              <a:pPr eaLnBrk="0" hangingPunct="0">
                <a:defRPr/>
              </a:pPr>
              <a:r>
                <a:rPr lang="en-US" altLang="zh-CN" sz="2400" b="1" dirty="0">
                  <a:solidFill>
                    <a:srgbClr val="000099"/>
                  </a:solidFill>
                  <a:latin typeface="+mn-lt"/>
                  <a:ea typeface="黑体" pitchFamily="2" charset="-122"/>
                </a:rPr>
                <a:t>…</a:t>
              </a:r>
            </a:p>
          </p:txBody>
        </p:sp>
        <p:sp>
          <p:nvSpPr>
            <p:cNvPr id="86" name="Text Box 17">
              <a:extLst>
                <a:ext uri="{FF2B5EF4-FFF2-40B4-BE49-F238E27FC236}">
                  <a16:creationId xmlns:a16="http://schemas.microsoft.com/office/drawing/2014/main" id="{16AF9CD7-B59C-420F-BA0D-6AF842DDE9AA}"/>
                </a:ext>
              </a:extLst>
            </p:cNvPr>
            <p:cNvSpPr txBox="1">
              <a:spLocks noChangeArrowheads="1"/>
            </p:cNvSpPr>
            <p:nvPr/>
          </p:nvSpPr>
          <p:spPr bwMode="auto">
            <a:xfrm>
              <a:off x="4039376" y="3117838"/>
              <a:ext cx="493712" cy="460375"/>
            </a:xfrm>
            <a:prstGeom prst="rect">
              <a:avLst/>
            </a:prstGeom>
            <a:noFill/>
            <a:ln>
              <a:noFill/>
            </a:ln>
            <a:effectLst/>
          </p:spPr>
          <p:txBody>
            <a:bodyPr wrap="none">
              <a:spAutoFit/>
            </a:bodyPr>
            <a:lstStyle/>
            <a:p>
              <a:pPr eaLnBrk="0" hangingPunct="0">
                <a:defRPr/>
              </a:pPr>
              <a:r>
                <a:rPr lang="en-US" altLang="zh-CN" sz="2400" b="1" dirty="0">
                  <a:solidFill>
                    <a:srgbClr val="000099"/>
                  </a:solidFill>
                  <a:latin typeface="+mn-lt"/>
                  <a:ea typeface="黑体" pitchFamily="2" charset="-122"/>
                </a:rPr>
                <a:t>…</a:t>
              </a:r>
            </a:p>
          </p:txBody>
        </p:sp>
        <p:sp>
          <p:nvSpPr>
            <p:cNvPr id="87" name="Text Box 18">
              <a:extLst>
                <a:ext uri="{FF2B5EF4-FFF2-40B4-BE49-F238E27FC236}">
                  <a16:creationId xmlns:a16="http://schemas.microsoft.com/office/drawing/2014/main" id="{0C85EA1F-8FE6-4EAE-B0DB-9369DAF16C55}"/>
                </a:ext>
              </a:extLst>
            </p:cNvPr>
            <p:cNvSpPr txBox="1">
              <a:spLocks noChangeArrowheads="1"/>
            </p:cNvSpPr>
            <p:nvPr/>
          </p:nvSpPr>
          <p:spPr bwMode="auto">
            <a:xfrm>
              <a:off x="6856182" y="3117838"/>
              <a:ext cx="493713" cy="460375"/>
            </a:xfrm>
            <a:prstGeom prst="rect">
              <a:avLst/>
            </a:prstGeom>
            <a:noFill/>
            <a:ln>
              <a:noFill/>
            </a:ln>
            <a:effectLst/>
          </p:spPr>
          <p:txBody>
            <a:bodyPr wrap="none">
              <a:spAutoFit/>
            </a:bodyPr>
            <a:lstStyle/>
            <a:p>
              <a:pPr eaLnBrk="0" hangingPunct="0">
                <a:defRPr/>
              </a:pPr>
              <a:r>
                <a:rPr lang="en-US" altLang="zh-CN" sz="2400" b="1" dirty="0">
                  <a:solidFill>
                    <a:srgbClr val="000099"/>
                  </a:solidFill>
                  <a:latin typeface="+mn-lt"/>
                  <a:ea typeface="黑体" pitchFamily="2" charset="-122"/>
                </a:rPr>
                <a:t>…</a:t>
              </a:r>
            </a:p>
          </p:txBody>
        </p:sp>
        <p:sp>
          <p:nvSpPr>
            <p:cNvPr id="88" name="Line 20">
              <a:extLst>
                <a:ext uri="{FF2B5EF4-FFF2-40B4-BE49-F238E27FC236}">
                  <a16:creationId xmlns:a16="http://schemas.microsoft.com/office/drawing/2014/main" id="{34D6C9E5-A172-46E2-838A-73A2B3749BE6}"/>
                </a:ext>
              </a:extLst>
            </p:cNvPr>
            <p:cNvSpPr>
              <a:spLocks noChangeShapeType="1"/>
            </p:cNvSpPr>
            <p:nvPr/>
          </p:nvSpPr>
          <p:spPr bwMode="auto">
            <a:xfrm flipV="1">
              <a:off x="3521645" y="3503601"/>
              <a:ext cx="0" cy="431800"/>
            </a:xfrm>
            <a:prstGeom prst="line">
              <a:avLst/>
            </a:prstGeom>
            <a:noFill/>
            <a:ln w="28575">
              <a:solidFill>
                <a:srgbClr val="FF0000"/>
              </a:solidFill>
              <a:round/>
              <a:headEnd/>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9" name="Line 21">
              <a:extLst>
                <a:ext uri="{FF2B5EF4-FFF2-40B4-BE49-F238E27FC236}">
                  <a16:creationId xmlns:a16="http://schemas.microsoft.com/office/drawing/2014/main" id="{377D286F-F1B9-47A9-B129-4F35A3D63F23}"/>
                </a:ext>
              </a:extLst>
            </p:cNvPr>
            <p:cNvSpPr>
              <a:spLocks noChangeShapeType="1"/>
            </p:cNvSpPr>
            <p:nvPr/>
          </p:nvSpPr>
          <p:spPr bwMode="auto">
            <a:xfrm flipV="1">
              <a:off x="5398942" y="3503601"/>
              <a:ext cx="0" cy="431800"/>
            </a:xfrm>
            <a:prstGeom prst="line">
              <a:avLst/>
            </a:prstGeom>
            <a:noFill/>
            <a:ln w="28575">
              <a:solidFill>
                <a:srgbClr val="FF0000"/>
              </a:solidFill>
              <a:round/>
              <a:headEnd/>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90" name="Line 22">
              <a:extLst>
                <a:ext uri="{FF2B5EF4-FFF2-40B4-BE49-F238E27FC236}">
                  <a16:creationId xmlns:a16="http://schemas.microsoft.com/office/drawing/2014/main" id="{FA55F2D4-989E-4E9E-AE39-CEF76137BED4}"/>
                </a:ext>
              </a:extLst>
            </p:cNvPr>
            <p:cNvSpPr>
              <a:spLocks noChangeShapeType="1"/>
            </p:cNvSpPr>
            <p:nvPr/>
          </p:nvSpPr>
          <p:spPr bwMode="auto">
            <a:xfrm flipV="1">
              <a:off x="6216711" y="3514843"/>
              <a:ext cx="0" cy="431800"/>
            </a:xfrm>
            <a:prstGeom prst="line">
              <a:avLst/>
            </a:prstGeom>
            <a:noFill/>
            <a:ln w="28575">
              <a:solidFill>
                <a:srgbClr val="FF0000"/>
              </a:solidFill>
              <a:round/>
              <a:headEnd/>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91" name="Line 23">
              <a:extLst>
                <a:ext uri="{FF2B5EF4-FFF2-40B4-BE49-F238E27FC236}">
                  <a16:creationId xmlns:a16="http://schemas.microsoft.com/office/drawing/2014/main" id="{5A69241B-E5E5-4139-A5EB-BEF5A119B578}"/>
                </a:ext>
              </a:extLst>
            </p:cNvPr>
            <p:cNvSpPr>
              <a:spLocks noChangeShapeType="1"/>
            </p:cNvSpPr>
            <p:nvPr/>
          </p:nvSpPr>
          <p:spPr bwMode="auto">
            <a:xfrm flipV="1">
              <a:off x="8271277" y="3578213"/>
              <a:ext cx="0" cy="431800"/>
            </a:xfrm>
            <a:prstGeom prst="line">
              <a:avLst/>
            </a:prstGeom>
            <a:noFill/>
            <a:ln w="28575">
              <a:solidFill>
                <a:srgbClr val="FF0000"/>
              </a:solidFill>
              <a:round/>
              <a:headEnd/>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92" name="Text Box 24">
              <a:extLst>
                <a:ext uri="{FF2B5EF4-FFF2-40B4-BE49-F238E27FC236}">
                  <a16:creationId xmlns:a16="http://schemas.microsoft.com/office/drawing/2014/main" id="{E3BD0301-EADE-4F97-A67B-A424C24096C3}"/>
                </a:ext>
              </a:extLst>
            </p:cNvPr>
            <p:cNvSpPr txBox="1">
              <a:spLocks noChangeArrowheads="1"/>
            </p:cNvSpPr>
            <p:nvPr/>
          </p:nvSpPr>
          <p:spPr bwMode="auto">
            <a:xfrm>
              <a:off x="3643676" y="2816213"/>
              <a:ext cx="1412875" cy="336550"/>
            </a:xfrm>
            <a:prstGeom prst="rect">
              <a:avLst/>
            </a:prstGeom>
            <a:noFill/>
            <a:ln>
              <a:noFill/>
            </a:ln>
            <a:effectLst/>
          </p:spPr>
          <p:txBody>
            <a:bodyPr wrap="none">
              <a:spAutoFit/>
            </a:bodyPr>
            <a:lstStyle/>
            <a:p>
              <a:pPr eaLnBrk="0" hangingPunct="0">
                <a:defRPr/>
              </a:pPr>
              <a:r>
                <a:rPr lang="zh-CN" altLang="en-US" sz="1600" b="1" dirty="0">
                  <a:solidFill>
                    <a:srgbClr val="000099"/>
                  </a:solidFill>
                  <a:latin typeface="+mn-lt"/>
                  <a:ea typeface="黑体" pitchFamily="2" charset="-122"/>
                </a:rPr>
                <a:t>第一个字节块</a:t>
              </a:r>
            </a:p>
          </p:txBody>
        </p:sp>
        <p:sp>
          <p:nvSpPr>
            <p:cNvPr id="93" name="Text Box 25">
              <a:extLst>
                <a:ext uri="{FF2B5EF4-FFF2-40B4-BE49-F238E27FC236}">
                  <a16:creationId xmlns:a16="http://schemas.microsoft.com/office/drawing/2014/main" id="{213F8FE2-77FE-4290-ABCC-0490BA05981C}"/>
                </a:ext>
              </a:extLst>
            </p:cNvPr>
            <p:cNvSpPr txBox="1">
              <a:spLocks noChangeArrowheads="1"/>
            </p:cNvSpPr>
            <p:nvPr/>
          </p:nvSpPr>
          <p:spPr bwMode="auto">
            <a:xfrm>
              <a:off x="6378139" y="2806688"/>
              <a:ext cx="1412875" cy="336550"/>
            </a:xfrm>
            <a:prstGeom prst="rect">
              <a:avLst/>
            </a:prstGeom>
            <a:noFill/>
            <a:ln>
              <a:noFill/>
            </a:ln>
            <a:effectLst/>
          </p:spPr>
          <p:txBody>
            <a:bodyPr wrap="none">
              <a:spAutoFit/>
            </a:bodyPr>
            <a:lstStyle/>
            <a:p>
              <a:pPr eaLnBrk="0" hangingPunct="0">
                <a:defRPr/>
              </a:pPr>
              <a:r>
                <a:rPr lang="zh-CN" altLang="en-US" sz="1600" b="1">
                  <a:solidFill>
                    <a:srgbClr val="000099"/>
                  </a:solidFill>
                  <a:latin typeface="+mn-lt"/>
                  <a:ea typeface="黑体" pitchFamily="2" charset="-122"/>
                </a:rPr>
                <a:t>第二个字节块</a:t>
              </a:r>
            </a:p>
          </p:txBody>
        </p:sp>
        <p:sp>
          <p:nvSpPr>
            <p:cNvPr id="94" name="Line 11">
              <a:extLst>
                <a:ext uri="{FF2B5EF4-FFF2-40B4-BE49-F238E27FC236}">
                  <a16:creationId xmlns:a16="http://schemas.microsoft.com/office/drawing/2014/main" id="{8308A09D-9B66-443F-BE30-4B10A5E8D224}"/>
                </a:ext>
              </a:extLst>
            </p:cNvPr>
            <p:cNvSpPr>
              <a:spLocks noChangeShapeType="1"/>
            </p:cNvSpPr>
            <p:nvPr/>
          </p:nvSpPr>
          <p:spPr bwMode="auto">
            <a:xfrm flipH="1">
              <a:off x="2646617" y="2927338"/>
              <a:ext cx="0" cy="265113"/>
            </a:xfrm>
            <a:prstGeom prst="line">
              <a:avLst/>
            </a:prstGeom>
            <a:noFill/>
            <a:ln w="1905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grpSp>
      <p:sp>
        <p:nvSpPr>
          <p:cNvPr id="95" name="矩形 94"/>
          <p:cNvSpPr/>
          <p:nvPr/>
        </p:nvSpPr>
        <p:spPr>
          <a:xfrm>
            <a:off x="899650" y="4492182"/>
            <a:ext cx="7403691" cy="1938992"/>
          </a:xfrm>
          <a:prstGeom prst="rect">
            <a:avLst/>
          </a:prstGeom>
        </p:spPr>
        <p:txBody>
          <a:bodyPr wrap="square">
            <a:spAutoFit/>
          </a:bodyPr>
          <a:lstStyle/>
          <a:p>
            <a:pPr>
              <a:buFont typeface="Arial" pitchFamily="34" charset="0"/>
              <a:buChar char="•"/>
            </a:pPr>
            <a:r>
              <a:rPr lang="zh-CN" altLang="en-US" sz="2400" dirty="0">
                <a:latin typeface="黑体" panose="02010609060101010101" pitchFamily="49" charset="-122"/>
                <a:ea typeface="黑体" panose="02010609060101010101" pitchFamily="49" charset="-122"/>
              </a:rPr>
              <a:t> 和前后字节不连续的每一个字节块都有两个边界：左边界和右边界。</a:t>
            </a:r>
            <a:endParaRPr lang="en-US" altLang="zh-CN" sz="2400" dirty="0">
              <a:latin typeface="黑体" panose="02010609060101010101" pitchFamily="49" charset="-122"/>
              <a:ea typeface="黑体" panose="02010609060101010101" pitchFamily="49" charset="-122"/>
            </a:endParaRPr>
          </a:p>
          <a:p>
            <a:pPr>
              <a:buFont typeface="Arial" pitchFamily="34" charset="0"/>
              <a:buChar char="•"/>
            </a:pPr>
            <a:r>
              <a:rPr lang="zh-CN" altLang="en-US" sz="2400" dirty="0">
                <a:ea typeface="黑体" panose="02010609060101010101" pitchFamily="49" charset="-122"/>
              </a:rPr>
              <a:t>  由于首部选项的长度最多只有 </a:t>
            </a:r>
            <a:r>
              <a:rPr lang="en-US" altLang="zh-CN" sz="2400" dirty="0">
                <a:ea typeface="黑体" panose="02010609060101010101" pitchFamily="49" charset="-122"/>
              </a:rPr>
              <a:t>40 </a:t>
            </a:r>
            <a:r>
              <a:rPr lang="zh-CN" altLang="en-US" sz="2400" dirty="0">
                <a:ea typeface="黑体" panose="02010609060101010101" pitchFamily="49" charset="-122"/>
              </a:rPr>
              <a:t>字节，而指明一个边界就要用掉 </a:t>
            </a:r>
            <a:r>
              <a:rPr lang="en-US" altLang="zh-CN" sz="2400" dirty="0">
                <a:ea typeface="黑体" panose="02010609060101010101" pitchFamily="49" charset="-122"/>
              </a:rPr>
              <a:t>4 </a:t>
            </a:r>
            <a:r>
              <a:rPr lang="zh-CN" altLang="en-US" sz="2400" dirty="0">
                <a:ea typeface="黑体" panose="02010609060101010101" pitchFamily="49" charset="-122"/>
              </a:rPr>
              <a:t>字节，因此在选项中最多只能指明 </a:t>
            </a:r>
            <a:r>
              <a:rPr lang="en-US" altLang="zh-CN" sz="2400" dirty="0">
                <a:ea typeface="黑体" panose="02010609060101010101" pitchFamily="49" charset="-122"/>
              </a:rPr>
              <a:t>4 </a:t>
            </a:r>
            <a:r>
              <a:rPr lang="zh-CN" altLang="en-US" sz="2400" dirty="0">
                <a:ea typeface="黑体" panose="02010609060101010101" pitchFamily="49" charset="-122"/>
              </a:rPr>
              <a:t>个字节块的边界信息。</a:t>
            </a:r>
          </a:p>
        </p:txBody>
      </p:sp>
      <p:graphicFrame>
        <p:nvGraphicFramePr>
          <p:cNvPr id="33" name="表格 32">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90B0D4EB-B609-4F30-937F-44DCB9A7471F}"/>
              </a:ext>
            </a:extLst>
          </p:cNvPr>
          <p:cNvSpPr>
            <a:spLocks noGrp="1"/>
          </p:cNvSpPr>
          <p:nvPr>
            <p:ph type="sldNum" sz="quarter" idx="12"/>
          </p:nvPr>
        </p:nvSpPr>
        <p:spPr/>
        <p:txBody>
          <a:bodyPr/>
          <a:lstStyle/>
          <a:p>
            <a:fld id="{0343F522-B1DB-4B24-87CC-09EAB668A261}" type="slidenum">
              <a:rPr lang="zh-CN" altLang="en-US" smtClean="0"/>
              <a:pPr/>
              <a:t>36</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blinds(horizontal)">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blinds(horizontal)">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
                                            <p:txEl>
                                              <p:pRg st="0" end="0"/>
                                            </p:txEl>
                                          </p:spTgt>
                                        </p:tgtEl>
                                        <p:attrNameLst>
                                          <p:attrName>style.visibility</p:attrName>
                                        </p:attrNameLst>
                                      </p:cBhvr>
                                      <p:to>
                                        <p:strVal val="visible"/>
                                      </p:to>
                                    </p:set>
                                    <p:animEffect transition="in" filter="blinds(horizontal)">
                                      <p:cBhvr>
                                        <p:cTn id="22" dur="500"/>
                                        <p:tgtEl>
                                          <p:spTgt spid="9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
                                            <p:txEl>
                                              <p:pRg st="1" end="1"/>
                                            </p:txEl>
                                          </p:spTgt>
                                        </p:tgtEl>
                                        <p:attrNameLst>
                                          <p:attrName>style.visibility</p:attrName>
                                        </p:attrNameLst>
                                      </p:cBhvr>
                                      <p:to>
                                        <p:strVal val="visible"/>
                                      </p:to>
                                    </p:set>
                                    <p:animEffect transition="in" filter="blinds(horizontal)">
                                      <p:cBhvr>
                                        <p:cTn id="27" dur="500"/>
                                        <p:tgtEl>
                                          <p:spTgt spid="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66078" y="445850"/>
            <a:ext cx="5955948" cy="645531"/>
          </a:xfrm>
        </p:spPr>
        <p:txBody>
          <a:bodyPr>
            <a:normAutofit/>
          </a:bodyPr>
          <a:lstStyle/>
          <a:p>
            <a:r>
              <a:rPr lang="zh-CN" altLang="en-US" sz="3200" dirty="0">
                <a:latin typeface="黑体" panose="02010609060101010101" pitchFamily="49" charset="-122"/>
                <a:ea typeface="黑体" panose="02010609060101010101" pitchFamily="49" charset="-122"/>
              </a:rPr>
              <a:t>时间戳选项</a:t>
            </a:r>
          </a:p>
        </p:txBody>
      </p:sp>
      <p:sp>
        <p:nvSpPr>
          <p:cNvPr id="44" name="内容占位符 2">
            <a:extLst>
              <a:ext uri="{FF2B5EF4-FFF2-40B4-BE49-F238E27FC236}">
                <a16:creationId xmlns:a16="http://schemas.microsoft.com/office/drawing/2014/main" id="{62772749-0251-43E3-8FBE-62B01C0C88DA}"/>
              </a:ext>
            </a:extLst>
          </p:cNvPr>
          <p:cNvSpPr>
            <a:spLocks noGrp="1"/>
          </p:cNvSpPr>
          <p:nvPr>
            <p:ph idx="1"/>
          </p:nvPr>
        </p:nvSpPr>
        <p:spPr>
          <a:xfrm>
            <a:off x="752169" y="1153773"/>
            <a:ext cx="8185353" cy="4332627"/>
          </a:xfrm>
        </p:spPr>
        <p:txBody>
          <a:bodyPr>
            <a:normAutofit/>
          </a:bodyPr>
          <a:lstStyle/>
          <a:p>
            <a:r>
              <a:rPr lang="zh-CN" altLang="zh-CN" dirty="0">
                <a:latin typeface="Times New Roman" panose="02020603050405020304" pitchFamily="18" charset="0"/>
                <a:cs typeface="Times New Roman" panose="02020603050405020304" pitchFamily="18" charset="0"/>
              </a:rPr>
              <a:t>可以用来计算</a:t>
            </a:r>
            <a:r>
              <a:rPr lang="en-US" altLang="zh-CN" dirty="0">
                <a:latin typeface="Times New Roman" panose="02020603050405020304" pitchFamily="18" charset="0"/>
                <a:cs typeface="Times New Roman" panose="02020603050405020304" pitchFamily="18" charset="0"/>
              </a:rPr>
              <a:t>RTT(</a:t>
            </a:r>
            <a:r>
              <a:rPr lang="zh-CN" altLang="zh-CN" dirty="0">
                <a:latin typeface="Times New Roman" panose="02020603050405020304" pitchFamily="18" charset="0"/>
                <a:cs typeface="Times New Roman" panose="02020603050405020304" pitchFamily="18" charset="0"/>
              </a:rPr>
              <a:t>往返时间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发送方发送</a:t>
            </a:r>
            <a:r>
              <a:rPr lang="en-US" altLang="zh-CN" dirty="0">
                <a:latin typeface="Times New Roman" panose="02020603050405020304" pitchFamily="18" charset="0"/>
                <a:cs typeface="Times New Roman" panose="02020603050405020304" pitchFamily="18" charset="0"/>
              </a:rPr>
              <a:t>TCP</a:t>
            </a:r>
            <a:r>
              <a:rPr lang="zh-CN" altLang="zh-CN" dirty="0">
                <a:latin typeface="Times New Roman" panose="02020603050405020304" pitchFamily="18" charset="0"/>
                <a:cs typeface="Times New Roman" panose="02020603050405020304" pitchFamily="18" charset="0"/>
              </a:rPr>
              <a:t>报文时，把当前的时间放入时间戳字段，接收方收到后发送确认报文时，把这个时间戳字段的值复制到确认报文中，当发送方收到确认报文后即可计算出</a:t>
            </a:r>
            <a:r>
              <a:rPr lang="en-US" altLang="zh-CN" dirty="0">
                <a:latin typeface="Times New Roman" panose="02020603050405020304" pitchFamily="18" charset="0"/>
                <a:cs typeface="Times New Roman" panose="02020603050405020304" pitchFamily="18" charset="0"/>
              </a:rPr>
              <a:t>RTT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可以</a:t>
            </a:r>
            <a:r>
              <a:rPr lang="zh-CN" altLang="zh-CN" dirty="0">
                <a:latin typeface="Times New Roman" panose="02020603050405020304" pitchFamily="18" charset="0"/>
                <a:cs typeface="Times New Roman" panose="02020603050405020304" pitchFamily="18" charset="0"/>
              </a:rPr>
              <a:t>用来防止回绕序号</a:t>
            </a:r>
            <a:r>
              <a:rPr lang="en-US" altLang="zh-CN" dirty="0">
                <a:latin typeface="Times New Roman" panose="02020603050405020304" pitchFamily="18" charset="0"/>
                <a:cs typeface="Times New Roman" panose="02020603050405020304" pitchFamily="18" charset="0"/>
              </a:rPr>
              <a:t>PAWS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Protect Against Wrapped Sequence Numbers</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，即用来区分相同序列号的不同报文。</a:t>
            </a:r>
            <a:endParaRPr lang="zh-CN" altLang="en-US" dirty="0">
              <a:solidFill>
                <a:srgbClr val="0000FF"/>
              </a:solidFill>
              <a:latin typeface="Times New Roman" panose="02020603050405020304" pitchFamily="18" charset="0"/>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A7A6013F-C840-46D1-AAE8-1C0F54B0BE2A}"/>
              </a:ext>
            </a:extLst>
          </p:cNvPr>
          <p:cNvSpPr>
            <a:spLocks noGrp="1"/>
          </p:cNvSpPr>
          <p:nvPr>
            <p:ph type="sldNum" sz="quarter" idx="12"/>
          </p:nvPr>
        </p:nvSpPr>
        <p:spPr/>
        <p:txBody>
          <a:bodyPr/>
          <a:lstStyle/>
          <a:p>
            <a:fld id="{0343F522-B1DB-4B24-87CC-09EAB668A261}" type="slidenum">
              <a:rPr lang="zh-CN" altLang="en-US" smtClean="0"/>
              <a:pPr/>
              <a:t>37</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blinds(horizontal)">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blinds(horizontal)">
                                      <p:cBhvr>
                                        <p:cTn id="12"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Line 33">
            <a:extLst>
              <a:ext uri="{FF2B5EF4-FFF2-40B4-BE49-F238E27FC236}">
                <a16:creationId xmlns:a16="http://schemas.microsoft.com/office/drawing/2014/main" id="{A1755911-C4C2-4EE6-9862-E43F74FCC6E7}"/>
              </a:ext>
            </a:extLst>
          </p:cNvPr>
          <p:cNvSpPr>
            <a:spLocks noChangeShapeType="1"/>
          </p:cNvSpPr>
          <p:nvPr/>
        </p:nvSpPr>
        <p:spPr bwMode="auto">
          <a:xfrm flipH="1">
            <a:off x="857153" y="1552575"/>
            <a:ext cx="15875" cy="2757488"/>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 name="Rectangle 34">
            <a:extLst>
              <a:ext uri="{FF2B5EF4-FFF2-40B4-BE49-F238E27FC236}">
                <a16:creationId xmlns:a16="http://schemas.microsoft.com/office/drawing/2014/main" id="{CF0A8464-35AD-4FCA-A3FA-CD30A327E512}"/>
              </a:ext>
            </a:extLst>
          </p:cNvPr>
          <p:cNvSpPr>
            <a:spLocks noChangeArrowheads="1"/>
          </p:cNvSpPr>
          <p:nvPr/>
        </p:nvSpPr>
        <p:spPr bwMode="auto">
          <a:xfrm>
            <a:off x="541241" y="2622550"/>
            <a:ext cx="593725" cy="533400"/>
          </a:xfrm>
          <a:prstGeom prst="rect">
            <a:avLst/>
          </a:prstGeom>
          <a:solidFill>
            <a:schemeClr val="bg1"/>
          </a:solidFill>
          <a:ln>
            <a:noFill/>
          </a:ln>
          <a:effectLst/>
        </p:spPr>
        <p:txBody>
          <a:bodyPr wrap="none" lIns="90488" tIns="44450" rIns="90488" bIns="44450">
            <a:spAutoFit/>
          </a:bodyPr>
          <a:lstStyle/>
          <a:p>
            <a:pPr defTabSz="762000" eaLnBrk="0" hangingPunct="0">
              <a:lnSpc>
                <a:spcPct val="90000"/>
              </a:lnSpc>
              <a:defRPr/>
            </a:pPr>
            <a:r>
              <a:rPr kumimoji="1" lang="en-US" altLang="zh-CN" sz="1600" b="1">
                <a:solidFill>
                  <a:srgbClr val="000099"/>
                </a:solidFill>
                <a:latin typeface="+mn-lt"/>
                <a:ea typeface="黑体" pitchFamily="2" charset="-122"/>
              </a:rPr>
              <a:t>TCP</a:t>
            </a:r>
          </a:p>
          <a:p>
            <a:pPr defTabSz="762000" eaLnBrk="0" hangingPunct="0">
              <a:lnSpc>
                <a:spcPct val="90000"/>
              </a:lnSpc>
              <a:defRPr/>
            </a:pPr>
            <a:r>
              <a:rPr kumimoji="1" lang="zh-CN" altLang="en-US" sz="1600" b="1">
                <a:solidFill>
                  <a:srgbClr val="000099"/>
                </a:solidFill>
                <a:latin typeface="+mn-lt"/>
                <a:ea typeface="黑体" pitchFamily="2" charset="-122"/>
              </a:rPr>
              <a:t>首部</a:t>
            </a:r>
          </a:p>
        </p:txBody>
      </p:sp>
      <p:sp>
        <p:nvSpPr>
          <p:cNvPr id="7" name="Line 35">
            <a:extLst>
              <a:ext uri="{FF2B5EF4-FFF2-40B4-BE49-F238E27FC236}">
                <a16:creationId xmlns:a16="http://schemas.microsoft.com/office/drawing/2014/main" id="{93AE3A9E-34F6-4247-8B47-FA0838659F39}"/>
              </a:ext>
            </a:extLst>
          </p:cNvPr>
          <p:cNvSpPr>
            <a:spLocks noChangeShapeType="1"/>
          </p:cNvSpPr>
          <p:nvPr/>
        </p:nvSpPr>
        <p:spPr bwMode="auto">
          <a:xfrm>
            <a:off x="8861486" y="1546225"/>
            <a:ext cx="0" cy="2316163"/>
          </a:xfrm>
          <a:prstGeom prst="line">
            <a:avLst/>
          </a:prstGeom>
          <a:noFill/>
          <a:ln w="12700">
            <a:solidFill>
              <a:schemeClr val="tx1"/>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 name="Rectangle 36">
            <a:extLst>
              <a:ext uri="{FF2B5EF4-FFF2-40B4-BE49-F238E27FC236}">
                <a16:creationId xmlns:a16="http://schemas.microsoft.com/office/drawing/2014/main" id="{C245B4B8-C230-441D-B949-42E9D194C740}"/>
              </a:ext>
            </a:extLst>
          </p:cNvPr>
          <p:cNvSpPr>
            <a:spLocks noChangeArrowheads="1"/>
          </p:cNvSpPr>
          <p:nvPr/>
        </p:nvSpPr>
        <p:spPr bwMode="auto">
          <a:xfrm>
            <a:off x="8543829" y="2020529"/>
            <a:ext cx="600172" cy="1197764"/>
          </a:xfrm>
          <a:prstGeom prst="rect">
            <a:avLst/>
          </a:prstGeom>
          <a:solidFill>
            <a:schemeClr val="bg1"/>
          </a:solidFill>
          <a:ln>
            <a:noFill/>
          </a:ln>
          <a:effectLst/>
        </p:spPr>
        <p:txBody>
          <a:bodyPr wrap="square" lIns="90488" tIns="44450" rIns="90488" bIns="44450">
            <a:spAutoFit/>
          </a:bodyPr>
          <a:lstStyle/>
          <a:p>
            <a:pPr algn="ctr" defTabSz="762000" eaLnBrk="0" hangingPunct="0">
              <a:lnSpc>
                <a:spcPct val="90000"/>
              </a:lnSpc>
              <a:defRPr/>
            </a:pPr>
            <a:r>
              <a:rPr kumimoji="1" lang="en-US" altLang="zh-CN" sz="1600" b="1" dirty="0">
                <a:solidFill>
                  <a:srgbClr val="000099"/>
                </a:solidFill>
                <a:latin typeface="+mn-lt"/>
                <a:ea typeface="黑体" pitchFamily="2" charset="-122"/>
              </a:rPr>
              <a:t>20 </a:t>
            </a:r>
            <a:r>
              <a:rPr kumimoji="1" lang="zh-CN" altLang="en-US" sz="1600" b="1" dirty="0">
                <a:solidFill>
                  <a:srgbClr val="000099"/>
                </a:solidFill>
                <a:latin typeface="+mn-lt"/>
                <a:ea typeface="黑体" pitchFamily="2" charset="-122"/>
              </a:rPr>
              <a:t>字节的</a:t>
            </a:r>
          </a:p>
          <a:p>
            <a:pPr algn="ctr" defTabSz="762000" eaLnBrk="0" hangingPunct="0">
              <a:lnSpc>
                <a:spcPct val="90000"/>
              </a:lnSpc>
              <a:defRPr/>
            </a:pPr>
            <a:r>
              <a:rPr kumimoji="1" lang="zh-CN" altLang="en-US" sz="1600" b="1" dirty="0">
                <a:solidFill>
                  <a:srgbClr val="000099"/>
                </a:solidFill>
                <a:latin typeface="+mn-lt"/>
                <a:ea typeface="黑体" pitchFamily="2" charset="-122"/>
              </a:rPr>
              <a:t>固定首部</a:t>
            </a:r>
          </a:p>
        </p:txBody>
      </p:sp>
      <p:sp>
        <p:nvSpPr>
          <p:cNvPr id="10" name="Rectangle 75">
            <a:extLst>
              <a:ext uri="{FF2B5EF4-FFF2-40B4-BE49-F238E27FC236}">
                <a16:creationId xmlns:a16="http://schemas.microsoft.com/office/drawing/2014/main" id="{71C98F62-62DD-4F2C-8151-EE6690205930}"/>
              </a:ext>
            </a:extLst>
          </p:cNvPr>
          <p:cNvSpPr>
            <a:spLocks noChangeArrowheads="1"/>
          </p:cNvSpPr>
          <p:nvPr/>
        </p:nvSpPr>
        <p:spPr bwMode="auto">
          <a:xfrm>
            <a:off x="1169891" y="1550988"/>
            <a:ext cx="7377112" cy="2763837"/>
          </a:xfrm>
          <a:prstGeom prst="rect">
            <a:avLst/>
          </a:prstGeom>
          <a:solidFill>
            <a:srgbClr val="FFFF66"/>
          </a:solidFill>
          <a:ln w="254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1" name="Line 6">
            <a:extLst>
              <a:ext uri="{FF2B5EF4-FFF2-40B4-BE49-F238E27FC236}">
                <a16:creationId xmlns:a16="http://schemas.microsoft.com/office/drawing/2014/main" id="{F6C5E5D0-6BD1-42F1-9E35-8E32E28FCB8E}"/>
              </a:ext>
            </a:extLst>
          </p:cNvPr>
          <p:cNvSpPr>
            <a:spLocks noChangeShapeType="1"/>
          </p:cNvSpPr>
          <p:nvPr/>
        </p:nvSpPr>
        <p:spPr bwMode="auto">
          <a:xfrm>
            <a:off x="1161953" y="2020888"/>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2" name="Line 7">
            <a:extLst>
              <a:ext uri="{FF2B5EF4-FFF2-40B4-BE49-F238E27FC236}">
                <a16:creationId xmlns:a16="http://schemas.microsoft.com/office/drawing/2014/main" id="{0F12B654-038C-424C-9E41-E55469E588BF}"/>
              </a:ext>
            </a:extLst>
          </p:cNvPr>
          <p:cNvSpPr>
            <a:spLocks noChangeShapeType="1"/>
          </p:cNvSpPr>
          <p:nvPr/>
        </p:nvSpPr>
        <p:spPr bwMode="auto">
          <a:xfrm>
            <a:off x="1176241" y="2486025"/>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3" name="Line 8">
            <a:extLst>
              <a:ext uri="{FF2B5EF4-FFF2-40B4-BE49-F238E27FC236}">
                <a16:creationId xmlns:a16="http://schemas.microsoft.com/office/drawing/2014/main" id="{40781F14-5A76-45B8-A833-0A4EF60E0A42}"/>
              </a:ext>
            </a:extLst>
          </p:cNvPr>
          <p:cNvSpPr>
            <a:spLocks noChangeShapeType="1"/>
          </p:cNvSpPr>
          <p:nvPr/>
        </p:nvSpPr>
        <p:spPr bwMode="auto">
          <a:xfrm>
            <a:off x="1161953" y="294957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4" name="Line 9">
            <a:extLst>
              <a:ext uri="{FF2B5EF4-FFF2-40B4-BE49-F238E27FC236}">
                <a16:creationId xmlns:a16="http://schemas.microsoft.com/office/drawing/2014/main" id="{5B2E9CAC-C316-41CB-9780-9ED19A1553E9}"/>
              </a:ext>
            </a:extLst>
          </p:cNvPr>
          <p:cNvSpPr>
            <a:spLocks noChangeShapeType="1"/>
          </p:cNvSpPr>
          <p:nvPr/>
        </p:nvSpPr>
        <p:spPr bwMode="auto">
          <a:xfrm>
            <a:off x="1161953" y="3413125"/>
            <a:ext cx="7391400"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5" name="Line 10">
            <a:extLst>
              <a:ext uri="{FF2B5EF4-FFF2-40B4-BE49-F238E27FC236}">
                <a16:creationId xmlns:a16="http://schemas.microsoft.com/office/drawing/2014/main" id="{1A57FC33-D294-41D5-B282-21A6E96AB4BE}"/>
              </a:ext>
            </a:extLst>
          </p:cNvPr>
          <p:cNvSpPr>
            <a:spLocks noChangeShapeType="1"/>
          </p:cNvSpPr>
          <p:nvPr/>
        </p:nvSpPr>
        <p:spPr bwMode="auto">
          <a:xfrm>
            <a:off x="1176241" y="3878263"/>
            <a:ext cx="7377112"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6" name="Line 11">
            <a:extLst>
              <a:ext uri="{FF2B5EF4-FFF2-40B4-BE49-F238E27FC236}">
                <a16:creationId xmlns:a16="http://schemas.microsoft.com/office/drawing/2014/main" id="{008EF22D-FCC6-4C46-8B76-EAB9041F114F}"/>
              </a:ext>
            </a:extLst>
          </p:cNvPr>
          <p:cNvSpPr>
            <a:spLocks noChangeShapeType="1"/>
          </p:cNvSpPr>
          <p:nvPr/>
        </p:nvSpPr>
        <p:spPr bwMode="auto">
          <a:xfrm>
            <a:off x="4860828" y="1555750"/>
            <a:ext cx="0" cy="47466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17" name="Rectangle 12">
            <a:extLst>
              <a:ext uri="{FF2B5EF4-FFF2-40B4-BE49-F238E27FC236}">
                <a16:creationId xmlns:a16="http://schemas.microsoft.com/office/drawing/2014/main" id="{8E86D0F1-9577-442B-926E-926DC466E7A1}"/>
              </a:ext>
            </a:extLst>
          </p:cNvPr>
          <p:cNvSpPr>
            <a:spLocks noChangeArrowheads="1"/>
          </p:cNvSpPr>
          <p:nvPr/>
        </p:nvSpPr>
        <p:spPr bwMode="auto">
          <a:xfrm>
            <a:off x="6011766" y="1641475"/>
            <a:ext cx="134302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目  的  端  口</a:t>
            </a:r>
          </a:p>
        </p:txBody>
      </p:sp>
      <p:sp>
        <p:nvSpPr>
          <p:cNvPr id="18" name="Rectangle 13">
            <a:extLst>
              <a:ext uri="{FF2B5EF4-FFF2-40B4-BE49-F238E27FC236}">
                <a16:creationId xmlns:a16="http://schemas.microsoft.com/office/drawing/2014/main" id="{097D1133-319C-4279-9440-BDE6AA453D0C}"/>
              </a:ext>
            </a:extLst>
          </p:cNvPr>
          <p:cNvSpPr>
            <a:spLocks noChangeArrowheads="1"/>
          </p:cNvSpPr>
          <p:nvPr/>
        </p:nvSpPr>
        <p:spPr bwMode="auto">
          <a:xfrm>
            <a:off x="1317528" y="2890838"/>
            <a:ext cx="590550" cy="5778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数据</a:t>
            </a:r>
          </a:p>
          <a:p>
            <a:pPr defTabSz="762000" eaLnBrk="0" hangingPunct="0">
              <a:defRPr/>
            </a:pPr>
            <a:r>
              <a:rPr kumimoji="1" lang="zh-CN" altLang="en-US" sz="1600" b="1">
                <a:solidFill>
                  <a:srgbClr val="000099"/>
                </a:solidFill>
                <a:latin typeface="+mn-lt"/>
                <a:ea typeface="黑体" pitchFamily="2" charset="-122"/>
              </a:rPr>
              <a:t>偏移</a:t>
            </a:r>
          </a:p>
        </p:txBody>
      </p:sp>
      <p:sp>
        <p:nvSpPr>
          <p:cNvPr id="19" name="Rectangle 14">
            <a:extLst>
              <a:ext uri="{FF2B5EF4-FFF2-40B4-BE49-F238E27FC236}">
                <a16:creationId xmlns:a16="http://schemas.microsoft.com/office/drawing/2014/main" id="{F6E1B2BB-2F3A-4E8C-9030-05BF31958E1C}"/>
              </a:ext>
            </a:extLst>
          </p:cNvPr>
          <p:cNvSpPr>
            <a:spLocks noChangeArrowheads="1"/>
          </p:cNvSpPr>
          <p:nvPr/>
        </p:nvSpPr>
        <p:spPr bwMode="auto">
          <a:xfrm>
            <a:off x="2352578" y="3505200"/>
            <a:ext cx="1138238"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检   验   和</a:t>
            </a:r>
          </a:p>
        </p:txBody>
      </p:sp>
      <p:sp>
        <p:nvSpPr>
          <p:cNvPr id="20" name="Rectangle 15">
            <a:extLst>
              <a:ext uri="{FF2B5EF4-FFF2-40B4-BE49-F238E27FC236}">
                <a16:creationId xmlns:a16="http://schemas.microsoft.com/office/drawing/2014/main" id="{BD5F4A02-1369-452C-81E4-BC685BE5A3F5}"/>
              </a:ext>
            </a:extLst>
          </p:cNvPr>
          <p:cNvSpPr>
            <a:spLocks noChangeArrowheads="1"/>
          </p:cNvSpPr>
          <p:nvPr/>
        </p:nvSpPr>
        <p:spPr bwMode="auto">
          <a:xfrm>
            <a:off x="2547841" y="3933825"/>
            <a:ext cx="30686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选    项    （长  度  可  变）</a:t>
            </a:r>
          </a:p>
        </p:txBody>
      </p:sp>
      <p:sp>
        <p:nvSpPr>
          <p:cNvPr id="21" name="Rectangle 16">
            <a:extLst>
              <a:ext uri="{FF2B5EF4-FFF2-40B4-BE49-F238E27FC236}">
                <a16:creationId xmlns:a16="http://schemas.microsoft.com/office/drawing/2014/main" id="{C9EF2279-5C3C-4E38-82BC-6F3BF0CB129F}"/>
              </a:ext>
            </a:extLst>
          </p:cNvPr>
          <p:cNvSpPr>
            <a:spLocks noChangeArrowheads="1"/>
          </p:cNvSpPr>
          <p:nvPr/>
        </p:nvSpPr>
        <p:spPr bwMode="auto">
          <a:xfrm>
            <a:off x="2462116" y="1641475"/>
            <a:ext cx="1023937"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源  端  口</a:t>
            </a:r>
          </a:p>
        </p:txBody>
      </p:sp>
      <p:sp>
        <p:nvSpPr>
          <p:cNvPr id="22" name="Rectangle 17">
            <a:extLst>
              <a:ext uri="{FF2B5EF4-FFF2-40B4-BE49-F238E27FC236}">
                <a16:creationId xmlns:a16="http://schemas.microsoft.com/office/drawing/2014/main" id="{F3398296-451A-4DF0-99B9-7022998BC6DF}"/>
              </a:ext>
            </a:extLst>
          </p:cNvPr>
          <p:cNvSpPr>
            <a:spLocks noChangeArrowheads="1"/>
          </p:cNvSpPr>
          <p:nvPr/>
        </p:nvSpPr>
        <p:spPr bwMode="auto">
          <a:xfrm>
            <a:off x="4433791" y="2100263"/>
            <a:ext cx="8334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序   号</a:t>
            </a:r>
          </a:p>
        </p:txBody>
      </p:sp>
      <p:sp>
        <p:nvSpPr>
          <p:cNvPr id="23" name="Line 18">
            <a:extLst>
              <a:ext uri="{FF2B5EF4-FFF2-40B4-BE49-F238E27FC236}">
                <a16:creationId xmlns:a16="http://schemas.microsoft.com/office/drawing/2014/main" id="{42A9D97A-6EAB-4603-8A61-531FB7A5F18B}"/>
              </a:ext>
            </a:extLst>
          </p:cNvPr>
          <p:cNvSpPr>
            <a:spLocks noChangeShapeType="1"/>
          </p:cNvSpPr>
          <p:nvPr/>
        </p:nvSpPr>
        <p:spPr bwMode="auto">
          <a:xfrm>
            <a:off x="4865591" y="2955925"/>
            <a:ext cx="0" cy="915988"/>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4" name="Rectangle 19">
            <a:extLst>
              <a:ext uri="{FF2B5EF4-FFF2-40B4-BE49-F238E27FC236}">
                <a16:creationId xmlns:a16="http://schemas.microsoft.com/office/drawing/2014/main" id="{F153F99A-E81A-4ED6-8297-1371BA43244E}"/>
              </a:ext>
            </a:extLst>
          </p:cNvPr>
          <p:cNvSpPr>
            <a:spLocks noChangeArrowheads="1"/>
          </p:cNvSpPr>
          <p:nvPr/>
        </p:nvSpPr>
        <p:spPr bwMode="auto">
          <a:xfrm>
            <a:off x="5857778" y="3505200"/>
            <a:ext cx="1514475"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紧   急   指   针</a:t>
            </a:r>
          </a:p>
        </p:txBody>
      </p:sp>
      <p:sp>
        <p:nvSpPr>
          <p:cNvPr id="25" name="Rectangle 20">
            <a:extLst>
              <a:ext uri="{FF2B5EF4-FFF2-40B4-BE49-F238E27FC236}">
                <a16:creationId xmlns:a16="http://schemas.microsoft.com/office/drawing/2014/main" id="{DBCC7216-5F7E-47FD-AE6B-A55056ADF618}"/>
              </a:ext>
            </a:extLst>
          </p:cNvPr>
          <p:cNvSpPr>
            <a:spLocks noChangeArrowheads="1"/>
          </p:cNvSpPr>
          <p:nvPr/>
        </p:nvSpPr>
        <p:spPr bwMode="auto">
          <a:xfrm>
            <a:off x="6289578" y="3024188"/>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窗   口</a:t>
            </a:r>
          </a:p>
        </p:txBody>
      </p:sp>
      <p:sp>
        <p:nvSpPr>
          <p:cNvPr id="26" name="Rectangle 21">
            <a:extLst>
              <a:ext uri="{FF2B5EF4-FFF2-40B4-BE49-F238E27FC236}">
                <a16:creationId xmlns:a16="http://schemas.microsoft.com/office/drawing/2014/main" id="{920454D9-B4D1-4E97-9196-D870E840507A}"/>
              </a:ext>
            </a:extLst>
          </p:cNvPr>
          <p:cNvSpPr>
            <a:spLocks noChangeArrowheads="1"/>
          </p:cNvSpPr>
          <p:nvPr/>
        </p:nvSpPr>
        <p:spPr bwMode="auto">
          <a:xfrm>
            <a:off x="4198841" y="2584450"/>
            <a:ext cx="1404937"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确    认    号</a:t>
            </a:r>
          </a:p>
        </p:txBody>
      </p:sp>
      <p:sp>
        <p:nvSpPr>
          <p:cNvPr id="27" name="Line 22">
            <a:extLst>
              <a:ext uri="{FF2B5EF4-FFF2-40B4-BE49-F238E27FC236}">
                <a16:creationId xmlns:a16="http://schemas.microsoft.com/office/drawing/2014/main" id="{1AF3C15C-4923-44B2-B6CA-5682074879DE}"/>
              </a:ext>
            </a:extLst>
          </p:cNvPr>
          <p:cNvSpPr>
            <a:spLocks noChangeShapeType="1"/>
          </p:cNvSpPr>
          <p:nvPr/>
        </p:nvSpPr>
        <p:spPr bwMode="auto">
          <a:xfrm>
            <a:off x="2087466"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8" name="Line 23">
            <a:extLst>
              <a:ext uri="{FF2B5EF4-FFF2-40B4-BE49-F238E27FC236}">
                <a16:creationId xmlns:a16="http://schemas.microsoft.com/office/drawing/2014/main" id="{0750DD77-DDFE-47B2-921F-0ED1B790FECE}"/>
              </a:ext>
            </a:extLst>
          </p:cNvPr>
          <p:cNvSpPr>
            <a:spLocks noChangeShapeType="1"/>
          </p:cNvSpPr>
          <p:nvPr/>
        </p:nvSpPr>
        <p:spPr bwMode="auto">
          <a:xfrm>
            <a:off x="3938491" y="2951163"/>
            <a:ext cx="0" cy="45720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29" name="Line 24">
            <a:extLst>
              <a:ext uri="{FF2B5EF4-FFF2-40B4-BE49-F238E27FC236}">
                <a16:creationId xmlns:a16="http://schemas.microsoft.com/office/drawing/2014/main" id="{D7FF1BE3-8D47-4F7C-A3A6-C3B5A0F5271F}"/>
              </a:ext>
            </a:extLst>
          </p:cNvPr>
          <p:cNvSpPr>
            <a:spLocks noChangeShapeType="1"/>
          </p:cNvSpPr>
          <p:nvPr/>
        </p:nvSpPr>
        <p:spPr bwMode="auto">
          <a:xfrm>
            <a:off x="3463828" y="2955925"/>
            <a:ext cx="0" cy="4635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0" name="Line 25">
            <a:extLst>
              <a:ext uri="{FF2B5EF4-FFF2-40B4-BE49-F238E27FC236}">
                <a16:creationId xmlns:a16="http://schemas.microsoft.com/office/drawing/2014/main" id="{65AEEEAF-1C45-4BBB-9DB0-89CB3A3EF12F}"/>
              </a:ext>
            </a:extLst>
          </p:cNvPr>
          <p:cNvSpPr>
            <a:spLocks noChangeShapeType="1"/>
          </p:cNvSpPr>
          <p:nvPr/>
        </p:nvSpPr>
        <p:spPr bwMode="auto">
          <a:xfrm>
            <a:off x="36987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1" name="Line 26">
            <a:extLst>
              <a:ext uri="{FF2B5EF4-FFF2-40B4-BE49-F238E27FC236}">
                <a16:creationId xmlns:a16="http://schemas.microsoft.com/office/drawing/2014/main" id="{79A33E24-B46D-47B5-B9BD-328530F35ED0}"/>
              </a:ext>
            </a:extLst>
          </p:cNvPr>
          <p:cNvSpPr>
            <a:spLocks noChangeShapeType="1"/>
          </p:cNvSpPr>
          <p:nvPr/>
        </p:nvSpPr>
        <p:spPr bwMode="auto">
          <a:xfrm>
            <a:off x="4398866"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2" name="Line 27">
            <a:extLst>
              <a:ext uri="{FF2B5EF4-FFF2-40B4-BE49-F238E27FC236}">
                <a16:creationId xmlns:a16="http://schemas.microsoft.com/office/drawing/2014/main" id="{A035C7AB-B61C-488D-9310-CFFCA4CB111F}"/>
              </a:ext>
            </a:extLst>
          </p:cNvPr>
          <p:cNvSpPr>
            <a:spLocks noChangeShapeType="1"/>
          </p:cNvSpPr>
          <p:nvPr/>
        </p:nvSpPr>
        <p:spPr bwMode="auto">
          <a:xfrm>
            <a:off x="4168678"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3" name="Line 28">
            <a:extLst>
              <a:ext uri="{FF2B5EF4-FFF2-40B4-BE49-F238E27FC236}">
                <a16:creationId xmlns:a16="http://schemas.microsoft.com/office/drawing/2014/main" id="{E8B4025E-8EBE-494F-8B85-56767898D624}"/>
              </a:ext>
            </a:extLst>
          </p:cNvPr>
          <p:cNvSpPr>
            <a:spLocks noChangeShapeType="1"/>
          </p:cNvSpPr>
          <p:nvPr/>
        </p:nvSpPr>
        <p:spPr bwMode="auto">
          <a:xfrm>
            <a:off x="4635403" y="2955925"/>
            <a:ext cx="0" cy="455613"/>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4" name="Rectangle 29">
            <a:extLst>
              <a:ext uri="{FF2B5EF4-FFF2-40B4-BE49-F238E27FC236}">
                <a16:creationId xmlns:a16="http://schemas.microsoft.com/office/drawing/2014/main" id="{95AEE8C9-F1F3-4F9E-B797-7589138B2E7C}"/>
              </a:ext>
            </a:extLst>
          </p:cNvPr>
          <p:cNvSpPr>
            <a:spLocks noChangeArrowheads="1"/>
          </p:cNvSpPr>
          <p:nvPr/>
        </p:nvSpPr>
        <p:spPr bwMode="auto">
          <a:xfrm>
            <a:off x="2376391" y="3033713"/>
            <a:ext cx="762000" cy="333375"/>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保   留</a:t>
            </a:r>
          </a:p>
        </p:txBody>
      </p:sp>
      <p:sp>
        <p:nvSpPr>
          <p:cNvPr id="35" name="Rectangle 30">
            <a:extLst>
              <a:ext uri="{FF2B5EF4-FFF2-40B4-BE49-F238E27FC236}">
                <a16:creationId xmlns:a16="http://schemas.microsoft.com/office/drawing/2014/main" id="{5991046D-1BA5-476B-B6B9-1A735BDD8A9C}"/>
              </a:ext>
            </a:extLst>
          </p:cNvPr>
          <p:cNvSpPr>
            <a:spLocks noChangeArrowheads="1"/>
          </p:cNvSpPr>
          <p:nvPr/>
        </p:nvSpPr>
        <p:spPr bwMode="auto">
          <a:xfrm>
            <a:off x="46179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kumimoji="1" lang="en-US" altLang="zh-CN" sz="1200" b="1">
                <a:solidFill>
                  <a:srgbClr val="000099"/>
                </a:solidFill>
                <a:ea typeface="黑体" panose="02010609060101010101" pitchFamily="49" charset="-122"/>
              </a:rPr>
              <a:t>F</a:t>
            </a:r>
          </a:p>
          <a:p>
            <a:pPr algn="ctr">
              <a:lnSpc>
                <a:spcPct val="75000"/>
              </a:lnSpc>
            </a:pPr>
            <a:r>
              <a:rPr kumimoji="1" lang="en-US" altLang="zh-CN" sz="1200" b="1">
                <a:solidFill>
                  <a:srgbClr val="000099"/>
                </a:solidFill>
                <a:ea typeface="黑体" panose="02010609060101010101" pitchFamily="49" charset="-122"/>
              </a:rPr>
              <a:t>I</a:t>
            </a:r>
          </a:p>
          <a:p>
            <a:pPr algn="ctr">
              <a:lnSpc>
                <a:spcPct val="75000"/>
              </a:lnSpc>
            </a:pPr>
            <a:r>
              <a:rPr kumimoji="1" lang="en-US" altLang="zh-CN" sz="1200" b="1">
                <a:solidFill>
                  <a:srgbClr val="000099"/>
                </a:solidFill>
                <a:ea typeface="黑体" panose="02010609060101010101" pitchFamily="49" charset="-122"/>
              </a:rPr>
              <a:t>N</a:t>
            </a:r>
          </a:p>
        </p:txBody>
      </p:sp>
      <p:sp>
        <p:nvSpPr>
          <p:cNvPr id="36" name="Line 31">
            <a:extLst>
              <a:ext uri="{FF2B5EF4-FFF2-40B4-BE49-F238E27FC236}">
                <a16:creationId xmlns:a16="http://schemas.microsoft.com/office/drawing/2014/main" id="{5C5170D6-FD3D-4311-AF9B-DC1A70C4DDEF}"/>
              </a:ext>
            </a:extLst>
          </p:cNvPr>
          <p:cNvSpPr>
            <a:spLocks noChangeShapeType="1"/>
          </p:cNvSpPr>
          <p:nvPr/>
        </p:nvSpPr>
        <p:spPr bwMode="auto">
          <a:xfrm>
            <a:off x="1181003" y="925513"/>
            <a:ext cx="7361238" cy="0"/>
          </a:xfrm>
          <a:prstGeom prst="line">
            <a:avLst/>
          </a:prstGeom>
          <a:noFill/>
          <a:ln w="12700">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7" name="Rectangle 32">
            <a:extLst>
              <a:ext uri="{FF2B5EF4-FFF2-40B4-BE49-F238E27FC236}">
                <a16:creationId xmlns:a16="http://schemas.microsoft.com/office/drawing/2014/main" id="{F5B9222D-E2F4-4948-BDD9-355E10AB7D35}"/>
              </a:ext>
            </a:extLst>
          </p:cNvPr>
          <p:cNvSpPr>
            <a:spLocks noChangeArrowheads="1"/>
          </p:cNvSpPr>
          <p:nvPr/>
        </p:nvSpPr>
        <p:spPr bwMode="auto">
          <a:xfrm>
            <a:off x="4802091" y="765175"/>
            <a:ext cx="736600" cy="366713"/>
          </a:xfrm>
          <a:prstGeom prst="rect">
            <a:avLst/>
          </a:prstGeom>
          <a:solidFill>
            <a:schemeClr val="bg1"/>
          </a:solidFill>
          <a:ln>
            <a:noFill/>
          </a:ln>
          <a:effectLst/>
        </p:spPr>
        <p:txBody>
          <a:bodyPr wrap="none" lIns="90488" tIns="44450" rIns="90488" bIns="44450">
            <a:spAutoFit/>
          </a:bodyPr>
          <a:lstStyle/>
          <a:p>
            <a:pPr defTabSz="762000" eaLnBrk="0" hangingPunct="0">
              <a:defRPr/>
            </a:pPr>
            <a:r>
              <a:rPr kumimoji="1" lang="en-US" altLang="zh-CN" b="1" dirty="0">
                <a:solidFill>
                  <a:srgbClr val="000099"/>
                </a:solidFill>
                <a:latin typeface="+mn-lt"/>
                <a:ea typeface="黑体" pitchFamily="2" charset="-122"/>
              </a:rPr>
              <a:t>32 </a:t>
            </a:r>
            <a:r>
              <a:rPr kumimoji="1" lang="zh-CN" altLang="en-US" b="1" dirty="0">
                <a:solidFill>
                  <a:srgbClr val="000099"/>
                </a:solidFill>
                <a:latin typeface="+mn-lt"/>
                <a:ea typeface="黑体" pitchFamily="2" charset="-122"/>
              </a:rPr>
              <a:t>位</a:t>
            </a:r>
          </a:p>
        </p:txBody>
      </p:sp>
      <p:sp>
        <p:nvSpPr>
          <p:cNvPr id="38" name="Line 37">
            <a:extLst>
              <a:ext uri="{FF2B5EF4-FFF2-40B4-BE49-F238E27FC236}">
                <a16:creationId xmlns:a16="http://schemas.microsoft.com/office/drawing/2014/main" id="{577FAEE2-5302-4044-B3EA-2261700EFB66}"/>
              </a:ext>
            </a:extLst>
          </p:cNvPr>
          <p:cNvSpPr>
            <a:spLocks noChangeShapeType="1"/>
          </p:cNvSpPr>
          <p:nvPr/>
        </p:nvSpPr>
        <p:spPr bwMode="auto">
          <a:xfrm>
            <a:off x="1166716" y="1446213"/>
            <a:ext cx="7367587" cy="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Line 38">
            <a:extLst>
              <a:ext uri="{FF2B5EF4-FFF2-40B4-BE49-F238E27FC236}">
                <a16:creationId xmlns:a16="http://schemas.microsoft.com/office/drawing/2014/main" id="{248DCF08-B785-4A09-99FB-532FEE6404B6}"/>
              </a:ext>
            </a:extLst>
          </p:cNvPr>
          <p:cNvSpPr>
            <a:spLocks noChangeShapeType="1"/>
          </p:cNvSpPr>
          <p:nvPr/>
        </p:nvSpPr>
        <p:spPr bwMode="auto">
          <a:xfrm>
            <a:off x="1166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Line 39">
            <a:extLst>
              <a:ext uri="{FF2B5EF4-FFF2-40B4-BE49-F238E27FC236}">
                <a16:creationId xmlns:a16="http://schemas.microsoft.com/office/drawing/2014/main" id="{42B180C3-00C9-4B19-8FD2-DA3843CB9A89}"/>
              </a:ext>
            </a:extLst>
          </p:cNvPr>
          <p:cNvSpPr>
            <a:spLocks noChangeShapeType="1"/>
          </p:cNvSpPr>
          <p:nvPr/>
        </p:nvSpPr>
        <p:spPr bwMode="auto">
          <a:xfrm>
            <a:off x="1396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Line 40">
            <a:extLst>
              <a:ext uri="{FF2B5EF4-FFF2-40B4-BE49-F238E27FC236}">
                <a16:creationId xmlns:a16="http://schemas.microsoft.com/office/drawing/2014/main" id="{D5C3DEF9-5178-4FD6-AEE5-2C8EB30493EA}"/>
              </a:ext>
            </a:extLst>
          </p:cNvPr>
          <p:cNvSpPr>
            <a:spLocks noChangeShapeType="1"/>
          </p:cNvSpPr>
          <p:nvPr/>
        </p:nvSpPr>
        <p:spPr bwMode="auto">
          <a:xfrm>
            <a:off x="1627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Line 41">
            <a:extLst>
              <a:ext uri="{FF2B5EF4-FFF2-40B4-BE49-F238E27FC236}">
                <a16:creationId xmlns:a16="http://schemas.microsoft.com/office/drawing/2014/main" id="{711D6C0C-58A1-4091-99DF-6A6AE2831FB3}"/>
              </a:ext>
            </a:extLst>
          </p:cNvPr>
          <p:cNvSpPr>
            <a:spLocks noChangeShapeType="1"/>
          </p:cNvSpPr>
          <p:nvPr/>
        </p:nvSpPr>
        <p:spPr bwMode="auto">
          <a:xfrm>
            <a:off x="18572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Line 42">
            <a:extLst>
              <a:ext uri="{FF2B5EF4-FFF2-40B4-BE49-F238E27FC236}">
                <a16:creationId xmlns:a16="http://schemas.microsoft.com/office/drawing/2014/main" id="{FEEEE09C-1194-48AA-B701-4144173AF206}"/>
              </a:ext>
            </a:extLst>
          </p:cNvPr>
          <p:cNvSpPr>
            <a:spLocks noChangeShapeType="1"/>
          </p:cNvSpPr>
          <p:nvPr/>
        </p:nvSpPr>
        <p:spPr bwMode="auto">
          <a:xfrm>
            <a:off x="20874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43">
            <a:extLst>
              <a:ext uri="{FF2B5EF4-FFF2-40B4-BE49-F238E27FC236}">
                <a16:creationId xmlns:a16="http://schemas.microsoft.com/office/drawing/2014/main" id="{FB8F15C9-3D2F-48FA-AE30-4BDAFF59BA3D}"/>
              </a:ext>
            </a:extLst>
          </p:cNvPr>
          <p:cNvSpPr>
            <a:spLocks noChangeShapeType="1"/>
          </p:cNvSpPr>
          <p:nvPr/>
        </p:nvSpPr>
        <p:spPr bwMode="auto">
          <a:xfrm>
            <a:off x="23176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Line 44">
            <a:extLst>
              <a:ext uri="{FF2B5EF4-FFF2-40B4-BE49-F238E27FC236}">
                <a16:creationId xmlns:a16="http://schemas.microsoft.com/office/drawing/2014/main" id="{F33F6FBE-B569-447A-BDD1-362281C19CF2}"/>
              </a:ext>
            </a:extLst>
          </p:cNvPr>
          <p:cNvSpPr>
            <a:spLocks noChangeShapeType="1"/>
          </p:cNvSpPr>
          <p:nvPr/>
        </p:nvSpPr>
        <p:spPr bwMode="auto">
          <a:xfrm>
            <a:off x="2547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45">
            <a:extLst>
              <a:ext uri="{FF2B5EF4-FFF2-40B4-BE49-F238E27FC236}">
                <a16:creationId xmlns:a16="http://schemas.microsoft.com/office/drawing/2014/main" id="{1457C762-B4D2-4AC4-ACEC-6580B0F32962}"/>
              </a:ext>
            </a:extLst>
          </p:cNvPr>
          <p:cNvSpPr>
            <a:spLocks noChangeShapeType="1"/>
          </p:cNvSpPr>
          <p:nvPr/>
        </p:nvSpPr>
        <p:spPr bwMode="auto">
          <a:xfrm>
            <a:off x="2778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7" name="Line 46">
            <a:extLst>
              <a:ext uri="{FF2B5EF4-FFF2-40B4-BE49-F238E27FC236}">
                <a16:creationId xmlns:a16="http://schemas.microsoft.com/office/drawing/2014/main" id="{3EB87718-7EF7-404B-9C01-FA98C9F7AE00}"/>
              </a:ext>
            </a:extLst>
          </p:cNvPr>
          <p:cNvSpPr>
            <a:spLocks noChangeShapeType="1"/>
          </p:cNvSpPr>
          <p:nvPr/>
        </p:nvSpPr>
        <p:spPr bwMode="auto">
          <a:xfrm>
            <a:off x="3008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8" name="Line 47">
            <a:extLst>
              <a:ext uri="{FF2B5EF4-FFF2-40B4-BE49-F238E27FC236}">
                <a16:creationId xmlns:a16="http://schemas.microsoft.com/office/drawing/2014/main" id="{54A50EB6-51E5-4228-98EB-AC42B15A3301}"/>
              </a:ext>
            </a:extLst>
          </p:cNvPr>
          <p:cNvSpPr>
            <a:spLocks noChangeShapeType="1"/>
          </p:cNvSpPr>
          <p:nvPr/>
        </p:nvSpPr>
        <p:spPr bwMode="auto">
          <a:xfrm>
            <a:off x="32384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9" name="Line 48">
            <a:extLst>
              <a:ext uri="{FF2B5EF4-FFF2-40B4-BE49-F238E27FC236}">
                <a16:creationId xmlns:a16="http://schemas.microsoft.com/office/drawing/2014/main" id="{35B4C532-8D7A-4EE4-8EB7-E83A82FC1D8A}"/>
              </a:ext>
            </a:extLst>
          </p:cNvPr>
          <p:cNvSpPr>
            <a:spLocks noChangeShapeType="1"/>
          </p:cNvSpPr>
          <p:nvPr/>
        </p:nvSpPr>
        <p:spPr bwMode="auto">
          <a:xfrm>
            <a:off x="34685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0" name="Line 49">
            <a:extLst>
              <a:ext uri="{FF2B5EF4-FFF2-40B4-BE49-F238E27FC236}">
                <a16:creationId xmlns:a16="http://schemas.microsoft.com/office/drawing/2014/main" id="{90BFD446-F3FE-444B-A91C-F72AE83C695D}"/>
              </a:ext>
            </a:extLst>
          </p:cNvPr>
          <p:cNvSpPr>
            <a:spLocks noChangeShapeType="1"/>
          </p:cNvSpPr>
          <p:nvPr/>
        </p:nvSpPr>
        <p:spPr bwMode="auto">
          <a:xfrm>
            <a:off x="36987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1" name="Line 50">
            <a:extLst>
              <a:ext uri="{FF2B5EF4-FFF2-40B4-BE49-F238E27FC236}">
                <a16:creationId xmlns:a16="http://schemas.microsoft.com/office/drawing/2014/main" id="{F701DCAB-AA31-4EAD-9524-E6E9527F9D40}"/>
              </a:ext>
            </a:extLst>
          </p:cNvPr>
          <p:cNvSpPr>
            <a:spLocks noChangeShapeType="1"/>
          </p:cNvSpPr>
          <p:nvPr/>
        </p:nvSpPr>
        <p:spPr bwMode="auto">
          <a:xfrm>
            <a:off x="3930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2" name="Line 51">
            <a:extLst>
              <a:ext uri="{FF2B5EF4-FFF2-40B4-BE49-F238E27FC236}">
                <a16:creationId xmlns:a16="http://schemas.microsoft.com/office/drawing/2014/main" id="{F960A822-0E07-4F9B-B872-94CEA7B87740}"/>
              </a:ext>
            </a:extLst>
          </p:cNvPr>
          <p:cNvSpPr>
            <a:spLocks noChangeShapeType="1"/>
          </p:cNvSpPr>
          <p:nvPr/>
        </p:nvSpPr>
        <p:spPr bwMode="auto">
          <a:xfrm>
            <a:off x="4160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3" name="Line 52">
            <a:extLst>
              <a:ext uri="{FF2B5EF4-FFF2-40B4-BE49-F238E27FC236}">
                <a16:creationId xmlns:a16="http://schemas.microsoft.com/office/drawing/2014/main" id="{7294B107-7E28-461B-B348-6B6C06264648}"/>
              </a:ext>
            </a:extLst>
          </p:cNvPr>
          <p:cNvSpPr>
            <a:spLocks noChangeShapeType="1"/>
          </p:cNvSpPr>
          <p:nvPr/>
        </p:nvSpPr>
        <p:spPr bwMode="auto">
          <a:xfrm>
            <a:off x="4389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4" name="Line 53">
            <a:extLst>
              <a:ext uri="{FF2B5EF4-FFF2-40B4-BE49-F238E27FC236}">
                <a16:creationId xmlns:a16="http://schemas.microsoft.com/office/drawing/2014/main" id="{109E74E1-C0AB-496A-BF13-CF1DE75DE612}"/>
              </a:ext>
            </a:extLst>
          </p:cNvPr>
          <p:cNvSpPr>
            <a:spLocks noChangeShapeType="1"/>
          </p:cNvSpPr>
          <p:nvPr/>
        </p:nvSpPr>
        <p:spPr bwMode="auto">
          <a:xfrm>
            <a:off x="4619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5" name="Line 54">
            <a:extLst>
              <a:ext uri="{FF2B5EF4-FFF2-40B4-BE49-F238E27FC236}">
                <a16:creationId xmlns:a16="http://schemas.microsoft.com/office/drawing/2014/main" id="{60366685-0959-46F8-AA0E-38086055EE57}"/>
              </a:ext>
            </a:extLst>
          </p:cNvPr>
          <p:cNvSpPr>
            <a:spLocks noChangeShapeType="1"/>
          </p:cNvSpPr>
          <p:nvPr/>
        </p:nvSpPr>
        <p:spPr bwMode="auto">
          <a:xfrm>
            <a:off x="48497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55">
            <a:extLst>
              <a:ext uri="{FF2B5EF4-FFF2-40B4-BE49-F238E27FC236}">
                <a16:creationId xmlns:a16="http://schemas.microsoft.com/office/drawing/2014/main" id="{45742C76-66EA-4756-B778-600D505CE50A}"/>
              </a:ext>
            </a:extLst>
          </p:cNvPr>
          <p:cNvSpPr>
            <a:spLocks noChangeShapeType="1"/>
          </p:cNvSpPr>
          <p:nvPr/>
        </p:nvSpPr>
        <p:spPr bwMode="auto">
          <a:xfrm>
            <a:off x="507990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56">
            <a:extLst>
              <a:ext uri="{FF2B5EF4-FFF2-40B4-BE49-F238E27FC236}">
                <a16:creationId xmlns:a16="http://schemas.microsoft.com/office/drawing/2014/main" id="{83BFF89F-D95C-42BA-98FD-580E5D6B95E2}"/>
              </a:ext>
            </a:extLst>
          </p:cNvPr>
          <p:cNvSpPr>
            <a:spLocks noChangeShapeType="1"/>
          </p:cNvSpPr>
          <p:nvPr/>
        </p:nvSpPr>
        <p:spPr bwMode="auto">
          <a:xfrm>
            <a:off x="53100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Line 57">
            <a:extLst>
              <a:ext uri="{FF2B5EF4-FFF2-40B4-BE49-F238E27FC236}">
                <a16:creationId xmlns:a16="http://schemas.microsoft.com/office/drawing/2014/main" id="{44683EAF-E1B2-458F-9012-914DE15F7731}"/>
              </a:ext>
            </a:extLst>
          </p:cNvPr>
          <p:cNvSpPr>
            <a:spLocks noChangeShapeType="1"/>
          </p:cNvSpPr>
          <p:nvPr/>
        </p:nvSpPr>
        <p:spPr bwMode="auto">
          <a:xfrm>
            <a:off x="55418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Line 58">
            <a:extLst>
              <a:ext uri="{FF2B5EF4-FFF2-40B4-BE49-F238E27FC236}">
                <a16:creationId xmlns:a16="http://schemas.microsoft.com/office/drawing/2014/main" id="{B2A729A7-6F97-4B4E-8135-5F511FA4E883}"/>
              </a:ext>
            </a:extLst>
          </p:cNvPr>
          <p:cNvSpPr>
            <a:spLocks noChangeShapeType="1"/>
          </p:cNvSpPr>
          <p:nvPr/>
        </p:nvSpPr>
        <p:spPr bwMode="auto">
          <a:xfrm>
            <a:off x="57720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0" name="Line 59">
            <a:extLst>
              <a:ext uri="{FF2B5EF4-FFF2-40B4-BE49-F238E27FC236}">
                <a16:creationId xmlns:a16="http://schemas.microsoft.com/office/drawing/2014/main" id="{99A5B7EF-1E17-4412-9481-D999213367F9}"/>
              </a:ext>
            </a:extLst>
          </p:cNvPr>
          <p:cNvSpPr>
            <a:spLocks noChangeShapeType="1"/>
          </p:cNvSpPr>
          <p:nvPr/>
        </p:nvSpPr>
        <p:spPr bwMode="auto">
          <a:xfrm>
            <a:off x="60022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1" name="Line 60">
            <a:extLst>
              <a:ext uri="{FF2B5EF4-FFF2-40B4-BE49-F238E27FC236}">
                <a16:creationId xmlns:a16="http://schemas.microsoft.com/office/drawing/2014/main" id="{1E2FB74A-CC3B-4761-9192-127A53B27825}"/>
              </a:ext>
            </a:extLst>
          </p:cNvPr>
          <p:cNvSpPr>
            <a:spLocks noChangeShapeType="1"/>
          </p:cNvSpPr>
          <p:nvPr/>
        </p:nvSpPr>
        <p:spPr bwMode="auto">
          <a:xfrm>
            <a:off x="62308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2" name="Line 61">
            <a:extLst>
              <a:ext uri="{FF2B5EF4-FFF2-40B4-BE49-F238E27FC236}">
                <a16:creationId xmlns:a16="http://schemas.microsoft.com/office/drawing/2014/main" id="{C795C1D7-9F57-46CC-9DD0-FE1D9A7BCA93}"/>
              </a:ext>
            </a:extLst>
          </p:cNvPr>
          <p:cNvSpPr>
            <a:spLocks noChangeShapeType="1"/>
          </p:cNvSpPr>
          <p:nvPr/>
        </p:nvSpPr>
        <p:spPr bwMode="auto">
          <a:xfrm>
            <a:off x="64610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3" name="Line 62">
            <a:extLst>
              <a:ext uri="{FF2B5EF4-FFF2-40B4-BE49-F238E27FC236}">
                <a16:creationId xmlns:a16="http://schemas.microsoft.com/office/drawing/2014/main" id="{F0265C06-2559-441E-9AFF-C95ABB4576E2}"/>
              </a:ext>
            </a:extLst>
          </p:cNvPr>
          <p:cNvSpPr>
            <a:spLocks noChangeShapeType="1"/>
          </p:cNvSpPr>
          <p:nvPr/>
        </p:nvSpPr>
        <p:spPr bwMode="auto">
          <a:xfrm>
            <a:off x="6691216"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4" name="Line 63">
            <a:extLst>
              <a:ext uri="{FF2B5EF4-FFF2-40B4-BE49-F238E27FC236}">
                <a16:creationId xmlns:a16="http://schemas.microsoft.com/office/drawing/2014/main" id="{0A238FF4-0236-4D82-BC86-BB32FDC1BD6B}"/>
              </a:ext>
            </a:extLst>
          </p:cNvPr>
          <p:cNvSpPr>
            <a:spLocks noChangeShapeType="1"/>
          </p:cNvSpPr>
          <p:nvPr/>
        </p:nvSpPr>
        <p:spPr bwMode="auto">
          <a:xfrm>
            <a:off x="692299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5" name="Line 64">
            <a:extLst>
              <a:ext uri="{FF2B5EF4-FFF2-40B4-BE49-F238E27FC236}">
                <a16:creationId xmlns:a16="http://schemas.microsoft.com/office/drawing/2014/main" id="{3824EE36-AAF1-4E1F-9AFC-EE0209A2BEC2}"/>
              </a:ext>
            </a:extLst>
          </p:cNvPr>
          <p:cNvSpPr>
            <a:spLocks noChangeShapeType="1"/>
          </p:cNvSpPr>
          <p:nvPr/>
        </p:nvSpPr>
        <p:spPr bwMode="auto">
          <a:xfrm>
            <a:off x="715317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6" name="Line 65">
            <a:extLst>
              <a:ext uri="{FF2B5EF4-FFF2-40B4-BE49-F238E27FC236}">
                <a16:creationId xmlns:a16="http://schemas.microsoft.com/office/drawing/2014/main" id="{90355F16-7170-42CB-A0D3-A37D2E9B6845}"/>
              </a:ext>
            </a:extLst>
          </p:cNvPr>
          <p:cNvSpPr>
            <a:spLocks noChangeShapeType="1"/>
          </p:cNvSpPr>
          <p:nvPr/>
        </p:nvSpPr>
        <p:spPr bwMode="auto">
          <a:xfrm>
            <a:off x="7383366"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66">
            <a:extLst>
              <a:ext uri="{FF2B5EF4-FFF2-40B4-BE49-F238E27FC236}">
                <a16:creationId xmlns:a16="http://schemas.microsoft.com/office/drawing/2014/main" id="{5EEFAD50-5D89-4A8F-8AA9-A7CAA76E8451}"/>
              </a:ext>
            </a:extLst>
          </p:cNvPr>
          <p:cNvSpPr>
            <a:spLocks noChangeShapeType="1"/>
          </p:cNvSpPr>
          <p:nvPr/>
        </p:nvSpPr>
        <p:spPr bwMode="auto">
          <a:xfrm>
            <a:off x="7613553"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67">
            <a:extLst>
              <a:ext uri="{FF2B5EF4-FFF2-40B4-BE49-F238E27FC236}">
                <a16:creationId xmlns:a16="http://schemas.microsoft.com/office/drawing/2014/main" id="{599E5876-4E28-42EC-B1E2-95399634669E}"/>
              </a:ext>
            </a:extLst>
          </p:cNvPr>
          <p:cNvSpPr>
            <a:spLocks noChangeShapeType="1"/>
          </p:cNvSpPr>
          <p:nvPr/>
        </p:nvSpPr>
        <p:spPr bwMode="auto">
          <a:xfrm>
            <a:off x="78437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Line 68">
            <a:extLst>
              <a:ext uri="{FF2B5EF4-FFF2-40B4-BE49-F238E27FC236}">
                <a16:creationId xmlns:a16="http://schemas.microsoft.com/office/drawing/2014/main" id="{1F961B6D-FF24-4D99-AFA8-3C088A7CE1C3}"/>
              </a:ext>
            </a:extLst>
          </p:cNvPr>
          <p:cNvSpPr>
            <a:spLocks noChangeShapeType="1"/>
          </p:cNvSpPr>
          <p:nvPr/>
        </p:nvSpPr>
        <p:spPr bwMode="auto">
          <a:xfrm>
            <a:off x="8072341"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0" name="Line 69">
            <a:extLst>
              <a:ext uri="{FF2B5EF4-FFF2-40B4-BE49-F238E27FC236}">
                <a16:creationId xmlns:a16="http://schemas.microsoft.com/office/drawing/2014/main" id="{26ECD997-2CF5-4C01-8E74-225DE60FD80E}"/>
              </a:ext>
            </a:extLst>
          </p:cNvPr>
          <p:cNvSpPr>
            <a:spLocks noChangeShapeType="1"/>
          </p:cNvSpPr>
          <p:nvPr/>
        </p:nvSpPr>
        <p:spPr bwMode="auto">
          <a:xfrm>
            <a:off x="8302528" y="1246188"/>
            <a:ext cx="0" cy="200025"/>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1" name="Line 70">
            <a:extLst>
              <a:ext uri="{FF2B5EF4-FFF2-40B4-BE49-F238E27FC236}">
                <a16:creationId xmlns:a16="http://schemas.microsoft.com/office/drawing/2014/main" id="{673969F2-1FA9-4A31-9BF4-0F918F39A453}"/>
              </a:ext>
            </a:extLst>
          </p:cNvPr>
          <p:cNvSpPr>
            <a:spLocks noChangeShapeType="1"/>
          </p:cNvSpPr>
          <p:nvPr/>
        </p:nvSpPr>
        <p:spPr bwMode="auto">
          <a:xfrm>
            <a:off x="8534303" y="1312863"/>
            <a:ext cx="0" cy="133350"/>
          </a:xfrm>
          <a:prstGeom prst="line">
            <a:avLst/>
          </a:prstGeom>
          <a:noFill/>
          <a:ln w="12700">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2" name="Rectangle 71">
            <a:extLst>
              <a:ext uri="{FF2B5EF4-FFF2-40B4-BE49-F238E27FC236}">
                <a16:creationId xmlns:a16="http://schemas.microsoft.com/office/drawing/2014/main" id="{3D06E4BF-701E-4914-9864-AA7823B4290C}"/>
              </a:ext>
            </a:extLst>
          </p:cNvPr>
          <p:cNvSpPr>
            <a:spLocks noChangeArrowheads="1"/>
          </p:cNvSpPr>
          <p:nvPr/>
        </p:nvSpPr>
        <p:spPr bwMode="auto">
          <a:xfrm>
            <a:off x="1319116" y="1179513"/>
            <a:ext cx="1535112"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3" name="Rectangle 72">
            <a:extLst>
              <a:ext uri="{FF2B5EF4-FFF2-40B4-BE49-F238E27FC236}">
                <a16:creationId xmlns:a16="http://schemas.microsoft.com/office/drawing/2014/main" id="{386D132F-3DD0-4566-BDEE-5017DAA1657E}"/>
              </a:ext>
            </a:extLst>
          </p:cNvPr>
          <p:cNvSpPr>
            <a:spLocks noChangeArrowheads="1"/>
          </p:cNvSpPr>
          <p:nvPr/>
        </p:nvSpPr>
        <p:spPr bwMode="auto">
          <a:xfrm>
            <a:off x="3160616" y="1179513"/>
            <a:ext cx="1536700"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4" name="Rectangle 73">
            <a:extLst>
              <a:ext uri="{FF2B5EF4-FFF2-40B4-BE49-F238E27FC236}">
                <a16:creationId xmlns:a16="http://schemas.microsoft.com/office/drawing/2014/main" id="{9D510727-4DCC-43AC-B027-08E9957FB764}"/>
              </a:ext>
            </a:extLst>
          </p:cNvPr>
          <p:cNvSpPr>
            <a:spLocks noChangeArrowheads="1"/>
          </p:cNvSpPr>
          <p:nvPr/>
        </p:nvSpPr>
        <p:spPr bwMode="auto">
          <a:xfrm>
            <a:off x="50037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74">
            <a:extLst>
              <a:ext uri="{FF2B5EF4-FFF2-40B4-BE49-F238E27FC236}">
                <a16:creationId xmlns:a16="http://schemas.microsoft.com/office/drawing/2014/main" id="{CC00A1C0-EC02-4A48-B1C5-170025FC7B18}"/>
              </a:ext>
            </a:extLst>
          </p:cNvPr>
          <p:cNvSpPr>
            <a:spLocks noChangeArrowheads="1"/>
          </p:cNvSpPr>
          <p:nvPr/>
        </p:nvSpPr>
        <p:spPr bwMode="auto">
          <a:xfrm>
            <a:off x="6845203" y="1179513"/>
            <a:ext cx="1535113" cy="200025"/>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Rectangle 76">
            <a:extLst>
              <a:ext uri="{FF2B5EF4-FFF2-40B4-BE49-F238E27FC236}">
                <a16:creationId xmlns:a16="http://schemas.microsoft.com/office/drawing/2014/main" id="{D6242B44-9A42-4B48-B534-BFAE79E3A73A}"/>
              </a:ext>
            </a:extLst>
          </p:cNvPr>
          <p:cNvSpPr>
            <a:spLocks noChangeArrowheads="1"/>
          </p:cNvSpPr>
          <p:nvPr/>
        </p:nvSpPr>
        <p:spPr bwMode="auto">
          <a:xfrm>
            <a:off x="43893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Y</a:t>
            </a:r>
          </a:p>
          <a:p>
            <a:pPr>
              <a:lnSpc>
                <a:spcPct val="75000"/>
              </a:lnSpc>
            </a:pPr>
            <a:r>
              <a:rPr kumimoji="1" lang="en-US" altLang="zh-CN" sz="1200" b="1">
                <a:solidFill>
                  <a:srgbClr val="000099"/>
                </a:solidFill>
                <a:ea typeface="黑体" panose="02010609060101010101" pitchFamily="49" charset="-122"/>
              </a:rPr>
              <a:t>N</a:t>
            </a:r>
          </a:p>
        </p:txBody>
      </p:sp>
      <p:sp>
        <p:nvSpPr>
          <p:cNvPr id="77" name="Rectangle 77">
            <a:extLst>
              <a:ext uri="{FF2B5EF4-FFF2-40B4-BE49-F238E27FC236}">
                <a16:creationId xmlns:a16="http://schemas.microsoft.com/office/drawing/2014/main" id="{3DC0B654-65AC-436F-A46C-5FA18461B3B6}"/>
              </a:ext>
            </a:extLst>
          </p:cNvPr>
          <p:cNvSpPr>
            <a:spLocks noChangeArrowheads="1"/>
          </p:cNvSpPr>
          <p:nvPr/>
        </p:nvSpPr>
        <p:spPr bwMode="auto">
          <a:xfrm>
            <a:off x="4160741" y="2968625"/>
            <a:ext cx="293687"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T</a:t>
            </a:r>
          </a:p>
        </p:txBody>
      </p:sp>
      <p:sp>
        <p:nvSpPr>
          <p:cNvPr id="78" name="Rectangle 78">
            <a:extLst>
              <a:ext uri="{FF2B5EF4-FFF2-40B4-BE49-F238E27FC236}">
                <a16:creationId xmlns:a16="http://schemas.microsoft.com/office/drawing/2014/main" id="{5545DAE1-1752-47E5-8732-AB57B31CF3C0}"/>
              </a:ext>
            </a:extLst>
          </p:cNvPr>
          <p:cNvSpPr>
            <a:spLocks noChangeArrowheads="1"/>
          </p:cNvSpPr>
          <p:nvPr/>
        </p:nvSpPr>
        <p:spPr bwMode="auto">
          <a:xfrm>
            <a:off x="3885182" y="2968625"/>
            <a:ext cx="293688"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P</a:t>
            </a:r>
          </a:p>
          <a:p>
            <a:pPr>
              <a:lnSpc>
                <a:spcPct val="75000"/>
              </a:lnSpc>
            </a:pPr>
            <a:r>
              <a:rPr kumimoji="1" lang="en-US" altLang="zh-CN" sz="1200" b="1">
                <a:solidFill>
                  <a:srgbClr val="000099"/>
                </a:solidFill>
                <a:ea typeface="黑体" panose="02010609060101010101" pitchFamily="49" charset="-122"/>
              </a:rPr>
              <a:t>S</a:t>
            </a:r>
          </a:p>
          <a:p>
            <a:pPr>
              <a:lnSpc>
                <a:spcPct val="75000"/>
              </a:lnSpc>
            </a:pPr>
            <a:r>
              <a:rPr kumimoji="1" lang="en-US" altLang="zh-CN" sz="1200" b="1">
                <a:solidFill>
                  <a:srgbClr val="000099"/>
                </a:solidFill>
                <a:ea typeface="黑体" panose="02010609060101010101" pitchFamily="49" charset="-122"/>
              </a:rPr>
              <a:t>H</a:t>
            </a:r>
          </a:p>
        </p:txBody>
      </p:sp>
      <p:sp>
        <p:nvSpPr>
          <p:cNvPr id="79" name="Rectangle 79">
            <a:extLst>
              <a:ext uri="{FF2B5EF4-FFF2-40B4-BE49-F238E27FC236}">
                <a16:creationId xmlns:a16="http://schemas.microsoft.com/office/drawing/2014/main" id="{EEEE5901-1AC2-4351-ADF5-BFA800AEE385}"/>
              </a:ext>
            </a:extLst>
          </p:cNvPr>
          <p:cNvSpPr>
            <a:spLocks noChangeArrowheads="1"/>
          </p:cNvSpPr>
          <p:nvPr/>
        </p:nvSpPr>
        <p:spPr bwMode="auto">
          <a:xfrm>
            <a:off x="3684491" y="2968625"/>
            <a:ext cx="292100"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A</a:t>
            </a:r>
          </a:p>
          <a:p>
            <a:pPr>
              <a:lnSpc>
                <a:spcPct val="75000"/>
              </a:lnSpc>
            </a:pPr>
            <a:r>
              <a:rPr kumimoji="1" lang="en-US" altLang="zh-CN" sz="1200" b="1">
                <a:solidFill>
                  <a:srgbClr val="000099"/>
                </a:solidFill>
                <a:ea typeface="黑体" panose="02010609060101010101" pitchFamily="49" charset="-122"/>
              </a:rPr>
              <a:t>C</a:t>
            </a:r>
          </a:p>
          <a:p>
            <a:pPr>
              <a:lnSpc>
                <a:spcPct val="75000"/>
              </a:lnSpc>
            </a:pPr>
            <a:r>
              <a:rPr kumimoji="1" lang="en-US" altLang="zh-CN" sz="1200" b="1">
                <a:solidFill>
                  <a:srgbClr val="000099"/>
                </a:solidFill>
                <a:ea typeface="黑体" panose="02010609060101010101" pitchFamily="49" charset="-122"/>
              </a:rPr>
              <a:t>K</a:t>
            </a:r>
          </a:p>
        </p:txBody>
      </p:sp>
      <p:sp>
        <p:nvSpPr>
          <p:cNvPr id="80" name="Rectangle 80">
            <a:extLst>
              <a:ext uri="{FF2B5EF4-FFF2-40B4-BE49-F238E27FC236}">
                <a16:creationId xmlns:a16="http://schemas.microsoft.com/office/drawing/2014/main" id="{9217CBB3-F788-4FC5-B83B-A34C92716926}"/>
              </a:ext>
            </a:extLst>
          </p:cNvPr>
          <p:cNvSpPr>
            <a:spLocks noChangeArrowheads="1"/>
          </p:cNvSpPr>
          <p:nvPr/>
        </p:nvSpPr>
        <p:spPr bwMode="auto">
          <a:xfrm>
            <a:off x="3432078" y="2968625"/>
            <a:ext cx="303213" cy="506413"/>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kumimoji="1" lang="en-US" altLang="zh-CN" sz="1200" b="1">
                <a:solidFill>
                  <a:srgbClr val="000099"/>
                </a:solidFill>
                <a:ea typeface="黑体" panose="02010609060101010101" pitchFamily="49" charset="-122"/>
              </a:rPr>
              <a:t>U</a:t>
            </a:r>
          </a:p>
          <a:p>
            <a:pPr>
              <a:lnSpc>
                <a:spcPct val="75000"/>
              </a:lnSpc>
            </a:pPr>
            <a:r>
              <a:rPr kumimoji="1" lang="en-US" altLang="zh-CN" sz="1200" b="1">
                <a:solidFill>
                  <a:srgbClr val="000099"/>
                </a:solidFill>
                <a:ea typeface="黑体" panose="02010609060101010101" pitchFamily="49" charset="-122"/>
              </a:rPr>
              <a:t>R</a:t>
            </a:r>
          </a:p>
          <a:p>
            <a:pPr>
              <a:lnSpc>
                <a:spcPct val="75000"/>
              </a:lnSpc>
            </a:pPr>
            <a:r>
              <a:rPr kumimoji="1" lang="en-US" altLang="zh-CN" sz="1200" b="1">
                <a:solidFill>
                  <a:srgbClr val="000099"/>
                </a:solidFill>
                <a:ea typeface="黑体" panose="02010609060101010101" pitchFamily="49" charset="-122"/>
              </a:rPr>
              <a:t>G</a:t>
            </a:r>
          </a:p>
        </p:txBody>
      </p:sp>
      <p:sp>
        <p:nvSpPr>
          <p:cNvPr id="81" name="Rectangle 81">
            <a:extLst>
              <a:ext uri="{FF2B5EF4-FFF2-40B4-BE49-F238E27FC236}">
                <a16:creationId xmlns:a16="http://schemas.microsoft.com/office/drawing/2014/main" id="{8A21E4D5-34B5-4E85-AE35-AF10A091A25C}"/>
              </a:ext>
            </a:extLst>
          </p:cNvPr>
          <p:cNvSpPr>
            <a:spLocks noChangeArrowheads="1"/>
          </p:cNvSpPr>
          <p:nvPr/>
        </p:nvSpPr>
        <p:spPr bwMode="auto">
          <a:xfrm>
            <a:off x="809528" y="1060450"/>
            <a:ext cx="7359650" cy="336550"/>
          </a:xfrm>
          <a:prstGeom prst="rect">
            <a:avLst/>
          </a:prstGeom>
          <a:noFill/>
          <a:ln>
            <a:noFill/>
          </a:ln>
          <a:effectLst/>
        </p:spPr>
        <p:txBody>
          <a:bodyPr wrap="none"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82" name="Line 82">
            <a:extLst>
              <a:ext uri="{FF2B5EF4-FFF2-40B4-BE49-F238E27FC236}">
                <a16:creationId xmlns:a16="http://schemas.microsoft.com/office/drawing/2014/main" id="{E5732673-040F-4106-9937-2AC63689BD8C}"/>
              </a:ext>
            </a:extLst>
          </p:cNvPr>
          <p:cNvSpPr>
            <a:spLocks noChangeShapeType="1"/>
          </p:cNvSpPr>
          <p:nvPr/>
        </p:nvSpPr>
        <p:spPr bwMode="auto">
          <a:xfrm flipH="1">
            <a:off x="6689628" y="3889375"/>
            <a:ext cx="3175" cy="430213"/>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3" name="Rectangle 83">
            <a:extLst>
              <a:ext uri="{FF2B5EF4-FFF2-40B4-BE49-F238E27FC236}">
                <a16:creationId xmlns:a16="http://schemas.microsoft.com/office/drawing/2014/main" id="{3480DFF6-ADE8-4A71-B8EB-F50B2E1EE338}"/>
              </a:ext>
            </a:extLst>
          </p:cNvPr>
          <p:cNvSpPr>
            <a:spLocks noChangeArrowheads="1"/>
          </p:cNvSpPr>
          <p:nvPr/>
        </p:nvSpPr>
        <p:spPr bwMode="auto">
          <a:xfrm>
            <a:off x="7181753" y="3933825"/>
            <a:ext cx="890588" cy="336550"/>
          </a:xfrm>
          <a:prstGeom prst="rect">
            <a:avLst/>
          </a:prstGeom>
          <a:noFill/>
          <a:ln>
            <a:noFill/>
          </a:ln>
          <a:effectLst/>
        </p:spPr>
        <p:txBody>
          <a:bodyPr lIns="90488" tIns="44450" rIns="90488" bIns="44450">
            <a:spAutoFit/>
          </a:bodyPr>
          <a:lstStyle/>
          <a:p>
            <a:pPr defTabSz="762000" eaLnBrk="0" hangingPunct="0">
              <a:defRPr/>
            </a:pPr>
            <a:r>
              <a:rPr kumimoji="1" lang="zh-CN" altLang="en-US" sz="1600" b="1">
                <a:solidFill>
                  <a:srgbClr val="000099"/>
                </a:solidFill>
                <a:latin typeface="+mn-lt"/>
                <a:ea typeface="黑体" pitchFamily="2" charset="-122"/>
              </a:rPr>
              <a:t>填    充</a:t>
            </a:r>
          </a:p>
        </p:txBody>
      </p:sp>
      <p:sp>
        <p:nvSpPr>
          <p:cNvPr id="84" name="Line 100">
            <a:extLst>
              <a:ext uri="{FF2B5EF4-FFF2-40B4-BE49-F238E27FC236}">
                <a16:creationId xmlns:a16="http://schemas.microsoft.com/office/drawing/2014/main" id="{13A5D06F-9D6D-4DF2-889D-1619687B3D6D}"/>
              </a:ext>
            </a:extLst>
          </p:cNvPr>
          <p:cNvSpPr>
            <a:spLocks noChangeShapeType="1"/>
          </p:cNvSpPr>
          <p:nvPr/>
        </p:nvSpPr>
        <p:spPr bwMode="auto">
          <a:xfrm>
            <a:off x="8648603" y="15351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5" name="Line 101">
            <a:extLst>
              <a:ext uri="{FF2B5EF4-FFF2-40B4-BE49-F238E27FC236}">
                <a16:creationId xmlns:a16="http://schemas.microsoft.com/office/drawing/2014/main" id="{735D2D67-DF37-471D-BA64-C3D40998097D}"/>
              </a:ext>
            </a:extLst>
          </p:cNvPr>
          <p:cNvSpPr>
            <a:spLocks noChangeShapeType="1"/>
          </p:cNvSpPr>
          <p:nvPr/>
        </p:nvSpPr>
        <p:spPr bwMode="auto">
          <a:xfrm>
            <a:off x="8648603" y="3871913"/>
            <a:ext cx="49539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6" name="Line 102">
            <a:extLst>
              <a:ext uri="{FF2B5EF4-FFF2-40B4-BE49-F238E27FC236}">
                <a16:creationId xmlns:a16="http://schemas.microsoft.com/office/drawing/2014/main" id="{258656F5-2806-48BE-983F-7B57DD503CEE}"/>
              </a:ext>
            </a:extLst>
          </p:cNvPr>
          <p:cNvSpPr>
            <a:spLocks noChangeShapeType="1"/>
          </p:cNvSpPr>
          <p:nvPr/>
        </p:nvSpPr>
        <p:spPr bwMode="auto">
          <a:xfrm>
            <a:off x="598391" y="1560513"/>
            <a:ext cx="509587"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7" name="Line 103">
            <a:extLst>
              <a:ext uri="{FF2B5EF4-FFF2-40B4-BE49-F238E27FC236}">
                <a16:creationId xmlns:a16="http://schemas.microsoft.com/office/drawing/2014/main" id="{E0F46C87-BDBC-48CE-8CCC-7DD959D7FA44}"/>
              </a:ext>
            </a:extLst>
          </p:cNvPr>
          <p:cNvSpPr>
            <a:spLocks noChangeShapeType="1"/>
          </p:cNvSpPr>
          <p:nvPr/>
        </p:nvSpPr>
        <p:spPr bwMode="auto">
          <a:xfrm>
            <a:off x="612678" y="4302125"/>
            <a:ext cx="508000" cy="0"/>
          </a:xfrm>
          <a:prstGeom prst="line">
            <a:avLst/>
          </a:prstGeom>
          <a:noFill/>
          <a:ln w="1270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88" name="Text Box 103">
            <a:extLst>
              <a:ext uri="{FF2B5EF4-FFF2-40B4-BE49-F238E27FC236}">
                <a16:creationId xmlns:a16="http://schemas.microsoft.com/office/drawing/2014/main" id="{82BDA983-6E50-45B9-A802-8592E18AAECE}"/>
              </a:ext>
            </a:extLst>
          </p:cNvPr>
          <p:cNvSpPr txBox="1">
            <a:spLocks noChangeArrowheads="1"/>
          </p:cNvSpPr>
          <p:nvPr/>
        </p:nvSpPr>
        <p:spPr bwMode="auto">
          <a:xfrm>
            <a:off x="1139672" y="4766443"/>
            <a:ext cx="7768354" cy="954107"/>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黑体" panose="02010609060101010101" pitchFamily="49" charset="-122"/>
              </a:rPr>
              <a:t>填充字段 </a:t>
            </a:r>
            <a:r>
              <a:rPr lang="en-US" altLang="zh-CN" sz="2800" b="1" dirty="0">
                <a:ea typeface="黑体" panose="02010609060101010101" pitchFamily="49" charset="-122"/>
              </a:rPr>
              <a:t>—— </a:t>
            </a:r>
            <a:r>
              <a:rPr lang="zh-CN" altLang="en-US" sz="2800" b="1" dirty="0">
                <a:ea typeface="黑体" panose="02010609060101010101" pitchFamily="49" charset="-122"/>
              </a:rPr>
              <a:t>为了使整个首部长度是 </a:t>
            </a:r>
            <a:r>
              <a:rPr lang="en-US" altLang="zh-CN" sz="2800" b="1" dirty="0">
                <a:ea typeface="黑体" panose="02010609060101010101" pitchFamily="49" charset="-122"/>
              </a:rPr>
              <a:t>4 </a:t>
            </a:r>
            <a:r>
              <a:rPr lang="zh-CN" altLang="en-US" sz="2800" b="1" dirty="0">
                <a:ea typeface="黑体" panose="02010609060101010101" pitchFamily="49" charset="-122"/>
              </a:rPr>
              <a:t>字节的整数倍。 </a:t>
            </a:r>
          </a:p>
        </p:txBody>
      </p:sp>
      <p:sp>
        <p:nvSpPr>
          <p:cNvPr id="90" name="矩形 89"/>
          <p:cNvSpPr/>
          <p:nvPr/>
        </p:nvSpPr>
        <p:spPr>
          <a:xfrm>
            <a:off x="6695727" y="3864017"/>
            <a:ext cx="1858338"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摘录 88">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1" name="表格 90">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6B6E6BE2-F6C1-44A4-A41F-AC3C2035B457}"/>
              </a:ext>
            </a:extLst>
          </p:cNvPr>
          <p:cNvSpPr>
            <a:spLocks noGrp="1"/>
          </p:cNvSpPr>
          <p:nvPr>
            <p:ph type="sldNum" sz="quarter" idx="12"/>
          </p:nvPr>
        </p:nvSpPr>
        <p:spPr/>
        <p:txBody>
          <a:bodyPr/>
          <a:lstStyle/>
          <a:p>
            <a:fld id="{0343F522-B1DB-4B24-87CC-09EAB668A261}" type="slidenum">
              <a:rPr lang="zh-CN" altLang="en-US" smtClean="0"/>
              <a:pPr/>
              <a:t>38</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725071" y="483643"/>
            <a:ext cx="5955948" cy="627369"/>
          </a:xfrm>
        </p:spPr>
        <p:txBody>
          <a:bodyPr>
            <a:normAutofit/>
          </a:bodyPr>
          <a:lstStyle/>
          <a:p>
            <a:r>
              <a:rPr lang="en-US" altLang="zh-CN" sz="3200" dirty="0">
                <a:latin typeface="黑体" panose="02010609060101010101" pitchFamily="49" charset="-122"/>
                <a:ea typeface="黑体" panose="02010609060101010101" pitchFamily="49" charset="-122"/>
              </a:rPr>
              <a:t>TCP</a:t>
            </a:r>
            <a:r>
              <a:rPr lang="zh-CN" altLang="en-US" sz="3200" dirty="0">
                <a:latin typeface="黑体" panose="02010609060101010101" pitchFamily="49" charset="-122"/>
                <a:ea typeface="黑体" panose="02010609060101010101" pitchFamily="49" charset="-122"/>
              </a:rPr>
              <a:t>连接建立：三次握手</a:t>
            </a:r>
          </a:p>
        </p:txBody>
      </p:sp>
      <p:grpSp>
        <p:nvGrpSpPr>
          <p:cNvPr id="32" name="Group 2">
            <a:extLst>
              <a:ext uri="{FF2B5EF4-FFF2-40B4-BE49-F238E27FC236}">
                <a16:creationId xmlns:a16="http://schemas.microsoft.com/office/drawing/2014/main" id="{A7BBE55C-4431-4253-AE4D-A60AE7430E90}"/>
              </a:ext>
            </a:extLst>
          </p:cNvPr>
          <p:cNvGrpSpPr>
            <a:grpSpLocks/>
          </p:cNvGrpSpPr>
          <p:nvPr/>
        </p:nvGrpSpPr>
        <p:grpSpPr bwMode="auto">
          <a:xfrm>
            <a:off x="1855788" y="2931398"/>
            <a:ext cx="6140450" cy="3765550"/>
            <a:chOff x="898" y="1893"/>
            <a:chExt cx="3868" cy="2372"/>
          </a:xfrm>
        </p:grpSpPr>
        <p:grpSp>
          <p:nvGrpSpPr>
            <p:cNvPr id="33" name="Group 3">
              <a:extLst>
                <a:ext uri="{FF2B5EF4-FFF2-40B4-BE49-F238E27FC236}">
                  <a16:creationId xmlns:a16="http://schemas.microsoft.com/office/drawing/2014/main" id="{0D036855-8270-4FB2-BD97-9CFD6281B138}"/>
                </a:ext>
              </a:extLst>
            </p:cNvPr>
            <p:cNvGrpSpPr>
              <a:grpSpLocks/>
            </p:cNvGrpSpPr>
            <p:nvPr/>
          </p:nvGrpSpPr>
          <p:grpSpPr bwMode="auto">
            <a:xfrm>
              <a:off x="899" y="1916"/>
              <a:ext cx="622" cy="1048"/>
              <a:chOff x="899" y="1916"/>
              <a:chExt cx="622" cy="1048"/>
            </a:xfrm>
          </p:grpSpPr>
          <p:sp>
            <p:nvSpPr>
              <p:cNvPr id="47" name="Rectangle 4">
                <a:extLst>
                  <a:ext uri="{FF2B5EF4-FFF2-40B4-BE49-F238E27FC236}">
                    <a16:creationId xmlns:a16="http://schemas.microsoft.com/office/drawing/2014/main" id="{FD2FDB98-64A8-4AD3-83B1-CE80B832CB74}"/>
                  </a:ext>
                </a:extLst>
              </p:cNvPr>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8" name="Rectangle 5">
                <a:extLst>
                  <a:ext uri="{FF2B5EF4-FFF2-40B4-BE49-F238E27FC236}">
                    <a16:creationId xmlns:a16="http://schemas.microsoft.com/office/drawing/2014/main" id="{5E7733C2-8081-4A30-819B-CCBA550F8BAF}"/>
                  </a:ext>
                </a:extLst>
              </p:cNvPr>
              <p:cNvSpPr>
                <a:spLocks noChangeArrowheads="1"/>
              </p:cNvSpPr>
              <p:nvPr/>
            </p:nvSpPr>
            <p:spPr bwMode="auto">
              <a:xfrm>
                <a:off x="964" y="2169"/>
                <a:ext cx="503" cy="406"/>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SYN-</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SENT</a:t>
                </a:r>
              </a:p>
            </p:txBody>
          </p:sp>
        </p:grpSp>
        <p:grpSp>
          <p:nvGrpSpPr>
            <p:cNvPr id="34" name="Group 6">
              <a:extLst>
                <a:ext uri="{FF2B5EF4-FFF2-40B4-BE49-F238E27FC236}">
                  <a16:creationId xmlns:a16="http://schemas.microsoft.com/office/drawing/2014/main" id="{B2F2C625-8EF9-49FE-B616-9F6DC2510D88}"/>
                </a:ext>
              </a:extLst>
            </p:cNvPr>
            <p:cNvGrpSpPr>
              <a:grpSpLocks/>
            </p:cNvGrpSpPr>
            <p:nvPr/>
          </p:nvGrpSpPr>
          <p:grpSpPr bwMode="auto">
            <a:xfrm>
              <a:off x="898" y="3013"/>
              <a:ext cx="656" cy="1252"/>
              <a:chOff x="898" y="3013"/>
              <a:chExt cx="656" cy="1252"/>
            </a:xfrm>
          </p:grpSpPr>
          <p:sp>
            <p:nvSpPr>
              <p:cNvPr id="45" name="Rectangle 7">
                <a:extLst>
                  <a:ext uri="{FF2B5EF4-FFF2-40B4-BE49-F238E27FC236}">
                    <a16:creationId xmlns:a16="http://schemas.microsoft.com/office/drawing/2014/main" id="{3AF69207-D89B-40FE-A982-A71D50EA912F}"/>
                  </a:ext>
                </a:extLst>
              </p:cNvPr>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6" name="Rectangle 8">
                <a:extLst>
                  <a:ext uri="{FF2B5EF4-FFF2-40B4-BE49-F238E27FC236}">
                    <a16:creationId xmlns:a16="http://schemas.microsoft.com/office/drawing/2014/main" id="{E3FA3EE0-3ABB-42BB-93FE-058BFD37209F}"/>
                  </a:ext>
                </a:extLst>
              </p:cNvPr>
              <p:cNvSpPr>
                <a:spLocks noChangeArrowheads="1"/>
              </p:cNvSpPr>
              <p:nvPr/>
            </p:nvSpPr>
            <p:spPr bwMode="auto">
              <a:xfrm>
                <a:off x="898" y="3383"/>
                <a:ext cx="656" cy="406"/>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ESTAB-</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LISHED</a:t>
                </a:r>
              </a:p>
            </p:txBody>
          </p:sp>
        </p:grpSp>
        <p:grpSp>
          <p:nvGrpSpPr>
            <p:cNvPr id="35" name="Group 9">
              <a:extLst>
                <a:ext uri="{FF2B5EF4-FFF2-40B4-BE49-F238E27FC236}">
                  <a16:creationId xmlns:a16="http://schemas.microsoft.com/office/drawing/2014/main" id="{FC775DA6-DAA6-4D5A-918A-B6041D73938A}"/>
                </a:ext>
              </a:extLst>
            </p:cNvPr>
            <p:cNvGrpSpPr>
              <a:grpSpLocks/>
            </p:cNvGrpSpPr>
            <p:nvPr/>
          </p:nvGrpSpPr>
          <p:grpSpPr bwMode="auto">
            <a:xfrm>
              <a:off x="4111" y="2445"/>
              <a:ext cx="621" cy="1064"/>
              <a:chOff x="4111" y="2445"/>
              <a:chExt cx="621" cy="1064"/>
            </a:xfrm>
          </p:grpSpPr>
          <p:sp>
            <p:nvSpPr>
              <p:cNvPr id="42" name="Rectangle 10">
                <a:extLst>
                  <a:ext uri="{FF2B5EF4-FFF2-40B4-BE49-F238E27FC236}">
                    <a16:creationId xmlns:a16="http://schemas.microsoft.com/office/drawing/2014/main" id="{54976AC3-A864-4D29-B9A7-D2350CA67E25}"/>
                  </a:ext>
                </a:extLst>
              </p:cNvPr>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4" name="Rectangle 11">
                <a:extLst>
                  <a:ext uri="{FF2B5EF4-FFF2-40B4-BE49-F238E27FC236}">
                    <a16:creationId xmlns:a16="http://schemas.microsoft.com/office/drawing/2014/main" id="{930427F5-42A5-4F02-972B-9457E16364E4}"/>
                  </a:ext>
                </a:extLst>
              </p:cNvPr>
              <p:cNvSpPr>
                <a:spLocks noChangeArrowheads="1"/>
              </p:cNvSpPr>
              <p:nvPr/>
            </p:nvSpPr>
            <p:spPr bwMode="auto">
              <a:xfrm>
                <a:off x="4156" y="2721"/>
                <a:ext cx="527" cy="406"/>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SYN-</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RCVD</a:t>
                </a:r>
              </a:p>
            </p:txBody>
          </p:sp>
        </p:grpSp>
        <p:grpSp>
          <p:nvGrpSpPr>
            <p:cNvPr id="36" name="Group 12">
              <a:extLst>
                <a:ext uri="{FF2B5EF4-FFF2-40B4-BE49-F238E27FC236}">
                  <a16:creationId xmlns:a16="http://schemas.microsoft.com/office/drawing/2014/main" id="{796B4F8D-1EAA-4023-8CC3-D4CB9F4AD429}"/>
                </a:ext>
              </a:extLst>
            </p:cNvPr>
            <p:cNvGrpSpPr>
              <a:grpSpLocks/>
            </p:cNvGrpSpPr>
            <p:nvPr/>
          </p:nvGrpSpPr>
          <p:grpSpPr bwMode="auto">
            <a:xfrm>
              <a:off x="4111" y="1893"/>
              <a:ext cx="639" cy="519"/>
              <a:chOff x="4111" y="1893"/>
              <a:chExt cx="639" cy="519"/>
            </a:xfrm>
          </p:grpSpPr>
          <p:sp>
            <p:nvSpPr>
              <p:cNvPr id="40" name="Rectangle 13">
                <a:extLst>
                  <a:ext uri="{FF2B5EF4-FFF2-40B4-BE49-F238E27FC236}">
                    <a16:creationId xmlns:a16="http://schemas.microsoft.com/office/drawing/2014/main" id="{6ECEFE93-9546-45D4-81CD-6DD20F90F006}"/>
                  </a:ext>
                </a:extLst>
              </p:cNvPr>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1" name="Rectangle 14">
                <a:extLst>
                  <a:ext uri="{FF2B5EF4-FFF2-40B4-BE49-F238E27FC236}">
                    <a16:creationId xmlns:a16="http://schemas.microsoft.com/office/drawing/2014/main" id="{B18B2A39-81FF-4753-A26C-F0CD0676C077}"/>
                  </a:ext>
                </a:extLst>
              </p:cNvPr>
              <p:cNvSpPr>
                <a:spLocks noChangeArrowheads="1"/>
              </p:cNvSpPr>
              <p:nvPr/>
            </p:nvSpPr>
            <p:spPr bwMode="auto">
              <a:xfrm>
                <a:off x="4118" y="2004"/>
                <a:ext cx="632" cy="231"/>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dirty="0">
                    <a:solidFill>
                      <a:srgbClr val="3333CC"/>
                    </a:solidFill>
                    <a:latin typeface="+mn-lt"/>
                    <a:ea typeface="黑体" pitchFamily="2" charset="-122"/>
                  </a:rPr>
                  <a:t>LISTEN</a:t>
                </a:r>
              </a:p>
            </p:txBody>
          </p:sp>
        </p:grpSp>
        <p:grpSp>
          <p:nvGrpSpPr>
            <p:cNvPr id="37" name="Group 15">
              <a:extLst>
                <a:ext uri="{FF2B5EF4-FFF2-40B4-BE49-F238E27FC236}">
                  <a16:creationId xmlns:a16="http://schemas.microsoft.com/office/drawing/2014/main" id="{89771B16-DEC0-41E9-A7AB-0A941413877D}"/>
                </a:ext>
              </a:extLst>
            </p:cNvPr>
            <p:cNvGrpSpPr>
              <a:grpSpLocks/>
            </p:cNvGrpSpPr>
            <p:nvPr/>
          </p:nvGrpSpPr>
          <p:grpSpPr bwMode="auto">
            <a:xfrm>
              <a:off x="4110" y="3564"/>
              <a:ext cx="656" cy="701"/>
              <a:chOff x="4110" y="3564"/>
              <a:chExt cx="656" cy="701"/>
            </a:xfrm>
          </p:grpSpPr>
          <p:sp>
            <p:nvSpPr>
              <p:cNvPr id="38" name="Rectangle 16">
                <a:extLst>
                  <a:ext uri="{FF2B5EF4-FFF2-40B4-BE49-F238E27FC236}">
                    <a16:creationId xmlns:a16="http://schemas.microsoft.com/office/drawing/2014/main" id="{BA43CE91-7E0A-4C06-8DF6-25CB2A79C551}"/>
                  </a:ext>
                </a:extLst>
              </p:cNvPr>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9" name="Rectangle 17">
                <a:extLst>
                  <a:ext uri="{FF2B5EF4-FFF2-40B4-BE49-F238E27FC236}">
                    <a16:creationId xmlns:a16="http://schemas.microsoft.com/office/drawing/2014/main" id="{79952AD0-438A-4F8D-91D4-2F156F61E289}"/>
                  </a:ext>
                </a:extLst>
              </p:cNvPr>
              <p:cNvSpPr>
                <a:spLocks noChangeArrowheads="1"/>
              </p:cNvSpPr>
              <p:nvPr/>
            </p:nvSpPr>
            <p:spPr bwMode="auto">
              <a:xfrm>
                <a:off x="4110" y="3708"/>
                <a:ext cx="656" cy="406"/>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ESTAB-</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LISHED</a:t>
                </a:r>
              </a:p>
            </p:txBody>
          </p:sp>
        </p:grpSp>
      </p:grpSp>
      <p:grpSp>
        <p:nvGrpSpPr>
          <p:cNvPr id="49" name="Group 19">
            <a:extLst>
              <a:ext uri="{FF2B5EF4-FFF2-40B4-BE49-F238E27FC236}">
                <a16:creationId xmlns:a16="http://schemas.microsoft.com/office/drawing/2014/main" id="{DD71DCC0-8232-487D-9E60-BBAC01DDDE0A}"/>
              </a:ext>
            </a:extLst>
          </p:cNvPr>
          <p:cNvGrpSpPr>
            <a:grpSpLocks/>
          </p:cNvGrpSpPr>
          <p:nvPr/>
        </p:nvGrpSpPr>
        <p:grpSpPr bwMode="auto">
          <a:xfrm>
            <a:off x="2843213" y="2931398"/>
            <a:ext cx="4111625" cy="801687"/>
            <a:chOff x="1520" y="1893"/>
            <a:chExt cx="2590" cy="505"/>
          </a:xfrm>
        </p:grpSpPr>
        <p:sp>
          <p:nvSpPr>
            <p:cNvPr id="50" name="Rectangle 20">
              <a:extLst>
                <a:ext uri="{FF2B5EF4-FFF2-40B4-BE49-F238E27FC236}">
                  <a16:creationId xmlns:a16="http://schemas.microsoft.com/office/drawing/2014/main" id="{4FCA3559-09DE-41DB-833B-A710B0900579}"/>
                </a:ext>
              </a:extLst>
            </p:cNvPr>
            <p:cNvSpPr>
              <a:spLocks noChangeArrowheads="1"/>
            </p:cNvSpPr>
            <p:nvPr/>
          </p:nvSpPr>
          <p:spPr bwMode="auto">
            <a:xfrm rot="665985">
              <a:off x="2093" y="1914"/>
              <a:ext cx="1717" cy="250"/>
            </a:xfrm>
            <a:prstGeom prst="rect">
              <a:avLst/>
            </a:prstGeom>
            <a:noFill/>
            <a:ln>
              <a:noFill/>
            </a:ln>
            <a:effectLst/>
          </p:spPr>
          <p:txBody>
            <a:bodyPr lIns="90488" tIns="44450" rIns="90488" bIns="44450">
              <a:spAutoFit/>
            </a:bodyPr>
            <a:lstStyle/>
            <a:p>
              <a:pPr defTabSz="762000" eaLnBrk="0" fontAlgn="auto" hangingPunct="0">
                <a:spcBef>
                  <a:spcPts val="0"/>
                </a:spcBef>
                <a:spcAft>
                  <a:spcPts val="0"/>
                </a:spcAft>
                <a:defRPr/>
              </a:pPr>
              <a:r>
                <a:rPr lang="en-US" altLang="zh-CN" sz="2000" b="1" kern="0" dirty="0">
                  <a:solidFill>
                    <a:srgbClr val="3333CC"/>
                  </a:solidFill>
                  <a:latin typeface="+mn-lt"/>
                  <a:ea typeface="黑体" pitchFamily="2" charset="-122"/>
                </a:rPr>
                <a:t>SYN = 1, </a:t>
              </a:r>
              <a:r>
                <a:rPr lang="en-US" altLang="zh-CN" sz="2000" b="1" kern="0" dirty="0" err="1">
                  <a:solidFill>
                    <a:srgbClr val="3333CC"/>
                  </a:solidFill>
                  <a:latin typeface="+mn-lt"/>
                  <a:ea typeface="黑体" pitchFamily="2" charset="-122"/>
                </a:rPr>
                <a:t>seq</a:t>
              </a:r>
              <a:r>
                <a:rPr lang="en-US" altLang="zh-CN" sz="2000" b="1" kern="0" dirty="0">
                  <a:solidFill>
                    <a:srgbClr val="3333CC"/>
                  </a:solidFill>
                  <a:latin typeface="+mn-lt"/>
                  <a:ea typeface="黑体" pitchFamily="2" charset="-122"/>
                </a:rPr>
                <a:t> = x</a:t>
              </a:r>
            </a:p>
          </p:txBody>
        </p:sp>
        <p:sp>
          <p:nvSpPr>
            <p:cNvPr id="51" name="Line 21">
              <a:extLst>
                <a:ext uri="{FF2B5EF4-FFF2-40B4-BE49-F238E27FC236}">
                  <a16:creationId xmlns:a16="http://schemas.microsoft.com/office/drawing/2014/main" id="{9A997523-6307-4CB8-BB86-7222A5328C1E}"/>
                </a:ext>
              </a:extLst>
            </p:cNvPr>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52" name="Group 22">
            <a:extLst>
              <a:ext uri="{FF2B5EF4-FFF2-40B4-BE49-F238E27FC236}">
                <a16:creationId xmlns:a16="http://schemas.microsoft.com/office/drawing/2014/main" id="{756FFAD4-DB6C-4878-9423-4DEB01EE1E27}"/>
              </a:ext>
            </a:extLst>
          </p:cNvPr>
          <p:cNvGrpSpPr>
            <a:grpSpLocks/>
          </p:cNvGrpSpPr>
          <p:nvPr/>
        </p:nvGrpSpPr>
        <p:grpSpPr bwMode="auto">
          <a:xfrm>
            <a:off x="2843213" y="4682410"/>
            <a:ext cx="4202112" cy="800100"/>
            <a:chOff x="1520" y="2996"/>
            <a:chExt cx="2647" cy="504"/>
          </a:xfrm>
        </p:grpSpPr>
        <p:sp>
          <p:nvSpPr>
            <p:cNvPr id="53" name="Rectangle 23">
              <a:extLst>
                <a:ext uri="{FF2B5EF4-FFF2-40B4-BE49-F238E27FC236}">
                  <a16:creationId xmlns:a16="http://schemas.microsoft.com/office/drawing/2014/main" id="{3A35E454-BC15-463C-9C36-32F48129772B}"/>
                </a:ext>
              </a:extLst>
            </p:cNvPr>
            <p:cNvSpPr>
              <a:spLocks noChangeArrowheads="1"/>
            </p:cNvSpPr>
            <p:nvPr/>
          </p:nvSpPr>
          <p:spPr bwMode="auto">
            <a:xfrm rot="649536">
              <a:off x="1856" y="3064"/>
              <a:ext cx="2311" cy="231"/>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ACK = 1, seq = x + 1, ack = y </a:t>
              </a:r>
              <a:r>
                <a:rPr lang="en-US" altLang="zh-CN" b="1" kern="0">
                  <a:solidFill>
                    <a:srgbClr val="3333CC"/>
                  </a:solidFill>
                  <a:latin typeface="+mn-lt"/>
                  <a:ea typeface="黑体" pitchFamily="2" charset="-122"/>
                  <a:sym typeface="Symbol" pitchFamily="18" charset="2"/>
                </a:rPr>
                <a:t> 1</a:t>
              </a:r>
            </a:p>
          </p:txBody>
        </p:sp>
        <p:sp>
          <p:nvSpPr>
            <p:cNvPr id="54" name="Line 24">
              <a:extLst>
                <a:ext uri="{FF2B5EF4-FFF2-40B4-BE49-F238E27FC236}">
                  <a16:creationId xmlns:a16="http://schemas.microsoft.com/office/drawing/2014/main" id="{FF2A632A-D983-4940-BFAA-9723829C40C6}"/>
                </a:ext>
              </a:extLst>
            </p:cNvPr>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55" name="Rectangle 25">
            <a:extLst>
              <a:ext uri="{FF2B5EF4-FFF2-40B4-BE49-F238E27FC236}">
                <a16:creationId xmlns:a16="http://schemas.microsoft.com/office/drawing/2014/main" id="{D3679083-04D7-446B-A0CC-DF8EC0BFD184}"/>
              </a:ext>
            </a:extLst>
          </p:cNvPr>
          <p:cNvSpPr>
            <a:spLocks noChangeArrowheads="1"/>
          </p:cNvSpPr>
          <p:nvPr/>
        </p:nvSpPr>
        <p:spPr bwMode="auto">
          <a:xfrm>
            <a:off x="1866900" y="2320210"/>
            <a:ext cx="966788" cy="549275"/>
          </a:xfrm>
          <a:prstGeom prst="rect">
            <a:avLst/>
          </a:prstGeom>
          <a:solidFill>
            <a:srgbClr val="663300"/>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56" name="Text Box 26">
            <a:extLst>
              <a:ext uri="{FF2B5EF4-FFF2-40B4-BE49-F238E27FC236}">
                <a16:creationId xmlns:a16="http://schemas.microsoft.com/office/drawing/2014/main" id="{A0014DFF-DB3B-4106-9E77-42642A216992}"/>
              </a:ext>
            </a:extLst>
          </p:cNvPr>
          <p:cNvSpPr txBox="1">
            <a:spLocks noChangeArrowheads="1"/>
          </p:cNvSpPr>
          <p:nvPr/>
        </p:nvSpPr>
        <p:spPr bwMode="auto">
          <a:xfrm>
            <a:off x="1817688" y="2382123"/>
            <a:ext cx="1146175" cy="369887"/>
          </a:xfrm>
          <a:prstGeom prst="rect">
            <a:avLst/>
          </a:prstGeom>
          <a:no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defRPr/>
            </a:pPr>
            <a:r>
              <a:rPr lang="en-US" altLang="zh-CN" sz="1800">
                <a:solidFill>
                  <a:srgbClr val="FFFF99"/>
                </a:solidFill>
                <a:latin typeface="+mn-lt"/>
                <a:ea typeface="黑体" pitchFamily="2" charset="-122"/>
              </a:rPr>
              <a:t>CLOSED</a:t>
            </a:r>
          </a:p>
        </p:txBody>
      </p:sp>
      <p:sp>
        <p:nvSpPr>
          <p:cNvPr id="57" name="Rectangle 27">
            <a:extLst>
              <a:ext uri="{FF2B5EF4-FFF2-40B4-BE49-F238E27FC236}">
                <a16:creationId xmlns:a16="http://schemas.microsoft.com/office/drawing/2014/main" id="{25D7781B-0F15-49A2-975E-06B74E3CFB0E}"/>
              </a:ext>
            </a:extLst>
          </p:cNvPr>
          <p:cNvSpPr>
            <a:spLocks noChangeArrowheads="1"/>
          </p:cNvSpPr>
          <p:nvPr/>
        </p:nvSpPr>
        <p:spPr bwMode="auto">
          <a:xfrm>
            <a:off x="6956425" y="2320210"/>
            <a:ext cx="985838" cy="549275"/>
          </a:xfrm>
          <a:prstGeom prst="rect">
            <a:avLst/>
          </a:prstGeom>
          <a:solidFill>
            <a:srgbClr val="663300"/>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58" name="Text Box 28">
            <a:extLst>
              <a:ext uri="{FF2B5EF4-FFF2-40B4-BE49-F238E27FC236}">
                <a16:creationId xmlns:a16="http://schemas.microsoft.com/office/drawing/2014/main" id="{D3FA882F-0D1B-4ABD-AC87-290DB3F0A4C2}"/>
              </a:ext>
            </a:extLst>
          </p:cNvPr>
          <p:cNvSpPr txBox="1">
            <a:spLocks noChangeArrowheads="1"/>
          </p:cNvSpPr>
          <p:nvPr/>
        </p:nvSpPr>
        <p:spPr bwMode="auto">
          <a:xfrm>
            <a:off x="6916738" y="2382123"/>
            <a:ext cx="1146175" cy="369887"/>
          </a:xfrm>
          <a:prstGeom prst="rect">
            <a:avLst/>
          </a:prstGeom>
          <a:no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defRPr/>
            </a:pPr>
            <a:r>
              <a:rPr lang="en-US" altLang="zh-CN" sz="1800">
                <a:solidFill>
                  <a:srgbClr val="FFFF99"/>
                </a:solidFill>
                <a:latin typeface="+mn-lt"/>
                <a:ea typeface="黑体" pitchFamily="2" charset="-122"/>
              </a:rPr>
              <a:t>CLOSED</a:t>
            </a:r>
          </a:p>
        </p:txBody>
      </p:sp>
      <p:grpSp>
        <p:nvGrpSpPr>
          <p:cNvPr id="59" name="Group 29">
            <a:extLst>
              <a:ext uri="{FF2B5EF4-FFF2-40B4-BE49-F238E27FC236}">
                <a16:creationId xmlns:a16="http://schemas.microsoft.com/office/drawing/2014/main" id="{21A656B5-6767-4025-83C7-CDA84779A781}"/>
              </a:ext>
            </a:extLst>
          </p:cNvPr>
          <p:cNvGrpSpPr>
            <a:grpSpLocks/>
          </p:cNvGrpSpPr>
          <p:nvPr/>
        </p:nvGrpSpPr>
        <p:grpSpPr bwMode="auto">
          <a:xfrm>
            <a:off x="3744913" y="5766673"/>
            <a:ext cx="2371725" cy="431800"/>
            <a:chOff x="2088" y="3679"/>
            <a:chExt cx="1494" cy="272"/>
          </a:xfrm>
        </p:grpSpPr>
        <p:sp>
          <p:nvSpPr>
            <p:cNvPr id="60" name="AutoShape 30">
              <a:extLst>
                <a:ext uri="{FF2B5EF4-FFF2-40B4-BE49-F238E27FC236}">
                  <a16:creationId xmlns:a16="http://schemas.microsoft.com/office/drawing/2014/main" id="{DFE61B0F-DD3F-4E52-83FA-99F01A8B692C}"/>
                </a:ext>
              </a:extLst>
            </p:cNvPr>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黑体" pitchFamily="2" charset="-122"/>
              </a:endParaRPr>
            </a:p>
          </p:txBody>
        </p:sp>
        <p:sp>
          <p:nvSpPr>
            <p:cNvPr id="61" name="Rectangle 31">
              <a:extLst>
                <a:ext uri="{FF2B5EF4-FFF2-40B4-BE49-F238E27FC236}">
                  <a16:creationId xmlns:a16="http://schemas.microsoft.com/office/drawing/2014/main" id="{A6D65A5B-B4BA-4101-8749-5A0D8DEA2A44}"/>
                </a:ext>
              </a:extLst>
            </p:cNvPr>
            <p:cNvSpPr>
              <a:spLocks noChangeArrowheads="1"/>
            </p:cNvSpPr>
            <p:nvPr/>
          </p:nvSpPr>
          <p:spPr bwMode="auto">
            <a:xfrm>
              <a:off x="2462" y="3679"/>
              <a:ext cx="782" cy="272"/>
            </a:xfrm>
            <a:prstGeom prst="rect">
              <a:avLst/>
            </a:prstGeom>
            <a:solidFill>
              <a:srgbClr val="CCECFF"/>
            </a:solidFill>
            <a:ln w="38100" cmpd="dbl">
              <a:solidFill>
                <a:srgbClr val="3333CC"/>
              </a:solidFill>
              <a:miter lim="800000"/>
              <a:headEnd/>
              <a:tailEnd/>
            </a:ln>
            <a:effectLst/>
          </p:spPr>
          <p:txBody>
            <a:bodyPr wrap="none" lIns="90488" tIns="44450" rIns="90488" bIns="44450">
              <a:spAutoFit/>
            </a:bodyPr>
            <a:lstStyle/>
            <a:p>
              <a:pPr defTabSz="762000" eaLnBrk="0" fontAlgn="auto" hangingPunct="0">
                <a:spcBef>
                  <a:spcPts val="0"/>
                </a:spcBef>
                <a:spcAft>
                  <a:spcPts val="0"/>
                </a:spcAft>
                <a:defRPr/>
              </a:pPr>
              <a:r>
                <a:rPr lang="zh-CN" altLang="en-US" sz="2000" b="1" kern="0" dirty="0">
                  <a:solidFill>
                    <a:srgbClr val="3333CC"/>
                  </a:solidFill>
                  <a:latin typeface="+mn-lt"/>
                  <a:ea typeface="黑体" pitchFamily="2" charset="-122"/>
                </a:rPr>
                <a:t>数据传送</a:t>
              </a:r>
            </a:p>
          </p:txBody>
        </p:sp>
      </p:grpSp>
      <p:grpSp>
        <p:nvGrpSpPr>
          <p:cNvPr id="62" name="Group 32">
            <a:extLst>
              <a:ext uri="{FF2B5EF4-FFF2-40B4-BE49-F238E27FC236}">
                <a16:creationId xmlns:a16="http://schemas.microsoft.com/office/drawing/2014/main" id="{AA8D6BA7-DD49-4802-A469-7EFC74C8B28E}"/>
              </a:ext>
            </a:extLst>
          </p:cNvPr>
          <p:cNvGrpSpPr>
            <a:grpSpLocks/>
          </p:cNvGrpSpPr>
          <p:nvPr/>
        </p:nvGrpSpPr>
        <p:grpSpPr bwMode="auto">
          <a:xfrm>
            <a:off x="825500" y="1983660"/>
            <a:ext cx="1320800" cy="947738"/>
            <a:chOff x="249" y="1296"/>
            <a:chExt cx="832" cy="597"/>
          </a:xfrm>
        </p:grpSpPr>
        <p:sp>
          <p:nvSpPr>
            <p:cNvPr id="63" name="Rectangle 33">
              <a:extLst>
                <a:ext uri="{FF2B5EF4-FFF2-40B4-BE49-F238E27FC236}">
                  <a16:creationId xmlns:a16="http://schemas.microsoft.com/office/drawing/2014/main" id="{179C93E1-021D-424C-992C-91100B8246BB}"/>
                </a:ext>
              </a:extLst>
            </p:cNvPr>
            <p:cNvSpPr>
              <a:spLocks noChangeArrowheads="1"/>
            </p:cNvSpPr>
            <p:nvPr/>
          </p:nvSpPr>
          <p:spPr bwMode="auto">
            <a:xfrm>
              <a:off x="251" y="1638"/>
              <a:ext cx="701" cy="231"/>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主动打开</a:t>
              </a:r>
            </a:p>
          </p:txBody>
        </p:sp>
        <p:sp>
          <p:nvSpPr>
            <p:cNvPr id="64" name="Freeform 34">
              <a:extLst>
                <a:ext uri="{FF2B5EF4-FFF2-40B4-BE49-F238E27FC236}">
                  <a16:creationId xmlns:a16="http://schemas.microsoft.com/office/drawing/2014/main" id="{28C66B71-A45E-44A2-9452-E5B88B6FFA40}"/>
                </a:ext>
              </a:extLst>
            </p:cNvPr>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p:spPr>
          <p:txBody>
            <a:bodyP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65" name="Group 35">
            <a:extLst>
              <a:ext uri="{FF2B5EF4-FFF2-40B4-BE49-F238E27FC236}">
                <a16:creationId xmlns:a16="http://schemas.microsoft.com/office/drawing/2014/main" id="{45CFC98D-4161-4A3D-AE72-6564B1901962}"/>
              </a:ext>
            </a:extLst>
          </p:cNvPr>
          <p:cNvGrpSpPr>
            <a:grpSpLocks/>
          </p:cNvGrpSpPr>
          <p:nvPr/>
        </p:nvGrpSpPr>
        <p:grpSpPr bwMode="auto">
          <a:xfrm>
            <a:off x="7653338" y="1991598"/>
            <a:ext cx="1401762" cy="939800"/>
            <a:chOff x="4550" y="1301"/>
            <a:chExt cx="883" cy="592"/>
          </a:xfrm>
        </p:grpSpPr>
        <p:sp>
          <p:nvSpPr>
            <p:cNvPr id="66" name="Rectangle 36">
              <a:extLst>
                <a:ext uri="{FF2B5EF4-FFF2-40B4-BE49-F238E27FC236}">
                  <a16:creationId xmlns:a16="http://schemas.microsoft.com/office/drawing/2014/main" id="{764FE99A-57CF-48E9-B3E6-D6F6F8240912}"/>
                </a:ext>
              </a:extLst>
            </p:cNvPr>
            <p:cNvSpPr>
              <a:spLocks noChangeArrowheads="1"/>
            </p:cNvSpPr>
            <p:nvPr/>
          </p:nvSpPr>
          <p:spPr bwMode="auto">
            <a:xfrm>
              <a:off x="4732" y="1617"/>
              <a:ext cx="701" cy="231"/>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被动打开</a:t>
              </a:r>
            </a:p>
          </p:txBody>
        </p:sp>
        <p:sp>
          <p:nvSpPr>
            <p:cNvPr id="67" name="Freeform 37">
              <a:extLst>
                <a:ext uri="{FF2B5EF4-FFF2-40B4-BE49-F238E27FC236}">
                  <a16:creationId xmlns:a16="http://schemas.microsoft.com/office/drawing/2014/main" id="{F9CD8481-A62F-474A-9FE4-2B257E2CF989}"/>
                </a:ext>
              </a:extLst>
            </p:cNvPr>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p:spPr>
          <p:txBody>
            <a:bodyP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grpSp>
      <p:pic>
        <p:nvPicPr>
          <p:cNvPr id="68" name="Picture 38">
            <a:extLst>
              <a:ext uri="{FF2B5EF4-FFF2-40B4-BE49-F238E27FC236}">
                <a16:creationId xmlns:a16="http://schemas.microsoft.com/office/drawing/2014/main" id="{C9055366-62FC-4FD7-99B5-A0915A893DA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0263" y="1705848"/>
            <a:ext cx="5016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39">
            <a:extLst>
              <a:ext uri="{FF2B5EF4-FFF2-40B4-BE49-F238E27FC236}">
                <a16:creationId xmlns:a16="http://schemas.microsoft.com/office/drawing/2014/main" id="{62F7765C-D070-4E33-BCBD-AB006CDE06B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9313" y="1705848"/>
            <a:ext cx="5016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Rectangle 40">
            <a:extLst>
              <a:ext uri="{FF2B5EF4-FFF2-40B4-BE49-F238E27FC236}">
                <a16:creationId xmlns:a16="http://schemas.microsoft.com/office/drawing/2014/main" id="{6EDF98EF-F610-4B15-9A04-223E68AE7E9E}"/>
              </a:ext>
            </a:extLst>
          </p:cNvPr>
          <p:cNvSpPr>
            <a:spLocks noChangeArrowheads="1"/>
          </p:cNvSpPr>
          <p:nvPr/>
        </p:nvSpPr>
        <p:spPr bwMode="auto">
          <a:xfrm>
            <a:off x="2524125" y="1705848"/>
            <a:ext cx="349250" cy="366712"/>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lang="en-US" altLang="zh-CN" b="1">
                <a:solidFill>
                  <a:srgbClr val="3333CC"/>
                </a:solidFill>
                <a:ea typeface="黑体" panose="02010609060101010101" pitchFamily="49" charset="-122"/>
              </a:rPr>
              <a:t>A</a:t>
            </a:r>
          </a:p>
        </p:txBody>
      </p:sp>
      <p:sp>
        <p:nvSpPr>
          <p:cNvPr id="71" name="Rectangle 41">
            <a:extLst>
              <a:ext uri="{FF2B5EF4-FFF2-40B4-BE49-F238E27FC236}">
                <a16:creationId xmlns:a16="http://schemas.microsoft.com/office/drawing/2014/main" id="{2910ACCE-9EE7-49A2-BBBE-7B384A4C2351}"/>
              </a:ext>
            </a:extLst>
          </p:cNvPr>
          <p:cNvSpPr>
            <a:spLocks noChangeArrowheads="1"/>
          </p:cNvSpPr>
          <p:nvPr/>
        </p:nvSpPr>
        <p:spPr bwMode="auto">
          <a:xfrm>
            <a:off x="6965950" y="1705848"/>
            <a:ext cx="349250" cy="366712"/>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lang="en-US" altLang="zh-CN" b="1">
                <a:solidFill>
                  <a:srgbClr val="3333CC"/>
                </a:solidFill>
                <a:ea typeface="黑体" panose="02010609060101010101" pitchFamily="49" charset="-122"/>
              </a:rPr>
              <a:t>B</a:t>
            </a:r>
          </a:p>
        </p:txBody>
      </p:sp>
      <p:sp>
        <p:nvSpPr>
          <p:cNvPr id="72" name="Rectangle 42">
            <a:extLst>
              <a:ext uri="{FF2B5EF4-FFF2-40B4-BE49-F238E27FC236}">
                <a16:creationId xmlns:a16="http://schemas.microsoft.com/office/drawing/2014/main" id="{655CA42A-22B1-41A8-AF1E-343BA93C2B7B}"/>
              </a:ext>
            </a:extLst>
          </p:cNvPr>
          <p:cNvSpPr>
            <a:spLocks noChangeArrowheads="1"/>
          </p:cNvSpPr>
          <p:nvPr/>
        </p:nvSpPr>
        <p:spPr bwMode="auto">
          <a:xfrm>
            <a:off x="2019300" y="1351835"/>
            <a:ext cx="647700" cy="366713"/>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客户</a:t>
            </a:r>
          </a:p>
        </p:txBody>
      </p:sp>
      <p:sp>
        <p:nvSpPr>
          <p:cNvPr id="73" name="Rectangle 43">
            <a:extLst>
              <a:ext uri="{FF2B5EF4-FFF2-40B4-BE49-F238E27FC236}">
                <a16:creationId xmlns:a16="http://schemas.microsoft.com/office/drawing/2014/main" id="{640B9EF5-C297-4261-A2CB-7B31D1527C82}"/>
              </a:ext>
            </a:extLst>
          </p:cNvPr>
          <p:cNvSpPr>
            <a:spLocks noChangeArrowheads="1"/>
          </p:cNvSpPr>
          <p:nvPr/>
        </p:nvSpPr>
        <p:spPr bwMode="auto">
          <a:xfrm>
            <a:off x="7015163" y="1351835"/>
            <a:ext cx="879475" cy="366713"/>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服务器</a:t>
            </a:r>
          </a:p>
        </p:txBody>
      </p:sp>
      <p:grpSp>
        <p:nvGrpSpPr>
          <p:cNvPr id="74" name="Group 45">
            <a:extLst>
              <a:ext uri="{FF2B5EF4-FFF2-40B4-BE49-F238E27FC236}">
                <a16:creationId xmlns:a16="http://schemas.microsoft.com/office/drawing/2014/main" id="{28A21CF5-CEC7-4642-8C74-F4F3C632091E}"/>
              </a:ext>
            </a:extLst>
          </p:cNvPr>
          <p:cNvGrpSpPr>
            <a:grpSpLocks/>
          </p:cNvGrpSpPr>
          <p:nvPr/>
        </p:nvGrpSpPr>
        <p:grpSpPr bwMode="auto">
          <a:xfrm>
            <a:off x="2797175" y="3807698"/>
            <a:ext cx="4157663" cy="801687"/>
            <a:chOff x="1491" y="2445"/>
            <a:chExt cx="2619" cy="505"/>
          </a:xfrm>
        </p:grpSpPr>
        <p:sp>
          <p:nvSpPr>
            <p:cNvPr id="75" name="Line 46">
              <a:extLst>
                <a:ext uri="{FF2B5EF4-FFF2-40B4-BE49-F238E27FC236}">
                  <a16:creationId xmlns:a16="http://schemas.microsoft.com/office/drawing/2014/main" id="{1AB042F0-C0B5-4D2C-951D-8DA0BF1B647C}"/>
                </a:ext>
              </a:extLst>
            </p:cNvPr>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76" name="Rectangle 47">
              <a:extLst>
                <a:ext uri="{FF2B5EF4-FFF2-40B4-BE49-F238E27FC236}">
                  <a16:creationId xmlns:a16="http://schemas.microsoft.com/office/drawing/2014/main" id="{A6082C1B-2B84-4DE6-8214-6ACEC363027D}"/>
                </a:ext>
              </a:extLst>
            </p:cNvPr>
            <p:cNvSpPr>
              <a:spLocks noChangeArrowheads="1"/>
            </p:cNvSpPr>
            <p:nvPr/>
          </p:nvSpPr>
          <p:spPr bwMode="auto">
            <a:xfrm rot="20990024" flipH="1">
              <a:off x="1491" y="2483"/>
              <a:ext cx="2373" cy="212"/>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sz="1600" b="1" kern="0" dirty="0">
                  <a:solidFill>
                    <a:srgbClr val="3333CC"/>
                  </a:solidFill>
                  <a:latin typeface="+mn-lt"/>
                  <a:ea typeface="黑体" pitchFamily="2" charset="-122"/>
                </a:rPr>
                <a:t>SYN = 1, ACK = 1, </a:t>
              </a:r>
              <a:r>
                <a:rPr lang="en-US" altLang="zh-CN" sz="1600" b="1" kern="0" dirty="0" err="1">
                  <a:solidFill>
                    <a:srgbClr val="3333CC"/>
                  </a:solidFill>
                  <a:latin typeface="+mn-lt"/>
                  <a:ea typeface="黑体" pitchFamily="2" charset="-122"/>
                </a:rPr>
                <a:t>seq</a:t>
              </a:r>
              <a:r>
                <a:rPr lang="en-US" altLang="zh-CN" sz="1600" b="1" kern="0" dirty="0">
                  <a:solidFill>
                    <a:srgbClr val="3333CC"/>
                  </a:solidFill>
                  <a:latin typeface="+mn-lt"/>
                  <a:ea typeface="黑体" pitchFamily="2" charset="-122"/>
                </a:rPr>
                <a:t> = y, </a:t>
              </a:r>
              <a:r>
                <a:rPr lang="en-US" altLang="zh-CN" sz="1600" b="1" kern="0" dirty="0" err="1">
                  <a:solidFill>
                    <a:srgbClr val="3333CC"/>
                  </a:solidFill>
                  <a:latin typeface="+mn-lt"/>
                  <a:ea typeface="黑体" pitchFamily="2" charset="-122"/>
                </a:rPr>
                <a:t>ack</a:t>
              </a:r>
              <a:r>
                <a:rPr lang="en-US" altLang="zh-CN" sz="1600" b="1" kern="0" dirty="0">
                  <a:solidFill>
                    <a:srgbClr val="3333CC"/>
                  </a:solidFill>
                  <a:latin typeface="+mn-lt"/>
                  <a:ea typeface="黑体" pitchFamily="2" charset="-122"/>
                </a:rPr>
                <a:t>= x </a:t>
              </a:r>
              <a:r>
                <a:rPr lang="en-US" altLang="zh-CN" sz="1600" b="1" kern="0" dirty="0">
                  <a:solidFill>
                    <a:srgbClr val="3333CC"/>
                  </a:solidFill>
                  <a:latin typeface="+mn-lt"/>
                  <a:ea typeface="黑体" pitchFamily="2" charset="-122"/>
                  <a:sym typeface="Symbol" pitchFamily="18" charset="2"/>
                </a:rPr>
                <a:t> 1</a:t>
              </a:r>
              <a:endParaRPr lang="en-US" altLang="zh-CN" sz="1600" b="1" kern="0" dirty="0">
                <a:solidFill>
                  <a:srgbClr val="3333CC"/>
                </a:solidFill>
                <a:latin typeface="+mn-lt"/>
                <a:ea typeface="黑体" pitchFamily="2" charset="-122"/>
              </a:endParaRPr>
            </a:p>
          </p:txBody>
        </p:sp>
      </p:grpSp>
      <p:graphicFrame>
        <p:nvGraphicFramePr>
          <p:cNvPr id="77" name="表格 7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连接机制</a:t>
                      </a:r>
                    </a:p>
                  </a:txBody>
                  <a:tcPr marL="0" marR="0" marT="0" marB="0" anchor="ctr">
                    <a:solidFill>
                      <a:schemeClr val="accent5">
                        <a:lumMod val="75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7CF9059E-B39D-4999-BE50-129A92CB2696}"/>
              </a:ext>
            </a:extLst>
          </p:cNvPr>
          <p:cNvSpPr>
            <a:spLocks noGrp="1"/>
          </p:cNvSpPr>
          <p:nvPr>
            <p:ph type="sldNum" sz="quarter" idx="12"/>
          </p:nvPr>
        </p:nvSpPr>
        <p:spPr/>
        <p:txBody>
          <a:bodyPr/>
          <a:lstStyle/>
          <a:p>
            <a:fld id="{0343F522-B1DB-4B24-87CC-09EAB668A261}" type="slidenum">
              <a:rPr lang="zh-CN" altLang="en-US" smtClean="0"/>
              <a:pPr/>
              <a:t>39</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blinds(horizontal)">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linds(horizontal)">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blinds(horizontal)">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linds(horizontal)">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399750" y="411986"/>
            <a:ext cx="7993626" cy="639546"/>
          </a:xfrm>
        </p:spPr>
        <p:txBody>
          <a:bodyPr>
            <a:normAutofit/>
          </a:bodyPr>
          <a:lstStyle/>
          <a:p>
            <a:r>
              <a:rPr lang="zh-CN" altLang="zh-CN" dirty="0"/>
              <a:t>端到端之间的数据传输机制应满足</a:t>
            </a:r>
            <a:r>
              <a:rPr lang="zh-CN" altLang="en-US" dirty="0"/>
              <a:t>需求：</a:t>
            </a:r>
            <a:endParaRPr lang="zh-CN" altLang="en-US" sz="3200"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80865" y="1160538"/>
            <a:ext cx="8110241" cy="5332335"/>
          </a:xfrm>
        </p:spPr>
        <p:txBody>
          <a:bodyPr>
            <a:normAutofit/>
          </a:bodyPr>
          <a:lstStyle/>
          <a:p>
            <a:pPr>
              <a:buNone/>
            </a:pPr>
            <a:r>
              <a:rPr lang="en-US" altLang="zh-CN" dirty="0"/>
              <a:t>(1)</a:t>
            </a:r>
            <a:r>
              <a:rPr lang="zh-CN" altLang="zh-CN" dirty="0"/>
              <a:t>正确性</a:t>
            </a:r>
          </a:p>
          <a:p>
            <a:pPr>
              <a:buNone/>
            </a:pPr>
            <a:r>
              <a:rPr lang="en-US" altLang="zh-CN" dirty="0"/>
              <a:t>(2)</a:t>
            </a:r>
            <a:r>
              <a:rPr lang="zh-CN" altLang="zh-CN" dirty="0"/>
              <a:t>唯一性</a:t>
            </a:r>
          </a:p>
          <a:p>
            <a:pPr>
              <a:buNone/>
            </a:pPr>
            <a:r>
              <a:rPr lang="en-US" altLang="zh-CN" dirty="0"/>
              <a:t>(3)</a:t>
            </a:r>
            <a:r>
              <a:rPr lang="zh-CN" altLang="zh-CN" dirty="0"/>
              <a:t>透明性</a:t>
            </a:r>
          </a:p>
          <a:p>
            <a:pPr>
              <a:buNone/>
            </a:pPr>
            <a:r>
              <a:rPr lang="en-US" altLang="zh-CN" dirty="0"/>
              <a:t>(4)</a:t>
            </a:r>
            <a:r>
              <a:rPr lang="zh-CN" altLang="zh-CN" dirty="0"/>
              <a:t>通用性</a:t>
            </a:r>
          </a:p>
          <a:p>
            <a:pPr>
              <a:buNone/>
            </a:pPr>
            <a:r>
              <a:rPr lang="en-US" altLang="zh-CN" dirty="0"/>
              <a:t>(5)</a:t>
            </a:r>
            <a:r>
              <a:rPr lang="zh-CN" altLang="zh-CN" dirty="0"/>
              <a:t>易用性</a:t>
            </a:r>
          </a:p>
          <a:p>
            <a:pPr>
              <a:buNone/>
            </a:pPr>
            <a:r>
              <a:rPr lang="en-US" altLang="zh-CN" dirty="0"/>
              <a:t>(6)</a:t>
            </a:r>
            <a:r>
              <a:rPr lang="zh-CN" altLang="zh-CN" dirty="0"/>
              <a:t>底层技术无关性</a:t>
            </a:r>
            <a:endParaRPr lang="en-US" altLang="zh-CN" kern="100" dirty="0">
              <a:effectLst/>
              <a:latin typeface="黑体" panose="02010609060101010101" pitchFamily="49"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UDP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1056336"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dirty="0">
                          <a:latin typeface="黑体" panose="02010609060101010101" pitchFamily="49" charset="-122"/>
                          <a:ea typeface="黑体" panose="02010609060101010101" pitchFamily="49" charset="-122"/>
                        </a:rPr>
                        <a:t>需要原因</a:t>
                      </a:r>
                    </a:p>
                  </a:txBody>
                  <a:tcPr marL="0" marR="0" marT="0" marB="0" anchor="ctr">
                    <a:solidFill>
                      <a:schemeClr val="accent1"/>
                    </a:solidFill>
                  </a:tcPr>
                </a:tc>
                <a:extLst>
                  <a:ext uri="{0D108BD9-81ED-4DB2-BD59-A6C34878D82A}">
                    <a16:rowId xmlns:a16="http://schemas.microsoft.com/office/drawing/2014/main" val="2650843112"/>
                  </a:ext>
                </a:extLst>
              </a:tr>
              <a:tr h="980570">
                <a:tc>
                  <a:txBody>
                    <a:bodyPr/>
                    <a:lstStyle/>
                    <a:p>
                      <a:pPr algn="ctr"/>
                      <a:r>
                        <a:rPr lang="zh-CN" altLang="en-US" sz="1600" dirty="0">
                          <a:latin typeface="黑体" panose="02010609060101010101" pitchFamily="49" charset="-122"/>
                          <a:ea typeface="黑体" panose="02010609060101010101" pitchFamily="49" charset="-122"/>
                        </a:rPr>
                        <a:t>服务类别</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980570">
                <a:tc>
                  <a:txBody>
                    <a:bodyPr/>
                    <a:lstStyle/>
                    <a:p>
                      <a:pPr algn="ctr"/>
                      <a:r>
                        <a:rPr lang="zh-CN" altLang="en-US" sz="1600" dirty="0">
                          <a:latin typeface="黑体" panose="02010609060101010101" pitchFamily="49" charset="-122"/>
                          <a:ea typeface="黑体" panose="02010609060101010101" pitchFamily="49" charset="-122"/>
                        </a:rPr>
                        <a:t>一般模式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8" name="灯片编号占位符 7">
            <a:extLst>
              <a:ext uri="{FF2B5EF4-FFF2-40B4-BE49-F238E27FC236}">
                <a16:creationId xmlns:a16="http://schemas.microsoft.com/office/drawing/2014/main" id="{4D30F03D-BBE6-46AC-86FC-C05D7166A618}"/>
              </a:ext>
            </a:extLst>
          </p:cNvPr>
          <p:cNvSpPr>
            <a:spLocks noGrp="1"/>
          </p:cNvSpPr>
          <p:nvPr>
            <p:ph type="sldNum" sz="quarter" idx="12"/>
          </p:nvPr>
        </p:nvSpPr>
        <p:spPr/>
        <p:txBody>
          <a:bodyPr/>
          <a:lstStyle/>
          <a:p>
            <a:fld id="{0343F522-B1DB-4B24-87CC-09EAB668A261}" type="slidenum">
              <a:rPr lang="zh-CN" altLang="en-US" smtClean="0"/>
              <a:pPr/>
              <a:t>4</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725071" y="483643"/>
            <a:ext cx="5955948" cy="686396"/>
          </a:xfrm>
        </p:spPr>
        <p:txBody>
          <a:bodyPr>
            <a:normAutofit/>
          </a:bodyPr>
          <a:lstStyle/>
          <a:p>
            <a:r>
              <a:rPr lang="en-US" altLang="zh-CN" sz="3200" dirty="0">
                <a:latin typeface="黑体" panose="02010609060101010101" pitchFamily="49" charset="-122"/>
                <a:ea typeface="黑体" panose="02010609060101010101" pitchFamily="49" charset="-122"/>
              </a:rPr>
              <a:t>TCP</a:t>
            </a:r>
            <a:r>
              <a:rPr lang="zh-CN" altLang="en-US" sz="3200" dirty="0">
                <a:latin typeface="黑体" panose="02010609060101010101" pitchFamily="49" charset="-122"/>
                <a:ea typeface="黑体" panose="02010609060101010101" pitchFamily="49" charset="-122"/>
              </a:rPr>
              <a:t>连接建立失败的情况：</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25071" y="1270224"/>
            <a:ext cx="8185353" cy="3174309"/>
          </a:xfrm>
        </p:spPr>
        <p:txBody>
          <a:bodyPr>
            <a:noAutofit/>
          </a:bodyPr>
          <a:lstStyle/>
          <a:p>
            <a:r>
              <a:rPr lang="zh-CN" altLang="zh-CN" dirty="0"/>
              <a:t>如果第一个报文丢失，则</a:t>
            </a:r>
            <a:r>
              <a:rPr lang="en-US" altLang="zh-CN" dirty="0"/>
              <a:t>B</a:t>
            </a:r>
            <a:r>
              <a:rPr lang="zh-CN" altLang="zh-CN" dirty="0"/>
              <a:t>不会应答，</a:t>
            </a:r>
            <a:r>
              <a:rPr lang="en-US" altLang="zh-CN" dirty="0"/>
              <a:t>A</a:t>
            </a:r>
            <a:r>
              <a:rPr lang="zh-CN" altLang="zh-CN" dirty="0"/>
              <a:t>在超时前收不到应答，最终超时失败。</a:t>
            </a:r>
          </a:p>
          <a:p>
            <a:r>
              <a:rPr lang="zh-CN" altLang="zh-CN" dirty="0"/>
              <a:t>如果第二个报文丢失，则</a:t>
            </a:r>
            <a:r>
              <a:rPr lang="en-US" altLang="zh-CN" dirty="0"/>
              <a:t>A</a:t>
            </a:r>
            <a:r>
              <a:rPr lang="zh-CN" altLang="zh-CN" dirty="0"/>
              <a:t>收不到应答，导致</a:t>
            </a:r>
            <a:r>
              <a:rPr lang="en-US" altLang="zh-CN" dirty="0"/>
              <a:t>B</a:t>
            </a:r>
            <a:r>
              <a:rPr lang="zh-CN" altLang="zh-CN" dirty="0"/>
              <a:t>也收不到应答，双方都会超时失败。</a:t>
            </a:r>
          </a:p>
          <a:p>
            <a:r>
              <a:rPr lang="zh-CN" altLang="zh-CN" dirty="0"/>
              <a:t>如果第三个报文丢失，</a:t>
            </a:r>
            <a:r>
              <a:rPr lang="en-US" altLang="zh-CN" dirty="0"/>
              <a:t>B</a:t>
            </a:r>
            <a:r>
              <a:rPr lang="zh-CN" altLang="zh-CN" dirty="0"/>
              <a:t>收不到应答，会超时失败。但</a:t>
            </a:r>
            <a:r>
              <a:rPr lang="en-US" altLang="zh-CN" dirty="0"/>
              <a:t>A</a:t>
            </a:r>
            <a:r>
              <a:rPr lang="zh-CN" altLang="zh-CN" dirty="0"/>
              <a:t>认为已经建立了连接（分配了资源），</a:t>
            </a:r>
            <a:r>
              <a:rPr lang="en-US" altLang="zh-CN" dirty="0"/>
              <a:t>B</a:t>
            </a:r>
            <a:r>
              <a:rPr lang="zh-CN" altLang="zh-CN" dirty="0"/>
              <a:t>认为没有建立连接，这种情况称为半连接。解决半连接问题的一种可能的方案是：</a:t>
            </a:r>
            <a:r>
              <a:rPr lang="en-US" altLang="zh-CN" dirty="0"/>
              <a:t>A</a:t>
            </a:r>
            <a:r>
              <a:rPr lang="zh-CN" altLang="zh-CN" dirty="0"/>
              <a:t>在设定的一段时间内没有通过所建立的半连接成功发送或接收数据，就释放该连接。</a:t>
            </a:r>
            <a:endParaRPr lang="zh-CN" altLang="en-US" dirty="0">
              <a:solidFill>
                <a:srgbClr val="0000FF"/>
              </a:solidFill>
            </a:endParaRPr>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连接机制</a:t>
                      </a:r>
                    </a:p>
                  </a:txBody>
                  <a:tcPr marL="0" marR="0" marT="0" marB="0" anchor="ctr">
                    <a:solidFill>
                      <a:schemeClr val="accent5">
                        <a:lumMod val="75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3775D4C0-DB2A-4AFC-91AE-98C9BBE5F9BF}"/>
              </a:ext>
            </a:extLst>
          </p:cNvPr>
          <p:cNvSpPr>
            <a:spLocks noGrp="1"/>
          </p:cNvSpPr>
          <p:nvPr>
            <p:ph type="sldNum" sz="quarter" idx="12"/>
          </p:nvPr>
        </p:nvSpPr>
        <p:spPr/>
        <p:txBody>
          <a:bodyPr/>
          <a:lstStyle/>
          <a:p>
            <a:fld id="{0343F522-B1DB-4B24-87CC-09EAB668A261}" type="slidenum">
              <a:rPr lang="zh-CN" altLang="en-US" smtClean="0"/>
              <a:pPr/>
              <a:t>40</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725071" y="483643"/>
            <a:ext cx="5955948" cy="745389"/>
          </a:xfrm>
        </p:spPr>
        <p:txBody>
          <a:bodyPr>
            <a:normAutofit/>
          </a:bodyPr>
          <a:lstStyle/>
          <a:p>
            <a:r>
              <a:rPr lang="zh-CN" altLang="en-US" dirty="0"/>
              <a:t>初始序号</a:t>
            </a:r>
            <a:r>
              <a:rPr lang="en-US" altLang="zh-CN" dirty="0"/>
              <a:t>(ISN)</a:t>
            </a:r>
            <a:r>
              <a:rPr lang="zh-CN" altLang="en-US" dirty="0"/>
              <a:t>的确定 </a:t>
            </a:r>
            <a:r>
              <a:rPr lang="zh-CN" altLang="en-US" sz="3200" dirty="0">
                <a:latin typeface="黑体" panose="02010609060101010101" pitchFamily="49" charset="-122"/>
                <a:ea typeface="黑体" panose="02010609060101010101" pitchFamily="49" charset="-122"/>
              </a:rPr>
              <a:t>：</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1329217"/>
            <a:ext cx="7860889" cy="5045140"/>
          </a:xfrm>
        </p:spPr>
        <p:txBody>
          <a:bodyPr>
            <a:normAutofit/>
          </a:bodyPr>
          <a:lstStyle/>
          <a:p>
            <a:pPr>
              <a:buFont typeface="Wingdings 2" panose="05020102010507070707" pitchFamily="82" charset="2"/>
              <a:buChar char="¡"/>
            </a:pPr>
            <a:r>
              <a:rPr lang="zh-CN" altLang="en-US" dirty="0"/>
              <a:t>可选择</a:t>
            </a:r>
            <a:r>
              <a:rPr lang="en-US" altLang="zh-CN" dirty="0"/>
              <a:t>0</a:t>
            </a:r>
            <a:r>
              <a:rPr lang="zh-CN" altLang="en-US" dirty="0"/>
              <a:t>或</a:t>
            </a:r>
            <a:r>
              <a:rPr lang="en-US" altLang="zh-CN" dirty="0"/>
              <a:t>1</a:t>
            </a:r>
            <a:r>
              <a:rPr lang="zh-CN" altLang="en-US" dirty="0"/>
              <a:t>。</a:t>
            </a:r>
          </a:p>
          <a:p>
            <a:pPr>
              <a:buFont typeface="Wingdings 2" panose="05020102010507070707" pitchFamily="82" charset="2"/>
              <a:buChar char="¡"/>
            </a:pPr>
            <a:r>
              <a:rPr lang="zh-CN" altLang="en-US" dirty="0"/>
              <a:t>设定</a:t>
            </a:r>
            <a:r>
              <a:rPr lang="en-US" altLang="zh-CN" dirty="0"/>
              <a:t>ISN</a:t>
            </a:r>
            <a:r>
              <a:rPr lang="zh-CN" altLang="en-US" dirty="0"/>
              <a:t>计数器，初始值为</a:t>
            </a:r>
            <a:r>
              <a:rPr lang="en-US" altLang="zh-CN" dirty="0"/>
              <a:t>0</a:t>
            </a:r>
            <a:r>
              <a:rPr lang="zh-CN" altLang="en-US" dirty="0"/>
              <a:t>，每</a:t>
            </a:r>
            <a:r>
              <a:rPr lang="en-US" altLang="zh-CN" dirty="0"/>
              <a:t>4</a:t>
            </a:r>
            <a:r>
              <a:rPr lang="zh-CN" altLang="en-US" dirty="0"/>
              <a:t>微秒加</a:t>
            </a:r>
            <a:r>
              <a:rPr lang="en-US" altLang="zh-CN" dirty="0"/>
              <a:t>1</a:t>
            </a:r>
            <a:r>
              <a:rPr lang="zh-CN" altLang="en-US" dirty="0"/>
              <a:t>，直到记满</a:t>
            </a:r>
            <a:r>
              <a:rPr lang="en-US" altLang="zh-CN" dirty="0"/>
              <a:t>32</a:t>
            </a:r>
            <a:r>
              <a:rPr lang="zh-CN" altLang="en-US" dirty="0"/>
              <a:t>位后归</a:t>
            </a:r>
            <a:r>
              <a:rPr lang="en-US" altLang="zh-CN" dirty="0"/>
              <a:t>0</a:t>
            </a:r>
            <a:r>
              <a:rPr lang="zh-CN" altLang="en-US" dirty="0"/>
              <a:t>，这一过程需要</a:t>
            </a:r>
            <a:r>
              <a:rPr lang="en-US" altLang="zh-CN" dirty="0"/>
              <a:t>4</a:t>
            </a:r>
            <a:r>
              <a:rPr lang="zh-CN" altLang="en-US" dirty="0"/>
              <a:t>个多小时。任何时候建立</a:t>
            </a:r>
            <a:r>
              <a:rPr lang="en-US" altLang="zh-CN" dirty="0"/>
              <a:t>TCP</a:t>
            </a:r>
            <a:r>
              <a:rPr lang="zh-CN" altLang="en-US" dirty="0"/>
              <a:t>连接时，都选择当前</a:t>
            </a:r>
            <a:r>
              <a:rPr lang="en-US" altLang="zh-CN" dirty="0"/>
              <a:t>ISN</a:t>
            </a:r>
            <a:r>
              <a:rPr lang="zh-CN" altLang="en-US" dirty="0"/>
              <a:t>计时器的值作为初始序号值。</a:t>
            </a:r>
            <a:endParaRPr lang="en-US" altLang="zh-CN" dirty="0"/>
          </a:p>
          <a:p>
            <a:pPr>
              <a:buFont typeface="Wingdings 2" panose="05020102010507070707" pitchFamily="82" charset="2"/>
              <a:buChar char="¡"/>
            </a:pPr>
            <a:r>
              <a:rPr lang="zh-CN" altLang="zh-CN" dirty="0"/>
              <a:t>使用随机数作为</a:t>
            </a:r>
            <a:r>
              <a:rPr lang="en-US" altLang="zh-CN" dirty="0"/>
              <a:t>ISN</a:t>
            </a:r>
            <a:endParaRPr lang="zh-CN" altLang="en-US" dirty="0"/>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连接机制</a:t>
                      </a:r>
                    </a:p>
                  </a:txBody>
                  <a:tcPr marL="0" marR="0" marT="0" marB="0" anchor="ctr">
                    <a:solidFill>
                      <a:schemeClr val="accent5">
                        <a:lumMod val="75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B35A2D0E-6153-4F19-A16A-08E753851AA3}"/>
              </a:ext>
            </a:extLst>
          </p:cNvPr>
          <p:cNvSpPr>
            <a:spLocks noGrp="1"/>
          </p:cNvSpPr>
          <p:nvPr>
            <p:ph type="sldNum" sz="quarter" idx="12"/>
          </p:nvPr>
        </p:nvSpPr>
        <p:spPr/>
        <p:txBody>
          <a:bodyPr/>
          <a:lstStyle/>
          <a:p>
            <a:fld id="{0343F522-B1DB-4B24-87CC-09EAB668A261}" type="slidenum">
              <a:rPr lang="zh-CN" altLang="en-US" smtClean="0"/>
              <a:pPr/>
              <a:t>41</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725071" y="483643"/>
            <a:ext cx="5955948" cy="530898"/>
          </a:xfrm>
        </p:spPr>
        <p:txBody>
          <a:bodyPr>
            <a:normAutofit/>
          </a:bodyPr>
          <a:lstStyle/>
          <a:p>
            <a:r>
              <a:rPr lang="zh-CN" altLang="en-US" sz="3200" dirty="0">
                <a:latin typeface="黑体" panose="02010609060101010101" pitchFamily="49" charset="-122"/>
                <a:ea typeface="黑体" panose="02010609060101010101" pitchFamily="49" charset="-122"/>
              </a:rPr>
              <a:t>三次握手机制的安全隐患：</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1317523"/>
            <a:ext cx="7860889" cy="3446207"/>
          </a:xfrm>
        </p:spPr>
        <p:txBody>
          <a:bodyPr>
            <a:normAutofit/>
          </a:bodyPr>
          <a:lstStyle/>
          <a:p>
            <a:pPr>
              <a:buFont typeface="Wingdings 2" panose="05020102010507070707" pitchFamily="82" charset="2"/>
              <a:buChar char="¡"/>
            </a:pPr>
            <a:r>
              <a:rPr lang="zh-CN" altLang="zh-CN" dirty="0"/>
              <a:t>一个恶意的节点</a:t>
            </a:r>
            <a:r>
              <a:rPr lang="en-US" altLang="zh-CN" dirty="0"/>
              <a:t>C</a:t>
            </a:r>
            <a:r>
              <a:rPr lang="zh-CN" altLang="zh-CN" dirty="0"/>
              <a:t>冒充</a:t>
            </a:r>
            <a:r>
              <a:rPr lang="en-US" altLang="zh-CN" dirty="0"/>
              <a:t>A</a:t>
            </a:r>
            <a:r>
              <a:rPr lang="zh-CN" altLang="zh-CN" dirty="0"/>
              <a:t>与</a:t>
            </a:r>
            <a:r>
              <a:rPr lang="en-US" altLang="zh-CN" dirty="0"/>
              <a:t>B</a:t>
            </a:r>
            <a:r>
              <a:rPr lang="zh-CN" altLang="zh-CN" dirty="0"/>
              <a:t>建立连接，并向</a:t>
            </a:r>
            <a:r>
              <a:rPr lang="en-US" altLang="zh-CN" dirty="0"/>
              <a:t>B</a:t>
            </a:r>
            <a:r>
              <a:rPr lang="zh-CN" altLang="zh-CN" dirty="0"/>
              <a:t>发送数据，导致</a:t>
            </a:r>
            <a:r>
              <a:rPr lang="en-US" altLang="zh-CN" dirty="0"/>
              <a:t>B</a:t>
            </a:r>
            <a:r>
              <a:rPr lang="zh-CN" altLang="zh-CN" dirty="0"/>
              <a:t>进行不应当进行的操作。</a:t>
            </a:r>
            <a:endParaRPr lang="en-US" altLang="zh-CN" dirty="0"/>
          </a:p>
          <a:p>
            <a:pPr>
              <a:buFont typeface="Wingdings 2" panose="05020102010507070707" pitchFamily="82" charset="2"/>
              <a:buChar char="¡"/>
            </a:pPr>
            <a:r>
              <a:rPr lang="zh-CN" altLang="zh-CN" dirty="0"/>
              <a:t>大量主机冒充合法主机与某服务器建立连接，最后实际建立的都是半连接，使得服务器耗尽了所有的连接（</a:t>
            </a:r>
            <a:r>
              <a:rPr lang="en-US" altLang="zh-CN" dirty="0"/>
              <a:t>TCP</a:t>
            </a:r>
            <a:r>
              <a:rPr lang="zh-CN" altLang="zh-CN" dirty="0"/>
              <a:t>都有一个允许建立连接数的上限值），而不能提供正常的服务。</a:t>
            </a:r>
            <a:endParaRPr lang="zh-CN" altLang="en-US" dirty="0"/>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连接机制</a:t>
                      </a:r>
                    </a:p>
                  </a:txBody>
                  <a:tcPr marL="0" marR="0" marT="0" marB="0" anchor="ctr">
                    <a:solidFill>
                      <a:schemeClr val="accent5">
                        <a:lumMod val="75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6058E2BB-3BE3-41E2-BA87-E9831DBF79F8}"/>
              </a:ext>
            </a:extLst>
          </p:cNvPr>
          <p:cNvSpPr>
            <a:spLocks noGrp="1"/>
          </p:cNvSpPr>
          <p:nvPr>
            <p:ph type="sldNum" sz="quarter" idx="12"/>
          </p:nvPr>
        </p:nvSpPr>
        <p:spPr/>
        <p:txBody>
          <a:bodyPr/>
          <a:lstStyle/>
          <a:p>
            <a:fld id="{0343F522-B1DB-4B24-87CC-09EAB668A261}" type="slidenum">
              <a:rPr lang="zh-CN" altLang="en-US" smtClean="0"/>
              <a:pPr/>
              <a:t>42</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35871" y="339697"/>
            <a:ext cx="5955948" cy="631441"/>
          </a:xfrm>
        </p:spPr>
        <p:txBody>
          <a:bodyPr>
            <a:normAutofit/>
          </a:bodyPr>
          <a:lstStyle/>
          <a:p>
            <a:r>
              <a:rPr lang="zh-CN" altLang="zh-CN" sz="2800" b="1" dirty="0"/>
              <a:t>正常终止连接</a:t>
            </a:r>
            <a:r>
              <a:rPr lang="zh-CN" altLang="en-US" sz="2800" b="1" dirty="0"/>
              <a:t>：</a:t>
            </a:r>
            <a:r>
              <a:rPr lang="zh-CN" altLang="zh-CN" sz="2800" b="1" dirty="0"/>
              <a:t>四次握手方式</a:t>
            </a:r>
            <a:endParaRPr lang="zh-CN" altLang="en-US" sz="2800" dirty="0">
              <a:latin typeface="黑体" panose="02010609060101010101" pitchFamily="49" charset="-122"/>
              <a:ea typeface="黑体" panose="02010609060101010101" pitchFamily="49" charset="-122"/>
            </a:endParaRPr>
          </a:p>
        </p:txBody>
      </p:sp>
      <p:grpSp>
        <p:nvGrpSpPr>
          <p:cNvPr id="9" name="Group 2">
            <a:extLst>
              <a:ext uri="{FF2B5EF4-FFF2-40B4-BE49-F238E27FC236}">
                <a16:creationId xmlns:a16="http://schemas.microsoft.com/office/drawing/2014/main" id="{D9F70AF2-C8E1-4378-A2A3-85F4B8B4E47F}"/>
              </a:ext>
            </a:extLst>
          </p:cNvPr>
          <p:cNvGrpSpPr>
            <a:grpSpLocks/>
          </p:cNvGrpSpPr>
          <p:nvPr/>
        </p:nvGrpSpPr>
        <p:grpSpPr bwMode="auto">
          <a:xfrm>
            <a:off x="1833563" y="6301963"/>
            <a:ext cx="1012825" cy="528638"/>
            <a:chOff x="975" y="3914"/>
            <a:chExt cx="638" cy="333"/>
          </a:xfrm>
        </p:grpSpPr>
        <p:sp>
          <p:nvSpPr>
            <p:cNvPr id="10" name="Rectangle 3">
              <a:extLst>
                <a:ext uri="{FF2B5EF4-FFF2-40B4-BE49-F238E27FC236}">
                  <a16:creationId xmlns:a16="http://schemas.microsoft.com/office/drawing/2014/main" id="{5CB71A63-FBB8-46A1-AA70-549559F9B8AB}"/>
                </a:ext>
              </a:extLst>
            </p:cNvPr>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1" name="Text Box 4">
              <a:extLst>
                <a:ext uri="{FF2B5EF4-FFF2-40B4-BE49-F238E27FC236}">
                  <a16:creationId xmlns:a16="http://schemas.microsoft.com/office/drawing/2014/main" id="{FF2B0B03-BC47-4008-9F8C-50E4D57ECE24}"/>
                </a:ext>
              </a:extLst>
            </p:cNvPr>
            <p:cNvSpPr txBox="1">
              <a:spLocks noChangeArrowheads="1"/>
            </p:cNvSpPr>
            <p:nvPr/>
          </p:nvSpPr>
          <p:spPr bwMode="auto">
            <a:xfrm>
              <a:off x="975" y="3967"/>
              <a:ext cx="612" cy="212"/>
            </a:xfrm>
            <a:prstGeom prst="rect">
              <a:avLst/>
            </a:prstGeom>
            <a:no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fontAlgn="auto">
                <a:spcBef>
                  <a:spcPts val="0"/>
                </a:spcBef>
                <a:spcAft>
                  <a:spcPts val="0"/>
                </a:spcAft>
                <a:defRPr/>
              </a:pPr>
              <a:r>
                <a:rPr lang="en-US" altLang="zh-CN" sz="1800" kern="0">
                  <a:solidFill>
                    <a:srgbClr val="FFFF99"/>
                  </a:solidFill>
                  <a:latin typeface="+mn-lt"/>
                  <a:ea typeface="黑体" pitchFamily="2" charset="-122"/>
                </a:rPr>
                <a:t>CLOSED</a:t>
              </a:r>
            </a:p>
          </p:txBody>
        </p:sp>
      </p:grpSp>
      <p:sp>
        <p:nvSpPr>
          <p:cNvPr id="12" name="AutoShape 5">
            <a:extLst>
              <a:ext uri="{FF2B5EF4-FFF2-40B4-BE49-F238E27FC236}">
                <a16:creationId xmlns:a16="http://schemas.microsoft.com/office/drawing/2014/main" id="{5254D7CA-285D-4946-A374-67ACA296475A}"/>
              </a:ext>
            </a:extLst>
          </p:cNvPr>
          <p:cNvSpPr>
            <a:spLocks noChangeArrowheads="1"/>
          </p:cNvSpPr>
          <p:nvPr/>
        </p:nvSpPr>
        <p:spPr bwMode="auto">
          <a:xfrm rot="-651552">
            <a:off x="4071938" y="3984213"/>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3" name="AutoShape 6">
            <a:extLst>
              <a:ext uri="{FF2B5EF4-FFF2-40B4-BE49-F238E27FC236}">
                <a16:creationId xmlns:a16="http://schemas.microsoft.com/office/drawing/2014/main" id="{F76D1E22-5E2E-4FFF-9BF7-3BDF62FFCB90}"/>
              </a:ext>
            </a:extLst>
          </p:cNvPr>
          <p:cNvSpPr>
            <a:spLocks noChangeArrowheads="1"/>
          </p:cNvSpPr>
          <p:nvPr/>
        </p:nvSpPr>
        <p:spPr bwMode="auto">
          <a:xfrm>
            <a:off x="3781425" y="1952213"/>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4" name="Rectangle 7">
            <a:extLst>
              <a:ext uri="{FF2B5EF4-FFF2-40B4-BE49-F238E27FC236}">
                <a16:creationId xmlns:a16="http://schemas.microsoft.com/office/drawing/2014/main" id="{887BB07E-F491-490A-BE4D-E054206B858B}"/>
              </a:ext>
            </a:extLst>
          </p:cNvPr>
          <p:cNvSpPr>
            <a:spLocks noChangeArrowheads="1"/>
          </p:cNvSpPr>
          <p:nvPr/>
        </p:nvSpPr>
        <p:spPr bwMode="auto">
          <a:xfrm rot="610931">
            <a:off x="3305175" y="5085938"/>
            <a:ext cx="3733800" cy="366713"/>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dirty="0">
                <a:solidFill>
                  <a:srgbClr val="3333CC"/>
                </a:solidFill>
                <a:latin typeface="+mn-lt"/>
                <a:ea typeface="黑体" pitchFamily="2" charset="-122"/>
              </a:rPr>
              <a:t>ACK = 1, </a:t>
            </a:r>
            <a:r>
              <a:rPr lang="en-US" altLang="zh-CN" b="1" kern="0" dirty="0" err="1">
                <a:solidFill>
                  <a:srgbClr val="3333CC"/>
                </a:solidFill>
                <a:latin typeface="+mn-lt"/>
                <a:ea typeface="黑体" pitchFamily="2" charset="-122"/>
              </a:rPr>
              <a:t>seq</a:t>
            </a:r>
            <a:r>
              <a:rPr lang="en-US" altLang="zh-CN" b="1" kern="0" dirty="0">
                <a:solidFill>
                  <a:srgbClr val="3333CC"/>
                </a:solidFill>
                <a:latin typeface="+mn-lt"/>
                <a:ea typeface="黑体" pitchFamily="2" charset="-122"/>
              </a:rPr>
              <a:t> = u + 1, </a:t>
            </a:r>
            <a:r>
              <a:rPr lang="en-US" altLang="zh-CN" b="1" kern="0" dirty="0" err="1">
                <a:solidFill>
                  <a:srgbClr val="3333CC"/>
                </a:solidFill>
                <a:latin typeface="+mn-lt"/>
                <a:ea typeface="黑体" pitchFamily="2" charset="-122"/>
              </a:rPr>
              <a:t>ack</a:t>
            </a:r>
            <a:r>
              <a:rPr lang="en-US" altLang="zh-CN" b="1" kern="0" dirty="0">
                <a:solidFill>
                  <a:srgbClr val="3333CC"/>
                </a:solidFill>
                <a:latin typeface="+mn-lt"/>
                <a:ea typeface="黑体" pitchFamily="2" charset="-122"/>
              </a:rPr>
              <a:t> = w </a:t>
            </a:r>
            <a:r>
              <a:rPr lang="en-US" altLang="zh-CN" b="1" kern="0" dirty="0">
                <a:solidFill>
                  <a:srgbClr val="3333CC"/>
                </a:solidFill>
                <a:latin typeface="+mn-lt"/>
                <a:ea typeface="黑体" pitchFamily="2" charset="-122"/>
                <a:sym typeface="Symbol" pitchFamily="18" charset="2"/>
              </a:rPr>
              <a:t> 1</a:t>
            </a:r>
          </a:p>
        </p:txBody>
      </p:sp>
      <p:grpSp>
        <p:nvGrpSpPr>
          <p:cNvPr id="15" name="Group 8">
            <a:extLst>
              <a:ext uri="{FF2B5EF4-FFF2-40B4-BE49-F238E27FC236}">
                <a16:creationId xmlns:a16="http://schemas.microsoft.com/office/drawing/2014/main" id="{28E5396A-34C8-41F3-A7B5-975ECB8B3CB9}"/>
              </a:ext>
            </a:extLst>
          </p:cNvPr>
          <p:cNvGrpSpPr>
            <a:grpSpLocks/>
          </p:cNvGrpSpPr>
          <p:nvPr/>
        </p:nvGrpSpPr>
        <p:grpSpPr bwMode="auto">
          <a:xfrm>
            <a:off x="2847975" y="2444338"/>
            <a:ext cx="4133850" cy="768350"/>
            <a:chOff x="1614" y="1484"/>
            <a:chExt cx="2604" cy="484"/>
          </a:xfrm>
        </p:grpSpPr>
        <p:sp>
          <p:nvSpPr>
            <p:cNvPr id="16" name="Rectangle 9">
              <a:extLst>
                <a:ext uri="{FF2B5EF4-FFF2-40B4-BE49-F238E27FC236}">
                  <a16:creationId xmlns:a16="http://schemas.microsoft.com/office/drawing/2014/main" id="{27AD4E65-2970-4666-AE4F-7CFA5FDF7ABC}"/>
                </a:ext>
              </a:extLst>
            </p:cNvPr>
            <p:cNvSpPr>
              <a:spLocks noChangeArrowheads="1"/>
            </p:cNvSpPr>
            <p:nvPr/>
          </p:nvSpPr>
          <p:spPr bwMode="auto">
            <a:xfrm rot="597975">
              <a:off x="2449" y="1520"/>
              <a:ext cx="1298" cy="250"/>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sz="2000" b="1" kern="0">
                  <a:solidFill>
                    <a:srgbClr val="3333CC"/>
                  </a:solidFill>
                  <a:latin typeface="+mn-lt"/>
                  <a:ea typeface="黑体" pitchFamily="2" charset="-122"/>
                </a:rPr>
                <a:t>FIN = 1, seq = u</a:t>
              </a:r>
            </a:p>
          </p:txBody>
        </p:sp>
        <p:sp>
          <p:nvSpPr>
            <p:cNvPr id="17" name="Line 10">
              <a:extLst>
                <a:ext uri="{FF2B5EF4-FFF2-40B4-BE49-F238E27FC236}">
                  <a16:creationId xmlns:a16="http://schemas.microsoft.com/office/drawing/2014/main" id="{BD270820-5256-4D9D-8C7C-84C85AB70D51}"/>
                </a:ext>
              </a:extLst>
            </p:cNvPr>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8" name="Group 11">
            <a:extLst>
              <a:ext uri="{FF2B5EF4-FFF2-40B4-BE49-F238E27FC236}">
                <a16:creationId xmlns:a16="http://schemas.microsoft.com/office/drawing/2014/main" id="{946D383E-BF3C-446C-82BA-ADFD69E4EC2B}"/>
              </a:ext>
            </a:extLst>
          </p:cNvPr>
          <p:cNvGrpSpPr>
            <a:grpSpLocks/>
          </p:cNvGrpSpPr>
          <p:nvPr/>
        </p:nvGrpSpPr>
        <p:grpSpPr bwMode="auto">
          <a:xfrm>
            <a:off x="2862263" y="3255551"/>
            <a:ext cx="4133850" cy="769937"/>
            <a:chOff x="1623" y="1995"/>
            <a:chExt cx="2604" cy="485"/>
          </a:xfrm>
        </p:grpSpPr>
        <p:sp>
          <p:nvSpPr>
            <p:cNvPr id="19" name="Rectangle 12">
              <a:extLst>
                <a:ext uri="{FF2B5EF4-FFF2-40B4-BE49-F238E27FC236}">
                  <a16:creationId xmlns:a16="http://schemas.microsoft.com/office/drawing/2014/main" id="{931A140B-73BF-4DC3-B609-A03E3D7B06BA}"/>
                </a:ext>
              </a:extLst>
            </p:cNvPr>
            <p:cNvSpPr>
              <a:spLocks noChangeArrowheads="1"/>
            </p:cNvSpPr>
            <p:nvPr/>
          </p:nvSpPr>
          <p:spPr bwMode="auto">
            <a:xfrm rot="20990024" flipH="1">
              <a:off x="1829" y="2020"/>
              <a:ext cx="2033" cy="231"/>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ACK = 1, seq = v,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sp>
          <p:nvSpPr>
            <p:cNvPr id="20" name="Line 13">
              <a:extLst>
                <a:ext uri="{FF2B5EF4-FFF2-40B4-BE49-F238E27FC236}">
                  <a16:creationId xmlns:a16="http://schemas.microsoft.com/office/drawing/2014/main" id="{2CBD5941-3EE2-42C0-A064-4AD428FCEB04}"/>
                </a:ext>
              </a:extLst>
            </p:cNvPr>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21" name="Line 14">
            <a:extLst>
              <a:ext uri="{FF2B5EF4-FFF2-40B4-BE49-F238E27FC236}">
                <a16:creationId xmlns:a16="http://schemas.microsoft.com/office/drawing/2014/main" id="{87CFBB10-57C4-4EA3-AA5C-4BD54FF048C5}"/>
              </a:ext>
            </a:extLst>
          </p:cNvPr>
          <p:cNvSpPr>
            <a:spLocks noChangeShapeType="1"/>
          </p:cNvSpPr>
          <p:nvPr/>
        </p:nvSpPr>
        <p:spPr bwMode="auto">
          <a:xfrm>
            <a:off x="2847975" y="5022438"/>
            <a:ext cx="4133850" cy="769938"/>
          </a:xfrm>
          <a:prstGeom prst="line">
            <a:avLst/>
          </a:prstGeom>
          <a:noFill/>
          <a:ln w="38100">
            <a:solidFill>
              <a:srgbClr val="3333CC"/>
            </a:solidFill>
            <a:round/>
            <a:headEnd/>
            <a:tailEnd type="triangle" w="med" len="lg"/>
          </a:ln>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2" name="Line 15">
            <a:extLst>
              <a:ext uri="{FF2B5EF4-FFF2-40B4-BE49-F238E27FC236}">
                <a16:creationId xmlns:a16="http://schemas.microsoft.com/office/drawing/2014/main" id="{392FAD99-6808-4590-AEEF-CBF5DAF772CE}"/>
              </a:ext>
            </a:extLst>
          </p:cNvPr>
          <p:cNvSpPr>
            <a:spLocks noChangeShapeType="1"/>
          </p:cNvSpPr>
          <p:nvPr/>
        </p:nvSpPr>
        <p:spPr bwMode="auto">
          <a:xfrm flipH="1">
            <a:off x="2827338" y="4192176"/>
            <a:ext cx="4133850" cy="769937"/>
          </a:xfrm>
          <a:prstGeom prst="line">
            <a:avLst/>
          </a:prstGeom>
          <a:noFill/>
          <a:ln w="38100">
            <a:solidFill>
              <a:srgbClr val="3333CC"/>
            </a:solidFill>
            <a:round/>
            <a:headEnd/>
            <a:tailEnd type="triangle" w="med" len="lg"/>
          </a:ln>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3" name="Rectangle 16">
            <a:extLst>
              <a:ext uri="{FF2B5EF4-FFF2-40B4-BE49-F238E27FC236}">
                <a16:creationId xmlns:a16="http://schemas.microsoft.com/office/drawing/2014/main" id="{76E8D32E-81D3-4A66-B4D9-314535A1F40A}"/>
              </a:ext>
            </a:extLst>
          </p:cNvPr>
          <p:cNvSpPr>
            <a:spLocks noChangeArrowheads="1"/>
          </p:cNvSpPr>
          <p:nvPr/>
        </p:nvSpPr>
        <p:spPr bwMode="auto">
          <a:xfrm rot="20943314" flipH="1">
            <a:off x="2959100" y="4174713"/>
            <a:ext cx="4168775" cy="366713"/>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dirty="0">
                <a:solidFill>
                  <a:srgbClr val="3333CC"/>
                </a:solidFill>
                <a:latin typeface="+mn-lt"/>
                <a:ea typeface="黑体" pitchFamily="2" charset="-122"/>
              </a:rPr>
              <a:t>FIN = 1, ACK = 1, </a:t>
            </a:r>
            <a:r>
              <a:rPr lang="en-US" altLang="zh-CN" b="1" kern="0" dirty="0" err="1">
                <a:solidFill>
                  <a:srgbClr val="3333CC"/>
                </a:solidFill>
                <a:latin typeface="+mn-lt"/>
                <a:ea typeface="黑体" pitchFamily="2" charset="-122"/>
              </a:rPr>
              <a:t>seq</a:t>
            </a:r>
            <a:r>
              <a:rPr lang="en-US" altLang="zh-CN" b="1" kern="0" dirty="0">
                <a:solidFill>
                  <a:srgbClr val="3333CC"/>
                </a:solidFill>
                <a:latin typeface="+mn-lt"/>
                <a:ea typeface="黑体" pitchFamily="2" charset="-122"/>
              </a:rPr>
              <a:t> = w, </a:t>
            </a:r>
            <a:r>
              <a:rPr lang="en-US" altLang="zh-CN" b="1" kern="0" dirty="0" err="1">
                <a:solidFill>
                  <a:srgbClr val="3333CC"/>
                </a:solidFill>
                <a:latin typeface="+mn-lt"/>
                <a:ea typeface="黑体" pitchFamily="2" charset="-122"/>
              </a:rPr>
              <a:t>ack</a:t>
            </a:r>
            <a:r>
              <a:rPr lang="en-US" altLang="zh-CN" b="1" kern="0" dirty="0">
                <a:solidFill>
                  <a:srgbClr val="3333CC"/>
                </a:solidFill>
                <a:latin typeface="+mn-lt"/>
                <a:ea typeface="黑体" pitchFamily="2" charset="-122"/>
              </a:rPr>
              <a:t>= u </a:t>
            </a:r>
            <a:r>
              <a:rPr lang="en-US" altLang="zh-CN" b="1" kern="0" dirty="0">
                <a:solidFill>
                  <a:srgbClr val="3333CC"/>
                </a:solidFill>
                <a:latin typeface="+mn-lt"/>
                <a:ea typeface="黑体" pitchFamily="2" charset="-122"/>
                <a:sym typeface="Symbol" pitchFamily="18" charset="2"/>
              </a:rPr>
              <a:t> 1</a:t>
            </a:r>
            <a:endParaRPr lang="en-US" altLang="zh-CN" b="1" kern="0" dirty="0">
              <a:solidFill>
                <a:srgbClr val="3333CC"/>
              </a:solidFill>
              <a:latin typeface="+mn-lt"/>
              <a:ea typeface="黑体" pitchFamily="2" charset="-122"/>
            </a:endParaRPr>
          </a:p>
        </p:txBody>
      </p:sp>
      <p:sp>
        <p:nvSpPr>
          <p:cNvPr id="24" name="Rectangle 17">
            <a:extLst>
              <a:ext uri="{FF2B5EF4-FFF2-40B4-BE49-F238E27FC236}">
                <a16:creationId xmlns:a16="http://schemas.microsoft.com/office/drawing/2014/main" id="{0D743CAA-2A41-477F-87A3-D664FE4DBC10}"/>
              </a:ext>
            </a:extLst>
          </p:cNvPr>
          <p:cNvSpPr>
            <a:spLocks noChangeArrowheads="1"/>
          </p:cNvSpPr>
          <p:nvPr/>
        </p:nvSpPr>
        <p:spPr bwMode="auto">
          <a:xfrm>
            <a:off x="1892300" y="1699801"/>
            <a:ext cx="954088" cy="673100"/>
          </a:xfrm>
          <a:prstGeom prst="rect">
            <a:avLst/>
          </a:prstGeom>
          <a:solidFill>
            <a:srgbClr val="CCFF99"/>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5" name="Rectangle 18">
            <a:extLst>
              <a:ext uri="{FF2B5EF4-FFF2-40B4-BE49-F238E27FC236}">
                <a16:creationId xmlns:a16="http://schemas.microsoft.com/office/drawing/2014/main" id="{99761BAD-F694-429B-9BAE-59A9292BF0CF}"/>
              </a:ext>
            </a:extLst>
          </p:cNvPr>
          <p:cNvSpPr>
            <a:spLocks noChangeArrowheads="1"/>
          </p:cNvSpPr>
          <p:nvPr/>
        </p:nvSpPr>
        <p:spPr bwMode="auto">
          <a:xfrm>
            <a:off x="1892300" y="2457038"/>
            <a:ext cx="954088" cy="1554163"/>
          </a:xfrm>
          <a:prstGeom prst="rect">
            <a:avLst/>
          </a:prstGeom>
          <a:solidFill>
            <a:srgbClr val="FFCCFF"/>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6" name="Rectangle 19">
            <a:extLst>
              <a:ext uri="{FF2B5EF4-FFF2-40B4-BE49-F238E27FC236}">
                <a16:creationId xmlns:a16="http://schemas.microsoft.com/office/drawing/2014/main" id="{8C8AF363-B69A-41C2-915B-835D34153B91}"/>
              </a:ext>
            </a:extLst>
          </p:cNvPr>
          <p:cNvSpPr>
            <a:spLocks noChangeArrowheads="1"/>
          </p:cNvSpPr>
          <p:nvPr/>
        </p:nvSpPr>
        <p:spPr bwMode="auto">
          <a:xfrm>
            <a:off x="6978650" y="1699801"/>
            <a:ext cx="955675" cy="1479550"/>
          </a:xfrm>
          <a:prstGeom prst="rect">
            <a:avLst/>
          </a:prstGeom>
          <a:solidFill>
            <a:srgbClr val="CCFF99"/>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27" name="Group 20">
            <a:extLst>
              <a:ext uri="{FF2B5EF4-FFF2-40B4-BE49-F238E27FC236}">
                <a16:creationId xmlns:a16="http://schemas.microsoft.com/office/drawing/2014/main" id="{71ED0214-7A40-42C0-963B-BFE25752CC6F}"/>
              </a:ext>
            </a:extLst>
          </p:cNvPr>
          <p:cNvGrpSpPr>
            <a:grpSpLocks/>
          </p:cNvGrpSpPr>
          <p:nvPr/>
        </p:nvGrpSpPr>
        <p:grpSpPr bwMode="auto">
          <a:xfrm>
            <a:off x="1793875" y="1617251"/>
            <a:ext cx="6278563" cy="82550"/>
            <a:chOff x="1020" y="481"/>
            <a:chExt cx="4037" cy="46"/>
          </a:xfrm>
        </p:grpSpPr>
        <p:sp>
          <p:nvSpPr>
            <p:cNvPr id="28" name="Line 21">
              <a:extLst>
                <a:ext uri="{FF2B5EF4-FFF2-40B4-BE49-F238E27FC236}">
                  <a16:creationId xmlns:a16="http://schemas.microsoft.com/office/drawing/2014/main" id="{80509EE5-7204-4055-814B-A64CF628C948}"/>
                </a:ext>
              </a:extLst>
            </p:cNvPr>
            <p:cNvSpPr>
              <a:spLocks noChangeShapeType="1"/>
            </p:cNvSpPr>
            <p:nvPr/>
          </p:nvSpPr>
          <p:spPr bwMode="auto">
            <a:xfrm>
              <a:off x="1020" y="527"/>
              <a:ext cx="4037" cy="0"/>
            </a:xfrm>
            <a:prstGeom prst="line">
              <a:avLst/>
            </a:prstGeom>
            <a:noFill/>
            <a:ln w="12700">
              <a:solidFill>
                <a:srgbClr val="3333CC"/>
              </a:solidFill>
              <a:prstDash val="dash"/>
              <a:round/>
              <a:headEnd/>
              <a:tailEnd/>
            </a:ln>
            <a:effectLst/>
          </p:spPr>
          <p:txBody>
            <a:bodyP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9" name="Line 22">
              <a:extLst>
                <a:ext uri="{FF2B5EF4-FFF2-40B4-BE49-F238E27FC236}">
                  <a16:creationId xmlns:a16="http://schemas.microsoft.com/office/drawing/2014/main" id="{1CB9497E-1588-4AC8-87C0-7939F4C42F08}"/>
                </a:ext>
              </a:extLst>
            </p:cNvPr>
            <p:cNvSpPr>
              <a:spLocks noChangeShapeType="1"/>
            </p:cNvSpPr>
            <p:nvPr/>
          </p:nvSpPr>
          <p:spPr bwMode="auto">
            <a:xfrm>
              <a:off x="1020" y="481"/>
              <a:ext cx="4037" cy="0"/>
            </a:xfrm>
            <a:prstGeom prst="line">
              <a:avLst/>
            </a:prstGeom>
            <a:noFill/>
            <a:ln w="12700">
              <a:solidFill>
                <a:srgbClr val="3333CC"/>
              </a:solidFill>
              <a:prstDash val="dash"/>
              <a:round/>
              <a:headEnd/>
              <a:tailEnd/>
            </a:ln>
            <a:effectLst/>
          </p:spPr>
          <p:txBody>
            <a:bodyP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30" name="Rectangle 23">
            <a:extLst>
              <a:ext uri="{FF2B5EF4-FFF2-40B4-BE49-F238E27FC236}">
                <a16:creationId xmlns:a16="http://schemas.microsoft.com/office/drawing/2014/main" id="{BD4846E7-781F-4552-806E-A934D2307F05}"/>
              </a:ext>
            </a:extLst>
          </p:cNvPr>
          <p:cNvSpPr>
            <a:spLocks noChangeArrowheads="1"/>
          </p:cNvSpPr>
          <p:nvPr/>
        </p:nvSpPr>
        <p:spPr bwMode="auto">
          <a:xfrm>
            <a:off x="1865313" y="2792001"/>
            <a:ext cx="977900" cy="644525"/>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FIN-</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WAIT-1</a:t>
            </a:r>
          </a:p>
        </p:txBody>
      </p:sp>
      <p:sp>
        <p:nvSpPr>
          <p:cNvPr id="31" name="Rectangle 24">
            <a:extLst>
              <a:ext uri="{FF2B5EF4-FFF2-40B4-BE49-F238E27FC236}">
                <a16:creationId xmlns:a16="http://schemas.microsoft.com/office/drawing/2014/main" id="{1D4F6232-1DAE-41B5-A639-71DDE366B266}"/>
              </a:ext>
            </a:extLst>
          </p:cNvPr>
          <p:cNvSpPr>
            <a:spLocks noChangeArrowheads="1"/>
          </p:cNvSpPr>
          <p:nvPr/>
        </p:nvSpPr>
        <p:spPr bwMode="auto">
          <a:xfrm>
            <a:off x="6978650" y="3266663"/>
            <a:ext cx="955675" cy="877888"/>
          </a:xfrm>
          <a:prstGeom prst="rect">
            <a:avLst/>
          </a:prstGeom>
          <a:solidFill>
            <a:srgbClr val="FF66FF"/>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2" name="Rectangle 25">
            <a:extLst>
              <a:ext uri="{FF2B5EF4-FFF2-40B4-BE49-F238E27FC236}">
                <a16:creationId xmlns:a16="http://schemas.microsoft.com/office/drawing/2014/main" id="{59D25F08-582A-43EF-AECD-547D0F7CDD03}"/>
              </a:ext>
            </a:extLst>
          </p:cNvPr>
          <p:cNvSpPr>
            <a:spLocks noChangeArrowheads="1"/>
          </p:cNvSpPr>
          <p:nvPr/>
        </p:nvSpPr>
        <p:spPr bwMode="auto">
          <a:xfrm>
            <a:off x="6919913" y="3379376"/>
            <a:ext cx="1055687" cy="644525"/>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CLOSE-</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WAIT</a:t>
            </a:r>
          </a:p>
        </p:txBody>
      </p:sp>
      <p:sp>
        <p:nvSpPr>
          <p:cNvPr id="33" name="Rectangle 26">
            <a:extLst>
              <a:ext uri="{FF2B5EF4-FFF2-40B4-BE49-F238E27FC236}">
                <a16:creationId xmlns:a16="http://schemas.microsoft.com/office/drawing/2014/main" id="{447869EB-EF0D-41C5-9780-A8CB63F55028}"/>
              </a:ext>
            </a:extLst>
          </p:cNvPr>
          <p:cNvSpPr>
            <a:spLocks noChangeArrowheads="1"/>
          </p:cNvSpPr>
          <p:nvPr/>
        </p:nvSpPr>
        <p:spPr bwMode="auto">
          <a:xfrm>
            <a:off x="1892300" y="4084226"/>
            <a:ext cx="954088" cy="871537"/>
          </a:xfrm>
          <a:prstGeom prst="rect">
            <a:avLst/>
          </a:prstGeom>
          <a:solidFill>
            <a:srgbClr val="CCCC00"/>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4" name="Rectangle 27">
            <a:extLst>
              <a:ext uri="{FF2B5EF4-FFF2-40B4-BE49-F238E27FC236}">
                <a16:creationId xmlns:a16="http://schemas.microsoft.com/office/drawing/2014/main" id="{CD398FF8-7307-474F-84A8-7A780CDF7314}"/>
              </a:ext>
            </a:extLst>
          </p:cNvPr>
          <p:cNvSpPr>
            <a:spLocks noChangeArrowheads="1"/>
          </p:cNvSpPr>
          <p:nvPr/>
        </p:nvSpPr>
        <p:spPr bwMode="auto">
          <a:xfrm>
            <a:off x="1865313" y="4138201"/>
            <a:ext cx="977900" cy="644525"/>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FIN-</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WAIT-2</a:t>
            </a:r>
          </a:p>
        </p:txBody>
      </p:sp>
      <p:sp>
        <p:nvSpPr>
          <p:cNvPr id="35" name="Rectangle 28">
            <a:extLst>
              <a:ext uri="{FF2B5EF4-FFF2-40B4-BE49-F238E27FC236}">
                <a16:creationId xmlns:a16="http://schemas.microsoft.com/office/drawing/2014/main" id="{5BD24D7D-058D-4799-8FC9-802CD2DC75D9}"/>
              </a:ext>
            </a:extLst>
          </p:cNvPr>
          <p:cNvSpPr>
            <a:spLocks noChangeArrowheads="1"/>
          </p:cNvSpPr>
          <p:nvPr/>
        </p:nvSpPr>
        <p:spPr bwMode="auto">
          <a:xfrm>
            <a:off x="6978650" y="4223926"/>
            <a:ext cx="955675" cy="1482725"/>
          </a:xfrm>
          <a:prstGeom prst="rect">
            <a:avLst/>
          </a:prstGeom>
          <a:solidFill>
            <a:srgbClr val="00FFFF"/>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6" name="Rectangle 29">
            <a:extLst>
              <a:ext uri="{FF2B5EF4-FFF2-40B4-BE49-F238E27FC236}">
                <a16:creationId xmlns:a16="http://schemas.microsoft.com/office/drawing/2014/main" id="{5A6DDD00-D45D-443A-8B85-3BBD877FD329}"/>
              </a:ext>
            </a:extLst>
          </p:cNvPr>
          <p:cNvSpPr>
            <a:spLocks noChangeArrowheads="1"/>
          </p:cNvSpPr>
          <p:nvPr/>
        </p:nvSpPr>
        <p:spPr bwMode="auto">
          <a:xfrm>
            <a:off x="7007225" y="4644613"/>
            <a:ext cx="862013" cy="644525"/>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LAST-</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ACK</a:t>
            </a:r>
          </a:p>
        </p:txBody>
      </p:sp>
      <p:sp>
        <p:nvSpPr>
          <p:cNvPr id="39" name="Rectangle 32">
            <a:extLst>
              <a:ext uri="{FF2B5EF4-FFF2-40B4-BE49-F238E27FC236}">
                <a16:creationId xmlns:a16="http://schemas.microsoft.com/office/drawing/2014/main" id="{C4D8890F-0BD2-4832-BB80-1F0281430531}"/>
              </a:ext>
            </a:extLst>
          </p:cNvPr>
          <p:cNvSpPr>
            <a:spLocks noChangeArrowheads="1"/>
          </p:cNvSpPr>
          <p:nvPr/>
        </p:nvSpPr>
        <p:spPr bwMode="auto">
          <a:xfrm>
            <a:off x="1892301" y="5035138"/>
            <a:ext cx="954088" cy="1236663"/>
          </a:xfrm>
          <a:prstGeom prst="rect">
            <a:avLst/>
          </a:prstGeom>
          <a:solidFill>
            <a:srgbClr val="FFFF99"/>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0" name="Rectangle 33">
            <a:extLst>
              <a:ext uri="{FF2B5EF4-FFF2-40B4-BE49-F238E27FC236}">
                <a16:creationId xmlns:a16="http://schemas.microsoft.com/office/drawing/2014/main" id="{792FB473-C71B-4849-B930-DA78D6987E26}"/>
              </a:ext>
            </a:extLst>
          </p:cNvPr>
          <p:cNvSpPr>
            <a:spLocks noChangeArrowheads="1"/>
          </p:cNvSpPr>
          <p:nvPr/>
        </p:nvSpPr>
        <p:spPr bwMode="auto">
          <a:xfrm>
            <a:off x="1935163" y="5344701"/>
            <a:ext cx="811213" cy="644525"/>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TIME-</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WAIT</a:t>
            </a:r>
          </a:p>
        </p:txBody>
      </p:sp>
      <p:grpSp>
        <p:nvGrpSpPr>
          <p:cNvPr id="65" name="组合 64"/>
          <p:cNvGrpSpPr/>
          <p:nvPr/>
        </p:nvGrpSpPr>
        <p:grpSpPr>
          <a:xfrm>
            <a:off x="681038" y="5009738"/>
            <a:ext cx="1327150" cy="1268413"/>
            <a:chOff x="681038" y="5009738"/>
            <a:chExt cx="1327150" cy="1268413"/>
          </a:xfrm>
        </p:grpSpPr>
        <p:sp>
          <p:nvSpPr>
            <p:cNvPr id="38" name="Rectangle 31">
              <a:extLst>
                <a:ext uri="{FF2B5EF4-FFF2-40B4-BE49-F238E27FC236}">
                  <a16:creationId xmlns:a16="http://schemas.microsoft.com/office/drawing/2014/main" id="{A58963FF-7C70-4AC3-A062-A2524DFFF857}"/>
                </a:ext>
              </a:extLst>
            </p:cNvPr>
            <p:cNvSpPr>
              <a:spLocks noChangeArrowheads="1"/>
            </p:cNvSpPr>
            <p:nvPr/>
          </p:nvSpPr>
          <p:spPr bwMode="auto">
            <a:xfrm>
              <a:off x="681038" y="5009738"/>
              <a:ext cx="1327150" cy="366713"/>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dirty="0">
                  <a:solidFill>
                    <a:srgbClr val="3333CC"/>
                  </a:solidFill>
                  <a:latin typeface="+mn-lt"/>
                  <a:ea typeface="黑体" pitchFamily="2" charset="-122"/>
                </a:rPr>
                <a:t>等待 </a:t>
              </a:r>
              <a:r>
                <a:rPr lang="en-US" altLang="zh-CN" b="1" kern="0" dirty="0">
                  <a:solidFill>
                    <a:srgbClr val="3333CC"/>
                  </a:solidFill>
                  <a:latin typeface="+mn-lt"/>
                  <a:ea typeface="黑体" pitchFamily="2" charset="-122"/>
                </a:rPr>
                <a:t>2MSL</a:t>
              </a:r>
            </a:p>
          </p:txBody>
        </p:sp>
        <p:sp>
          <p:nvSpPr>
            <p:cNvPr id="41" name="Freeform 34">
              <a:extLst>
                <a:ext uri="{FF2B5EF4-FFF2-40B4-BE49-F238E27FC236}">
                  <a16:creationId xmlns:a16="http://schemas.microsoft.com/office/drawing/2014/main" id="{F24CF1DB-6AAA-42FF-9FC5-0FCB0B8FFAB1}"/>
                </a:ext>
              </a:extLst>
            </p:cNvPr>
            <p:cNvSpPr>
              <a:spLocks/>
            </p:cNvSpPr>
            <p:nvPr/>
          </p:nvSpPr>
          <p:spPr bwMode="auto">
            <a:xfrm>
              <a:off x="690563" y="5009738"/>
              <a:ext cx="1189038" cy="1268413"/>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p:spPr>
          <p:txBody>
            <a:bodyP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2" name="Text Box 35">
              <a:extLst>
                <a:ext uri="{FF2B5EF4-FFF2-40B4-BE49-F238E27FC236}">
                  <a16:creationId xmlns:a16="http://schemas.microsoft.com/office/drawing/2014/main" id="{B1282427-31A5-410C-9516-27ED3B492CAA}"/>
                </a:ext>
              </a:extLst>
            </p:cNvPr>
            <p:cNvSpPr txBox="1">
              <a:spLocks noChangeArrowheads="1"/>
            </p:cNvSpPr>
            <p:nvPr/>
          </p:nvSpPr>
          <p:spPr bwMode="auto">
            <a:xfrm>
              <a:off x="1041401" y="5211351"/>
              <a:ext cx="592138" cy="641350"/>
            </a:xfrm>
            <a:prstGeom prst="rect">
              <a:avLst/>
            </a:prstGeom>
            <a:no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3600" kern="0" dirty="0">
                  <a:solidFill>
                    <a:srgbClr val="3333CC"/>
                  </a:solidFill>
                  <a:latin typeface="+mn-lt"/>
                  <a:ea typeface="黑体" pitchFamily="2" charset="-122"/>
                  <a:sym typeface="Wingdings" pitchFamily="2" charset="2"/>
                </a:rPr>
                <a:t></a:t>
              </a:r>
            </a:p>
          </p:txBody>
        </p:sp>
      </p:grpSp>
      <p:sp>
        <p:nvSpPr>
          <p:cNvPr id="44" name="Rectangle 36">
            <a:extLst>
              <a:ext uri="{FF2B5EF4-FFF2-40B4-BE49-F238E27FC236}">
                <a16:creationId xmlns:a16="http://schemas.microsoft.com/office/drawing/2014/main" id="{8057208A-F87A-45E8-94C8-B94FF0AA5F47}"/>
              </a:ext>
            </a:extLst>
          </p:cNvPr>
          <p:cNvSpPr>
            <a:spLocks noChangeArrowheads="1"/>
          </p:cNvSpPr>
          <p:nvPr/>
        </p:nvSpPr>
        <p:spPr bwMode="auto">
          <a:xfrm>
            <a:off x="6978650" y="5797138"/>
            <a:ext cx="955675" cy="528638"/>
          </a:xfrm>
          <a:prstGeom prst="rect">
            <a:avLst/>
          </a:prstGeom>
          <a:solidFill>
            <a:srgbClr val="663300"/>
          </a:solidFill>
          <a:ln>
            <a:noFill/>
          </a:ln>
          <a:effectLst>
            <a:outerShdw dist="35921" dir="2700000" algn="ctr" rotWithShape="0">
              <a:srgbClr val="1C1C1C"/>
            </a:outerShdw>
          </a:effectLst>
        </p:spPr>
        <p:txBody>
          <a:bodyPr wrap="none" anchor="ct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45" name="Group 37">
            <a:extLst>
              <a:ext uri="{FF2B5EF4-FFF2-40B4-BE49-F238E27FC236}">
                <a16:creationId xmlns:a16="http://schemas.microsoft.com/office/drawing/2014/main" id="{0589EACF-0347-4512-B045-6ACB57C57E5D}"/>
              </a:ext>
            </a:extLst>
          </p:cNvPr>
          <p:cNvGrpSpPr>
            <a:grpSpLocks/>
          </p:cNvGrpSpPr>
          <p:nvPr/>
        </p:nvGrpSpPr>
        <p:grpSpPr bwMode="auto">
          <a:xfrm>
            <a:off x="784225" y="1345788"/>
            <a:ext cx="1403350" cy="1082675"/>
            <a:chOff x="314" y="792"/>
            <a:chExt cx="884" cy="682"/>
          </a:xfrm>
        </p:grpSpPr>
        <p:sp>
          <p:nvSpPr>
            <p:cNvPr id="46" name="Freeform 38">
              <a:extLst>
                <a:ext uri="{FF2B5EF4-FFF2-40B4-BE49-F238E27FC236}">
                  <a16:creationId xmlns:a16="http://schemas.microsoft.com/office/drawing/2014/main" id="{8A316D2E-CF9D-4DC1-AB6E-79EA3E65EC32}"/>
                </a:ext>
              </a:extLst>
            </p:cNvPr>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p:spPr>
          <p:txBody>
            <a:bodyP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7" name="Rectangle 39">
              <a:extLst>
                <a:ext uri="{FF2B5EF4-FFF2-40B4-BE49-F238E27FC236}">
                  <a16:creationId xmlns:a16="http://schemas.microsoft.com/office/drawing/2014/main" id="{FA386A96-47CF-440D-B939-2944DE7B6286}"/>
                </a:ext>
              </a:extLst>
            </p:cNvPr>
            <p:cNvSpPr>
              <a:spLocks noChangeArrowheads="1"/>
            </p:cNvSpPr>
            <p:nvPr/>
          </p:nvSpPr>
          <p:spPr bwMode="auto">
            <a:xfrm>
              <a:off x="314" y="1227"/>
              <a:ext cx="701" cy="231"/>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主动关闭</a:t>
              </a:r>
            </a:p>
          </p:txBody>
        </p:sp>
      </p:grpSp>
      <p:sp>
        <p:nvSpPr>
          <p:cNvPr id="48" name="Freeform 40">
            <a:extLst>
              <a:ext uri="{FF2B5EF4-FFF2-40B4-BE49-F238E27FC236}">
                <a16:creationId xmlns:a16="http://schemas.microsoft.com/office/drawing/2014/main" id="{D7BDD033-62F1-4D90-9B15-36D6A49832CA}"/>
              </a:ext>
            </a:extLst>
          </p:cNvPr>
          <p:cNvSpPr>
            <a:spLocks/>
          </p:cNvSpPr>
          <p:nvPr/>
        </p:nvSpPr>
        <p:spPr bwMode="auto">
          <a:xfrm>
            <a:off x="7697788" y="1279113"/>
            <a:ext cx="1408112"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p:spPr>
        <p:txBody>
          <a:bodyP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9" name="Rectangle 41">
            <a:extLst>
              <a:ext uri="{FF2B5EF4-FFF2-40B4-BE49-F238E27FC236}">
                <a16:creationId xmlns:a16="http://schemas.microsoft.com/office/drawing/2014/main" id="{5C61796A-C3C3-4C6B-944A-9C043DF95150}"/>
              </a:ext>
            </a:extLst>
          </p:cNvPr>
          <p:cNvSpPr>
            <a:spLocks noChangeArrowheads="1"/>
          </p:cNvSpPr>
          <p:nvPr/>
        </p:nvSpPr>
        <p:spPr bwMode="auto">
          <a:xfrm>
            <a:off x="7993063" y="3749263"/>
            <a:ext cx="1112837" cy="366713"/>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dirty="0">
                <a:solidFill>
                  <a:srgbClr val="3333CC"/>
                </a:solidFill>
                <a:latin typeface="+mn-lt"/>
                <a:ea typeface="黑体" pitchFamily="2" charset="-122"/>
              </a:rPr>
              <a:t>被动关闭</a:t>
            </a:r>
          </a:p>
        </p:txBody>
      </p:sp>
      <p:sp>
        <p:nvSpPr>
          <p:cNvPr id="50" name="Rectangle 42">
            <a:extLst>
              <a:ext uri="{FF2B5EF4-FFF2-40B4-BE49-F238E27FC236}">
                <a16:creationId xmlns:a16="http://schemas.microsoft.com/office/drawing/2014/main" id="{D5F6DCE7-0AB7-4B3C-8CC0-19459E0A86BE}"/>
              </a:ext>
            </a:extLst>
          </p:cNvPr>
          <p:cNvSpPr>
            <a:spLocks noChangeArrowheads="1"/>
          </p:cNvSpPr>
          <p:nvPr/>
        </p:nvSpPr>
        <p:spPr bwMode="auto">
          <a:xfrm>
            <a:off x="4416425" y="1866488"/>
            <a:ext cx="1241425" cy="431800"/>
          </a:xfrm>
          <a:prstGeom prst="rect">
            <a:avLst/>
          </a:prstGeom>
          <a:solidFill>
            <a:srgbClr val="CCECFF"/>
          </a:solidFill>
          <a:ln w="38100" cmpd="dbl" algn="ctr">
            <a:solidFill>
              <a:srgbClr val="3333CC"/>
            </a:solidFill>
            <a:miter lim="800000"/>
            <a:headEnd/>
            <a:tailEnd/>
          </a:ln>
          <a:effectLst/>
        </p:spPr>
        <p:txBody>
          <a:bodyPr wrap="none" lIns="90488" tIns="44450" rIns="90488" bIns="44450">
            <a:spAutoFit/>
          </a:bodyPr>
          <a:lstStyle/>
          <a:p>
            <a:pPr defTabSz="762000" eaLnBrk="0" fontAlgn="auto" hangingPunct="0">
              <a:spcBef>
                <a:spcPts val="0"/>
              </a:spcBef>
              <a:spcAft>
                <a:spcPts val="0"/>
              </a:spcAft>
              <a:defRPr/>
            </a:pPr>
            <a:r>
              <a:rPr lang="zh-CN" altLang="en-US" sz="2000" b="1" kern="0">
                <a:solidFill>
                  <a:srgbClr val="3333CC"/>
                </a:solidFill>
                <a:latin typeface="+mn-lt"/>
                <a:ea typeface="黑体" pitchFamily="2" charset="-122"/>
              </a:rPr>
              <a:t>数据传送</a:t>
            </a:r>
          </a:p>
        </p:txBody>
      </p:sp>
      <p:grpSp>
        <p:nvGrpSpPr>
          <p:cNvPr id="51" name="Group 43">
            <a:extLst>
              <a:ext uri="{FF2B5EF4-FFF2-40B4-BE49-F238E27FC236}">
                <a16:creationId xmlns:a16="http://schemas.microsoft.com/office/drawing/2014/main" id="{1F94CD30-2F9D-405D-A528-433A5BA5F0BF}"/>
              </a:ext>
            </a:extLst>
          </p:cNvPr>
          <p:cNvGrpSpPr>
            <a:grpSpLocks/>
          </p:cNvGrpSpPr>
          <p:nvPr/>
        </p:nvGrpSpPr>
        <p:grpSpPr bwMode="auto">
          <a:xfrm>
            <a:off x="7739063" y="1464851"/>
            <a:ext cx="1206500" cy="1789112"/>
            <a:chOff x="4695" y="867"/>
            <a:chExt cx="760" cy="1127"/>
          </a:xfrm>
        </p:grpSpPr>
        <p:sp>
          <p:nvSpPr>
            <p:cNvPr id="52" name="Freeform 44">
              <a:extLst>
                <a:ext uri="{FF2B5EF4-FFF2-40B4-BE49-F238E27FC236}">
                  <a16:creationId xmlns:a16="http://schemas.microsoft.com/office/drawing/2014/main" id="{5FC353BD-FC3C-4BBE-B6A1-E53194F4C7FC}"/>
                </a:ext>
              </a:extLst>
            </p:cNvPr>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p:spPr>
          <p:txBody>
            <a:bodyPr/>
            <a:lstStyle/>
            <a:p>
              <a:pPr fontAlgn="auto">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53" name="Rectangle 45">
              <a:extLst>
                <a:ext uri="{FF2B5EF4-FFF2-40B4-BE49-F238E27FC236}">
                  <a16:creationId xmlns:a16="http://schemas.microsoft.com/office/drawing/2014/main" id="{1726A486-6265-48FC-8ED2-8114DFBDE73A}"/>
                </a:ext>
              </a:extLst>
            </p:cNvPr>
            <p:cNvSpPr>
              <a:spLocks noChangeArrowheads="1"/>
            </p:cNvSpPr>
            <p:nvPr/>
          </p:nvSpPr>
          <p:spPr bwMode="auto">
            <a:xfrm>
              <a:off x="5047" y="1120"/>
              <a:ext cx="408" cy="580"/>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通知</a:t>
              </a:r>
            </a:p>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应用</a:t>
              </a:r>
            </a:p>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进程</a:t>
              </a:r>
            </a:p>
          </p:txBody>
        </p:sp>
      </p:grpSp>
      <p:sp>
        <p:nvSpPr>
          <p:cNvPr id="54" name="Rectangle 46">
            <a:extLst>
              <a:ext uri="{FF2B5EF4-FFF2-40B4-BE49-F238E27FC236}">
                <a16:creationId xmlns:a16="http://schemas.microsoft.com/office/drawing/2014/main" id="{177ED12C-22A0-4DBE-9996-6075D5330CB3}"/>
              </a:ext>
            </a:extLst>
          </p:cNvPr>
          <p:cNvSpPr>
            <a:spLocks noChangeArrowheads="1"/>
          </p:cNvSpPr>
          <p:nvPr/>
        </p:nvSpPr>
        <p:spPr bwMode="auto">
          <a:xfrm>
            <a:off x="1873250" y="1710913"/>
            <a:ext cx="1042988" cy="644525"/>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ESTAB-</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LISHED</a:t>
            </a:r>
          </a:p>
        </p:txBody>
      </p:sp>
      <p:sp>
        <p:nvSpPr>
          <p:cNvPr id="55" name="Rectangle 47">
            <a:extLst>
              <a:ext uri="{FF2B5EF4-FFF2-40B4-BE49-F238E27FC236}">
                <a16:creationId xmlns:a16="http://schemas.microsoft.com/office/drawing/2014/main" id="{355A6A34-CAFE-4C7F-AFCF-31D8B561F717}"/>
              </a:ext>
            </a:extLst>
          </p:cNvPr>
          <p:cNvSpPr>
            <a:spLocks noChangeArrowheads="1"/>
          </p:cNvSpPr>
          <p:nvPr/>
        </p:nvSpPr>
        <p:spPr bwMode="auto">
          <a:xfrm>
            <a:off x="6959600" y="2147476"/>
            <a:ext cx="1042988" cy="644525"/>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ESTAB-</a:t>
            </a:r>
          </a:p>
          <a:p>
            <a:pPr defTabSz="762000" eaLnBrk="0" fontAlgn="auto" hangingPunct="0">
              <a:spcBef>
                <a:spcPts val="0"/>
              </a:spcBef>
              <a:spcAft>
                <a:spcPts val="0"/>
              </a:spcAft>
              <a:defRPr/>
            </a:pPr>
            <a:r>
              <a:rPr lang="en-US" altLang="zh-CN" b="1" kern="0">
                <a:solidFill>
                  <a:srgbClr val="3333CC"/>
                </a:solidFill>
                <a:latin typeface="+mn-lt"/>
                <a:ea typeface="黑体" pitchFamily="2" charset="-122"/>
              </a:rPr>
              <a:t>LISHED</a:t>
            </a:r>
          </a:p>
        </p:txBody>
      </p:sp>
      <p:pic>
        <p:nvPicPr>
          <p:cNvPr id="56" name="Picture 48">
            <a:extLst>
              <a:ext uri="{FF2B5EF4-FFF2-40B4-BE49-F238E27FC236}">
                <a16:creationId xmlns:a16="http://schemas.microsoft.com/office/drawing/2014/main" id="{BF6200BC-0836-4E42-A65A-C163A20CF25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7725" y="1058451"/>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49">
            <a:extLst>
              <a:ext uri="{FF2B5EF4-FFF2-40B4-BE49-F238E27FC236}">
                <a16:creationId xmlns:a16="http://schemas.microsoft.com/office/drawing/2014/main" id="{3D013E00-ABE8-4BBA-A2D8-23431AD57B2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4075" y="1058451"/>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50">
            <a:extLst>
              <a:ext uri="{FF2B5EF4-FFF2-40B4-BE49-F238E27FC236}">
                <a16:creationId xmlns:a16="http://schemas.microsoft.com/office/drawing/2014/main" id="{29CE6466-03E2-42AB-9E4C-B7A097515868}"/>
              </a:ext>
            </a:extLst>
          </p:cNvPr>
          <p:cNvSpPr>
            <a:spLocks noChangeArrowheads="1"/>
          </p:cNvSpPr>
          <p:nvPr/>
        </p:nvSpPr>
        <p:spPr bwMode="auto">
          <a:xfrm>
            <a:off x="2508250" y="1026701"/>
            <a:ext cx="349250" cy="366712"/>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lang="en-US" altLang="zh-CN" b="1">
                <a:solidFill>
                  <a:srgbClr val="3333CC"/>
                </a:solidFill>
                <a:ea typeface="黑体" panose="02010609060101010101" pitchFamily="49" charset="-122"/>
              </a:rPr>
              <a:t>A</a:t>
            </a:r>
          </a:p>
        </p:txBody>
      </p:sp>
      <p:sp>
        <p:nvSpPr>
          <p:cNvPr id="59" name="Rectangle 51">
            <a:extLst>
              <a:ext uri="{FF2B5EF4-FFF2-40B4-BE49-F238E27FC236}">
                <a16:creationId xmlns:a16="http://schemas.microsoft.com/office/drawing/2014/main" id="{E47AF9E1-9E3C-4964-810A-20AF80037119}"/>
              </a:ext>
            </a:extLst>
          </p:cNvPr>
          <p:cNvSpPr>
            <a:spLocks noChangeArrowheads="1"/>
          </p:cNvSpPr>
          <p:nvPr/>
        </p:nvSpPr>
        <p:spPr bwMode="auto">
          <a:xfrm>
            <a:off x="7008813" y="1026701"/>
            <a:ext cx="349250" cy="366712"/>
          </a:xfrm>
          <a:prstGeom prst="rect">
            <a:avLst/>
          </a:prstGeom>
          <a:noFill/>
          <a:ln>
            <a:noFill/>
          </a:ln>
          <a:effec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lang="en-US" altLang="zh-CN" b="1">
                <a:solidFill>
                  <a:srgbClr val="3333CC"/>
                </a:solidFill>
                <a:ea typeface="黑体" panose="02010609060101010101" pitchFamily="49" charset="-122"/>
              </a:rPr>
              <a:t>B</a:t>
            </a:r>
          </a:p>
        </p:txBody>
      </p:sp>
      <p:sp>
        <p:nvSpPr>
          <p:cNvPr id="60" name="Rectangle 52">
            <a:extLst>
              <a:ext uri="{FF2B5EF4-FFF2-40B4-BE49-F238E27FC236}">
                <a16:creationId xmlns:a16="http://schemas.microsoft.com/office/drawing/2014/main" id="{5E391568-E09B-4891-9AAD-819C960213EC}"/>
              </a:ext>
            </a:extLst>
          </p:cNvPr>
          <p:cNvSpPr>
            <a:spLocks noChangeArrowheads="1"/>
          </p:cNvSpPr>
          <p:nvPr/>
        </p:nvSpPr>
        <p:spPr bwMode="auto">
          <a:xfrm>
            <a:off x="2052638" y="736188"/>
            <a:ext cx="647700" cy="366713"/>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客户</a:t>
            </a:r>
          </a:p>
        </p:txBody>
      </p:sp>
      <p:sp>
        <p:nvSpPr>
          <p:cNvPr id="61" name="Rectangle 53">
            <a:extLst>
              <a:ext uri="{FF2B5EF4-FFF2-40B4-BE49-F238E27FC236}">
                <a16:creationId xmlns:a16="http://schemas.microsoft.com/office/drawing/2014/main" id="{CE8B79C3-4B06-4315-97D7-CC2FD6B16C32}"/>
              </a:ext>
            </a:extLst>
          </p:cNvPr>
          <p:cNvSpPr>
            <a:spLocks noChangeArrowheads="1"/>
          </p:cNvSpPr>
          <p:nvPr/>
        </p:nvSpPr>
        <p:spPr bwMode="auto">
          <a:xfrm>
            <a:off x="7019925" y="736188"/>
            <a:ext cx="881063" cy="366713"/>
          </a:xfrm>
          <a:prstGeom prst="rect">
            <a:avLst/>
          </a:prstGeom>
          <a:noFill/>
          <a:ln>
            <a:noFill/>
          </a:ln>
          <a:effectLst/>
        </p:spPr>
        <p:txBody>
          <a:bodyPr wrap="none" lIns="90488" tIns="44450" rIns="90488" bIns="44450">
            <a:spAutoFit/>
          </a:bodyPr>
          <a:lstStyle/>
          <a:p>
            <a:pPr defTabSz="762000" eaLnBrk="0" fontAlgn="auto" hangingPunct="0">
              <a:spcBef>
                <a:spcPts val="0"/>
              </a:spcBef>
              <a:spcAft>
                <a:spcPts val="0"/>
              </a:spcAft>
              <a:defRPr/>
            </a:pPr>
            <a:r>
              <a:rPr lang="zh-CN" altLang="en-US" b="1" kern="0">
                <a:solidFill>
                  <a:srgbClr val="3333CC"/>
                </a:solidFill>
                <a:latin typeface="+mn-lt"/>
                <a:ea typeface="黑体" pitchFamily="2" charset="-122"/>
              </a:rPr>
              <a:t>服务器</a:t>
            </a:r>
          </a:p>
        </p:txBody>
      </p:sp>
      <p:sp>
        <p:nvSpPr>
          <p:cNvPr id="62" name="Rectangle 54">
            <a:extLst>
              <a:ext uri="{FF2B5EF4-FFF2-40B4-BE49-F238E27FC236}">
                <a16:creationId xmlns:a16="http://schemas.microsoft.com/office/drawing/2014/main" id="{9B035599-49D4-41EC-BBC9-085CA71D5DA3}"/>
              </a:ext>
            </a:extLst>
          </p:cNvPr>
          <p:cNvSpPr>
            <a:spLocks noChangeArrowheads="1"/>
          </p:cNvSpPr>
          <p:nvPr/>
        </p:nvSpPr>
        <p:spPr bwMode="auto">
          <a:xfrm rot="-628888">
            <a:off x="4591050" y="3714338"/>
            <a:ext cx="1241425" cy="431800"/>
          </a:xfrm>
          <a:prstGeom prst="rect">
            <a:avLst/>
          </a:prstGeom>
          <a:solidFill>
            <a:srgbClr val="CCECFF"/>
          </a:solidFill>
          <a:ln w="38100" cmpd="dbl" algn="ctr">
            <a:solidFill>
              <a:srgbClr val="3333CC"/>
            </a:solidFill>
            <a:miter lim="800000"/>
            <a:headEnd/>
            <a:tailEnd/>
          </a:ln>
          <a:effectLst/>
        </p:spPr>
        <p:txBody>
          <a:bodyPr wrap="none" lIns="90488" tIns="44450" rIns="90488" bIns="44450">
            <a:spAutoFit/>
          </a:bodyPr>
          <a:lstStyle/>
          <a:p>
            <a:pPr defTabSz="762000" eaLnBrk="0" fontAlgn="auto" hangingPunct="0">
              <a:spcBef>
                <a:spcPts val="0"/>
              </a:spcBef>
              <a:spcAft>
                <a:spcPts val="0"/>
              </a:spcAft>
              <a:defRPr/>
            </a:pPr>
            <a:r>
              <a:rPr lang="zh-CN" altLang="en-US" sz="2000" b="1" kern="0">
                <a:solidFill>
                  <a:srgbClr val="3333CC"/>
                </a:solidFill>
                <a:latin typeface="+mn-lt"/>
                <a:ea typeface="黑体" pitchFamily="2" charset="-122"/>
              </a:rPr>
              <a:t>数据传送</a:t>
            </a:r>
          </a:p>
        </p:txBody>
      </p:sp>
      <p:sp>
        <p:nvSpPr>
          <p:cNvPr id="63" name="Text Box 55">
            <a:extLst>
              <a:ext uri="{FF2B5EF4-FFF2-40B4-BE49-F238E27FC236}">
                <a16:creationId xmlns:a16="http://schemas.microsoft.com/office/drawing/2014/main" id="{511FB7D2-3DE5-4B67-928B-FACE5DDF252B}"/>
              </a:ext>
            </a:extLst>
          </p:cNvPr>
          <p:cNvSpPr txBox="1">
            <a:spLocks noChangeArrowheads="1"/>
          </p:cNvSpPr>
          <p:nvPr/>
        </p:nvSpPr>
        <p:spPr bwMode="auto">
          <a:xfrm>
            <a:off x="6931025" y="5892388"/>
            <a:ext cx="971550" cy="336550"/>
          </a:xfrm>
          <a:prstGeom prst="rect">
            <a:avLst/>
          </a:prstGeom>
          <a:no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defRPr/>
            </a:pPr>
            <a:r>
              <a:rPr lang="en-US" altLang="zh-CN" sz="1800">
                <a:solidFill>
                  <a:srgbClr val="FFFF99"/>
                </a:solidFill>
                <a:latin typeface="+mn-lt"/>
                <a:ea typeface="黑体" pitchFamily="2" charset="-122"/>
              </a:rPr>
              <a:t>CLOSED</a:t>
            </a:r>
          </a:p>
        </p:txBody>
      </p:sp>
      <p:graphicFrame>
        <p:nvGraphicFramePr>
          <p:cNvPr id="64" name="表格 63">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连接机制</a:t>
                      </a:r>
                    </a:p>
                  </a:txBody>
                  <a:tcPr marL="0" marR="0" marT="0" marB="0" anchor="ctr">
                    <a:solidFill>
                      <a:schemeClr val="accent5">
                        <a:lumMod val="75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257B602B-C889-4572-A6D8-B6DCA8C395C8}"/>
              </a:ext>
            </a:extLst>
          </p:cNvPr>
          <p:cNvSpPr>
            <a:spLocks noGrp="1"/>
          </p:cNvSpPr>
          <p:nvPr>
            <p:ph type="sldNum" sz="quarter" idx="12"/>
          </p:nvPr>
        </p:nvSpPr>
        <p:spPr/>
        <p:txBody>
          <a:bodyPr/>
          <a:lstStyle/>
          <a:p>
            <a:fld id="{0343F522-B1DB-4B24-87CC-09EAB668A261}" type="slidenum">
              <a:rPr lang="zh-CN" altLang="en-US" smtClean="0"/>
              <a:pPr/>
              <a:t>43</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blinds(horizontal)">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blinds(horizontal)">
                                      <p:cBhvr>
                                        <p:cTn id="27" dur="500"/>
                                        <p:tgtEl>
                                          <p:spTgt spid="6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blinds(horizontal)">
                                      <p:cBhvr>
                                        <p:cTn id="35" dur="500"/>
                                        <p:tgtEl>
                                          <p:spTgt spid="4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blinds(horizontal)">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linds(horizontal)">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linds(horizontal)">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blinds(horizontal)">
                                      <p:cBhvr>
                                        <p:cTn id="5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21" grpId="0" animBg="1"/>
      <p:bldP spid="22" grpId="0" animBg="1"/>
      <p:bldP spid="23" grpId="0"/>
      <p:bldP spid="48" grpId="0" animBg="1"/>
      <p:bldP spid="49" grpId="0"/>
      <p:bldP spid="6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547719" y="408785"/>
            <a:ext cx="5955948" cy="640203"/>
          </a:xfrm>
        </p:spPr>
        <p:txBody>
          <a:bodyPr>
            <a:normAutofit/>
          </a:bodyPr>
          <a:lstStyle/>
          <a:p>
            <a:r>
              <a:rPr lang="zh-CN" altLang="zh-CN" sz="2800" b="1" dirty="0"/>
              <a:t> 同时终止连接</a:t>
            </a:r>
            <a:r>
              <a:rPr lang="zh-CN" altLang="en-US" sz="2800" b="1" dirty="0"/>
              <a:t>：</a:t>
            </a:r>
            <a:r>
              <a:rPr lang="zh-CN" altLang="zh-CN" sz="2800" b="1" dirty="0"/>
              <a:t>四次握手方式</a:t>
            </a:r>
            <a:endParaRPr lang="zh-CN" altLang="en-US" sz="2800" dirty="0">
              <a:latin typeface="黑体" panose="02010609060101010101" pitchFamily="49" charset="-122"/>
              <a:ea typeface="黑体" panose="02010609060101010101" pitchFamily="49" charset="-122"/>
            </a:endParaRPr>
          </a:p>
        </p:txBody>
      </p:sp>
      <p:grpSp>
        <p:nvGrpSpPr>
          <p:cNvPr id="64" name="Group 2">
            <a:extLst>
              <a:ext uri="{FF2B5EF4-FFF2-40B4-BE49-F238E27FC236}">
                <a16:creationId xmlns:a16="http://schemas.microsoft.com/office/drawing/2014/main" id="{1E3DF600-3D41-4EC9-9C87-66663CA8079C}"/>
              </a:ext>
            </a:extLst>
          </p:cNvPr>
          <p:cNvGrpSpPr>
            <a:grpSpLocks/>
          </p:cNvGrpSpPr>
          <p:nvPr/>
        </p:nvGrpSpPr>
        <p:grpSpPr bwMode="auto">
          <a:xfrm>
            <a:off x="2509838" y="2679700"/>
            <a:ext cx="4248150" cy="4062413"/>
            <a:chOff x="1474" y="1888"/>
            <a:chExt cx="2676" cy="2432"/>
          </a:xfrm>
        </p:grpSpPr>
        <p:sp>
          <p:nvSpPr>
            <p:cNvPr id="65" name="Line 3">
              <a:extLst>
                <a:ext uri="{FF2B5EF4-FFF2-40B4-BE49-F238E27FC236}">
                  <a16:creationId xmlns:a16="http://schemas.microsoft.com/office/drawing/2014/main" id="{4719E6C7-5971-4A40-B503-EFB5AF3F909F}"/>
                </a:ext>
              </a:extLst>
            </p:cNvPr>
            <p:cNvSpPr>
              <a:spLocks noChangeShapeType="1"/>
            </p:cNvSpPr>
            <p:nvPr/>
          </p:nvSpPr>
          <p:spPr bwMode="auto">
            <a:xfrm>
              <a:off x="1474" y="1888"/>
              <a:ext cx="0" cy="2432"/>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6" name="Line 4">
              <a:extLst>
                <a:ext uri="{FF2B5EF4-FFF2-40B4-BE49-F238E27FC236}">
                  <a16:creationId xmlns:a16="http://schemas.microsoft.com/office/drawing/2014/main" id="{AE8DA871-0C53-4B70-AE4A-34763AAFD22E}"/>
                </a:ext>
              </a:extLst>
            </p:cNvPr>
            <p:cNvSpPr>
              <a:spLocks noChangeShapeType="1"/>
            </p:cNvSpPr>
            <p:nvPr/>
          </p:nvSpPr>
          <p:spPr bwMode="auto">
            <a:xfrm>
              <a:off x="4150" y="1888"/>
              <a:ext cx="0" cy="2432"/>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67" name="AutoShape 5">
            <a:extLst>
              <a:ext uri="{FF2B5EF4-FFF2-40B4-BE49-F238E27FC236}">
                <a16:creationId xmlns:a16="http://schemas.microsoft.com/office/drawing/2014/main" id="{4D70BD62-9F94-4A7B-9C7D-70EC389BC600}"/>
              </a:ext>
            </a:extLst>
          </p:cNvPr>
          <p:cNvSpPr>
            <a:spLocks noChangeArrowheads="1"/>
          </p:cNvSpPr>
          <p:nvPr/>
        </p:nvSpPr>
        <p:spPr bwMode="auto">
          <a:xfrm>
            <a:off x="3495675" y="2193925"/>
            <a:ext cx="2384425" cy="252413"/>
          </a:xfrm>
          <a:prstGeom prst="leftRightArrow">
            <a:avLst>
              <a:gd name="adj1" fmla="val 55880"/>
              <a:gd name="adj2" fmla="val 108285"/>
            </a:avLst>
          </a:prstGeom>
          <a:solidFill>
            <a:srgbClr val="FF0000"/>
          </a:solidFill>
          <a:ln w="12700" algn="ctr">
            <a:solidFill>
              <a:schemeClr val="hlink"/>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kumimoji="1" lang="zh-CN" altLang="en-US" sz="2400" b="1">
              <a:latin typeface="Times New Roman" panose="02020603050405020304" pitchFamily="18" charset="0"/>
              <a:ea typeface="楷体_GB2312" pitchFamily="49" charset="-122"/>
            </a:endParaRPr>
          </a:p>
        </p:txBody>
      </p:sp>
      <p:grpSp>
        <p:nvGrpSpPr>
          <p:cNvPr id="68" name="Group 6">
            <a:extLst>
              <a:ext uri="{FF2B5EF4-FFF2-40B4-BE49-F238E27FC236}">
                <a16:creationId xmlns:a16="http://schemas.microsoft.com/office/drawing/2014/main" id="{4A66A483-A98A-4208-BDF5-72CA6510C343}"/>
              </a:ext>
            </a:extLst>
          </p:cNvPr>
          <p:cNvGrpSpPr>
            <a:grpSpLocks/>
          </p:cNvGrpSpPr>
          <p:nvPr/>
        </p:nvGrpSpPr>
        <p:grpSpPr bwMode="auto">
          <a:xfrm>
            <a:off x="2562225" y="2635250"/>
            <a:ext cx="4133850" cy="819150"/>
            <a:chOff x="1614" y="1452"/>
            <a:chExt cx="2604" cy="516"/>
          </a:xfrm>
        </p:grpSpPr>
        <p:sp>
          <p:nvSpPr>
            <p:cNvPr id="69" name="Rectangle 7">
              <a:extLst>
                <a:ext uri="{FF2B5EF4-FFF2-40B4-BE49-F238E27FC236}">
                  <a16:creationId xmlns:a16="http://schemas.microsoft.com/office/drawing/2014/main" id="{59AA698B-90DC-4D4B-8DE1-9B426680B229}"/>
                </a:ext>
              </a:extLst>
            </p:cNvPr>
            <p:cNvSpPr>
              <a:spLocks noChangeArrowheads="1"/>
            </p:cNvSpPr>
            <p:nvPr/>
          </p:nvSpPr>
          <p:spPr bwMode="auto">
            <a:xfrm rot="597975">
              <a:off x="2502" y="1452"/>
              <a:ext cx="420" cy="256"/>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a:latin typeface="Times New Roman" panose="02020603050405020304" pitchFamily="18" charset="0"/>
                  <a:ea typeface="黑体" panose="02010609060101010101" pitchFamily="49" charset="-122"/>
                </a:rPr>
                <a:t>FIN </a:t>
              </a:r>
            </a:p>
          </p:txBody>
        </p:sp>
        <p:sp>
          <p:nvSpPr>
            <p:cNvPr id="70" name="Line 8">
              <a:extLst>
                <a:ext uri="{FF2B5EF4-FFF2-40B4-BE49-F238E27FC236}">
                  <a16:creationId xmlns:a16="http://schemas.microsoft.com/office/drawing/2014/main" id="{EC44DC06-21A1-4F1E-897F-0A8A451C71CE}"/>
                </a:ext>
              </a:extLst>
            </p:cNvPr>
            <p:cNvSpPr>
              <a:spLocks noChangeShapeType="1"/>
            </p:cNvSpPr>
            <p:nvPr/>
          </p:nvSpPr>
          <p:spPr bwMode="auto">
            <a:xfrm>
              <a:off x="1614" y="1484"/>
              <a:ext cx="2604" cy="484"/>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 name="Rectangle 9">
            <a:extLst>
              <a:ext uri="{FF2B5EF4-FFF2-40B4-BE49-F238E27FC236}">
                <a16:creationId xmlns:a16="http://schemas.microsoft.com/office/drawing/2014/main" id="{EDAE95C7-A0B8-4F1F-8021-F596FCC16380}"/>
              </a:ext>
            </a:extLst>
          </p:cNvPr>
          <p:cNvSpPr>
            <a:spLocks noChangeArrowheads="1"/>
          </p:cNvSpPr>
          <p:nvPr/>
        </p:nvSpPr>
        <p:spPr bwMode="auto">
          <a:xfrm>
            <a:off x="1606550" y="1941513"/>
            <a:ext cx="954088" cy="67310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eaLnBrk="0" hangingPunct="0">
              <a:defRPr/>
            </a:pPr>
            <a:endParaRPr kumimoji="1" lang="zh-CN" altLang="en-US" sz="2400" b="1">
              <a:latin typeface="Times New Roman" pitchFamily="18" charset="0"/>
              <a:ea typeface="楷体_GB2312" pitchFamily="49" charset="-122"/>
            </a:endParaRPr>
          </a:p>
        </p:txBody>
      </p:sp>
      <p:sp>
        <p:nvSpPr>
          <p:cNvPr id="72" name="Rectangle 10">
            <a:extLst>
              <a:ext uri="{FF2B5EF4-FFF2-40B4-BE49-F238E27FC236}">
                <a16:creationId xmlns:a16="http://schemas.microsoft.com/office/drawing/2014/main" id="{358640D2-3FA6-4927-AD1D-EE2F722E6DDD}"/>
              </a:ext>
            </a:extLst>
          </p:cNvPr>
          <p:cNvSpPr>
            <a:spLocks noChangeArrowheads="1"/>
          </p:cNvSpPr>
          <p:nvPr/>
        </p:nvSpPr>
        <p:spPr bwMode="auto">
          <a:xfrm>
            <a:off x="6692900" y="1941513"/>
            <a:ext cx="955675" cy="147955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eaLnBrk="0" hangingPunct="0">
              <a:defRPr/>
            </a:pPr>
            <a:endParaRPr kumimoji="1" lang="zh-CN" altLang="en-US" sz="2400" b="1">
              <a:latin typeface="Times New Roman" pitchFamily="18" charset="0"/>
              <a:ea typeface="楷体_GB2312" pitchFamily="49" charset="-122"/>
            </a:endParaRPr>
          </a:p>
        </p:txBody>
      </p:sp>
      <p:grpSp>
        <p:nvGrpSpPr>
          <p:cNvPr id="73" name="Group 11">
            <a:extLst>
              <a:ext uri="{FF2B5EF4-FFF2-40B4-BE49-F238E27FC236}">
                <a16:creationId xmlns:a16="http://schemas.microsoft.com/office/drawing/2014/main" id="{42759205-0226-4B08-AD43-0176E3B23F9F}"/>
              </a:ext>
            </a:extLst>
          </p:cNvPr>
          <p:cNvGrpSpPr>
            <a:grpSpLocks/>
          </p:cNvGrpSpPr>
          <p:nvPr/>
        </p:nvGrpSpPr>
        <p:grpSpPr bwMode="auto">
          <a:xfrm>
            <a:off x="1508125" y="1858963"/>
            <a:ext cx="6278563" cy="82550"/>
            <a:chOff x="1020" y="481"/>
            <a:chExt cx="4037" cy="46"/>
          </a:xfrm>
        </p:grpSpPr>
        <p:sp>
          <p:nvSpPr>
            <p:cNvPr id="74" name="Line 12">
              <a:extLst>
                <a:ext uri="{FF2B5EF4-FFF2-40B4-BE49-F238E27FC236}">
                  <a16:creationId xmlns:a16="http://schemas.microsoft.com/office/drawing/2014/main" id="{E9F5E2F1-1BE8-4F39-BF38-7A37103943F1}"/>
                </a:ext>
              </a:extLst>
            </p:cNvPr>
            <p:cNvSpPr>
              <a:spLocks noChangeShapeType="1"/>
            </p:cNvSpPr>
            <p:nvPr/>
          </p:nvSpPr>
          <p:spPr bwMode="auto">
            <a:xfrm>
              <a:off x="1020" y="527"/>
              <a:ext cx="4037"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3">
              <a:extLst>
                <a:ext uri="{FF2B5EF4-FFF2-40B4-BE49-F238E27FC236}">
                  <a16:creationId xmlns:a16="http://schemas.microsoft.com/office/drawing/2014/main" id="{DCD51660-BEA8-4674-ACD7-2F6BF56B5257}"/>
                </a:ext>
              </a:extLst>
            </p:cNvPr>
            <p:cNvSpPr>
              <a:spLocks noChangeShapeType="1"/>
            </p:cNvSpPr>
            <p:nvPr/>
          </p:nvSpPr>
          <p:spPr bwMode="auto">
            <a:xfrm>
              <a:off x="1020" y="481"/>
              <a:ext cx="4037"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 name="Rectangle 15">
            <a:extLst>
              <a:ext uri="{FF2B5EF4-FFF2-40B4-BE49-F238E27FC236}">
                <a16:creationId xmlns:a16="http://schemas.microsoft.com/office/drawing/2014/main" id="{40F00164-8A1E-475F-8C95-166387FCC6D8}"/>
              </a:ext>
            </a:extLst>
          </p:cNvPr>
          <p:cNvSpPr>
            <a:spLocks noChangeArrowheads="1"/>
          </p:cNvSpPr>
          <p:nvPr/>
        </p:nvSpPr>
        <p:spPr bwMode="auto">
          <a:xfrm>
            <a:off x="4130675" y="2108200"/>
            <a:ext cx="1133475" cy="401638"/>
          </a:xfrm>
          <a:prstGeom prst="rect">
            <a:avLst/>
          </a:prstGeom>
          <a:solidFill>
            <a:srgbClr val="CCECFF"/>
          </a:solidFill>
          <a:ln w="38100" cmpd="dbl" algn="ctr">
            <a:solidFill>
              <a:srgbClr val="0000FF"/>
            </a:solidFill>
            <a:miter lim="800000"/>
            <a:headEnd/>
            <a:tailEnd/>
          </a:ln>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a:latin typeface="Times New Roman" panose="02020603050405020304" pitchFamily="18" charset="0"/>
                <a:ea typeface="黑体" panose="02010609060101010101" pitchFamily="49" charset="-122"/>
              </a:rPr>
              <a:t>数据传送</a:t>
            </a:r>
          </a:p>
        </p:txBody>
      </p:sp>
      <p:sp>
        <p:nvSpPr>
          <p:cNvPr id="77" name="Rectangle 16">
            <a:extLst>
              <a:ext uri="{FF2B5EF4-FFF2-40B4-BE49-F238E27FC236}">
                <a16:creationId xmlns:a16="http://schemas.microsoft.com/office/drawing/2014/main" id="{7CE95956-041B-44BB-AFAE-1F3CDE9F4E74}"/>
              </a:ext>
            </a:extLst>
          </p:cNvPr>
          <p:cNvSpPr>
            <a:spLocks noChangeArrowheads="1"/>
          </p:cNvSpPr>
          <p:nvPr/>
        </p:nvSpPr>
        <p:spPr bwMode="auto">
          <a:xfrm>
            <a:off x="1587500" y="1952625"/>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a:latin typeface="Times New Roman" panose="02020603050405020304" pitchFamily="18" charset="0"/>
                <a:ea typeface="黑体" panose="02010609060101010101" pitchFamily="49" charset="-122"/>
              </a:rPr>
              <a:t>ESTAB-</a:t>
            </a:r>
          </a:p>
          <a:p>
            <a:r>
              <a:rPr kumimoji="1" lang="en-US" altLang="zh-CN">
                <a:latin typeface="Times New Roman" panose="02020603050405020304" pitchFamily="18" charset="0"/>
                <a:ea typeface="黑体" panose="02010609060101010101" pitchFamily="49" charset="-122"/>
              </a:rPr>
              <a:t>LISHED</a:t>
            </a:r>
          </a:p>
        </p:txBody>
      </p:sp>
      <p:sp>
        <p:nvSpPr>
          <p:cNvPr id="78" name="Rectangle 17">
            <a:extLst>
              <a:ext uri="{FF2B5EF4-FFF2-40B4-BE49-F238E27FC236}">
                <a16:creationId xmlns:a16="http://schemas.microsoft.com/office/drawing/2014/main" id="{2C6FDEB2-BD7D-4FD1-A3C2-4803FDDE4856}"/>
              </a:ext>
            </a:extLst>
          </p:cNvPr>
          <p:cNvSpPr>
            <a:spLocks noChangeArrowheads="1"/>
          </p:cNvSpPr>
          <p:nvPr/>
        </p:nvSpPr>
        <p:spPr bwMode="auto">
          <a:xfrm>
            <a:off x="6673850" y="2389188"/>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a:latin typeface="Times New Roman" panose="02020603050405020304" pitchFamily="18" charset="0"/>
                <a:ea typeface="黑体" panose="02010609060101010101" pitchFamily="49" charset="-122"/>
              </a:rPr>
              <a:t>ESTAB-</a:t>
            </a:r>
          </a:p>
          <a:p>
            <a:r>
              <a:rPr kumimoji="1" lang="en-US" altLang="zh-CN">
                <a:latin typeface="Times New Roman" panose="02020603050405020304" pitchFamily="18" charset="0"/>
                <a:ea typeface="黑体" panose="02010609060101010101" pitchFamily="49" charset="-122"/>
              </a:rPr>
              <a:t>LISHED</a:t>
            </a:r>
          </a:p>
        </p:txBody>
      </p:sp>
      <p:pic>
        <p:nvPicPr>
          <p:cNvPr id="79" name="Picture 18">
            <a:extLst>
              <a:ext uri="{FF2B5EF4-FFF2-40B4-BE49-F238E27FC236}">
                <a16:creationId xmlns:a16="http://schemas.microsoft.com/office/drawing/2014/main" id="{FAF09462-5098-4AB0-87CE-8BD019D776E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1975" y="1300163"/>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9">
            <a:extLst>
              <a:ext uri="{FF2B5EF4-FFF2-40B4-BE49-F238E27FC236}">
                <a16:creationId xmlns:a16="http://schemas.microsoft.com/office/drawing/2014/main" id="{0ED5C32F-357B-41A4-A3E8-226F81DF402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8325" y="1300163"/>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20">
            <a:extLst>
              <a:ext uri="{FF2B5EF4-FFF2-40B4-BE49-F238E27FC236}">
                <a16:creationId xmlns:a16="http://schemas.microsoft.com/office/drawing/2014/main" id="{3CF58E93-1DBB-4705-BEB8-604804AD8224}"/>
              </a:ext>
            </a:extLst>
          </p:cNvPr>
          <p:cNvSpPr>
            <a:spLocks noChangeArrowheads="1"/>
          </p:cNvSpPr>
          <p:nvPr/>
        </p:nvSpPr>
        <p:spPr bwMode="auto">
          <a:xfrm>
            <a:off x="2222500" y="1268413"/>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a:latin typeface="Times New Roman" panose="02020603050405020304" pitchFamily="18" charset="0"/>
                <a:ea typeface="黑体" panose="02010609060101010101" pitchFamily="49" charset="-122"/>
              </a:rPr>
              <a:t>A</a:t>
            </a:r>
          </a:p>
        </p:txBody>
      </p:sp>
      <p:sp>
        <p:nvSpPr>
          <p:cNvPr id="82" name="Rectangle 21">
            <a:extLst>
              <a:ext uri="{FF2B5EF4-FFF2-40B4-BE49-F238E27FC236}">
                <a16:creationId xmlns:a16="http://schemas.microsoft.com/office/drawing/2014/main" id="{E279F9EC-E1AE-45CF-B82E-52B32394B92A}"/>
              </a:ext>
            </a:extLst>
          </p:cNvPr>
          <p:cNvSpPr>
            <a:spLocks noChangeArrowheads="1"/>
          </p:cNvSpPr>
          <p:nvPr/>
        </p:nvSpPr>
        <p:spPr bwMode="auto">
          <a:xfrm>
            <a:off x="6723063" y="1268413"/>
            <a:ext cx="346075" cy="376237"/>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a:solidFill>
                  <a:schemeClr val="accent2"/>
                </a:solidFill>
                <a:latin typeface="Times New Roman" panose="02020603050405020304" pitchFamily="18" charset="0"/>
                <a:ea typeface="黑体" panose="02010609060101010101" pitchFamily="49" charset="-122"/>
              </a:rPr>
              <a:t>B</a:t>
            </a:r>
          </a:p>
        </p:txBody>
      </p:sp>
      <p:sp>
        <p:nvSpPr>
          <p:cNvPr id="83" name="Rectangle 22">
            <a:extLst>
              <a:ext uri="{FF2B5EF4-FFF2-40B4-BE49-F238E27FC236}">
                <a16:creationId xmlns:a16="http://schemas.microsoft.com/office/drawing/2014/main" id="{68CC872D-5AB4-4BDE-B57D-CE19E6F29780}"/>
              </a:ext>
            </a:extLst>
          </p:cNvPr>
          <p:cNvSpPr>
            <a:spLocks noChangeArrowheads="1"/>
          </p:cNvSpPr>
          <p:nvPr/>
        </p:nvSpPr>
        <p:spPr bwMode="auto">
          <a:xfrm>
            <a:off x="1766888" y="977900"/>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a:latin typeface="Times New Roman" panose="02020603050405020304" pitchFamily="18" charset="0"/>
                <a:ea typeface="黑体" panose="02010609060101010101" pitchFamily="49" charset="-122"/>
              </a:rPr>
              <a:t>客户</a:t>
            </a:r>
          </a:p>
        </p:txBody>
      </p:sp>
      <p:sp>
        <p:nvSpPr>
          <p:cNvPr id="84" name="Rectangle 23">
            <a:extLst>
              <a:ext uri="{FF2B5EF4-FFF2-40B4-BE49-F238E27FC236}">
                <a16:creationId xmlns:a16="http://schemas.microsoft.com/office/drawing/2014/main" id="{77BF77B2-2CCC-46C0-8267-55CB5EB800A3}"/>
              </a:ext>
            </a:extLst>
          </p:cNvPr>
          <p:cNvSpPr>
            <a:spLocks noChangeArrowheads="1"/>
          </p:cNvSpPr>
          <p:nvPr/>
        </p:nvSpPr>
        <p:spPr bwMode="auto">
          <a:xfrm>
            <a:off x="6734175" y="977900"/>
            <a:ext cx="866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a:latin typeface="Times New Roman" panose="02020603050405020304" pitchFamily="18" charset="0"/>
                <a:ea typeface="黑体" panose="02010609060101010101" pitchFamily="49" charset="-122"/>
              </a:rPr>
              <a:t>服务器</a:t>
            </a:r>
          </a:p>
        </p:txBody>
      </p:sp>
      <p:grpSp>
        <p:nvGrpSpPr>
          <p:cNvPr id="85" name="Group 25">
            <a:extLst>
              <a:ext uri="{FF2B5EF4-FFF2-40B4-BE49-F238E27FC236}">
                <a16:creationId xmlns:a16="http://schemas.microsoft.com/office/drawing/2014/main" id="{934C66B6-FCAF-419C-99B9-F1D0CAA5CB6F}"/>
              </a:ext>
            </a:extLst>
          </p:cNvPr>
          <p:cNvGrpSpPr>
            <a:grpSpLocks/>
          </p:cNvGrpSpPr>
          <p:nvPr/>
        </p:nvGrpSpPr>
        <p:grpSpPr bwMode="auto">
          <a:xfrm>
            <a:off x="2484438" y="3035300"/>
            <a:ext cx="4133850" cy="769938"/>
            <a:chOff x="1623" y="1995"/>
            <a:chExt cx="2604" cy="485"/>
          </a:xfrm>
        </p:grpSpPr>
        <p:sp>
          <p:nvSpPr>
            <p:cNvPr id="86" name="Rectangle 26">
              <a:extLst>
                <a:ext uri="{FF2B5EF4-FFF2-40B4-BE49-F238E27FC236}">
                  <a16:creationId xmlns:a16="http://schemas.microsoft.com/office/drawing/2014/main" id="{26AD3F90-7EAC-49E5-B48F-7CD99F930EE2}"/>
                </a:ext>
              </a:extLst>
            </p:cNvPr>
            <p:cNvSpPr>
              <a:spLocks noChangeArrowheads="1"/>
            </p:cNvSpPr>
            <p:nvPr/>
          </p:nvSpPr>
          <p:spPr bwMode="auto">
            <a:xfrm rot="20990024" flipH="1">
              <a:off x="2679" y="2018"/>
              <a:ext cx="354" cy="237"/>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r"/>
              <a:r>
                <a:rPr kumimoji="1" lang="en-US" altLang="zh-CN">
                  <a:latin typeface="Times New Roman" panose="02020603050405020304" pitchFamily="18" charset="0"/>
                  <a:ea typeface="黑体" panose="02010609060101010101" pitchFamily="49" charset="-122"/>
                </a:rPr>
                <a:t>FIN</a:t>
              </a:r>
            </a:p>
          </p:txBody>
        </p:sp>
        <p:sp>
          <p:nvSpPr>
            <p:cNvPr id="87" name="Line 27">
              <a:extLst>
                <a:ext uri="{FF2B5EF4-FFF2-40B4-BE49-F238E27FC236}">
                  <a16:creationId xmlns:a16="http://schemas.microsoft.com/office/drawing/2014/main" id="{99A94140-D247-40C9-BEC9-2FF56001DF5A}"/>
                </a:ext>
              </a:extLst>
            </p:cNvPr>
            <p:cNvSpPr>
              <a:spLocks noChangeShapeType="1"/>
            </p:cNvSpPr>
            <p:nvPr/>
          </p:nvSpPr>
          <p:spPr bwMode="auto">
            <a:xfrm flipH="1">
              <a:off x="1623" y="1995"/>
              <a:ext cx="2604" cy="485"/>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8" name="Group 28">
            <a:extLst>
              <a:ext uri="{FF2B5EF4-FFF2-40B4-BE49-F238E27FC236}">
                <a16:creationId xmlns:a16="http://schemas.microsoft.com/office/drawing/2014/main" id="{D81E1BDC-7F28-4F60-93C2-548167350658}"/>
              </a:ext>
            </a:extLst>
          </p:cNvPr>
          <p:cNvGrpSpPr>
            <a:grpSpLocks/>
          </p:cNvGrpSpPr>
          <p:nvPr/>
        </p:nvGrpSpPr>
        <p:grpSpPr bwMode="auto">
          <a:xfrm>
            <a:off x="2555875" y="4475163"/>
            <a:ext cx="4133850" cy="769937"/>
            <a:chOff x="1614" y="3081"/>
            <a:chExt cx="2604" cy="485"/>
          </a:xfrm>
        </p:grpSpPr>
        <p:sp>
          <p:nvSpPr>
            <p:cNvPr id="89" name="Rectangle 29">
              <a:extLst>
                <a:ext uri="{FF2B5EF4-FFF2-40B4-BE49-F238E27FC236}">
                  <a16:creationId xmlns:a16="http://schemas.microsoft.com/office/drawing/2014/main" id="{37A07020-8F03-48E8-80AC-FAAE64CEEEC9}"/>
                </a:ext>
              </a:extLst>
            </p:cNvPr>
            <p:cNvSpPr>
              <a:spLocks noChangeArrowheads="1"/>
            </p:cNvSpPr>
            <p:nvPr/>
          </p:nvSpPr>
          <p:spPr bwMode="auto">
            <a:xfrm rot="610931">
              <a:off x="2848" y="3122"/>
              <a:ext cx="462" cy="237"/>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a:latin typeface="Times New Roman" panose="02020603050405020304" pitchFamily="18" charset="0"/>
                  <a:ea typeface="黑体" panose="02010609060101010101" pitchFamily="49" charset="-122"/>
                </a:rPr>
                <a:t>ACK </a:t>
              </a:r>
              <a:endParaRPr kumimoji="1" lang="en-US" altLang="zh-CN">
                <a:latin typeface="Times New Roman" panose="02020603050405020304" pitchFamily="18" charset="0"/>
                <a:ea typeface="黑体" panose="02010609060101010101" pitchFamily="49" charset="-122"/>
                <a:sym typeface="Symbol" panose="05050102010706020507" pitchFamily="18" charset="2"/>
              </a:endParaRPr>
            </a:p>
          </p:txBody>
        </p:sp>
        <p:sp>
          <p:nvSpPr>
            <p:cNvPr id="90" name="Line 30">
              <a:extLst>
                <a:ext uri="{FF2B5EF4-FFF2-40B4-BE49-F238E27FC236}">
                  <a16:creationId xmlns:a16="http://schemas.microsoft.com/office/drawing/2014/main" id="{7E39D419-BB9E-4AB7-947E-E2C8EB789912}"/>
                </a:ext>
              </a:extLst>
            </p:cNvPr>
            <p:cNvSpPr>
              <a:spLocks noChangeShapeType="1"/>
            </p:cNvSpPr>
            <p:nvPr/>
          </p:nvSpPr>
          <p:spPr bwMode="auto">
            <a:xfrm>
              <a:off x="1614" y="3081"/>
              <a:ext cx="2604" cy="485"/>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1" name="Group 32">
            <a:extLst>
              <a:ext uri="{FF2B5EF4-FFF2-40B4-BE49-F238E27FC236}">
                <a16:creationId xmlns:a16="http://schemas.microsoft.com/office/drawing/2014/main" id="{162EC319-B250-4FC2-BEB7-54C52C7D00C4}"/>
              </a:ext>
            </a:extLst>
          </p:cNvPr>
          <p:cNvGrpSpPr>
            <a:grpSpLocks/>
          </p:cNvGrpSpPr>
          <p:nvPr/>
        </p:nvGrpSpPr>
        <p:grpSpPr bwMode="auto">
          <a:xfrm>
            <a:off x="2627313" y="4835525"/>
            <a:ext cx="4133850" cy="769938"/>
            <a:chOff x="1623" y="1995"/>
            <a:chExt cx="2604" cy="485"/>
          </a:xfrm>
        </p:grpSpPr>
        <p:sp>
          <p:nvSpPr>
            <p:cNvPr id="92" name="Rectangle 33">
              <a:extLst>
                <a:ext uri="{FF2B5EF4-FFF2-40B4-BE49-F238E27FC236}">
                  <a16:creationId xmlns:a16="http://schemas.microsoft.com/office/drawing/2014/main" id="{5BBCDB25-C1DA-490B-9603-8454C19643EF}"/>
                </a:ext>
              </a:extLst>
            </p:cNvPr>
            <p:cNvSpPr>
              <a:spLocks noChangeArrowheads="1"/>
            </p:cNvSpPr>
            <p:nvPr/>
          </p:nvSpPr>
          <p:spPr bwMode="auto">
            <a:xfrm rot="20990024" flipH="1">
              <a:off x="2622" y="2022"/>
              <a:ext cx="426" cy="41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r"/>
              <a:r>
                <a:rPr kumimoji="1" lang="en-US" altLang="zh-CN">
                  <a:latin typeface="Times New Roman" panose="02020603050405020304" pitchFamily="18" charset="0"/>
                  <a:ea typeface="黑体" panose="02010609060101010101" pitchFamily="49" charset="-122"/>
                </a:rPr>
                <a:t>ACK</a:t>
              </a:r>
            </a:p>
            <a:p>
              <a:pPr algn="r"/>
              <a:endParaRPr kumimoji="1" lang="en-US" altLang="zh-CN">
                <a:latin typeface="Times New Roman" panose="02020603050405020304" pitchFamily="18" charset="0"/>
                <a:ea typeface="黑体" panose="02010609060101010101" pitchFamily="49" charset="-122"/>
              </a:endParaRPr>
            </a:p>
          </p:txBody>
        </p:sp>
        <p:sp>
          <p:nvSpPr>
            <p:cNvPr id="93" name="Line 34">
              <a:extLst>
                <a:ext uri="{FF2B5EF4-FFF2-40B4-BE49-F238E27FC236}">
                  <a16:creationId xmlns:a16="http://schemas.microsoft.com/office/drawing/2014/main" id="{576A0BA3-7B2F-4F39-86BF-5A0B975746F7}"/>
                </a:ext>
              </a:extLst>
            </p:cNvPr>
            <p:cNvSpPr>
              <a:spLocks noChangeShapeType="1"/>
            </p:cNvSpPr>
            <p:nvPr/>
          </p:nvSpPr>
          <p:spPr bwMode="auto">
            <a:xfrm flipH="1">
              <a:off x="1623" y="1995"/>
              <a:ext cx="2604" cy="485"/>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6" name="表格 3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连接机制</a:t>
                      </a:r>
                    </a:p>
                  </a:txBody>
                  <a:tcPr marL="0" marR="0" marT="0" marB="0" anchor="ctr">
                    <a:solidFill>
                      <a:schemeClr val="accent5">
                        <a:lumMod val="75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59BA862B-0844-4ED1-9D42-32574D731881}"/>
              </a:ext>
            </a:extLst>
          </p:cNvPr>
          <p:cNvSpPr>
            <a:spLocks noGrp="1"/>
          </p:cNvSpPr>
          <p:nvPr>
            <p:ph type="sldNum" sz="quarter" idx="12"/>
          </p:nvPr>
        </p:nvSpPr>
        <p:spPr/>
        <p:txBody>
          <a:bodyPr/>
          <a:lstStyle/>
          <a:p>
            <a:fld id="{0343F522-B1DB-4B24-87CC-09EAB668A261}" type="slidenum">
              <a:rPr lang="zh-CN" altLang="en-US" smtClean="0"/>
              <a:pPr/>
              <a:t>44</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10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right)">
                                      <p:cBhvr>
                                        <p:cTn id="12" dur="10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left)">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right)">
                                      <p:cBhvr>
                                        <p:cTn id="22"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53375" y="356142"/>
            <a:ext cx="8490625" cy="683576"/>
          </a:xfrm>
        </p:spPr>
        <p:txBody>
          <a:bodyPr>
            <a:normAutofit/>
          </a:bodyPr>
          <a:lstStyle/>
          <a:p>
            <a:r>
              <a:rPr lang="en-US" altLang="zh-CN" sz="2800" b="1" dirty="0">
                <a:latin typeface="Times New Roman" panose="02020603050405020304" pitchFamily="18" charset="0"/>
              </a:rPr>
              <a:t>TCP</a:t>
            </a:r>
            <a:r>
              <a:rPr lang="en-US" altLang="zh-CN" sz="2800" dirty="0">
                <a:latin typeface="Times New Roman" panose="02020603050405020304" pitchFamily="18" charset="0"/>
              </a:rPr>
              <a:t> </a:t>
            </a:r>
            <a:r>
              <a:rPr lang="zh-CN" altLang="en-US" sz="2800" b="1" dirty="0">
                <a:latin typeface="Times New Roman" panose="02020603050405020304" pitchFamily="18" charset="0"/>
              </a:rPr>
              <a:t>释放连接：三次握手（</a:t>
            </a:r>
            <a:r>
              <a:rPr lang="en-US" altLang="zh-CN" sz="2800" b="1" dirty="0">
                <a:solidFill>
                  <a:srgbClr val="FF0000"/>
                </a:solidFill>
                <a:highlight>
                  <a:srgbClr val="FFFF00"/>
                </a:highlight>
                <a:latin typeface="Times New Roman" panose="02020603050405020304" pitchFamily="18" charset="0"/>
              </a:rPr>
              <a:t>TCP</a:t>
            </a:r>
            <a:r>
              <a:rPr lang="zh-CN" altLang="en-US" sz="2800" b="1" dirty="0">
                <a:solidFill>
                  <a:srgbClr val="FF0000"/>
                </a:solidFill>
                <a:highlight>
                  <a:srgbClr val="FFFF00"/>
                </a:highlight>
                <a:latin typeface="Times New Roman" panose="02020603050405020304" pitchFamily="18" charset="0"/>
              </a:rPr>
              <a:t>未采用此方式！！！</a:t>
            </a:r>
            <a:r>
              <a:rPr lang="zh-CN" altLang="en-US" sz="2800" b="1" dirty="0">
                <a:latin typeface="Times New Roman" panose="02020603050405020304" pitchFamily="18" charset="0"/>
              </a:rPr>
              <a:t>）</a:t>
            </a:r>
            <a:r>
              <a:rPr lang="zh-CN" altLang="en-US" sz="2800" dirty="0">
                <a:latin typeface="Times New Roman" panose="02020603050405020304" pitchFamily="18" charset="0"/>
              </a:rPr>
              <a:t> </a:t>
            </a:r>
          </a:p>
        </p:txBody>
      </p:sp>
      <p:grpSp>
        <p:nvGrpSpPr>
          <p:cNvPr id="6" name="Group 2">
            <a:extLst>
              <a:ext uri="{FF2B5EF4-FFF2-40B4-BE49-F238E27FC236}">
                <a16:creationId xmlns:a16="http://schemas.microsoft.com/office/drawing/2014/main" id="{3CB4B994-AD50-492D-96F3-9BE1892DFE35}"/>
              </a:ext>
            </a:extLst>
          </p:cNvPr>
          <p:cNvGrpSpPr>
            <a:grpSpLocks/>
          </p:cNvGrpSpPr>
          <p:nvPr/>
        </p:nvGrpSpPr>
        <p:grpSpPr bwMode="auto">
          <a:xfrm>
            <a:off x="2719388" y="2679700"/>
            <a:ext cx="4602162" cy="4062413"/>
            <a:chOff x="1474" y="1888"/>
            <a:chExt cx="2676" cy="2432"/>
          </a:xfrm>
        </p:grpSpPr>
        <p:sp>
          <p:nvSpPr>
            <p:cNvPr id="7" name="Line 3">
              <a:extLst>
                <a:ext uri="{FF2B5EF4-FFF2-40B4-BE49-F238E27FC236}">
                  <a16:creationId xmlns:a16="http://schemas.microsoft.com/office/drawing/2014/main" id="{0EE5E84C-2256-477F-AEF7-4F19DB488356}"/>
                </a:ext>
              </a:extLst>
            </p:cNvPr>
            <p:cNvSpPr>
              <a:spLocks noChangeShapeType="1"/>
            </p:cNvSpPr>
            <p:nvPr/>
          </p:nvSpPr>
          <p:spPr bwMode="auto">
            <a:xfrm>
              <a:off x="1474" y="1888"/>
              <a:ext cx="0" cy="2432"/>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 name="Line 4">
              <a:extLst>
                <a:ext uri="{FF2B5EF4-FFF2-40B4-BE49-F238E27FC236}">
                  <a16:creationId xmlns:a16="http://schemas.microsoft.com/office/drawing/2014/main" id="{74945D9B-E5D5-4EE5-AE7A-3AF09B59718C}"/>
                </a:ext>
              </a:extLst>
            </p:cNvPr>
            <p:cNvSpPr>
              <a:spLocks noChangeShapeType="1"/>
            </p:cNvSpPr>
            <p:nvPr/>
          </p:nvSpPr>
          <p:spPr bwMode="auto">
            <a:xfrm>
              <a:off x="4150" y="1888"/>
              <a:ext cx="0" cy="2432"/>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0" name="AutoShape 5">
            <a:extLst>
              <a:ext uri="{FF2B5EF4-FFF2-40B4-BE49-F238E27FC236}">
                <a16:creationId xmlns:a16="http://schemas.microsoft.com/office/drawing/2014/main" id="{D8F9A953-9C6E-466C-BF22-2F2242499339}"/>
              </a:ext>
            </a:extLst>
          </p:cNvPr>
          <p:cNvSpPr>
            <a:spLocks noChangeArrowheads="1"/>
          </p:cNvSpPr>
          <p:nvPr/>
        </p:nvSpPr>
        <p:spPr bwMode="auto">
          <a:xfrm>
            <a:off x="3787775" y="2193925"/>
            <a:ext cx="2582863" cy="252413"/>
          </a:xfrm>
          <a:prstGeom prst="leftRightArrow">
            <a:avLst>
              <a:gd name="adj1" fmla="val 55880"/>
              <a:gd name="adj2" fmla="val 117297"/>
            </a:avLst>
          </a:prstGeom>
          <a:solidFill>
            <a:srgbClr val="FF0000"/>
          </a:solidFill>
          <a:ln w="12700" algn="ctr">
            <a:solidFill>
              <a:schemeClr val="hlink"/>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kumimoji="1" lang="zh-CN" altLang="en-US" sz="2400" b="1">
              <a:latin typeface="Times New Roman" panose="02020603050405020304" pitchFamily="18" charset="0"/>
              <a:ea typeface="楷体_GB2312" pitchFamily="49" charset="-122"/>
            </a:endParaRPr>
          </a:p>
        </p:txBody>
      </p:sp>
      <p:grpSp>
        <p:nvGrpSpPr>
          <p:cNvPr id="11" name="Group 6">
            <a:extLst>
              <a:ext uri="{FF2B5EF4-FFF2-40B4-BE49-F238E27FC236}">
                <a16:creationId xmlns:a16="http://schemas.microsoft.com/office/drawing/2014/main" id="{D5C68E21-51AC-4477-A7B3-0D9CA7E5FD80}"/>
              </a:ext>
            </a:extLst>
          </p:cNvPr>
          <p:cNvGrpSpPr>
            <a:grpSpLocks/>
          </p:cNvGrpSpPr>
          <p:nvPr/>
        </p:nvGrpSpPr>
        <p:grpSpPr bwMode="auto">
          <a:xfrm>
            <a:off x="2776538" y="2686050"/>
            <a:ext cx="4478337" cy="768350"/>
            <a:chOff x="1614" y="1484"/>
            <a:chExt cx="2604" cy="484"/>
          </a:xfrm>
        </p:grpSpPr>
        <p:sp>
          <p:nvSpPr>
            <p:cNvPr id="12" name="Rectangle 7">
              <a:extLst>
                <a:ext uri="{FF2B5EF4-FFF2-40B4-BE49-F238E27FC236}">
                  <a16:creationId xmlns:a16="http://schemas.microsoft.com/office/drawing/2014/main" id="{4AB7B3CF-5349-47D4-9F05-25948713155E}"/>
                </a:ext>
              </a:extLst>
            </p:cNvPr>
            <p:cNvSpPr>
              <a:spLocks noChangeArrowheads="1"/>
            </p:cNvSpPr>
            <p:nvPr/>
          </p:nvSpPr>
          <p:spPr bwMode="auto">
            <a:xfrm rot="597975">
              <a:off x="2497" y="1509"/>
              <a:ext cx="10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a:latin typeface="Times New Roman" panose="02020603050405020304" pitchFamily="18" charset="0"/>
                  <a:ea typeface="黑体" panose="02010609060101010101" pitchFamily="49" charset="-122"/>
                </a:rPr>
                <a:t>FIN = 1, seq = u</a:t>
              </a:r>
            </a:p>
          </p:txBody>
        </p:sp>
        <p:sp>
          <p:nvSpPr>
            <p:cNvPr id="13" name="Line 8">
              <a:extLst>
                <a:ext uri="{FF2B5EF4-FFF2-40B4-BE49-F238E27FC236}">
                  <a16:creationId xmlns:a16="http://schemas.microsoft.com/office/drawing/2014/main" id="{BE4B8F89-B1CF-4321-874C-E42FA4D759F4}"/>
                </a:ext>
              </a:extLst>
            </p:cNvPr>
            <p:cNvSpPr>
              <a:spLocks noChangeShapeType="1"/>
            </p:cNvSpPr>
            <p:nvPr/>
          </p:nvSpPr>
          <p:spPr bwMode="auto">
            <a:xfrm>
              <a:off x="1614" y="1484"/>
              <a:ext cx="2604" cy="484"/>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Rectangle 9">
            <a:extLst>
              <a:ext uri="{FF2B5EF4-FFF2-40B4-BE49-F238E27FC236}">
                <a16:creationId xmlns:a16="http://schemas.microsoft.com/office/drawing/2014/main" id="{B2A30D3F-F7E2-4CF3-9491-24286B950836}"/>
              </a:ext>
            </a:extLst>
          </p:cNvPr>
          <p:cNvSpPr>
            <a:spLocks noChangeArrowheads="1"/>
          </p:cNvSpPr>
          <p:nvPr/>
        </p:nvSpPr>
        <p:spPr bwMode="auto">
          <a:xfrm>
            <a:off x="1739900" y="1941513"/>
            <a:ext cx="1033463" cy="673100"/>
          </a:xfrm>
          <a:prstGeom prst="rect">
            <a:avLst/>
          </a:prstGeom>
          <a:solidFill>
            <a:srgbClr val="CCFF99"/>
          </a:solidFill>
          <a:ln w="12700" algn="ctr">
            <a:noFill/>
            <a:miter lim="800000"/>
            <a:headEnd/>
            <a:tailEnd/>
          </a:ln>
          <a:effectLst>
            <a:outerShdw dist="35921" dir="2700000" algn="ctr" rotWithShape="0">
              <a:schemeClr val="bg2"/>
            </a:outerShdw>
          </a:effectLst>
        </p:spPr>
        <p:txBody>
          <a:bodyPr wrap="none" anchor="ctr"/>
          <a:lstStyle/>
          <a:p>
            <a:pPr eaLnBrk="0" hangingPunct="0">
              <a:defRPr/>
            </a:pPr>
            <a:endParaRPr kumimoji="1" lang="zh-CN" altLang="en-US" sz="2400" b="1">
              <a:latin typeface="Times New Roman" pitchFamily="18" charset="0"/>
              <a:ea typeface="楷体_GB2312" pitchFamily="49" charset="-122"/>
            </a:endParaRPr>
          </a:p>
        </p:txBody>
      </p:sp>
      <p:sp>
        <p:nvSpPr>
          <p:cNvPr id="15" name="Rectangle 10">
            <a:extLst>
              <a:ext uri="{FF2B5EF4-FFF2-40B4-BE49-F238E27FC236}">
                <a16:creationId xmlns:a16="http://schemas.microsoft.com/office/drawing/2014/main" id="{B7DEC87D-635E-4BC1-AD6A-972AB027E387}"/>
              </a:ext>
            </a:extLst>
          </p:cNvPr>
          <p:cNvSpPr>
            <a:spLocks noChangeArrowheads="1"/>
          </p:cNvSpPr>
          <p:nvPr/>
        </p:nvSpPr>
        <p:spPr bwMode="auto">
          <a:xfrm>
            <a:off x="7250113" y="1941513"/>
            <a:ext cx="1036637" cy="1479550"/>
          </a:xfrm>
          <a:prstGeom prst="rect">
            <a:avLst/>
          </a:prstGeom>
          <a:solidFill>
            <a:srgbClr val="CCFF99"/>
          </a:solidFill>
          <a:ln w="12700" algn="ctr">
            <a:solidFill>
              <a:schemeClr val="bg1"/>
            </a:solidFill>
            <a:miter lim="800000"/>
            <a:headEnd/>
            <a:tailEnd/>
          </a:ln>
          <a:effectLst>
            <a:outerShdw dist="35921" dir="2700000" algn="ctr" rotWithShape="0">
              <a:schemeClr val="bg2"/>
            </a:outerShdw>
          </a:effectLst>
        </p:spPr>
        <p:txBody>
          <a:bodyPr wrap="none" anchor="ctr"/>
          <a:lstStyle/>
          <a:p>
            <a:pPr eaLnBrk="0" hangingPunct="0">
              <a:defRPr/>
            </a:pPr>
            <a:endParaRPr kumimoji="1" lang="zh-CN" altLang="en-US" sz="2400" b="1">
              <a:latin typeface="Times New Roman" pitchFamily="18" charset="0"/>
              <a:ea typeface="楷体_GB2312" pitchFamily="49" charset="-122"/>
            </a:endParaRPr>
          </a:p>
        </p:txBody>
      </p:sp>
      <p:grpSp>
        <p:nvGrpSpPr>
          <p:cNvPr id="16" name="Group 11">
            <a:extLst>
              <a:ext uri="{FF2B5EF4-FFF2-40B4-BE49-F238E27FC236}">
                <a16:creationId xmlns:a16="http://schemas.microsoft.com/office/drawing/2014/main" id="{B0DA105C-6726-4BAD-BC65-D9FF72B9D0D2}"/>
              </a:ext>
            </a:extLst>
          </p:cNvPr>
          <p:cNvGrpSpPr>
            <a:grpSpLocks/>
          </p:cNvGrpSpPr>
          <p:nvPr/>
        </p:nvGrpSpPr>
        <p:grpSpPr bwMode="auto">
          <a:xfrm>
            <a:off x="1633538" y="1858963"/>
            <a:ext cx="6802437" cy="82550"/>
            <a:chOff x="1020" y="481"/>
            <a:chExt cx="4037" cy="46"/>
          </a:xfrm>
        </p:grpSpPr>
        <p:sp>
          <p:nvSpPr>
            <p:cNvPr id="17" name="Line 12">
              <a:extLst>
                <a:ext uri="{FF2B5EF4-FFF2-40B4-BE49-F238E27FC236}">
                  <a16:creationId xmlns:a16="http://schemas.microsoft.com/office/drawing/2014/main" id="{8387B369-C09B-4850-AEF9-5DD0CE03CC90}"/>
                </a:ext>
              </a:extLst>
            </p:cNvPr>
            <p:cNvSpPr>
              <a:spLocks noChangeShapeType="1"/>
            </p:cNvSpPr>
            <p:nvPr/>
          </p:nvSpPr>
          <p:spPr bwMode="auto">
            <a:xfrm>
              <a:off x="1020" y="527"/>
              <a:ext cx="4037" cy="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3">
              <a:extLst>
                <a:ext uri="{FF2B5EF4-FFF2-40B4-BE49-F238E27FC236}">
                  <a16:creationId xmlns:a16="http://schemas.microsoft.com/office/drawing/2014/main" id="{608D94B7-EBA5-4287-BD9B-146264531FEA}"/>
                </a:ext>
              </a:extLst>
            </p:cNvPr>
            <p:cNvSpPr>
              <a:spLocks noChangeShapeType="1"/>
            </p:cNvSpPr>
            <p:nvPr/>
          </p:nvSpPr>
          <p:spPr bwMode="auto">
            <a:xfrm>
              <a:off x="1020" y="481"/>
              <a:ext cx="4037" cy="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15">
            <a:extLst>
              <a:ext uri="{FF2B5EF4-FFF2-40B4-BE49-F238E27FC236}">
                <a16:creationId xmlns:a16="http://schemas.microsoft.com/office/drawing/2014/main" id="{A891C08E-1CE4-4702-A55F-093549F5D2B3}"/>
              </a:ext>
            </a:extLst>
          </p:cNvPr>
          <p:cNvGrpSpPr>
            <a:grpSpLocks/>
          </p:cNvGrpSpPr>
          <p:nvPr/>
        </p:nvGrpSpPr>
        <p:grpSpPr bwMode="auto">
          <a:xfrm>
            <a:off x="539750" y="1587500"/>
            <a:ext cx="1520825" cy="1082675"/>
            <a:chOff x="314" y="792"/>
            <a:chExt cx="884" cy="682"/>
          </a:xfrm>
        </p:grpSpPr>
        <p:sp>
          <p:nvSpPr>
            <p:cNvPr id="20" name="Freeform 16">
              <a:extLst>
                <a:ext uri="{FF2B5EF4-FFF2-40B4-BE49-F238E27FC236}">
                  <a16:creationId xmlns:a16="http://schemas.microsoft.com/office/drawing/2014/main" id="{8A26F25D-B1C1-4E43-A054-32151090A883}"/>
                </a:ext>
              </a:extLst>
            </p:cNvPr>
            <p:cNvSpPr>
              <a:spLocks/>
            </p:cNvSpPr>
            <p:nvPr/>
          </p:nvSpPr>
          <p:spPr bwMode="auto">
            <a:xfrm>
              <a:off x="349" y="792"/>
              <a:ext cx="849" cy="682"/>
            </a:xfrm>
            <a:custGeom>
              <a:avLst/>
              <a:gdLst>
                <a:gd name="T0" fmla="*/ 1697 w 769"/>
                <a:gd name="T1" fmla="*/ 0 h 584"/>
                <a:gd name="T2" fmla="*/ 0 w 769"/>
                <a:gd name="T3" fmla="*/ 34 h 584"/>
                <a:gd name="T4" fmla="*/ 0 w 769"/>
                <a:gd name="T5" fmla="*/ 2020 h 584"/>
                <a:gd name="T6" fmla="*/ 1329 w 769"/>
                <a:gd name="T7" fmla="*/ 2020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rgbClr val="0000CC"/>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kumimoji="1" lang="zh-CN" altLang="en-US" sz="2400" b="1">
                <a:latin typeface="Times New Roman" panose="02020603050405020304" pitchFamily="18" charset="0"/>
                <a:ea typeface="楷体_GB2312" pitchFamily="49" charset="-122"/>
              </a:endParaRPr>
            </a:p>
          </p:txBody>
        </p:sp>
        <p:sp>
          <p:nvSpPr>
            <p:cNvPr id="21" name="Rectangle 17">
              <a:extLst>
                <a:ext uri="{FF2B5EF4-FFF2-40B4-BE49-F238E27FC236}">
                  <a16:creationId xmlns:a16="http://schemas.microsoft.com/office/drawing/2014/main" id="{F33E1370-BBC0-4D92-9F6F-419CE92BA771}"/>
                </a:ext>
              </a:extLst>
            </p:cNvPr>
            <p:cNvSpPr>
              <a:spLocks noChangeArrowheads="1"/>
            </p:cNvSpPr>
            <p:nvPr/>
          </p:nvSpPr>
          <p:spPr bwMode="auto">
            <a:xfrm>
              <a:off x="314" y="1227"/>
              <a:ext cx="644" cy="237"/>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a:latin typeface="Times New Roman" panose="02020603050405020304" pitchFamily="18" charset="0"/>
                  <a:ea typeface="黑体" panose="02010609060101010101" pitchFamily="49" charset="-122"/>
                </a:rPr>
                <a:t>主动关闭</a:t>
              </a:r>
            </a:p>
          </p:txBody>
        </p:sp>
      </p:grpSp>
      <p:sp>
        <p:nvSpPr>
          <p:cNvPr id="22" name="Rectangle 18">
            <a:extLst>
              <a:ext uri="{FF2B5EF4-FFF2-40B4-BE49-F238E27FC236}">
                <a16:creationId xmlns:a16="http://schemas.microsoft.com/office/drawing/2014/main" id="{99418BBA-6455-44D7-BB6F-0D9578C98993}"/>
              </a:ext>
            </a:extLst>
          </p:cNvPr>
          <p:cNvSpPr>
            <a:spLocks noChangeArrowheads="1"/>
          </p:cNvSpPr>
          <p:nvPr/>
        </p:nvSpPr>
        <p:spPr bwMode="auto">
          <a:xfrm>
            <a:off x="4475163" y="2108200"/>
            <a:ext cx="1133475" cy="401638"/>
          </a:xfrm>
          <a:prstGeom prst="rect">
            <a:avLst/>
          </a:prstGeom>
          <a:solidFill>
            <a:srgbClr val="CCECFF"/>
          </a:solidFill>
          <a:ln w="38100" cmpd="dbl" algn="ctr">
            <a:solidFill>
              <a:srgbClr val="0000FF"/>
            </a:solidFill>
            <a:miter lim="800000"/>
            <a:headEnd/>
            <a:tailEnd/>
          </a:ln>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a:latin typeface="Times New Roman" panose="02020603050405020304" pitchFamily="18" charset="0"/>
                <a:ea typeface="黑体" panose="02010609060101010101" pitchFamily="49" charset="-122"/>
              </a:rPr>
              <a:t>数据传送</a:t>
            </a:r>
          </a:p>
        </p:txBody>
      </p:sp>
      <p:sp>
        <p:nvSpPr>
          <p:cNvPr id="23" name="Rectangle 19">
            <a:extLst>
              <a:ext uri="{FF2B5EF4-FFF2-40B4-BE49-F238E27FC236}">
                <a16:creationId xmlns:a16="http://schemas.microsoft.com/office/drawing/2014/main" id="{96DEA941-860F-42E9-BDC8-A2433001E14E}"/>
              </a:ext>
            </a:extLst>
          </p:cNvPr>
          <p:cNvSpPr>
            <a:spLocks noChangeArrowheads="1"/>
          </p:cNvSpPr>
          <p:nvPr/>
        </p:nvSpPr>
        <p:spPr bwMode="auto">
          <a:xfrm>
            <a:off x="1719263" y="1985963"/>
            <a:ext cx="1006475" cy="650875"/>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a:latin typeface="Times New Roman" panose="02020603050405020304" pitchFamily="18" charset="0"/>
                <a:ea typeface="黑体" panose="02010609060101010101" pitchFamily="49" charset="-122"/>
              </a:rPr>
              <a:t>ESTAB-</a:t>
            </a:r>
          </a:p>
          <a:p>
            <a:r>
              <a:rPr kumimoji="1" lang="en-US" altLang="zh-CN">
                <a:latin typeface="Times New Roman" panose="02020603050405020304" pitchFamily="18" charset="0"/>
                <a:ea typeface="黑体" panose="02010609060101010101" pitchFamily="49" charset="-122"/>
              </a:rPr>
              <a:t>LISHED</a:t>
            </a:r>
          </a:p>
        </p:txBody>
      </p:sp>
      <p:sp>
        <p:nvSpPr>
          <p:cNvPr id="24" name="Rectangle 20">
            <a:extLst>
              <a:ext uri="{FF2B5EF4-FFF2-40B4-BE49-F238E27FC236}">
                <a16:creationId xmlns:a16="http://schemas.microsoft.com/office/drawing/2014/main" id="{03FA8B12-93B9-45C0-B276-A4B725AB5A88}"/>
              </a:ext>
            </a:extLst>
          </p:cNvPr>
          <p:cNvSpPr>
            <a:spLocks noChangeArrowheads="1"/>
          </p:cNvSpPr>
          <p:nvPr/>
        </p:nvSpPr>
        <p:spPr bwMode="auto">
          <a:xfrm>
            <a:off x="7229475" y="2389188"/>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a:latin typeface="Times New Roman" panose="02020603050405020304" pitchFamily="18" charset="0"/>
                <a:ea typeface="黑体" panose="02010609060101010101" pitchFamily="49" charset="-122"/>
              </a:rPr>
              <a:t>ESTAB-</a:t>
            </a:r>
          </a:p>
          <a:p>
            <a:r>
              <a:rPr kumimoji="1" lang="en-US" altLang="zh-CN">
                <a:latin typeface="Times New Roman" panose="02020603050405020304" pitchFamily="18" charset="0"/>
                <a:ea typeface="黑体" panose="02010609060101010101" pitchFamily="49" charset="-122"/>
              </a:rPr>
              <a:t>LISHED</a:t>
            </a:r>
          </a:p>
        </p:txBody>
      </p:sp>
      <p:pic>
        <p:nvPicPr>
          <p:cNvPr id="25" name="Picture 21">
            <a:extLst>
              <a:ext uri="{FF2B5EF4-FFF2-40B4-BE49-F238E27FC236}">
                <a16:creationId xmlns:a16="http://schemas.microsoft.com/office/drawing/2014/main" id="{7FBB03A8-F84E-4225-9FE9-4F2B542E85B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4375" y="1300163"/>
            <a:ext cx="54768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2">
            <a:extLst>
              <a:ext uri="{FF2B5EF4-FFF2-40B4-BE49-F238E27FC236}">
                <a16:creationId xmlns:a16="http://schemas.microsoft.com/office/drawing/2014/main" id="{73B32694-A77D-4856-9912-4AC3CE79CAF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4588" y="1300163"/>
            <a:ext cx="54768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3">
            <a:extLst>
              <a:ext uri="{FF2B5EF4-FFF2-40B4-BE49-F238E27FC236}">
                <a16:creationId xmlns:a16="http://schemas.microsoft.com/office/drawing/2014/main" id="{8AB9D34D-5B21-4D00-87E2-866246F49598}"/>
              </a:ext>
            </a:extLst>
          </p:cNvPr>
          <p:cNvSpPr>
            <a:spLocks noChangeArrowheads="1"/>
          </p:cNvSpPr>
          <p:nvPr/>
        </p:nvSpPr>
        <p:spPr bwMode="auto">
          <a:xfrm>
            <a:off x="2408238" y="1268413"/>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a:latin typeface="Times New Roman" panose="02020603050405020304" pitchFamily="18" charset="0"/>
                <a:ea typeface="黑体" panose="02010609060101010101" pitchFamily="49" charset="-122"/>
              </a:rPr>
              <a:t>A</a:t>
            </a:r>
          </a:p>
        </p:txBody>
      </p:sp>
      <p:sp>
        <p:nvSpPr>
          <p:cNvPr id="28" name="Rectangle 24">
            <a:extLst>
              <a:ext uri="{FF2B5EF4-FFF2-40B4-BE49-F238E27FC236}">
                <a16:creationId xmlns:a16="http://schemas.microsoft.com/office/drawing/2014/main" id="{63E0CD03-15F5-47EE-9D10-08DC6DB87073}"/>
              </a:ext>
            </a:extLst>
          </p:cNvPr>
          <p:cNvSpPr>
            <a:spLocks noChangeArrowheads="1"/>
          </p:cNvSpPr>
          <p:nvPr/>
        </p:nvSpPr>
        <p:spPr bwMode="auto">
          <a:xfrm>
            <a:off x="7283450" y="1268413"/>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a:latin typeface="Times New Roman" panose="02020603050405020304" pitchFamily="18" charset="0"/>
                <a:ea typeface="黑体" panose="02010609060101010101" pitchFamily="49" charset="-122"/>
              </a:rPr>
              <a:t>B</a:t>
            </a:r>
          </a:p>
        </p:txBody>
      </p:sp>
      <p:sp>
        <p:nvSpPr>
          <p:cNvPr id="29" name="Rectangle 25">
            <a:extLst>
              <a:ext uri="{FF2B5EF4-FFF2-40B4-BE49-F238E27FC236}">
                <a16:creationId xmlns:a16="http://schemas.microsoft.com/office/drawing/2014/main" id="{4083FF5F-8581-4793-BBCD-00EA6E859365}"/>
              </a:ext>
            </a:extLst>
          </p:cNvPr>
          <p:cNvSpPr>
            <a:spLocks noChangeArrowheads="1"/>
          </p:cNvSpPr>
          <p:nvPr/>
        </p:nvSpPr>
        <p:spPr bwMode="auto">
          <a:xfrm>
            <a:off x="1914525" y="977900"/>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a:latin typeface="Times New Roman" panose="02020603050405020304" pitchFamily="18" charset="0"/>
                <a:ea typeface="黑体" panose="02010609060101010101" pitchFamily="49" charset="-122"/>
              </a:rPr>
              <a:t>客户</a:t>
            </a:r>
          </a:p>
        </p:txBody>
      </p:sp>
      <p:sp>
        <p:nvSpPr>
          <p:cNvPr id="30" name="Rectangle 26">
            <a:extLst>
              <a:ext uri="{FF2B5EF4-FFF2-40B4-BE49-F238E27FC236}">
                <a16:creationId xmlns:a16="http://schemas.microsoft.com/office/drawing/2014/main" id="{029F95F6-C25A-4D1C-AB45-0736275D4ED8}"/>
              </a:ext>
            </a:extLst>
          </p:cNvPr>
          <p:cNvSpPr>
            <a:spLocks noChangeArrowheads="1"/>
          </p:cNvSpPr>
          <p:nvPr/>
        </p:nvSpPr>
        <p:spPr bwMode="auto">
          <a:xfrm>
            <a:off x="7296150" y="977900"/>
            <a:ext cx="866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a:latin typeface="Times New Roman" panose="02020603050405020304" pitchFamily="18" charset="0"/>
                <a:ea typeface="黑体" panose="02010609060101010101" pitchFamily="49" charset="-122"/>
              </a:rPr>
              <a:t>服务器</a:t>
            </a:r>
          </a:p>
        </p:txBody>
      </p:sp>
      <p:grpSp>
        <p:nvGrpSpPr>
          <p:cNvPr id="31" name="Group 28">
            <a:extLst>
              <a:ext uri="{FF2B5EF4-FFF2-40B4-BE49-F238E27FC236}">
                <a16:creationId xmlns:a16="http://schemas.microsoft.com/office/drawing/2014/main" id="{C98BFC5D-D22B-4E21-9E80-D07EB8A55712}"/>
              </a:ext>
            </a:extLst>
          </p:cNvPr>
          <p:cNvGrpSpPr>
            <a:grpSpLocks/>
          </p:cNvGrpSpPr>
          <p:nvPr/>
        </p:nvGrpSpPr>
        <p:grpSpPr bwMode="auto">
          <a:xfrm>
            <a:off x="2790825" y="3497263"/>
            <a:ext cx="4478338" cy="769937"/>
            <a:chOff x="1623" y="1995"/>
            <a:chExt cx="2604" cy="485"/>
          </a:xfrm>
        </p:grpSpPr>
        <p:sp>
          <p:nvSpPr>
            <p:cNvPr id="32" name="Rectangle 29">
              <a:extLst>
                <a:ext uri="{FF2B5EF4-FFF2-40B4-BE49-F238E27FC236}">
                  <a16:creationId xmlns:a16="http://schemas.microsoft.com/office/drawing/2014/main" id="{A489E2A6-E0E6-4789-95CC-0799514E3009}"/>
                </a:ext>
              </a:extLst>
            </p:cNvPr>
            <p:cNvSpPr>
              <a:spLocks noChangeArrowheads="1"/>
            </p:cNvSpPr>
            <p:nvPr/>
          </p:nvSpPr>
          <p:spPr bwMode="auto">
            <a:xfrm rot="20990024" flipH="1">
              <a:off x="1859" y="2021"/>
              <a:ext cx="1973" cy="237"/>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a:latin typeface="Times New Roman" panose="02020603050405020304" pitchFamily="18" charset="0"/>
                  <a:ea typeface="黑体" panose="02010609060101010101" pitchFamily="49" charset="-122"/>
                </a:rPr>
                <a:t>ACK+FIN = 1, seq = v, ack= u </a:t>
              </a:r>
              <a:r>
                <a:rPr kumimoji="1" lang="en-US" altLang="zh-CN" b="1">
                  <a:latin typeface="Times New Roman" panose="02020603050405020304" pitchFamily="18" charset="0"/>
                  <a:ea typeface="黑体" panose="02010609060101010101" pitchFamily="49" charset="-122"/>
                  <a:sym typeface="Symbol" panose="05050102010706020507" pitchFamily="18" charset="2"/>
                </a:rPr>
                <a:t></a:t>
              </a:r>
              <a:r>
                <a:rPr kumimoji="1" lang="en-US" altLang="zh-CN">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a:latin typeface="Times New Roman" panose="02020603050405020304" pitchFamily="18" charset="0"/>
                <a:ea typeface="黑体" panose="02010609060101010101" pitchFamily="49" charset="-122"/>
              </a:endParaRPr>
            </a:p>
          </p:txBody>
        </p:sp>
        <p:sp>
          <p:nvSpPr>
            <p:cNvPr id="33" name="Line 30">
              <a:extLst>
                <a:ext uri="{FF2B5EF4-FFF2-40B4-BE49-F238E27FC236}">
                  <a16:creationId xmlns:a16="http://schemas.microsoft.com/office/drawing/2014/main" id="{588A1546-4FCD-46BA-BDEA-E65BBA599383}"/>
                </a:ext>
              </a:extLst>
            </p:cNvPr>
            <p:cNvSpPr>
              <a:spLocks noChangeShapeType="1"/>
            </p:cNvSpPr>
            <p:nvPr/>
          </p:nvSpPr>
          <p:spPr bwMode="auto">
            <a:xfrm flipH="1">
              <a:off x="1623" y="1995"/>
              <a:ext cx="2604" cy="485"/>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 name="Group 31">
            <a:extLst>
              <a:ext uri="{FF2B5EF4-FFF2-40B4-BE49-F238E27FC236}">
                <a16:creationId xmlns:a16="http://schemas.microsoft.com/office/drawing/2014/main" id="{7C3A7B55-16F4-4C8A-A010-404269DD64F0}"/>
              </a:ext>
            </a:extLst>
          </p:cNvPr>
          <p:cNvGrpSpPr>
            <a:grpSpLocks/>
          </p:cNvGrpSpPr>
          <p:nvPr/>
        </p:nvGrpSpPr>
        <p:grpSpPr bwMode="auto">
          <a:xfrm>
            <a:off x="2776538" y="4619625"/>
            <a:ext cx="4478337" cy="769938"/>
            <a:chOff x="1614" y="3081"/>
            <a:chExt cx="2604" cy="485"/>
          </a:xfrm>
        </p:grpSpPr>
        <p:sp>
          <p:nvSpPr>
            <p:cNvPr id="35" name="Rectangle 32">
              <a:extLst>
                <a:ext uri="{FF2B5EF4-FFF2-40B4-BE49-F238E27FC236}">
                  <a16:creationId xmlns:a16="http://schemas.microsoft.com/office/drawing/2014/main" id="{794C903F-97CD-406E-884A-29728C3FAAD6}"/>
                </a:ext>
              </a:extLst>
            </p:cNvPr>
            <p:cNvSpPr>
              <a:spLocks noChangeArrowheads="1"/>
            </p:cNvSpPr>
            <p:nvPr/>
          </p:nvSpPr>
          <p:spPr bwMode="auto">
            <a:xfrm rot="610931">
              <a:off x="2115" y="3122"/>
              <a:ext cx="1925" cy="237"/>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defRPr>
              </a:lvl1pPr>
              <a:lvl2pPr marL="742950" indent="-285750" defTabSz="762000" eaLnBrk="0" hangingPunct="0">
                <a:defRPr>
                  <a:solidFill>
                    <a:schemeClr val="tx1"/>
                  </a:solidFill>
                  <a:latin typeface="Arial" panose="020B0604020202020204" pitchFamily="34" charset="0"/>
                </a:defRPr>
              </a:lvl2pPr>
              <a:lvl3pPr marL="1143000" indent="-228600" defTabSz="762000" eaLnBrk="0" hangingPunct="0">
                <a:defRPr>
                  <a:solidFill>
                    <a:schemeClr val="tx1"/>
                  </a:solidFill>
                  <a:latin typeface="Arial" panose="020B0604020202020204" pitchFamily="34" charset="0"/>
                </a:defRPr>
              </a:lvl3pPr>
              <a:lvl4pPr marL="1600200" indent="-228600" defTabSz="762000" eaLnBrk="0" hangingPunct="0">
                <a:defRPr>
                  <a:solidFill>
                    <a:schemeClr val="tx1"/>
                  </a:solidFill>
                  <a:latin typeface="Arial" panose="020B0604020202020204" pitchFamily="34" charset="0"/>
                </a:defRPr>
              </a:lvl4pPr>
              <a:lvl5pPr marL="2057400" indent="-228600" defTabSz="762000" eaLnBrk="0" hangingPunct="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a:latin typeface="Times New Roman" panose="02020603050405020304" pitchFamily="18" charset="0"/>
                  <a:ea typeface="黑体" panose="02010609060101010101" pitchFamily="49" charset="-122"/>
                </a:rPr>
                <a:t>ACK = 1, seq = u + 1, ack = v </a:t>
              </a:r>
              <a:r>
                <a:rPr kumimoji="1" lang="en-US" altLang="zh-CN" b="1">
                  <a:latin typeface="Times New Roman" panose="02020603050405020304" pitchFamily="18" charset="0"/>
                  <a:ea typeface="黑体" panose="02010609060101010101" pitchFamily="49" charset="-122"/>
                  <a:sym typeface="Symbol" panose="05050102010706020507" pitchFamily="18" charset="2"/>
                </a:rPr>
                <a:t></a:t>
              </a:r>
              <a:r>
                <a:rPr kumimoji="1" lang="en-US" altLang="zh-CN">
                  <a:latin typeface="Times New Roman" panose="02020603050405020304" pitchFamily="18" charset="0"/>
                  <a:ea typeface="黑体" panose="02010609060101010101" pitchFamily="49" charset="-122"/>
                  <a:sym typeface="Symbol" panose="05050102010706020507" pitchFamily="18" charset="2"/>
                </a:rPr>
                <a:t> 1</a:t>
              </a:r>
            </a:p>
          </p:txBody>
        </p:sp>
        <p:sp>
          <p:nvSpPr>
            <p:cNvPr id="36" name="Line 33">
              <a:extLst>
                <a:ext uri="{FF2B5EF4-FFF2-40B4-BE49-F238E27FC236}">
                  <a16:creationId xmlns:a16="http://schemas.microsoft.com/office/drawing/2014/main" id="{D4535A6E-0203-4013-B1B1-475C1F6E929C}"/>
                </a:ext>
              </a:extLst>
            </p:cNvPr>
            <p:cNvSpPr>
              <a:spLocks noChangeShapeType="1"/>
            </p:cNvSpPr>
            <p:nvPr/>
          </p:nvSpPr>
          <p:spPr bwMode="auto">
            <a:xfrm>
              <a:off x="1614" y="3081"/>
              <a:ext cx="2604" cy="485"/>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7" name="表格 3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连接机制</a:t>
                      </a:r>
                    </a:p>
                  </a:txBody>
                  <a:tcPr marL="0" marR="0" marT="0" marB="0" anchor="ctr">
                    <a:solidFill>
                      <a:schemeClr val="accent5">
                        <a:lumMod val="75000"/>
                      </a:schemeClr>
                    </a:solidFill>
                  </a:tcPr>
                </a:tc>
                <a:extLst>
                  <a:ext uri="{0D108BD9-81ED-4DB2-BD59-A6C34878D82A}">
                    <a16:rowId xmlns:a16="http://schemas.microsoft.com/office/drawing/2014/main" val="10003"/>
                  </a:ext>
                </a:extLst>
              </a:tr>
              <a:tr h="545690">
                <a:tc>
                  <a:txBody>
                    <a:bodyPr/>
                    <a:lstStyle/>
                    <a:p>
                      <a:pPr algn="ctr"/>
                      <a:r>
                        <a:rPr lang="zh-CN" altLang="en-US" sz="1600" dirty="0">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F5B4F03F-7F99-4DA3-B2AA-20F337B8FD5B}"/>
              </a:ext>
            </a:extLst>
          </p:cNvPr>
          <p:cNvSpPr>
            <a:spLocks noGrp="1"/>
          </p:cNvSpPr>
          <p:nvPr>
            <p:ph type="sldNum" sz="quarter" idx="12"/>
          </p:nvPr>
        </p:nvSpPr>
        <p:spPr/>
        <p:txBody>
          <a:bodyPr/>
          <a:lstStyle/>
          <a:p>
            <a:fld id="{0343F522-B1DB-4B24-87CC-09EAB668A261}" type="slidenum">
              <a:rPr lang="zh-CN" altLang="en-US" smtClean="0"/>
              <a:pPr/>
              <a:t>45</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right)">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725071" y="483643"/>
            <a:ext cx="5955948" cy="588073"/>
          </a:xfrm>
        </p:spPr>
        <p:txBody>
          <a:bodyPr>
            <a:normAutofit/>
          </a:bodyPr>
          <a:lstStyle/>
          <a:p>
            <a:r>
              <a:rPr lang="en-US" altLang="zh-CN" dirty="0"/>
              <a:t>TCP </a:t>
            </a:r>
            <a:r>
              <a:rPr lang="zh-CN" altLang="zh-CN" dirty="0"/>
              <a:t>超时重传时间</a:t>
            </a:r>
            <a:r>
              <a:rPr lang="en-US" altLang="zh-CN" dirty="0"/>
              <a:t>RTO</a:t>
            </a:r>
            <a:r>
              <a:rPr lang="zh-CN" altLang="zh-CN" dirty="0"/>
              <a:t>设置</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1171901"/>
            <a:ext cx="7860889" cy="3591829"/>
          </a:xfrm>
        </p:spPr>
        <p:txBody>
          <a:bodyPr>
            <a:noAutofit/>
          </a:bodyPr>
          <a:lstStyle/>
          <a:p>
            <a:r>
              <a:rPr lang="en-US" altLang="zh-CN" dirty="0"/>
              <a:t>TCP </a:t>
            </a:r>
            <a:r>
              <a:rPr lang="zh-CN" altLang="en-US" dirty="0"/>
              <a:t>每发送一个报文段，就对这个报文段设置一次计时器。只要计时器设置的重传时间到但还没有收到确认，就要重传这一报文段。</a:t>
            </a:r>
            <a:endParaRPr lang="en-US" altLang="zh-CN" dirty="0"/>
          </a:p>
          <a:p>
            <a:r>
              <a:rPr lang="zh-CN" altLang="zh-CN" dirty="0"/>
              <a:t>如果把超时重传时间设置得太短，就会引起很多报文段的不必要的重传，使网络负荷增大。但若把超时重传时间设置得过长，则又使网络的空闲时间增大，降低了传输效率。</a:t>
            </a:r>
            <a:endParaRPr lang="en-US" altLang="zh-CN" dirty="0"/>
          </a:p>
          <a:p>
            <a:r>
              <a:rPr lang="en-US" altLang="zh-CN" dirty="0"/>
              <a:t>TCP </a:t>
            </a:r>
            <a:r>
              <a:rPr lang="zh-CN" altLang="zh-CN" dirty="0"/>
              <a:t>采用自适应算法</a:t>
            </a:r>
            <a:r>
              <a:rPr lang="zh-CN" altLang="en-US" dirty="0"/>
              <a:t>。</a:t>
            </a:r>
            <a:endParaRPr lang="en-US" altLang="zh-CN" dirty="0"/>
          </a:p>
          <a:p>
            <a:endParaRPr lang="en-US" altLang="zh-CN" dirty="0"/>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73565321"/>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定时管理</a:t>
                      </a:r>
                    </a:p>
                  </a:txBody>
                  <a:tcPr marL="0" marR="0" marT="0" marB="0" anchor="ctr">
                    <a:solidFill>
                      <a:schemeClr val="accent5">
                        <a:lumMod val="75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C23F351E-9EFC-4535-AFE1-7B452BBF8F10}"/>
              </a:ext>
            </a:extLst>
          </p:cNvPr>
          <p:cNvSpPr>
            <a:spLocks noGrp="1"/>
          </p:cNvSpPr>
          <p:nvPr>
            <p:ph type="sldNum" sz="quarter" idx="12"/>
          </p:nvPr>
        </p:nvSpPr>
        <p:spPr/>
        <p:txBody>
          <a:bodyPr/>
          <a:lstStyle/>
          <a:p>
            <a:fld id="{0343F522-B1DB-4B24-87CC-09EAB668A261}" type="slidenum">
              <a:rPr lang="zh-CN" altLang="en-US" smtClean="0"/>
              <a:pPr/>
              <a:t>46</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725070" y="483643"/>
            <a:ext cx="7519277" cy="607738"/>
          </a:xfrm>
        </p:spPr>
        <p:txBody>
          <a:bodyPr>
            <a:normAutofit/>
          </a:bodyPr>
          <a:lstStyle/>
          <a:p>
            <a:r>
              <a:rPr lang="en-US" altLang="zh-CN" dirty="0"/>
              <a:t>RFC793</a:t>
            </a:r>
            <a:r>
              <a:rPr lang="zh-CN" altLang="zh-CN" dirty="0"/>
              <a:t>给出了</a:t>
            </a:r>
            <a:r>
              <a:rPr lang="en-US" altLang="zh-CN" dirty="0"/>
              <a:t>RTO</a:t>
            </a:r>
            <a:r>
              <a:rPr lang="zh-CN" altLang="zh-CN" dirty="0"/>
              <a:t>的计算方法（早期方法）</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1191566"/>
            <a:ext cx="7860889" cy="5577942"/>
          </a:xfrm>
        </p:spPr>
        <p:txBody>
          <a:bodyPr>
            <a:normAutofit/>
          </a:bodyPr>
          <a:lstStyle/>
          <a:p>
            <a:r>
              <a:rPr lang="en-US" altLang="zh-CN" sz="2400" dirty="0"/>
              <a:t>TCP </a:t>
            </a:r>
            <a:r>
              <a:rPr lang="zh-CN" altLang="en-US" sz="2400" dirty="0"/>
              <a:t>保留了 </a:t>
            </a:r>
            <a:r>
              <a:rPr lang="en-US" altLang="zh-CN" sz="2400" dirty="0"/>
              <a:t>RTT </a:t>
            </a:r>
            <a:r>
              <a:rPr lang="zh-CN" altLang="en-US" sz="2400" dirty="0"/>
              <a:t>的一个</a:t>
            </a:r>
            <a:r>
              <a:rPr lang="zh-CN" altLang="en-US" sz="2400" dirty="0">
                <a:solidFill>
                  <a:srgbClr val="FF0000"/>
                </a:solidFill>
              </a:rPr>
              <a:t>加权平均往返时间</a:t>
            </a:r>
            <a:r>
              <a:rPr lang="en-US" altLang="zh-CN" sz="2400" dirty="0"/>
              <a:t>SRTT</a:t>
            </a:r>
            <a:r>
              <a:rPr lang="zh-CN" altLang="en-US" sz="2400" dirty="0"/>
              <a:t>（又称为</a:t>
            </a:r>
            <a:r>
              <a:rPr lang="zh-CN" altLang="en-US" sz="2400" dirty="0">
                <a:solidFill>
                  <a:srgbClr val="FF0000"/>
                </a:solidFill>
              </a:rPr>
              <a:t>平滑的往返时间</a:t>
            </a:r>
            <a:r>
              <a:rPr lang="zh-CN" altLang="en-US" sz="2400" dirty="0"/>
              <a:t>）。</a:t>
            </a:r>
            <a:endParaRPr lang="en-US" altLang="zh-CN" sz="2400" dirty="0"/>
          </a:p>
          <a:p>
            <a:r>
              <a:rPr lang="zh-CN" altLang="en-US" sz="2400" dirty="0"/>
              <a:t>第一次测量到 </a:t>
            </a:r>
            <a:r>
              <a:rPr lang="en-US" altLang="zh-CN" sz="2400" dirty="0"/>
              <a:t>RTT </a:t>
            </a:r>
            <a:r>
              <a:rPr lang="zh-CN" altLang="en-US" sz="2400" dirty="0"/>
              <a:t>样本时，</a:t>
            </a:r>
            <a:r>
              <a:rPr lang="en-US" altLang="zh-CN" sz="2400" dirty="0"/>
              <a:t>SRTT</a:t>
            </a:r>
            <a:r>
              <a:rPr lang="en-US" altLang="zh-CN" sz="2400" baseline="-25000" dirty="0"/>
              <a:t> </a:t>
            </a:r>
            <a:r>
              <a:rPr lang="zh-CN" altLang="en-US" sz="2400" dirty="0"/>
              <a:t>值就取为所测量到的 </a:t>
            </a:r>
            <a:r>
              <a:rPr lang="en-US" altLang="zh-CN" sz="2400" dirty="0"/>
              <a:t>RTT </a:t>
            </a:r>
            <a:r>
              <a:rPr lang="zh-CN" altLang="en-US" sz="2400" dirty="0"/>
              <a:t>样本值。以后每测量到一个新的 </a:t>
            </a:r>
            <a:r>
              <a:rPr lang="en-US" altLang="zh-CN" sz="2400" dirty="0"/>
              <a:t>RTT </a:t>
            </a:r>
            <a:r>
              <a:rPr lang="zh-CN" altLang="en-US" sz="2400" dirty="0"/>
              <a:t>样本，就按下式重新计算一次 </a:t>
            </a:r>
            <a:r>
              <a:rPr lang="en-US" altLang="zh-CN" sz="2400" dirty="0"/>
              <a:t>SRTT</a:t>
            </a:r>
            <a:r>
              <a:rPr lang="zh-CN" altLang="en-US" sz="2400" dirty="0"/>
              <a:t>：</a:t>
            </a:r>
            <a:endParaRPr lang="en-US" altLang="zh-CN" sz="2400" dirty="0"/>
          </a:p>
          <a:p>
            <a:pPr algn="r">
              <a:buNone/>
            </a:pPr>
            <a:endParaRPr lang="en-US" altLang="zh-CN" sz="2400" dirty="0"/>
          </a:p>
          <a:p>
            <a:pPr algn="r">
              <a:buNone/>
            </a:pPr>
            <a:endParaRPr lang="en-US" altLang="zh-CN" sz="2400" dirty="0"/>
          </a:p>
          <a:p>
            <a:r>
              <a:rPr lang="zh-CN" altLang="en-US" sz="2400" dirty="0">
                <a:latin typeface="Times New Roman" panose="02020603050405020304" pitchFamily="18" charset="0"/>
                <a:cs typeface="Times New Roman" panose="02020603050405020304" pitchFamily="18" charset="0"/>
              </a:rPr>
              <a:t>推荐的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值为 </a:t>
            </a:r>
            <a:r>
              <a:rPr lang="en-US" altLang="zh-CN" sz="2400" dirty="0">
                <a:latin typeface="Times New Roman" panose="02020603050405020304" pitchFamily="18" charset="0"/>
                <a:cs typeface="Times New Roman" panose="02020603050405020304" pitchFamily="18" charset="0"/>
              </a:rPr>
              <a:t>7/8</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0.8~0.9</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zh-CN" altLang="en-US" sz="2400" dirty="0"/>
              <a:t>再按下式计算</a:t>
            </a:r>
            <a:r>
              <a:rPr lang="en-US" altLang="zh-CN" sz="2400" dirty="0"/>
              <a:t>RTO</a:t>
            </a:r>
            <a:r>
              <a:rPr lang="zh-CN" altLang="en-US" sz="2400" dirty="0"/>
              <a:t>（实现方案）</a:t>
            </a:r>
          </a:p>
          <a:p>
            <a:endParaRPr lang="en-US" altLang="zh-CN" sz="2400" dirty="0"/>
          </a:p>
          <a:p>
            <a:endParaRPr lang="en-US" altLang="zh-CN" sz="2400" dirty="0"/>
          </a:p>
          <a:p>
            <a:r>
              <a:rPr lang="en-US" altLang="zh-CN" sz="2400" dirty="0"/>
              <a:t>RFC</a:t>
            </a:r>
            <a:r>
              <a:rPr lang="zh-CN" altLang="en-US" sz="2400" dirty="0"/>
              <a:t>的原始建议是</a:t>
            </a:r>
            <a:r>
              <a:rPr lang="en-US" altLang="zh-CN" sz="2400" dirty="0"/>
              <a:t>RTO=</a:t>
            </a:r>
            <a:r>
              <a:rPr lang="en-US" altLang="zh-CN" dirty="0"/>
              <a:t>min[</a:t>
            </a:r>
            <a:r>
              <a:rPr lang="en-US" altLang="zh-CN" dirty="0" err="1"/>
              <a:t>UBOUND,max</a:t>
            </a:r>
            <a:r>
              <a:rPr lang="en-US" altLang="zh-CN" dirty="0"/>
              <a:t>[LBOUND,(BETA*SRTT)]]</a:t>
            </a:r>
            <a:endParaRPr lang="zh-CN" altLang="en-US" sz="2400" dirty="0"/>
          </a:p>
        </p:txBody>
      </p:sp>
      <p:sp>
        <p:nvSpPr>
          <p:cNvPr id="7" name="Rectangle 4">
            <a:extLst>
              <a:ext uri="{FF2B5EF4-FFF2-40B4-BE49-F238E27FC236}">
                <a16:creationId xmlns:a16="http://schemas.microsoft.com/office/drawing/2014/main" id="{A54EFD5E-96E3-445B-8689-20A7465BBBFE}"/>
              </a:ext>
            </a:extLst>
          </p:cNvPr>
          <p:cNvSpPr>
            <a:spLocks noChangeArrowheads="1"/>
          </p:cNvSpPr>
          <p:nvPr/>
        </p:nvSpPr>
        <p:spPr bwMode="auto">
          <a:xfrm>
            <a:off x="1103440" y="3080062"/>
            <a:ext cx="7187841" cy="782488"/>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eaLnBrk="0" hangingPunct="0">
              <a:spcBef>
                <a:spcPct val="30000"/>
              </a:spcBef>
              <a:buFont typeface="Wingdings" pitchFamily="2" charset="2"/>
              <a:buNone/>
              <a:defRPr/>
            </a:pP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SRTT  </a:t>
            </a:r>
            <a:r>
              <a:rPr lang="en-US" altLang="zh-CN" sz="2400" b="1" dirty="0">
                <a:solidFill>
                  <a:srgbClr val="000099"/>
                </a:solidFill>
                <a:latin typeface="+mn-lt"/>
                <a:ea typeface="黑体" pitchFamily="2" charset="-122"/>
                <a:sym typeface="Symbol"/>
              </a:rPr>
              <a:t> </a:t>
            </a:r>
            <a:r>
              <a:rPr lang="en-US" altLang="zh-CN" sz="2400" b="1" dirty="0">
                <a:solidFill>
                  <a:srgbClr val="000099"/>
                </a:solidFill>
                <a:ea typeface="黑体" pitchFamily="2" charset="-122"/>
                <a:sym typeface="Symbol"/>
              </a:rPr>
              <a:t></a:t>
            </a:r>
            <a:r>
              <a:rPr lang="en-US" altLang="zh-CN" sz="2400" b="1" dirty="0">
                <a:solidFill>
                  <a:srgbClr val="000099"/>
                </a:solidFill>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旧的</a:t>
            </a:r>
            <a:r>
              <a:rPr lang="en-US" altLang="zh-CN" sz="2400" b="1" dirty="0">
                <a:solidFill>
                  <a:srgbClr val="000099"/>
                </a:solidFill>
                <a:latin typeface="+mn-lt"/>
                <a:ea typeface="黑体" pitchFamily="2" charset="-122"/>
              </a:rPr>
              <a:t>SRTT)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ea typeface="黑体" pitchFamily="2" charset="-122"/>
              </a:rPr>
              <a:t>(1 </a:t>
            </a:r>
            <a:r>
              <a:rPr lang="en-US" altLang="zh-CN" sz="2400" b="1" dirty="0">
                <a:solidFill>
                  <a:srgbClr val="000099"/>
                </a:solidFill>
                <a:ea typeface="黑体" pitchFamily="2" charset="-122"/>
                <a:sym typeface="Symbol"/>
              </a:rPr>
              <a:t></a:t>
            </a:r>
            <a:r>
              <a:rPr lang="en-US" altLang="zh-CN" sz="2400" b="1" dirty="0">
                <a:solidFill>
                  <a:srgbClr val="000099"/>
                </a:solidFill>
                <a:ea typeface="黑体" pitchFamily="2" charset="-122"/>
              </a:rPr>
              <a:t> </a:t>
            </a:r>
            <a:r>
              <a:rPr lang="en-US" altLang="zh-CN" sz="2400" b="1" dirty="0">
                <a:solidFill>
                  <a:srgbClr val="000099"/>
                </a:solidFill>
                <a:ea typeface="黑体" pitchFamily="2" charset="-122"/>
                <a:sym typeface="Symbol"/>
              </a:rPr>
              <a:t></a:t>
            </a:r>
            <a:r>
              <a:rPr lang="en-US" altLang="zh-CN" sz="2400" b="1" dirty="0">
                <a:solidFill>
                  <a:srgbClr val="000099"/>
                </a:solidFill>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RTT</a:t>
            </a:r>
            <a:r>
              <a:rPr lang="zh-CN" altLang="zh-CN" sz="2400" b="1" dirty="0">
                <a:solidFill>
                  <a:srgbClr val="000099"/>
                </a:solidFill>
                <a:latin typeface="+mn-lt"/>
                <a:ea typeface="黑体" pitchFamily="2" charset="-122"/>
              </a:rPr>
              <a:t>样本</a:t>
            </a:r>
            <a:r>
              <a:rPr lang="en-US" altLang="zh-CN" sz="2400" b="1" dirty="0">
                <a:solidFill>
                  <a:srgbClr val="000099"/>
                </a:solidFill>
                <a:latin typeface="+mn-lt"/>
                <a:ea typeface="黑体" pitchFamily="2" charset="-122"/>
              </a:rPr>
              <a:t>)  </a:t>
            </a:r>
          </a:p>
        </p:txBody>
      </p:sp>
      <p:sp>
        <p:nvSpPr>
          <p:cNvPr id="9" name="Rectangle 4">
            <a:extLst>
              <a:ext uri="{FF2B5EF4-FFF2-40B4-BE49-F238E27FC236}">
                <a16:creationId xmlns:a16="http://schemas.microsoft.com/office/drawing/2014/main" id="{A54EFD5E-96E3-445B-8689-20A7465BBBFE}"/>
              </a:ext>
            </a:extLst>
          </p:cNvPr>
          <p:cNvSpPr>
            <a:spLocks noChangeArrowheads="1"/>
          </p:cNvSpPr>
          <p:nvPr/>
        </p:nvSpPr>
        <p:spPr bwMode="auto">
          <a:xfrm>
            <a:off x="1103440" y="4899323"/>
            <a:ext cx="7187841" cy="767111"/>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r>
              <a:rPr lang="en-US" altLang="zh-CN" sz="2400" b="1" dirty="0">
                <a:solidFill>
                  <a:srgbClr val="000099"/>
                </a:solidFill>
                <a:ea typeface="黑体" pitchFamily="2" charset="-122"/>
              </a:rPr>
              <a:t>RTO=2*SRTT     </a:t>
            </a:r>
            <a:r>
              <a:rPr lang="zh-CN" altLang="zh-CN" sz="2400" b="1" dirty="0">
                <a:solidFill>
                  <a:srgbClr val="000099"/>
                </a:solidFill>
                <a:ea typeface="黑体" pitchFamily="2" charset="-122"/>
              </a:rPr>
              <a:t>（</a:t>
            </a:r>
            <a:r>
              <a:rPr lang="en-US" altLang="zh-CN" sz="2400" b="1" dirty="0">
                <a:solidFill>
                  <a:srgbClr val="000099"/>
                </a:solidFill>
                <a:ea typeface="黑体" pitchFamily="2" charset="-122"/>
              </a:rPr>
              <a:t>RFC793</a:t>
            </a:r>
            <a:r>
              <a:rPr lang="zh-CN" altLang="zh-CN" sz="2400" b="1" dirty="0">
                <a:solidFill>
                  <a:srgbClr val="000099"/>
                </a:solidFill>
                <a:ea typeface="黑体" pitchFamily="2" charset="-122"/>
              </a:rPr>
              <a:t>建议可取</a:t>
            </a:r>
            <a:r>
              <a:rPr lang="en-US" altLang="zh-CN" sz="2400" b="1" dirty="0">
                <a:solidFill>
                  <a:srgbClr val="000099"/>
                </a:solidFill>
                <a:ea typeface="黑体" pitchFamily="2" charset="-122"/>
              </a:rPr>
              <a:t>1.3</a:t>
            </a:r>
            <a:r>
              <a:rPr lang="zh-CN" altLang="zh-CN" sz="2400" b="1" dirty="0">
                <a:solidFill>
                  <a:srgbClr val="000099"/>
                </a:solidFill>
                <a:ea typeface="黑体" pitchFamily="2" charset="-122"/>
              </a:rPr>
              <a:t>至</a:t>
            </a:r>
            <a:r>
              <a:rPr lang="en-US" altLang="zh-CN" sz="2400" b="1" dirty="0">
                <a:solidFill>
                  <a:srgbClr val="000099"/>
                </a:solidFill>
                <a:ea typeface="黑体" pitchFamily="2" charset="-122"/>
              </a:rPr>
              <a:t>2</a:t>
            </a:r>
            <a:r>
              <a:rPr lang="zh-CN" altLang="zh-CN" sz="2400" b="1" dirty="0">
                <a:solidFill>
                  <a:srgbClr val="000099"/>
                </a:solidFill>
                <a:ea typeface="黑体" pitchFamily="2" charset="-122"/>
              </a:rPr>
              <a:t>之间的系数）</a:t>
            </a:r>
          </a:p>
        </p:txBody>
      </p:sp>
      <p:sp>
        <p:nvSpPr>
          <p:cNvPr id="2" name="矩形 1">
            <a:extLst>
              <a:ext uri="{FF2B5EF4-FFF2-40B4-BE49-F238E27FC236}">
                <a16:creationId xmlns:a16="http://schemas.microsoft.com/office/drawing/2014/main" id="{7AC33B5A-D452-4A1F-A99A-0236CFADE67C}"/>
              </a:ext>
            </a:extLst>
          </p:cNvPr>
          <p:cNvSpPr/>
          <p:nvPr/>
        </p:nvSpPr>
        <p:spPr>
          <a:xfrm>
            <a:off x="1966452" y="6502619"/>
            <a:ext cx="3529781" cy="367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r>
              <a:rPr lang="zh-CN" altLang="en-US" dirty="0">
                <a:solidFill>
                  <a:schemeClr val="tx1"/>
                </a:solidFill>
              </a:rPr>
              <a:t>分钟                          </a:t>
            </a:r>
            <a:r>
              <a:rPr lang="en-US" altLang="zh-CN" dirty="0">
                <a:solidFill>
                  <a:schemeClr val="tx1"/>
                </a:solidFill>
              </a:rPr>
              <a:t>1</a:t>
            </a:r>
            <a:r>
              <a:rPr lang="zh-CN" altLang="en-US" dirty="0">
                <a:solidFill>
                  <a:schemeClr val="tx1"/>
                </a:solidFill>
              </a:rPr>
              <a:t>秒</a:t>
            </a:r>
          </a:p>
        </p:txBody>
      </p:sp>
      <p:graphicFrame>
        <p:nvGraphicFramePr>
          <p:cNvPr id="11" name="表格 10">
            <a:extLst>
              <a:ext uri="{FF2B5EF4-FFF2-40B4-BE49-F238E27FC236}">
                <a16:creationId xmlns:a16="http://schemas.microsoft.com/office/drawing/2014/main" id="{68436FD1-1AE8-40A3-B65A-CE5BABA12B48}"/>
              </a:ext>
            </a:extLst>
          </p:cNvPr>
          <p:cNvGraphicFramePr>
            <a:graphicFrameLocks noGrp="1"/>
          </p:cNvGraphicFramePr>
          <p:nvPr>
            <p:extLst>
              <p:ext uri="{D42A27DB-BD31-4B8C-83A1-F6EECF244321}">
                <p14:modId xmlns:p14="http://schemas.microsoft.com/office/powerpoint/2010/main" val="3064864101"/>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定时管理</a:t>
                      </a:r>
                    </a:p>
                  </a:txBody>
                  <a:tcPr marL="0" marR="0" marT="0" marB="0" anchor="ctr">
                    <a:solidFill>
                      <a:schemeClr val="accent5">
                        <a:lumMod val="75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8" name="灯片编号占位符 7">
            <a:extLst>
              <a:ext uri="{FF2B5EF4-FFF2-40B4-BE49-F238E27FC236}">
                <a16:creationId xmlns:a16="http://schemas.microsoft.com/office/drawing/2014/main" id="{AEE4B355-6311-48FA-AE5D-2E48DE622C6F}"/>
              </a:ext>
            </a:extLst>
          </p:cNvPr>
          <p:cNvSpPr>
            <a:spLocks noGrp="1"/>
          </p:cNvSpPr>
          <p:nvPr>
            <p:ph type="sldNum" sz="quarter" idx="12"/>
          </p:nvPr>
        </p:nvSpPr>
        <p:spPr/>
        <p:txBody>
          <a:bodyPr/>
          <a:lstStyle/>
          <a:p>
            <a:fld id="{0343F522-B1DB-4B24-87CC-09EAB668A261}" type="slidenum">
              <a:rPr lang="zh-CN" altLang="en-US" smtClean="0"/>
              <a:pPr/>
              <a:t>47</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blinds(horizontal)">
                                      <p:cBhvr>
                                        <p:cTn id="23" dur="500"/>
                                        <p:tgtEl>
                                          <p:spTgt spid="6">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445850"/>
            <a:ext cx="7519277" cy="663612"/>
          </a:xfrm>
        </p:spPr>
        <p:txBody>
          <a:bodyPr>
            <a:normAutofit/>
          </a:bodyPr>
          <a:lstStyle/>
          <a:p>
            <a:r>
              <a:rPr lang="en-US" altLang="zh-CN" dirty="0"/>
              <a:t>RFC2988</a:t>
            </a:r>
            <a:r>
              <a:rPr lang="zh-CN" altLang="zh-CN" dirty="0"/>
              <a:t>提出了新的计算方法</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1338704"/>
            <a:ext cx="7860889" cy="5357067"/>
          </a:xfrm>
        </p:spPr>
        <p:txBody>
          <a:bodyPr>
            <a:normAutofit/>
          </a:bodyPr>
          <a:lstStyle/>
          <a:p>
            <a:r>
              <a:rPr lang="en-US" altLang="zh-CN" sz="2400" dirty="0"/>
              <a:t>RTT</a:t>
            </a:r>
            <a:r>
              <a:rPr lang="zh-CN" altLang="zh-CN" sz="2400" dirty="0"/>
              <a:t>偏差的加权平均值</a:t>
            </a:r>
            <a:r>
              <a:rPr lang="en-US" altLang="zh-CN" sz="2400" dirty="0"/>
              <a:t>RTTVAR</a:t>
            </a:r>
          </a:p>
          <a:p>
            <a:r>
              <a:rPr lang="zh-CN" altLang="zh-CN" sz="2400" dirty="0"/>
              <a:t>在没有测到第一个</a:t>
            </a:r>
            <a:r>
              <a:rPr lang="en-US" altLang="zh-CN" sz="2400" dirty="0"/>
              <a:t>RTT</a:t>
            </a:r>
            <a:r>
              <a:rPr lang="zh-CN" altLang="zh-CN" sz="2400" dirty="0"/>
              <a:t>之前，</a:t>
            </a:r>
            <a:r>
              <a:rPr lang="en-US" altLang="zh-CN" sz="2400" dirty="0"/>
              <a:t>RTO</a:t>
            </a:r>
            <a:r>
              <a:rPr lang="zh-CN" altLang="zh-CN" sz="2400" dirty="0"/>
              <a:t>的初值设为</a:t>
            </a:r>
            <a:r>
              <a:rPr lang="en-US" altLang="zh-CN" sz="2400" dirty="0"/>
              <a:t>3</a:t>
            </a:r>
            <a:r>
              <a:rPr lang="zh-CN" altLang="zh-CN" sz="2400" dirty="0"/>
              <a:t>秒。</a:t>
            </a:r>
          </a:p>
          <a:p>
            <a:r>
              <a:rPr lang="zh-CN" altLang="zh-CN" sz="2400" dirty="0"/>
              <a:t>测到第一个</a:t>
            </a:r>
            <a:r>
              <a:rPr lang="en-US" altLang="zh-CN" sz="2400" dirty="0"/>
              <a:t>RTT</a:t>
            </a:r>
            <a:r>
              <a:rPr lang="zh-CN" altLang="zh-CN" sz="2400" dirty="0"/>
              <a:t>之后</a:t>
            </a:r>
            <a:r>
              <a:rPr lang="zh-CN" altLang="en-US" sz="2400" dirty="0"/>
              <a:t>：</a:t>
            </a:r>
            <a:endParaRPr lang="en-US" altLang="zh-CN" sz="2400" dirty="0"/>
          </a:p>
          <a:p>
            <a:endParaRPr lang="zh-CN" altLang="zh-CN" sz="2400" dirty="0"/>
          </a:p>
          <a:p>
            <a:endParaRPr lang="en-US" altLang="zh-CN" sz="2400" dirty="0"/>
          </a:p>
          <a:p>
            <a:r>
              <a:rPr lang="zh-CN" altLang="zh-CN" sz="2400" dirty="0"/>
              <a:t>随后，测到新的</a:t>
            </a:r>
            <a:r>
              <a:rPr lang="en-US" altLang="zh-CN" sz="2400" dirty="0"/>
              <a:t>RTT</a:t>
            </a:r>
            <a:r>
              <a:rPr lang="zh-CN" altLang="zh-CN" sz="2400" dirty="0"/>
              <a:t>后，采用下述公式计算</a:t>
            </a:r>
            <a:r>
              <a:rPr lang="zh-CN" altLang="en-US" sz="2400" dirty="0"/>
              <a:t>：</a:t>
            </a:r>
            <a:endParaRPr lang="en-US" altLang="zh-CN" sz="2400" dirty="0"/>
          </a:p>
          <a:p>
            <a:endParaRPr lang="en-US" altLang="zh-CN" sz="2400" dirty="0"/>
          </a:p>
          <a:p>
            <a:endParaRPr lang="en-US" altLang="zh-CN" sz="2400" dirty="0"/>
          </a:p>
          <a:p>
            <a:r>
              <a:rPr lang="en-US" altLang="zh-CN" sz="2400" dirty="0"/>
              <a:t>β</a:t>
            </a:r>
            <a:r>
              <a:rPr lang="zh-CN" altLang="zh-CN" sz="2400" dirty="0"/>
              <a:t>取值为</a:t>
            </a:r>
            <a:r>
              <a:rPr lang="en-US" altLang="zh-CN" sz="2400" dirty="0"/>
              <a:t>1/4</a:t>
            </a:r>
            <a:r>
              <a:rPr lang="zh-CN" altLang="zh-CN" sz="2400" dirty="0"/>
              <a:t>，</a:t>
            </a:r>
            <a:r>
              <a:rPr lang="en-US" altLang="zh-CN" sz="2400" dirty="0"/>
              <a:t>α</a:t>
            </a:r>
            <a:r>
              <a:rPr lang="zh-CN" altLang="zh-CN" sz="2400" dirty="0"/>
              <a:t>取值为</a:t>
            </a:r>
            <a:r>
              <a:rPr lang="en-US" altLang="zh-CN" sz="2400" dirty="0"/>
              <a:t>1/8</a:t>
            </a:r>
          </a:p>
          <a:p>
            <a:r>
              <a:rPr lang="zh-CN" altLang="en-US" sz="2400" dirty="0"/>
              <a:t>再按下式计算</a:t>
            </a:r>
            <a:r>
              <a:rPr lang="en-US" altLang="zh-CN" sz="2400" dirty="0"/>
              <a:t>RTO</a:t>
            </a:r>
            <a:endParaRPr lang="zh-CN" altLang="en-US" sz="2400" dirty="0"/>
          </a:p>
          <a:p>
            <a:endParaRPr lang="zh-CN" altLang="en-US" sz="2400" dirty="0"/>
          </a:p>
        </p:txBody>
      </p:sp>
      <p:sp>
        <p:nvSpPr>
          <p:cNvPr id="7" name="Rectangle 4">
            <a:extLst>
              <a:ext uri="{FF2B5EF4-FFF2-40B4-BE49-F238E27FC236}">
                <a16:creationId xmlns:a16="http://schemas.microsoft.com/office/drawing/2014/main" id="{A54EFD5E-96E3-445B-8689-20A7465BBBFE}"/>
              </a:ext>
            </a:extLst>
          </p:cNvPr>
          <p:cNvSpPr>
            <a:spLocks noChangeArrowheads="1"/>
          </p:cNvSpPr>
          <p:nvPr/>
        </p:nvSpPr>
        <p:spPr bwMode="auto">
          <a:xfrm>
            <a:off x="1115501" y="2728452"/>
            <a:ext cx="7187841" cy="752167"/>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eaLnBrk="0" hangingPunct="0">
              <a:spcBef>
                <a:spcPct val="30000"/>
              </a:spcBef>
              <a:buFont typeface="Wingdings" pitchFamily="2" charset="2"/>
              <a:buNone/>
              <a:defRPr/>
            </a:pPr>
            <a:r>
              <a:rPr lang="en-US" altLang="zh-CN" sz="2400" b="1" dirty="0">
                <a:solidFill>
                  <a:srgbClr val="000099"/>
                </a:solidFill>
                <a:ea typeface="黑体" pitchFamily="2" charset="-122"/>
              </a:rPr>
              <a:t>SRTT=RTT</a:t>
            </a:r>
            <a:r>
              <a:rPr lang="zh-CN" altLang="zh-CN" sz="2400" b="1" dirty="0">
                <a:solidFill>
                  <a:srgbClr val="000099"/>
                </a:solidFill>
                <a:ea typeface="黑体" pitchFamily="2" charset="-122"/>
              </a:rPr>
              <a:t>，</a:t>
            </a:r>
            <a:r>
              <a:rPr lang="en-US" altLang="zh-CN" sz="2400" b="1" dirty="0">
                <a:solidFill>
                  <a:srgbClr val="000099"/>
                </a:solidFill>
                <a:ea typeface="黑体" pitchFamily="2" charset="-122"/>
              </a:rPr>
              <a:t>RTTVAR=RTT/2</a:t>
            </a:r>
            <a:r>
              <a:rPr lang="zh-CN" altLang="zh-CN" sz="2400" b="1" dirty="0">
                <a:solidFill>
                  <a:srgbClr val="000099"/>
                </a:solidFill>
                <a:ea typeface="黑体" pitchFamily="2" charset="-122"/>
              </a:rPr>
              <a:t>，</a:t>
            </a:r>
            <a:r>
              <a:rPr lang="en-US" altLang="zh-CN" sz="2400" b="1" dirty="0">
                <a:solidFill>
                  <a:srgbClr val="000099"/>
                </a:solidFill>
                <a:ea typeface="黑体" pitchFamily="2" charset="-122"/>
              </a:rPr>
              <a:t>RTO=SRTT</a:t>
            </a:r>
            <a:r>
              <a:rPr lang="zh-CN" altLang="zh-CN" sz="2400" b="1" dirty="0">
                <a:solidFill>
                  <a:srgbClr val="000099"/>
                </a:solidFill>
                <a:ea typeface="黑体" pitchFamily="2" charset="-122"/>
              </a:rPr>
              <a:t>＋</a:t>
            </a:r>
            <a:r>
              <a:rPr lang="en-US" altLang="zh-CN" sz="2400" b="1" dirty="0">
                <a:solidFill>
                  <a:srgbClr val="000099"/>
                </a:solidFill>
                <a:ea typeface="黑体" pitchFamily="2" charset="-122"/>
              </a:rPr>
              <a:t>4×RTTVAR</a:t>
            </a:r>
          </a:p>
        </p:txBody>
      </p:sp>
      <p:sp>
        <p:nvSpPr>
          <p:cNvPr id="9" name="Rectangle 4">
            <a:extLst>
              <a:ext uri="{FF2B5EF4-FFF2-40B4-BE49-F238E27FC236}">
                <a16:creationId xmlns:a16="http://schemas.microsoft.com/office/drawing/2014/main" id="{A54EFD5E-96E3-445B-8689-20A7465BBBFE}"/>
              </a:ext>
            </a:extLst>
          </p:cNvPr>
          <p:cNvSpPr>
            <a:spLocks noChangeArrowheads="1"/>
          </p:cNvSpPr>
          <p:nvPr/>
        </p:nvSpPr>
        <p:spPr bwMode="auto">
          <a:xfrm>
            <a:off x="604684" y="4055626"/>
            <a:ext cx="8303341" cy="935037"/>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r>
              <a:rPr lang="en-US" altLang="zh-CN" sz="2200" b="1" dirty="0">
                <a:solidFill>
                  <a:srgbClr val="000099"/>
                </a:solidFill>
                <a:ea typeface="黑体" pitchFamily="2" charset="-122"/>
              </a:rPr>
              <a:t>RTTVAR</a:t>
            </a:r>
            <a:r>
              <a:rPr lang="zh-CN" altLang="zh-CN" sz="2200" b="1" dirty="0">
                <a:solidFill>
                  <a:srgbClr val="000099"/>
                </a:solidFill>
                <a:ea typeface="黑体" pitchFamily="2" charset="-122"/>
              </a:rPr>
              <a:t>＝（</a:t>
            </a:r>
            <a:r>
              <a:rPr lang="en-US" altLang="zh-CN" sz="2200" b="1" dirty="0">
                <a:solidFill>
                  <a:srgbClr val="000099"/>
                </a:solidFill>
                <a:ea typeface="黑体" pitchFamily="2" charset="-122"/>
              </a:rPr>
              <a:t>1-β</a:t>
            </a:r>
            <a:r>
              <a:rPr lang="zh-CN" altLang="zh-CN" sz="2200" b="1" dirty="0">
                <a:solidFill>
                  <a:srgbClr val="000099"/>
                </a:solidFill>
                <a:ea typeface="黑体" pitchFamily="2" charset="-122"/>
              </a:rPr>
              <a:t>）</a:t>
            </a:r>
            <a:r>
              <a:rPr lang="en-US" altLang="zh-CN" sz="2200" b="1" dirty="0">
                <a:solidFill>
                  <a:srgbClr val="000099"/>
                </a:solidFill>
                <a:ea typeface="黑体" pitchFamily="2" charset="-122"/>
              </a:rPr>
              <a:t>×</a:t>
            </a:r>
            <a:r>
              <a:rPr lang="zh-CN" altLang="zh-CN" sz="2200" b="1" dirty="0">
                <a:solidFill>
                  <a:srgbClr val="000099"/>
                </a:solidFill>
                <a:ea typeface="黑体" pitchFamily="2" charset="-122"/>
              </a:rPr>
              <a:t>（旧的</a:t>
            </a:r>
            <a:r>
              <a:rPr lang="en-US" altLang="zh-CN" sz="2200" b="1" dirty="0">
                <a:solidFill>
                  <a:srgbClr val="000099"/>
                </a:solidFill>
                <a:ea typeface="黑体" pitchFamily="2" charset="-122"/>
              </a:rPr>
              <a:t>RTTVAR</a:t>
            </a:r>
            <a:r>
              <a:rPr lang="zh-CN" altLang="zh-CN" sz="2200" b="1" dirty="0">
                <a:solidFill>
                  <a:srgbClr val="000099"/>
                </a:solidFill>
                <a:ea typeface="黑体" pitchFamily="2" charset="-122"/>
              </a:rPr>
              <a:t>）</a:t>
            </a:r>
            <a:r>
              <a:rPr lang="en-US" altLang="zh-CN" sz="2200" b="1" dirty="0">
                <a:solidFill>
                  <a:srgbClr val="000099"/>
                </a:solidFill>
                <a:ea typeface="黑体" pitchFamily="2" charset="-122"/>
              </a:rPr>
              <a:t>+ β × | SRTT –</a:t>
            </a:r>
            <a:r>
              <a:rPr lang="zh-CN" altLang="zh-CN" sz="2200" b="1" dirty="0">
                <a:solidFill>
                  <a:srgbClr val="000099"/>
                </a:solidFill>
                <a:ea typeface="黑体" pitchFamily="2" charset="-122"/>
              </a:rPr>
              <a:t>最新</a:t>
            </a:r>
            <a:r>
              <a:rPr lang="en-US" altLang="zh-CN" sz="2200" b="1" dirty="0">
                <a:solidFill>
                  <a:srgbClr val="000099"/>
                </a:solidFill>
                <a:ea typeface="黑体" pitchFamily="2" charset="-122"/>
              </a:rPr>
              <a:t>RTT</a:t>
            </a:r>
            <a:r>
              <a:rPr lang="zh-CN" altLang="zh-CN" sz="2200" b="1" dirty="0">
                <a:solidFill>
                  <a:srgbClr val="000099"/>
                </a:solidFill>
                <a:ea typeface="黑体" pitchFamily="2" charset="-122"/>
              </a:rPr>
              <a:t>测量值</a:t>
            </a:r>
            <a:r>
              <a:rPr lang="en-US" altLang="zh-CN" sz="2200" b="1" dirty="0">
                <a:solidFill>
                  <a:srgbClr val="000099"/>
                </a:solidFill>
                <a:ea typeface="黑体" pitchFamily="2" charset="-122"/>
              </a:rPr>
              <a:t>|</a:t>
            </a:r>
            <a:endParaRPr lang="zh-CN" altLang="zh-CN" sz="2200" b="1" dirty="0">
              <a:solidFill>
                <a:srgbClr val="000099"/>
              </a:solidFill>
              <a:ea typeface="黑体" pitchFamily="2" charset="-122"/>
            </a:endParaRPr>
          </a:p>
          <a:p>
            <a:r>
              <a:rPr lang="en-US" altLang="zh-CN" sz="2200" b="1" dirty="0">
                <a:solidFill>
                  <a:srgbClr val="000099"/>
                </a:solidFill>
                <a:ea typeface="黑体" pitchFamily="2" charset="-122"/>
              </a:rPr>
              <a:t>SRTT</a:t>
            </a:r>
            <a:r>
              <a:rPr lang="zh-CN" altLang="zh-CN" sz="2200" b="1" dirty="0">
                <a:solidFill>
                  <a:srgbClr val="000099"/>
                </a:solidFill>
                <a:ea typeface="黑体" pitchFamily="2" charset="-122"/>
              </a:rPr>
              <a:t>＝（</a:t>
            </a:r>
            <a:r>
              <a:rPr lang="en-US" altLang="zh-CN" sz="2200" b="1" dirty="0">
                <a:solidFill>
                  <a:srgbClr val="000099"/>
                </a:solidFill>
                <a:ea typeface="黑体" pitchFamily="2" charset="-122"/>
              </a:rPr>
              <a:t>1-α</a:t>
            </a:r>
            <a:r>
              <a:rPr lang="zh-CN" altLang="zh-CN" sz="2200" b="1" dirty="0">
                <a:solidFill>
                  <a:srgbClr val="000099"/>
                </a:solidFill>
                <a:ea typeface="黑体" pitchFamily="2" charset="-122"/>
              </a:rPr>
              <a:t>）</a:t>
            </a:r>
            <a:r>
              <a:rPr lang="en-US" altLang="zh-CN" sz="2200" b="1" dirty="0">
                <a:solidFill>
                  <a:srgbClr val="000099"/>
                </a:solidFill>
                <a:ea typeface="黑体" pitchFamily="2" charset="-122"/>
              </a:rPr>
              <a:t>×</a:t>
            </a:r>
            <a:r>
              <a:rPr lang="zh-CN" altLang="zh-CN" sz="2200" b="1" dirty="0">
                <a:solidFill>
                  <a:srgbClr val="000099"/>
                </a:solidFill>
                <a:ea typeface="黑体" pitchFamily="2" charset="-122"/>
              </a:rPr>
              <a:t>（旧的</a:t>
            </a:r>
            <a:r>
              <a:rPr lang="en-US" altLang="zh-CN" sz="2200" b="1" dirty="0">
                <a:solidFill>
                  <a:srgbClr val="000099"/>
                </a:solidFill>
                <a:ea typeface="黑体" pitchFamily="2" charset="-122"/>
              </a:rPr>
              <a:t>SRTT</a:t>
            </a:r>
            <a:r>
              <a:rPr lang="zh-CN" altLang="zh-CN" sz="2200" b="1" dirty="0">
                <a:solidFill>
                  <a:srgbClr val="000099"/>
                </a:solidFill>
                <a:ea typeface="黑体" pitchFamily="2" charset="-122"/>
              </a:rPr>
              <a:t>）</a:t>
            </a:r>
            <a:r>
              <a:rPr lang="en-US" altLang="zh-CN" sz="2200" b="1" dirty="0">
                <a:solidFill>
                  <a:srgbClr val="000099"/>
                </a:solidFill>
                <a:ea typeface="黑体" pitchFamily="2" charset="-122"/>
              </a:rPr>
              <a:t>+ α ×</a:t>
            </a:r>
            <a:r>
              <a:rPr lang="zh-CN" altLang="zh-CN" sz="2200" b="1" dirty="0">
                <a:solidFill>
                  <a:srgbClr val="000099"/>
                </a:solidFill>
                <a:ea typeface="黑体" pitchFamily="2" charset="-122"/>
              </a:rPr>
              <a:t>（最新</a:t>
            </a:r>
            <a:r>
              <a:rPr lang="en-US" altLang="zh-CN" sz="2200" b="1" dirty="0">
                <a:solidFill>
                  <a:srgbClr val="000099"/>
                </a:solidFill>
                <a:ea typeface="黑体" pitchFamily="2" charset="-122"/>
              </a:rPr>
              <a:t>RTT</a:t>
            </a:r>
            <a:r>
              <a:rPr lang="zh-CN" altLang="zh-CN" sz="2200" b="1" dirty="0">
                <a:solidFill>
                  <a:srgbClr val="000099"/>
                </a:solidFill>
                <a:ea typeface="黑体" pitchFamily="2" charset="-122"/>
              </a:rPr>
              <a:t>测量值）</a:t>
            </a:r>
          </a:p>
        </p:txBody>
      </p:sp>
      <p:sp>
        <p:nvSpPr>
          <p:cNvPr id="10" name="Rectangle 4">
            <a:extLst>
              <a:ext uri="{FF2B5EF4-FFF2-40B4-BE49-F238E27FC236}">
                <a16:creationId xmlns:a16="http://schemas.microsoft.com/office/drawing/2014/main" id="{A54EFD5E-96E3-445B-8689-20A7465BBBFE}"/>
              </a:ext>
            </a:extLst>
          </p:cNvPr>
          <p:cNvSpPr>
            <a:spLocks noChangeArrowheads="1"/>
          </p:cNvSpPr>
          <p:nvPr/>
        </p:nvSpPr>
        <p:spPr bwMode="auto">
          <a:xfrm>
            <a:off x="1046679" y="5854906"/>
            <a:ext cx="7831850" cy="737623"/>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r>
              <a:rPr lang="en-US" altLang="zh-CN" sz="2400" b="1" dirty="0">
                <a:solidFill>
                  <a:srgbClr val="000099"/>
                </a:solidFill>
                <a:ea typeface="黑体" pitchFamily="2" charset="-122"/>
              </a:rPr>
              <a:t>RTO=SRTT</a:t>
            </a:r>
            <a:r>
              <a:rPr lang="zh-CN" altLang="zh-CN" sz="2400" b="1" dirty="0">
                <a:solidFill>
                  <a:srgbClr val="000099"/>
                </a:solidFill>
                <a:ea typeface="黑体" pitchFamily="2" charset="-122"/>
              </a:rPr>
              <a:t>＋</a:t>
            </a:r>
            <a:r>
              <a:rPr lang="en-US" altLang="zh-CN" sz="2400" b="1" dirty="0">
                <a:solidFill>
                  <a:srgbClr val="000099"/>
                </a:solidFill>
                <a:ea typeface="黑体" pitchFamily="2" charset="-122"/>
              </a:rPr>
              <a:t>4×RTTVAR</a:t>
            </a:r>
            <a:endParaRPr lang="zh-CN" altLang="zh-CN" sz="2400" b="1" dirty="0">
              <a:solidFill>
                <a:srgbClr val="000099"/>
              </a:solidFill>
              <a:ea typeface="黑体" pitchFamily="2" charset="-122"/>
            </a:endParaRPr>
          </a:p>
        </p:txBody>
      </p:sp>
      <p:graphicFrame>
        <p:nvGraphicFramePr>
          <p:cNvPr id="12" name="表格 11">
            <a:extLst>
              <a:ext uri="{FF2B5EF4-FFF2-40B4-BE49-F238E27FC236}">
                <a16:creationId xmlns:a16="http://schemas.microsoft.com/office/drawing/2014/main" id="{A515A42C-5A6C-4488-9914-7DE517033F1E}"/>
              </a:ext>
            </a:extLst>
          </p:cNvPr>
          <p:cNvGraphicFramePr>
            <a:graphicFrameLocks noGrp="1"/>
          </p:cNvGraphicFramePr>
          <p:nvPr>
            <p:extLst>
              <p:ext uri="{D42A27DB-BD31-4B8C-83A1-F6EECF244321}">
                <p14:modId xmlns:p14="http://schemas.microsoft.com/office/powerpoint/2010/main" val="3064864101"/>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定时管理</a:t>
                      </a:r>
                    </a:p>
                  </a:txBody>
                  <a:tcPr marL="0" marR="0" marT="0" marB="0" anchor="ctr">
                    <a:solidFill>
                      <a:schemeClr val="accent5">
                        <a:lumMod val="75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A15250BA-8955-4BFB-9207-621D78242ED7}"/>
              </a:ext>
            </a:extLst>
          </p:cNvPr>
          <p:cNvSpPr>
            <a:spLocks noGrp="1"/>
          </p:cNvSpPr>
          <p:nvPr>
            <p:ph type="sldNum" sz="quarter" idx="12"/>
          </p:nvPr>
        </p:nvSpPr>
        <p:spPr/>
        <p:txBody>
          <a:bodyPr/>
          <a:lstStyle/>
          <a:p>
            <a:fld id="{0343F522-B1DB-4B24-87CC-09EAB668A261}" type="slidenum">
              <a:rPr lang="zh-CN" altLang="en-US" smtClean="0"/>
              <a:pPr/>
              <a:t>48</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blinds(horizontal)">
                                      <p:cBhvr>
                                        <p:cTn id="25" dur="500"/>
                                        <p:tgtEl>
                                          <p:spTgt spid="6">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blinds(horizontal)">
                                      <p:cBhvr>
                                        <p:cTn id="31" dur="500"/>
                                        <p:tgtEl>
                                          <p:spTgt spid="6">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blinds(horizontal)">
                                      <p:cBhvr>
                                        <p:cTn id="36" dur="500"/>
                                        <p:tgtEl>
                                          <p:spTgt spid="6">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426321"/>
            <a:ext cx="7519277" cy="746603"/>
          </a:xfrm>
        </p:spPr>
        <p:txBody>
          <a:bodyPr>
            <a:normAutofit/>
          </a:bodyPr>
          <a:lstStyle/>
          <a:p>
            <a:r>
              <a:rPr lang="en-US" altLang="zh-CN" sz="3200" dirty="0">
                <a:latin typeface="黑体" panose="02010609060101010101" pitchFamily="49" charset="-122"/>
                <a:ea typeface="黑体" panose="02010609060101010101" pitchFamily="49" charset="-122"/>
              </a:rPr>
              <a:t>RTT</a:t>
            </a:r>
            <a:r>
              <a:rPr lang="zh-CN" altLang="en-US" sz="3200" dirty="0">
                <a:latin typeface="黑体" panose="02010609060101010101" pitchFamily="49" charset="-122"/>
                <a:ea typeface="黑体" panose="02010609060101010101" pitchFamily="49" charset="-122"/>
              </a:rPr>
              <a:t>测量相当复杂</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07924" y="1353453"/>
            <a:ext cx="8185353" cy="1861696"/>
          </a:xfrm>
        </p:spPr>
        <p:txBody>
          <a:bodyPr>
            <a:normAutofit/>
          </a:bodyPr>
          <a:lstStyle/>
          <a:p>
            <a:r>
              <a:rPr lang="en-US" altLang="zh-CN" dirty="0"/>
              <a:t>TCP </a:t>
            </a:r>
            <a:r>
              <a:rPr lang="zh-CN" altLang="en-US" dirty="0"/>
              <a:t>报文段 </a:t>
            </a:r>
            <a:r>
              <a:rPr lang="en-US" altLang="zh-CN" dirty="0"/>
              <a:t>1 </a:t>
            </a:r>
            <a:r>
              <a:rPr lang="zh-CN" altLang="en-US" dirty="0"/>
              <a:t>没有收到确认。重传（即报文段 </a:t>
            </a:r>
            <a:r>
              <a:rPr lang="en-US" altLang="zh-CN" dirty="0"/>
              <a:t>2</a:t>
            </a:r>
            <a:r>
              <a:rPr lang="zh-CN" altLang="en-US" dirty="0"/>
              <a:t>）后，收到了确认报文段 </a:t>
            </a:r>
            <a:r>
              <a:rPr lang="en-US" altLang="zh-CN" dirty="0"/>
              <a:t>ACK</a:t>
            </a:r>
            <a:r>
              <a:rPr lang="zh-CN" altLang="en-US" dirty="0"/>
              <a:t>。</a:t>
            </a:r>
          </a:p>
          <a:p>
            <a:r>
              <a:rPr lang="zh-CN" altLang="en-US" dirty="0">
                <a:solidFill>
                  <a:srgbClr val="FF0000"/>
                </a:solidFill>
              </a:rPr>
              <a:t>如何判定此确认报文段是对原来的报文段 </a:t>
            </a:r>
            <a:r>
              <a:rPr lang="en-US" altLang="zh-CN" dirty="0">
                <a:solidFill>
                  <a:srgbClr val="FF0000"/>
                </a:solidFill>
              </a:rPr>
              <a:t>1 </a:t>
            </a:r>
            <a:r>
              <a:rPr lang="zh-CN" altLang="en-US" dirty="0">
                <a:solidFill>
                  <a:srgbClr val="FF0000"/>
                </a:solidFill>
              </a:rPr>
              <a:t>的确认，还是对重传的报文段 </a:t>
            </a:r>
            <a:r>
              <a:rPr lang="en-US" altLang="zh-CN" dirty="0">
                <a:solidFill>
                  <a:srgbClr val="FF0000"/>
                </a:solidFill>
              </a:rPr>
              <a:t>2 </a:t>
            </a:r>
            <a:r>
              <a:rPr lang="zh-CN" altLang="en-US" dirty="0">
                <a:solidFill>
                  <a:srgbClr val="FF0000"/>
                </a:solidFill>
              </a:rPr>
              <a:t>的确认？ </a:t>
            </a:r>
          </a:p>
        </p:txBody>
      </p:sp>
      <p:sp>
        <p:nvSpPr>
          <p:cNvPr id="12" name="Line 2">
            <a:extLst>
              <a:ext uri="{FF2B5EF4-FFF2-40B4-BE49-F238E27FC236}">
                <a16:creationId xmlns:a16="http://schemas.microsoft.com/office/drawing/2014/main" id="{2E2F52C8-4040-4E58-B54F-4D233A84F41B}"/>
              </a:ext>
            </a:extLst>
          </p:cNvPr>
          <p:cNvSpPr>
            <a:spLocks noChangeShapeType="1"/>
          </p:cNvSpPr>
          <p:nvPr/>
        </p:nvSpPr>
        <p:spPr bwMode="auto">
          <a:xfrm>
            <a:off x="3973719" y="5439236"/>
            <a:ext cx="3784600" cy="0"/>
          </a:xfrm>
          <a:prstGeom prst="line">
            <a:avLst/>
          </a:prstGeom>
          <a:noFill/>
          <a:ln w="28575">
            <a:solidFill>
              <a:srgbClr val="333399"/>
            </a:solidFill>
            <a:round/>
            <a:headEnd type="triangle" w="med" len="lg"/>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13" name="Text Box 3">
            <a:extLst>
              <a:ext uri="{FF2B5EF4-FFF2-40B4-BE49-F238E27FC236}">
                <a16:creationId xmlns:a16="http://schemas.microsoft.com/office/drawing/2014/main" id="{5C2C6DA7-69FA-4DE8-88C4-A452C6629446}"/>
              </a:ext>
            </a:extLst>
          </p:cNvPr>
          <p:cNvSpPr txBox="1">
            <a:spLocks noChangeArrowheads="1"/>
          </p:cNvSpPr>
          <p:nvPr/>
        </p:nvSpPr>
        <p:spPr bwMode="auto">
          <a:xfrm>
            <a:off x="4983369" y="5204286"/>
            <a:ext cx="1944687" cy="400050"/>
          </a:xfrm>
          <a:prstGeom prst="rect">
            <a:avLst/>
          </a:prstGeom>
          <a:solidFill>
            <a:schemeClr val="bg1"/>
          </a:solidFill>
          <a:ln>
            <a:noFill/>
          </a:ln>
          <a:effectLst/>
        </p:spPr>
        <p:txBody>
          <a:bodyPr wrap="none">
            <a:spAutoFit/>
          </a:bodyPr>
          <a:lstStyle/>
          <a:p>
            <a:pPr algn="ctr" eaLnBrk="0" hangingPunct="0">
              <a:defRPr/>
            </a:pPr>
            <a:r>
              <a:rPr kumimoji="1" lang="zh-CN" altLang="en-US" sz="2000" b="1" dirty="0">
                <a:solidFill>
                  <a:srgbClr val="0000FF"/>
                </a:solidFill>
                <a:latin typeface="+mn-lt"/>
                <a:ea typeface="黑体" pitchFamily="2" charset="-122"/>
              </a:rPr>
              <a:t>往返时间 </a:t>
            </a:r>
            <a:r>
              <a:rPr kumimoji="1" lang="en-US" altLang="zh-CN" sz="2000" b="1" dirty="0">
                <a:solidFill>
                  <a:srgbClr val="0000FF"/>
                </a:solidFill>
                <a:latin typeface="+mn-lt"/>
                <a:ea typeface="黑体" pitchFamily="2" charset="-122"/>
              </a:rPr>
              <a:t>RTT?</a:t>
            </a:r>
          </a:p>
        </p:txBody>
      </p:sp>
      <p:sp>
        <p:nvSpPr>
          <p:cNvPr id="14" name="Line 6">
            <a:extLst>
              <a:ext uri="{FF2B5EF4-FFF2-40B4-BE49-F238E27FC236}">
                <a16:creationId xmlns:a16="http://schemas.microsoft.com/office/drawing/2014/main" id="{5C74E260-0E4C-472B-8D6B-78D6397B7732}"/>
              </a:ext>
            </a:extLst>
          </p:cNvPr>
          <p:cNvSpPr>
            <a:spLocks noChangeShapeType="1"/>
          </p:cNvSpPr>
          <p:nvPr/>
        </p:nvSpPr>
        <p:spPr bwMode="auto">
          <a:xfrm>
            <a:off x="819356" y="5139198"/>
            <a:ext cx="8118167" cy="0"/>
          </a:xfrm>
          <a:prstGeom prst="line">
            <a:avLst/>
          </a:prstGeom>
          <a:noFill/>
          <a:ln w="28575">
            <a:solidFill>
              <a:srgbClr val="333399"/>
            </a:solidFill>
            <a:round/>
            <a:headEnd type="none" w="med" len="lg"/>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15" name="Line 7">
            <a:extLst>
              <a:ext uri="{FF2B5EF4-FFF2-40B4-BE49-F238E27FC236}">
                <a16:creationId xmlns:a16="http://schemas.microsoft.com/office/drawing/2014/main" id="{09A2708F-1B48-4E79-A483-08550228537F}"/>
              </a:ext>
            </a:extLst>
          </p:cNvPr>
          <p:cNvSpPr>
            <a:spLocks noChangeShapeType="1"/>
          </p:cNvSpPr>
          <p:nvPr/>
        </p:nvSpPr>
        <p:spPr bwMode="auto">
          <a:xfrm rot="-5400000">
            <a:off x="843963" y="4847892"/>
            <a:ext cx="582612" cy="0"/>
          </a:xfrm>
          <a:prstGeom prst="line">
            <a:avLst/>
          </a:prstGeom>
          <a:noFill/>
          <a:ln w="76200">
            <a:solidFill>
              <a:srgbClr val="0000FF"/>
            </a:solidFill>
            <a:round/>
            <a:headEnd/>
            <a:tailEnd type="triangle" w="sm" len="me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16" name="Text Box 8">
            <a:extLst>
              <a:ext uri="{FF2B5EF4-FFF2-40B4-BE49-F238E27FC236}">
                <a16:creationId xmlns:a16="http://schemas.microsoft.com/office/drawing/2014/main" id="{56E96FD4-0AEB-43F2-B4E7-CB5BA853D2EA}"/>
              </a:ext>
            </a:extLst>
          </p:cNvPr>
          <p:cNvSpPr txBox="1">
            <a:spLocks noChangeArrowheads="1"/>
          </p:cNvSpPr>
          <p:nvPr/>
        </p:nvSpPr>
        <p:spPr bwMode="auto">
          <a:xfrm>
            <a:off x="405018" y="3942223"/>
            <a:ext cx="1561023" cy="708025"/>
          </a:xfrm>
          <a:prstGeom prst="rect">
            <a:avLst/>
          </a:prstGeom>
          <a:noFill/>
          <a:ln>
            <a:noFill/>
          </a:ln>
          <a:effectLst/>
        </p:spPr>
        <p:txBody>
          <a:bodyPr wrap="square">
            <a:spAutoFit/>
          </a:bodyPr>
          <a:lstStyle/>
          <a:p>
            <a:pPr algn="ctr" eaLnBrk="0" hangingPunct="0">
              <a:defRPr/>
            </a:pPr>
            <a:r>
              <a:rPr kumimoji="1" lang="zh-CN" altLang="en-US" sz="2000" b="1" dirty="0">
                <a:solidFill>
                  <a:srgbClr val="000099"/>
                </a:solidFill>
                <a:latin typeface="+mn-lt"/>
                <a:ea typeface="黑体" pitchFamily="2" charset="-122"/>
              </a:rPr>
              <a:t>发送一个</a:t>
            </a:r>
          </a:p>
          <a:p>
            <a:pPr algn="ctr" eaLnBrk="0" hangingPunct="0">
              <a:defRPr/>
            </a:pPr>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17" name="Line 9">
            <a:extLst>
              <a:ext uri="{FF2B5EF4-FFF2-40B4-BE49-F238E27FC236}">
                <a16:creationId xmlns:a16="http://schemas.microsoft.com/office/drawing/2014/main" id="{CF55F659-4CE2-42C3-8221-D9CA22FAA31E}"/>
              </a:ext>
            </a:extLst>
          </p:cNvPr>
          <p:cNvSpPr>
            <a:spLocks noChangeShapeType="1"/>
          </p:cNvSpPr>
          <p:nvPr/>
        </p:nvSpPr>
        <p:spPr bwMode="auto">
          <a:xfrm rot="-5400000">
            <a:off x="3682413" y="4847892"/>
            <a:ext cx="582612" cy="0"/>
          </a:xfrm>
          <a:prstGeom prst="line">
            <a:avLst/>
          </a:prstGeom>
          <a:noFill/>
          <a:ln w="76200">
            <a:solidFill>
              <a:srgbClr val="0000FF"/>
            </a:solidFill>
            <a:round/>
            <a:headEnd/>
            <a:tailEnd type="triangle" w="sm" len="me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18" name="Text Box 10">
            <a:extLst>
              <a:ext uri="{FF2B5EF4-FFF2-40B4-BE49-F238E27FC236}">
                <a16:creationId xmlns:a16="http://schemas.microsoft.com/office/drawing/2014/main" id="{536B3802-4979-4519-BC5E-D103790B4A26}"/>
              </a:ext>
            </a:extLst>
          </p:cNvPr>
          <p:cNvSpPr txBox="1">
            <a:spLocks noChangeArrowheads="1"/>
          </p:cNvSpPr>
          <p:nvPr/>
        </p:nvSpPr>
        <p:spPr bwMode="auto">
          <a:xfrm>
            <a:off x="3170444" y="3942223"/>
            <a:ext cx="1535112" cy="708025"/>
          </a:xfrm>
          <a:prstGeom prst="rect">
            <a:avLst/>
          </a:prstGeom>
          <a:noFill/>
          <a:ln>
            <a:noFill/>
          </a:ln>
          <a:effectLst/>
        </p:spPr>
        <p:txBody>
          <a:bodyPr wrap="none">
            <a:spAutoFit/>
          </a:bodyPr>
          <a:lstStyle/>
          <a:p>
            <a:pPr algn="ctr" eaLnBrk="0" hangingPunct="0">
              <a:defRPr/>
            </a:pPr>
            <a:r>
              <a:rPr kumimoji="1" lang="zh-CN" altLang="en-US" sz="2000" b="1">
                <a:solidFill>
                  <a:srgbClr val="000099"/>
                </a:solidFill>
                <a:latin typeface="+mn-lt"/>
                <a:ea typeface="黑体" pitchFamily="2" charset="-122"/>
              </a:rPr>
              <a:t>超时重传</a:t>
            </a:r>
          </a:p>
          <a:p>
            <a:pPr algn="ctr" eaLnBrk="0" hangingPunct="0">
              <a:defRPr/>
            </a:pP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报文段</a:t>
            </a:r>
          </a:p>
        </p:txBody>
      </p:sp>
      <p:sp>
        <p:nvSpPr>
          <p:cNvPr id="19" name="Line 11">
            <a:extLst>
              <a:ext uri="{FF2B5EF4-FFF2-40B4-BE49-F238E27FC236}">
                <a16:creationId xmlns:a16="http://schemas.microsoft.com/office/drawing/2014/main" id="{DC4E23BF-47BC-4646-9EF0-B7F6C428E11E}"/>
              </a:ext>
            </a:extLst>
          </p:cNvPr>
          <p:cNvSpPr>
            <a:spLocks noChangeShapeType="1"/>
          </p:cNvSpPr>
          <p:nvPr/>
        </p:nvSpPr>
        <p:spPr bwMode="auto">
          <a:xfrm rot="-5400000">
            <a:off x="7467013" y="4847892"/>
            <a:ext cx="582612" cy="0"/>
          </a:xfrm>
          <a:prstGeom prst="line">
            <a:avLst/>
          </a:prstGeom>
          <a:noFill/>
          <a:ln w="76200">
            <a:solidFill>
              <a:srgbClr val="FF0000"/>
            </a:solidFill>
            <a:round/>
            <a:headEnd/>
            <a:tailEnd type="triangle" w="sm" len="me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0" name="Text Box 12">
            <a:extLst>
              <a:ext uri="{FF2B5EF4-FFF2-40B4-BE49-F238E27FC236}">
                <a16:creationId xmlns:a16="http://schemas.microsoft.com/office/drawing/2014/main" id="{E912A112-168B-43DA-8243-6E11B72075D4}"/>
              </a:ext>
            </a:extLst>
          </p:cNvPr>
          <p:cNvSpPr txBox="1">
            <a:spLocks noChangeArrowheads="1"/>
          </p:cNvSpPr>
          <p:nvPr/>
        </p:nvSpPr>
        <p:spPr bwMode="auto">
          <a:xfrm>
            <a:off x="7099506" y="4250198"/>
            <a:ext cx="1319213" cy="400050"/>
          </a:xfrm>
          <a:prstGeom prst="rect">
            <a:avLst/>
          </a:prstGeom>
          <a:noFill/>
          <a:ln>
            <a:noFill/>
          </a:ln>
          <a:effectLst/>
        </p:spPr>
        <p:txBody>
          <a:bodyPr wrap="none">
            <a:spAutoFit/>
          </a:bodyPr>
          <a:lstStyle/>
          <a:p>
            <a:pPr algn="ctr" eaLnBrk="0" hangingPunct="0">
              <a:defRPr/>
            </a:pPr>
            <a:r>
              <a:rPr kumimoji="1" lang="zh-CN" altLang="en-US" sz="2000" b="1" dirty="0">
                <a:solidFill>
                  <a:srgbClr val="000099"/>
                </a:solidFill>
                <a:latin typeface="+mn-lt"/>
                <a:ea typeface="黑体" pitchFamily="2" charset="-122"/>
              </a:rPr>
              <a:t>收到 </a:t>
            </a:r>
            <a:r>
              <a:rPr kumimoji="1" lang="en-US" altLang="zh-CN" sz="2000" b="1" dirty="0">
                <a:solidFill>
                  <a:srgbClr val="000099"/>
                </a:solidFill>
                <a:latin typeface="+mn-lt"/>
                <a:ea typeface="黑体" pitchFamily="2" charset="-122"/>
              </a:rPr>
              <a:t>ACK</a:t>
            </a:r>
          </a:p>
        </p:txBody>
      </p:sp>
      <p:sp>
        <p:nvSpPr>
          <p:cNvPr id="21" name="Text Box 13">
            <a:extLst>
              <a:ext uri="{FF2B5EF4-FFF2-40B4-BE49-F238E27FC236}">
                <a16:creationId xmlns:a16="http://schemas.microsoft.com/office/drawing/2014/main" id="{FEF6FFE7-C824-43A6-86E0-928D22FB2FAA}"/>
              </a:ext>
            </a:extLst>
          </p:cNvPr>
          <p:cNvSpPr txBox="1">
            <a:spLocks noChangeArrowheads="1"/>
          </p:cNvSpPr>
          <p:nvPr/>
        </p:nvSpPr>
        <p:spPr bwMode="auto">
          <a:xfrm>
            <a:off x="8351086" y="5155073"/>
            <a:ext cx="698500" cy="400050"/>
          </a:xfrm>
          <a:prstGeom prst="rect">
            <a:avLst/>
          </a:prstGeom>
          <a:noFill/>
          <a:ln>
            <a:noFill/>
          </a:ln>
          <a:effectLst/>
        </p:spPr>
        <p:txBody>
          <a:bodyPr wrap="none">
            <a:spAutoFit/>
          </a:bodyPr>
          <a:lstStyle/>
          <a:p>
            <a:pPr algn="ctr" eaLnBrk="0" hangingPunct="0">
              <a:defRPr/>
            </a:pPr>
            <a:r>
              <a:rPr kumimoji="1" lang="zh-CN" altLang="en-US" sz="2000" b="1" dirty="0">
                <a:solidFill>
                  <a:srgbClr val="000099"/>
                </a:solidFill>
                <a:latin typeface="+mn-lt"/>
                <a:ea typeface="黑体" pitchFamily="2" charset="-122"/>
              </a:rPr>
              <a:t>时间</a:t>
            </a:r>
          </a:p>
        </p:txBody>
      </p:sp>
      <p:sp>
        <p:nvSpPr>
          <p:cNvPr id="22" name="Text Box 14">
            <a:extLst>
              <a:ext uri="{FF2B5EF4-FFF2-40B4-BE49-F238E27FC236}">
                <a16:creationId xmlns:a16="http://schemas.microsoft.com/office/drawing/2014/main" id="{1E3AE3E5-2C92-4BF7-8057-05ED789FCFB9}"/>
              </a:ext>
            </a:extLst>
          </p:cNvPr>
          <p:cNvSpPr txBox="1">
            <a:spLocks noChangeArrowheads="1"/>
          </p:cNvSpPr>
          <p:nvPr/>
        </p:nvSpPr>
        <p:spPr bwMode="auto">
          <a:xfrm>
            <a:off x="755856" y="4693111"/>
            <a:ext cx="328613"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000" b="1">
                <a:solidFill>
                  <a:srgbClr val="000099"/>
                </a:solidFill>
                <a:ea typeface="黑体" panose="02010609060101010101" pitchFamily="49" charset="-122"/>
              </a:rPr>
              <a:t>1</a:t>
            </a:r>
          </a:p>
        </p:txBody>
      </p:sp>
      <p:sp>
        <p:nvSpPr>
          <p:cNvPr id="23" name="Text Box 15">
            <a:extLst>
              <a:ext uri="{FF2B5EF4-FFF2-40B4-BE49-F238E27FC236}">
                <a16:creationId xmlns:a16="http://schemas.microsoft.com/office/drawing/2014/main" id="{2321CDE7-406B-4104-B7C7-C9FB28AC427F}"/>
              </a:ext>
            </a:extLst>
          </p:cNvPr>
          <p:cNvSpPr txBox="1">
            <a:spLocks noChangeArrowheads="1"/>
          </p:cNvSpPr>
          <p:nvPr/>
        </p:nvSpPr>
        <p:spPr bwMode="auto">
          <a:xfrm>
            <a:off x="3605419" y="4693111"/>
            <a:ext cx="328612"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000" b="1">
                <a:solidFill>
                  <a:srgbClr val="000099"/>
                </a:solidFill>
                <a:ea typeface="黑体" panose="02010609060101010101" pitchFamily="49" charset="-122"/>
              </a:rPr>
              <a:t>2</a:t>
            </a:r>
          </a:p>
        </p:txBody>
      </p:sp>
      <p:sp>
        <p:nvSpPr>
          <p:cNvPr id="24" name="Line 16">
            <a:extLst>
              <a:ext uri="{FF2B5EF4-FFF2-40B4-BE49-F238E27FC236}">
                <a16:creationId xmlns:a16="http://schemas.microsoft.com/office/drawing/2014/main" id="{98A948BC-87B5-4593-B7E8-FF6E91020C8A}"/>
              </a:ext>
            </a:extLst>
          </p:cNvPr>
          <p:cNvSpPr>
            <a:spLocks noChangeShapeType="1"/>
          </p:cNvSpPr>
          <p:nvPr/>
        </p:nvSpPr>
        <p:spPr bwMode="auto">
          <a:xfrm>
            <a:off x="3973719" y="5221748"/>
            <a:ext cx="0" cy="250825"/>
          </a:xfrm>
          <a:prstGeom prst="line">
            <a:avLst/>
          </a:prstGeom>
          <a:noFill/>
          <a:ln w="1905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5" name="Line 17">
            <a:extLst>
              <a:ext uri="{FF2B5EF4-FFF2-40B4-BE49-F238E27FC236}">
                <a16:creationId xmlns:a16="http://schemas.microsoft.com/office/drawing/2014/main" id="{A3EF5759-B728-4870-9170-98E1E40E4C6C}"/>
              </a:ext>
            </a:extLst>
          </p:cNvPr>
          <p:cNvSpPr>
            <a:spLocks noChangeShapeType="1"/>
          </p:cNvSpPr>
          <p:nvPr/>
        </p:nvSpPr>
        <p:spPr bwMode="auto">
          <a:xfrm>
            <a:off x="7758319" y="5221748"/>
            <a:ext cx="0" cy="739775"/>
          </a:xfrm>
          <a:prstGeom prst="line">
            <a:avLst/>
          </a:prstGeom>
          <a:noFill/>
          <a:ln w="1905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6" name="Line 18">
            <a:extLst>
              <a:ext uri="{FF2B5EF4-FFF2-40B4-BE49-F238E27FC236}">
                <a16:creationId xmlns:a16="http://schemas.microsoft.com/office/drawing/2014/main" id="{FE0F0542-440B-44BD-A744-67C642291DAE}"/>
              </a:ext>
            </a:extLst>
          </p:cNvPr>
          <p:cNvSpPr>
            <a:spLocks noChangeShapeType="1"/>
          </p:cNvSpPr>
          <p:nvPr/>
        </p:nvSpPr>
        <p:spPr bwMode="auto">
          <a:xfrm>
            <a:off x="1135269" y="5221748"/>
            <a:ext cx="0" cy="739775"/>
          </a:xfrm>
          <a:prstGeom prst="line">
            <a:avLst/>
          </a:prstGeom>
          <a:noFill/>
          <a:ln w="19050">
            <a:solidFill>
              <a:schemeClr val="tx1"/>
            </a:solidFill>
            <a:round/>
            <a:headEnd/>
            <a:tailEnd/>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7" name="Line 19">
            <a:extLst>
              <a:ext uri="{FF2B5EF4-FFF2-40B4-BE49-F238E27FC236}">
                <a16:creationId xmlns:a16="http://schemas.microsoft.com/office/drawing/2014/main" id="{F38EC244-9306-4720-B77B-50A5046F3C9B}"/>
              </a:ext>
            </a:extLst>
          </p:cNvPr>
          <p:cNvSpPr>
            <a:spLocks noChangeShapeType="1"/>
          </p:cNvSpPr>
          <p:nvPr/>
        </p:nvSpPr>
        <p:spPr bwMode="auto">
          <a:xfrm>
            <a:off x="1135269" y="5793248"/>
            <a:ext cx="6623050" cy="0"/>
          </a:xfrm>
          <a:prstGeom prst="line">
            <a:avLst/>
          </a:prstGeom>
          <a:noFill/>
          <a:ln w="28575">
            <a:solidFill>
              <a:srgbClr val="333399"/>
            </a:solidFill>
            <a:round/>
            <a:headEnd type="triangle" w="med" len="lg"/>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8" name="Text Box 20">
            <a:extLst>
              <a:ext uri="{FF2B5EF4-FFF2-40B4-BE49-F238E27FC236}">
                <a16:creationId xmlns:a16="http://schemas.microsoft.com/office/drawing/2014/main" id="{CC36021A-CD1D-49F4-9347-492B8C00847E}"/>
              </a:ext>
            </a:extLst>
          </p:cNvPr>
          <p:cNvSpPr txBox="1">
            <a:spLocks noChangeArrowheads="1"/>
          </p:cNvSpPr>
          <p:nvPr/>
        </p:nvSpPr>
        <p:spPr bwMode="auto">
          <a:xfrm>
            <a:off x="3321256" y="5564648"/>
            <a:ext cx="1944688" cy="400050"/>
          </a:xfrm>
          <a:prstGeom prst="rect">
            <a:avLst/>
          </a:prstGeom>
          <a:solidFill>
            <a:schemeClr val="bg1"/>
          </a:solidFill>
          <a:ln>
            <a:noFill/>
          </a:ln>
          <a:effectLst/>
        </p:spPr>
        <p:txBody>
          <a:bodyPr wrap="none">
            <a:spAutoFit/>
          </a:bodyPr>
          <a:lstStyle/>
          <a:p>
            <a:pPr algn="ctr" eaLnBrk="0" hangingPunct="0">
              <a:defRPr/>
            </a:pPr>
            <a:r>
              <a:rPr kumimoji="1" lang="zh-CN" altLang="en-US" sz="2000" b="1">
                <a:solidFill>
                  <a:srgbClr val="0000FF"/>
                </a:solidFill>
                <a:latin typeface="+mn-lt"/>
                <a:ea typeface="黑体" pitchFamily="2" charset="-122"/>
              </a:rPr>
              <a:t>往返时间 </a:t>
            </a:r>
            <a:r>
              <a:rPr kumimoji="1" lang="en-US" altLang="zh-CN" sz="2000" b="1">
                <a:solidFill>
                  <a:srgbClr val="0000FF"/>
                </a:solidFill>
                <a:latin typeface="+mn-lt"/>
                <a:ea typeface="黑体" pitchFamily="2" charset="-122"/>
              </a:rPr>
              <a:t>RTT?</a:t>
            </a:r>
          </a:p>
        </p:txBody>
      </p:sp>
      <p:sp>
        <p:nvSpPr>
          <p:cNvPr id="29" name="Freeform 21">
            <a:extLst>
              <a:ext uri="{FF2B5EF4-FFF2-40B4-BE49-F238E27FC236}">
                <a16:creationId xmlns:a16="http://schemas.microsoft.com/office/drawing/2014/main" id="{B3179E15-C250-460E-A726-D93F88A5D0BC}"/>
              </a:ext>
            </a:extLst>
          </p:cNvPr>
          <p:cNvSpPr>
            <a:spLocks/>
          </p:cNvSpPr>
          <p:nvPr/>
        </p:nvSpPr>
        <p:spPr bwMode="auto">
          <a:xfrm>
            <a:off x="4605544" y="3935873"/>
            <a:ext cx="2943225" cy="328613"/>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30" name="Freeform 22">
            <a:extLst>
              <a:ext uri="{FF2B5EF4-FFF2-40B4-BE49-F238E27FC236}">
                <a16:creationId xmlns:a16="http://schemas.microsoft.com/office/drawing/2014/main" id="{4DAE08C9-EB03-402F-9073-2719BF5C822F}"/>
              </a:ext>
            </a:extLst>
          </p:cNvPr>
          <p:cNvSpPr>
            <a:spLocks/>
          </p:cNvSpPr>
          <p:nvPr/>
        </p:nvSpPr>
        <p:spPr bwMode="auto">
          <a:xfrm>
            <a:off x="1767094" y="3645361"/>
            <a:ext cx="5781675"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31" name="Text Box 23">
            <a:extLst>
              <a:ext uri="{FF2B5EF4-FFF2-40B4-BE49-F238E27FC236}">
                <a16:creationId xmlns:a16="http://schemas.microsoft.com/office/drawing/2014/main" id="{4A793583-03BD-4903-9430-F142A5A90A31}"/>
              </a:ext>
            </a:extLst>
          </p:cNvPr>
          <p:cNvSpPr txBox="1">
            <a:spLocks noChangeArrowheads="1"/>
          </p:cNvSpPr>
          <p:nvPr/>
        </p:nvSpPr>
        <p:spPr bwMode="auto">
          <a:xfrm>
            <a:off x="6853444" y="3426286"/>
            <a:ext cx="2236787" cy="708025"/>
          </a:xfrm>
          <a:prstGeom prst="rect">
            <a:avLst/>
          </a:prstGeom>
          <a:noFill/>
          <a:ln>
            <a:noFill/>
          </a:ln>
          <a:effectLst/>
        </p:spPr>
        <p:txBody>
          <a:bodyPr wrap="none">
            <a:spAutoFit/>
          </a:bodyPr>
          <a:lstStyle/>
          <a:p>
            <a:pPr algn="ctr" eaLnBrk="0" hangingPunct="0">
              <a:defRPr/>
            </a:pPr>
            <a:r>
              <a:rPr kumimoji="1" lang="zh-CN" altLang="en-US" sz="2000" b="1" dirty="0">
                <a:solidFill>
                  <a:srgbClr val="0000FF"/>
                </a:solidFill>
                <a:latin typeface="+mn-lt"/>
                <a:ea typeface="黑体" pitchFamily="2" charset="-122"/>
              </a:rPr>
              <a:t>是对哪一个报文段</a:t>
            </a:r>
          </a:p>
          <a:p>
            <a:pPr algn="ctr" eaLnBrk="0" hangingPunct="0">
              <a:defRPr/>
            </a:pPr>
            <a:r>
              <a:rPr kumimoji="1" lang="zh-CN" altLang="en-US" sz="2000" b="1" dirty="0">
                <a:solidFill>
                  <a:srgbClr val="0000FF"/>
                </a:solidFill>
                <a:latin typeface="+mn-lt"/>
                <a:ea typeface="黑体" pitchFamily="2" charset="-122"/>
              </a:rPr>
              <a:t>的确认？</a:t>
            </a:r>
          </a:p>
        </p:txBody>
      </p:sp>
      <p:graphicFrame>
        <p:nvGraphicFramePr>
          <p:cNvPr id="33" name="表格 32">
            <a:extLst>
              <a:ext uri="{FF2B5EF4-FFF2-40B4-BE49-F238E27FC236}">
                <a16:creationId xmlns:a16="http://schemas.microsoft.com/office/drawing/2014/main" id="{03F8F912-AE79-4271-A84D-593D74546C72}"/>
              </a:ext>
            </a:extLst>
          </p:cNvPr>
          <p:cNvGraphicFramePr>
            <a:graphicFrameLocks noGrp="1"/>
          </p:cNvGraphicFramePr>
          <p:nvPr>
            <p:extLst>
              <p:ext uri="{D42A27DB-BD31-4B8C-83A1-F6EECF244321}">
                <p14:modId xmlns:p14="http://schemas.microsoft.com/office/powerpoint/2010/main" val="3064864101"/>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定时管理</a:t>
                      </a:r>
                    </a:p>
                  </a:txBody>
                  <a:tcPr marL="0" marR="0" marT="0" marB="0" anchor="ctr">
                    <a:solidFill>
                      <a:schemeClr val="accent5">
                        <a:lumMod val="75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B02910CB-4BFE-4F0D-AB96-7C346FCDB10D}"/>
              </a:ext>
            </a:extLst>
          </p:cNvPr>
          <p:cNvSpPr>
            <a:spLocks noGrp="1"/>
          </p:cNvSpPr>
          <p:nvPr>
            <p:ph type="sldNum" sz="quarter" idx="12"/>
          </p:nvPr>
        </p:nvSpPr>
        <p:spPr/>
        <p:txBody>
          <a:bodyPr/>
          <a:lstStyle/>
          <a:p>
            <a:fld id="{0343F522-B1DB-4B24-87CC-09EAB668A261}" type="slidenum">
              <a:rPr lang="zh-CN" altLang="en-US" smtClean="0"/>
              <a:pPr/>
              <a:t>49</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346587" y="442685"/>
            <a:ext cx="7993626" cy="613259"/>
          </a:xfrm>
        </p:spPr>
        <p:txBody>
          <a:bodyPr>
            <a:normAutofit/>
          </a:bodyPr>
          <a:lstStyle/>
          <a:p>
            <a:r>
              <a:rPr lang="zh-CN" altLang="zh-CN" dirty="0"/>
              <a:t>传输服务</a:t>
            </a:r>
            <a:r>
              <a:rPr lang="zh-CN" altLang="en-US" dirty="0"/>
              <a:t>类别：</a:t>
            </a:r>
            <a:r>
              <a:rPr lang="zh-CN" altLang="zh-CN" dirty="0"/>
              <a:t>可靠传输与不可靠传输</a:t>
            </a:r>
            <a:endParaRPr lang="zh-CN" altLang="en-US" sz="3200"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531628" y="1115171"/>
            <a:ext cx="8133907" cy="5182391"/>
          </a:xfrm>
        </p:spPr>
        <p:txBody>
          <a:bodyPr>
            <a:normAutofit/>
          </a:bodyPr>
          <a:lstStyle/>
          <a:p>
            <a:r>
              <a:rPr lang="zh-CN" altLang="zh-CN" dirty="0"/>
              <a:t>不可靠传输没有自动应答、自动纠错机制，适合不要求百分百正确的应用</a:t>
            </a:r>
            <a:endParaRPr lang="en-US" altLang="zh-CN" dirty="0"/>
          </a:p>
          <a:p>
            <a:r>
              <a:rPr lang="zh-CN" altLang="zh-CN" dirty="0"/>
              <a:t>可靠传输需要提供自动应答、自动纠错机制，保证数据百分百正确</a:t>
            </a:r>
            <a:endParaRPr lang="en-US" altLang="zh-CN" dirty="0"/>
          </a:p>
          <a:p>
            <a:endParaRPr lang="en-US" altLang="zh-CN" dirty="0"/>
          </a:p>
          <a:p>
            <a:r>
              <a:rPr lang="zh-CN" altLang="en-US" dirty="0">
                <a:solidFill>
                  <a:srgbClr val="0070C0"/>
                </a:solidFill>
              </a:rPr>
              <a:t>为什么允许非百分百正确？哪些应用？</a:t>
            </a:r>
            <a:endParaRPr lang="en-US" altLang="zh-CN" dirty="0">
              <a:solidFill>
                <a:srgbClr val="0070C0"/>
              </a:solidFill>
            </a:endParaRPr>
          </a:p>
          <a:p>
            <a:endParaRPr lang="en-US" altLang="zh-CN" dirty="0"/>
          </a:p>
          <a:p>
            <a:r>
              <a:rPr lang="zh-CN" altLang="en-US" dirty="0"/>
              <a:t>由应用程序选择使用哪种机制</a:t>
            </a:r>
            <a:endParaRPr lang="zh-CN"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UDP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1056336"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1031358"/>
          <a:ext cx="313390" cy="29260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需求原因</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服务类别</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一般模式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6" name="灯片编号占位符 5">
            <a:extLst>
              <a:ext uri="{FF2B5EF4-FFF2-40B4-BE49-F238E27FC236}">
                <a16:creationId xmlns:a16="http://schemas.microsoft.com/office/drawing/2014/main" id="{671DA522-7868-4C6F-AB0E-447450C27C4D}"/>
              </a:ext>
            </a:extLst>
          </p:cNvPr>
          <p:cNvSpPr>
            <a:spLocks noGrp="1"/>
          </p:cNvSpPr>
          <p:nvPr>
            <p:ph type="sldNum" sz="quarter" idx="12"/>
          </p:nvPr>
        </p:nvSpPr>
        <p:spPr/>
        <p:txBody>
          <a:bodyPr/>
          <a:lstStyle/>
          <a:p>
            <a:fld id="{0343F522-B1DB-4B24-87CC-09EAB668A261}" type="slidenum">
              <a:rPr lang="zh-CN" altLang="en-US" smtClean="0"/>
              <a:pPr/>
              <a:t>5</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445849"/>
            <a:ext cx="7519277" cy="675027"/>
          </a:xfrm>
        </p:spPr>
        <p:txBody>
          <a:bodyPr>
            <a:normAutofit/>
          </a:bodyPr>
          <a:lstStyle/>
          <a:p>
            <a:r>
              <a:rPr lang="en-US" altLang="zh-CN" dirty="0" err="1"/>
              <a:t>Karn</a:t>
            </a:r>
            <a:r>
              <a:rPr lang="en-US" altLang="zh-CN" dirty="0"/>
              <a:t> </a:t>
            </a:r>
            <a:r>
              <a:rPr lang="zh-CN" altLang="en-US" dirty="0"/>
              <a:t>算法</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1338704"/>
            <a:ext cx="7860889" cy="5121089"/>
          </a:xfrm>
        </p:spPr>
        <p:txBody>
          <a:bodyPr>
            <a:normAutofit/>
          </a:bodyPr>
          <a:lstStyle/>
          <a:p>
            <a:r>
              <a:rPr lang="zh-CN" altLang="en-US" dirty="0"/>
              <a:t>在计算平均往返时间 </a:t>
            </a:r>
            <a:r>
              <a:rPr lang="en-US" altLang="zh-CN" dirty="0"/>
              <a:t>RTT </a:t>
            </a:r>
            <a:r>
              <a:rPr lang="zh-CN" altLang="en-US" dirty="0"/>
              <a:t>时，只要报文段重传了，就不采用其往返时间样本。</a:t>
            </a:r>
            <a:endParaRPr lang="en-US" altLang="zh-CN" dirty="0"/>
          </a:p>
          <a:p>
            <a:r>
              <a:rPr lang="zh-CN" altLang="en-US" dirty="0"/>
              <a:t>报文段每重传一次，就把 </a:t>
            </a:r>
            <a:r>
              <a:rPr lang="en-US" altLang="zh-CN" dirty="0"/>
              <a:t>RTO </a:t>
            </a:r>
            <a:r>
              <a:rPr lang="zh-CN" altLang="en-US" dirty="0"/>
              <a:t>增大一些：</a:t>
            </a:r>
          </a:p>
          <a:p>
            <a:endParaRPr lang="en-US" altLang="zh-CN" dirty="0"/>
          </a:p>
          <a:p>
            <a:endParaRPr lang="en-US" altLang="zh-CN" dirty="0"/>
          </a:p>
          <a:p>
            <a:r>
              <a:rPr lang="zh-CN" altLang="en-US" dirty="0"/>
              <a:t>当不再发生报文段的重传时，才根据报文段的往返时延更新平均往返时延 </a:t>
            </a:r>
            <a:r>
              <a:rPr lang="en-US" altLang="zh-CN" dirty="0"/>
              <a:t>RTT </a:t>
            </a:r>
            <a:r>
              <a:rPr lang="zh-CN" altLang="en-US" dirty="0"/>
              <a:t>和超时重传时间 </a:t>
            </a:r>
            <a:r>
              <a:rPr lang="en-US" altLang="zh-CN" dirty="0"/>
              <a:t>RTO </a:t>
            </a:r>
            <a:r>
              <a:rPr lang="zh-CN" altLang="en-US" dirty="0"/>
              <a:t>的数值。</a:t>
            </a:r>
          </a:p>
        </p:txBody>
      </p:sp>
      <p:sp>
        <p:nvSpPr>
          <p:cNvPr id="32" name="Rectangle 4">
            <a:extLst>
              <a:ext uri="{FF2B5EF4-FFF2-40B4-BE49-F238E27FC236}">
                <a16:creationId xmlns:a16="http://schemas.microsoft.com/office/drawing/2014/main" id="{A54EFD5E-96E3-445B-8689-20A7465BBBFE}"/>
              </a:ext>
            </a:extLst>
          </p:cNvPr>
          <p:cNvSpPr>
            <a:spLocks noChangeArrowheads="1"/>
          </p:cNvSpPr>
          <p:nvPr/>
        </p:nvSpPr>
        <p:spPr bwMode="auto">
          <a:xfrm>
            <a:off x="1046679" y="2787240"/>
            <a:ext cx="7831850" cy="826113"/>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eaLnBrk="0" hangingPunct="0">
              <a:spcBef>
                <a:spcPct val="30000"/>
              </a:spcBef>
              <a:defRPr/>
            </a:pPr>
            <a:r>
              <a:rPr lang="zh-CN" altLang="en-US" sz="2400" b="1" dirty="0">
                <a:solidFill>
                  <a:srgbClr val="000099"/>
                </a:solidFill>
                <a:ea typeface="黑体" pitchFamily="2" charset="-122"/>
              </a:rPr>
              <a:t>新的 </a:t>
            </a:r>
            <a:r>
              <a:rPr lang="en-US" altLang="zh-CN" sz="2400" b="1" dirty="0">
                <a:solidFill>
                  <a:srgbClr val="000099"/>
                </a:solidFill>
                <a:ea typeface="黑体" pitchFamily="2" charset="-122"/>
              </a:rPr>
              <a:t>RTO </a:t>
            </a:r>
            <a:r>
              <a:rPr lang="en-US" altLang="zh-CN" sz="2400" b="1" dirty="0">
                <a:solidFill>
                  <a:srgbClr val="000099"/>
                </a:solidFill>
                <a:ea typeface="黑体" pitchFamily="2" charset="-122"/>
                <a:sym typeface="Symbol" pitchFamily="18" charset="2"/>
              </a:rPr>
              <a:t></a:t>
            </a:r>
            <a:r>
              <a:rPr lang="en-US" altLang="zh-CN" sz="2400" b="1" dirty="0">
                <a:solidFill>
                  <a:srgbClr val="000099"/>
                </a:solidFill>
                <a:ea typeface="黑体" pitchFamily="2" charset="-122"/>
              </a:rPr>
              <a:t> </a:t>
            </a:r>
            <a:r>
              <a:rPr lang="en-US" altLang="zh-CN" sz="2400" b="1" dirty="0">
                <a:solidFill>
                  <a:srgbClr val="000099"/>
                </a:solidFill>
                <a:ea typeface="黑体" pitchFamily="2" charset="-122"/>
                <a:sym typeface="Symbol" pitchFamily="18" charset="2"/>
              </a:rPr>
              <a:t></a:t>
            </a:r>
            <a:r>
              <a:rPr lang="en-US" altLang="zh-CN" sz="2400" b="1" dirty="0">
                <a:solidFill>
                  <a:srgbClr val="000099"/>
                </a:solidFill>
                <a:ea typeface="黑体" pitchFamily="2" charset="-122"/>
              </a:rPr>
              <a:t> </a:t>
            </a:r>
            <a:r>
              <a:rPr lang="en-US" altLang="zh-CN" sz="2400" b="1" dirty="0">
                <a:solidFill>
                  <a:srgbClr val="000099"/>
                </a:solidFill>
                <a:ea typeface="黑体" pitchFamily="2" charset="-122"/>
                <a:sym typeface="Symbol" pitchFamily="18" charset="2"/>
              </a:rPr>
              <a:t></a:t>
            </a:r>
            <a:r>
              <a:rPr lang="en-US" altLang="zh-CN" sz="2400" b="1" dirty="0">
                <a:solidFill>
                  <a:srgbClr val="000099"/>
                </a:solidFill>
                <a:ea typeface="黑体" pitchFamily="2" charset="-122"/>
              </a:rPr>
              <a:t> (</a:t>
            </a:r>
            <a:r>
              <a:rPr lang="zh-CN" altLang="en-US" sz="2400" b="1" dirty="0">
                <a:solidFill>
                  <a:srgbClr val="000099"/>
                </a:solidFill>
                <a:ea typeface="黑体" pitchFamily="2" charset="-122"/>
              </a:rPr>
              <a:t>旧的 </a:t>
            </a:r>
            <a:r>
              <a:rPr lang="en-US" altLang="zh-CN" sz="2400" b="1" dirty="0">
                <a:solidFill>
                  <a:srgbClr val="000099"/>
                </a:solidFill>
                <a:ea typeface="黑体" pitchFamily="2" charset="-122"/>
              </a:rPr>
              <a:t>RTO)                         </a:t>
            </a:r>
            <a:r>
              <a:rPr lang="zh-CN" altLang="en-US" sz="2400" b="1" dirty="0">
                <a:solidFill>
                  <a:srgbClr val="000099"/>
                </a:solidFill>
                <a:ea typeface="黑体" pitchFamily="2" charset="-122"/>
                <a:sym typeface="Symbol" panose="05050102010706020507" pitchFamily="18" charset="2"/>
              </a:rPr>
              <a:t> </a:t>
            </a:r>
            <a:r>
              <a:rPr lang="zh-CN" altLang="en-US" sz="2400" b="1" dirty="0">
                <a:solidFill>
                  <a:srgbClr val="000099"/>
                </a:solidFill>
                <a:ea typeface="黑体" pitchFamily="2" charset="-122"/>
              </a:rPr>
              <a:t>的典型值是 </a:t>
            </a:r>
            <a:r>
              <a:rPr lang="en-US" altLang="zh-CN" sz="2400" b="1" dirty="0">
                <a:solidFill>
                  <a:srgbClr val="000099"/>
                </a:solidFill>
                <a:ea typeface="黑体" pitchFamily="2" charset="-122"/>
              </a:rPr>
              <a:t>2</a:t>
            </a:r>
          </a:p>
        </p:txBody>
      </p:sp>
      <p:graphicFrame>
        <p:nvGraphicFramePr>
          <p:cNvPr id="8" name="表格 7">
            <a:extLst>
              <a:ext uri="{FF2B5EF4-FFF2-40B4-BE49-F238E27FC236}">
                <a16:creationId xmlns:a16="http://schemas.microsoft.com/office/drawing/2014/main" id="{D686C605-2B6A-4DE0-9199-D6A35C0C39F9}"/>
              </a:ext>
            </a:extLst>
          </p:cNvPr>
          <p:cNvGraphicFramePr>
            <a:graphicFrameLocks noGrp="1"/>
          </p:cNvGraphicFramePr>
          <p:nvPr>
            <p:extLst>
              <p:ext uri="{D42A27DB-BD31-4B8C-83A1-F6EECF244321}">
                <p14:modId xmlns:p14="http://schemas.microsoft.com/office/powerpoint/2010/main" val="3064864101"/>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定时管理</a:t>
                      </a:r>
                    </a:p>
                  </a:txBody>
                  <a:tcPr marL="0" marR="0" marT="0" marB="0" anchor="ctr">
                    <a:solidFill>
                      <a:schemeClr val="accent5">
                        <a:lumMod val="75000"/>
                      </a:schemeClr>
                    </a:solidFill>
                  </a:tcPr>
                </a:tc>
                <a:extLst>
                  <a:ext uri="{0D108BD9-81ED-4DB2-BD59-A6C34878D82A}">
                    <a16:rowId xmlns:a16="http://schemas.microsoft.com/office/drawing/2014/main" val="10004"/>
                  </a:ext>
                </a:extLst>
              </a:tr>
              <a:tr h="844235">
                <a:tc>
                  <a:txBody>
                    <a:bodyPr/>
                    <a:lstStyle/>
                    <a:p>
                      <a:pPr algn="ctr"/>
                      <a:r>
                        <a:rPr lang="zh-CN" altLang="en-US" sz="1600" dirty="0">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7363969B-BCDB-4837-877A-764970AEB413}"/>
              </a:ext>
            </a:extLst>
          </p:cNvPr>
          <p:cNvSpPr>
            <a:spLocks noGrp="1"/>
          </p:cNvSpPr>
          <p:nvPr>
            <p:ph type="sldNum" sz="quarter" idx="12"/>
          </p:nvPr>
        </p:nvSpPr>
        <p:spPr/>
        <p:txBody>
          <a:bodyPr/>
          <a:lstStyle/>
          <a:p>
            <a:fld id="{0343F522-B1DB-4B24-87CC-09EAB668A261}" type="slidenum">
              <a:rPr lang="zh-CN" altLang="en-US" smtClean="0"/>
              <a:pPr/>
              <a:t>50</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linds(horizontal)">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blinds(horizontal)">
                                      <p:cBhvr>
                                        <p:cTn id="2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456185"/>
            <a:ext cx="7519277" cy="684357"/>
          </a:xfrm>
        </p:spPr>
        <p:txBody>
          <a:bodyPr>
            <a:normAutofit/>
          </a:bodyPr>
          <a:lstStyle/>
          <a:p>
            <a:r>
              <a:rPr lang="zh-CN" altLang="en-US" dirty="0"/>
              <a:t>传输机制</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1338704"/>
            <a:ext cx="7860889" cy="3041567"/>
          </a:xfrm>
        </p:spPr>
        <p:txBody>
          <a:bodyPr>
            <a:normAutofit/>
          </a:bodyPr>
          <a:lstStyle/>
          <a:p>
            <a:pPr>
              <a:lnSpc>
                <a:spcPct val="120000"/>
              </a:lnSpc>
              <a:spcAft>
                <a:spcPct val="20000"/>
              </a:spcAft>
            </a:pPr>
            <a:r>
              <a:rPr lang="zh-CN" altLang="en-US" dirty="0"/>
              <a:t>发送端和接收端分别设定发送窗口和接收窗口 。</a:t>
            </a:r>
          </a:p>
          <a:p>
            <a:pPr>
              <a:lnSpc>
                <a:spcPct val="120000"/>
              </a:lnSpc>
              <a:spcAft>
                <a:spcPct val="20000"/>
              </a:spcAft>
            </a:pPr>
            <a:r>
              <a:rPr lang="zh-CN" altLang="en-US" dirty="0"/>
              <a:t>发送窗口用来对发送端进行流量控制。</a:t>
            </a:r>
            <a:endParaRPr lang="en-US" altLang="zh-CN" dirty="0"/>
          </a:p>
          <a:p>
            <a:pPr>
              <a:lnSpc>
                <a:spcPct val="110000"/>
              </a:lnSpc>
              <a:spcBef>
                <a:spcPct val="10000"/>
              </a:spcBef>
              <a:spcAft>
                <a:spcPct val="10000"/>
              </a:spcAft>
            </a:pPr>
            <a:r>
              <a:rPr lang="zh-CN" altLang="en-US" dirty="0"/>
              <a:t>在接收端只有当收到的段的序号落入接收窗口内才允许将该段收下。 若接收到的段落在接收窗口之外，则一律将其丢弃。 </a:t>
            </a:r>
          </a:p>
          <a:p>
            <a:pPr>
              <a:lnSpc>
                <a:spcPct val="120000"/>
              </a:lnSpc>
              <a:spcAft>
                <a:spcPct val="20000"/>
              </a:spcAft>
            </a:pPr>
            <a:endParaRPr lang="zh-CN" altLang="en-US" dirty="0"/>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CF4DC07B-9957-43D1-9486-D9E8A881362D}"/>
              </a:ext>
            </a:extLst>
          </p:cNvPr>
          <p:cNvSpPr>
            <a:spLocks noGrp="1"/>
          </p:cNvSpPr>
          <p:nvPr>
            <p:ph type="sldNum" sz="quarter" idx="12"/>
          </p:nvPr>
        </p:nvSpPr>
        <p:spPr/>
        <p:txBody>
          <a:bodyPr/>
          <a:lstStyle/>
          <a:p>
            <a:fld id="{0343F522-B1DB-4B24-87CC-09EAB668A261}" type="slidenum">
              <a:rPr lang="zh-CN" altLang="en-US" smtClean="0"/>
              <a:pPr/>
              <a:t>51</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395155"/>
            <a:ext cx="7519277" cy="774547"/>
          </a:xfrm>
        </p:spPr>
        <p:txBody>
          <a:bodyPr>
            <a:normAutofit/>
          </a:bodyPr>
          <a:lstStyle/>
          <a:p>
            <a:r>
              <a:rPr lang="zh-CN" altLang="zh-CN" dirty="0"/>
              <a:t>在发送端，数据可处于下述四种状态之一：</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74233" y="1190849"/>
            <a:ext cx="7860889" cy="1950186"/>
          </a:xfrm>
        </p:spPr>
        <p:txBody>
          <a:bodyPr>
            <a:normAutofit/>
          </a:bodyPr>
          <a:lstStyle/>
          <a:p>
            <a:pPr lvl="0"/>
            <a:r>
              <a:rPr lang="zh-CN" altLang="zh-CN" sz="2400" dirty="0"/>
              <a:t>发送类别</a:t>
            </a:r>
            <a:r>
              <a:rPr lang="en-US" altLang="zh-CN" sz="2400" dirty="0"/>
              <a:t>1</a:t>
            </a:r>
            <a:r>
              <a:rPr lang="zh-CN" altLang="zh-CN" sz="2400" dirty="0"/>
              <a:t>：已发送并已被确认的字节</a:t>
            </a:r>
          </a:p>
          <a:p>
            <a:pPr lvl="0"/>
            <a:r>
              <a:rPr lang="zh-CN" altLang="zh-CN" sz="2400" dirty="0"/>
              <a:t>发送类别</a:t>
            </a:r>
            <a:r>
              <a:rPr lang="en-US" altLang="zh-CN" sz="2400" dirty="0"/>
              <a:t>2</a:t>
            </a:r>
            <a:r>
              <a:rPr lang="zh-CN" altLang="zh-CN" sz="2400" dirty="0"/>
              <a:t>：已发送但未被确认的字节</a:t>
            </a:r>
          </a:p>
          <a:p>
            <a:pPr lvl="0"/>
            <a:r>
              <a:rPr lang="zh-CN" altLang="zh-CN" sz="2400" dirty="0"/>
              <a:t>发送类别</a:t>
            </a:r>
            <a:r>
              <a:rPr lang="en-US" altLang="zh-CN" sz="2400" dirty="0"/>
              <a:t>3</a:t>
            </a:r>
            <a:r>
              <a:rPr lang="zh-CN" altLang="zh-CN" sz="2400" dirty="0"/>
              <a:t>：接收方已准备好但尚未被发送的字节</a:t>
            </a:r>
          </a:p>
          <a:p>
            <a:pPr lvl="0"/>
            <a:r>
              <a:rPr lang="zh-CN" altLang="zh-CN" sz="2400" dirty="0"/>
              <a:t>发送类别</a:t>
            </a:r>
            <a:r>
              <a:rPr lang="en-US" altLang="zh-CN" sz="2400" dirty="0"/>
              <a:t>4</a:t>
            </a:r>
            <a:r>
              <a:rPr lang="zh-CN" altLang="zh-CN" sz="2400" dirty="0"/>
              <a:t>：接收方未准备好且尚未被发送的字节</a:t>
            </a:r>
          </a:p>
        </p:txBody>
      </p:sp>
      <p:sp>
        <p:nvSpPr>
          <p:cNvPr id="7" name="标题 1">
            <a:extLst>
              <a:ext uri="{FF2B5EF4-FFF2-40B4-BE49-F238E27FC236}">
                <a16:creationId xmlns:a16="http://schemas.microsoft.com/office/drawing/2014/main" id="{B4C34208-FA7C-4346-AD93-050F88FE7F56}"/>
              </a:ext>
            </a:extLst>
          </p:cNvPr>
          <p:cNvSpPr txBox="1">
            <a:spLocks/>
          </p:cNvSpPr>
          <p:nvPr/>
        </p:nvSpPr>
        <p:spPr>
          <a:xfrm>
            <a:off x="774233" y="3792190"/>
            <a:ext cx="7519277" cy="730649"/>
          </a:xfrm>
          <a:prstGeom prst="rect">
            <a:avLst/>
          </a:prstGeom>
        </p:spPr>
        <p:txBody>
          <a:bodyPr vert="horz" lIns="91440" tIns="45720" rIns="91440" bIns="45720" rtlCol="0" anchor="ctr">
            <a:normAutofit/>
          </a:bodyPr>
          <a:lstStyle/>
          <a:p>
            <a:pPr lvl="0" defTabSz="914400">
              <a:lnSpc>
                <a:spcPct val="90000"/>
              </a:lnSpc>
              <a:spcBef>
                <a:spcPct val="0"/>
              </a:spcBef>
            </a:pPr>
            <a:r>
              <a:rPr lang="zh-CN" altLang="zh-CN" sz="3200" dirty="0">
                <a:latin typeface="黑体" panose="02010609060101010101" pitchFamily="49" charset="-122"/>
                <a:ea typeface="黑体" panose="02010609060101010101" pitchFamily="49" charset="-122"/>
                <a:cs typeface="+mj-cs"/>
              </a:rPr>
              <a:t>在接收端，数据可处于下述三种状态之一：</a:t>
            </a:r>
          </a:p>
        </p:txBody>
      </p:sp>
      <p:sp>
        <p:nvSpPr>
          <p:cNvPr id="9" name="内容占位符 2">
            <a:extLst>
              <a:ext uri="{FF2B5EF4-FFF2-40B4-BE49-F238E27FC236}">
                <a16:creationId xmlns:a16="http://schemas.microsoft.com/office/drawing/2014/main" id="{62772749-0251-43E3-8FBE-62B01C0C88DA}"/>
              </a:ext>
            </a:extLst>
          </p:cNvPr>
          <p:cNvSpPr txBox="1">
            <a:spLocks/>
          </p:cNvSpPr>
          <p:nvPr/>
        </p:nvSpPr>
        <p:spPr>
          <a:xfrm>
            <a:off x="774233" y="4522839"/>
            <a:ext cx="7860889" cy="1507735"/>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rPr>
              <a:t>接收类别</a:t>
            </a:r>
            <a:r>
              <a:rPr lang="en-US" altLang="zh-CN" sz="2400" dirty="0">
                <a:latin typeface="黑体" panose="02010609060101010101" pitchFamily="49" charset="-122"/>
                <a:ea typeface="黑体" panose="02010609060101010101" pitchFamily="49" charset="-122"/>
              </a:rPr>
              <a:t>1+2</a:t>
            </a:r>
            <a:r>
              <a:rPr lang="zh-CN" altLang="zh-CN" sz="2400" dirty="0">
                <a:latin typeface="黑体" panose="02010609060101010101" pitchFamily="49" charset="-122"/>
                <a:ea typeface="黑体" panose="02010609060101010101" pitchFamily="49" charset="-122"/>
              </a:rPr>
              <a:t>：已接收并已确认的字节</a:t>
            </a:r>
          </a:p>
          <a:p>
            <a:pPr marL="228600" indent="-228600" defTabSz="914400">
              <a:lnSpc>
                <a:spcPct val="90000"/>
              </a:lnSpc>
              <a:spcBef>
                <a:spcPts val="1000"/>
              </a:spcBef>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rPr>
              <a:t>接收类别</a:t>
            </a:r>
            <a:r>
              <a:rPr lang="en-US" altLang="zh-CN" sz="2400" dirty="0">
                <a:latin typeface="黑体" panose="02010609060101010101" pitchFamily="49" charset="-122"/>
                <a:ea typeface="黑体" panose="02010609060101010101" pitchFamily="49" charset="-122"/>
              </a:rPr>
              <a:t>3</a:t>
            </a:r>
            <a:r>
              <a:rPr lang="zh-CN" altLang="zh-CN" sz="2400" dirty="0">
                <a:latin typeface="黑体" panose="02010609060101010101" pitchFamily="49" charset="-122"/>
                <a:ea typeface="黑体" panose="02010609060101010101" pitchFamily="49" charset="-122"/>
              </a:rPr>
              <a:t>：接收方已准备好但尚未接收的字节</a:t>
            </a:r>
          </a:p>
          <a:p>
            <a:pPr marL="228600" indent="-228600" defTabSz="914400">
              <a:lnSpc>
                <a:spcPct val="90000"/>
              </a:lnSpc>
              <a:spcBef>
                <a:spcPts val="1000"/>
              </a:spcBef>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rPr>
              <a:t>接收类别</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：接收方未准备好且未接收的字节</a:t>
            </a:r>
          </a:p>
        </p:txBody>
      </p:sp>
      <p:graphicFrame>
        <p:nvGraphicFramePr>
          <p:cNvPr id="10" name="表格 9">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41836B35-261B-462F-98E1-99D0F7539C06}"/>
              </a:ext>
            </a:extLst>
          </p:cNvPr>
          <p:cNvSpPr>
            <a:spLocks noGrp="1"/>
          </p:cNvSpPr>
          <p:nvPr>
            <p:ph type="sldNum" sz="quarter" idx="12"/>
          </p:nvPr>
        </p:nvSpPr>
        <p:spPr/>
        <p:txBody>
          <a:bodyPr/>
          <a:lstStyle/>
          <a:p>
            <a:fld id="{0343F522-B1DB-4B24-87CC-09EAB668A261}" type="slidenum">
              <a:rPr lang="zh-CN" altLang="en-US" smtClean="0"/>
              <a:pPr/>
              <a:t>52</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589940" y="439399"/>
            <a:ext cx="6621994" cy="577403"/>
          </a:xfrm>
        </p:spPr>
        <p:txBody>
          <a:bodyPr>
            <a:normAutofit/>
          </a:bodyPr>
          <a:lstStyle/>
          <a:p>
            <a:r>
              <a:rPr lang="zh-CN" altLang="en-US" dirty="0"/>
              <a:t>发送窗口</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589939" y="4557252"/>
            <a:ext cx="8554061" cy="1725562"/>
          </a:xfrm>
        </p:spPr>
        <p:txBody>
          <a:bodyPr>
            <a:noAutofit/>
          </a:bodyPr>
          <a:lstStyle/>
          <a:p>
            <a:r>
              <a:rPr lang="en-US" altLang="zh-CN" dirty="0"/>
              <a:t>SND.UNA</a:t>
            </a:r>
            <a:r>
              <a:rPr lang="zh-CN" altLang="zh-CN" dirty="0"/>
              <a:t>：发送未确认，已发送但尚未被确认的第一个字节的序号</a:t>
            </a:r>
          </a:p>
          <a:p>
            <a:r>
              <a:rPr lang="en-US" altLang="zh-CN" dirty="0"/>
              <a:t>SND.NXT</a:t>
            </a:r>
            <a:r>
              <a:rPr lang="zh-CN" altLang="zh-CN" dirty="0"/>
              <a:t>：下一个将被发送的字节序号。</a:t>
            </a:r>
          </a:p>
          <a:p>
            <a:r>
              <a:rPr lang="en-US" altLang="zh-CN" dirty="0"/>
              <a:t>SND.WND</a:t>
            </a:r>
            <a:r>
              <a:rPr lang="zh-CN" altLang="zh-CN" dirty="0"/>
              <a:t>：发送窗口的大小，即允许发送的数据长度</a:t>
            </a:r>
            <a:endParaRPr lang="zh-CN" altLang="en-US" dirty="0"/>
          </a:p>
        </p:txBody>
      </p:sp>
      <p:sp>
        <p:nvSpPr>
          <p:cNvPr id="207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00" name="Rectangle 5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79" name="画布 465"/>
          <p:cNvGrpSpPr>
            <a:grpSpLocks/>
          </p:cNvGrpSpPr>
          <p:nvPr/>
        </p:nvGrpSpPr>
        <p:grpSpPr bwMode="auto">
          <a:xfrm>
            <a:off x="884905" y="1216124"/>
            <a:ext cx="7197210" cy="3141805"/>
            <a:chOff x="0" y="0"/>
            <a:chExt cx="58547" cy="18768"/>
          </a:xfrm>
        </p:grpSpPr>
        <p:sp>
          <p:nvSpPr>
            <p:cNvPr id="2099" name="AutoShape 51"/>
            <p:cNvSpPr>
              <a:spLocks noChangeAspect="1" noChangeArrowheads="1"/>
            </p:cNvSpPr>
            <p:nvPr/>
          </p:nvSpPr>
          <p:spPr bwMode="auto">
            <a:xfrm>
              <a:off x="0" y="0"/>
              <a:ext cx="58547" cy="18237"/>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p>
          </p:txBody>
        </p:sp>
        <p:sp>
          <p:nvSpPr>
            <p:cNvPr id="2" name="矩形 406"/>
            <p:cNvSpPr>
              <a:spLocks noChangeArrowheads="1"/>
            </p:cNvSpPr>
            <p:nvPr/>
          </p:nvSpPr>
          <p:spPr bwMode="auto">
            <a:xfrm>
              <a:off x="6096" y="4296"/>
              <a:ext cx="48450" cy="7011"/>
            </a:xfrm>
            <a:prstGeom prst="rect">
              <a:avLst/>
            </a:prstGeom>
            <a:solidFill>
              <a:srgbClr val="DEEAF6"/>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pic>
          <p:nvPicPr>
            <p:cNvPr id="3" name="图片 407"/>
            <p:cNvPicPr>
              <a:picLocks noChangeAspect="1" noChangeArrowheads="1"/>
            </p:cNvPicPr>
            <p:nvPr/>
          </p:nvPicPr>
          <p:blipFill>
            <a:blip r:embed="rId2" cstate="print"/>
            <a:srcRect/>
            <a:stretch>
              <a:fillRect/>
            </a:stretch>
          </p:blipFill>
          <p:spPr bwMode="auto">
            <a:xfrm>
              <a:off x="0" y="6074"/>
              <a:ext cx="58191" cy="5233"/>
            </a:xfrm>
            <a:prstGeom prst="rect">
              <a:avLst/>
            </a:prstGeom>
            <a:noFill/>
          </p:spPr>
        </p:pic>
        <p:sp>
          <p:nvSpPr>
            <p:cNvPr id="7" name="直接箭头连接符 408"/>
            <p:cNvSpPr>
              <a:spLocks noChangeShapeType="1"/>
            </p:cNvSpPr>
            <p:nvPr/>
          </p:nvSpPr>
          <p:spPr bwMode="auto">
            <a:xfrm flipV="1">
              <a:off x="7239" y="8424"/>
              <a:ext cx="127" cy="6731"/>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600"/>
            </a:p>
          </p:txBody>
        </p:sp>
        <p:sp>
          <p:nvSpPr>
            <p:cNvPr id="9" name="文本框 409"/>
            <p:cNvSpPr txBox="1">
              <a:spLocks noChangeArrowheads="1"/>
            </p:cNvSpPr>
            <p:nvPr/>
          </p:nvSpPr>
          <p:spPr bwMode="auto">
            <a:xfrm>
              <a:off x="3492" y="16475"/>
              <a:ext cx="13064" cy="2093"/>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宋体" pitchFamily="2" charset="-122"/>
                </a:rPr>
                <a:t>SND.UNA=32</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 name="文本框 410"/>
            <p:cNvSpPr txBox="1">
              <a:spLocks noChangeArrowheads="1"/>
            </p:cNvSpPr>
            <p:nvPr/>
          </p:nvSpPr>
          <p:spPr bwMode="auto">
            <a:xfrm>
              <a:off x="18478" y="359"/>
              <a:ext cx="11395" cy="2477"/>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宋体" pitchFamily="2" charset="-122"/>
                </a:rPr>
                <a:t>SND.WND=20</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 name="直接箭头连接符 411"/>
            <p:cNvSpPr>
              <a:spLocks noChangeShapeType="1"/>
            </p:cNvSpPr>
            <p:nvPr/>
          </p:nvSpPr>
          <p:spPr bwMode="auto">
            <a:xfrm>
              <a:off x="22987" y="2518"/>
              <a:ext cx="0" cy="1905"/>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600"/>
            </a:p>
          </p:txBody>
        </p:sp>
        <p:sp>
          <p:nvSpPr>
            <p:cNvPr id="12" name="矩形 412"/>
            <p:cNvSpPr>
              <a:spLocks noChangeArrowheads="1"/>
            </p:cNvSpPr>
            <p:nvPr/>
          </p:nvSpPr>
          <p:spPr bwMode="auto">
            <a:xfrm>
              <a:off x="40005" y="4931"/>
              <a:ext cx="14605" cy="5271"/>
            </a:xfrm>
            <a:prstGeom prst="rect">
              <a:avLst/>
            </a:prstGeom>
            <a:solidFill>
              <a:srgbClr val="FFF2CC">
                <a:alpha val="50195"/>
              </a:srgbClr>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13" name="直接箭头连接符 413"/>
            <p:cNvSpPr>
              <a:spLocks noChangeShapeType="1"/>
            </p:cNvSpPr>
            <p:nvPr/>
          </p:nvSpPr>
          <p:spPr bwMode="auto">
            <a:xfrm flipV="1">
              <a:off x="40916" y="8827"/>
              <a:ext cx="127" cy="6731"/>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600"/>
            </a:p>
          </p:txBody>
        </p:sp>
        <p:sp>
          <p:nvSpPr>
            <p:cNvPr id="14" name="文本框 1617"/>
            <p:cNvSpPr txBox="1">
              <a:spLocks noChangeArrowheads="1"/>
            </p:cNvSpPr>
            <p:nvPr/>
          </p:nvSpPr>
          <p:spPr bwMode="auto">
            <a:xfrm>
              <a:off x="36124" y="16150"/>
              <a:ext cx="12105" cy="2618"/>
            </a:xfrm>
            <a:prstGeom prst="rect">
              <a:avLst/>
            </a:prstGeom>
            <a:solidFill>
              <a:srgbClr val="FFFFFF"/>
            </a:solidFill>
            <a:ln w="6350">
              <a:no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SND.NXT=46</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 name="左大括号 415"/>
            <p:cNvSpPr>
              <a:spLocks/>
            </p:cNvSpPr>
            <p:nvPr/>
          </p:nvSpPr>
          <p:spPr bwMode="auto">
            <a:xfrm rot="-5400000">
              <a:off x="22256" y="-3673"/>
              <a:ext cx="1715" cy="33655"/>
            </a:xfrm>
            <a:prstGeom prst="leftBrace">
              <a:avLst>
                <a:gd name="adj1" fmla="val 8358"/>
                <a:gd name="adj2" fmla="val 50000"/>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16" name="文本框 416"/>
            <p:cNvSpPr txBox="1">
              <a:spLocks noChangeArrowheads="1"/>
            </p:cNvSpPr>
            <p:nvPr/>
          </p:nvSpPr>
          <p:spPr bwMode="auto">
            <a:xfrm>
              <a:off x="17130" y="14456"/>
              <a:ext cx="12383" cy="2019"/>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itchFamily="18" charset="0"/>
                  <a:ea typeface="宋体" pitchFamily="2" charset="-122"/>
                  <a:cs typeface="宋体" pitchFamily="2" charset="-122"/>
                </a:rPr>
                <a:t>已发送未确认</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文本框 417"/>
            <p:cNvSpPr txBox="1">
              <a:spLocks noChangeArrowheads="1"/>
            </p:cNvSpPr>
            <p:nvPr/>
          </p:nvSpPr>
          <p:spPr bwMode="auto">
            <a:xfrm>
              <a:off x="43292" y="14456"/>
              <a:ext cx="8776" cy="2265"/>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itchFamily="18" charset="0"/>
                  <a:ea typeface="宋体" pitchFamily="2" charset="-122"/>
                  <a:cs typeface="宋体" pitchFamily="2" charset="-122"/>
                </a:rPr>
                <a:t>准备好发送</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 name="左大括号 418"/>
            <p:cNvSpPr>
              <a:spLocks/>
            </p:cNvSpPr>
            <p:nvPr/>
          </p:nvSpPr>
          <p:spPr bwMode="auto">
            <a:xfrm rot="-5400000">
              <a:off x="46482" y="6259"/>
              <a:ext cx="2032" cy="13843"/>
            </a:xfrm>
            <a:prstGeom prst="leftBrace">
              <a:avLst>
                <a:gd name="adj1" fmla="val 8326"/>
                <a:gd name="adj2" fmla="val 50000"/>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19" name="文本框 419"/>
            <p:cNvSpPr txBox="1">
              <a:spLocks noChangeArrowheads="1"/>
            </p:cNvSpPr>
            <p:nvPr/>
          </p:nvSpPr>
          <p:spPr bwMode="auto">
            <a:xfrm>
              <a:off x="42545" y="613"/>
              <a:ext cx="9523" cy="2159"/>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itchFamily="18" charset="0"/>
                  <a:ea typeface="宋体" pitchFamily="2" charset="-122"/>
                  <a:cs typeface="宋体" pitchFamily="2" charset="-122"/>
                </a:rPr>
                <a:t>可用窗口</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宋体" pitchFamily="2" charset="-122"/>
                </a:rPr>
                <a:t>=6</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0" name="直接箭头连接符 420"/>
            <p:cNvSpPr>
              <a:spLocks noChangeShapeType="1"/>
            </p:cNvSpPr>
            <p:nvPr/>
          </p:nvSpPr>
          <p:spPr bwMode="auto">
            <a:xfrm>
              <a:off x="44894" y="2455"/>
              <a:ext cx="64" cy="2476"/>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600"/>
            </a:p>
          </p:txBody>
        </p:sp>
        <p:sp>
          <p:nvSpPr>
            <p:cNvPr id="21" name="文本框 421"/>
            <p:cNvSpPr txBox="1">
              <a:spLocks noChangeArrowheads="1"/>
            </p:cNvSpPr>
            <p:nvPr/>
          </p:nvSpPr>
          <p:spPr bwMode="auto">
            <a:xfrm>
              <a:off x="53975" y="14647"/>
              <a:ext cx="4216" cy="2286"/>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Times New Roman" pitchFamily="18" charset="0"/>
                  <a:ea typeface="宋体" pitchFamily="2" charset="-122"/>
                  <a:cs typeface="宋体" pitchFamily="2" charset="-122"/>
                </a:rPr>
                <a:t>未就绪</a:t>
              </a:r>
              <a:endParaRPr kumimoji="0" lang="zh-CN" sz="1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2" name="直接箭头连接符 422"/>
            <p:cNvSpPr>
              <a:spLocks noChangeShapeType="1"/>
            </p:cNvSpPr>
            <p:nvPr/>
          </p:nvSpPr>
          <p:spPr bwMode="auto">
            <a:xfrm flipV="1">
              <a:off x="55648" y="9017"/>
              <a:ext cx="0" cy="5185"/>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600"/>
            </a:p>
          </p:txBody>
        </p:sp>
        <p:sp>
          <p:nvSpPr>
            <p:cNvPr id="23" name="文本框 423"/>
            <p:cNvSpPr txBox="1">
              <a:spLocks noChangeArrowheads="1"/>
            </p:cNvSpPr>
            <p:nvPr/>
          </p:nvSpPr>
          <p:spPr bwMode="auto">
            <a:xfrm>
              <a:off x="480" y="14012"/>
              <a:ext cx="6604" cy="2264"/>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itchFamily="18" charset="0"/>
                  <a:ea typeface="宋体" pitchFamily="2" charset="-122"/>
                  <a:cs typeface="宋体" pitchFamily="2" charset="-122"/>
                </a:rPr>
                <a:t>已确认</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4" name="左大括号 424"/>
            <p:cNvSpPr>
              <a:spLocks/>
            </p:cNvSpPr>
            <p:nvPr/>
          </p:nvSpPr>
          <p:spPr bwMode="auto">
            <a:xfrm rot="-5400000">
              <a:off x="2710" y="10729"/>
              <a:ext cx="1628" cy="4890"/>
            </a:xfrm>
            <a:prstGeom prst="leftBrace">
              <a:avLst>
                <a:gd name="adj1" fmla="val 8330"/>
                <a:gd name="adj2" fmla="val 50000"/>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aphicFrame>
        <p:nvGraphicFramePr>
          <p:cNvPr id="30" name="表格 29">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25" name="灯片编号占位符 24">
            <a:extLst>
              <a:ext uri="{FF2B5EF4-FFF2-40B4-BE49-F238E27FC236}">
                <a16:creationId xmlns:a16="http://schemas.microsoft.com/office/drawing/2014/main" id="{78775845-3866-4E56-87C6-B87037E27533}"/>
              </a:ext>
            </a:extLst>
          </p:cNvPr>
          <p:cNvSpPr>
            <a:spLocks noGrp="1"/>
          </p:cNvSpPr>
          <p:nvPr>
            <p:ph type="sldNum" sz="quarter" idx="12"/>
          </p:nvPr>
        </p:nvSpPr>
        <p:spPr/>
        <p:txBody>
          <a:bodyPr/>
          <a:lstStyle/>
          <a:p>
            <a:fld id="{0343F522-B1DB-4B24-87CC-09EAB668A261}" type="slidenum">
              <a:rPr lang="zh-CN" altLang="en-US" smtClean="0"/>
              <a:pPr/>
              <a:t>53</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456186"/>
            <a:ext cx="7519277" cy="615530"/>
          </a:xfrm>
        </p:spPr>
        <p:txBody>
          <a:bodyPr>
            <a:normAutofit/>
          </a:bodyPr>
          <a:lstStyle/>
          <a:p>
            <a:r>
              <a:rPr lang="en-US" altLang="zh-CN" dirty="0"/>
              <a:t>TCP</a:t>
            </a:r>
            <a:r>
              <a:rPr lang="zh-CN" altLang="zh-CN" dirty="0"/>
              <a:t>采用滑动窗口实现流量控制</a:t>
            </a:r>
            <a:r>
              <a:rPr lang="zh-CN" altLang="en-US" dirty="0"/>
              <a:t>：</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1338704"/>
            <a:ext cx="7860889" cy="5121089"/>
          </a:xfrm>
        </p:spPr>
        <p:txBody>
          <a:bodyPr>
            <a:normAutofit/>
          </a:bodyPr>
          <a:lstStyle/>
          <a:p>
            <a:pPr>
              <a:buNone/>
            </a:pPr>
            <a:r>
              <a:rPr lang="zh-CN" altLang="zh-CN" dirty="0"/>
              <a:t>①在建立连接时确定发送和接收的字节序号，确定最大段长度</a:t>
            </a:r>
            <a:r>
              <a:rPr lang="en-US" altLang="zh-CN" dirty="0"/>
              <a:t>MSS</a:t>
            </a:r>
            <a:r>
              <a:rPr lang="zh-CN" altLang="en-US" dirty="0"/>
              <a:t>（</a:t>
            </a:r>
            <a:r>
              <a:rPr lang="zh-CN" altLang="en-US" dirty="0">
                <a:solidFill>
                  <a:srgbClr val="FF0000"/>
                </a:solidFill>
              </a:rPr>
              <a:t>载荷长度</a:t>
            </a:r>
            <a:r>
              <a:rPr lang="zh-CN" altLang="en-US" dirty="0"/>
              <a:t>）</a:t>
            </a:r>
            <a:r>
              <a:rPr lang="zh-CN" altLang="zh-CN" dirty="0"/>
              <a:t>的值为标准长度</a:t>
            </a:r>
            <a:r>
              <a:rPr lang="zh-CN" altLang="en-US" dirty="0"/>
              <a:t>；</a:t>
            </a:r>
            <a:endParaRPr lang="zh-CN" altLang="zh-CN" dirty="0"/>
          </a:p>
          <a:p>
            <a:pPr>
              <a:buNone/>
            </a:pPr>
            <a:r>
              <a:rPr lang="zh-CN" altLang="zh-CN" dirty="0"/>
              <a:t>②发送方发送一个报文后启动计时器，转④</a:t>
            </a:r>
            <a:r>
              <a:rPr lang="zh-CN" altLang="en-US" dirty="0"/>
              <a:t>；</a:t>
            </a:r>
            <a:endParaRPr lang="zh-CN" altLang="zh-CN" dirty="0"/>
          </a:p>
          <a:p>
            <a:pPr>
              <a:buNone/>
            </a:pPr>
            <a:r>
              <a:rPr lang="zh-CN" altLang="zh-CN" dirty="0"/>
              <a:t>③接收方收到报文后给出应答，其中包含窗口值即可以接收的字节数，调整可接收的序号（接收窗口）</a:t>
            </a:r>
            <a:r>
              <a:rPr lang="zh-CN" altLang="en-US" dirty="0"/>
              <a:t>；</a:t>
            </a:r>
            <a:endParaRPr lang="zh-CN" altLang="zh-CN" dirty="0"/>
          </a:p>
          <a:p>
            <a:pPr>
              <a:buNone/>
            </a:pPr>
            <a:r>
              <a:rPr lang="zh-CN" altLang="zh-CN" dirty="0"/>
              <a:t>④发送方等待接收应答。如果接收到应答，根据接收到的窗口值更新可发送长度值，转②</a:t>
            </a:r>
            <a:r>
              <a:rPr lang="zh-CN" altLang="en-US" dirty="0"/>
              <a:t>；</a:t>
            </a:r>
            <a:endParaRPr lang="zh-CN" altLang="zh-CN" dirty="0"/>
          </a:p>
          <a:p>
            <a:pPr>
              <a:buNone/>
            </a:pPr>
            <a:r>
              <a:rPr lang="zh-CN" altLang="zh-CN" dirty="0"/>
              <a:t>⑤发送方如果超时未接收到应答，则重传报文后启动计时器，转④。</a:t>
            </a:r>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55FF55CE-6C20-42AD-8AF7-33153D86E3AA}"/>
              </a:ext>
            </a:extLst>
          </p:cNvPr>
          <p:cNvSpPr>
            <a:spLocks noGrp="1"/>
          </p:cNvSpPr>
          <p:nvPr>
            <p:ph type="sldNum" sz="quarter" idx="12"/>
          </p:nvPr>
        </p:nvSpPr>
        <p:spPr/>
        <p:txBody>
          <a:bodyPr/>
          <a:lstStyle/>
          <a:p>
            <a:fld id="{0343F522-B1DB-4B24-87CC-09EAB668A261}" type="slidenum">
              <a:rPr lang="zh-CN" altLang="en-US" smtClean="0"/>
              <a:pPr/>
              <a:t>54</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395155"/>
            <a:ext cx="7519277" cy="1020726"/>
          </a:xfrm>
        </p:spPr>
        <p:txBody>
          <a:bodyPr>
            <a:normAutofit/>
          </a:bodyPr>
          <a:lstStyle/>
          <a:p>
            <a:r>
              <a:rPr lang="zh-CN" altLang="zh-CN" dirty="0"/>
              <a:t>滑动窗口</a:t>
            </a:r>
            <a:r>
              <a:rPr lang="zh-CN" altLang="en-US" dirty="0"/>
              <a:t>的问题</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1338704"/>
            <a:ext cx="7860889" cy="5121089"/>
          </a:xfrm>
        </p:spPr>
        <p:txBody>
          <a:bodyPr>
            <a:normAutofit/>
          </a:bodyPr>
          <a:lstStyle/>
          <a:p>
            <a:pPr>
              <a:buNone/>
            </a:pPr>
            <a:r>
              <a:rPr lang="zh-CN" altLang="zh-CN" dirty="0"/>
              <a:t>①</a:t>
            </a:r>
            <a:r>
              <a:rPr lang="zh-CN" altLang="en-US" dirty="0"/>
              <a:t>死锁问题</a:t>
            </a:r>
            <a:endParaRPr lang="zh-CN" altLang="zh-CN" dirty="0"/>
          </a:p>
          <a:p>
            <a:pPr>
              <a:buNone/>
            </a:pPr>
            <a:r>
              <a:rPr lang="zh-CN" altLang="zh-CN" dirty="0"/>
              <a:t>②</a:t>
            </a:r>
            <a:r>
              <a:rPr lang="zh-CN" altLang="en-US" dirty="0"/>
              <a:t>效率问题</a:t>
            </a:r>
            <a:endParaRPr lang="zh-CN" altLang="zh-CN" dirty="0"/>
          </a:p>
          <a:p>
            <a:pPr>
              <a:buNone/>
            </a:pPr>
            <a:r>
              <a:rPr lang="zh-CN" altLang="zh-CN" dirty="0"/>
              <a:t>③傻瓜窗口症状问题</a:t>
            </a:r>
          </a:p>
          <a:p>
            <a:pPr>
              <a:buNone/>
            </a:pPr>
            <a:r>
              <a:rPr lang="zh-CN" altLang="zh-CN" dirty="0"/>
              <a:t>④利用率问题</a:t>
            </a:r>
          </a:p>
          <a:p>
            <a:pPr>
              <a:buNone/>
            </a:pPr>
            <a:r>
              <a:rPr lang="zh-CN" altLang="zh-CN" dirty="0"/>
              <a:t>⑤选择性确认问题</a:t>
            </a: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EBC63786-D66E-4ABA-970A-825569B4EEFA}"/>
              </a:ext>
            </a:extLst>
          </p:cNvPr>
          <p:cNvSpPr>
            <a:spLocks noGrp="1"/>
          </p:cNvSpPr>
          <p:nvPr>
            <p:ph type="sldNum" sz="quarter" idx="12"/>
          </p:nvPr>
        </p:nvSpPr>
        <p:spPr/>
        <p:txBody>
          <a:bodyPr/>
          <a:lstStyle/>
          <a:p>
            <a:fld id="{0343F522-B1DB-4B24-87CC-09EAB668A261}" type="slidenum">
              <a:rPr lang="zh-CN" altLang="en-US" smtClean="0"/>
              <a:pPr/>
              <a:t>55</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203431"/>
            <a:ext cx="7519277" cy="1020726"/>
          </a:xfrm>
        </p:spPr>
        <p:txBody>
          <a:bodyPr>
            <a:normAutofit/>
          </a:bodyPr>
          <a:lstStyle/>
          <a:p>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）死锁问题</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984749"/>
            <a:ext cx="7860889" cy="2746599"/>
          </a:xfrm>
        </p:spPr>
        <p:txBody>
          <a:bodyPr>
            <a:normAutofit/>
          </a:bodyPr>
          <a:lstStyle/>
          <a:p>
            <a:r>
              <a:rPr lang="zh-CN" altLang="zh-CN" sz="2400" dirty="0"/>
              <a:t>接收方不能继续接收新报文，发送窗口</a:t>
            </a:r>
            <a:r>
              <a:rPr lang="en-US" altLang="zh-CN" sz="2400" dirty="0"/>
              <a:t>=0</a:t>
            </a:r>
            <a:r>
              <a:rPr lang="zh-CN" altLang="zh-CN" sz="2400" dirty="0"/>
              <a:t>的确认报文。</a:t>
            </a:r>
            <a:endParaRPr lang="en-US" altLang="zh-CN" sz="2400" dirty="0"/>
          </a:p>
          <a:p>
            <a:r>
              <a:rPr lang="zh-CN" altLang="zh-CN" sz="2400" dirty="0"/>
              <a:t>发送方停止发送，等待接收方发送一个非</a:t>
            </a:r>
            <a:r>
              <a:rPr lang="en-US" altLang="zh-CN" sz="2400" dirty="0"/>
              <a:t>0</a:t>
            </a:r>
            <a:r>
              <a:rPr lang="zh-CN" altLang="zh-CN" sz="2400" dirty="0"/>
              <a:t>窗口的确认报文重启发送。</a:t>
            </a:r>
            <a:endParaRPr lang="en-US" altLang="zh-CN" sz="2400" dirty="0"/>
          </a:p>
          <a:p>
            <a:r>
              <a:rPr lang="zh-CN" altLang="zh-CN" sz="2400" dirty="0"/>
              <a:t>一段时间后</a:t>
            </a:r>
            <a:r>
              <a:rPr lang="en-US" altLang="zh-CN" sz="2400" dirty="0"/>
              <a:t>(</a:t>
            </a:r>
            <a:r>
              <a:rPr lang="zh-CN" altLang="en-US" sz="2400" dirty="0"/>
              <a:t>有接收缓冲区了）</a:t>
            </a:r>
            <a:r>
              <a:rPr lang="zh-CN" altLang="zh-CN" sz="2400" dirty="0"/>
              <a:t>，接收方发送一个非</a:t>
            </a:r>
            <a:r>
              <a:rPr lang="en-US" altLang="zh-CN" sz="2400" dirty="0"/>
              <a:t>0</a:t>
            </a:r>
            <a:r>
              <a:rPr lang="zh-CN" altLang="zh-CN" sz="2400" dirty="0"/>
              <a:t>窗口的确认报文，但该确认报文丢失。</a:t>
            </a:r>
            <a:endParaRPr lang="en-US" altLang="zh-CN" sz="2400" dirty="0"/>
          </a:p>
          <a:p>
            <a:pPr marL="0" indent="0">
              <a:buNone/>
            </a:pPr>
            <a:r>
              <a:rPr lang="en-US" altLang="zh-CN" sz="2400" dirty="0"/>
              <a:t>--&gt;</a:t>
            </a:r>
            <a:r>
              <a:rPr lang="zh-CN" altLang="zh-CN" sz="2400" dirty="0"/>
              <a:t>发送方不能发送，接收方不能接收，</a:t>
            </a:r>
            <a:r>
              <a:rPr lang="zh-CN" altLang="zh-CN" sz="2400" dirty="0">
                <a:solidFill>
                  <a:srgbClr val="FF0000"/>
                </a:solidFill>
              </a:rPr>
              <a:t>死锁</a:t>
            </a:r>
          </a:p>
        </p:txBody>
      </p:sp>
      <p:sp>
        <p:nvSpPr>
          <p:cNvPr id="7" name="内容占位符 2">
            <a:extLst>
              <a:ext uri="{FF2B5EF4-FFF2-40B4-BE49-F238E27FC236}">
                <a16:creationId xmlns:a16="http://schemas.microsoft.com/office/drawing/2014/main" id="{62772749-0251-43E3-8FBE-62B01C0C88DA}"/>
              </a:ext>
            </a:extLst>
          </p:cNvPr>
          <p:cNvSpPr txBox="1">
            <a:spLocks/>
          </p:cNvSpPr>
          <p:nvPr/>
        </p:nvSpPr>
        <p:spPr>
          <a:xfrm>
            <a:off x="766917" y="3639464"/>
            <a:ext cx="8141109" cy="3130047"/>
          </a:xfrm>
          <a:prstGeom prst="rect">
            <a:avLst/>
          </a:prstGeom>
        </p:spPr>
        <p:txBody>
          <a:bodyPr vert="horz" lIns="91440" tIns="45720" rIns="91440" bIns="45720" rtlCol="0">
            <a:normAutofit/>
          </a:bodyPr>
          <a:lstStyle/>
          <a:p>
            <a:r>
              <a:rPr lang="zh-CN" altLang="zh-CN" sz="2800" b="1" dirty="0">
                <a:solidFill>
                  <a:srgbClr val="FF0000"/>
                </a:solidFill>
              </a:rPr>
              <a:t>解决方案</a:t>
            </a:r>
            <a:r>
              <a:rPr lang="zh-CN" altLang="zh-CN" sz="2400" dirty="0"/>
              <a:t>：</a:t>
            </a:r>
            <a:endParaRPr lang="en-US" altLang="zh-CN" sz="2400" dirty="0"/>
          </a:p>
          <a:p>
            <a:pPr marL="342900" indent="-342900">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rPr>
              <a:t>为每一个连接设计一个持续计时器。只要</a:t>
            </a:r>
            <a:r>
              <a:rPr lang="en-US" altLang="zh-CN" sz="2400" dirty="0">
                <a:latin typeface="黑体" panose="02010609060101010101" pitchFamily="49" charset="-122"/>
                <a:ea typeface="黑体" panose="02010609060101010101" pitchFamily="49" charset="-122"/>
              </a:rPr>
              <a:t> TCP </a:t>
            </a:r>
            <a:r>
              <a:rPr lang="zh-CN" altLang="zh-CN" sz="2400" dirty="0">
                <a:latin typeface="黑体" panose="02010609060101010101" pitchFamily="49" charset="-122"/>
                <a:ea typeface="黑体" panose="02010609060101010101" pitchFamily="49" charset="-122"/>
              </a:rPr>
              <a:t>连接的一方收到对方的零窗口通知报文，就启动持续计时器。</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rPr>
              <a:t>若持续计时器</a:t>
            </a:r>
            <a:r>
              <a:rPr lang="zh-CN" altLang="en-US" sz="2400" dirty="0">
                <a:latin typeface="黑体" panose="02010609060101010101" pitchFamily="49" charset="-122"/>
                <a:ea typeface="黑体" panose="02010609060101010101" pitchFamily="49" charset="-122"/>
              </a:rPr>
              <a:t>计时</a:t>
            </a:r>
            <a:r>
              <a:rPr lang="zh-CN" altLang="zh-CN" sz="2400" dirty="0">
                <a:latin typeface="黑体" panose="02010609060101010101" pitchFamily="49" charset="-122"/>
                <a:ea typeface="黑体" panose="02010609060101010101" pitchFamily="49" charset="-122"/>
              </a:rPr>
              <a:t>到期，就发送一个零窗口探测报文（仅携带</a:t>
            </a:r>
            <a:r>
              <a:rPr lang="en-US" altLang="zh-CN" sz="2400" dirty="0">
                <a:latin typeface="黑体" panose="02010609060101010101" pitchFamily="49" charset="-122"/>
                <a:ea typeface="黑体" panose="02010609060101010101" pitchFamily="49" charset="-122"/>
              </a:rPr>
              <a:t> 1 </a:t>
            </a:r>
            <a:r>
              <a:rPr lang="zh-CN" altLang="zh-CN" sz="2400" dirty="0">
                <a:latin typeface="黑体" panose="02010609060101010101" pitchFamily="49" charset="-122"/>
                <a:ea typeface="黑体" panose="02010609060101010101" pitchFamily="49" charset="-122"/>
              </a:rPr>
              <a:t>字节的数据），而对方就在确认这个探测报文时给出现在的窗口值。</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rPr>
              <a:t>若窗口仍然是零，则收到这个报文的一方就重新设置持续计时器。若窗口不是零，则开始发送数据。</a:t>
            </a: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F13445D7-8744-4FAC-A333-8F4CF16FE3FD}"/>
              </a:ext>
            </a:extLst>
          </p:cNvPr>
          <p:cNvSpPr>
            <a:spLocks noGrp="1"/>
          </p:cNvSpPr>
          <p:nvPr>
            <p:ph type="sldNum" sz="quarter" idx="12"/>
          </p:nvPr>
        </p:nvSpPr>
        <p:spPr/>
        <p:txBody>
          <a:bodyPr/>
          <a:lstStyle/>
          <a:p>
            <a:fld id="{0343F522-B1DB-4B24-87CC-09EAB668A261}" type="slidenum">
              <a:rPr lang="zh-CN" altLang="en-US" smtClean="0"/>
              <a:pPr/>
              <a:t>56</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456185"/>
            <a:ext cx="7519277" cy="528565"/>
          </a:xfrm>
        </p:spPr>
        <p:txBody>
          <a:bodyPr>
            <a:normAutofit fontScale="90000"/>
          </a:bodyPr>
          <a:lstStyle/>
          <a:p>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）效率问题</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984750"/>
            <a:ext cx="7860889" cy="1021032"/>
          </a:xfrm>
        </p:spPr>
        <p:txBody>
          <a:bodyPr>
            <a:normAutofit/>
          </a:bodyPr>
          <a:lstStyle/>
          <a:p>
            <a:r>
              <a:rPr lang="zh-CN" altLang="zh-CN" dirty="0"/>
              <a:t>每次产生一字节的数据，就需要与对方建立一次</a:t>
            </a:r>
            <a:r>
              <a:rPr lang="en-US" altLang="zh-CN" dirty="0"/>
              <a:t>TCP</a:t>
            </a:r>
            <a:r>
              <a:rPr lang="zh-CN" altLang="zh-CN" dirty="0"/>
              <a:t>连接，发送一字节的数据，效率很低。</a:t>
            </a:r>
          </a:p>
        </p:txBody>
      </p:sp>
      <p:sp>
        <p:nvSpPr>
          <p:cNvPr id="7" name="内容占位符 2">
            <a:extLst>
              <a:ext uri="{FF2B5EF4-FFF2-40B4-BE49-F238E27FC236}">
                <a16:creationId xmlns:a16="http://schemas.microsoft.com/office/drawing/2014/main" id="{62772749-0251-43E3-8FBE-62B01C0C88DA}"/>
              </a:ext>
            </a:extLst>
          </p:cNvPr>
          <p:cNvSpPr txBox="1">
            <a:spLocks/>
          </p:cNvSpPr>
          <p:nvPr/>
        </p:nvSpPr>
        <p:spPr>
          <a:xfrm>
            <a:off x="737420" y="1987644"/>
            <a:ext cx="8141109" cy="3130047"/>
          </a:xfrm>
          <a:prstGeom prst="rect">
            <a:avLst/>
          </a:prstGeom>
        </p:spPr>
        <p:txBody>
          <a:bodyPr vert="horz" lIns="91440" tIns="45720" rIns="91440" bIns="45720" rtlCol="0">
            <a:normAutofit/>
          </a:bodyPr>
          <a:lstStyle/>
          <a:p>
            <a:r>
              <a:rPr lang="zh-CN" altLang="zh-CN" sz="2800" b="1" dirty="0">
                <a:solidFill>
                  <a:srgbClr val="FF0000"/>
                </a:solidFill>
              </a:rPr>
              <a:t>解决方案</a:t>
            </a:r>
            <a:r>
              <a:rPr lang="zh-CN" altLang="zh-CN" sz="2800" dirty="0"/>
              <a:t>：</a:t>
            </a:r>
            <a:endParaRPr lang="en-US" altLang="zh-CN" sz="2800" dirty="0"/>
          </a:p>
          <a:p>
            <a:pPr marL="265113" indent="-265113">
              <a:buFont typeface="Arial" panose="020B0604020202020204" pitchFamily="34" charset="0"/>
              <a:buChar char="•"/>
            </a:pPr>
            <a:r>
              <a:rPr lang="zh-CN" altLang="zh-CN" sz="2800" dirty="0">
                <a:latin typeface="黑体" panose="02010609060101010101" pitchFamily="49" charset="-122"/>
                <a:ea typeface="黑体" panose="02010609060101010101" pitchFamily="49" charset="-122"/>
              </a:rPr>
              <a:t>采用</a:t>
            </a:r>
            <a:r>
              <a:rPr lang="en-US" altLang="zh-CN" sz="2800" dirty="0">
                <a:latin typeface="黑体" panose="02010609060101010101" pitchFamily="49" charset="-122"/>
                <a:ea typeface="黑体" panose="02010609060101010101" pitchFamily="49" charset="-122"/>
              </a:rPr>
              <a:t>Nagle</a:t>
            </a:r>
            <a:r>
              <a:rPr lang="zh-CN" altLang="zh-CN" sz="2800" dirty="0">
                <a:latin typeface="黑体" panose="02010609060101010101" pitchFamily="49" charset="-122"/>
                <a:ea typeface="黑体" panose="02010609060101010101" pitchFamily="49" charset="-122"/>
              </a:rPr>
              <a:t>算法</a:t>
            </a:r>
            <a:r>
              <a:rPr lang="zh-CN" altLang="en-US"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发送第一个字节后将后续的字节缓存直到原来的字节被确认，以收集更多的字节一起发送。</a:t>
            </a: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446E5CB0-819B-41EC-9E7E-366CCC4499C0}"/>
              </a:ext>
            </a:extLst>
          </p:cNvPr>
          <p:cNvSpPr>
            <a:spLocks noGrp="1"/>
          </p:cNvSpPr>
          <p:nvPr>
            <p:ph type="sldNum" sz="quarter" idx="12"/>
          </p:nvPr>
        </p:nvSpPr>
        <p:spPr/>
        <p:txBody>
          <a:bodyPr/>
          <a:lstStyle/>
          <a:p>
            <a:fld id="{0343F522-B1DB-4B24-87CC-09EAB668A261}" type="slidenum">
              <a:rPr lang="zh-CN" altLang="en-US" smtClean="0"/>
              <a:pPr/>
              <a:t>57</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203431"/>
            <a:ext cx="7519277" cy="1020726"/>
          </a:xfrm>
        </p:spPr>
        <p:txBody>
          <a:bodyPr>
            <a:normAutofit/>
          </a:bodyPr>
          <a:lstStyle/>
          <a:p>
            <a:r>
              <a:rPr lang="zh-CN" altLang="en-US" dirty="0"/>
              <a:t>（</a:t>
            </a:r>
            <a:r>
              <a:rPr lang="en-US" altLang="zh-CN" dirty="0"/>
              <a:t>3</a:t>
            </a:r>
            <a:r>
              <a:rPr lang="zh-CN" altLang="en-US" dirty="0"/>
              <a:t>）</a:t>
            </a:r>
            <a:r>
              <a:rPr lang="zh-CN" altLang="zh-CN" dirty="0"/>
              <a:t>傻瓜窗口症状</a:t>
            </a:r>
            <a:r>
              <a:rPr lang="zh-CN" altLang="en-US" sz="3200" dirty="0">
                <a:latin typeface="黑体" panose="02010609060101010101" pitchFamily="49" charset="-122"/>
                <a:ea typeface="黑体" panose="02010609060101010101" pitchFamily="49" charset="-122"/>
              </a:rPr>
              <a:t>问题</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984749"/>
            <a:ext cx="7860889" cy="2643353"/>
          </a:xfrm>
        </p:spPr>
        <p:txBody>
          <a:bodyPr>
            <a:noAutofit/>
          </a:bodyPr>
          <a:lstStyle/>
          <a:p>
            <a:r>
              <a:rPr lang="zh-CN" altLang="zh-CN" dirty="0"/>
              <a:t>发送方发送一个大报文，接收方在接收报文前又分配了缓冲区剩下较少的缓冲区，导致大报文到达时只能接收很少的数据</a:t>
            </a:r>
            <a:r>
              <a:rPr lang="zh-CN" altLang="en-US" dirty="0"/>
              <a:t>。</a:t>
            </a:r>
            <a:endParaRPr lang="en-US" altLang="zh-CN" dirty="0"/>
          </a:p>
          <a:p>
            <a:r>
              <a:rPr lang="zh-CN" altLang="zh-CN" dirty="0"/>
              <a:t>极端情况是</a:t>
            </a:r>
            <a:r>
              <a:rPr lang="en-US" altLang="zh-CN" dirty="0"/>
              <a:t>1</a:t>
            </a:r>
            <a:r>
              <a:rPr lang="zh-CN" altLang="zh-CN" dirty="0"/>
              <a:t>个字节，每接收一部分后就通过设置窗口大小通知发送方下次可发送的数据量。</a:t>
            </a:r>
            <a:endParaRPr lang="en-US" altLang="zh-CN" dirty="0"/>
          </a:p>
          <a:p>
            <a:r>
              <a:rPr lang="zh-CN" altLang="zh-CN" dirty="0"/>
              <a:t>下次发送，出现类似情况，最后导致每次成功接收</a:t>
            </a:r>
            <a:r>
              <a:rPr lang="en-US" altLang="zh-CN" dirty="0"/>
              <a:t>1</a:t>
            </a:r>
            <a:r>
              <a:rPr lang="zh-CN" altLang="zh-CN" dirty="0"/>
              <a:t>个字节。</a:t>
            </a:r>
          </a:p>
        </p:txBody>
      </p:sp>
      <p:sp>
        <p:nvSpPr>
          <p:cNvPr id="7" name="内容占位符 2">
            <a:extLst>
              <a:ext uri="{FF2B5EF4-FFF2-40B4-BE49-F238E27FC236}">
                <a16:creationId xmlns:a16="http://schemas.microsoft.com/office/drawing/2014/main" id="{62772749-0251-43E3-8FBE-62B01C0C88DA}"/>
              </a:ext>
            </a:extLst>
          </p:cNvPr>
          <p:cNvSpPr txBox="1">
            <a:spLocks/>
          </p:cNvSpPr>
          <p:nvPr/>
        </p:nvSpPr>
        <p:spPr>
          <a:xfrm>
            <a:off x="695574" y="4229393"/>
            <a:ext cx="8141109" cy="1419234"/>
          </a:xfrm>
          <a:prstGeom prst="rect">
            <a:avLst/>
          </a:prstGeom>
        </p:spPr>
        <p:txBody>
          <a:bodyPr vert="horz" lIns="91440" tIns="45720" rIns="91440" bIns="45720" rtlCol="0">
            <a:normAutofit/>
          </a:bodyPr>
          <a:lstStyle/>
          <a:p>
            <a:r>
              <a:rPr lang="zh-CN" altLang="zh-CN" sz="2800" b="1" dirty="0">
                <a:solidFill>
                  <a:srgbClr val="FF0000"/>
                </a:solidFill>
              </a:rPr>
              <a:t>解决方案</a:t>
            </a:r>
            <a:r>
              <a:rPr lang="zh-CN" altLang="zh-CN" sz="2800" dirty="0"/>
              <a:t>：</a:t>
            </a:r>
            <a:endParaRPr lang="en-US" altLang="zh-CN" sz="2800" dirty="0"/>
          </a:p>
          <a:p>
            <a:pPr marL="354013" indent="-354013">
              <a:buFont typeface="Arial" panose="020B0604020202020204" pitchFamily="34" charset="0"/>
              <a:buChar char="•"/>
            </a:pPr>
            <a:r>
              <a:rPr lang="zh-CN" altLang="zh-CN" sz="2800" dirty="0">
                <a:latin typeface="黑体" panose="02010609060101010101" pitchFamily="49" charset="-122"/>
                <a:ea typeface="黑体" panose="02010609060101010101" pitchFamily="49" charset="-122"/>
              </a:rPr>
              <a:t>采用</a:t>
            </a:r>
            <a:r>
              <a:rPr lang="en-US" altLang="zh-CN" sz="2800" dirty="0">
                <a:latin typeface="黑体" panose="02010609060101010101" pitchFamily="49" charset="-122"/>
                <a:ea typeface="黑体" panose="02010609060101010101" pitchFamily="49" charset="-122"/>
              </a:rPr>
              <a:t>Clark</a:t>
            </a:r>
            <a:r>
              <a:rPr lang="zh-CN" altLang="zh-CN" sz="2800" dirty="0">
                <a:latin typeface="黑体" panose="02010609060101010101" pitchFamily="49" charset="-122"/>
                <a:ea typeface="黑体" panose="02010609060101010101" pitchFamily="49" charset="-122"/>
              </a:rPr>
              <a:t>算法</a:t>
            </a:r>
            <a:r>
              <a:rPr lang="zh-CN" altLang="en-US"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禁止接收方发送</a:t>
            </a:r>
            <a:r>
              <a:rPr lang="en-US" altLang="zh-CN" sz="2800" dirty="0">
                <a:latin typeface="黑体" panose="02010609060101010101" pitchFamily="49" charset="-122"/>
                <a:ea typeface="黑体" panose="02010609060101010101" pitchFamily="49" charset="-122"/>
              </a:rPr>
              <a:t>1</a:t>
            </a:r>
            <a:r>
              <a:rPr lang="zh-CN" altLang="zh-CN" sz="2800" dirty="0">
                <a:latin typeface="黑体" panose="02010609060101010101" pitchFamily="49" charset="-122"/>
                <a:ea typeface="黑体" panose="02010609060101010101" pitchFamily="49" charset="-122"/>
              </a:rPr>
              <a:t>字节窗口确认报文。</a:t>
            </a: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3B2CBA8E-02B8-4988-B76C-31F79552DBE5}"/>
              </a:ext>
            </a:extLst>
          </p:cNvPr>
          <p:cNvSpPr>
            <a:spLocks noGrp="1"/>
          </p:cNvSpPr>
          <p:nvPr>
            <p:ph type="sldNum" sz="quarter" idx="12"/>
          </p:nvPr>
        </p:nvSpPr>
        <p:spPr/>
        <p:txBody>
          <a:bodyPr/>
          <a:lstStyle/>
          <a:p>
            <a:fld id="{0343F522-B1DB-4B24-87CC-09EAB668A261}" type="slidenum">
              <a:rPr lang="zh-CN" altLang="en-US" smtClean="0"/>
              <a:pPr/>
              <a:t>58</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203431"/>
            <a:ext cx="7519277" cy="1020726"/>
          </a:xfrm>
        </p:spPr>
        <p:txBody>
          <a:bodyPr>
            <a:normAutofit/>
          </a:bodyPr>
          <a:lstStyle/>
          <a:p>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）利用率问题</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984749"/>
            <a:ext cx="7860889" cy="1139019"/>
          </a:xfrm>
        </p:spPr>
        <p:txBody>
          <a:bodyPr>
            <a:normAutofit/>
          </a:bodyPr>
          <a:lstStyle/>
          <a:p>
            <a:r>
              <a:rPr lang="zh-CN" altLang="zh-CN" dirty="0"/>
              <a:t>一次发送一个报文后就等待接收应答报文</a:t>
            </a:r>
            <a:endParaRPr lang="en-US" altLang="zh-CN" dirty="0"/>
          </a:p>
          <a:p>
            <a:r>
              <a:rPr lang="zh-CN" altLang="zh-CN" dirty="0"/>
              <a:t>这就是停止</a:t>
            </a:r>
            <a:r>
              <a:rPr lang="en-US" altLang="zh-CN" dirty="0"/>
              <a:t>-</a:t>
            </a:r>
            <a:r>
              <a:rPr lang="zh-CN" altLang="zh-CN" dirty="0"/>
              <a:t>等待方式，利用率低。</a:t>
            </a:r>
          </a:p>
        </p:txBody>
      </p:sp>
      <p:sp>
        <p:nvSpPr>
          <p:cNvPr id="7" name="内容占位符 2">
            <a:extLst>
              <a:ext uri="{FF2B5EF4-FFF2-40B4-BE49-F238E27FC236}">
                <a16:creationId xmlns:a16="http://schemas.microsoft.com/office/drawing/2014/main" id="{62772749-0251-43E3-8FBE-62B01C0C88DA}"/>
              </a:ext>
            </a:extLst>
          </p:cNvPr>
          <p:cNvSpPr txBox="1">
            <a:spLocks/>
          </p:cNvSpPr>
          <p:nvPr/>
        </p:nvSpPr>
        <p:spPr>
          <a:xfrm>
            <a:off x="722672" y="2223608"/>
            <a:ext cx="8141109" cy="1419234"/>
          </a:xfrm>
          <a:prstGeom prst="rect">
            <a:avLst/>
          </a:prstGeom>
        </p:spPr>
        <p:txBody>
          <a:bodyPr vert="horz" lIns="91440" tIns="45720" rIns="91440" bIns="45720" rtlCol="0">
            <a:normAutofit/>
          </a:bodyPr>
          <a:lstStyle/>
          <a:p>
            <a:r>
              <a:rPr lang="zh-CN" altLang="zh-CN" sz="2800" b="1" dirty="0">
                <a:solidFill>
                  <a:srgbClr val="FF0000"/>
                </a:solidFill>
              </a:rPr>
              <a:t>解决方案</a:t>
            </a:r>
            <a:r>
              <a:rPr lang="zh-CN" altLang="zh-CN" sz="2800" dirty="0"/>
              <a:t>：</a:t>
            </a:r>
            <a:endParaRPr lang="en-US" altLang="zh-CN" sz="2800" dirty="0"/>
          </a:p>
          <a:p>
            <a:pPr marL="265113" indent="-265113">
              <a:buFont typeface="Arial" panose="020B0604020202020204" pitchFamily="34" charset="0"/>
              <a:buChar char="•"/>
            </a:pPr>
            <a:r>
              <a:rPr lang="zh-CN" altLang="zh-CN" sz="2800" dirty="0">
                <a:latin typeface="黑体" panose="02010609060101010101" pitchFamily="49" charset="-122"/>
                <a:ea typeface="黑体" panose="02010609060101010101" pitchFamily="49" charset="-122"/>
              </a:rPr>
              <a:t>允许发送方连续发送多个报文后等待接收应答报文。</a:t>
            </a: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21EBCF1A-9315-4CE7-889E-71DA6B54CEE4}"/>
              </a:ext>
            </a:extLst>
          </p:cNvPr>
          <p:cNvSpPr>
            <a:spLocks noGrp="1"/>
          </p:cNvSpPr>
          <p:nvPr>
            <p:ph type="sldNum" sz="quarter" idx="12"/>
          </p:nvPr>
        </p:nvSpPr>
        <p:spPr/>
        <p:txBody>
          <a:bodyPr/>
          <a:lstStyle/>
          <a:p>
            <a:fld id="{0343F522-B1DB-4B24-87CC-09EAB668A261}" type="slidenum">
              <a:rPr lang="zh-CN" altLang="en-US" smtClean="0"/>
              <a:pPr/>
              <a:t>59</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313390" y="451856"/>
            <a:ext cx="7993626" cy="620683"/>
          </a:xfrm>
        </p:spPr>
        <p:txBody>
          <a:bodyPr>
            <a:normAutofit/>
          </a:bodyPr>
          <a:lstStyle/>
          <a:p>
            <a:r>
              <a:rPr lang="zh-CN" altLang="en-US" dirty="0"/>
              <a:t>怎么实现传输服务（抽象模型）？</a:t>
            </a:r>
            <a:r>
              <a:rPr lang="en-US" altLang="zh-CN" dirty="0"/>
              <a:t>——</a:t>
            </a:r>
            <a:r>
              <a:rPr lang="zh-CN" altLang="en-US" dirty="0"/>
              <a:t>原语</a:t>
            </a:r>
            <a:endParaRPr lang="zh-CN" altLang="en-US" sz="3200"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510363" y="3255972"/>
            <a:ext cx="8456653" cy="3041594"/>
          </a:xfrm>
        </p:spPr>
        <p:txBody>
          <a:bodyPr>
            <a:normAutofit fontScale="92500" lnSpcReduction="20000"/>
          </a:bodyPr>
          <a:lstStyle/>
          <a:p>
            <a:pPr>
              <a:buNone/>
            </a:pPr>
            <a:r>
              <a:rPr lang="en-US" altLang="zh-CN" sz="3000" dirty="0">
                <a:latin typeface="Times New Roman" panose="02020603050405020304" pitchFamily="18" charset="0"/>
                <a:cs typeface="Times New Roman" panose="02020603050405020304" pitchFamily="18" charset="0"/>
              </a:rPr>
              <a:t>(1)</a:t>
            </a:r>
            <a:r>
              <a:rPr lang="zh-CN" altLang="zh-CN" sz="3000" dirty="0">
                <a:latin typeface="Times New Roman" panose="02020603050405020304" pitchFamily="18" charset="0"/>
                <a:cs typeface="Times New Roman" panose="02020603050405020304" pitchFamily="18" charset="0"/>
              </a:rPr>
              <a:t>请求传输原语</a:t>
            </a:r>
            <a:endParaRPr lang="en-US" altLang="zh-CN" sz="3000" dirty="0">
              <a:latin typeface="Times New Roman" panose="02020603050405020304" pitchFamily="18" charset="0"/>
              <a:cs typeface="Times New Roman" panose="02020603050405020304" pitchFamily="18" charset="0"/>
            </a:endParaRPr>
          </a:p>
          <a:p>
            <a:pPr>
              <a:buNone/>
            </a:pPr>
            <a:r>
              <a:rPr lang="en-US" altLang="zh-CN" sz="2200" dirty="0">
                <a:solidFill>
                  <a:srgbClr val="0070C0"/>
                </a:solidFill>
                <a:latin typeface="Times New Roman" panose="02020603050405020304" pitchFamily="18" charset="0"/>
                <a:cs typeface="Times New Roman" panose="02020603050405020304" pitchFamily="18" charset="0"/>
              </a:rPr>
              <a:t>Request(</a:t>
            </a:r>
            <a:r>
              <a:rPr lang="zh-CN" altLang="zh-CN" sz="2200" dirty="0">
                <a:solidFill>
                  <a:srgbClr val="0070C0"/>
                </a:solidFill>
                <a:latin typeface="Times New Roman" panose="02020603050405020304" pitchFamily="18" charset="0"/>
                <a:cs typeface="Times New Roman" panose="02020603050405020304" pitchFamily="18" charset="0"/>
              </a:rPr>
              <a:t>对方主机，对方进程，发送或接收标志，数据长度，数据缓冲区</a:t>
            </a:r>
            <a:r>
              <a:rPr lang="en-US" altLang="zh-CN" sz="2200" dirty="0">
                <a:solidFill>
                  <a:srgbClr val="0070C0"/>
                </a:solidFill>
                <a:latin typeface="Times New Roman" panose="02020603050405020304" pitchFamily="18" charset="0"/>
                <a:cs typeface="Times New Roman" panose="02020603050405020304" pitchFamily="18" charset="0"/>
              </a:rPr>
              <a:t>)</a:t>
            </a:r>
          </a:p>
          <a:p>
            <a:pPr>
              <a:buNone/>
            </a:pPr>
            <a:r>
              <a:rPr lang="en-US" altLang="zh-CN" sz="3000" dirty="0">
                <a:latin typeface="Times New Roman" panose="02020603050405020304" pitchFamily="18" charset="0"/>
                <a:cs typeface="Times New Roman" panose="02020603050405020304" pitchFamily="18" charset="0"/>
              </a:rPr>
              <a:t>(2)</a:t>
            </a:r>
            <a:r>
              <a:rPr lang="zh-CN" altLang="zh-CN" sz="3000" dirty="0">
                <a:latin typeface="Times New Roman" panose="02020603050405020304" pitchFamily="18" charset="0"/>
                <a:cs typeface="Times New Roman" panose="02020603050405020304" pitchFamily="18" charset="0"/>
              </a:rPr>
              <a:t>响应原语</a:t>
            </a:r>
            <a:endParaRPr lang="en-US" altLang="zh-CN" sz="3000" dirty="0">
              <a:latin typeface="Times New Roman" panose="02020603050405020304" pitchFamily="18" charset="0"/>
              <a:cs typeface="Times New Roman" panose="02020603050405020304" pitchFamily="18" charset="0"/>
            </a:endParaRPr>
          </a:p>
          <a:p>
            <a:pPr>
              <a:buNone/>
            </a:pPr>
            <a:r>
              <a:rPr lang="en-US" altLang="zh-CN" sz="2100" dirty="0">
                <a:solidFill>
                  <a:srgbClr val="0070C0"/>
                </a:solidFill>
                <a:latin typeface="Times New Roman" panose="02020603050405020304" pitchFamily="18" charset="0"/>
                <a:cs typeface="Times New Roman" panose="02020603050405020304" pitchFamily="18" charset="0"/>
              </a:rPr>
              <a:t>Response(</a:t>
            </a:r>
            <a:r>
              <a:rPr lang="zh-CN" altLang="zh-CN" sz="2100" dirty="0">
                <a:solidFill>
                  <a:srgbClr val="0070C0"/>
                </a:solidFill>
                <a:latin typeface="Times New Roman" panose="02020603050405020304" pitchFamily="18" charset="0"/>
                <a:cs typeface="Times New Roman" panose="02020603050405020304" pitchFamily="18" charset="0"/>
              </a:rPr>
              <a:t>对方主机，对方进程，发送或接收标志，数据长度，数据缓冲区</a:t>
            </a:r>
            <a:r>
              <a:rPr lang="en-US" altLang="zh-CN" sz="2100" dirty="0">
                <a:solidFill>
                  <a:srgbClr val="0070C0"/>
                </a:solidFill>
                <a:latin typeface="Times New Roman" panose="02020603050405020304" pitchFamily="18" charset="0"/>
                <a:cs typeface="Times New Roman" panose="02020603050405020304" pitchFamily="18" charset="0"/>
              </a:rPr>
              <a:t>)</a:t>
            </a:r>
          </a:p>
          <a:p>
            <a:pPr lvl="0">
              <a:buNone/>
              <a:defRPr/>
            </a:pPr>
            <a:r>
              <a:rPr lang="en-US" altLang="zh-CN" sz="3000" dirty="0">
                <a:latin typeface="Times New Roman" panose="02020603050405020304" pitchFamily="18" charset="0"/>
                <a:cs typeface="Times New Roman" panose="02020603050405020304" pitchFamily="18" charset="0"/>
              </a:rPr>
              <a:t>(3)</a:t>
            </a:r>
            <a:r>
              <a:rPr lang="zh-CN" altLang="zh-CN" sz="3000" dirty="0">
                <a:latin typeface="Times New Roman" panose="02020603050405020304" pitchFamily="18" charset="0"/>
                <a:cs typeface="Times New Roman" panose="02020603050405020304" pitchFamily="18" charset="0"/>
              </a:rPr>
              <a:t>请求指示原语</a:t>
            </a:r>
            <a:endParaRPr lang="en-US" altLang="zh-CN" sz="3000" dirty="0">
              <a:latin typeface="Times New Roman" panose="02020603050405020304" pitchFamily="18" charset="0"/>
              <a:cs typeface="Times New Roman" panose="02020603050405020304" pitchFamily="18" charset="0"/>
            </a:endParaRPr>
          </a:p>
          <a:p>
            <a:pPr lvl="0">
              <a:buNone/>
              <a:defRPr/>
            </a:pPr>
            <a:r>
              <a:rPr lang="en-US" altLang="zh-CN" sz="2100" dirty="0">
                <a:solidFill>
                  <a:srgbClr val="0070C0"/>
                </a:solidFill>
                <a:latin typeface="Times New Roman" panose="02020603050405020304" pitchFamily="18" charset="0"/>
                <a:cs typeface="Times New Roman" panose="02020603050405020304" pitchFamily="18" charset="0"/>
              </a:rPr>
              <a:t>Indication(</a:t>
            </a:r>
            <a:r>
              <a:rPr lang="zh-CN" altLang="zh-CN" sz="2100" dirty="0">
                <a:solidFill>
                  <a:srgbClr val="0070C0"/>
                </a:solidFill>
                <a:latin typeface="Times New Roman" panose="02020603050405020304" pitchFamily="18" charset="0"/>
                <a:cs typeface="Times New Roman" panose="02020603050405020304" pitchFamily="18" charset="0"/>
              </a:rPr>
              <a:t>对方主机，对方进程，发送或接收标志，数据长度</a:t>
            </a:r>
            <a:r>
              <a:rPr lang="en-US" altLang="zh-CN" sz="2100" dirty="0">
                <a:solidFill>
                  <a:srgbClr val="0070C0"/>
                </a:solidFill>
                <a:latin typeface="Times New Roman" panose="02020603050405020304" pitchFamily="18" charset="0"/>
                <a:cs typeface="Times New Roman" panose="02020603050405020304" pitchFamily="18" charset="0"/>
              </a:rPr>
              <a:t>)</a:t>
            </a:r>
          </a:p>
          <a:p>
            <a:pPr lvl="0">
              <a:buNone/>
              <a:defRPr/>
            </a:pPr>
            <a:r>
              <a:rPr lang="en-US" altLang="zh-CN" sz="3000" dirty="0">
                <a:latin typeface="Times New Roman" panose="02020603050405020304" pitchFamily="18" charset="0"/>
                <a:cs typeface="Times New Roman" panose="02020603050405020304" pitchFamily="18" charset="0"/>
              </a:rPr>
              <a:t>(4)</a:t>
            </a:r>
            <a:r>
              <a:rPr lang="zh-CN" altLang="zh-CN" sz="3000" dirty="0">
                <a:latin typeface="Times New Roman" panose="02020603050405020304" pitchFamily="18" charset="0"/>
                <a:cs typeface="Times New Roman" panose="02020603050405020304" pitchFamily="18" charset="0"/>
              </a:rPr>
              <a:t>请求确认原语</a:t>
            </a:r>
            <a:endParaRPr lang="en-US" altLang="zh-CN" sz="3000" dirty="0">
              <a:latin typeface="Times New Roman" panose="02020603050405020304" pitchFamily="18" charset="0"/>
              <a:cs typeface="Times New Roman" panose="02020603050405020304" pitchFamily="18" charset="0"/>
            </a:endParaRPr>
          </a:p>
          <a:p>
            <a:pPr>
              <a:buNone/>
              <a:defRPr/>
            </a:pPr>
            <a:r>
              <a:rPr lang="en-US" altLang="zh-CN" sz="2100" dirty="0">
                <a:solidFill>
                  <a:srgbClr val="0070C0"/>
                </a:solidFill>
                <a:latin typeface="Times New Roman" panose="02020603050405020304" pitchFamily="18" charset="0"/>
                <a:cs typeface="Times New Roman" panose="02020603050405020304" pitchFamily="18" charset="0"/>
              </a:rPr>
              <a:t>Confirm(</a:t>
            </a:r>
            <a:r>
              <a:rPr lang="zh-CN" altLang="zh-CN" sz="2100" dirty="0">
                <a:solidFill>
                  <a:srgbClr val="0070C0"/>
                </a:solidFill>
                <a:latin typeface="Times New Roman" panose="02020603050405020304" pitchFamily="18" charset="0"/>
                <a:cs typeface="Times New Roman" panose="02020603050405020304" pitchFamily="18" charset="0"/>
              </a:rPr>
              <a:t>对方主机，对方进程，发送或接收标志，数据长度，数据缓冲区</a:t>
            </a:r>
            <a:r>
              <a:rPr lang="en-US" altLang="zh-CN" sz="2100" dirty="0">
                <a:solidFill>
                  <a:srgbClr val="0070C0"/>
                </a:solidFill>
                <a:latin typeface="Times New Roman" panose="02020603050405020304" pitchFamily="18" charset="0"/>
                <a:cs typeface="Times New Roman" panose="02020603050405020304" pitchFamily="18" charset="0"/>
              </a:rPr>
              <a:t>)</a:t>
            </a:r>
            <a:endParaRPr lang="zh-CN" altLang="zh-CN" sz="2100"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UDP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1056336"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756759995"/>
              </p:ext>
            </p:extLst>
          </p:nvPr>
        </p:nvGraphicFramePr>
        <p:xfrm>
          <a:off x="0" y="1031358"/>
          <a:ext cx="313390" cy="29260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需求原因</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服务类别</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一般模式</a:t>
                      </a:r>
                    </a:p>
                  </a:txBody>
                  <a:tcPr marL="0" marR="0" marT="0" marB="0" anchor="ctr">
                    <a:solidFill>
                      <a:schemeClr val="accent1"/>
                    </a:solidFill>
                  </a:tcPr>
                </a:tc>
                <a:extLst>
                  <a:ext uri="{0D108BD9-81ED-4DB2-BD59-A6C34878D82A}">
                    <a16:rowId xmlns:a16="http://schemas.microsoft.com/office/drawing/2014/main" val="33369832"/>
                  </a:ext>
                </a:extLst>
              </a:tr>
            </a:tbl>
          </a:graphicData>
        </a:graphic>
      </p:graphicFrame>
      <p:sp>
        <p:nvSpPr>
          <p:cNvPr id="132119"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2097" name="画布 1520"/>
          <p:cNvGrpSpPr>
            <a:grpSpLocks/>
          </p:cNvGrpSpPr>
          <p:nvPr/>
        </p:nvGrpSpPr>
        <p:grpSpPr bwMode="auto">
          <a:xfrm>
            <a:off x="1032387" y="958651"/>
            <a:ext cx="7211960" cy="2433484"/>
            <a:chOff x="0" y="0"/>
            <a:chExt cx="45275" cy="16954"/>
          </a:xfrm>
        </p:grpSpPr>
        <p:sp>
          <p:nvSpPr>
            <p:cNvPr id="132118" name="AutoShape 22"/>
            <p:cNvSpPr>
              <a:spLocks noChangeAspect="1" noChangeArrowheads="1"/>
            </p:cNvSpPr>
            <p:nvPr/>
          </p:nvSpPr>
          <p:spPr bwMode="auto">
            <a:xfrm>
              <a:off x="0" y="0"/>
              <a:ext cx="45275" cy="16954"/>
            </a:xfrm>
            <a:prstGeom prst="rect">
              <a:avLst/>
            </a:prstGeom>
            <a:noFill/>
          </p:spPr>
          <p:txBody>
            <a:bodyPr vert="horz" wrap="square" lIns="91440" tIns="45720" rIns="91440" bIns="45720" numCol="1" anchor="t" anchorCtr="0" compatLnSpc="1">
              <a:prstTxWarp prst="textNoShape">
                <a:avLst/>
              </a:prstTxWarp>
            </a:bodyPr>
            <a:lstStyle/>
            <a:p>
              <a:endParaRPr lang="zh-CN" altLang="en-US" sz="2000" b="1"/>
            </a:p>
          </p:txBody>
        </p:sp>
        <p:grpSp>
          <p:nvGrpSpPr>
            <p:cNvPr id="1558" name="组合 1558"/>
            <p:cNvGrpSpPr>
              <a:grpSpLocks/>
            </p:cNvGrpSpPr>
            <p:nvPr/>
          </p:nvGrpSpPr>
          <p:grpSpPr bwMode="auto">
            <a:xfrm>
              <a:off x="3112" y="1333"/>
              <a:ext cx="41339" cy="14288"/>
              <a:chOff x="3112" y="3175"/>
              <a:chExt cx="41338" cy="14287"/>
            </a:xfrm>
          </p:grpSpPr>
          <p:sp>
            <p:nvSpPr>
              <p:cNvPr id="1547" name="矩形 1547"/>
              <p:cNvSpPr>
                <a:spLocks noChangeArrowheads="1"/>
              </p:cNvSpPr>
              <p:nvPr/>
            </p:nvSpPr>
            <p:spPr bwMode="auto">
              <a:xfrm>
                <a:off x="3873" y="11493"/>
                <a:ext cx="9398" cy="3620"/>
              </a:xfrm>
              <a:prstGeom prst="rect">
                <a:avLst/>
              </a:prstGeom>
              <a:no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低层</a:t>
                </a:r>
                <a:endParaRPr kumimoji="0" lang="zh-CN" sz="16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21" name="矩形 1521"/>
              <p:cNvSpPr>
                <a:spLocks noChangeArrowheads="1"/>
              </p:cNvSpPr>
              <p:nvPr/>
            </p:nvSpPr>
            <p:spPr bwMode="auto">
              <a:xfrm>
                <a:off x="3873" y="3175"/>
                <a:ext cx="9398" cy="3619"/>
              </a:xfrm>
              <a:prstGeom prst="rect">
                <a:avLst/>
              </a:prstGeom>
              <a:no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系统</a:t>
                </a:r>
                <a:r>
                  <a:rPr kumimoji="0" lang="en-US" altLang="zh-CN" sz="16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a:t>
                </a:r>
                <a:endParaRPr kumimoji="0" lang="en-US" altLang="zh-CN" sz="16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45" name="矩形 1545"/>
              <p:cNvSpPr>
                <a:spLocks noChangeArrowheads="1"/>
              </p:cNvSpPr>
              <p:nvPr/>
            </p:nvSpPr>
            <p:spPr bwMode="auto">
              <a:xfrm>
                <a:off x="31623" y="3175"/>
                <a:ext cx="9398" cy="3619"/>
              </a:xfrm>
              <a:prstGeom prst="rect">
                <a:avLst/>
              </a:prstGeom>
              <a:no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系统</a:t>
                </a:r>
                <a:r>
                  <a:rPr kumimoji="0" lang="en-US" altLang="zh-CN" sz="16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a:t>
                </a:r>
                <a:endParaRPr kumimoji="0" lang="en-US" altLang="zh-CN" sz="16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23" name="云形 1523"/>
              <p:cNvSpPr>
                <a:spLocks/>
              </p:cNvSpPr>
              <p:nvPr/>
            </p:nvSpPr>
            <p:spPr bwMode="auto">
              <a:xfrm>
                <a:off x="14668" y="10096"/>
                <a:ext cx="14923" cy="7366"/>
              </a:xfrm>
              <a:custGeom>
                <a:avLst/>
                <a:gdLst>
                  <a:gd name="T0" fmla="*/ 162109 w 43200"/>
                  <a:gd name="T1" fmla="*/ 446342 h 43200"/>
                  <a:gd name="T2" fmla="*/ 74613 w 43200"/>
                  <a:gd name="T3" fmla="*/ 432753 h 43200"/>
                  <a:gd name="T4" fmla="*/ 239313 w 43200"/>
                  <a:gd name="T5" fmla="*/ 595060 h 43200"/>
                  <a:gd name="T6" fmla="*/ 201039 w 43200"/>
                  <a:gd name="T7" fmla="*/ 601557 h 43200"/>
                  <a:gd name="T8" fmla="*/ 569197 w 43200"/>
                  <a:gd name="T9" fmla="*/ 666521 h 43200"/>
                  <a:gd name="T10" fmla="*/ 546122 w 43200"/>
                  <a:gd name="T11" fmla="*/ 636852 h 43200"/>
                  <a:gd name="T12" fmla="*/ 995766 w 43200"/>
                  <a:gd name="T13" fmla="*/ 592537 h 43200"/>
                  <a:gd name="T14" fmla="*/ 986543 w 43200"/>
                  <a:gd name="T15" fmla="*/ 625087 h 43200"/>
                  <a:gd name="T16" fmla="*/ 1178912 w 43200"/>
                  <a:gd name="T17" fmla="*/ 391387 h 43200"/>
                  <a:gd name="T18" fmla="*/ 1291211 w 43200"/>
                  <a:gd name="T19" fmla="*/ 513062 h 43200"/>
                  <a:gd name="T20" fmla="*/ 1443821 w 43200"/>
                  <a:gd name="T21" fmla="*/ 261800 h 43200"/>
                  <a:gd name="T22" fmla="*/ 1393803 w 43200"/>
                  <a:gd name="T23" fmla="*/ 307428 h 43200"/>
                  <a:gd name="T24" fmla="*/ 1323819 w 43200"/>
                  <a:gd name="T25" fmla="*/ 92518 h 43200"/>
                  <a:gd name="T26" fmla="*/ 1326444 w 43200"/>
                  <a:gd name="T27" fmla="*/ 114071 h 43200"/>
                  <a:gd name="T28" fmla="*/ 1004436 w 43200"/>
                  <a:gd name="T29" fmla="*/ 67385 h 43200"/>
                  <a:gd name="T30" fmla="*/ 1030067 w 43200"/>
                  <a:gd name="T31" fmla="*/ 39899 h 43200"/>
                  <a:gd name="T32" fmla="*/ 764813 w 43200"/>
                  <a:gd name="T33" fmla="*/ 80480 h 43200"/>
                  <a:gd name="T34" fmla="*/ 777214 w 43200"/>
                  <a:gd name="T35" fmla="*/ 56780 h 43200"/>
                  <a:gd name="T36" fmla="*/ 483600 w 43200"/>
                  <a:gd name="T37" fmla="*/ 88528 h 43200"/>
                  <a:gd name="T38" fmla="*/ 528505 w 43200"/>
                  <a:gd name="T39" fmla="*/ 111513 h 43200"/>
                  <a:gd name="T40" fmla="*/ 142558 w 43200"/>
                  <a:gd name="T41" fmla="*/ 269217 h 43200"/>
                  <a:gd name="T42" fmla="*/ 134717 w 43200"/>
                  <a:gd name="T43" fmla="*/ 24502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no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sz="2000" b="1"/>
              </a:p>
            </p:txBody>
          </p:sp>
          <p:sp>
            <p:nvSpPr>
              <p:cNvPr id="1548" name="矩形 1548"/>
              <p:cNvSpPr>
                <a:spLocks noChangeArrowheads="1"/>
              </p:cNvSpPr>
              <p:nvPr/>
            </p:nvSpPr>
            <p:spPr bwMode="auto">
              <a:xfrm>
                <a:off x="31623" y="11493"/>
                <a:ext cx="9398" cy="3620"/>
              </a:xfrm>
              <a:prstGeom prst="rect">
                <a:avLst/>
              </a:prstGeom>
              <a:no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低层</a:t>
                </a:r>
                <a:endParaRPr kumimoji="0" lang="zh-CN" sz="16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24" name="直接连接符 1524"/>
              <p:cNvSpPr>
                <a:spLocks noChangeShapeType="1"/>
              </p:cNvSpPr>
              <p:nvPr/>
            </p:nvSpPr>
            <p:spPr bwMode="auto">
              <a:xfrm>
                <a:off x="8001" y="6794"/>
                <a:ext cx="0" cy="4826"/>
              </a:xfrm>
              <a:prstGeom prst="line">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b="1"/>
              </a:p>
            </p:txBody>
          </p:sp>
          <p:sp>
            <p:nvSpPr>
              <p:cNvPr id="1525" name="直接箭头连接符 1525"/>
              <p:cNvSpPr>
                <a:spLocks noChangeShapeType="1"/>
              </p:cNvSpPr>
              <p:nvPr/>
            </p:nvSpPr>
            <p:spPr bwMode="auto">
              <a:xfrm flipV="1">
                <a:off x="9715" y="6540"/>
                <a:ext cx="64" cy="5017"/>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b="1"/>
              </a:p>
            </p:txBody>
          </p:sp>
          <p:sp>
            <p:nvSpPr>
              <p:cNvPr id="1549" name="直接连接符 1549"/>
              <p:cNvSpPr>
                <a:spLocks noChangeShapeType="1"/>
              </p:cNvSpPr>
              <p:nvPr/>
            </p:nvSpPr>
            <p:spPr bwMode="auto">
              <a:xfrm>
                <a:off x="35687" y="6794"/>
                <a:ext cx="0" cy="4509"/>
              </a:xfrm>
              <a:prstGeom prst="line">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b="1"/>
              </a:p>
            </p:txBody>
          </p:sp>
          <p:sp>
            <p:nvSpPr>
              <p:cNvPr id="1550" name="直接箭头连接符 1550"/>
              <p:cNvSpPr>
                <a:spLocks noChangeShapeType="1"/>
              </p:cNvSpPr>
              <p:nvPr/>
            </p:nvSpPr>
            <p:spPr bwMode="auto">
              <a:xfrm flipV="1">
                <a:off x="37274" y="6794"/>
                <a:ext cx="0" cy="4572"/>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2000" b="1"/>
              </a:p>
            </p:txBody>
          </p:sp>
          <p:sp>
            <p:nvSpPr>
              <p:cNvPr id="1526" name="文本框 1526"/>
              <p:cNvSpPr txBox="1">
                <a:spLocks noChangeArrowheads="1"/>
              </p:cNvSpPr>
              <p:nvPr/>
            </p:nvSpPr>
            <p:spPr bwMode="auto">
              <a:xfrm>
                <a:off x="3112" y="7518"/>
                <a:ext cx="4518" cy="2009"/>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Request</a:t>
                </a:r>
                <a:endParaRPr kumimoji="0" lang="en-US" altLang="zh-CN" sz="16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51" name="文本框 1551"/>
              <p:cNvSpPr txBox="1">
                <a:spLocks noChangeArrowheads="1"/>
              </p:cNvSpPr>
              <p:nvPr/>
            </p:nvSpPr>
            <p:spPr bwMode="auto">
              <a:xfrm>
                <a:off x="10668" y="7620"/>
                <a:ext cx="5524" cy="2730"/>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Confirm</a:t>
                </a:r>
                <a:endParaRPr kumimoji="0" lang="en-US" altLang="zh-CN" sz="16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52" name="文本框 1552"/>
              <p:cNvSpPr txBox="1">
                <a:spLocks noChangeArrowheads="1"/>
              </p:cNvSpPr>
              <p:nvPr/>
            </p:nvSpPr>
            <p:spPr bwMode="auto">
              <a:xfrm>
                <a:off x="28765" y="7683"/>
                <a:ext cx="6604" cy="2731"/>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Response</a:t>
                </a:r>
                <a:endParaRPr kumimoji="0" lang="en-US" altLang="zh-CN" sz="16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53" name="文本框 1553"/>
              <p:cNvSpPr txBox="1">
                <a:spLocks noChangeArrowheads="1"/>
              </p:cNvSpPr>
              <p:nvPr/>
            </p:nvSpPr>
            <p:spPr bwMode="auto">
              <a:xfrm>
                <a:off x="37846" y="7620"/>
                <a:ext cx="6604" cy="2730"/>
              </a:xfrm>
              <a:prstGeom prst="rect">
                <a:avLst/>
              </a:prstGeom>
              <a:solidFill>
                <a:srgbClr val="FFFFFF"/>
              </a:solidFill>
              <a:ln w="635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Indication</a:t>
                </a:r>
                <a:endParaRPr kumimoji="0" lang="en-US" altLang="zh-CN" sz="16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27" name="直接连接符 1527"/>
              <p:cNvSpPr>
                <a:spLocks noChangeShapeType="1"/>
              </p:cNvSpPr>
              <p:nvPr/>
            </p:nvSpPr>
            <p:spPr bwMode="auto">
              <a:xfrm>
                <a:off x="9715" y="11430"/>
                <a:ext cx="0" cy="1651"/>
              </a:xfrm>
              <a:prstGeom prst="line">
                <a:avLst/>
              </a:prstGeom>
              <a:noFill/>
              <a:ln w="12700">
                <a:solidFill>
                  <a:srgbClr val="5B9BD5"/>
                </a:solidFill>
                <a:prstDash val="sysDot"/>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28" name="直接连接符 1528"/>
              <p:cNvSpPr>
                <a:spLocks noChangeShapeType="1"/>
              </p:cNvSpPr>
              <p:nvPr/>
            </p:nvSpPr>
            <p:spPr bwMode="auto">
              <a:xfrm>
                <a:off x="9715" y="12890"/>
                <a:ext cx="25718" cy="64"/>
              </a:xfrm>
              <a:prstGeom prst="line">
                <a:avLst/>
              </a:prstGeom>
              <a:noFill/>
              <a:ln w="12700">
                <a:solidFill>
                  <a:srgbClr val="000000"/>
                </a:solidFill>
                <a:prstDash val="sysDot"/>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54" name="直接连接符 1554"/>
              <p:cNvSpPr>
                <a:spLocks noChangeShapeType="1"/>
              </p:cNvSpPr>
              <p:nvPr/>
            </p:nvSpPr>
            <p:spPr bwMode="auto">
              <a:xfrm>
                <a:off x="7683" y="14287"/>
                <a:ext cx="29782" cy="64"/>
              </a:xfrm>
              <a:prstGeom prst="line">
                <a:avLst/>
              </a:prstGeom>
              <a:noFill/>
              <a:ln w="12700">
                <a:solidFill>
                  <a:srgbClr val="000000"/>
                </a:solidFill>
                <a:prstDash val="sysDot"/>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55" name="直接连接符 1555"/>
              <p:cNvSpPr>
                <a:spLocks noChangeShapeType="1"/>
              </p:cNvSpPr>
              <p:nvPr/>
            </p:nvSpPr>
            <p:spPr bwMode="auto">
              <a:xfrm flipV="1">
                <a:off x="7937" y="11747"/>
                <a:ext cx="0" cy="2413"/>
              </a:xfrm>
              <a:prstGeom prst="line">
                <a:avLst/>
              </a:prstGeom>
              <a:noFill/>
              <a:ln w="12700">
                <a:solidFill>
                  <a:srgbClr val="000000"/>
                </a:solidFill>
                <a:prstDash val="sysDot"/>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56" name="直接连接符 1556"/>
              <p:cNvSpPr>
                <a:spLocks noChangeShapeType="1"/>
              </p:cNvSpPr>
              <p:nvPr/>
            </p:nvSpPr>
            <p:spPr bwMode="auto">
              <a:xfrm flipV="1">
                <a:off x="35687" y="11303"/>
                <a:ext cx="0" cy="1692"/>
              </a:xfrm>
              <a:prstGeom prst="line">
                <a:avLst/>
              </a:prstGeom>
              <a:noFill/>
              <a:ln w="12700">
                <a:solidFill>
                  <a:srgbClr val="000000"/>
                </a:solidFill>
                <a:prstDash val="sysDot"/>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57" name="直接连接符 1557"/>
              <p:cNvSpPr>
                <a:spLocks noChangeShapeType="1"/>
              </p:cNvSpPr>
              <p:nvPr/>
            </p:nvSpPr>
            <p:spPr bwMode="auto">
              <a:xfrm flipV="1">
                <a:off x="37274" y="11725"/>
                <a:ext cx="0" cy="2413"/>
              </a:xfrm>
              <a:prstGeom prst="line">
                <a:avLst/>
              </a:prstGeom>
              <a:noFill/>
              <a:ln w="12700">
                <a:solidFill>
                  <a:srgbClr val="000000"/>
                </a:solidFill>
                <a:prstDash val="sysDot"/>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grpSp>
      </p:grpSp>
      <p:sp>
        <p:nvSpPr>
          <p:cNvPr id="6" name="灯片编号占位符 5">
            <a:extLst>
              <a:ext uri="{FF2B5EF4-FFF2-40B4-BE49-F238E27FC236}">
                <a16:creationId xmlns:a16="http://schemas.microsoft.com/office/drawing/2014/main" id="{C5F9DA3E-A6C3-4D4B-BC47-1500301F2B9F}"/>
              </a:ext>
            </a:extLst>
          </p:cNvPr>
          <p:cNvSpPr>
            <a:spLocks noGrp="1"/>
          </p:cNvSpPr>
          <p:nvPr>
            <p:ph type="sldNum" sz="quarter" idx="12"/>
          </p:nvPr>
        </p:nvSpPr>
        <p:spPr/>
        <p:txBody>
          <a:bodyPr/>
          <a:lstStyle/>
          <a:p>
            <a:fld id="{0343F522-B1DB-4B24-87CC-09EAB668A261}" type="slidenum">
              <a:rPr lang="zh-CN" altLang="en-US" smtClean="0"/>
              <a:pPr/>
              <a:t>6</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203431"/>
            <a:ext cx="7519277" cy="1020726"/>
          </a:xfrm>
        </p:spPr>
        <p:txBody>
          <a:bodyPr>
            <a:normAutofit/>
          </a:bodyPr>
          <a:lstStyle/>
          <a:p>
            <a:r>
              <a:rPr lang="zh-CN" altLang="en-US" sz="3200" dirty="0">
                <a:latin typeface="黑体" panose="02010609060101010101" pitchFamily="49" charset="-122"/>
                <a:ea typeface="黑体" panose="02010609060101010101" pitchFamily="49" charset="-122"/>
              </a:rPr>
              <a:t>（</a:t>
            </a:r>
            <a:r>
              <a:rPr lang="en-US" altLang="zh-CN" dirty="0"/>
              <a:t>5</a:t>
            </a:r>
            <a:r>
              <a:rPr lang="zh-CN" altLang="en-US" sz="3200" dirty="0">
                <a:latin typeface="黑体" panose="02010609060101010101" pitchFamily="49" charset="-122"/>
                <a:ea typeface="黑体" panose="02010609060101010101" pitchFamily="49" charset="-122"/>
              </a:rPr>
              <a:t>）选择性确认问题</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984749"/>
            <a:ext cx="7860889" cy="1330748"/>
          </a:xfrm>
        </p:spPr>
        <p:txBody>
          <a:bodyPr>
            <a:normAutofit/>
          </a:bodyPr>
          <a:lstStyle/>
          <a:p>
            <a:r>
              <a:rPr lang="zh-CN" altLang="zh-CN" dirty="0"/>
              <a:t>当发送方连续发送多个报文后等待接收应答，如果其中部分报文出错或丢失，</a:t>
            </a:r>
            <a:r>
              <a:rPr lang="zh-CN" altLang="en-US" dirty="0"/>
              <a:t>接收方</a:t>
            </a:r>
            <a:r>
              <a:rPr lang="zh-CN" altLang="zh-CN" dirty="0"/>
              <a:t>应如何处理？</a:t>
            </a:r>
          </a:p>
        </p:txBody>
      </p:sp>
      <p:sp>
        <p:nvSpPr>
          <p:cNvPr id="7" name="内容占位符 2">
            <a:extLst>
              <a:ext uri="{FF2B5EF4-FFF2-40B4-BE49-F238E27FC236}">
                <a16:creationId xmlns:a16="http://schemas.microsoft.com/office/drawing/2014/main" id="{62772749-0251-43E3-8FBE-62B01C0C88DA}"/>
              </a:ext>
            </a:extLst>
          </p:cNvPr>
          <p:cNvSpPr txBox="1">
            <a:spLocks/>
          </p:cNvSpPr>
          <p:nvPr/>
        </p:nvSpPr>
        <p:spPr>
          <a:xfrm>
            <a:off x="722672" y="2459575"/>
            <a:ext cx="8141109" cy="2082917"/>
          </a:xfrm>
          <a:prstGeom prst="rect">
            <a:avLst/>
          </a:prstGeom>
        </p:spPr>
        <p:txBody>
          <a:bodyPr vert="horz" lIns="91440" tIns="45720" rIns="91440" bIns="45720" rtlCol="0">
            <a:noAutofit/>
          </a:bodyPr>
          <a:lstStyle/>
          <a:p>
            <a:r>
              <a:rPr lang="zh-CN" altLang="zh-CN" sz="2800" b="1" dirty="0">
                <a:solidFill>
                  <a:srgbClr val="FF0000"/>
                </a:solidFill>
              </a:rPr>
              <a:t>解决方案</a:t>
            </a:r>
            <a:r>
              <a:rPr lang="zh-CN" altLang="zh-CN" sz="2800" dirty="0"/>
              <a:t>：</a:t>
            </a:r>
            <a:endParaRPr lang="en-US" altLang="zh-CN" sz="2800" dirty="0"/>
          </a:p>
          <a:p>
            <a:pPr marL="354013" indent="-354013">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接收方发送选择性确认，支出丢失的报文块</a:t>
            </a:r>
            <a:r>
              <a:rPr lang="zh-CN" altLang="zh-CN"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pPr marL="354013" indent="-354013">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发送方</a:t>
            </a:r>
            <a:r>
              <a:rPr lang="zh-CN" altLang="zh-CN" sz="2800" dirty="0">
                <a:latin typeface="黑体" panose="02010609060101010101" pitchFamily="49" charset="-122"/>
                <a:ea typeface="黑体" panose="02010609060101010101" pitchFamily="49" charset="-122"/>
              </a:rPr>
              <a:t>只重发这部分报文，而不是重发自出错报文开始</a:t>
            </a:r>
            <a:r>
              <a:rPr lang="zh-CN" altLang="en-US" sz="2800" dirty="0">
                <a:latin typeface="黑体" panose="02010609060101010101" pitchFamily="49" charset="-122"/>
                <a:ea typeface="黑体" panose="02010609060101010101" pitchFamily="49" charset="-122"/>
              </a:rPr>
              <a:t>的</a:t>
            </a:r>
            <a:r>
              <a:rPr lang="zh-CN" altLang="zh-CN" sz="2800" dirty="0">
                <a:latin typeface="黑体" panose="02010609060101010101" pitchFamily="49" charset="-122"/>
                <a:ea typeface="黑体" panose="02010609060101010101" pitchFamily="49" charset="-122"/>
              </a:rPr>
              <a:t>所有报文。</a:t>
            </a: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滑动窗口机制</a:t>
                      </a:r>
                    </a:p>
                  </a:txBody>
                  <a:tcPr marL="0" marR="0" marT="0" marB="0" anchor="ctr">
                    <a:solidFill>
                      <a:schemeClr val="accent5">
                        <a:lumMod val="75000"/>
                      </a:schemeClr>
                    </a:solidFill>
                  </a:tcPr>
                </a:tc>
                <a:extLst>
                  <a:ext uri="{0D108BD9-81ED-4DB2-BD59-A6C34878D82A}">
                    <a16:rowId xmlns:a16="http://schemas.microsoft.com/office/drawing/2014/main" val="10005"/>
                  </a:ext>
                </a:extLst>
              </a:tr>
              <a:tr h="556862">
                <a:tc>
                  <a:txBody>
                    <a:bodyPr/>
                    <a:lstStyle/>
                    <a:p>
                      <a:pPr algn="ctr"/>
                      <a:r>
                        <a:rPr lang="zh-CN" altLang="en-US" sz="1600" dirty="0">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925714F2-3A16-410C-B572-78ACEAD10974}"/>
              </a:ext>
            </a:extLst>
          </p:cNvPr>
          <p:cNvSpPr>
            <a:spLocks noGrp="1"/>
          </p:cNvSpPr>
          <p:nvPr>
            <p:ph type="sldNum" sz="quarter" idx="12"/>
          </p:nvPr>
        </p:nvSpPr>
        <p:spPr/>
        <p:txBody>
          <a:bodyPr/>
          <a:lstStyle/>
          <a:p>
            <a:fld id="{0343F522-B1DB-4B24-87CC-09EAB668A261}" type="slidenum">
              <a:rPr lang="zh-CN" altLang="en-US" smtClean="0"/>
              <a:pPr/>
              <a:t>60</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203431"/>
            <a:ext cx="7519277" cy="1020726"/>
          </a:xfrm>
        </p:spPr>
        <p:txBody>
          <a:bodyPr>
            <a:normAutofit/>
          </a:bodyPr>
          <a:lstStyle/>
          <a:p>
            <a:r>
              <a:rPr lang="en-US" altLang="zh-CN" dirty="0"/>
              <a:t>TCP</a:t>
            </a:r>
            <a:r>
              <a:rPr lang="zh-CN" altLang="en-US" dirty="0"/>
              <a:t>优先数据发送</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984749"/>
            <a:ext cx="7860889" cy="4767122"/>
          </a:xfrm>
        </p:spPr>
        <p:txBody>
          <a:bodyPr>
            <a:noAutofit/>
          </a:bodyPr>
          <a:lstStyle/>
          <a:p>
            <a:r>
              <a:rPr lang="zh-CN" altLang="zh-CN" dirty="0"/>
              <a:t>高优先级紧急数据发送机制</a:t>
            </a:r>
            <a:r>
              <a:rPr lang="zh-CN" altLang="en-US" dirty="0"/>
              <a:t>：</a:t>
            </a:r>
            <a:endParaRPr lang="en-US" altLang="zh-CN" dirty="0"/>
          </a:p>
          <a:p>
            <a:pPr>
              <a:buNone/>
            </a:pPr>
            <a:r>
              <a:rPr lang="zh-CN" altLang="zh-CN" dirty="0"/>
              <a:t>①</a:t>
            </a:r>
            <a:r>
              <a:rPr lang="en-US" altLang="zh-CN" dirty="0"/>
              <a:t>TCP</a:t>
            </a:r>
            <a:r>
              <a:rPr lang="zh-CN" altLang="zh-CN" dirty="0"/>
              <a:t>接收到上层交付的紧急数据后，创建一个</a:t>
            </a:r>
            <a:r>
              <a:rPr lang="en-US" altLang="zh-CN" dirty="0"/>
              <a:t>URG=1</a:t>
            </a:r>
            <a:r>
              <a:rPr lang="zh-CN" altLang="zh-CN" dirty="0"/>
              <a:t>的报文，把紧急指针设置为指向紧急数据最后一个字节的位置</a:t>
            </a:r>
            <a:r>
              <a:rPr lang="en-US" altLang="zh-CN" dirty="0"/>
              <a:t>+1</a:t>
            </a:r>
            <a:r>
              <a:rPr lang="zh-CN" altLang="zh-CN" dirty="0"/>
              <a:t>（序号），其它非紧急数据放在紧急数据之后（一个报文中可以包括紧急数据和非紧急数据）；</a:t>
            </a:r>
            <a:endParaRPr lang="en-US" altLang="zh-CN" dirty="0"/>
          </a:p>
          <a:p>
            <a:pPr>
              <a:buNone/>
            </a:pPr>
            <a:r>
              <a:rPr lang="zh-CN" altLang="zh-CN" dirty="0"/>
              <a:t>②启动优先发送（不参与排队等候）；</a:t>
            </a:r>
            <a:endParaRPr lang="en-US" altLang="zh-CN" dirty="0"/>
          </a:p>
          <a:p>
            <a:pPr>
              <a:buNone/>
            </a:pPr>
            <a:r>
              <a:rPr lang="zh-CN" altLang="zh-CN" dirty="0"/>
              <a:t>③接收方收到</a:t>
            </a:r>
            <a:r>
              <a:rPr lang="en-US" altLang="zh-CN" dirty="0"/>
              <a:t>URG=1</a:t>
            </a:r>
            <a:r>
              <a:rPr lang="zh-CN" altLang="zh-CN" dirty="0"/>
              <a:t>的紧急报文后，取出紧急数据，提交给应用进程。</a:t>
            </a:r>
            <a:endParaRPr lang="en-US" altLang="zh-CN" dirty="0"/>
          </a:p>
          <a:p>
            <a:pPr>
              <a:buNone/>
            </a:pPr>
            <a:endParaRPr lang="en-US" altLang="zh-CN" dirty="0"/>
          </a:p>
          <a:p>
            <a:r>
              <a:rPr lang="zh-CN" altLang="zh-CN" dirty="0"/>
              <a:t>通常，对紧急数据，都设置</a:t>
            </a:r>
            <a:r>
              <a:rPr lang="en-US" altLang="zh-CN" dirty="0"/>
              <a:t>PSH=1</a:t>
            </a:r>
            <a:endParaRPr lang="zh-CN" altLang="zh-CN" dirty="0"/>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优先数据</a:t>
                      </a:r>
                    </a:p>
                  </a:txBody>
                  <a:tcPr marL="0" marR="0" marT="0" marB="0" anchor="ctr">
                    <a:solidFill>
                      <a:schemeClr val="accent5">
                        <a:lumMod val="75000"/>
                      </a:schemeClr>
                    </a:solidFill>
                  </a:tcPr>
                </a:tc>
                <a:extLst>
                  <a:ext uri="{0D108BD9-81ED-4DB2-BD59-A6C34878D82A}">
                    <a16:rowId xmlns:a16="http://schemas.microsoft.com/office/drawing/2014/main" val="10006"/>
                  </a:ext>
                </a:extLst>
              </a:tr>
              <a:tr h="575187">
                <a:tc>
                  <a:txBody>
                    <a:bodyPr/>
                    <a:lstStyle/>
                    <a:p>
                      <a:pPr algn="ctr"/>
                      <a:r>
                        <a:rPr lang="zh-CN" altLang="en-US" sz="1600" dirty="0">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955F194B-37DE-4794-ACE5-A526A334147B}"/>
              </a:ext>
            </a:extLst>
          </p:cNvPr>
          <p:cNvSpPr>
            <a:spLocks noGrp="1"/>
          </p:cNvSpPr>
          <p:nvPr>
            <p:ph type="sldNum" sz="quarter" idx="12"/>
          </p:nvPr>
        </p:nvSpPr>
        <p:spPr/>
        <p:txBody>
          <a:bodyPr/>
          <a:lstStyle/>
          <a:p>
            <a:fld id="{0343F522-B1DB-4B24-87CC-09EAB668A261}" type="slidenum">
              <a:rPr lang="zh-CN" altLang="en-US" smtClean="0"/>
              <a:pPr/>
              <a:t>61</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203431"/>
            <a:ext cx="7519277" cy="1020726"/>
          </a:xfrm>
        </p:spPr>
        <p:txBody>
          <a:bodyPr>
            <a:normAutofit/>
          </a:bodyPr>
          <a:lstStyle/>
          <a:p>
            <a:r>
              <a:rPr lang="zh-CN" altLang="en-US" dirty="0"/>
              <a:t>移动</a:t>
            </a:r>
            <a:r>
              <a:rPr lang="en-US" altLang="zh-CN" dirty="0"/>
              <a:t>TCP</a:t>
            </a:r>
            <a:r>
              <a:rPr lang="zh-CN" altLang="en-US" dirty="0"/>
              <a:t>优化</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66917" y="984749"/>
            <a:ext cx="7860889" cy="4767122"/>
          </a:xfrm>
        </p:spPr>
        <p:txBody>
          <a:bodyPr>
            <a:normAutofit/>
          </a:bodyPr>
          <a:lstStyle/>
          <a:p>
            <a:r>
              <a:rPr lang="zh-CN" altLang="zh-CN" sz="2400" dirty="0"/>
              <a:t>终端的移动，</a:t>
            </a:r>
            <a:r>
              <a:rPr lang="zh-CN" altLang="en-US" sz="2400" dirty="0"/>
              <a:t>可能</a:t>
            </a:r>
            <a:r>
              <a:rPr lang="zh-CN" altLang="zh-CN" sz="2400" dirty="0"/>
              <a:t>导致建立的</a:t>
            </a:r>
            <a:r>
              <a:rPr lang="en-US" altLang="zh-CN" sz="2400" dirty="0"/>
              <a:t>TCP</a:t>
            </a:r>
            <a:r>
              <a:rPr lang="zh-CN" altLang="zh-CN" sz="2400" dirty="0"/>
              <a:t>连接不能保证持续连接，通信过程不稳定。</a:t>
            </a:r>
            <a:endParaRPr lang="en-US" altLang="zh-CN" sz="2400" dirty="0"/>
          </a:p>
          <a:p>
            <a:r>
              <a:rPr lang="zh-CN" altLang="zh-CN" sz="2400" dirty="0"/>
              <a:t>分段连接方案</a:t>
            </a:r>
            <a:r>
              <a:rPr lang="zh-CN" altLang="en-US" sz="2400" dirty="0"/>
              <a:t>（</a:t>
            </a:r>
            <a:r>
              <a:rPr lang="zh-CN" altLang="zh-CN" sz="2400" dirty="0"/>
              <a:t>以移动终端与另一固定终端之间的传输为例</a:t>
            </a:r>
            <a:r>
              <a:rPr lang="zh-CN" altLang="en-US" sz="2400" dirty="0"/>
              <a:t>）：</a:t>
            </a:r>
            <a:endParaRPr lang="en-US" altLang="zh-CN" sz="2400" dirty="0"/>
          </a:p>
          <a:p>
            <a:pPr lvl="1">
              <a:buFont typeface="黑体" panose="02010609060101010101" pitchFamily="49" charset="-122"/>
              <a:buChar char="-"/>
            </a:pPr>
            <a:r>
              <a:rPr lang="zh-CN" altLang="zh-CN" dirty="0"/>
              <a:t>将</a:t>
            </a:r>
            <a:r>
              <a:rPr lang="en-US" altLang="zh-CN" dirty="0"/>
              <a:t>TCP</a:t>
            </a:r>
            <a:r>
              <a:rPr lang="zh-CN" altLang="zh-CN" dirty="0"/>
              <a:t>连接分成两段，移动终端与基站（接入点）之间的移动段</a:t>
            </a:r>
            <a:r>
              <a:rPr lang="en-US" altLang="zh-CN" dirty="0"/>
              <a:t>+</a:t>
            </a:r>
            <a:r>
              <a:rPr lang="zh-CN" altLang="zh-CN" dirty="0"/>
              <a:t>基站与对端之间的固定段。</a:t>
            </a:r>
            <a:endParaRPr lang="en-US" altLang="zh-CN" dirty="0"/>
          </a:p>
          <a:p>
            <a:pPr lvl="1">
              <a:buFont typeface="黑体" panose="02010609060101010101" pitchFamily="49" charset="-122"/>
              <a:buChar char="-"/>
            </a:pPr>
            <a:r>
              <a:rPr lang="zh-CN" altLang="zh-CN" dirty="0"/>
              <a:t>对固定段，在基站增加缓存功能，当固定终端向移动终端发送数据</a:t>
            </a:r>
            <a:r>
              <a:rPr lang="zh-CN" altLang="en-US" dirty="0"/>
              <a:t>而</a:t>
            </a:r>
            <a:r>
              <a:rPr lang="zh-CN" altLang="zh-CN" dirty="0"/>
              <a:t>移动终端不在线时，由基站将数据进行缓存，待移动端在线后转发缓存的数据。</a:t>
            </a:r>
            <a:endParaRPr lang="en-US" altLang="zh-CN" dirty="0"/>
          </a:p>
          <a:p>
            <a:pPr lvl="1">
              <a:buFont typeface="黑体" panose="02010609060101010101" pitchFamily="49" charset="-122"/>
              <a:buChar char="-"/>
            </a:pPr>
            <a:r>
              <a:rPr lang="zh-CN" altLang="zh-CN" dirty="0"/>
              <a:t>在移动端，增加连接保活机制，即使因信号等原因临时不连通，也不废弃已建立的</a:t>
            </a:r>
            <a:r>
              <a:rPr lang="en-US" altLang="zh-CN" dirty="0"/>
              <a:t>TCP</a:t>
            </a:r>
            <a:r>
              <a:rPr lang="zh-CN" altLang="zh-CN" dirty="0"/>
              <a:t>连接，一旦连通，之前的</a:t>
            </a:r>
            <a:r>
              <a:rPr lang="en-US" altLang="zh-CN" dirty="0"/>
              <a:t>TCP</a:t>
            </a:r>
            <a:r>
              <a:rPr lang="zh-CN" altLang="zh-CN" dirty="0"/>
              <a:t>连接依然有效，继续传输数据。</a:t>
            </a:r>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移动优化</a:t>
                      </a:r>
                    </a:p>
                  </a:txBody>
                  <a:tcPr marL="0" marR="0" marT="0" marB="0" anchor="ctr">
                    <a:solidFill>
                      <a:schemeClr val="accent5">
                        <a:lumMod val="75000"/>
                      </a:schemeClr>
                    </a:solidFill>
                  </a:tcPr>
                </a:tc>
                <a:extLst>
                  <a:ext uri="{0D108BD9-81ED-4DB2-BD59-A6C34878D82A}">
                    <a16:rowId xmlns:a16="http://schemas.microsoft.com/office/drawing/2014/main" val="10007"/>
                  </a:ext>
                </a:extLst>
              </a:tr>
              <a:tr h="501445">
                <a:tc>
                  <a:txBody>
                    <a:bodyPr/>
                    <a:lstStyle/>
                    <a:p>
                      <a:pPr algn="ctr"/>
                      <a:r>
                        <a:rPr lang="zh-CN" altLang="en-US" sz="1600" dirty="0">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139FCEB9-BF4F-48E7-9D67-124C7F2FFEEC}"/>
              </a:ext>
            </a:extLst>
          </p:cNvPr>
          <p:cNvSpPr>
            <a:spLocks noGrp="1"/>
          </p:cNvSpPr>
          <p:nvPr>
            <p:ph type="sldNum" sz="quarter" idx="12"/>
          </p:nvPr>
        </p:nvSpPr>
        <p:spPr/>
        <p:txBody>
          <a:bodyPr/>
          <a:lstStyle/>
          <a:p>
            <a:fld id="{0343F522-B1DB-4B24-87CC-09EAB668A261}" type="slidenum">
              <a:rPr lang="zh-CN" altLang="en-US" smtClean="0"/>
              <a:pPr/>
              <a:t>62</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4" y="203431"/>
            <a:ext cx="7519277" cy="1020726"/>
          </a:xfrm>
        </p:spPr>
        <p:txBody>
          <a:bodyPr>
            <a:normAutofit/>
          </a:bodyPr>
          <a:lstStyle/>
          <a:p>
            <a:r>
              <a:rPr lang="zh-CN" altLang="en-US" dirty="0"/>
              <a:t>星际</a:t>
            </a:r>
            <a:r>
              <a:rPr lang="en-US" altLang="zh-CN" dirty="0"/>
              <a:t>TCP</a:t>
            </a:r>
            <a:r>
              <a:rPr lang="zh-CN" altLang="en-US" dirty="0"/>
              <a:t>优化</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52168" y="1309213"/>
            <a:ext cx="7860889" cy="2746593"/>
          </a:xfrm>
        </p:spPr>
        <p:txBody>
          <a:bodyPr>
            <a:normAutofit/>
          </a:bodyPr>
          <a:lstStyle/>
          <a:p>
            <a:r>
              <a:rPr lang="zh-CN" altLang="zh-CN" dirty="0"/>
              <a:t>超远距离，</a:t>
            </a:r>
            <a:r>
              <a:rPr lang="en-US" altLang="zh-CN" dirty="0"/>
              <a:t>TCP</a:t>
            </a:r>
            <a:r>
              <a:rPr lang="zh-CN" altLang="en-US" dirty="0"/>
              <a:t>应答</a:t>
            </a:r>
            <a:r>
              <a:rPr lang="zh-CN" altLang="zh-CN" dirty="0"/>
              <a:t>机制非常低效</a:t>
            </a:r>
            <a:endParaRPr lang="en-US" altLang="zh-CN" dirty="0"/>
          </a:p>
          <a:p>
            <a:r>
              <a:rPr lang="zh-CN" altLang="en-US" dirty="0"/>
              <a:t>优化</a:t>
            </a:r>
            <a:r>
              <a:rPr lang="zh-CN" altLang="zh-CN" dirty="0"/>
              <a:t>方案</a:t>
            </a:r>
            <a:r>
              <a:rPr lang="zh-CN" altLang="en-US" dirty="0"/>
              <a:t>：</a:t>
            </a:r>
            <a:endParaRPr lang="en-US" altLang="zh-CN" dirty="0"/>
          </a:p>
          <a:p>
            <a:pPr lvl="1">
              <a:buFont typeface="黑体" panose="02010609060101010101" pitchFamily="49" charset="-122"/>
              <a:buChar char="-"/>
            </a:pPr>
            <a:r>
              <a:rPr lang="zh-CN" altLang="zh-CN" sz="2800" dirty="0"/>
              <a:t>肯定应答改为否定应答</a:t>
            </a:r>
            <a:endParaRPr lang="en-US" altLang="zh-CN" sz="2800" dirty="0"/>
          </a:p>
          <a:p>
            <a:pPr lvl="1">
              <a:buFont typeface="黑体" panose="02010609060101010101" pitchFamily="49" charset="-122"/>
              <a:buChar char="-"/>
            </a:pPr>
            <a:r>
              <a:rPr lang="zh-CN" altLang="zh-CN" sz="2800" dirty="0"/>
              <a:t>增加压缩、报文丢失等特定处理方法</a:t>
            </a:r>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星际优化</a:t>
                      </a:r>
                    </a:p>
                  </a:txBody>
                  <a:tcPr marL="0" marR="0" marT="0" marB="0" anchor="ctr">
                    <a:solidFill>
                      <a:schemeClr val="accent5">
                        <a:lumMod val="75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10019DD1-32CA-4629-BEE8-FAF2899291D8}"/>
              </a:ext>
            </a:extLst>
          </p:cNvPr>
          <p:cNvSpPr>
            <a:spLocks noGrp="1"/>
          </p:cNvSpPr>
          <p:nvPr>
            <p:ph type="sldNum" sz="quarter" idx="12"/>
          </p:nvPr>
        </p:nvSpPr>
        <p:spPr/>
        <p:txBody>
          <a:bodyPr/>
          <a:lstStyle/>
          <a:p>
            <a:fld id="{0343F522-B1DB-4B24-87CC-09EAB668A261}" type="slidenum">
              <a:rPr lang="zh-CN" altLang="en-US" smtClean="0"/>
              <a:pPr/>
              <a:t>63</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81665" y="616040"/>
            <a:ext cx="7860889" cy="2746593"/>
          </a:xfrm>
        </p:spPr>
        <p:txBody>
          <a:bodyPr>
            <a:noAutofit/>
          </a:bodyPr>
          <a:lstStyle/>
          <a:p>
            <a:r>
              <a:rPr lang="zh-CN" altLang="zh-CN" dirty="0"/>
              <a:t>在收发双方之间建立</a:t>
            </a:r>
            <a:r>
              <a:rPr lang="en-US" altLang="zh-CN" dirty="0"/>
              <a:t>TCP</a:t>
            </a:r>
            <a:r>
              <a:rPr lang="zh-CN" altLang="zh-CN" dirty="0"/>
              <a:t>连接时，以</a:t>
            </a:r>
            <a:r>
              <a:rPr lang="en-US" altLang="zh-CN" dirty="0"/>
              <a:t>&lt;</a:t>
            </a:r>
            <a:r>
              <a:rPr lang="zh-CN" altLang="zh-CN" dirty="0"/>
              <a:t>源端口，源</a:t>
            </a:r>
            <a:r>
              <a:rPr lang="en-US" altLang="zh-CN" dirty="0"/>
              <a:t>IP</a:t>
            </a:r>
            <a:r>
              <a:rPr lang="zh-CN" altLang="zh-CN" dirty="0"/>
              <a:t>，目的</a:t>
            </a:r>
            <a:r>
              <a:rPr lang="en-US" altLang="zh-CN" dirty="0"/>
              <a:t>IP</a:t>
            </a:r>
            <a:r>
              <a:rPr lang="zh-CN" altLang="zh-CN" dirty="0"/>
              <a:t>，目的端口</a:t>
            </a:r>
            <a:r>
              <a:rPr lang="en-US" altLang="zh-CN" dirty="0"/>
              <a:t>&gt;</a:t>
            </a:r>
            <a:r>
              <a:rPr lang="zh-CN" altLang="zh-CN" dirty="0"/>
              <a:t>作为识别标志，如果发现源主机有多个网络接口，就与目的端建立多个</a:t>
            </a:r>
            <a:r>
              <a:rPr lang="en-US" altLang="zh-CN" dirty="0"/>
              <a:t>TCP</a:t>
            </a:r>
            <a:r>
              <a:rPr lang="zh-CN" altLang="zh-CN" dirty="0"/>
              <a:t>实连接，但另外分配一个逻辑</a:t>
            </a:r>
            <a:r>
              <a:rPr lang="en-US" altLang="zh-CN" dirty="0"/>
              <a:t>TCP</a:t>
            </a:r>
            <a:r>
              <a:rPr lang="zh-CN" altLang="zh-CN" dirty="0"/>
              <a:t>连接号，作为源端、目的端之间的</a:t>
            </a:r>
            <a:r>
              <a:rPr lang="en-US" altLang="zh-CN" dirty="0"/>
              <a:t>TCP</a:t>
            </a:r>
            <a:r>
              <a:rPr lang="zh-CN" altLang="zh-CN" dirty="0"/>
              <a:t>连接。</a:t>
            </a:r>
            <a:endParaRPr lang="en-US" altLang="zh-CN" dirty="0"/>
          </a:p>
          <a:p>
            <a:r>
              <a:rPr lang="zh-CN" altLang="zh-CN" dirty="0"/>
              <a:t>在发送数据时，将数据分散到不同的是</a:t>
            </a:r>
            <a:r>
              <a:rPr lang="en-US" altLang="zh-CN" dirty="0"/>
              <a:t>TCP</a:t>
            </a:r>
            <a:r>
              <a:rPr lang="zh-CN" altLang="zh-CN" dirty="0"/>
              <a:t>连接上传输，接收方进行排序、合并。</a:t>
            </a:r>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多路</a:t>
                      </a:r>
                      <a:r>
                        <a:rPr lang="en-US" altLang="zh-CN" sz="1600" dirty="0">
                          <a:solidFill>
                            <a:schemeClr val="bg1"/>
                          </a:solidFill>
                          <a:latin typeface="黑体" panose="02010609060101010101" pitchFamily="49" charset="-122"/>
                          <a:ea typeface="黑体" panose="02010609060101010101" pitchFamily="49" charset="-122"/>
                        </a:rPr>
                        <a:t>TCP</a:t>
                      </a:r>
                      <a:endParaRPr lang="zh-CN" altLang="en-US" sz="1600"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5">
                        <a:lumMod val="75000"/>
                      </a:schemeClr>
                    </a:solidFill>
                  </a:tcPr>
                </a:tc>
                <a:extLst>
                  <a:ext uri="{0D108BD9-81ED-4DB2-BD59-A6C34878D82A}">
                    <a16:rowId xmlns:a16="http://schemas.microsoft.com/office/drawing/2014/main" val="10009"/>
                  </a:ext>
                </a:extLst>
              </a:tr>
              <a:tr h="353945">
                <a:tc>
                  <a:txBody>
                    <a:bodyPr/>
                    <a:lstStyle/>
                    <a:p>
                      <a:pPr algn="ctr"/>
                      <a:r>
                        <a:rPr lang="en-US" altLang="zh-CN" sz="1600" dirty="0">
                          <a:latin typeface="黑体" panose="02010609060101010101" pitchFamily="49" charset="-122"/>
                          <a:ea typeface="黑体" panose="02010609060101010101" pitchFamily="49" charset="-122"/>
                        </a:rPr>
                        <a:t>QUIC</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sp>
        <p:nvSpPr>
          <p:cNvPr id="20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49" name="画布 339"/>
          <p:cNvGrpSpPr>
            <a:grpSpLocks/>
          </p:cNvGrpSpPr>
          <p:nvPr/>
        </p:nvGrpSpPr>
        <p:grpSpPr bwMode="auto">
          <a:xfrm>
            <a:off x="1194619" y="3495373"/>
            <a:ext cx="6858000" cy="2477729"/>
            <a:chOff x="0" y="0"/>
            <a:chExt cx="48571" cy="9969"/>
          </a:xfrm>
        </p:grpSpPr>
        <p:sp>
          <p:nvSpPr>
            <p:cNvPr id="2064" name="AutoShape 16"/>
            <p:cNvSpPr>
              <a:spLocks noChangeAspect="1" noChangeArrowheads="1"/>
            </p:cNvSpPr>
            <p:nvPr/>
          </p:nvSpPr>
          <p:spPr bwMode="auto">
            <a:xfrm>
              <a:off x="0" y="0"/>
              <a:ext cx="48571" cy="9969"/>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p>
          </p:txBody>
        </p:sp>
        <p:sp>
          <p:nvSpPr>
            <p:cNvPr id="474" name="矩形 474"/>
            <p:cNvSpPr>
              <a:spLocks noChangeArrowheads="1"/>
            </p:cNvSpPr>
            <p:nvPr/>
          </p:nvSpPr>
          <p:spPr bwMode="auto">
            <a:xfrm>
              <a:off x="0" y="4376"/>
              <a:ext cx="11979" cy="2689"/>
            </a:xfrm>
            <a:prstGeom prst="rect">
              <a:avLst/>
            </a:prstGeom>
            <a:no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源端口</a:t>
              </a:r>
              <a:r>
                <a:rPr kumimoji="0" lang="en-US" altLang="zh-CN" sz="16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zh-CN" altLang="en-US" sz="16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逻辑</a:t>
              </a:r>
              <a:r>
                <a:rPr kumimoji="0" lang="en-US" altLang="zh-CN" sz="16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TCP </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32" name="矩形 632"/>
            <p:cNvSpPr>
              <a:spLocks noChangeArrowheads="1"/>
            </p:cNvSpPr>
            <p:nvPr/>
          </p:nvSpPr>
          <p:spPr bwMode="auto">
            <a:xfrm>
              <a:off x="13544" y="1393"/>
              <a:ext cx="6357" cy="2690"/>
            </a:xfrm>
            <a:prstGeom prst="rect">
              <a:avLst/>
            </a:prstGeom>
            <a:no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源</a:t>
              </a: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IP1</a:t>
              </a:r>
              <a:endParaRPr kumimoji="0" lang="en-US" altLang="zh-CN" sz="1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33" name="矩形 633"/>
            <p:cNvSpPr>
              <a:spLocks noChangeArrowheads="1"/>
            </p:cNvSpPr>
            <p:nvPr/>
          </p:nvSpPr>
          <p:spPr bwMode="auto">
            <a:xfrm>
              <a:off x="13544" y="6625"/>
              <a:ext cx="6357" cy="2690"/>
            </a:xfrm>
            <a:prstGeom prst="rect">
              <a:avLst/>
            </a:prstGeom>
            <a:no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源</a:t>
              </a: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IP2</a:t>
              </a:r>
              <a:endParaRPr kumimoji="0" lang="en-US" altLang="zh-CN" sz="1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34" name="矩形 634"/>
            <p:cNvSpPr>
              <a:spLocks noChangeArrowheads="1"/>
            </p:cNvSpPr>
            <p:nvPr/>
          </p:nvSpPr>
          <p:spPr bwMode="auto">
            <a:xfrm>
              <a:off x="26796" y="1442"/>
              <a:ext cx="6210" cy="2689"/>
            </a:xfrm>
            <a:prstGeom prst="rect">
              <a:avLst/>
            </a:prstGeom>
            <a:no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目的</a:t>
              </a: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IP1</a:t>
              </a:r>
              <a:endParaRPr kumimoji="0" lang="en-US" altLang="zh-CN" sz="1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35" name="矩形 635"/>
            <p:cNvSpPr>
              <a:spLocks noChangeArrowheads="1"/>
            </p:cNvSpPr>
            <p:nvPr/>
          </p:nvSpPr>
          <p:spPr bwMode="auto">
            <a:xfrm>
              <a:off x="26796" y="6674"/>
              <a:ext cx="6210" cy="2690"/>
            </a:xfrm>
            <a:prstGeom prst="rect">
              <a:avLst/>
            </a:prstGeom>
            <a:no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目的</a:t>
              </a: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IP2</a:t>
              </a:r>
              <a:endParaRPr kumimoji="0" lang="en-US" altLang="zh-CN" sz="1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36" name="矩形 636"/>
            <p:cNvSpPr>
              <a:spLocks noChangeArrowheads="1"/>
            </p:cNvSpPr>
            <p:nvPr/>
          </p:nvSpPr>
          <p:spPr bwMode="auto">
            <a:xfrm>
              <a:off x="35010" y="3985"/>
              <a:ext cx="13203" cy="2689"/>
            </a:xfrm>
            <a:prstGeom prst="rect">
              <a:avLst/>
            </a:prstGeom>
            <a:no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逻辑</a:t>
              </a: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TCP||</a:t>
              </a:r>
              <a:r>
                <a:rPr kumimoji="0" lang="zh-CN" altLang="en-US"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目的端口</a:t>
              </a:r>
              <a:endParaRPr kumimoji="0" lang="zh-CN" altLang="en-US" sz="1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75" name="直接连接符 475"/>
            <p:cNvSpPr>
              <a:spLocks noChangeShapeType="1"/>
            </p:cNvSpPr>
            <p:nvPr/>
          </p:nvSpPr>
          <p:spPr bwMode="auto">
            <a:xfrm>
              <a:off x="19901" y="2738"/>
              <a:ext cx="6895" cy="49"/>
            </a:xfrm>
            <a:prstGeom prst="line">
              <a:avLst/>
            </a:prstGeom>
            <a:noFill/>
            <a:ln w="6350">
              <a:solidFill>
                <a:srgbClr val="000000"/>
              </a:solidFill>
              <a:prstDash val="lgDashDot"/>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38" name="直接连接符 638"/>
            <p:cNvSpPr>
              <a:spLocks noChangeShapeType="1"/>
            </p:cNvSpPr>
            <p:nvPr/>
          </p:nvSpPr>
          <p:spPr bwMode="auto">
            <a:xfrm>
              <a:off x="11979" y="5721"/>
              <a:ext cx="1565" cy="2249"/>
            </a:xfrm>
            <a:prstGeom prst="line">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39" name="直接连接符 639"/>
            <p:cNvSpPr>
              <a:spLocks noChangeShapeType="1"/>
            </p:cNvSpPr>
            <p:nvPr/>
          </p:nvSpPr>
          <p:spPr bwMode="auto">
            <a:xfrm>
              <a:off x="19901" y="7921"/>
              <a:ext cx="6895" cy="49"/>
            </a:xfrm>
            <a:prstGeom prst="line">
              <a:avLst/>
            </a:prstGeom>
            <a:noFill/>
            <a:ln w="6350">
              <a:solidFill>
                <a:srgbClr val="000000"/>
              </a:solidFill>
              <a:prstDash val="lgDashDot"/>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40" name="直接连接符 640"/>
            <p:cNvSpPr>
              <a:spLocks noChangeShapeType="1"/>
            </p:cNvSpPr>
            <p:nvPr/>
          </p:nvSpPr>
          <p:spPr bwMode="auto">
            <a:xfrm flipV="1">
              <a:off x="11979" y="2738"/>
              <a:ext cx="1565" cy="2983"/>
            </a:xfrm>
            <a:prstGeom prst="line">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41" name="直接连接符 641"/>
            <p:cNvSpPr>
              <a:spLocks noChangeShapeType="1"/>
            </p:cNvSpPr>
            <p:nvPr/>
          </p:nvSpPr>
          <p:spPr bwMode="auto">
            <a:xfrm flipV="1">
              <a:off x="33006" y="5329"/>
              <a:ext cx="2004" cy="2690"/>
            </a:xfrm>
            <a:prstGeom prst="line">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42" name="直接连接符 642"/>
            <p:cNvSpPr>
              <a:spLocks noChangeShapeType="1"/>
            </p:cNvSpPr>
            <p:nvPr/>
          </p:nvSpPr>
          <p:spPr bwMode="auto">
            <a:xfrm>
              <a:off x="33006" y="2787"/>
              <a:ext cx="2004" cy="2542"/>
            </a:xfrm>
            <a:prstGeom prst="line">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43" name="矩形 643"/>
            <p:cNvSpPr>
              <a:spLocks noChangeArrowheads="1"/>
            </p:cNvSpPr>
            <p:nvPr/>
          </p:nvSpPr>
          <p:spPr bwMode="auto">
            <a:xfrm>
              <a:off x="19901" y="5329"/>
              <a:ext cx="6357" cy="225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实</a:t>
              </a: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TCP2</a:t>
              </a:r>
              <a:endParaRPr kumimoji="0" lang="en-US" altLang="zh-CN" sz="1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44" name="矩形 644"/>
            <p:cNvSpPr>
              <a:spLocks noChangeArrowheads="1"/>
            </p:cNvSpPr>
            <p:nvPr/>
          </p:nvSpPr>
          <p:spPr bwMode="auto">
            <a:xfrm>
              <a:off x="20439" y="0"/>
              <a:ext cx="6357" cy="2249"/>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实</a:t>
              </a: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TCP1</a:t>
              </a:r>
              <a:endParaRPr kumimoji="0" lang="en-US" altLang="zh-CN" sz="1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
        <p:nvSpPr>
          <p:cNvPr id="3" name="灯片编号占位符 2">
            <a:extLst>
              <a:ext uri="{FF2B5EF4-FFF2-40B4-BE49-F238E27FC236}">
                <a16:creationId xmlns:a16="http://schemas.microsoft.com/office/drawing/2014/main" id="{437C1A67-B532-4B59-926F-2BEF5F7E1857}"/>
              </a:ext>
            </a:extLst>
          </p:cNvPr>
          <p:cNvSpPr>
            <a:spLocks noGrp="1"/>
          </p:cNvSpPr>
          <p:nvPr>
            <p:ph type="sldNum" sz="quarter" idx="12"/>
          </p:nvPr>
        </p:nvSpPr>
        <p:spPr/>
        <p:txBody>
          <a:bodyPr/>
          <a:lstStyle/>
          <a:p>
            <a:fld id="{0343F522-B1DB-4B24-87CC-09EAB668A261}" type="slidenum">
              <a:rPr lang="zh-CN" altLang="en-US" smtClean="0"/>
              <a:pPr/>
              <a:t>64</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49"/>
                                        </p:tgtEl>
                                        <p:attrNameLst>
                                          <p:attrName>style.visibility</p:attrName>
                                        </p:attrNameLst>
                                      </p:cBhvr>
                                      <p:to>
                                        <p:strVal val="visible"/>
                                      </p:to>
                                    </p:set>
                                    <p:animEffect transition="in" filter="blinds(horizontal)">
                                      <p:cBhvr>
                                        <p:cTn id="15"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TCP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61346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695575" y="262416"/>
            <a:ext cx="4805574" cy="843708"/>
          </a:xfrm>
        </p:spPr>
        <p:txBody>
          <a:bodyPr>
            <a:normAutofit/>
          </a:bodyPr>
          <a:lstStyle/>
          <a:p>
            <a:r>
              <a:rPr lang="zh-CN" altLang="zh-CN" dirty="0"/>
              <a:t>取代</a:t>
            </a:r>
            <a:r>
              <a:rPr lang="en-US" altLang="zh-CN" dirty="0"/>
              <a:t>TCP</a:t>
            </a:r>
            <a:r>
              <a:rPr lang="zh-CN" altLang="zh-CN" dirty="0"/>
              <a:t>的</a:t>
            </a:r>
            <a:r>
              <a:rPr lang="en-US" altLang="zh-CN" dirty="0"/>
              <a:t>QUIC</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707923" y="970002"/>
            <a:ext cx="8052619" cy="2466378"/>
          </a:xfrm>
        </p:spPr>
        <p:txBody>
          <a:bodyPr>
            <a:normAutofit/>
          </a:bodyPr>
          <a:lstStyle/>
          <a:p>
            <a:r>
              <a:rPr lang="en-US" altLang="zh-CN" sz="2400" dirty="0"/>
              <a:t>QUIC</a:t>
            </a:r>
            <a:r>
              <a:rPr lang="zh-CN" altLang="zh-CN" sz="2400" dirty="0"/>
              <a:t>（</a:t>
            </a:r>
            <a:r>
              <a:rPr lang="en-US" altLang="zh-CN" sz="2400" dirty="0"/>
              <a:t>Quick UDP Internet Connections</a:t>
            </a:r>
            <a:r>
              <a:rPr lang="zh-CN" altLang="zh-CN" sz="2400" dirty="0"/>
              <a:t>）是</a:t>
            </a:r>
            <a:r>
              <a:rPr lang="en-US" altLang="zh-CN" sz="2400" dirty="0"/>
              <a:t>Google</a:t>
            </a:r>
            <a:r>
              <a:rPr lang="zh-CN" altLang="zh-CN" sz="2400" dirty="0"/>
              <a:t>公司提出的一种方案，还未被</a:t>
            </a:r>
            <a:r>
              <a:rPr lang="en-US" altLang="zh-CN" sz="2400" dirty="0"/>
              <a:t>IETF</a:t>
            </a:r>
            <a:r>
              <a:rPr lang="zh-CN" altLang="zh-CN" sz="2400" dirty="0"/>
              <a:t>正式采纳为标准规范。主要针对基于</a:t>
            </a:r>
            <a:r>
              <a:rPr lang="en-US" altLang="zh-CN" sz="2400" dirty="0"/>
              <a:t>TCP</a:t>
            </a:r>
            <a:r>
              <a:rPr lang="zh-CN" altLang="zh-CN" sz="2400" dirty="0"/>
              <a:t>的</a:t>
            </a:r>
            <a:r>
              <a:rPr lang="en-US" altLang="zh-CN" sz="2400" dirty="0"/>
              <a:t>HTTP</a:t>
            </a:r>
            <a:r>
              <a:rPr lang="zh-CN" altLang="zh-CN" sz="2400" dirty="0"/>
              <a:t>协议在某些应用的低效性</a:t>
            </a:r>
            <a:endParaRPr lang="en-US" altLang="zh-CN" sz="2400" dirty="0"/>
          </a:p>
          <a:p>
            <a:r>
              <a:rPr lang="en-US" altLang="zh-CN" sz="2400" dirty="0"/>
              <a:t>QUIC</a:t>
            </a:r>
            <a:r>
              <a:rPr lang="zh-CN" altLang="zh-CN" sz="2400" dirty="0"/>
              <a:t>减少了交互次数，可提高响应速度，最核心的方法包括采用</a:t>
            </a:r>
            <a:r>
              <a:rPr lang="en-US" altLang="zh-CN" sz="2400" dirty="0"/>
              <a:t>UDP</a:t>
            </a:r>
            <a:r>
              <a:rPr lang="zh-CN" altLang="zh-CN" sz="2400" dirty="0"/>
              <a:t>代替</a:t>
            </a:r>
            <a:r>
              <a:rPr lang="en-US" altLang="zh-CN" sz="2400" dirty="0"/>
              <a:t>TCP</a:t>
            </a:r>
            <a:r>
              <a:rPr lang="zh-CN" altLang="zh-CN" sz="2400" dirty="0"/>
              <a:t>、一次交互完成多项功能、网络切换时无需重新连接、使用新的拥塞控制算法、前向纠错等</a:t>
            </a:r>
          </a:p>
        </p:txBody>
      </p:sp>
      <p:graphicFrame>
        <p:nvGraphicFramePr>
          <p:cNvPr id="7" name="表格 6">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456186"/>
          <a:ext cx="530942" cy="6313322"/>
        </p:xfrm>
        <a:graphic>
          <a:graphicData uri="http://schemas.openxmlformats.org/drawingml/2006/table">
            <a:tbl>
              <a:tblPr firstRow="1" bandRow="1">
                <a:tableStyleId>{5C22544A-7EE6-4342-B048-85BDC9FD1C3A}</a:tableStyleId>
              </a:tblPr>
              <a:tblGrid>
                <a:gridCol w="530942">
                  <a:extLst>
                    <a:ext uri="{9D8B030D-6E8A-4147-A177-3AD203B41FA5}">
                      <a16:colId xmlns:a16="http://schemas.microsoft.com/office/drawing/2014/main" val="2707731317"/>
                    </a:ext>
                  </a:extLst>
                </a:gridCol>
              </a:tblGrid>
              <a:tr h="576216">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66916">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端口和套接字</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560439">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53094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r h="545690">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重传机制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滑动窗口机制</a:t>
                      </a:r>
                    </a:p>
                  </a:txBody>
                  <a:tcPr marL="0" marR="0" marT="0" marB="0" anchor="ctr">
                    <a:solidFill>
                      <a:schemeClr val="accent1">
                        <a:lumMod val="40000"/>
                        <a:lumOff val="60000"/>
                      </a:schemeClr>
                    </a:solidFill>
                  </a:tcPr>
                </a:tc>
                <a:extLst>
                  <a:ext uri="{0D108BD9-81ED-4DB2-BD59-A6C34878D82A}">
                    <a16:rowId xmlns:a16="http://schemas.microsoft.com/office/drawing/2014/main" val="10005"/>
                  </a:ext>
                </a:extLst>
              </a:tr>
              <a:tr h="556862">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优先数据</a:t>
                      </a: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r h="575187">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移动优化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7"/>
                  </a:ext>
                </a:extLst>
              </a:tr>
              <a:tr h="50144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星际优化</a:t>
                      </a:r>
                    </a:p>
                  </a:txBody>
                  <a:tcPr marL="0" marR="0" marT="0" marB="0" anchor="ctr">
                    <a:solidFill>
                      <a:schemeClr val="accent1">
                        <a:lumMod val="40000"/>
                        <a:lumOff val="60000"/>
                      </a:schemeClr>
                    </a:solidFill>
                  </a:tcPr>
                </a:tc>
                <a:extLst>
                  <a:ext uri="{0D108BD9-81ED-4DB2-BD59-A6C34878D82A}">
                    <a16:rowId xmlns:a16="http://schemas.microsoft.com/office/drawing/2014/main" val="10008"/>
                  </a:ext>
                </a:extLst>
              </a:tr>
              <a:tr h="501445">
                <a:tc>
                  <a:txBody>
                    <a:bodyPr/>
                    <a:lstStyle/>
                    <a:p>
                      <a:pPr algn="ctr"/>
                      <a:r>
                        <a:rPr lang="zh-CN" altLang="en-US" sz="1600" dirty="0">
                          <a:latin typeface="黑体" panose="02010609060101010101" pitchFamily="49" charset="-122"/>
                          <a:ea typeface="黑体" panose="02010609060101010101" pitchFamily="49" charset="-122"/>
                        </a:rPr>
                        <a:t>多路</a:t>
                      </a:r>
                      <a:r>
                        <a:rPr lang="en-US" altLang="zh-CN" sz="1600" dirty="0">
                          <a:latin typeface="黑体" panose="02010609060101010101" pitchFamily="49" charset="-122"/>
                          <a:ea typeface="黑体" panose="02010609060101010101" pitchFamily="49" charset="-122"/>
                        </a:rPr>
                        <a:t>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9"/>
                  </a:ext>
                </a:extLst>
              </a:tr>
              <a:tr h="353945">
                <a:tc>
                  <a:txBody>
                    <a:bodyPr/>
                    <a:lstStyle/>
                    <a:p>
                      <a:pPr algn="ctr"/>
                      <a:r>
                        <a:rPr lang="en-US" altLang="zh-CN" sz="1600" dirty="0">
                          <a:solidFill>
                            <a:schemeClr val="bg1"/>
                          </a:solidFill>
                          <a:latin typeface="黑体" panose="02010609060101010101" pitchFamily="49" charset="-122"/>
                          <a:ea typeface="黑体" panose="02010609060101010101" pitchFamily="49" charset="-122"/>
                        </a:rPr>
                        <a:t>QUIC</a:t>
                      </a:r>
                      <a:endParaRPr lang="zh-CN" altLang="en-US" sz="1600"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5">
                        <a:lumMod val="75000"/>
                      </a:schemeClr>
                    </a:solidFill>
                  </a:tcPr>
                </a:tc>
                <a:extLst>
                  <a:ext uri="{0D108BD9-81ED-4DB2-BD59-A6C34878D82A}">
                    <a16:rowId xmlns:a16="http://schemas.microsoft.com/office/drawing/2014/main" val="10010"/>
                  </a:ext>
                </a:extLst>
              </a:tr>
            </a:tbl>
          </a:graphicData>
        </a:graphic>
      </p:graphicFrame>
      <p:sp>
        <p:nvSpPr>
          <p:cNvPr id="70695" name="Rectangle 3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0657" name="画布 476"/>
          <p:cNvGrpSpPr>
            <a:grpSpLocks/>
          </p:cNvGrpSpPr>
          <p:nvPr/>
        </p:nvGrpSpPr>
        <p:grpSpPr bwMode="auto">
          <a:xfrm>
            <a:off x="2639966" y="3185646"/>
            <a:ext cx="4940710" cy="3657601"/>
            <a:chOff x="0" y="0"/>
            <a:chExt cx="39865" cy="26860"/>
          </a:xfrm>
        </p:grpSpPr>
        <p:sp>
          <p:nvSpPr>
            <p:cNvPr id="70694" name="AutoShape 38"/>
            <p:cNvSpPr>
              <a:spLocks noChangeAspect="1" noChangeArrowheads="1"/>
            </p:cNvSpPr>
            <p:nvPr/>
          </p:nvSpPr>
          <p:spPr bwMode="auto">
            <a:xfrm>
              <a:off x="0" y="0"/>
              <a:ext cx="39865" cy="26860"/>
            </a:xfrm>
            <a:prstGeom prst="rect">
              <a:avLst/>
            </a:prstGeom>
            <a:noFill/>
          </p:spPr>
          <p:txBody>
            <a:bodyPr vert="horz" wrap="square" lIns="91440" tIns="45720" rIns="91440" bIns="45720" numCol="1" anchor="t" anchorCtr="0" compatLnSpc="1">
              <a:prstTxWarp prst="textNoShape">
                <a:avLst/>
              </a:prstTxWarp>
            </a:bodyPr>
            <a:lstStyle/>
            <a:p>
              <a:endParaRPr lang="zh-CN" altLang="en-US" sz="1400"/>
            </a:p>
          </p:txBody>
        </p:sp>
        <p:sp>
          <p:nvSpPr>
            <p:cNvPr id="477" name="矩形 477"/>
            <p:cNvSpPr>
              <a:spLocks noChangeArrowheads="1"/>
            </p:cNvSpPr>
            <p:nvPr/>
          </p:nvSpPr>
          <p:spPr bwMode="auto">
            <a:xfrm>
              <a:off x="977" y="2885"/>
              <a:ext cx="4744" cy="190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Client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48" name="矩形 648"/>
            <p:cNvSpPr>
              <a:spLocks noChangeArrowheads="1"/>
            </p:cNvSpPr>
            <p:nvPr/>
          </p:nvSpPr>
          <p:spPr bwMode="auto">
            <a:xfrm>
              <a:off x="12126" y="2982"/>
              <a:ext cx="4743" cy="190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Server</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79" name="直接连接符 479"/>
            <p:cNvSpPr>
              <a:spLocks noChangeShapeType="1"/>
            </p:cNvSpPr>
            <p:nvPr/>
          </p:nvSpPr>
          <p:spPr bwMode="auto">
            <a:xfrm>
              <a:off x="2640" y="4987"/>
              <a:ext cx="0" cy="21418"/>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50" name="直接连接符 650"/>
            <p:cNvSpPr>
              <a:spLocks noChangeShapeType="1"/>
            </p:cNvSpPr>
            <p:nvPr/>
          </p:nvSpPr>
          <p:spPr bwMode="auto">
            <a:xfrm flipH="1">
              <a:off x="14589" y="4889"/>
              <a:ext cx="129" cy="21613"/>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80" name="直接连接符 480"/>
            <p:cNvSpPr>
              <a:spLocks noChangeShapeType="1"/>
            </p:cNvSpPr>
            <p:nvPr/>
          </p:nvSpPr>
          <p:spPr bwMode="auto">
            <a:xfrm>
              <a:off x="2933" y="5916"/>
              <a:ext cx="11492" cy="1174"/>
            </a:xfrm>
            <a:prstGeom prst="line">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52" name="矩形 652"/>
            <p:cNvSpPr>
              <a:spLocks noChangeArrowheads="1"/>
            </p:cNvSpPr>
            <p:nvPr/>
          </p:nvSpPr>
          <p:spPr bwMode="auto">
            <a:xfrm rot="303927">
              <a:off x="6112" y="4889"/>
              <a:ext cx="6308" cy="181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TCP SYN</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81" name="直接箭头连接符 481"/>
            <p:cNvSpPr>
              <a:spLocks noChangeShapeType="1"/>
            </p:cNvSpPr>
            <p:nvPr/>
          </p:nvSpPr>
          <p:spPr bwMode="auto">
            <a:xfrm flipH="1">
              <a:off x="2933" y="8703"/>
              <a:ext cx="11492" cy="636"/>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54" name="矩形 654"/>
            <p:cNvSpPr>
              <a:spLocks noChangeArrowheads="1"/>
            </p:cNvSpPr>
            <p:nvPr/>
          </p:nvSpPr>
          <p:spPr bwMode="auto">
            <a:xfrm rot="-205127">
              <a:off x="3716" y="6974"/>
              <a:ext cx="11002" cy="209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TCP SYN+ACK</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55" name="直接连接符 655"/>
            <p:cNvSpPr>
              <a:spLocks noChangeShapeType="1"/>
            </p:cNvSpPr>
            <p:nvPr/>
          </p:nvSpPr>
          <p:spPr bwMode="auto">
            <a:xfrm>
              <a:off x="2933" y="10806"/>
              <a:ext cx="11492" cy="1174"/>
            </a:xfrm>
            <a:prstGeom prst="line">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56" name="矩形 656"/>
            <p:cNvSpPr>
              <a:spLocks noChangeArrowheads="1"/>
            </p:cNvSpPr>
            <p:nvPr/>
          </p:nvSpPr>
          <p:spPr bwMode="auto">
            <a:xfrm rot="303927">
              <a:off x="6112" y="9779"/>
              <a:ext cx="6308" cy="1809"/>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TCP ACK</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57" name="直接连接符 657"/>
            <p:cNvSpPr>
              <a:spLocks noChangeShapeType="1"/>
            </p:cNvSpPr>
            <p:nvPr/>
          </p:nvSpPr>
          <p:spPr bwMode="auto">
            <a:xfrm>
              <a:off x="2933" y="13055"/>
              <a:ext cx="11492" cy="1174"/>
            </a:xfrm>
            <a:prstGeom prst="line">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58" name="矩形 658"/>
            <p:cNvSpPr>
              <a:spLocks noChangeArrowheads="1"/>
            </p:cNvSpPr>
            <p:nvPr/>
          </p:nvSpPr>
          <p:spPr bwMode="auto">
            <a:xfrm rot="303927">
              <a:off x="3602" y="11734"/>
              <a:ext cx="11149" cy="2095"/>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TLS ClientHello</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59" name="直接箭头连接符 659"/>
            <p:cNvSpPr>
              <a:spLocks noChangeShapeType="1"/>
            </p:cNvSpPr>
            <p:nvPr/>
          </p:nvSpPr>
          <p:spPr bwMode="auto">
            <a:xfrm flipH="1">
              <a:off x="2748" y="16115"/>
              <a:ext cx="11492" cy="635"/>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60" name="矩形 660"/>
            <p:cNvSpPr>
              <a:spLocks noChangeArrowheads="1"/>
            </p:cNvSpPr>
            <p:nvPr/>
          </p:nvSpPr>
          <p:spPr bwMode="auto">
            <a:xfrm rot="-224620">
              <a:off x="3531" y="14385"/>
              <a:ext cx="11002" cy="209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TLS ServerHello</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61" name="直接连接符 661"/>
            <p:cNvSpPr>
              <a:spLocks noChangeShapeType="1"/>
            </p:cNvSpPr>
            <p:nvPr/>
          </p:nvSpPr>
          <p:spPr bwMode="auto">
            <a:xfrm>
              <a:off x="2933" y="18560"/>
              <a:ext cx="11492" cy="1173"/>
            </a:xfrm>
            <a:prstGeom prst="line">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62" name="矩形 662"/>
            <p:cNvSpPr>
              <a:spLocks noChangeArrowheads="1"/>
            </p:cNvSpPr>
            <p:nvPr/>
          </p:nvSpPr>
          <p:spPr bwMode="auto">
            <a:xfrm rot="303927">
              <a:off x="4215" y="17166"/>
              <a:ext cx="8287" cy="2095"/>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TLS Finished</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63" name="直接连接符 663"/>
            <p:cNvSpPr>
              <a:spLocks noChangeShapeType="1"/>
            </p:cNvSpPr>
            <p:nvPr/>
          </p:nvSpPr>
          <p:spPr bwMode="auto">
            <a:xfrm>
              <a:off x="3042" y="21053"/>
              <a:ext cx="11491" cy="1174"/>
            </a:xfrm>
            <a:prstGeom prst="line">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64" name="矩形 664"/>
            <p:cNvSpPr>
              <a:spLocks noChangeArrowheads="1"/>
            </p:cNvSpPr>
            <p:nvPr/>
          </p:nvSpPr>
          <p:spPr bwMode="auto">
            <a:xfrm rot="303927">
              <a:off x="3453" y="19676"/>
              <a:ext cx="9989" cy="201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HTTP Request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65" name="直接箭头连接符 665"/>
            <p:cNvSpPr>
              <a:spLocks noChangeShapeType="1"/>
            </p:cNvSpPr>
            <p:nvPr/>
          </p:nvSpPr>
          <p:spPr bwMode="auto">
            <a:xfrm flipH="1">
              <a:off x="2583" y="23938"/>
              <a:ext cx="11492" cy="636"/>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66" name="矩形 666"/>
            <p:cNvSpPr>
              <a:spLocks noChangeArrowheads="1"/>
            </p:cNvSpPr>
            <p:nvPr/>
          </p:nvSpPr>
          <p:spPr bwMode="auto">
            <a:xfrm rot="-224620">
              <a:off x="3366" y="22208"/>
              <a:ext cx="11002" cy="2091"/>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HTTP Response</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67" name="矩形 667"/>
            <p:cNvSpPr>
              <a:spLocks noChangeArrowheads="1"/>
            </p:cNvSpPr>
            <p:nvPr/>
          </p:nvSpPr>
          <p:spPr bwMode="auto">
            <a:xfrm>
              <a:off x="0" y="195"/>
              <a:ext cx="17554" cy="2543"/>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HTTP Request Over TCP+TLS</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68" name="矩形 668"/>
            <p:cNvSpPr>
              <a:spLocks noChangeArrowheads="1"/>
            </p:cNvSpPr>
            <p:nvPr/>
          </p:nvSpPr>
          <p:spPr bwMode="auto">
            <a:xfrm>
              <a:off x="23520" y="3080"/>
              <a:ext cx="4743" cy="190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Client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69" name="直接连接符 669"/>
            <p:cNvSpPr>
              <a:spLocks noChangeShapeType="1"/>
            </p:cNvSpPr>
            <p:nvPr/>
          </p:nvSpPr>
          <p:spPr bwMode="auto">
            <a:xfrm>
              <a:off x="25182" y="5085"/>
              <a:ext cx="0" cy="21515"/>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0" name="直接连接符 670"/>
            <p:cNvSpPr>
              <a:spLocks noChangeShapeType="1"/>
            </p:cNvSpPr>
            <p:nvPr/>
          </p:nvSpPr>
          <p:spPr bwMode="auto">
            <a:xfrm>
              <a:off x="37260" y="5085"/>
              <a:ext cx="53" cy="21320"/>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1" name="直接连接符 671"/>
            <p:cNvSpPr>
              <a:spLocks noChangeShapeType="1"/>
            </p:cNvSpPr>
            <p:nvPr/>
          </p:nvSpPr>
          <p:spPr bwMode="auto">
            <a:xfrm>
              <a:off x="25476" y="6112"/>
              <a:ext cx="11491" cy="1173"/>
            </a:xfrm>
            <a:prstGeom prst="line">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72" name="矩形 672"/>
            <p:cNvSpPr>
              <a:spLocks noChangeArrowheads="1"/>
            </p:cNvSpPr>
            <p:nvPr/>
          </p:nvSpPr>
          <p:spPr bwMode="auto">
            <a:xfrm rot="303927">
              <a:off x="28654" y="5085"/>
              <a:ext cx="6308" cy="1809"/>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QUIC</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73" name="直接箭头连接符 673"/>
            <p:cNvSpPr>
              <a:spLocks noChangeShapeType="1"/>
            </p:cNvSpPr>
            <p:nvPr/>
          </p:nvSpPr>
          <p:spPr bwMode="auto">
            <a:xfrm flipH="1">
              <a:off x="25476" y="8899"/>
              <a:ext cx="11491" cy="636"/>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74" name="矩形 674"/>
            <p:cNvSpPr>
              <a:spLocks noChangeArrowheads="1"/>
            </p:cNvSpPr>
            <p:nvPr/>
          </p:nvSpPr>
          <p:spPr bwMode="auto">
            <a:xfrm rot="-205127">
              <a:off x="26258" y="7169"/>
              <a:ext cx="11002" cy="2091"/>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QUIC</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75" name="直接连接符 675"/>
            <p:cNvSpPr>
              <a:spLocks noChangeShapeType="1"/>
            </p:cNvSpPr>
            <p:nvPr/>
          </p:nvSpPr>
          <p:spPr bwMode="auto">
            <a:xfrm>
              <a:off x="25476" y="11002"/>
              <a:ext cx="11491" cy="1173"/>
            </a:xfrm>
            <a:prstGeom prst="line">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76" name="矩形 676"/>
            <p:cNvSpPr>
              <a:spLocks noChangeArrowheads="1"/>
            </p:cNvSpPr>
            <p:nvPr/>
          </p:nvSpPr>
          <p:spPr bwMode="auto">
            <a:xfrm rot="303927">
              <a:off x="28654" y="9975"/>
              <a:ext cx="6308" cy="1809"/>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QUIC</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83" name="直接连接符 683"/>
            <p:cNvSpPr>
              <a:spLocks noChangeShapeType="1"/>
            </p:cNvSpPr>
            <p:nvPr/>
          </p:nvSpPr>
          <p:spPr bwMode="auto">
            <a:xfrm>
              <a:off x="25640" y="13166"/>
              <a:ext cx="11492" cy="1173"/>
            </a:xfrm>
            <a:prstGeom prst="line">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84" name="矩形 684"/>
            <p:cNvSpPr>
              <a:spLocks noChangeArrowheads="1"/>
            </p:cNvSpPr>
            <p:nvPr/>
          </p:nvSpPr>
          <p:spPr bwMode="auto">
            <a:xfrm rot="303927">
              <a:off x="26662" y="11882"/>
              <a:ext cx="10088" cy="191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HTTP Request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85" name="直接箭头连接符 685"/>
            <p:cNvSpPr>
              <a:spLocks noChangeShapeType="1"/>
            </p:cNvSpPr>
            <p:nvPr/>
          </p:nvSpPr>
          <p:spPr bwMode="auto">
            <a:xfrm flipH="1">
              <a:off x="25182" y="16051"/>
              <a:ext cx="11491" cy="635"/>
            </a:xfrm>
            <a:prstGeom prst="straightConnector1">
              <a:avLst/>
            </a:prstGeom>
            <a:noFill/>
            <a:ln w="63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sz="1400"/>
            </a:p>
          </p:txBody>
        </p:sp>
        <p:sp>
          <p:nvSpPr>
            <p:cNvPr id="686" name="矩形 686"/>
            <p:cNvSpPr>
              <a:spLocks noChangeArrowheads="1"/>
            </p:cNvSpPr>
            <p:nvPr/>
          </p:nvSpPr>
          <p:spPr bwMode="auto">
            <a:xfrm rot="-224620">
              <a:off x="25965" y="14321"/>
              <a:ext cx="11002" cy="2091"/>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HTTP Response</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87" name="矩形 687"/>
            <p:cNvSpPr>
              <a:spLocks noChangeArrowheads="1"/>
            </p:cNvSpPr>
            <p:nvPr/>
          </p:nvSpPr>
          <p:spPr bwMode="auto">
            <a:xfrm>
              <a:off x="34766" y="2982"/>
              <a:ext cx="4743" cy="190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Server</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88" name="矩形 688"/>
            <p:cNvSpPr>
              <a:spLocks noChangeArrowheads="1"/>
            </p:cNvSpPr>
            <p:nvPr/>
          </p:nvSpPr>
          <p:spPr bwMode="auto">
            <a:xfrm>
              <a:off x="23520" y="391"/>
              <a:ext cx="15109" cy="254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HTTP Request Over QUIC</a:t>
              </a:r>
              <a:endParaRPr kumimoji="0" lang="en-US" altLang="zh-CN" sz="1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
        <p:nvSpPr>
          <p:cNvPr id="3" name="灯片编号占位符 2">
            <a:extLst>
              <a:ext uri="{FF2B5EF4-FFF2-40B4-BE49-F238E27FC236}">
                <a16:creationId xmlns:a16="http://schemas.microsoft.com/office/drawing/2014/main" id="{9E0C78F5-5FB8-45D8-9024-803FD534E12B}"/>
              </a:ext>
            </a:extLst>
          </p:cNvPr>
          <p:cNvSpPr>
            <a:spLocks noGrp="1"/>
          </p:cNvSpPr>
          <p:nvPr>
            <p:ph type="sldNum" sz="quarter" idx="12"/>
          </p:nvPr>
        </p:nvSpPr>
        <p:spPr/>
        <p:txBody>
          <a:bodyPr/>
          <a:lstStyle/>
          <a:p>
            <a:fld id="{0343F522-B1DB-4B24-87CC-09EAB668A261}" type="slidenum">
              <a:rPr lang="zh-CN" altLang="en-US" smtClean="0"/>
              <a:pPr/>
              <a:t>65</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3" presetClass="entr" presetSubtype="10" fill="hold" nodeType="withEffect">
                                  <p:stCondLst>
                                    <p:cond delay="0"/>
                                  </p:stCondLst>
                                  <p:childTnLst>
                                    <p:set>
                                      <p:cBhvr>
                                        <p:cTn id="12" dur="1" fill="hold">
                                          <p:stCondLst>
                                            <p:cond delay="0"/>
                                          </p:stCondLst>
                                        </p:cTn>
                                        <p:tgtEl>
                                          <p:spTgt spid="70657"/>
                                        </p:tgtEl>
                                        <p:attrNameLst>
                                          <p:attrName>style.visibility</p:attrName>
                                        </p:attrNameLst>
                                      </p:cBhvr>
                                      <p:to>
                                        <p:strVal val="visible"/>
                                      </p:to>
                                    </p:set>
                                    <p:animEffect transition="in" filter="blinds(horizontal)">
                                      <p:cBhvr>
                                        <p:cTn id="13" dur="500"/>
                                        <p:tgtEl>
                                          <p:spTgt spid="70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RTP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89940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319548" y="427703"/>
            <a:ext cx="8504903" cy="994628"/>
          </a:xfrm>
        </p:spPr>
        <p:txBody>
          <a:bodyPr>
            <a:noAutofit/>
          </a:bodyPr>
          <a:lstStyle/>
          <a:p>
            <a:r>
              <a:rPr lang="en-US" altLang="zh-CN" dirty="0">
                <a:latin typeface="Times New Roman" panose="02020603050405020304" pitchFamily="18" charset="0"/>
                <a:cs typeface="Times New Roman" panose="02020603050405020304" pitchFamily="18" charset="0"/>
              </a:rPr>
              <a:t>RTP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Real-time Transport Protocol</a:t>
            </a:r>
            <a:r>
              <a:rPr lang="zh-CN" altLang="en-US" dirty="0">
                <a:latin typeface="Times New Roman" panose="02020603050405020304" pitchFamily="18" charset="0"/>
                <a:cs typeface="Times New Roman" panose="02020603050405020304" pitchFamily="18" charset="0"/>
              </a:rPr>
              <a:t>）：针对</a:t>
            </a:r>
            <a:r>
              <a:rPr lang="zh-CN" altLang="zh-CN" dirty="0">
                <a:latin typeface="Times New Roman" panose="02020603050405020304" pitchFamily="18" charset="0"/>
                <a:cs typeface="Times New Roman" panose="02020603050405020304" pitchFamily="18" charset="0"/>
              </a:rPr>
              <a:t>交互式音视频</a:t>
            </a:r>
            <a:r>
              <a:rPr lang="zh-CN" altLang="en-US" dirty="0">
                <a:latin typeface="Times New Roman" panose="02020603050405020304" pitchFamily="18" charset="0"/>
                <a:cs typeface="Times New Roman" panose="02020603050405020304" pitchFamily="18" charset="0"/>
              </a:rPr>
              <a:t>应用</a:t>
            </a:r>
            <a:r>
              <a:rPr lang="zh-CN" altLang="zh-CN" dirty="0">
                <a:latin typeface="Times New Roman" panose="02020603050405020304" pitchFamily="18" charset="0"/>
                <a:cs typeface="Times New Roman" panose="02020603050405020304" pitchFamily="18" charset="0"/>
              </a:rPr>
              <a:t>，应满足主要需求</a:t>
            </a:r>
            <a:r>
              <a:rPr lang="zh-CN" altLang="en-US" dirty="0">
                <a:latin typeface="Times New Roman" panose="02020603050405020304" pitchFamily="18" charset="0"/>
                <a:cs typeface="Times New Roman" panose="02020603050405020304" pitchFamily="18" charset="0"/>
              </a:rPr>
              <a:t>：</a:t>
            </a: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663678" y="1415845"/>
            <a:ext cx="8037870" cy="5014452"/>
          </a:xfrm>
        </p:spPr>
        <p:txBody>
          <a:bodyPr>
            <a:noAutofit/>
          </a:bodyPr>
          <a:lstStyle/>
          <a:p>
            <a:pPr>
              <a:buNone/>
            </a:pPr>
            <a:r>
              <a:rPr lang="en-US" altLang="zh-CN" dirty="0"/>
              <a:t>(1)</a:t>
            </a:r>
            <a:r>
              <a:rPr lang="zh-CN" altLang="zh-CN" dirty="0"/>
              <a:t>通用性</a:t>
            </a:r>
            <a:r>
              <a:rPr lang="zh-CN" altLang="en-US" dirty="0"/>
              <a:t>：</a:t>
            </a:r>
            <a:r>
              <a:rPr lang="zh-CN" altLang="zh-CN" dirty="0"/>
              <a:t>相似的应用彼此能互操作，具有能与不同编码方法的应用进行交互的能力。</a:t>
            </a:r>
          </a:p>
          <a:p>
            <a:pPr>
              <a:buNone/>
            </a:pPr>
            <a:r>
              <a:rPr lang="en-US" altLang="zh-CN" dirty="0"/>
              <a:t>(2)</a:t>
            </a:r>
            <a:r>
              <a:rPr lang="zh-CN" altLang="zh-CN" dirty="0"/>
              <a:t>定序能力</a:t>
            </a:r>
            <a:r>
              <a:rPr lang="zh-CN" altLang="en-US" dirty="0"/>
              <a:t>：</a:t>
            </a:r>
            <a:r>
              <a:rPr lang="zh-CN" altLang="zh-CN" dirty="0"/>
              <a:t>接收者能根据所接收的数据流确定数据的时序关系。</a:t>
            </a:r>
          </a:p>
          <a:p>
            <a:pPr>
              <a:buNone/>
            </a:pPr>
            <a:r>
              <a:rPr lang="en-US" altLang="zh-CN" dirty="0"/>
              <a:t>(3)</a:t>
            </a:r>
            <a:r>
              <a:rPr lang="zh-CN" altLang="zh-CN" dirty="0"/>
              <a:t>平滑回放能力</a:t>
            </a:r>
            <a:r>
              <a:rPr lang="zh-CN" altLang="en-US" dirty="0"/>
              <a:t>：</a:t>
            </a:r>
            <a:r>
              <a:rPr lang="zh-CN" altLang="zh-CN" dirty="0"/>
              <a:t>接收者能根据接收数据的延迟抖动进行缓存、平滑回放，尽量消除延迟抖动的影响。</a:t>
            </a:r>
          </a:p>
          <a:p>
            <a:pPr>
              <a:buNone/>
            </a:pPr>
            <a:r>
              <a:rPr lang="en-US" altLang="zh-CN" dirty="0"/>
              <a:t>(4)</a:t>
            </a:r>
            <a:r>
              <a:rPr lang="zh-CN" altLang="zh-CN" dirty="0"/>
              <a:t>多媒体同步能力。</a:t>
            </a:r>
          </a:p>
          <a:p>
            <a:pPr>
              <a:buNone/>
            </a:pPr>
            <a:r>
              <a:rPr lang="en-US" altLang="zh-CN" dirty="0"/>
              <a:t>(5)</a:t>
            </a:r>
            <a:r>
              <a:rPr lang="zh-CN" altLang="zh-CN" dirty="0"/>
              <a:t>丢包指示</a:t>
            </a:r>
            <a:r>
              <a:rPr lang="zh-CN" altLang="en-US" dirty="0"/>
              <a:t>：</a:t>
            </a:r>
            <a:r>
              <a:rPr lang="zh-CN" altLang="zh-CN" dirty="0"/>
              <a:t>包丢失</a:t>
            </a:r>
            <a:r>
              <a:rPr lang="zh-CN" altLang="en-US" dirty="0"/>
              <a:t>后</a:t>
            </a:r>
            <a:r>
              <a:rPr lang="zh-CN" altLang="zh-CN" dirty="0"/>
              <a:t>，不使用重传，而是告知接收方在回放时对丢失的内容进行适当处理</a:t>
            </a:r>
            <a:r>
              <a:rPr lang="zh-CN" altLang="en-US" dirty="0"/>
              <a:t>（如补全）</a:t>
            </a:r>
            <a:r>
              <a:rPr lang="zh-CN" altLang="zh-CN" dirty="0"/>
              <a:t>。</a:t>
            </a: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dirty="0">
                          <a:latin typeface="黑体" panose="02010609060101010101" pitchFamily="49" charset="-122"/>
                          <a:ea typeface="黑体" panose="02010609060101010101" pitchFamily="49" charset="-122"/>
                        </a:rPr>
                        <a:t>功能需求</a:t>
                      </a:r>
                    </a:p>
                  </a:txBody>
                  <a:tcPr marL="0" marR="0" marT="0" marB="0" anchor="ctr">
                    <a:solidFill>
                      <a:schemeClr val="accent1"/>
                    </a:solidFill>
                  </a:tcPr>
                </a:tc>
                <a:extLst>
                  <a:ext uri="{0D108BD9-81ED-4DB2-BD59-A6C34878D82A}">
                    <a16:rowId xmlns:a16="http://schemas.microsoft.com/office/drawing/2014/main" val="2650843112"/>
                  </a:ext>
                </a:extLst>
              </a:tr>
              <a:tr h="980570">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980570">
                <a:tc>
                  <a:txBody>
                    <a:bodyPr/>
                    <a:lstStyle/>
                    <a:p>
                      <a:pPr algn="ctr"/>
                      <a:r>
                        <a:rPr lang="en-US" altLang="zh-CN" sz="1600" dirty="0">
                          <a:latin typeface="黑体" panose="02010609060101010101" pitchFamily="49" charset="-122"/>
                          <a:ea typeface="黑体" panose="02010609060101010101" pitchFamily="49" charset="-122"/>
                        </a:rPr>
                        <a:t>RT</a:t>
                      </a:r>
                    </a:p>
                    <a:p>
                      <a:pPr algn="ctr"/>
                      <a:r>
                        <a:rPr lang="en-US" altLang="zh-CN" sz="1600" dirty="0">
                          <a:latin typeface="黑体" panose="02010609060101010101" pitchFamily="49" charset="-122"/>
                          <a:ea typeface="黑体" panose="02010609060101010101" pitchFamily="49" charset="-122"/>
                        </a:rPr>
                        <a: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3" name="灯片编号占位符 2">
            <a:extLst>
              <a:ext uri="{FF2B5EF4-FFF2-40B4-BE49-F238E27FC236}">
                <a16:creationId xmlns:a16="http://schemas.microsoft.com/office/drawing/2014/main" id="{78105FDA-CF2A-4191-80A1-197834BEE72C}"/>
              </a:ext>
            </a:extLst>
          </p:cNvPr>
          <p:cNvSpPr>
            <a:spLocks noGrp="1"/>
          </p:cNvSpPr>
          <p:nvPr>
            <p:ph type="sldNum" sz="quarter" idx="12"/>
          </p:nvPr>
        </p:nvSpPr>
        <p:spPr/>
        <p:txBody>
          <a:bodyPr/>
          <a:lstStyle/>
          <a:p>
            <a:fld id="{0343F522-B1DB-4B24-87CC-09EAB668A261}" type="slidenum">
              <a:rPr lang="zh-CN" altLang="en-US" smtClean="0"/>
              <a:pPr/>
              <a:t>66</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RTP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89940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663678" y="1489585"/>
            <a:ext cx="8037870" cy="5014452"/>
          </a:xfrm>
        </p:spPr>
        <p:txBody>
          <a:bodyPr>
            <a:normAutofit/>
          </a:bodyPr>
          <a:lstStyle/>
          <a:p>
            <a:pPr>
              <a:buNone/>
            </a:pPr>
            <a:r>
              <a:rPr lang="en-US" altLang="zh-CN" dirty="0"/>
              <a:t>(6)</a:t>
            </a:r>
            <a:r>
              <a:rPr lang="zh-CN" altLang="zh-CN" dirty="0"/>
              <a:t>拥塞控制能力</a:t>
            </a:r>
            <a:r>
              <a:rPr lang="zh-CN" altLang="en-US" dirty="0"/>
              <a:t>：</a:t>
            </a:r>
            <a:r>
              <a:rPr lang="zh-CN" altLang="zh-CN" dirty="0"/>
              <a:t>因不采用</a:t>
            </a:r>
            <a:r>
              <a:rPr lang="en-US" altLang="zh-CN" dirty="0"/>
              <a:t>TCP</a:t>
            </a:r>
            <a:r>
              <a:rPr lang="zh-CN" altLang="zh-CN" dirty="0"/>
              <a:t>传输数据，</a:t>
            </a:r>
            <a:r>
              <a:rPr lang="en-US" altLang="zh-CN" dirty="0"/>
              <a:t>RTP</a:t>
            </a:r>
            <a:r>
              <a:rPr lang="zh-CN" altLang="zh-CN" dirty="0"/>
              <a:t>本身应进行适当的拥塞控制。</a:t>
            </a:r>
          </a:p>
          <a:p>
            <a:pPr>
              <a:buNone/>
            </a:pPr>
            <a:r>
              <a:rPr lang="en-US" altLang="zh-CN" dirty="0"/>
              <a:t>(7)</a:t>
            </a:r>
            <a:r>
              <a:rPr lang="zh-CN" altLang="zh-CN" dirty="0"/>
              <a:t>帧边界识别与通知</a:t>
            </a:r>
            <a:r>
              <a:rPr lang="zh-CN" altLang="en-US" dirty="0"/>
              <a:t>：</a:t>
            </a:r>
            <a:r>
              <a:rPr lang="zh-CN" altLang="zh-CN" dirty="0"/>
              <a:t>因为视频按帧编码，但传输时未必以图像帧为单位，因此对接受到的数据应能识别出帧的边界并告知应用程序。</a:t>
            </a:r>
          </a:p>
          <a:p>
            <a:pPr>
              <a:buNone/>
            </a:pPr>
            <a:r>
              <a:rPr lang="en-US" altLang="zh-CN" dirty="0"/>
              <a:t>(8)</a:t>
            </a:r>
            <a:r>
              <a:rPr lang="zh-CN" altLang="zh-CN" dirty="0"/>
              <a:t>友好的用户识别与指称方式</a:t>
            </a:r>
            <a:r>
              <a:rPr lang="zh-CN" altLang="en-US" dirty="0"/>
              <a:t>：</a:t>
            </a:r>
            <a:r>
              <a:rPr lang="zh-CN" altLang="zh-CN" dirty="0"/>
              <a:t>用户之间可能以用户名而不是以</a:t>
            </a:r>
            <a:r>
              <a:rPr lang="en-US" altLang="zh-CN" dirty="0"/>
              <a:t>IP</a:t>
            </a:r>
            <a:r>
              <a:rPr lang="zh-CN" altLang="zh-CN" dirty="0"/>
              <a:t>地址进行识别、指称</a:t>
            </a:r>
            <a:r>
              <a:rPr lang="zh-CN" altLang="en-US" dirty="0"/>
              <a:t>（例如</a:t>
            </a:r>
            <a:r>
              <a:rPr lang="en-US" altLang="zh-CN" dirty="0"/>
              <a:t>QQ</a:t>
            </a:r>
            <a:r>
              <a:rPr lang="zh-CN" altLang="en-US" dirty="0"/>
              <a:t>名）</a:t>
            </a:r>
            <a:r>
              <a:rPr lang="zh-CN" altLang="zh-CN" dirty="0"/>
              <a:t>，因此应提供友好的方式对用户进行识别和管理。</a:t>
            </a:r>
          </a:p>
          <a:p>
            <a:pPr>
              <a:buNone/>
            </a:pPr>
            <a:r>
              <a:rPr lang="en-US" altLang="zh-CN" dirty="0"/>
              <a:t>(9)</a:t>
            </a:r>
            <a:r>
              <a:rPr lang="zh-CN" altLang="zh-CN" dirty="0"/>
              <a:t>高效利用带宽。</a:t>
            </a: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dirty="0">
                          <a:latin typeface="黑体" panose="02010609060101010101" pitchFamily="49" charset="-122"/>
                          <a:ea typeface="黑体" panose="02010609060101010101" pitchFamily="49" charset="-122"/>
                        </a:rPr>
                        <a:t>功能需求</a:t>
                      </a:r>
                    </a:p>
                  </a:txBody>
                  <a:tcPr marL="0" marR="0" marT="0" marB="0" anchor="ctr">
                    <a:solidFill>
                      <a:schemeClr val="accent1"/>
                    </a:solidFill>
                  </a:tcPr>
                </a:tc>
                <a:extLst>
                  <a:ext uri="{0D108BD9-81ED-4DB2-BD59-A6C34878D82A}">
                    <a16:rowId xmlns:a16="http://schemas.microsoft.com/office/drawing/2014/main" val="2650843112"/>
                  </a:ext>
                </a:extLst>
              </a:tr>
              <a:tr h="980570">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980570">
                <a:tc>
                  <a:txBody>
                    <a:bodyPr/>
                    <a:lstStyle/>
                    <a:p>
                      <a:pPr algn="ctr"/>
                      <a:r>
                        <a:rPr lang="en-US" altLang="zh-CN" sz="1600" dirty="0">
                          <a:latin typeface="黑体" panose="02010609060101010101" pitchFamily="49" charset="-122"/>
                          <a:ea typeface="黑体" panose="02010609060101010101" pitchFamily="49" charset="-122"/>
                        </a:rPr>
                        <a:t>RT</a:t>
                      </a:r>
                    </a:p>
                    <a:p>
                      <a:pPr algn="ctr"/>
                      <a:r>
                        <a:rPr lang="en-US" altLang="zh-CN" sz="1600" dirty="0">
                          <a:latin typeface="黑体" panose="02010609060101010101" pitchFamily="49" charset="-122"/>
                          <a:ea typeface="黑体" panose="02010609060101010101" pitchFamily="49" charset="-122"/>
                        </a:rPr>
                        <a: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9" name="标题 1">
            <a:extLst>
              <a:ext uri="{FF2B5EF4-FFF2-40B4-BE49-F238E27FC236}">
                <a16:creationId xmlns:a16="http://schemas.microsoft.com/office/drawing/2014/main" id="{60EEE08A-BBC8-42B9-8D82-33EA73D38322}"/>
              </a:ext>
            </a:extLst>
          </p:cNvPr>
          <p:cNvSpPr>
            <a:spLocks noGrp="1"/>
          </p:cNvSpPr>
          <p:nvPr>
            <p:ph type="title"/>
          </p:nvPr>
        </p:nvSpPr>
        <p:spPr>
          <a:xfrm>
            <a:off x="313390" y="445850"/>
            <a:ext cx="8632825" cy="981343"/>
          </a:xfrm>
        </p:spPr>
        <p:txBody>
          <a:bodyPr>
            <a:noAutofit/>
          </a:bodyPr>
          <a:lstStyle/>
          <a:p>
            <a:r>
              <a:rPr lang="en-US" altLang="zh-CN" dirty="0">
                <a:latin typeface="Times New Roman" panose="02020603050405020304" pitchFamily="18" charset="0"/>
                <a:cs typeface="Times New Roman" panose="02020603050405020304" pitchFamily="18" charset="0"/>
              </a:rPr>
              <a:t>RTP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Real-time Transport Protocol</a:t>
            </a:r>
            <a:r>
              <a:rPr lang="zh-CN" altLang="en-US" dirty="0">
                <a:latin typeface="Times New Roman" panose="02020603050405020304" pitchFamily="18" charset="0"/>
                <a:cs typeface="Times New Roman" panose="02020603050405020304" pitchFamily="18" charset="0"/>
              </a:rPr>
              <a:t>）：针对</a:t>
            </a:r>
            <a:r>
              <a:rPr lang="zh-CN" altLang="zh-CN" dirty="0">
                <a:latin typeface="Times New Roman" panose="02020603050405020304" pitchFamily="18" charset="0"/>
                <a:cs typeface="Times New Roman" panose="02020603050405020304" pitchFamily="18" charset="0"/>
              </a:rPr>
              <a:t>交互式音视频</a:t>
            </a:r>
            <a:r>
              <a:rPr lang="zh-CN" altLang="en-US" dirty="0">
                <a:latin typeface="Times New Roman" panose="02020603050405020304" pitchFamily="18" charset="0"/>
                <a:cs typeface="Times New Roman" panose="02020603050405020304" pitchFamily="18" charset="0"/>
              </a:rPr>
              <a:t>应用</a:t>
            </a:r>
            <a:r>
              <a:rPr lang="zh-CN" altLang="zh-CN" dirty="0">
                <a:latin typeface="Times New Roman" panose="02020603050405020304" pitchFamily="18" charset="0"/>
                <a:cs typeface="Times New Roman" panose="02020603050405020304" pitchFamily="18" charset="0"/>
              </a:rPr>
              <a:t>，应满足主要需求</a:t>
            </a:r>
            <a:r>
              <a:rPr lang="zh-CN" altLang="en-US" dirty="0">
                <a:latin typeface="Times New Roman" panose="02020603050405020304" pitchFamily="18" charset="0"/>
                <a:cs typeface="Times New Roman" panose="02020603050405020304" pitchFamily="18" charset="0"/>
              </a:rPr>
              <a:t>：</a:t>
            </a:r>
          </a:p>
        </p:txBody>
      </p:sp>
      <p:sp>
        <p:nvSpPr>
          <p:cNvPr id="3" name="灯片编号占位符 2">
            <a:extLst>
              <a:ext uri="{FF2B5EF4-FFF2-40B4-BE49-F238E27FC236}">
                <a16:creationId xmlns:a16="http://schemas.microsoft.com/office/drawing/2014/main" id="{03AFB319-A95F-43C6-877A-716AFAFBE5C2}"/>
              </a:ext>
            </a:extLst>
          </p:cNvPr>
          <p:cNvSpPr>
            <a:spLocks noGrp="1"/>
          </p:cNvSpPr>
          <p:nvPr>
            <p:ph type="sldNum" sz="quarter" idx="12"/>
          </p:nvPr>
        </p:nvSpPr>
        <p:spPr/>
        <p:txBody>
          <a:bodyPr/>
          <a:lstStyle/>
          <a:p>
            <a:fld id="{0343F522-B1DB-4B24-87CC-09EAB668A261}" type="slidenum">
              <a:rPr lang="zh-CN" altLang="en-US" smtClean="0"/>
              <a:pPr/>
              <a:t>67</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RTP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89940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596155" y="445850"/>
            <a:ext cx="7519277" cy="702067"/>
          </a:xfrm>
        </p:spPr>
        <p:txBody>
          <a:bodyPr>
            <a:normAutofit/>
          </a:bodyPr>
          <a:lstStyle/>
          <a:p>
            <a:r>
              <a:rPr lang="en-US" altLang="zh-CN" dirty="0"/>
              <a:t>RTP</a:t>
            </a:r>
            <a:r>
              <a:rPr lang="zh-CN" altLang="en-US" dirty="0"/>
              <a:t>层次关系</a:t>
            </a:r>
            <a:endParaRPr lang="zh-CN" altLang="en-US" sz="3200" dirty="0">
              <a:latin typeface="黑体" panose="02010609060101010101" pitchFamily="49" charset="-122"/>
              <a:ea typeface="黑体" panose="02010609060101010101" pitchFamily="49" charset="-122"/>
            </a:endParaRP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功能需求</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98057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354171835"/>
                  </a:ext>
                </a:extLst>
              </a:tr>
              <a:tr h="980570">
                <a:tc>
                  <a:txBody>
                    <a:bodyPr/>
                    <a:lstStyle/>
                    <a:p>
                      <a:pPr algn="ctr"/>
                      <a:r>
                        <a:rPr lang="en-US" altLang="zh-CN" sz="1600" dirty="0">
                          <a:latin typeface="黑体" panose="02010609060101010101" pitchFamily="49" charset="-122"/>
                          <a:ea typeface="黑体" panose="02010609060101010101" pitchFamily="49" charset="-122"/>
                        </a:rPr>
                        <a:t>RT</a:t>
                      </a:r>
                    </a:p>
                    <a:p>
                      <a:pPr algn="ctr"/>
                      <a:r>
                        <a:rPr lang="en-US" altLang="zh-CN" sz="1600" dirty="0">
                          <a:latin typeface="黑体" panose="02010609060101010101" pitchFamily="49" charset="-122"/>
                          <a:ea typeface="黑体" panose="02010609060101010101" pitchFamily="49" charset="-122"/>
                        </a:rPr>
                        <a: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graphicFrame>
        <p:nvGraphicFramePr>
          <p:cNvPr id="9" name="表格 8"/>
          <p:cNvGraphicFramePr>
            <a:graphicFrameLocks noGrp="1"/>
          </p:cNvGraphicFramePr>
          <p:nvPr/>
        </p:nvGraphicFramePr>
        <p:xfrm>
          <a:off x="2160792" y="1804833"/>
          <a:ext cx="2824163" cy="2383710"/>
        </p:xfrm>
        <a:graphic>
          <a:graphicData uri="http://schemas.openxmlformats.org/drawingml/2006/table">
            <a:tbl>
              <a:tblPr/>
              <a:tblGrid>
                <a:gridCol w="2824163">
                  <a:extLst>
                    <a:ext uri="{9D8B030D-6E8A-4147-A177-3AD203B41FA5}">
                      <a16:colId xmlns:a16="http://schemas.microsoft.com/office/drawing/2014/main" val="20000"/>
                    </a:ext>
                  </a:extLst>
                </a:gridCol>
              </a:tblGrid>
              <a:tr h="476742">
                <a:tc>
                  <a:txBody>
                    <a:bodyPr/>
                    <a:lstStyle/>
                    <a:p>
                      <a:pPr algn="ctr">
                        <a:spcAft>
                          <a:spcPts val="0"/>
                        </a:spcAft>
                      </a:pPr>
                      <a:r>
                        <a:rPr lang="zh-CN" sz="2400" kern="100">
                          <a:latin typeface="Times New Roman"/>
                          <a:ea typeface="宋体"/>
                        </a:rPr>
                        <a:t>应用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476742">
                <a:tc>
                  <a:txBody>
                    <a:bodyPr/>
                    <a:lstStyle/>
                    <a:p>
                      <a:pPr algn="ctr">
                        <a:spcAft>
                          <a:spcPts val="0"/>
                        </a:spcAft>
                      </a:pPr>
                      <a:r>
                        <a:rPr lang="en-US" sz="2400" kern="100">
                          <a:latin typeface="Times New Roman"/>
                          <a:ea typeface="宋体"/>
                        </a:rPr>
                        <a:t>RTP</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476742">
                <a:tc>
                  <a:txBody>
                    <a:bodyPr/>
                    <a:lstStyle/>
                    <a:p>
                      <a:pPr algn="ctr">
                        <a:spcAft>
                          <a:spcPts val="0"/>
                        </a:spcAft>
                      </a:pPr>
                      <a:r>
                        <a:rPr lang="en-US" sz="2400" kern="100">
                          <a:latin typeface="Times New Roman"/>
                          <a:ea typeface="宋体"/>
                        </a:rPr>
                        <a:t>UDP</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2"/>
                  </a:ext>
                </a:extLst>
              </a:tr>
              <a:tr h="476742">
                <a:tc>
                  <a:txBody>
                    <a:bodyPr/>
                    <a:lstStyle/>
                    <a:p>
                      <a:pPr algn="ctr">
                        <a:spcAft>
                          <a:spcPts val="0"/>
                        </a:spcAft>
                      </a:pPr>
                      <a:r>
                        <a:rPr lang="en-US" sz="2400" kern="100">
                          <a:latin typeface="Times New Roman"/>
                          <a:ea typeface="宋体"/>
                        </a:rPr>
                        <a:t>IP</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r h="476742">
                <a:tc>
                  <a:txBody>
                    <a:bodyPr/>
                    <a:lstStyle/>
                    <a:p>
                      <a:pPr algn="ctr">
                        <a:spcAft>
                          <a:spcPts val="0"/>
                        </a:spcAft>
                      </a:pPr>
                      <a:r>
                        <a:rPr lang="zh-CN" sz="2400" kern="100" dirty="0">
                          <a:latin typeface="Times New Roman"/>
                          <a:ea typeface="宋体"/>
                        </a:rPr>
                        <a:t>子网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4"/>
                  </a:ext>
                </a:extLst>
              </a:tr>
            </a:tbl>
          </a:graphicData>
        </a:graphic>
      </p:graphicFrame>
      <p:sp>
        <p:nvSpPr>
          <p:cNvPr id="10" name="矩形 9"/>
          <p:cNvSpPr/>
          <p:nvPr/>
        </p:nvSpPr>
        <p:spPr>
          <a:xfrm>
            <a:off x="2427440" y="4571689"/>
            <a:ext cx="2698175" cy="523220"/>
          </a:xfrm>
          <a:prstGeom prst="rect">
            <a:avLst/>
          </a:prstGeom>
        </p:spPr>
        <p:txBody>
          <a:bodyPr wrap="none">
            <a:spAutoFit/>
          </a:bodyPr>
          <a:lstStyle/>
          <a:p>
            <a:r>
              <a:rPr lang="en-US" altLang="zh-CN" sz="2800" dirty="0">
                <a:latin typeface="黑体" pitchFamily="49" charset="-122"/>
                <a:ea typeface="黑体" pitchFamily="49" charset="-122"/>
              </a:rPr>
              <a:t>RTP</a:t>
            </a:r>
            <a:r>
              <a:rPr lang="zh-CN" altLang="zh-CN" sz="2800" dirty="0">
                <a:latin typeface="黑体" pitchFamily="49" charset="-122"/>
                <a:ea typeface="黑体" pitchFamily="49" charset="-122"/>
              </a:rPr>
              <a:t>基于</a:t>
            </a:r>
            <a:r>
              <a:rPr lang="en-US" altLang="zh-CN" sz="2800" dirty="0">
                <a:latin typeface="黑体" pitchFamily="49" charset="-122"/>
                <a:ea typeface="黑体" pitchFamily="49" charset="-122"/>
              </a:rPr>
              <a:t>UDP</a:t>
            </a:r>
            <a:r>
              <a:rPr lang="zh-CN" altLang="zh-CN" sz="2800" dirty="0">
                <a:latin typeface="黑体" pitchFamily="49" charset="-122"/>
                <a:ea typeface="黑体" pitchFamily="49" charset="-122"/>
              </a:rPr>
              <a:t>实现</a:t>
            </a:r>
            <a:endParaRPr lang="zh-CN" altLang="en-US" sz="2800" dirty="0">
              <a:latin typeface="黑体" pitchFamily="49" charset="-122"/>
              <a:ea typeface="黑体" pitchFamily="49" charset="-122"/>
            </a:endParaRPr>
          </a:p>
        </p:txBody>
      </p:sp>
      <p:sp>
        <p:nvSpPr>
          <p:cNvPr id="3" name="灯片编号占位符 2">
            <a:extLst>
              <a:ext uri="{FF2B5EF4-FFF2-40B4-BE49-F238E27FC236}">
                <a16:creationId xmlns:a16="http://schemas.microsoft.com/office/drawing/2014/main" id="{1AA5690C-E778-4E0D-AAD4-280B6CD4C004}"/>
              </a:ext>
            </a:extLst>
          </p:cNvPr>
          <p:cNvSpPr>
            <a:spLocks noGrp="1"/>
          </p:cNvSpPr>
          <p:nvPr>
            <p:ph type="sldNum" sz="quarter" idx="12"/>
          </p:nvPr>
        </p:nvSpPr>
        <p:spPr/>
        <p:txBody>
          <a:bodyPr/>
          <a:lstStyle/>
          <a:p>
            <a:fld id="{0343F522-B1DB-4B24-87CC-09EAB668A261}" type="slidenum">
              <a:rPr lang="zh-CN" altLang="en-US" smtClean="0"/>
              <a:pPr/>
              <a:t>68</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RTP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89940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596155" y="445850"/>
            <a:ext cx="7519277" cy="706057"/>
          </a:xfrm>
        </p:spPr>
        <p:txBody>
          <a:bodyPr>
            <a:normAutofit/>
          </a:bodyPr>
          <a:lstStyle/>
          <a:p>
            <a:r>
              <a:rPr lang="en-US" altLang="zh-CN" dirty="0"/>
              <a:t>RTP</a:t>
            </a:r>
            <a:r>
              <a:rPr lang="zh-CN" altLang="en-US" dirty="0"/>
              <a:t>报文格式</a:t>
            </a:r>
            <a:endParaRPr lang="zh-CN" altLang="en-US" sz="3200" dirty="0">
              <a:latin typeface="黑体" panose="02010609060101010101" pitchFamily="49" charset="-122"/>
              <a:ea typeface="黑体" panose="02010609060101010101" pitchFamily="49" charset="-122"/>
            </a:endParaRP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功能需求</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98057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354171835"/>
                  </a:ext>
                </a:extLst>
              </a:tr>
              <a:tr h="980570">
                <a:tc>
                  <a:txBody>
                    <a:bodyPr/>
                    <a:lstStyle/>
                    <a:p>
                      <a:pPr algn="ctr"/>
                      <a:r>
                        <a:rPr lang="en-US" altLang="zh-CN" sz="1600" dirty="0">
                          <a:latin typeface="黑体" panose="02010609060101010101" pitchFamily="49" charset="-122"/>
                          <a:ea typeface="黑体" panose="02010609060101010101" pitchFamily="49" charset="-122"/>
                        </a:rPr>
                        <a:t>RT</a:t>
                      </a:r>
                    </a:p>
                    <a:p>
                      <a:pPr algn="ctr"/>
                      <a:r>
                        <a:rPr lang="en-US" altLang="zh-CN" sz="1600" dirty="0">
                          <a:latin typeface="黑体" panose="02010609060101010101" pitchFamily="49" charset="-122"/>
                          <a:ea typeface="黑体" panose="02010609060101010101" pitchFamily="49" charset="-122"/>
                        </a:rPr>
                        <a: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10" name="矩形 9"/>
          <p:cNvSpPr/>
          <p:nvPr/>
        </p:nvSpPr>
        <p:spPr>
          <a:xfrm>
            <a:off x="1011602" y="5397600"/>
            <a:ext cx="7832593" cy="1200329"/>
          </a:xfrm>
          <a:prstGeom prst="rect">
            <a:avLst/>
          </a:prstGeom>
        </p:spPr>
        <p:txBody>
          <a:bodyPr wrap="none">
            <a:spAutoFit/>
          </a:bodyPr>
          <a:lstStyle/>
          <a:p>
            <a:pPr>
              <a:buFont typeface="Arial" pitchFamily="34" charset="0"/>
              <a:buChar char="•"/>
            </a:pPr>
            <a:r>
              <a:rPr lang="en-US" altLang="zh-CN" sz="2400" dirty="0">
                <a:latin typeface="黑体" pitchFamily="49" charset="-122"/>
                <a:ea typeface="黑体" pitchFamily="49" charset="-122"/>
              </a:rPr>
              <a:t> V</a:t>
            </a:r>
            <a:r>
              <a:rPr lang="zh-CN" altLang="zh-CN" sz="2400" dirty="0">
                <a:latin typeface="黑体" pitchFamily="49" charset="-122"/>
                <a:ea typeface="黑体" pitchFamily="49" charset="-122"/>
              </a:rPr>
              <a:t>（</a:t>
            </a:r>
            <a:r>
              <a:rPr lang="en-US" altLang="zh-CN" sz="2400" dirty="0">
                <a:latin typeface="黑体" pitchFamily="49" charset="-122"/>
                <a:ea typeface="黑体" pitchFamily="49" charset="-122"/>
              </a:rPr>
              <a:t>2</a:t>
            </a:r>
            <a:r>
              <a:rPr lang="zh-CN" altLang="zh-CN" sz="2400" dirty="0">
                <a:latin typeface="黑体" pitchFamily="49" charset="-122"/>
                <a:ea typeface="黑体" pitchFamily="49" charset="-122"/>
              </a:rPr>
              <a:t>位）：版本号，目前是</a:t>
            </a:r>
            <a:r>
              <a:rPr lang="en-US" altLang="zh-CN" sz="2400" dirty="0">
                <a:latin typeface="黑体" pitchFamily="49" charset="-122"/>
                <a:ea typeface="黑体" pitchFamily="49" charset="-122"/>
              </a:rPr>
              <a:t>2.</a:t>
            </a:r>
            <a:endParaRPr lang="zh-CN" altLang="zh-CN" sz="2400" dirty="0">
              <a:latin typeface="黑体" pitchFamily="49" charset="-122"/>
              <a:ea typeface="黑体" pitchFamily="49" charset="-122"/>
            </a:endParaRPr>
          </a:p>
          <a:p>
            <a:pPr>
              <a:buFont typeface="Arial" pitchFamily="34" charset="0"/>
              <a:buChar char="•"/>
            </a:pPr>
            <a:r>
              <a:rPr lang="en-US" altLang="zh-CN" sz="2400" dirty="0">
                <a:latin typeface="黑体" pitchFamily="49" charset="-122"/>
                <a:ea typeface="黑体" pitchFamily="49" charset="-122"/>
              </a:rPr>
              <a:t> P</a:t>
            </a:r>
            <a:r>
              <a:rPr lang="zh-CN" altLang="zh-CN" sz="2400" dirty="0">
                <a:latin typeface="黑体" pitchFamily="49" charset="-122"/>
                <a:ea typeface="黑体" pitchFamily="49" charset="-122"/>
              </a:rPr>
              <a:t>（</a:t>
            </a:r>
            <a:r>
              <a:rPr lang="en-US" altLang="zh-CN" sz="2400" dirty="0">
                <a:latin typeface="黑体" pitchFamily="49" charset="-122"/>
                <a:ea typeface="黑体" pitchFamily="49" charset="-122"/>
              </a:rPr>
              <a:t>1</a:t>
            </a:r>
            <a:r>
              <a:rPr lang="zh-CN" altLang="zh-CN" sz="2400" dirty="0">
                <a:latin typeface="黑体" pitchFamily="49" charset="-122"/>
                <a:ea typeface="黑体" pitchFamily="49" charset="-122"/>
              </a:rPr>
              <a:t>位）：填充标志，指出载荷部分是否有填充数据。</a:t>
            </a:r>
          </a:p>
          <a:p>
            <a:pPr>
              <a:buFont typeface="Arial" pitchFamily="34" charset="0"/>
              <a:buChar char="•"/>
            </a:pPr>
            <a:r>
              <a:rPr lang="en-US" altLang="zh-CN" sz="2400" dirty="0">
                <a:latin typeface="黑体" pitchFamily="49" charset="-122"/>
                <a:ea typeface="黑体" pitchFamily="49" charset="-122"/>
              </a:rPr>
              <a:t> X</a:t>
            </a:r>
            <a:r>
              <a:rPr lang="zh-CN" altLang="zh-CN" sz="2400" dirty="0">
                <a:latin typeface="黑体" pitchFamily="49" charset="-122"/>
                <a:ea typeface="黑体" pitchFamily="49" charset="-122"/>
              </a:rPr>
              <a:t>（</a:t>
            </a:r>
            <a:r>
              <a:rPr lang="en-US" altLang="zh-CN" sz="2400" dirty="0">
                <a:latin typeface="黑体" pitchFamily="49" charset="-122"/>
                <a:ea typeface="黑体" pitchFamily="49" charset="-122"/>
              </a:rPr>
              <a:t>1</a:t>
            </a:r>
            <a:r>
              <a:rPr lang="zh-CN" altLang="zh-CN" sz="2400" dirty="0">
                <a:latin typeface="黑体" pitchFamily="49" charset="-122"/>
                <a:ea typeface="黑体" pitchFamily="49" charset="-122"/>
              </a:rPr>
              <a:t>位）：扩展标志，指出是否有扩展首部。</a:t>
            </a:r>
          </a:p>
        </p:txBody>
      </p:sp>
      <p:graphicFrame>
        <p:nvGraphicFramePr>
          <p:cNvPr id="11" name="表格 10"/>
          <p:cNvGraphicFramePr>
            <a:graphicFrameLocks noGrp="1"/>
          </p:cNvGraphicFramePr>
          <p:nvPr>
            <p:extLst>
              <p:ext uri="{D42A27DB-BD31-4B8C-83A1-F6EECF244321}">
                <p14:modId xmlns:p14="http://schemas.microsoft.com/office/powerpoint/2010/main" val="2304595808"/>
              </p:ext>
            </p:extLst>
          </p:nvPr>
        </p:nvGraphicFramePr>
        <p:xfrm>
          <a:off x="1224115" y="1156838"/>
          <a:ext cx="6695769" cy="4011566"/>
        </p:xfrm>
        <a:graphic>
          <a:graphicData uri="http://schemas.openxmlformats.org/drawingml/2006/table">
            <a:tbl>
              <a:tblPr/>
              <a:tblGrid>
                <a:gridCol w="361497">
                  <a:extLst>
                    <a:ext uri="{9D8B030D-6E8A-4147-A177-3AD203B41FA5}">
                      <a16:colId xmlns:a16="http://schemas.microsoft.com/office/drawing/2014/main" val="20000"/>
                    </a:ext>
                  </a:extLst>
                </a:gridCol>
                <a:gridCol w="352801">
                  <a:extLst>
                    <a:ext uri="{9D8B030D-6E8A-4147-A177-3AD203B41FA5}">
                      <a16:colId xmlns:a16="http://schemas.microsoft.com/office/drawing/2014/main" val="20001"/>
                    </a:ext>
                  </a:extLst>
                </a:gridCol>
                <a:gridCol w="351559">
                  <a:extLst>
                    <a:ext uri="{9D8B030D-6E8A-4147-A177-3AD203B41FA5}">
                      <a16:colId xmlns:a16="http://schemas.microsoft.com/office/drawing/2014/main" val="20002"/>
                    </a:ext>
                  </a:extLst>
                </a:gridCol>
                <a:gridCol w="708087">
                  <a:extLst>
                    <a:ext uri="{9D8B030D-6E8A-4147-A177-3AD203B41FA5}">
                      <a16:colId xmlns:a16="http://schemas.microsoft.com/office/drawing/2014/main" val="20003"/>
                    </a:ext>
                  </a:extLst>
                </a:gridCol>
                <a:gridCol w="352801">
                  <a:extLst>
                    <a:ext uri="{9D8B030D-6E8A-4147-A177-3AD203B41FA5}">
                      <a16:colId xmlns:a16="http://schemas.microsoft.com/office/drawing/2014/main" val="20004"/>
                    </a:ext>
                  </a:extLst>
                </a:gridCol>
                <a:gridCol w="1047224">
                  <a:extLst>
                    <a:ext uri="{9D8B030D-6E8A-4147-A177-3AD203B41FA5}">
                      <a16:colId xmlns:a16="http://schemas.microsoft.com/office/drawing/2014/main" val="20005"/>
                    </a:ext>
                  </a:extLst>
                </a:gridCol>
                <a:gridCol w="3521800">
                  <a:extLst>
                    <a:ext uri="{9D8B030D-6E8A-4147-A177-3AD203B41FA5}">
                      <a16:colId xmlns:a16="http://schemas.microsoft.com/office/drawing/2014/main" val="20006"/>
                    </a:ext>
                  </a:extLst>
                </a:gridCol>
              </a:tblGrid>
              <a:tr h="501446">
                <a:tc gridSpan="7">
                  <a:txBody>
                    <a:bodyPr/>
                    <a:lstStyle/>
                    <a:p>
                      <a:pPr algn="just">
                        <a:spcAft>
                          <a:spcPts val="0"/>
                        </a:spcAft>
                      </a:pPr>
                      <a:r>
                        <a:rPr lang="zh-CN" sz="2000" b="1" kern="100" dirty="0">
                          <a:latin typeface="Times New Roman"/>
                          <a:ea typeface="宋体"/>
                        </a:rPr>
                        <a:t>位</a:t>
                      </a:r>
                      <a:r>
                        <a:rPr lang="en-US" sz="2000" b="1" kern="100" dirty="0">
                          <a:latin typeface="Times New Roman"/>
                          <a:ea typeface="宋体"/>
                        </a:rPr>
                        <a:t>31                                       16                                                   0   </a:t>
                      </a:r>
                      <a:endParaRPr lang="zh-CN" sz="2000" b="1" kern="100" dirty="0">
                        <a:latin typeface="Times New Roman"/>
                        <a:ea typeface="宋体"/>
                      </a:endParaRPr>
                    </a:p>
                  </a:txBody>
                  <a:tcPr marL="17780" marR="177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1446">
                <a:tc>
                  <a:txBody>
                    <a:bodyPr/>
                    <a:lstStyle/>
                    <a:p>
                      <a:pPr algn="ctr">
                        <a:spcAft>
                          <a:spcPts val="0"/>
                        </a:spcAft>
                      </a:pPr>
                      <a:r>
                        <a:rPr lang="en-US" sz="2000" b="1" kern="100" dirty="0">
                          <a:latin typeface="Times New Roman"/>
                          <a:ea typeface="宋体"/>
                        </a:rPr>
                        <a:t>V</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P</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X</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CC</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a:latin typeface="Times New Roman"/>
                          <a:ea typeface="宋体"/>
                        </a:rPr>
                        <a:t>M</a:t>
                      </a:r>
                      <a:endParaRPr lang="zh-CN" sz="2000" b="1" kern="10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a:latin typeface="Times New Roman"/>
                          <a:ea typeface="宋体"/>
                        </a:rPr>
                        <a:t>PT</a:t>
                      </a:r>
                      <a:endParaRPr lang="zh-CN" sz="2000" b="1" kern="10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zh-CN" sz="2000" b="1" kern="100" dirty="0">
                          <a:latin typeface="Times New Roman"/>
                          <a:ea typeface="宋体"/>
                        </a:rPr>
                        <a:t>序号</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501446">
                <a:tc gridSpan="7">
                  <a:txBody>
                    <a:bodyPr/>
                    <a:lstStyle/>
                    <a:p>
                      <a:pPr algn="ctr">
                        <a:spcAft>
                          <a:spcPts val="0"/>
                        </a:spcAft>
                      </a:pPr>
                      <a:r>
                        <a:rPr lang="zh-CN" sz="2000" b="1" kern="100" dirty="0">
                          <a:latin typeface="Times New Roman"/>
                          <a:ea typeface="宋体"/>
                        </a:rPr>
                        <a:t>时间戳</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1446">
                <a:tc gridSpan="7">
                  <a:txBody>
                    <a:bodyPr/>
                    <a:lstStyle/>
                    <a:p>
                      <a:pPr algn="ctr">
                        <a:spcAft>
                          <a:spcPts val="0"/>
                        </a:spcAft>
                      </a:pPr>
                      <a:r>
                        <a:rPr lang="zh-CN" sz="2000" b="1" kern="100" dirty="0">
                          <a:latin typeface="Times New Roman"/>
                          <a:ea typeface="宋体"/>
                        </a:rPr>
                        <a:t>同步源</a:t>
                      </a:r>
                      <a:r>
                        <a:rPr lang="en-US" sz="2000" b="1" kern="100" dirty="0">
                          <a:latin typeface="Times New Roman"/>
                          <a:ea typeface="宋体"/>
                        </a:rPr>
                        <a:t>ID</a:t>
                      </a:r>
                      <a:r>
                        <a:rPr lang="zh-CN" sz="2000" b="1" kern="100" dirty="0">
                          <a:latin typeface="Times New Roman"/>
                          <a:ea typeface="宋体"/>
                        </a:rPr>
                        <a:t>（</a:t>
                      </a:r>
                      <a:r>
                        <a:rPr lang="en-US" sz="2000" b="1" kern="100" dirty="0">
                          <a:latin typeface="Times New Roman"/>
                          <a:ea typeface="宋体"/>
                        </a:rPr>
                        <a:t>SSRC ID</a:t>
                      </a:r>
                      <a:r>
                        <a:rPr lang="zh-CN" sz="2000" b="1" kern="100" dirty="0">
                          <a:latin typeface="Times New Roman"/>
                          <a:ea typeface="宋体"/>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002890">
                <a:tc gridSpan="7">
                  <a:txBody>
                    <a:bodyPr/>
                    <a:lstStyle/>
                    <a:p>
                      <a:pPr algn="ctr">
                        <a:spcAft>
                          <a:spcPts val="0"/>
                        </a:spcAft>
                      </a:pPr>
                      <a:r>
                        <a:rPr lang="zh-CN" sz="2000" b="1" kern="100" dirty="0">
                          <a:latin typeface="Times New Roman"/>
                          <a:ea typeface="宋体"/>
                        </a:rPr>
                        <a:t>参与源</a:t>
                      </a:r>
                      <a:r>
                        <a:rPr lang="en-US" sz="2000" b="1" kern="100" dirty="0">
                          <a:latin typeface="Times New Roman"/>
                          <a:ea typeface="宋体"/>
                        </a:rPr>
                        <a:t>ID</a:t>
                      </a:r>
                      <a:r>
                        <a:rPr lang="zh-CN" sz="2000" b="1" kern="100" dirty="0">
                          <a:latin typeface="Times New Roman"/>
                          <a:ea typeface="宋体"/>
                        </a:rPr>
                        <a:t>（</a:t>
                      </a:r>
                      <a:r>
                        <a:rPr lang="en-US" sz="2000" b="1" kern="100" dirty="0">
                          <a:latin typeface="Times New Roman"/>
                          <a:ea typeface="宋体"/>
                        </a:rPr>
                        <a:t>CSRC ID</a:t>
                      </a:r>
                      <a:r>
                        <a:rPr lang="zh-CN" sz="2000" b="1" kern="100" dirty="0">
                          <a:latin typeface="Times New Roman"/>
                          <a:ea typeface="宋体"/>
                        </a:rPr>
                        <a:t>）</a:t>
                      </a:r>
                    </a:p>
                    <a:p>
                      <a:pPr algn="ctr">
                        <a:spcAft>
                          <a:spcPts val="0"/>
                        </a:spcAft>
                      </a:pPr>
                      <a:r>
                        <a:rPr lang="zh-CN" sz="2000" b="1" kern="100" dirty="0">
                          <a:latin typeface="Times New Roman"/>
                          <a:ea typeface="宋体"/>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1446">
                <a:tc gridSpan="7">
                  <a:txBody>
                    <a:bodyPr/>
                    <a:lstStyle/>
                    <a:p>
                      <a:pPr algn="ctr">
                        <a:spcAft>
                          <a:spcPts val="0"/>
                        </a:spcAft>
                      </a:pPr>
                      <a:r>
                        <a:rPr lang="zh-CN" sz="2000" b="1" kern="100" dirty="0">
                          <a:latin typeface="Times New Roman"/>
                          <a:ea typeface="宋体"/>
                        </a:rPr>
                        <a:t>扩展首部</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1446">
                <a:tc gridSpan="7">
                  <a:txBody>
                    <a:bodyPr/>
                    <a:lstStyle/>
                    <a:p>
                      <a:pPr algn="ctr">
                        <a:spcAft>
                          <a:spcPts val="0"/>
                        </a:spcAft>
                      </a:pPr>
                      <a:r>
                        <a:rPr lang="zh-CN" sz="2000" b="1" kern="100" dirty="0">
                          <a:latin typeface="Times New Roman"/>
                          <a:ea typeface="宋体"/>
                        </a:rPr>
                        <a:t>载荷</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3" name="灯片编号占位符 2">
            <a:extLst>
              <a:ext uri="{FF2B5EF4-FFF2-40B4-BE49-F238E27FC236}">
                <a16:creationId xmlns:a16="http://schemas.microsoft.com/office/drawing/2014/main" id="{BE4E7974-7F0F-4974-A73F-192A3132D126}"/>
              </a:ext>
            </a:extLst>
          </p:cNvPr>
          <p:cNvSpPr>
            <a:spLocks noGrp="1"/>
          </p:cNvSpPr>
          <p:nvPr>
            <p:ph type="sldNum" sz="quarter" idx="12"/>
          </p:nvPr>
        </p:nvSpPr>
        <p:spPr/>
        <p:txBody>
          <a:bodyPr/>
          <a:lstStyle/>
          <a:p>
            <a:fld id="{0343F522-B1DB-4B24-87CC-09EAB668A261}" type="slidenum">
              <a:rPr lang="zh-CN" altLang="en-US" smtClean="0"/>
              <a:pPr/>
              <a:t>69</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662991" y="1072539"/>
            <a:ext cx="7993625" cy="4650522"/>
          </a:xfrm>
        </p:spPr>
        <p:txBody>
          <a:bodyPr>
            <a:noAutofit/>
          </a:bodyPr>
          <a:lstStyle/>
          <a:p>
            <a:r>
              <a:rPr lang="en-US" altLang="zh-CN" dirty="0"/>
              <a:t>UDP</a:t>
            </a:r>
            <a:r>
              <a:rPr lang="zh-CN" altLang="en-US" dirty="0"/>
              <a:t>（</a:t>
            </a:r>
            <a:r>
              <a:rPr lang="en-US" altLang="zh-CN" dirty="0"/>
              <a:t>User Datagram Protocol</a:t>
            </a:r>
            <a:r>
              <a:rPr lang="zh-CN" altLang="en-US" dirty="0"/>
              <a:t>）</a:t>
            </a:r>
            <a:endParaRPr lang="en-US" altLang="zh-CN" dirty="0"/>
          </a:p>
          <a:p>
            <a:r>
              <a:rPr lang="zh-CN" altLang="zh-CN" dirty="0"/>
              <a:t>为应用进程提供不可靠的数据传输功能，标识进程的端口功能和报文差错检测功能</a:t>
            </a:r>
            <a:endParaRPr lang="en-US" altLang="zh-CN" dirty="0"/>
          </a:p>
          <a:p>
            <a:r>
              <a:rPr lang="en-US" altLang="zh-CN" dirty="0"/>
              <a:t>UDP</a:t>
            </a:r>
            <a:r>
              <a:rPr lang="zh-CN" altLang="zh-CN" dirty="0"/>
              <a:t>为应用进程提供一种访问</a:t>
            </a:r>
            <a:r>
              <a:rPr lang="en-US" altLang="zh-CN" dirty="0"/>
              <a:t>IP</a:t>
            </a:r>
            <a:r>
              <a:rPr lang="zh-CN" altLang="zh-CN" dirty="0"/>
              <a:t>的手段</a:t>
            </a:r>
            <a:endParaRPr lang="en-US" altLang="zh-CN" dirty="0"/>
          </a:p>
          <a:p>
            <a:r>
              <a:rPr lang="zh-CN" altLang="en-US" dirty="0"/>
              <a:t>设计目标及特点：</a:t>
            </a:r>
            <a:endParaRPr lang="en-US" altLang="zh-CN" dirty="0"/>
          </a:p>
          <a:p>
            <a:pPr lvl="1"/>
            <a:r>
              <a:rPr lang="zh-CN" altLang="zh-CN" sz="2800" dirty="0"/>
              <a:t>提供无连接的传输服务，简单、快速。</a:t>
            </a:r>
          </a:p>
          <a:p>
            <a:pPr lvl="1"/>
            <a:r>
              <a:rPr lang="en-US" altLang="zh-CN" sz="2800" dirty="0"/>
              <a:t>UDP </a:t>
            </a:r>
            <a:r>
              <a:rPr lang="zh-CN" altLang="zh-CN" sz="2800" dirty="0"/>
              <a:t>的主机不需要维持复杂的连接状态表。</a:t>
            </a:r>
          </a:p>
          <a:p>
            <a:pPr lvl="1"/>
            <a:r>
              <a:rPr lang="en-US" altLang="zh-CN" sz="2800" dirty="0"/>
              <a:t>UDP </a:t>
            </a:r>
            <a:r>
              <a:rPr lang="zh-CN" altLang="zh-CN" sz="2800" dirty="0"/>
              <a:t>报文只有</a:t>
            </a:r>
            <a:r>
              <a:rPr lang="en-US" altLang="zh-CN" sz="2800" dirty="0"/>
              <a:t>8</a:t>
            </a:r>
            <a:r>
              <a:rPr lang="zh-CN" altLang="zh-CN" sz="2800" dirty="0"/>
              <a:t>个字节的首部开销。</a:t>
            </a:r>
          </a:p>
          <a:p>
            <a:pPr lvl="1"/>
            <a:r>
              <a:rPr lang="zh-CN" altLang="zh-CN" sz="2800" dirty="0"/>
              <a:t>网络出现的拥塞不会使源主机的发送速率降低。这对某些实时应用很重要。</a:t>
            </a:r>
          </a:p>
          <a:p>
            <a:endParaRPr lang="zh-CN"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rgbClr val="FFFF00"/>
                          </a:solidFill>
                          <a:latin typeface="黑体" panose="02010609060101010101" pitchFamily="49" charset="-122"/>
                          <a:ea typeface="黑体" panose="02010609060101010101" pitchFamily="49" charset="-122"/>
                          <a:cs typeface="+mn-cs"/>
                        </a:rPr>
                        <a:t>UDP</a:t>
                      </a:r>
                      <a:endParaRPr lang="zh-CN" altLang="en-US" sz="1600" b="1" kern="1200" dirty="0">
                        <a:solidFill>
                          <a:srgbClr val="FFFF00"/>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3298032"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1031358"/>
          <a:ext cx="313390" cy="41452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0" dirty="0">
                          <a:solidFill>
                            <a:schemeClr val="bg1"/>
                          </a:solidFill>
                          <a:latin typeface="黑体" panose="02010609060101010101" pitchFamily="49" charset="-122"/>
                          <a:ea typeface="黑体" panose="02010609060101010101" pitchFamily="49" charset="-122"/>
                        </a:rPr>
                        <a:t>设计目标</a:t>
                      </a:r>
                    </a:p>
                  </a:txBody>
                  <a:tcPr marL="0" marR="0" marT="0" marB="0" anchor="ctr">
                    <a:solidFill>
                      <a:schemeClr val="accent5">
                        <a:lumMod val="75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latin typeface="黑体" panose="02010609060101010101" pitchFamily="49" charset="-122"/>
                          <a:ea typeface="黑体" panose="02010609060101010101" pitchFamily="49" charset="-122"/>
                        </a:rPr>
                        <a:t>端口和应用</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844235">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工作流程</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9" name="标题 1">
            <a:extLst>
              <a:ext uri="{FF2B5EF4-FFF2-40B4-BE49-F238E27FC236}">
                <a16:creationId xmlns:a16="http://schemas.microsoft.com/office/drawing/2014/main" id="{D57BFB9C-7DDB-45E0-94BC-38987E5D86F7}"/>
              </a:ext>
            </a:extLst>
          </p:cNvPr>
          <p:cNvSpPr>
            <a:spLocks noGrp="1"/>
          </p:cNvSpPr>
          <p:nvPr>
            <p:ph type="title"/>
          </p:nvPr>
        </p:nvSpPr>
        <p:spPr>
          <a:xfrm>
            <a:off x="313390" y="451856"/>
            <a:ext cx="7993626" cy="620683"/>
          </a:xfrm>
        </p:spPr>
        <p:txBody>
          <a:bodyPr>
            <a:normAutofit/>
          </a:bodyPr>
          <a:lstStyle/>
          <a:p>
            <a:r>
              <a:rPr lang="en-US" altLang="zh-CN" dirty="0"/>
              <a:t>TCP/IP</a:t>
            </a:r>
            <a:r>
              <a:rPr lang="zh-CN" altLang="en-US" dirty="0"/>
              <a:t>体系怎么实现不可靠传输传输服务？</a:t>
            </a:r>
            <a:endParaRPr lang="zh-CN" altLang="en-US" sz="3200" dirty="0">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CD6E6FDC-48F0-4440-9E30-5A3060CADA0A}"/>
              </a:ext>
            </a:extLst>
          </p:cNvPr>
          <p:cNvSpPr>
            <a:spLocks noGrp="1"/>
          </p:cNvSpPr>
          <p:nvPr>
            <p:ph type="sldNum" sz="quarter" idx="12"/>
          </p:nvPr>
        </p:nvSpPr>
        <p:spPr/>
        <p:txBody>
          <a:bodyPr/>
          <a:lstStyle/>
          <a:p>
            <a:fld id="{0343F522-B1DB-4B24-87CC-09EAB668A261}" type="slidenum">
              <a:rPr lang="zh-CN" altLang="en-US" smtClean="0"/>
              <a:pPr/>
              <a:t>7</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RTP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89940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596155" y="456889"/>
            <a:ext cx="7519277" cy="732453"/>
          </a:xfrm>
        </p:spPr>
        <p:txBody>
          <a:bodyPr>
            <a:normAutofit/>
          </a:bodyPr>
          <a:lstStyle/>
          <a:p>
            <a:r>
              <a:rPr lang="en-US" altLang="zh-CN" dirty="0"/>
              <a:t>RTP</a:t>
            </a:r>
            <a:r>
              <a:rPr lang="zh-CN" altLang="en-US" dirty="0"/>
              <a:t>报文格式</a:t>
            </a:r>
            <a:endParaRPr lang="zh-CN" altLang="en-US" sz="3200" dirty="0">
              <a:latin typeface="黑体" panose="02010609060101010101" pitchFamily="49" charset="-122"/>
              <a:ea typeface="黑体" panose="02010609060101010101" pitchFamily="49" charset="-122"/>
            </a:endParaRP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功能需求</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98057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354171835"/>
                  </a:ext>
                </a:extLst>
              </a:tr>
              <a:tr h="980570">
                <a:tc>
                  <a:txBody>
                    <a:bodyPr/>
                    <a:lstStyle/>
                    <a:p>
                      <a:pPr algn="ctr"/>
                      <a:r>
                        <a:rPr lang="en-US" altLang="zh-CN" sz="1600" dirty="0">
                          <a:latin typeface="黑体" panose="02010609060101010101" pitchFamily="49" charset="-122"/>
                          <a:ea typeface="黑体" panose="02010609060101010101" pitchFamily="49" charset="-122"/>
                        </a:rPr>
                        <a:t>RT</a:t>
                      </a:r>
                    </a:p>
                    <a:p>
                      <a:pPr algn="ctr"/>
                      <a:r>
                        <a:rPr lang="en-US" altLang="zh-CN" sz="1600" dirty="0">
                          <a:latin typeface="黑体" panose="02010609060101010101" pitchFamily="49" charset="-122"/>
                          <a:ea typeface="黑体" panose="02010609060101010101" pitchFamily="49" charset="-122"/>
                        </a:rPr>
                        <a: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10" name="矩形 9"/>
          <p:cNvSpPr/>
          <p:nvPr/>
        </p:nvSpPr>
        <p:spPr>
          <a:xfrm>
            <a:off x="1011602" y="5397600"/>
            <a:ext cx="4580100" cy="1200329"/>
          </a:xfrm>
          <a:prstGeom prst="rect">
            <a:avLst/>
          </a:prstGeom>
        </p:spPr>
        <p:txBody>
          <a:bodyPr wrap="none">
            <a:spAutoFit/>
          </a:bodyPr>
          <a:lstStyle/>
          <a:p>
            <a:pPr>
              <a:buFont typeface="Arial" pitchFamily="34" charset="0"/>
              <a:buChar char="•"/>
            </a:pPr>
            <a:r>
              <a:rPr lang="en-US" altLang="zh-CN" sz="2400" dirty="0">
                <a:latin typeface="黑体" pitchFamily="49" charset="-122"/>
                <a:ea typeface="黑体" pitchFamily="49" charset="-122"/>
              </a:rPr>
              <a:t> CC</a:t>
            </a:r>
            <a:r>
              <a:rPr lang="zh-CN" altLang="zh-CN" sz="2400" dirty="0">
                <a:latin typeface="黑体" pitchFamily="49" charset="-122"/>
                <a:ea typeface="黑体" pitchFamily="49" charset="-122"/>
              </a:rPr>
              <a:t>（</a:t>
            </a:r>
            <a:r>
              <a:rPr lang="en-US" altLang="zh-CN" sz="2400" dirty="0">
                <a:latin typeface="黑体" pitchFamily="49" charset="-122"/>
                <a:ea typeface="黑体" pitchFamily="49" charset="-122"/>
              </a:rPr>
              <a:t>4</a:t>
            </a:r>
            <a:r>
              <a:rPr lang="zh-CN" altLang="zh-CN" sz="2400" dirty="0">
                <a:latin typeface="黑体" pitchFamily="49" charset="-122"/>
                <a:ea typeface="黑体" pitchFamily="49" charset="-122"/>
              </a:rPr>
              <a:t>位）：参与源</a:t>
            </a:r>
            <a:r>
              <a:rPr lang="en-US" altLang="zh-CN" sz="2400" dirty="0">
                <a:latin typeface="黑体" pitchFamily="49" charset="-122"/>
                <a:ea typeface="黑体" pitchFamily="49" charset="-122"/>
              </a:rPr>
              <a:t>ID</a:t>
            </a:r>
            <a:r>
              <a:rPr lang="zh-CN" altLang="zh-CN" sz="2400" dirty="0">
                <a:latin typeface="黑体" pitchFamily="49" charset="-122"/>
                <a:ea typeface="黑体" pitchFamily="49" charset="-122"/>
              </a:rPr>
              <a:t>的数量。</a:t>
            </a:r>
          </a:p>
          <a:p>
            <a:pPr>
              <a:buFont typeface="Arial" pitchFamily="34" charset="0"/>
              <a:buChar char="•"/>
            </a:pPr>
            <a:r>
              <a:rPr lang="en-US" altLang="zh-CN" sz="2400" dirty="0">
                <a:latin typeface="黑体" pitchFamily="49" charset="-122"/>
                <a:ea typeface="黑体" pitchFamily="49" charset="-122"/>
              </a:rPr>
              <a:t> M</a:t>
            </a:r>
            <a:r>
              <a:rPr lang="zh-CN" altLang="zh-CN" sz="2400" dirty="0">
                <a:latin typeface="黑体" pitchFamily="49" charset="-122"/>
                <a:ea typeface="黑体" pitchFamily="49" charset="-122"/>
              </a:rPr>
              <a:t>（</a:t>
            </a:r>
            <a:r>
              <a:rPr lang="en-US" altLang="zh-CN" sz="2400" dirty="0">
                <a:latin typeface="黑体" pitchFamily="49" charset="-122"/>
                <a:ea typeface="黑体" pitchFamily="49" charset="-122"/>
              </a:rPr>
              <a:t>1</a:t>
            </a:r>
            <a:r>
              <a:rPr lang="zh-CN" altLang="zh-CN" sz="2400" dirty="0">
                <a:latin typeface="黑体" pitchFamily="49" charset="-122"/>
                <a:ea typeface="黑体" pitchFamily="49" charset="-122"/>
              </a:rPr>
              <a:t>位）：帧边界指示标志。</a:t>
            </a:r>
          </a:p>
          <a:p>
            <a:pPr>
              <a:buFont typeface="Arial" pitchFamily="34" charset="0"/>
              <a:buChar char="•"/>
            </a:pPr>
            <a:r>
              <a:rPr lang="en-US" altLang="zh-CN" sz="2400" dirty="0">
                <a:latin typeface="黑体" pitchFamily="49" charset="-122"/>
                <a:ea typeface="黑体" pitchFamily="49" charset="-122"/>
              </a:rPr>
              <a:t> PT</a:t>
            </a:r>
            <a:r>
              <a:rPr lang="zh-CN" altLang="zh-CN" sz="2400" dirty="0">
                <a:latin typeface="黑体" pitchFamily="49" charset="-122"/>
                <a:ea typeface="黑体" pitchFamily="49" charset="-122"/>
              </a:rPr>
              <a:t>（</a:t>
            </a:r>
            <a:r>
              <a:rPr lang="en-US" altLang="zh-CN" sz="2400" dirty="0">
                <a:latin typeface="黑体" pitchFamily="49" charset="-122"/>
                <a:ea typeface="黑体" pitchFamily="49" charset="-122"/>
              </a:rPr>
              <a:t>7</a:t>
            </a:r>
            <a:r>
              <a:rPr lang="zh-CN" altLang="zh-CN" sz="2400" dirty="0">
                <a:latin typeface="黑体" pitchFamily="49" charset="-122"/>
                <a:ea typeface="黑体" pitchFamily="49" charset="-122"/>
              </a:rPr>
              <a:t>位）：载荷类型。</a:t>
            </a:r>
          </a:p>
        </p:txBody>
      </p:sp>
      <p:graphicFrame>
        <p:nvGraphicFramePr>
          <p:cNvPr id="12" name="表格 11">
            <a:extLst>
              <a:ext uri="{FF2B5EF4-FFF2-40B4-BE49-F238E27FC236}">
                <a16:creationId xmlns:a16="http://schemas.microsoft.com/office/drawing/2014/main" id="{A9B34D3D-BE01-4F29-B3FD-047AD30C2E27}"/>
              </a:ext>
            </a:extLst>
          </p:cNvPr>
          <p:cNvGraphicFramePr>
            <a:graphicFrameLocks noGrp="1"/>
          </p:cNvGraphicFramePr>
          <p:nvPr>
            <p:extLst>
              <p:ext uri="{D42A27DB-BD31-4B8C-83A1-F6EECF244321}">
                <p14:modId xmlns:p14="http://schemas.microsoft.com/office/powerpoint/2010/main" val="931669412"/>
              </p:ext>
            </p:extLst>
          </p:nvPr>
        </p:nvGraphicFramePr>
        <p:xfrm>
          <a:off x="1224115" y="1156838"/>
          <a:ext cx="6695769" cy="4011566"/>
        </p:xfrm>
        <a:graphic>
          <a:graphicData uri="http://schemas.openxmlformats.org/drawingml/2006/table">
            <a:tbl>
              <a:tblPr/>
              <a:tblGrid>
                <a:gridCol w="361497">
                  <a:extLst>
                    <a:ext uri="{9D8B030D-6E8A-4147-A177-3AD203B41FA5}">
                      <a16:colId xmlns:a16="http://schemas.microsoft.com/office/drawing/2014/main" val="20000"/>
                    </a:ext>
                  </a:extLst>
                </a:gridCol>
                <a:gridCol w="352801">
                  <a:extLst>
                    <a:ext uri="{9D8B030D-6E8A-4147-A177-3AD203B41FA5}">
                      <a16:colId xmlns:a16="http://schemas.microsoft.com/office/drawing/2014/main" val="20001"/>
                    </a:ext>
                  </a:extLst>
                </a:gridCol>
                <a:gridCol w="351559">
                  <a:extLst>
                    <a:ext uri="{9D8B030D-6E8A-4147-A177-3AD203B41FA5}">
                      <a16:colId xmlns:a16="http://schemas.microsoft.com/office/drawing/2014/main" val="20002"/>
                    </a:ext>
                  </a:extLst>
                </a:gridCol>
                <a:gridCol w="708087">
                  <a:extLst>
                    <a:ext uri="{9D8B030D-6E8A-4147-A177-3AD203B41FA5}">
                      <a16:colId xmlns:a16="http://schemas.microsoft.com/office/drawing/2014/main" val="20003"/>
                    </a:ext>
                  </a:extLst>
                </a:gridCol>
                <a:gridCol w="352801">
                  <a:extLst>
                    <a:ext uri="{9D8B030D-6E8A-4147-A177-3AD203B41FA5}">
                      <a16:colId xmlns:a16="http://schemas.microsoft.com/office/drawing/2014/main" val="20004"/>
                    </a:ext>
                  </a:extLst>
                </a:gridCol>
                <a:gridCol w="1047224">
                  <a:extLst>
                    <a:ext uri="{9D8B030D-6E8A-4147-A177-3AD203B41FA5}">
                      <a16:colId xmlns:a16="http://schemas.microsoft.com/office/drawing/2014/main" val="20005"/>
                    </a:ext>
                  </a:extLst>
                </a:gridCol>
                <a:gridCol w="3521800">
                  <a:extLst>
                    <a:ext uri="{9D8B030D-6E8A-4147-A177-3AD203B41FA5}">
                      <a16:colId xmlns:a16="http://schemas.microsoft.com/office/drawing/2014/main" val="20006"/>
                    </a:ext>
                  </a:extLst>
                </a:gridCol>
              </a:tblGrid>
              <a:tr h="501446">
                <a:tc gridSpan="7">
                  <a:txBody>
                    <a:bodyPr/>
                    <a:lstStyle/>
                    <a:p>
                      <a:pPr algn="just">
                        <a:spcAft>
                          <a:spcPts val="0"/>
                        </a:spcAft>
                      </a:pPr>
                      <a:r>
                        <a:rPr lang="zh-CN" sz="2000" b="1" kern="100" dirty="0">
                          <a:latin typeface="Times New Roman"/>
                          <a:ea typeface="宋体"/>
                        </a:rPr>
                        <a:t>位</a:t>
                      </a:r>
                      <a:r>
                        <a:rPr lang="en-US" sz="2000" b="1" kern="100" dirty="0">
                          <a:latin typeface="Times New Roman"/>
                          <a:ea typeface="宋体"/>
                        </a:rPr>
                        <a:t>31                                       16                                                   0   </a:t>
                      </a:r>
                      <a:endParaRPr lang="zh-CN" sz="2000" b="1" kern="100" dirty="0">
                        <a:latin typeface="Times New Roman"/>
                        <a:ea typeface="宋体"/>
                      </a:endParaRPr>
                    </a:p>
                  </a:txBody>
                  <a:tcPr marL="17780" marR="177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1446">
                <a:tc>
                  <a:txBody>
                    <a:bodyPr/>
                    <a:lstStyle/>
                    <a:p>
                      <a:pPr algn="ctr">
                        <a:spcAft>
                          <a:spcPts val="0"/>
                        </a:spcAft>
                      </a:pPr>
                      <a:r>
                        <a:rPr lang="en-US" sz="2000" b="1" kern="100" dirty="0">
                          <a:latin typeface="Times New Roman"/>
                          <a:ea typeface="宋体"/>
                        </a:rPr>
                        <a:t>V</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P</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X</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CC</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a:latin typeface="Times New Roman"/>
                          <a:ea typeface="宋体"/>
                        </a:rPr>
                        <a:t>M</a:t>
                      </a:r>
                      <a:endParaRPr lang="zh-CN" sz="2000" b="1" kern="10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a:latin typeface="Times New Roman"/>
                          <a:ea typeface="宋体"/>
                        </a:rPr>
                        <a:t>PT</a:t>
                      </a:r>
                      <a:endParaRPr lang="zh-CN" sz="2000" b="1" kern="10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zh-CN" sz="2000" b="1" kern="100" dirty="0">
                          <a:latin typeface="Times New Roman"/>
                          <a:ea typeface="宋体"/>
                        </a:rPr>
                        <a:t>序号</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501446">
                <a:tc gridSpan="7">
                  <a:txBody>
                    <a:bodyPr/>
                    <a:lstStyle/>
                    <a:p>
                      <a:pPr algn="ctr">
                        <a:spcAft>
                          <a:spcPts val="0"/>
                        </a:spcAft>
                      </a:pPr>
                      <a:r>
                        <a:rPr lang="zh-CN" sz="2000" b="1" kern="100" dirty="0">
                          <a:latin typeface="Times New Roman"/>
                          <a:ea typeface="宋体"/>
                        </a:rPr>
                        <a:t>时间戳</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1446">
                <a:tc gridSpan="7">
                  <a:txBody>
                    <a:bodyPr/>
                    <a:lstStyle/>
                    <a:p>
                      <a:pPr algn="ctr">
                        <a:spcAft>
                          <a:spcPts val="0"/>
                        </a:spcAft>
                      </a:pPr>
                      <a:r>
                        <a:rPr lang="zh-CN" sz="2000" b="1" kern="100" dirty="0">
                          <a:latin typeface="Times New Roman"/>
                          <a:ea typeface="宋体"/>
                        </a:rPr>
                        <a:t>同步源</a:t>
                      </a:r>
                      <a:r>
                        <a:rPr lang="en-US" sz="2000" b="1" kern="100" dirty="0">
                          <a:latin typeface="Times New Roman"/>
                          <a:ea typeface="宋体"/>
                        </a:rPr>
                        <a:t>ID</a:t>
                      </a:r>
                      <a:r>
                        <a:rPr lang="zh-CN" sz="2000" b="1" kern="100" dirty="0">
                          <a:latin typeface="Times New Roman"/>
                          <a:ea typeface="宋体"/>
                        </a:rPr>
                        <a:t>（</a:t>
                      </a:r>
                      <a:r>
                        <a:rPr lang="en-US" sz="2000" b="1" kern="100" dirty="0">
                          <a:latin typeface="Times New Roman"/>
                          <a:ea typeface="宋体"/>
                        </a:rPr>
                        <a:t>SSRC ID</a:t>
                      </a:r>
                      <a:r>
                        <a:rPr lang="zh-CN" sz="2000" b="1" kern="100" dirty="0">
                          <a:latin typeface="Times New Roman"/>
                          <a:ea typeface="宋体"/>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002890">
                <a:tc gridSpan="7">
                  <a:txBody>
                    <a:bodyPr/>
                    <a:lstStyle/>
                    <a:p>
                      <a:pPr algn="ctr">
                        <a:spcAft>
                          <a:spcPts val="0"/>
                        </a:spcAft>
                      </a:pPr>
                      <a:r>
                        <a:rPr lang="zh-CN" sz="2000" b="1" kern="100" dirty="0">
                          <a:latin typeface="Times New Roman"/>
                          <a:ea typeface="宋体"/>
                        </a:rPr>
                        <a:t>参与源</a:t>
                      </a:r>
                      <a:r>
                        <a:rPr lang="en-US" sz="2000" b="1" kern="100" dirty="0">
                          <a:latin typeface="Times New Roman"/>
                          <a:ea typeface="宋体"/>
                        </a:rPr>
                        <a:t>ID</a:t>
                      </a:r>
                      <a:r>
                        <a:rPr lang="zh-CN" sz="2000" b="1" kern="100" dirty="0">
                          <a:latin typeface="Times New Roman"/>
                          <a:ea typeface="宋体"/>
                        </a:rPr>
                        <a:t>（</a:t>
                      </a:r>
                      <a:r>
                        <a:rPr lang="en-US" sz="2000" b="1" kern="100" dirty="0">
                          <a:latin typeface="Times New Roman"/>
                          <a:ea typeface="宋体"/>
                        </a:rPr>
                        <a:t>CSRC ID</a:t>
                      </a:r>
                      <a:r>
                        <a:rPr lang="zh-CN" sz="2000" b="1" kern="100" dirty="0">
                          <a:latin typeface="Times New Roman"/>
                          <a:ea typeface="宋体"/>
                        </a:rPr>
                        <a:t>）</a:t>
                      </a:r>
                    </a:p>
                    <a:p>
                      <a:pPr algn="ctr">
                        <a:spcAft>
                          <a:spcPts val="0"/>
                        </a:spcAft>
                      </a:pPr>
                      <a:r>
                        <a:rPr lang="zh-CN" sz="2000" b="1" kern="100" dirty="0">
                          <a:latin typeface="Times New Roman"/>
                          <a:ea typeface="宋体"/>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1446">
                <a:tc gridSpan="7">
                  <a:txBody>
                    <a:bodyPr/>
                    <a:lstStyle/>
                    <a:p>
                      <a:pPr algn="ctr">
                        <a:spcAft>
                          <a:spcPts val="0"/>
                        </a:spcAft>
                      </a:pPr>
                      <a:r>
                        <a:rPr lang="zh-CN" sz="2000" b="1" kern="100" dirty="0">
                          <a:latin typeface="Times New Roman"/>
                          <a:ea typeface="宋体"/>
                        </a:rPr>
                        <a:t>扩展首部</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1446">
                <a:tc gridSpan="7">
                  <a:txBody>
                    <a:bodyPr/>
                    <a:lstStyle/>
                    <a:p>
                      <a:pPr algn="ctr">
                        <a:spcAft>
                          <a:spcPts val="0"/>
                        </a:spcAft>
                      </a:pPr>
                      <a:r>
                        <a:rPr lang="zh-CN" sz="2000" b="1" kern="100" dirty="0">
                          <a:latin typeface="Times New Roman"/>
                          <a:ea typeface="宋体"/>
                        </a:rPr>
                        <a:t>载荷</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3" name="灯片编号占位符 2">
            <a:extLst>
              <a:ext uri="{FF2B5EF4-FFF2-40B4-BE49-F238E27FC236}">
                <a16:creationId xmlns:a16="http://schemas.microsoft.com/office/drawing/2014/main" id="{4A425DAB-8BA0-467C-A23F-8E44D91CF758}"/>
              </a:ext>
            </a:extLst>
          </p:cNvPr>
          <p:cNvSpPr>
            <a:spLocks noGrp="1"/>
          </p:cNvSpPr>
          <p:nvPr>
            <p:ph type="sldNum" sz="quarter" idx="12"/>
          </p:nvPr>
        </p:nvSpPr>
        <p:spPr/>
        <p:txBody>
          <a:bodyPr/>
          <a:lstStyle/>
          <a:p>
            <a:fld id="{0343F522-B1DB-4B24-87CC-09EAB668A261}" type="slidenum">
              <a:rPr lang="zh-CN" altLang="en-US" smtClean="0"/>
              <a:pPr/>
              <a:t>70</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RTP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89940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功能需求</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98057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354171835"/>
                  </a:ext>
                </a:extLst>
              </a:tr>
              <a:tr h="980570">
                <a:tc>
                  <a:txBody>
                    <a:bodyPr/>
                    <a:lstStyle/>
                    <a:p>
                      <a:pPr algn="ctr"/>
                      <a:r>
                        <a:rPr lang="en-US" altLang="zh-CN" sz="1600" dirty="0">
                          <a:latin typeface="黑体" panose="02010609060101010101" pitchFamily="49" charset="-122"/>
                          <a:ea typeface="黑体" panose="02010609060101010101" pitchFamily="49" charset="-122"/>
                        </a:rPr>
                        <a:t>RT</a:t>
                      </a:r>
                    </a:p>
                    <a:p>
                      <a:pPr algn="ctr"/>
                      <a:r>
                        <a:rPr lang="en-US" altLang="zh-CN" sz="1600" dirty="0">
                          <a:latin typeface="黑体" panose="02010609060101010101" pitchFamily="49" charset="-122"/>
                          <a:ea typeface="黑体" panose="02010609060101010101" pitchFamily="49" charset="-122"/>
                        </a:rPr>
                        <a: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10" name="矩形 9"/>
          <p:cNvSpPr/>
          <p:nvPr/>
        </p:nvSpPr>
        <p:spPr>
          <a:xfrm>
            <a:off x="1011602" y="5397600"/>
            <a:ext cx="5370381" cy="830997"/>
          </a:xfrm>
          <a:prstGeom prst="rect">
            <a:avLst/>
          </a:prstGeom>
        </p:spPr>
        <p:txBody>
          <a:bodyPr wrap="none">
            <a:spAutoFit/>
          </a:bodyPr>
          <a:lstStyle/>
          <a:p>
            <a:pPr>
              <a:buFont typeface="Arial" pitchFamily="34" charset="0"/>
              <a:buChar char="•"/>
            </a:pPr>
            <a:r>
              <a:rPr lang="en-US" altLang="zh-CN" sz="2400" dirty="0">
                <a:latin typeface="黑体" pitchFamily="49" charset="-122"/>
                <a:ea typeface="黑体" pitchFamily="49" charset="-122"/>
              </a:rPr>
              <a:t> </a:t>
            </a:r>
            <a:r>
              <a:rPr lang="zh-CN" altLang="zh-CN" sz="2400" dirty="0">
                <a:latin typeface="黑体" pitchFamily="49" charset="-122"/>
                <a:ea typeface="黑体" pitchFamily="49" charset="-122"/>
              </a:rPr>
              <a:t>序号：报文序号。</a:t>
            </a:r>
            <a:r>
              <a:rPr lang="en-US" altLang="zh-CN" sz="2400" dirty="0">
                <a:latin typeface="黑体" pitchFamily="49" charset="-122"/>
                <a:ea typeface="黑体" pitchFamily="49" charset="-122"/>
              </a:rPr>
              <a:t> </a:t>
            </a:r>
            <a:endParaRPr lang="zh-CN" altLang="zh-CN" sz="2400" dirty="0">
              <a:latin typeface="黑体" pitchFamily="49" charset="-122"/>
              <a:ea typeface="黑体" pitchFamily="49" charset="-122"/>
            </a:endParaRPr>
          </a:p>
          <a:p>
            <a:pPr>
              <a:buFont typeface="Arial" pitchFamily="34" charset="0"/>
              <a:buChar char="•"/>
            </a:pPr>
            <a:r>
              <a:rPr lang="en-US" altLang="zh-CN" sz="2400" dirty="0">
                <a:latin typeface="黑体" pitchFamily="49" charset="-122"/>
                <a:ea typeface="黑体" pitchFamily="49" charset="-122"/>
              </a:rPr>
              <a:t> </a:t>
            </a:r>
            <a:r>
              <a:rPr lang="zh-CN" altLang="zh-CN" sz="2400" dirty="0">
                <a:latin typeface="黑体" pitchFamily="49" charset="-122"/>
                <a:ea typeface="黑体" pitchFamily="49" charset="-122"/>
              </a:rPr>
              <a:t>时间戳：方便接收者控制回放时间。</a:t>
            </a:r>
          </a:p>
        </p:txBody>
      </p:sp>
      <p:graphicFrame>
        <p:nvGraphicFramePr>
          <p:cNvPr id="9" name="表格 8">
            <a:extLst>
              <a:ext uri="{FF2B5EF4-FFF2-40B4-BE49-F238E27FC236}">
                <a16:creationId xmlns:a16="http://schemas.microsoft.com/office/drawing/2014/main" id="{0A6D5E19-ED39-4238-9AE0-A4659538E062}"/>
              </a:ext>
            </a:extLst>
          </p:cNvPr>
          <p:cNvGraphicFramePr>
            <a:graphicFrameLocks noGrp="1"/>
          </p:cNvGraphicFramePr>
          <p:nvPr>
            <p:extLst>
              <p:ext uri="{D42A27DB-BD31-4B8C-83A1-F6EECF244321}">
                <p14:modId xmlns:p14="http://schemas.microsoft.com/office/powerpoint/2010/main" val="931669412"/>
              </p:ext>
            </p:extLst>
          </p:nvPr>
        </p:nvGraphicFramePr>
        <p:xfrm>
          <a:off x="1224115" y="1156838"/>
          <a:ext cx="6695769" cy="4011566"/>
        </p:xfrm>
        <a:graphic>
          <a:graphicData uri="http://schemas.openxmlformats.org/drawingml/2006/table">
            <a:tbl>
              <a:tblPr/>
              <a:tblGrid>
                <a:gridCol w="361497">
                  <a:extLst>
                    <a:ext uri="{9D8B030D-6E8A-4147-A177-3AD203B41FA5}">
                      <a16:colId xmlns:a16="http://schemas.microsoft.com/office/drawing/2014/main" val="20000"/>
                    </a:ext>
                  </a:extLst>
                </a:gridCol>
                <a:gridCol w="352801">
                  <a:extLst>
                    <a:ext uri="{9D8B030D-6E8A-4147-A177-3AD203B41FA5}">
                      <a16:colId xmlns:a16="http://schemas.microsoft.com/office/drawing/2014/main" val="20001"/>
                    </a:ext>
                  </a:extLst>
                </a:gridCol>
                <a:gridCol w="351559">
                  <a:extLst>
                    <a:ext uri="{9D8B030D-6E8A-4147-A177-3AD203B41FA5}">
                      <a16:colId xmlns:a16="http://schemas.microsoft.com/office/drawing/2014/main" val="20002"/>
                    </a:ext>
                  </a:extLst>
                </a:gridCol>
                <a:gridCol w="708087">
                  <a:extLst>
                    <a:ext uri="{9D8B030D-6E8A-4147-A177-3AD203B41FA5}">
                      <a16:colId xmlns:a16="http://schemas.microsoft.com/office/drawing/2014/main" val="20003"/>
                    </a:ext>
                  </a:extLst>
                </a:gridCol>
                <a:gridCol w="352801">
                  <a:extLst>
                    <a:ext uri="{9D8B030D-6E8A-4147-A177-3AD203B41FA5}">
                      <a16:colId xmlns:a16="http://schemas.microsoft.com/office/drawing/2014/main" val="20004"/>
                    </a:ext>
                  </a:extLst>
                </a:gridCol>
                <a:gridCol w="1047224">
                  <a:extLst>
                    <a:ext uri="{9D8B030D-6E8A-4147-A177-3AD203B41FA5}">
                      <a16:colId xmlns:a16="http://schemas.microsoft.com/office/drawing/2014/main" val="20005"/>
                    </a:ext>
                  </a:extLst>
                </a:gridCol>
                <a:gridCol w="3521800">
                  <a:extLst>
                    <a:ext uri="{9D8B030D-6E8A-4147-A177-3AD203B41FA5}">
                      <a16:colId xmlns:a16="http://schemas.microsoft.com/office/drawing/2014/main" val="20006"/>
                    </a:ext>
                  </a:extLst>
                </a:gridCol>
              </a:tblGrid>
              <a:tr h="501446">
                <a:tc gridSpan="7">
                  <a:txBody>
                    <a:bodyPr/>
                    <a:lstStyle/>
                    <a:p>
                      <a:pPr algn="just">
                        <a:spcAft>
                          <a:spcPts val="0"/>
                        </a:spcAft>
                      </a:pPr>
                      <a:r>
                        <a:rPr lang="zh-CN" sz="2000" b="1" kern="100" dirty="0">
                          <a:latin typeface="Times New Roman"/>
                          <a:ea typeface="宋体"/>
                        </a:rPr>
                        <a:t>位</a:t>
                      </a:r>
                      <a:r>
                        <a:rPr lang="en-US" sz="2000" b="1" kern="100" dirty="0">
                          <a:latin typeface="Times New Roman"/>
                          <a:ea typeface="宋体"/>
                        </a:rPr>
                        <a:t>31                                       16                                                   0   </a:t>
                      </a:r>
                      <a:endParaRPr lang="zh-CN" sz="2000" b="1" kern="100" dirty="0">
                        <a:latin typeface="Times New Roman"/>
                        <a:ea typeface="宋体"/>
                      </a:endParaRPr>
                    </a:p>
                  </a:txBody>
                  <a:tcPr marL="17780" marR="177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1446">
                <a:tc>
                  <a:txBody>
                    <a:bodyPr/>
                    <a:lstStyle/>
                    <a:p>
                      <a:pPr algn="ctr">
                        <a:spcAft>
                          <a:spcPts val="0"/>
                        </a:spcAft>
                      </a:pPr>
                      <a:r>
                        <a:rPr lang="en-US" sz="2000" b="1" kern="100" dirty="0">
                          <a:latin typeface="Times New Roman"/>
                          <a:ea typeface="宋体"/>
                        </a:rPr>
                        <a:t>V</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P</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X</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CC</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a:latin typeface="Times New Roman"/>
                          <a:ea typeface="宋体"/>
                        </a:rPr>
                        <a:t>M</a:t>
                      </a:r>
                      <a:endParaRPr lang="zh-CN" sz="2000" b="1" kern="10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a:latin typeface="Times New Roman"/>
                          <a:ea typeface="宋体"/>
                        </a:rPr>
                        <a:t>PT</a:t>
                      </a:r>
                      <a:endParaRPr lang="zh-CN" sz="2000" b="1" kern="10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zh-CN" sz="2000" b="1" kern="100" dirty="0">
                          <a:latin typeface="Times New Roman"/>
                          <a:ea typeface="宋体"/>
                        </a:rPr>
                        <a:t>序号</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501446">
                <a:tc gridSpan="7">
                  <a:txBody>
                    <a:bodyPr/>
                    <a:lstStyle/>
                    <a:p>
                      <a:pPr algn="ctr">
                        <a:spcAft>
                          <a:spcPts val="0"/>
                        </a:spcAft>
                      </a:pPr>
                      <a:r>
                        <a:rPr lang="zh-CN" sz="2000" b="1" kern="100" dirty="0">
                          <a:latin typeface="Times New Roman"/>
                          <a:ea typeface="宋体"/>
                        </a:rPr>
                        <a:t>时间戳</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1446">
                <a:tc gridSpan="7">
                  <a:txBody>
                    <a:bodyPr/>
                    <a:lstStyle/>
                    <a:p>
                      <a:pPr algn="ctr">
                        <a:spcAft>
                          <a:spcPts val="0"/>
                        </a:spcAft>
                      </a:pPr>
                      <a:r>
                        <a:rPr lang="zh-CN" sz="2000" b="1" kern="100" dirty="0">
                          <a:latin typeface="Times New Roman"/>
                          <a:ea typeface="宋体"/>
                        </a:rPr>
                        <a:t>同步源</a:t>
                      </a:r>
                      <a:r>
                        <a:rPr lang="en-US" sz="2000" b="1" kern="100" dirty="0">
                          <a:latin typeface="Times New Roman"/>
                          <a:ea typeface="宋体"/>
                        </a:rPr>
                        <a:t>ID</a:t>
                      </a:r>
                      <a:r>
                        <a:rPr lang="zh-CN" sz="2000" b="1" kern="100" dirty="0">
                          <a:latin typeface="Times New Roman"/>
                          <a:ea typeface="宋体"/>
                        </a:rPr>
                        <a:t>（</a:t>
                      </a:r>
                      <a:r>
                        <a:rPr lang="en-US" sz="2000" b="1" kern="100" dirty="0">
                          <a:latin typeface="Times New Roman"/>
                          <a:ea typeface="宋体"/>
                        </a:rPr>
                        <a:t>SSRC ID</a:t>
                      </a:r>
                      <a:r>
                        <a:rPr lang="zh-CN" sz="2000" b="1" kern="100" dirty="0">
                          <a:latin typeface="Times New Roman"/>
                          <a:ea typeface="宋体"/>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002890">
                <a:tc gridSpan="7">
                  <a:txBody>
                    <a:bodyPr/>
                    <a:lstStyle/>
                    <a:p>
                      <a:pPr algn="ctr">
                        <a:spcAft>
                          <a:spcPts val="0"/>
                        </a:spcAft>
                      </a:pPr>
                      <a:r>
                        <a:rPr lang="zh-CN" sz="2000" b="1" kern="100" dirty="0">
                          <a:latin typeface="Times New Roman"/>
                          <a:ea typeface="宋体"/>
                        </a:rPr>
                        <a:t>参与源</a:t>
                      </a:r>
                      <a:r>
                        <a:rPr lang="en-US" sz="2000" b="1" kern="100" dirty="0">
                          <a:latin typeface="Times New Roman"/>
                          <a:ea typeface="宋体"/>
                        </a:rPr>
                        <a:t>ID</a:t>
                      </a:r>
                      <a:r>
                        <a:rPr lang="zh-CN" sz="2000" b="1" kern="100" dirty="0">
                          <a:latin typeface="Times New Roman"/>
                          <a:ea typeface="宋体"/>
                        </a:rPr>
                        <a:t>（</a:t>
                      </a:r>
                      <a:r>
                        <a:rPr lang="en-US" sz="2000" b="1" kern="100" dirty="0">
                          <a:latin typeface="Times New Roman"/>
                          <a:ea typeface="宋体"/>
                        </a:rPr>
                        <a:t>CSRC ID</a:t>
                      </a:r>
                      <a:r>
                        <a:rPr lang="zh-CN" sz="2000" b="1" kern="100" dirty="0">
                          <a:latin typeface="Times New Roman"/>
                          <a:ea typeface="宋体"/>
                        </a:rPr>
                        <a:t>）</a:t>
                      </a:r>
                    </a:p>
                    <a:p>
                      <a:pPr algn="ctr">
                        <a:spcAft>
                          <a:spcPts val="0"/>
                        </a:spcAft>
                      </a:pPr>
                      <a:r>
                        <a:rPr lang="zh-CN" sz="2000" b="1" kern="100" dirty="0">
                          <a:latin typeface="Times New Roman"/>
                          <a:ea typeface="宋体"/>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1446">
                <a:tc gridSpan="7">
                  <a:txBody>
                    <a:bodyPr/>
                    <a:lstStyle/>
                    <a:p>
                      <a:pPr algn="ctr">
                        <a:spcAft>
                          <a:spcPts val="0"/>
                        </a:spcAft>
                      </a:pPr>
                      <a:r>
                        <a:rPr lang="zh-CN" sz="2000" b="1" kern="100" dirty="0">
                          <a:latin typeface="Times New Roman"/>
                          <a:ea typeface="宋体"/>
                        </a:rPr>
                        <a:t>扩展首部</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1446">
                <a:tc gridSpan="7">
                  <a:txBody>
                    <a:bodyPr/>
                    <a:lstStyle/>
                    <a:p>
                      <a:pPr algn="ctr">
                        <a:spcAft>
                          <a:spcPts val="0"/>
                        </a:spcAft>
                      </a:pPr>
                      <a:r>
                        <a:rPr lang="zh-CN" sz="2000" b="1" kern="100" dirty="0">
                          <a:latin typeface="Times New Roman"/>
                          <a:ea typeface="宋体"/>
                        </a:rPr>
                        <a:t>载荷</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标题 1">
            <a:extLst>
              <a:ext uri="{FF2B5EF4-FFF2-40B4-BE49-F238E27FC236}">
                <a16:creationId xmlns:a16="http://schemas.microsoft.com/office/drawing/2014/main" id="{FCA1F044-0B40-45AC-875F-76802681134B}"/>
              </a:ext>
            </a:extLst>
          </p:cNvPr>
          <p:cNvSpPr>
            <a:spLocks noGrp="1"/>
          </p:cNvSpPr>
          <p:nvPr>
            <p:ph type="title"/>
          </p:nvPr>
        </p:nvSpPr>
        <p:spPr>
          <a:xfrm>
            <a:off x="596155" y="456889"/>
            <a:ext cx="7519277" cy="732453"/>
          </a:xfrm>
        </p:spPr>
        <p:txBody>
          <a:bodyPr>
            <a:normAutofit/>
          </a:bodyPr>
          <a:lstStyle/>
          <a:p>
            <a:r>
              <a:rPr lang="en-US" altLang="zh-CN" dirty="0"/>
              <a:t>RTP</a:t>
            </a:r>
            <a:r>
              <a:rPr lang="zh-CN" altLang="en-US" dirty="0"/>
              <a:t>报文格式</a:t>
            </a:r>
            <a:endParaRPr lang="zh-CN" altLang="en-US" sz="3200" dirty="0">
              <a:latin typeface="黑体" panose="02010609060101010101" pitchFamily="49" charset="-122"/>
              <a:ea typeface="黑体" panose="02010609060101010101" pitchFamily="49" charset="-122"/>
            </a:endParaRPr>
          </a:p>
        </p:txBody>
      </p:sp>
      <p:sp>
        <p:nvSpPr>
          <p:cNvPr id="3" name="灯片编号占位符 2">
            <a:extLst>
              <a:ext uri="{FF2B5EF4-FFF2-40B4-BE49-F238E27FC236}">
                <a16:creationId xmlns:a16="http://schemas.microsoft.com/office/drawing/2014/main" id="{67EBF518-D908-4BC5-94D3-93CA4AE3020F}"/>
              </a:ext>
            </a:extLst>
          </p:cNvPr>
          <p:cNvSpPr>
            <a:spLocks noGrp="1"/>
          </p:cNvSpPr>
          <p:nvPr>
            <p:ph type="sldNum" sz="quarter" idx="12"/>
          </p:nvPr>
        </p:nvSpPr>
        <p:spPr/>
        <p:txBody>
          <a:bodyPr/>
          <a:lstStyle/>
          <a:p>
            <a:fld id="{0343F522-B1DB-4B24-87CC-09EAB668A261}" type="slidenum">
              <a:rPr lang="zh-CN" altLang="en-US" smtClean="0"/>
              <a:pPr/>
              <a:t>71</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RTP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89940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功能需求</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980570">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5">
                        <a:lumMod val="75000"/>
                      </a:schemeClr>
                    </a:solidFill>
                  </a:tcPr>
                </a:tc>
                <a:extLst>
                  <a:ext uri="{0D108BD9-81ED-4DB2-BD59-A6C34878D82A}">
                    <a16:rowId xmlns:a16="http://schemas.microsoft.com/office/drawing/2014/main" val="2354171835"/>
                  </a:ext>
                </a:extLst>
              </a:tr>
              <a:tr h="980570">
                <a:tc>
                  <a:txBody>
                    <a:bodyPr/>
                    <a:lstStyle/>
                    <a:p>
                      <a:pPr algn="ctr"/>
                      <a:r>
                        <a:rPr lang="en-US" altLang="zh-CN" sz="1600" dirty="0">
                          <a:latin typeface="黑体" panose="02010609060101010101" pitchFamily="49" charset="-122"/>
                          <a:ea typeface="黑体" panose="02010609060101010101" pitchFamily="49" charset="-122"/>
                        </a:rPr>
                        <a:t>RT</a:t>
                      </a:r>
                    </a:p>
                    <a:p>
                      <a:pPr algn="ctr"/>
                      <a:r>
                        <a:rPr lang="en-US" altLang="zh-CN" sz="1600" dirty="0">
                          <a:latin typeface="黑体" panose="02010609060101010101" pitchFamily="49" charset="-122"/>
                          <a:ea typeface="黑体" panose="02010609060101010101" pitchFamily="49" charset="-122"/>
                        </a:rPr>
                        <a:t>CP</a:t>
                      </a:r>
                      <a:endParaRPr lang="zh-CN" altLang="en-US" sz="1600" dirty="0">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bl>
          </a:graphicData>
        </a:graphic>
      </p:graphicFrame>
      <p:sp>
        <p:nvSpPr>
          <p:cNvPr id="10" name="矩形 9"/>
          <p:cNvSpPr/>
          <p:nvPr/>
        </p:nvSpPr>
        <p:spPr>
          <a:xfrm>
            <a:off x="1011602" y="5397600"/>
            <a:ext cx="7616204" cy="1200329"/>
          </a:xfrm>
          <a:prstGeom prst="rect">
            <a:avLst/>
          </a:prstGeom>
        </p:spPr>
        <p:txBody>
          <a:bodyPr wrap="square">
            <a:spAutoFit/>
          </a:bodyPr>
          <a:lstStyle/>
          <a:p>
            <a:pPr>
              <a:buFont typeface="Arial" pitchFamily="34" charset="0"/>
              <a:buChar char="•"/>
            </a:pPr>
            <a:r>
              <a:rPr lang="en-US" altLang="zh-CN" sz="2400" dirty="0">
                <a:latin typeface="Times New Roman" panose="02020603050405020304" pitchFamily="18" charset="0"/>
                <a:ea typeface="黑体" pitchFamily="49" charset="-122"/>
                <a:cs typeface="Times New Roman" panose="02020603050405020304" pitchFamily="18" charset="0"/>
              </a:rPr>
              <a:t> </a:t>
            </a:r>
            <a:r>
              <a:rPr lang="zh-CN" altLang="zh-CN" sz="2400" dirty="0">
                <a:latin typeface="Times New Roman" panose="02020603050405020304" pitchFamily="18" charset="0"/>
                <a:ea typeface="黑体" pitchFamily="49" charset="-122"/>
                <a:cs typeface="Times New Roman" panose="02020603050405020304" pitchFamily="18" charset="0"/>
              </a:rPr>
              <a:t>同步源</a:t>
            </a:r>
            <a:r>
              <a:rPr lang="en-US" altLang="zh-CN" sz="2400" dirty="0">
                <a:latin typeface="Times New Roman" panose="02020603050405020304" pitchFamily="18" charset="0"/>
                <a:ea typeface="黑体" pitchFamily="49" charset="-122"/>
                <a:cs typeface="Times New Roman" panose="02020603050405020304" pitchFamily="18" charset="0"/>
              </a:rPr>
              <a:t>ID</a:t>
            </a:r>
            <a:r>
              <a:rPr lang="zh-CN" altLang="zh-CN" sz="2400" dirty="0">
                <a:latin typeface="Times New Roman" panose="02020603050405020304" pitchFamily="18" charset="0"/>
                <a:ea typeface="黑体" pitchFamily="49" charset="-122"/>
                <a:cs typeface="Times New Roman" panose="02020603050405020304" pitchFamily="18" charset="0"/>
              </a:rPr>
              <a:t>：唯一确定</a:t>
            </a:r>
            <a:r>
              <a:rPr lang="en-US" altLang="zh-CN" sz="2400" dirty="0">
                <a:latin typeface="Times New Roman" panose="02020603050405020304" pitchFamily="18" charset="0"/>
                <a:ea typeface="黑体" pitchFamily="49" charset="-122"/>
                <a:cs typeface="Times New Roman" panose="02020603050405020304" pitchFamily="18" charset="0"/>
              </a:rPr>
              <a:t>RTP</a:t>
            </a:r>
            <a:r>
              <a:rPr lang="zh-CN" altLang="zh-CN" sz="2400" dirty="0">
                <a:latin typeface="Times New Roman" panose="02020603050405020304" pitchFamily="18" charset="0"/>
                <a:ea typeface="黑体" pitchFamily="49" charset="-122"/>
                <a:cs typeface="Times New Roman" panose="02020603050405020304" pitchFamily="18" charset="0"/>
              </a:rPr>
              <a:t>流的单一源。</a:t>
            </a:r>
          </a:p>
          <a:p>
            <a:pPr>
              <a:buFont typeface="Arial" pitchFamily="34" charset="0"/>
              <a:buChar char="•"/>
            </a:pPr>
            <a:r>
              <a:rPr lang="en-US" altLang="zh-CN" sz="2400" dirty="0">
                <a:latin typeface="Times New Roman" panose="02020603050405020304" pitchFamily="18" charset="0"/>
                <a:ea typeface="黑体" pitchFamily="49" charset="-122"/>
                <a:cs typeface="Times New Roman" panose="02020603050405020304" pitchFamily="18" charset="0"/>
              </a:rPr>
              <a:t> </a:t>
            </a:r>
            <a:r>
              <a:rPr lang="zh-CN" altLang="zh-CN" sz="2400" dirty="0">
                <a:latin typeface="Times New Roman" panose="02020603050405020304" pitchFamily="18" charset="0"/>
                <a:ea typeface="黑体" pitchFamily="49" charset="-122"/>
                <a:cs typeface="Times New Roman" panose="02020603050405020304" pitchFamily="18" charset="0"/>
              </a:rPr>
              <a:t>参与源</a:t>
            </a:r>
            <a:r>
              <a:rPr lang="en-US" altLang="zh-CN" sz="2400" dirty="0">
                <a:latin typeface="Times New Roman" panose="02020603050405020304" pitchFamily="18" charset="0"/>
                <a:ea typeface="黑体" pitchFamily="49" charset="-122"/>
                <a:cs typeface="Times New Roman" panose="02020603050405020304" pitchFamily="18" charset="0"/>
              </a:rPr>
              <a:t>ID</a:t>
            </a:r>
            <a:r>
              <a:rPr lang="zh-CN" altLang="zh-CN" sz="2400" dirty="0">
                <a:latin typeface="Times New Roman" panose="02020603050405020304" pitchFamily="18" charset="0"/>
                <a:ea typeface="黑体" pitchFamily="49" charset="-122"/>
                <a:cs typeface="Times New Roman" panose="02020603050405020304" pitchFamily="18" charset="0"/>
              </a:rPr>
              <a:t>：可有</a:t>
            </a:r>
            <a:r>
              <a:rPr lang="en-US" altLang="zh-CN" sz="2400" dirty="0">
                <a:latin typeface="Times New Roman" panose="02020603050405020304" pitchFamily="18" charset="0"/>
                <a:ea typeface="黑体" pitchFamily="49" charset="-122"/>
                <a:cs typeface="Times New Roman" panose="02020603050405020304" pitchFamily="18" charset="0"/>
              </a:rPr>
              <a:t>0~15</a:t>
            </a:r>
            <a:r>
              <a:rPr lang="zh-CN" altLang="zh-CN" sz="2400" dirty="0">
                <a:latin typeface="Times New Roman" panose="02020603050405020304" pitchFamily="18" charset="0"/>
                <a:ea typeface="黑体" pitchFamily="49" charset="-122"/>
                <a:cs typeface="Times New Roman" panose="02020603050405020304" pitchFamily="18" charset="0"/>
              </a:rPr>
              <a:t>项参与源标识符，用来标志来自不同源的</a:t>
            </a:r>
            <a:r>
              <a:rPr lang="en-US" altLang="zh-CN" sz="2400" dirty="0">
                <a:latin typeface="Times New Roman" panose="02020603050405020304" pitchFamily="18" charset="0"/>
                <a:ea typeface="黑体" pitchFamily="49" charset="-122"/>
                <a:cs typeface="Times New Roman" panose="02020603050405020304" pitchFamily="18" charset="0"/>
              </a:rPr>
              <a:t>RTP</a:t>
            </a:r>
            <a:r>
              <a:rPr lang="zh-CN" altLang="zh-CN" sz="2400" dirty="0">
                <a:latin typeface="Times New Roman" panose="02020603050405020304" pitchFamily="18" charset="0"/>
                <a:ea typeface="黑体" pitchFamily="49" charset="-122"/>
                <a:cs typeface="Times New Roman" panose="02020603050405020304" pitchFamily="18" charset="0"/>
              </a:rPr>
              <a:t>流。</a:t>
            </a:r>
          </a:p>
        </p:txBody>
      </p:sp>
      <p:graphicFrame>
        <p:nvGraphicFramePr>
          <p:cNvPr id="12" name="表格 11">
            <a:extLst>
              <a:ext uri="{FF2B5EF4-FFF2-40B4-BE49-F238E27FC236}">
                <a16:creationId xmlns:a16="http://schemas.microsoft.com/office/drawing/2014/main" id="{291440AB-B2A2-40E0-B79C-F44EEE3BB15C}"/>
              </a:ext>
            </a:extLst>
          </p:cNvPr>
          <p:cNvGraphicFramePr>
            <a:graphicFrameLocks noGrp="1"/>
          </p:cNvGraphicFramePr>
          <p:nvPr>
            <p:extLst>
              <p:ext uri="{D42A27DB-BD31-4B8C-83A1-F6EECF244321}">
                <p14:modId xmlns:p14="http://schemas.microsoft.com/office/powerpoint/2010/main" val="1044752939"/>
              </p:ext>
            </p:extLst>
          </p:nvPr>
        </p:nvGraphicFramePr>
        <p:xfrm>
          <a:off x="1224115" y="1156838"/>
          <a:ext cx="6695769" cy="4011566"/>
        </p:xfrm>
        <a:graphic>
          <a:graphicData uri="http://schemas.openxmlformats.org/drawingml/2006/table">
            <a:tbl>
              <a:tblPr/>
              <a:tblGrid>
                <a:gridCol w="361497">
                  <a:extLst>
                    <a:ext uri="{9D8B030D-6E8A-4147-A177-3AD203B41FA5}">
                      <a16:colId xmlns:a16="http://schemas.microsoft.com/office/drawing/2014/main" val="20000"/>
                    </a:ext>
                  </a:extLst>
                </a:gridCol>
                <a:gridCol w="352801">
                  <a:extLst>
                    <a:ext uri="{9D8B030D-6E8A-4147-A177-3AD203B41FA5}">
                      <a16:colId xmlns:a16="http://schemas.microsoft.com/office/drawing/2014/main" val="20001"/>
                    </a:ext>
                  </a:extLst>
                </a:gridCol>
                <a:gridCol w="351559">
                  <a:extLst>
                    <a:ext uri="{9D8B030D-6E8A-4147-A177-3AD203B41FA5}">
                      <a16:colId xmlns:a16="http://schemas.microsoft.com/office/drawing/2014/main" val="20002"/>
                    </a:ext>
                  </a:extLst>
                </a:gridCol>
                <a:gridCol w="708087">
                  <a:extLst>
                    <a:ext uri="{9D8B030D-6E8A-4147-A177-3AD203B41FA5}">
                      <a16:colId xmlns:a16="http://schemas.microsoft.com/office/drawing/2014/main" val="20003"/>
                    </a:ext>
                  </a:extLst>
                </a:gridCol>
                <a:gridCol w="352801">
                  <a:extLst>
                    <a:ext uri="{9D8B030D-6E8A-4147-A177-3AD203B41FA5}">
                      <a16:colId xmlns:a16="http://schemas.microsoft.com/office/drawing/2014/main" val="20004"/>
                    </a:ext>
                  </a:extLst>
                </a:gridCol>
                <a:gridCol w="1047224">
                  <a:extLst>
                    <a:ext uri="{9D8B030D-6E8A-4147-A177-3AD203B41FA5}">
                      <a16:colId xmlns:a16="http://schemas.microsoft.com/office/drawing/2014/main" val="20005"/>
                    </a:ext>
                  </a:extLst>
                </a:gridCol>
                <a:gridCol w="3521800">
                  <a:extLst>
                    <a:ext uri="{9D8B030D-6E8A-4147-A177-3AD203B41FA5}">
                      <a16:colId xmlns:a16="http://schemas.microsoft.com/office/drawing/2014/main" val="20006"/>
                    </a:ext>
                  </a:extLst>
                </a:gridCol>
              </a:tblGrid>
              <a:tr h="501446">
                <a:tc gridSpan="7">
                  <a:txBody>
                    <a:bodyPr/>
                    <a:lstStyle/>
                    <a:p>
                      <a:pPr algn="just">
                        <a:spcAft>
                          <a:spcPts val="0"/>
                        </a:spcAft>
                      </a:pPr>
                      <a:r>
                        <a:rPr lang="zh-CN" sz="2000" b="1" kern="100" dirty="0">
                          <a:latin typeface="Times New Roman"/>
                          <a:ea typeface="宋体"/>
                        </a:rPr>
                        <a:t>位</a:t>
                      </a:r>
                      <a:r>
                        <a:rPr lang="en-US" sz="2000" b="1" kern="100" dirty="0">
                          <a:latin typeface="Times New Roman"/>
                          <a:ea typeface="宋体"/>
                        </a:rPr>
                        <a:t>31                                       16                                                   0   </a:t>
                      </a:r>
                      <a:endParaRPr lang="zh-CN" sz="2000" b="1" kern="100" dirty="0">
                        <a:latin typeface="Times New Roman"/>
                        <a:ea typeface="宋体"/>
                      </a:endParaRPr>
                    </a:p>
                  </a:txBody>
                  <a:tcPr marL="17780" marR="177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1446">
                <a:tc>
                  <a:txBody>
                    <a:bodyPr/>
                    <a:lstStyle/>
                    <a:p>
                      <a:pPr algn="ctr">
                        <a:spcAft>
                          <a:spcPts val="0"/>
                        </a:spcAft>
                      </a:pPr>
                      <a:r>
                        <a:rPr lang="en-US" sz="2000" b="1" kern="100" dirty="0">
                          <a:latin typeface="Times New Roman"/>
                          <a:ea typeface="宋体"/>
                        </a:rPr>
                        <a:t>V</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P</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X</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dirty="0">
                          <a:latin typeface="Times New Roman"/>
                          <a:ea typeface="宋体"/>
                        </a:rPr>
                        <a:t>CC</a:t>
                      </a:r>
                      <a:endParaRPr lang="zh-CN" sz="2000" b="1" kern="100" dirty="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a:latin typeface="Times New Roman"/>
                          <a:ea typeface="宋体"/>
                        </a:rPr>
                        <a:t>M</a:t>
                      </a:r>
                      <a:endParaRPr lang="zh-CN" sz="2000" b="1" kern="10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000" b="1" kern="100">
                          <a:latin typeface="Times New Roman"/>
                          <a:ea typeface="宋体"/>
                        </a:rPr>
                        <a:t>PT</a:t>
                      </a:r>
                      <a:endParaRPr lang="zh-CN" sz="2000" b="1" kern="100">
                        <a:latin typeface="Times New Roman"/>
                        <a:ea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zh-CN" sz="2000" b="1" kern="100" dirty="0">
                          <a:latin typeface="Times New Roman"/>
                          <a:ea typeface="宋体"/>
                        </a:rPr>
                        <a:t>序号</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501446">
                <a:tc gridSpan="7">
                  <a:txBody>
                    <a:bodyPr/>
                    <a:lstStyle/>
                    <a:p>
                      <a:pPr algn="ctr">
                        <a:spcAft>
                          <a:spcPts val="0"/>
                        </a:spcAft>
                      </a:pPr>
                      <a:r>
                        <a:rPr lang="zh-CN" sz="2000" b="1" kern="100" dirty="0">
                          <a:latin typeface="Times New Roman"/>
                          <a:ea typeface="宋体"/>
                        </a:rPr>
                        <a:t>时间戳</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1446">
                <a:tc gridSpan="7">
                  <a:txBody>
                    <a:bodyPr/>
                    <a:lstStyle/>
                    <a:p>
                      <a:pPr algn="ctr">
                        <a:spcAft>
                          <a:spcPts val="0"/>
                        </a:spcAft>
                      </a:pPr>
                      <a:r>
                        <a:rPr lang="zh-CN" sz="2000" b="1" kern="100" dirty="0">
                          <a:latin typeface="Times New Roman"/>
                          <a:ea typeface="宋体"/>
                        </a:rPr>
                        <a:t>同步源</a:t>
                      </a:r>
                      <a:r>
                        <a:rPr lang="en-US" sz="2000" b="1" kern="100" dirty="0">
                          <a:latin typeface="Times New Roman"/>
                          <a:ea typeface="宋体"/>
                        </a:rPr>
                        <a:t>ID</a:t>
                      </a:r>
                      <a:r>
                        <a:rPr lang="zh-CN" sz="2000" b="1" kern="100" dirty="0">
                          <a:latin typeface="Times New Roman"/>
                          <a:ea typeface="宋体"/>
                        </a:rPr>
                        <a:t>（</a:t>
                      </a:r>
                      <a:r>
                        <a:rPr lang="en-US" sz="2000" b="1" kern="100" dirty="0">
                          <a:latin typeface="Times New Roman"/>
                          <a:ea typeface="宋体"/>
                        </a:rPr>
                        <a:t>SSRC ID</a:t>
                      </a:r>
                      <a:r>
                        <a:rPr lang="zh-CN" sz="2000" b="1" kern="100" dirty="0">
                          <a:latin typeface="Times New Roman"/>
                          <a:ea typeface="宋体"/>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002890">
                <a:tc gridSpan="7">
                  <a:txBody>
                    <a:bodyPr/>
                    <a:lstStyle/>
                    <a:p>
                      <a:pPr algn="ctr">
                        <a:spcAft>
                          <a:spcPts val="0"/>
                        </a:spcAft>
                      </a:pPr>
                      <a:r>
                        <a:rPr lang="zh-CN" sz="2000" b="1" kern="100" dirty="0">
                          <a:latin typeface="Times New Roman"/>
                          <a:ea typeface="宋体"/>
                        </a:rPr>
                        <a:t>参与源</a:t>
                      </a:r>
                      <a:r>
                        <a:rPr lang="en-US" sz="2000" b="1" kern="100" dirty="0">
                          <a:latin typeface="Times New Roman"/>
                          <a:ea typeface="宋体"/>
                        </a:rPr>
                        <a:t>ID</a:t>
                      </a:r>
                      <a:r>
                        <a:rPr lang="zh-CN" sz="2000" b="1" kern="100" dirty="0">
                          <a:latin typeface="Times New Roman"/>
                          <a:ea typeface="宋体"/>
                        </a:rPr>
                        <a:t>（</a:t>
                      </a:r>
                      <a:r>
                        <a:rPr lang="en-US" sz="2000" b="1" kern="100" dirty="0">
                          <a:latin typeface="Times New Roman"/>
                          <a:ea typeface="宋体"/>
                        </a:rPr>
                        <a:t>CSRC ID</a:t>
                      </a:r>
                      <a:r>
                        <a:rPr lang="zh-CN" sz="2000" b="1" kern="100" dirty="0">
                          <a:latin typeface="Times New Roman"/>
                          <a:ea typeface="宋体"/>
                        </a:rPr>
                        <a:t>）</a:t>
                      </a:r>
                    </a:p>
                    <a:p>
                      <a:pPr algn="ctr">
                        <a:spcAft>
                          <a:spcPts val="0"/>
                        </a:spcAft>
                      </a:pPr>
                      <a:r>
                        <a:rPr lang="zh-CN" sz="2000" b="1" kern="100" dirty="0">
                          <a:latin typeface="Times New Roman"/>
                          <a:ea typeface="宋体"/>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1446">
                <a:tc gridSpan="7">
                  <a:txBody>
                    <a:bodyPr/>
                    <a:lstStyle/>
                    <a:p>
                      <a:pPr algn="ctr">
                        <a:spcAft>
                          <a:spcPts val="0"/>
                        </a:spcAft>
                      </a:pPr>
                      <a:r>
                        <a:rPr lang="zh-CN" sz="2000" b="1" kern="100" dirty="0">
                          <a:latin typeface="Times New Roman"/>
                          <a:ea typeface="宋体"/>
                        </a:rPr>
                        <a:t>扩展首部</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1446">
                <a:tc gridSpan="7">
                  <a:txBody>
                    <a:bodyPr/>
                    <a:lstStyle/>
                    <a:p>
                      <a:pPr algn="ctr">
                        <a:spcAft>
                          <a:spcPts val="0"/>
                        </a:spcAft>
                      </a:pPr>
                      <a:r>
                        <a:rPr lang="zh-CN" sz="2000" b="1" kern="100" dirty="0">
                          <a:latin typeface="Times New Roman"/>
                          <a:ea typeface="宋体"/>
                        </a:rPr>
                        <a:t>载荷</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3" name="标题 1">
            <a:extLst>
              <a:ext uri="{FF2B5EF4-FFF2-40B4-BE49-F238E27FC236}">
                <a16:creationId xmlns:a16="http://schemas.microsoft.com/office/drawing/2014/main" id="{FD580983-1EDD-4F9D-8AC8-ED4DAB6CD0C1}"/>
              </a:ext>
            </a:extLst>
          </p:cNvPr>
          <p:cNvSpPr>
            <a:spLocks noGrp="1"/>
          </p:cNvSpPr>
          <p:nvPr>
            <p:ph type="title"/>
          </p:nvPr>
        </p:nvSpPr>
        <p:spPr>
          <a:xfrm>
            <a:off x="596155" y="456889"/>
            <a:ext cx="7519277" cy="732453"/>
          </a:xfrm>
        </p:spPr>
        <p:txBody>
          <a:bodyPr>
            <a:normAutofit/>
          </a:bodyPr>
          <a:lstStyle/>
          <a:p>
            <a:r>
              <a:rPr lang="en-US" altLang="zh-CN" dirty="0"/>
              <a:t>RTP</a:t>
            </a:r>
            <a:r>
              <a:rPr lang="zh-CN" altLang="en-US" dirty="0"/>
              <a:t>报文格式</a:t>
            </a:r>
            <a:endParaRPr lang="zh-CN" altLang="en-US" sz="3200" dirty="0">
              <a:latin typeface="黑体" panose="02010609060101010101" pitchFamily="49" charset="-122"/>
              <a:ea typeface="黑体" panose="02010609060101010101" pitchFamily="49" charset="-122"/>
            </a:endParaRPr>
          </a:p>
        </p:txBody>
      </p:sp>
      <p:sp>
        <p:nvSpPr>
          <p:cNvPr id="3" name="灯片编号占位符 2">
            <a:extLst>
              <a:ext uri="{FF2B5EF4-FFF2-40B4-BE49-F238E27FC236}">
                <a16:creationId xmlns:a16="http://schemas.microsoft.com/office/drawing/2014/main" id="{1FE08C26-3181-46E0-8177-9E9115D62294}"/>
              </a:ext>
            </a:extLst>
          </p:cNvPr>
          <p:cNvSpPr>
            <a:spLocks noGrp="1"/>
          </p:cNvSpPr>
          <p:nvPr>
            <p:ph type="sldNum" sz="quarter" idx="12"/>
          </p:nvPr>
        </p:nvSpPr>
        <p:spPr/>
        <p:txBody>
          <a:bodyPr/>
          <a:lstStyle/>
          <a:p>
            <a:fld id="{0343F522-B1DB-4B24-87CC-09EAB668A261}" type="slidenum">
              <a:rPr lang="zh-CN" altLang="en-US" smtClean="0"/>
              <a:pPr/>
              <a:t>72</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RTP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89940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596155" y="445850"/>
            <a:ext cx="7519277" cy="712795"/>
          </a:xfrm>
        </p:spPr>
        <p:txBody>
          <a:bodyPr>
            <a:normAutofit/>
          </a:bodyPr>
          <a:lstStyle/>
          <a:p>
            <a:r>
              <a:rPr lang="zh-CN" altLang="zh-CN" dirty="0"/>
              <a:t>实时传输控制协议</a:t>
            </a:r>
            <a:r>
              <a:rPr lang="en-US" altLang="zh-CN" dirty="0"/>
              <a:t>RTCP</a:t>
            </a:r>
            <a:endParaRPr lang="zh-CN" altLang="en-US" sz="32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62772749-0251-43E3-8FBE-62B01C0C88DA}"/>
              </a:ext>
            </a:extLst>
          </p:cNvPr>
          <p:cNvSpPr>
            <a:spLocks noGrp="1"/>
          </p:cNvSpPr>
          <p:nvPr>
            <p:ph idx="1"/>
          </p:nvPr>
        </p:nvSpPr>
        <p:spPr>
          <a:xfrm>
            <a:off x="596155" y="1292942"/>
            <a:ext cx="8037870" cy="2566220"/>
          </a:xfrm>
        </p:spPr>
        <p:txBody>
          <a:bodyPr>
            <a:normAutofit/>
          </a:bodyPr>
          <a:lstStyle/>
          <a:p>
            <a:pPr>
              <a:buNone/>
            </a:pPr>
            <a:r>
              <a:rPr lang="en-US" altLang="zh-CN" dirty="0"/>
              <a:t>(1)</a:t>
            </a:r>
            <a:r>
              <a:rPr lang="zh-CN" altLang="zh-CN" dirty="0"/>
              <a:t>反馈应用和网络的性能。</a:t>
            </a:r>
          </a:p>
          <a:p>
            <a:pPr>
              <a:buNone/>
            </a:pPr>
            <a:r>
              <a:rPr lang="en-US" altLang="zh-CN" dirty="0"/>
              <a:t>(2)</a:t>
            </a:r>
            <a:r>
              <a:rPr lang="zh-CN" altLang="zh-CN" dirty="0"/>
              <a:t>交织、同步统一发送者的不同媒体流。</a:t>
            </a:r>
          </a:p>
          <a:p>
            <a:pPr>
              <a:buNone/>
            </a:pPr>
            <a:r>
              <a:rPr lang="en-US" altLang="zh-CN" dirty="0"/>
              <a:t>(3)</a:t>
            </a:r>
            <a:r>
              <a:rPr lang="zh-CN" altLang="zh-CN" dirty="0"/>
              <a:t>传递发送者的身份以便显示。</a:t>
            </a: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功能需求</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980570">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980570">
                <a:tc>
                  <a:txBody>
                    <a:bodyPr/>
                    <a:lstStyle/>
                    <a:p>
                      <a:pPr algn="ctr"/>
                      <a:r>
                        <a:rPr lang="en-US" altLang="zh-CN" sz="1600" dirty="0">
                          <a:solidFill>
                            <a:schemeClr val="bg1"/>
                          </a:solidFill>
                          <a:latin typeface="黑体" panose="02010609060101010101" pitchFamily="49" charset="-122"/>
                          <a:ea typeface="黑体" panose="02010609060101010101" pitchFamily="49" charset="-122"/>
                        </a:rPr>
                        <a:t>RT</a:t>
                      </a:r>
                    </a:p>
                    <a:p>
                      <a:pPr algn="ctr"/>
                      <a:r>
                        <a:rPr lang="en-US" altLang="zh-CN" sz="1600" dirty="0">
                          <a:solidFill>
                            <a:schemeClr val="bg1"/>
                          </a:solidFill>
                          <a:latin typeface="黑体" panose="02010609060101010101" pitchFamily="49" charset="-122"/>
                          <a:ea typeface="黑体" panose="02010609060101010101" pitchFamily="49" charset="-122"/>
                        </a:rPr>
                        <a:t>CP</a:t>
                      </a:r>
                      <a:endParaRPr lang="zh-CN" altLang="en-US" sz="1600"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5">
                        <a:lumMod val="75000"/>
                      </a:schemeClr>
                    </a:solidFill>
                  </a:tcPr>
                </a:tc>
                <a:extLst>
                  <a:ext uri="{0D108BD9-81ED-4DB2-BD59-A6C34878D82A}">
                    <a16:rowId xmlns:a16="http://schemas.microsoft.com/office/drawing/2014/main" val="2232877283"/>
                  </a:ext>
                </a:extLst>
              </a:tr>
            </a:tbl>
          </a:graphicData>
        </a:graphic>
      </p:graphicFrame>
      <p:sp>
        <p:nvSpPr>
          <p:cNvPr id="3" name="灯片编号占位符 2">
            <a:extLst>
              <a:ext uri="{FF2B5EF4-FFF2-40B4-BE49-F238E27FC236}">
                <a16:creationId xmlns:a16="http://schemas.microsoft.com/office/drawing/2014/main" id="{3AA945A6-3C9D-4530-8D34-142FDAC1BA24}"/>
              </a:ext>
            </a:extLst>
          </p:cNvPr>
          <p:cNvSpPr>
            <a:spLocks noGrp="1"/>
          </p:cNvSpPr>
          <p:nvPr>
            <p:ph type="sldNum" sz="quarter" idx="12"/>
          </p:nvPr>
        </p:nvSpPr>
        <p:spPr/>
        <p:txBody>
          <a:bodyPr/>
          <a:lstStyle/>
          <a:p>
            <a:fld id="{0343F522-B1DB-4B24-87CC-09EAB668A261}" type="slidenum">
              <a:rPr lang="zh-CN" altLang="en-US" smtClean="0"/>
              <a:pPr/>
              <a:t>73</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extLst>
              <p:ext uri="{D42A27DB-BD31-4B8C-83A1-F6EECF244321}">
                <p14:modId xmlns:p14="http://schemas.microsoft.com/office/powerpoint/2010/main" val="2691231605"/>
              </p:ext>
            </p:extLst>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chemeClr val="tx1"/>
                          </a:solidFill>
                          <a:latin typeface="黑体" panose="02010609060101010101" pitchFamily="49" charset="-122"/>
                          <a:ea typeface="黑体" panose="02010609060101010101" pitchFamily="49" charset="-122"/>
                          <a:cs typeface="+mn-cs"/>
                        </a:rPr>
                        <a:t>UDP</a:t>
                      </a:r>
                      <a:endParaRPr lang="zh-CN" altLang="en-US" sz="1600" b="1"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rgbClr val="FFFF00"/>
                          </a:solidFill>
                          <a:latin typeface="黑体" panose="02010609060101010101" pitchFamily="49" charset="-122"/>
                          <a:ea typeface="黑体" panose="02010609060101010101" pitchFamily="49" charset="-122"/>
                        </a:rPr>
                        <a:t>RTP</a:t>
                      </a:r>
                      <a:endParaRPr lang="zh-CN" altLang="en-US" sz="1600" dirty="0">
                        <a:solidFill>
                          <a:srgbClr val="FFFF00"/>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899408"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3" name="标题 1">
            <a:extLst>
              <a:ext uri="{FF2B5EF4-FFF2-40B4-BE49-F238E27FC236}">
                <a16:creationId xmlns:a16="http://schemas.microsoft.com/office/drawing/2014/main" id="{B4C34208-FA7C-4346-AD93-050F88FE7F56}"/>
              </a:ext>
            </a:extLst>
          </p:cNvPr>
          <p:cNvSpPr>
            <a:spLocks noGrp="1"/>
          </p:cNvSpPr>
          <p:nvPr>
            <p:ph type="title"/>
          </p:nvPr>
        </p:nvSpPr>
        <p:spPr>
          <a:xfrm>
            <a:off x="596155" y="445850"/>
            <a:ext cx="7519277" cy="694690"/>
          </a:xfrm>
        </p:spPr>
        <p:txBody>
          <a:bodyPr>
            <a:normAutofit/>
          </a:bodyPr>
          <a:lstStyle/>
          <a:p>
            <a:r>
              <a:rPr lang="en-US" altLang="zh-CN" dirty="0"/>
              <a:t>RTCP</a:t>
            </a:r>
            <a:r>
              <a:rPr lang="zh-CN" altLang="zh-CN" dirty="0"/>
              <a:t>主要报文</a:t>
            </a:r>
            <a:endParaRPr lang="zh-CN" altLang="en-US" sz="3200" dirty="0">
              <a:latin typeface="黑体" panose="02010609060101010101" pitchFamily="49" charset="-122"/>
              <a:ea typeface="黑体" panose="02010609060101010101" pitchFamily="49" charset="-122"/>
            </a:endParaRPr>
          </a:p>
        </p:txBody>
      </p:sp>
      <p:graphicFrame>
        <p:nvGraphicFramePr>
          <p:cNvPr id="8" name="表格 7">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6"/>
          <a:ext cx="313390" cy="293650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874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功能需求</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980570">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980570">
                <a:tc>
                  <a:txBody>
                    <a:bodyPr/>
                    <a:lstStyle/>
                    <a:p>
                      <a:pPr algn="ctr"/>
                      <a:r>
                        <a:rPr lang="en-US" altLang="zh-CN" sz="1600" dirty="0">
                          <a:solidFill>
                            <a:schemeClr val="bg1"/>
                          </a:solidFill>
                          <a:latin typeface="黑体" panose="02010609060101010101" pitchFamily="49" charset="-122"/>
                          <a:ea typeface="黑体" panose="02010609060101010101" pitchFamily="49" charset="-122"/>
                        </a:rPr>
                        <a:t>RT</a:t>
                      </a:r>
                    </a:p>
                    <a:p>
                      <a:pPr algn="ctr"/>
                      <a:r>
                        <a:rPr lang="en-US" altLang="zh-CN" sz="1600" dirty="0">
                          <a:solidFill>
                            <a:schemeClr val="bg1"/>
                          </a:solidFill>
                          <a:latin typeface="黑体" panose="02010609060101010101" pitchFamily="49" charset="-122"/>
                          <a:ea typeface="黑体" panose="02010609060101010101" pitchFamily="49" charset="-122"/>
                        </a:rPr>
                        <a:t>CP</a:t>
                      </a:r>
                      <a:endParaRPr lang="zh-CN" altLang="en-US" sz="1600"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5">
                        <a:lumMod val="75000"/>
                      </a:schemeClr>
                    </a:solidFill>
                  </a:tcPr>
                </a:tc>
                <a:extLst>
                  <a:ext uri="{0D108BD9-81ED-4DB2-BD59-A6C34878D82A}">
                    <a16:rowId xmlns:a16="http://schemas.microsoft.com/office/drawing/2014/main" val="2232877283"/>
                  </a:ext>
                </a:extLst>
              </a:tr>
            </a:tbl>
          </a:graphicData>
        </a:graphic>
      </p:graphicFrame>
      <p:graphicFrame>
        <p:nvGraphicFramePr>
          <p:cNvPr id="9" name="表格 8"/>
          <p:cNvGraphicFramePr>
            <a:graphicFrameLocks noGrp="1"/>
          </p:cNvGraphicFramePr>
          <p:nvPr/>
        </p:nvGraphicFramePr>
        <p:xfrm>
          <a:off x="368712" y="1297856"/>
          <a:ext cx="8731044" cy="3111912"/>
        </p:xfrm>
        <a:graphic>
          <a:graphicData uri="http://schemas.openxmlformats.org/drawingml/2006/table">
            <a:tbl>
              <a:tblPr/>
              <a:tblGrid>
                <a:gridCol w="693172">
                  <a:extLst>
                    <a:ext uri="{9D8B030D-6E8A-4147-A177-3AD203B41FA5}">
                      <a16:colId xmlns:a16="http://schemas.microsoft.com/office/drawing/2014/main" val="20000"/>
                    </a:ext>
                  </a:extLst>
                </a:gridCol>
                <a:gridCol w="811162">
                  <a:extLst>
                    <a:ext uri="{9D8B030D-6E8A-4147-A177-3AD203B41FA5}">
                      <a16:colId xmlns:a16="http://schemas.microsoft.com/office/drawing/2014/main" val="20001"/>
                    </a:ext>
                  </a:extLst>
                </a:gridCol>
                <a:gridCol w="7226710">
                  <a:extLst>
                    <a:ext uri="{9D8B030D-6E8A-4147-A177-3AD203B41FA5}">
                      <a16:colId xmlns:a16="http://schemas.microsoft.com/office/drawing/2014/main" val="20002"/>
                    </a:ext>
                  </a:extLst>
                </a:gridCol>
              </a:tblGrid>
              <a:tr h="518652">
                <a:tc>
                  <a:txBody>
                    <a:bodyPr/>
                    <a:lstStyle/>
                    <a:p>
                      <a:pPr algn="ctr">
                        <a:spcAft>
                          <a:spcPts val="0"/>
                        </a:spcAft>
                      </a:pPr>
                      <a:r>
                        <a:rPr lang="zh-CN" sz="2400" kern="100" dirty="0">
                          <a:latin typeface="Times New Roman"/>
                          <a:ea typeface="宋体"/>
                          <a:cs typeface="Times New Roman"/>
                        </a:rPr>
                        <a:t>类型</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zh-CN" sz="2400" kern="100">
                          <a:latin typeface="Times New Roman"/>
                          <a:ea typeface="宋体"/>
                          <a:cs typeface="Times New Roman"/>
                        </a:rPr>
                        <a:t>缩写</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zh-CN" sz="2400" kern="100">
                          <a:latin typeface="Times New Roman"/>
                          <a:ea typeface="宋体"/>
                          <a:cs typeface="Times New Roman"/>
                        </a:rPr>
                        <a:t>功能</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518652">
                <a:tc>
                  <a:txBody>
                    <a:bodyPr/>
                    <a:lstStyle/>
                    <a:p>
                      <a:pPr algn="ctr">
                        <a:spcAft>
                          <a:spcPts val="0"/>
                        </a:spcAft>
                      </a:pPr>
                      <a:r>
                        <a:rPr lang="en-US" sz="2400" kern="100">
                          <a:latin typeface="Times New Roman"/>
                          <a:ea typeface="宋体"/>
                          <a:cs typeface="Times New Roman"/>
                        </a:rPr>
                        <a:t>200</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400" kern="100">
                          <a:latin typeface="Times New Roman"/>
                          <a:ea typeface="宋体"/>
                          <a:cs typeface="Times New Roman"/>
                        </a:rPr>
                        <a:t>SR</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a:spcAft>
                          <a:spcPts val="0"/>
                        </a:spcAft>
                      </a:pPr>
                      <a:r>
                        <a:rPr lang="zh-CN" sz="2400" kern="100" dirty="0">
                          <a:latin typeface="Times New Roman"/>
                          <a:ea typeface="宋体"/>
                          <a:cs typeface="Times New Roman"/>
                        </a:rPr>
                        <a:t>发送端报告，以组播方式向所有接收端发送统计信息</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518652">
                <a:tc>
                  <a:txBody>
                    <a:bodyPr/>
                    <a:lstStyle/>
                    <a:p>
                      <a:pPr algn="ctr">
                        <a:spcAft>
                          <a:spcPts val="0"/>
                        </a:spcAft>
                      </a:pPr>
                      <a:r>
                        <a:rPr lang="en-US" sz="2400" kern="100">
                          <a:latin typeface="Times New Roman"/>
                          <a:ea typeface="宋体"/>
                          <a:cs typeface="Times New Roman"/>
                        </a:rPr>
                        <a:t>201</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400" kern="100">
                          <a:latin typeface="Times New Roman"/>
                          <a:ea typeface="宋体"/>
                          <a:cs typeface="Times New Roman"/>
                        </a:rPr>
                        <a:t>RR</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a:spcAft>
                          <a:spcPts val="0"/>
                        </a:spcAft>
                      </a:pPr>
                      <a:r>
                        <a:rPr lang="zh-CN" sz="2400" kern="100">
                          <a:latin typeface="Times New Roman"/>
                          <a:ea typeface="宋体"/>
                          <a:cs typeface="Times New Roman"/>
                        </a:rPr>
                        <a:t>接收端报告，用于接收端报告接收统计数据</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2"/>
                  </a:ext>
                </a:extLst>
              </a:tr>
              <a:tr h="518652">
                <a:tc>
                  <a:txBody>
                    <a:bodyPr/>
                    <a:lstStyle/>
                    <a:p>
                      <a:pPr algn="ctr">
                        <a:spcAft>
                          <a:spcPts val="0"/>
                        </a:spcAft>
                      </a:pPr>
                      <a:r>
                        <a:rPr lang="en-US" sz="2400" kern="100">
                          <a:latin typeface="Times New Roman"/>
                          <a:ea typeface="宋体"/>
                          <a:cs typeface="Times New Roman"/>
                        </a:rPr>
                        <a:t>202</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400" kern="100">
                          <a:latin typeface="Times New Roman"/>
                          <a:ea typeface="宋体"/>
                          <a:cs typeface="Times New Roman"/>
                        </a:rPr>
                        <a:t>SDES</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a:spcAft>
                          <a:spcPts val="0"/>
                        </a:spcAft>
                      </a:pPr>
                      <a:r>
                        <a:rPr lang="zh-CN" sz="2400" kern="100">
                          <a:latin typeface="Times New Roman"/>
                          <a:ea typeface="宋体"/>
                          <a:cs typeface="Times New Roman"/>
                        </a:rPr>
                        <a:t>源描述，包括</a:t>
                      </a:r>
                      <a:r>
                        <a:rPr lang="en-US" sz="2400" kern="100">
                          <a:latin typeface="Times New Roman"/>
                          <a:ea typeface="宋体"/>
                          <a:cs typeface="Times New Roman"/>
                        </a:rPr>
                        <a:t>CNAME</a:t>
                      </a:r>
                      <a:r>
                        <a:rPr lang="zh-CN" sz="2400" kern="100">
                          <a:latin typeface="Times New Roman"/>
                          <a:ea typeface="宋体"/>
                          <a:cs typeface="Times New Roman"/>
                        </a:rPr>
                        <a:t>及发送者其它描述信息</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r h="518652">
                <a:tc>
                  <a:txBody>
                    <a:bodyPr/>
                    <a:lstStyle/>
                    <a:p>
                      <a:pPr algn="ctr">
                        <a:spcAft>
                          <a:spcPts val="0"/>
                        </a:spcAft>
                      </a:pPr>
                      <a:r>
                        <a:rPr lang="en-US" sz="2400" kern="100">
                          <a:latin typeface="Times New Roman"/>
                          <a:ea typeface="宋体"/>
                          <a:cs typeface="Times New Roman"/>
                        </a:rPr>
                        <a:t>203</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400" kern="100">
                          <a:latin typeface="Times New Roman"/>
                          <a:ea typeface="宋体"/>
                          <a:cs typeface="Times New Roman"/>
                        </a:rPr>
                        <a:t>BYE</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a:spcAft>
                          <a:spcPts val="0"/>
                        </a:spcAft>
                      </a:pPr>
                      <a:r>
                        <a:rPr lang="zh-CN" sz="2400" kern="100">
                          <a:latin typeface="Times New Roman"/>
                          <a:ea typeface="宋体"/>
                          <a:cs typeface="Times New Roman"/>
                        </a:rPr>
                        <a:t>通知离开，通知会话中的其他成员，自己将退出会话</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4"/>
                  </a:ext>
                </a:extLst>
              </a:tr>
              <a:tr h="518652">
                <a:tc>
                  <a:txBody>
                    <a:bodyPr/>
                    <a:lstStyle/>
                    <a:p>
                      <a:pPr algn="ctr">
                        <a:spcAft>
                          <a:spcPts val="0"/>
                        </a:spcAft>
                      </a:pPr>
                      <a:r>
                        <a:rPr lang="en-US" sz="2400" kern="100">
                          <a:latin typeface="Times New Roman"/>
                          <a:ea typeface="宋体"/>
                          <a:cs typeface="Times New Roman"/>
                        </a:rPr>
                        <a:t>204</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en-US" sz="2400" kern="100">
                          <a:latin typeface="Times New Roman"/>
                          <a:ea typeface="宋体"/>
                          <a:cs typeface="Times New Roman"/>
                        </a:rPr>
                        <a:t>APP</a:t>
                      </a:r>
                      <a:endParaRPr lang="zh-CN" sz="24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l">
                        <a:spcAft>
                          <a:spcPts val="0"/>
                        </a:spcAft>
                      </a:pPr>
                      <a:r>
                        <a:rPr lang="zh-CN" sz="2400" kern="100" dirty="0">
                          <a:latin typeface="Times New Roman"/>
                          <a:ea typeface="宋体"/>
                          <a:cs typeface="Times New Roman"/>
                        </a:rPr>
                        <a:t>特定应用，特定应用相关的功能</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5"/>
                  </a:ext>
                </a:extLst>
              </a:tr>
            </a:tbl>
          </a:graphicData>
        </a:graphic>
      </p:graphicFrame>
      <p:sp>
        <p:nvSpPr>
          <p:cNvPr id="3" name="灯片编号占位符 2">
            <a:extLst>
              <a:ext uri="{FF2B5EF4-FFF2-40B4-BE49-F238E27FC236}">
                <a16:creationId xmlns:a16="http://schemas.microsoft.com/office/drawing/2014/main" id="{61E3679B-D0D3-4C8E-A55B-36FC7029BFEB}"/>
              </a:ext>
            </a:extLst>
          </p:cNvPr>
          <p:cNvSpPr>
            <a:spLocks noGrp="1"/>
          </p:cNvSpPr>
          <p:nvPr>
            <p:ph type="sldNum" sz="quarter" idx="12"/>
          </p:nvPr>
        </p:nvSpPr>
        <p:spPr/>
        <p:txBody>
          <a:bodyPr/>
          <a:lstStyle/>
          <a:p>
            <a:fld id="{0343F522-B1DB-4B24-87CC-09EAB668A261}" type="slidenum">
              <a:rPr lang="zh-CN" altLang="en-US" smtClean="0"/>
              <a:pPr/>
              <a:t>74</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265472"/>
            <a:ext cx="8516680" cy="6241654"/>
          </a:xfrm>
        </p:spPr>
        <p:txBody>
          <a:bodyPr>
            <a:noAutofit/>
          </a:bodyPr>
          <a:lstStyle/>
          <a:p>
            <a:pPr marL="0" indent="0">
              <a:lnSpc>
                <a:spcPct val="100000"/>
              </a:lnSpc>
              <a:spcBef>
                <a:spcPts val="0"/>
              </a:spcBef>
              <a:buNone/>
            </a:pPr>
            <a:r>
              <a:rPr lang="en-US" altLang="zh-CN" sz="2400" dirty="0">
                <a:solidFill>
                  <a:srgbClr val="0070C0"/>
                </a:solidFill>
                <a:latin typeface="Times New Roman" panose="02020603050405020304" pitchFamily="18" charset="0"/>
                <a:cs typeface="Times New Roman" panose="02020603050405020304" pitchFamily="18" charset="0"/>
              </a:rPr>
              <a:t>【2021</a:t>
            </a:r>
            <a:r>
              <a:rPr lang="zh-CN" altLang="en-US" sz="2400" dirty="0">
                <a:solidFill>
                  <a:srgbClr val="0070C0"/>
                </a:solidFill>
                <a:latin typeface="Times New Roman" panose="02020603050405020304" pitchFamily="18" charset="0"/>
                <a:cs typeface="Times New Roman" panose="02020603050405020304" pitchFamily="18" charset="0"/>
              </a:rPr>
              <a:t>年题</a:t>
            </a:r>
            <a:r>
              <a:rPr lang="en-US" altLang="zh-CN" sz="2400" dirty="0">
                <a:solidFill>
                  <a:srgbClr val="0070C0"/>
                </a:solidFill>
                <a:latin typeface="Times New Roman" panose="02020603050405020304" pitchFamily="18" charset="0"/>
                <a:cs typeface="Times New Roman" panose="02020603050405020304" pitchFamily="18" charset="0"/>
              </a:rPr>
              <a:t>】</a:t>
            </a:r>
            <a:r>
              <a:rPr lang="zh-CN" altLang="en-US" sz="2400" dirty="0">
                <a:solidFill>
                  <a:srgbClr val="0070C0"/>
                </a:solidFill>
                <a:latin typeface="Times New Roman" panose="02020603050405020304" pitchFamily="18" charset="0"/>
                <a:cs typeface="Times New Roman" panose="02020603050405020304" pitchFamily="18" charset="0"/>
              </a:rPr>
              <a:t>若大小为</a:t>
            </a:r>
            <a:r>
              <a:rPr lang="en-US" altLang="zh-CN" sz="2400" dirty="0">
                <a:solidFill>
                  <a:srgbClr val="0070C0"/>
                </a:solidFill>
                <a:latin typeface="Times New Roman" panose="02020603050405020304" pitchFamily="18" charset="0"/>
                <a:cs typeface="Times New Roman" panose="02020603050405020304" pitchFamily="18" charset="0"/>
              </a:rPr>
              <a:t>12B</a:t>
            </a:r>
            <a:r>
              <a:rPr lang="zh-CN" altLang="en-US" sz="2400" dirty="0">
                <a:solidFill>
                  <a:srgbClr val="0070C0"/>
                </a:solidFill>
                <a:latin typeface="Times New Roman" panose="02020603050405020304" pitchFamily="18" charset="0"/>
                <a:cs typeface="Times New Roman" panose="02020603050405020304" pitchFamily="18" charset="0"/>
              </a:rPr>
              <a:t>的应用层数据分别通过</a:t>
            </a:r>
            <a:r>
              <a:rPr lang="en-US" altLang="zh-CN" sz="2400" dirty="0">
                <a:solidFill>
                  <a:srgbClr val="0070C0"/>
                </a:solidFill>
                <a:latin typeface="Times New Roman" panose="02020603050405020304" pitchFamily="18" charset="0"/>
                <a:cs typeface="Times New Roman" panose="02020603050405020304" pitchFamily="18" charset="0"/>
              </a:rPr>
              <a:t>1</a:t>
            </a:r>
            <a:r>
              <a:rPr lang="zh-CN" altLang="en-US" sz="2400" dirty="0">
                <a:solidFill>
                  <a:srgbClr val="0070C0"/>
                </a:solidFill>
                <a:latin typeface="Times New Roman" panose="02020603050405020304" pitchFamily="18" charset="0"/>
                <a:cs typeface="Times New Roman" panose="02020603050405020304" pitchFamily="18" charset="0"/>
              </a:rPr>
              <a:t>个</a:t>
            </a:r>
            <a:r>
              <a:rPr lang="en-US" altLang="zh-CN" sz="2400" dirty="0">
                <a:solidFill>
                  <a:srgbClr val="0070C0"/>
                </a:solidFill>
                <a:latin typeface="Times New Roman" panose="02020603050405020304" pitchFamily="18" charset="0"/>
                <a:cs typeface="Times New Roman" panose="02020603050405020304" pitchFamily="18" charset="0"/>
              </a:rPr>
              <a:t>UDP</a:t>
            </a:r>
            <a:r>
              <a:rPr lang="zh-CN" altLang="en-US" sz="2400" dirty="0">
                <a:solidFill>
                  <a:srgbClr val="0070C0"/>
                </a:solidFill>
                <a:latin typeface="Times New Roman" panose="02020603050405020304" pitchFamily="18" charset="0"/>
                <a:cs typeface="Times New Roman" panose="02020603050405020304" pitchFamily="18" charset="0"/>
              </a:rPr>
              <a:t>数据报和</a:t>
            </a:r>
            <a:r>
              <a:rPr lang="en-US" altLang="zh-CN" sz="2400" dirty="0">
                <a:solidFill>
                  <a:srgbClr val="0070C0"/>
                </a:solidFill>
                <a:latin typeface="Times New Roman" panose="02020603050405020304" pitchFamily="18" charset="0"/>
                <a:cs typeface="Times New Roman" panose="02020603050405020304" pitchFamily="18" charset="0"/>
              </a:rPr>
              <a:t>1</a:t>
            </a:r>
            <a:r>
              <a:rPr lang="zh-CN" altLang="en-US" sz="2400" dirty="0">
                <a:solidFill>
                  <a:srgbClr val="0070C0"/>
                </a:solidFill>
                <a:latin typeface="Times New Roman" panose="02020603050405020304" pitchFamily="18" charset="0"/>
                <a:cs typeface="Times New Roman" panose="02020603050405020304" pitchFamily="18" charset="0"/>
              </a:rPr>
              <a:t>个</a:t>
            </a:r>
            <a:r>
              <a:rPr lang="en-US" altLang="zh-CN" sz="2400" dirty="0">
                <a:solidFill>
                  <a:srgbClr val="0070C0"/>
                </a:solidFill>
                <a:latin typeface="Times New Roman" panose="02020603050405020304" pitchFamily="18" charset="0"/>
                <a:cs typeface="Times New Roman" panose="02020603050405020304" pitchFamily="18" charset="0"/>
              </a:rPr>
              <a:t>TCP</a:t>
            </a:r>
            <a:r>
              <a:rPr lang="zh-CN" altLang="en-US" sz="2400" dirty="0">
                <a:solidFill>
                  <a:srgbClr val="0070C0"/>
                </a:solidFill>
                <a:latin typeface="Times New Roman" panose="02020603050405020304" pitchFamily="18" charset="0"/>
                <a:cs typeface="Times New Roman" panose="02020603050405020304" pitchFamily="18" charset="0"/>
              </a:rPr>
              <a:t>段传输，则该</a:t>
            </a:r>
            <a:r>
              <a:rPr lang="en-US" altLang="zh-CN" sz="2400" dirty="0">
                <a:solidFill>
                  <a:srgbClr val="0070C0"/>
                </a:solidFill>
                <a:latin typeface="Times New Roman" panose="02020603050405020304" pitchFamily="18" charset="0"/>
                <a:cs typeface="Times New Roman" panose="02020603050405020304" pitchFamily="18" charset="0"/>
              </a:rPr>
              <a:t>UDP</a:t>
            </a:r>
            <a:r>
              <a:rPr lang="zh-CN" altLang="en-US" sz="2400" dirty="0">
                <a:solidFill>
                  <a:srgbClr val="0070C0"/>
                </a:solidFill>
                <a:latin typeface="Times New Roman" panose="02020603050405020304" pitchFamily="18" charset="0"/>
                <a:cs typeface="Times New Roman" panose="02020603050405020304" pitchFamily="18" charset="0"/>
              </a:rPr>
              <a:t>数据报和</a:t>
            </a:r>
            <a:r>
              <a:rPr lang="en-US" altLang="zh-CN" sz="2400" dirty="0">
                <a:solidFill>
                  <a:srgbClr val="0070C0"/>
                </a:solidFill>
                <a:latin typeface="Times New Roman" panose="02020603050405020304" pitchFamily="18" charset="0"/>
                <a:cs typeface="Times New Roman" panose="02020603050405020304" pitchFamily="18" charset="0"/>
              </a:rPr>
              <a:t>TCP</a:t>
            </a:r>
            <a:r>
              <a:rPr lang="zh-CN" altLang="en-US" sz="2400" dirty="0">
                <a:solidFill>
                  <a:srgbClr val="0070C0"/>
                </a:solidFill>
                <a:latin typeface="Times New Roman" panose="02020603050405020304" pitchFamily="18" charset="0"/>
                <a:cs typeface="Times New Roman" panose="02020603050405020304" pitchFamily="18" charset="0"/>
              </a:rPr>
              <a:t>段实现的有效载荷最大传输效率分别是</a:t>
            </a:r>
            <a:endParaRPr lang="en-US" altLang="zh-CN" sz="24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000" kern="100" dirty="0">
                <a:solidFill>
                  <a:srgbClr val="0070C0"/>
                </a:solidFill>
                <a:latin typeface="Times New Roman" panose="02020603050405020304" pitchFamily="18" charset="0"/>
                <a:cs typeface="Times New Roman" panose="02020603050405020304" pitchFamily="18" charset="0"/>
              </a:rPr>
              <a:t>A.37.5%</a:t>
            </a:r>
            <a:r>
              <a:rPr lang="zh-CN" altLang="en-US" sz="2000" kern="100" dirty="0">
                <a:solidFill>
                  <a:srgbClr val="0070C0"/>
                </a:solidFill>
                <a:latin typeface="Times New Roman" panose="02020603050405020304" pitchFamily="18" charset="0"/>
                <a:cs typeface="Times New Roman" panose="02020603050405020304" pitchFamily="18" charset="0"/>
              </a:rPr>
              <a:t>，</a:t>
            </a:r>
            <a:r>
              <a:rPr lang="en-US" altLang="zh-CN" sz="2000" kern="100" dirty="0">
                <a:solidFill>
                  <a:srgbClr val="0070C0"/>
                </a:solidFill>
                <a:latin typeface="Times New Roman" panose="02020603050405020304" pitchFamily="18" charset="0"/>
                <a:cs typeface="Times New Roman" panose="02020603050405020304" pitchFamily="18" charset="0"/>
              </a:rPr>
              <a:t>16.7%         B.37.5%</a:t>
            </a:r>
            <a:r>
              <a:rPr lang="zh-CN" altLang="en-US" sz="2000" kern="100" dirty="0">
                <a:solidFill>
                  <a:srgbClr val="0070C0"/>
                </a:solidFill>
                <a:latin typeface="Times New Roman" panose="02020603050405020304" pitchFamily="18" charset="0"/>
                <a:cs typeface="Times New Roman" panose="02020603050405020304" pitchFamily="18" charset="0"/>
              </a:rPr>
              <a:t>，</a:t>
            </a:r>
            <a:r>
              <a:rPr lang="en-US" altLang="zh-CN" sz="2000" kern="100" dirty="0">
                <a:solidFill>
                  <a:srgbClr val="0070C0"/>
                </a:solidFill>
                <a:latin typeface="Times New Roman" panose="02020603050405020304" pitchFamily="18" charset="0"/>
                <a:cs typeface="Times New Roman" panose="02020603050405020304" pitchFamily="18" charset="0"/>
              </a:rPr>
              <a:t>37.5%</a:t>
            </a:r>
          </a:p>
          <a:p>
            <a:pPr marL="0" indent="0">
              <a:lnSpc>
                <a:spcPct val="100000"/>
              </a:lnSpc>
              <a:spcBef>
                <a:spcPts val="0"/>
              </a:spcBef>
              <a:buNone/>
            </a:pPr>
            <a:r>
              <a:rPr lang="en-US" altLang="zh-CN" sz="2000" kern="100" dirty="0">
                <a:solidFill>
                  <a:srgbClr val="0070C0"/>
                </a:solidFill>
                <a:latin typeface="Times New Roman" panose="02020603050405020304" pitchFamily="18" charset="0"/>
                <a:cs typeface="Times New Roman" panose="02020603050405020304" pitchFamily="18" charset="0"/>
              </a:rPr>
              <a:t>C.60.0%</a:t>
            </a:r>
            <a:r>
              <a:rPr lang="zh-CN" altLang="en-US" sz="2000" kern="100" dirty="0">
                <a:solidFill>
                  <a:srgbClr val="0070C0"/>
                </a:solidFill>
                <a:latin typeface="Times New Roman" panose="02020603050405020304" pitchFamily="18" charset="0"/>
                <a:cs typeface="Times New Roman" panose="02020603050405020304" pitchFamily="18" charset="0"/>
              </a:rPr>
              <a:t>，</a:t>
            </a:r>
            <a:r>
              <a:rPr lang="en-US" altLang="zh-CN" sz="2000" kern="100" dirty="0">
                <a:solidFill>
                  <a:srgbClr val="0070C0"/>
                </a:solidFill>
                <a:latin typeface="Times New Roman" panose="02020603050405020304" pitchFamily="18" charset="0"/>
                <a:cs typeface="Times New Roman" panose="02020603050405020304" pitchFamily="18" charset="0"/>
              </a:rPr>
              <a:t>16.7%         D.60.0%</a:t>
            </a:r>
            <a:r>
              <a:rPr lang="zh-CN" altLang="en-US" sz="2000" kern="100" dirty="0">
                <a:solidFill>
                  <a:srgbClr val="0070C0"/>
                </a:solidFill>
                <a:latin typeface="Times New Roman" panose="02020603050405020304" pitchFamily="18" charset="0"/>
                <a:cs typeface="Times New Roman" panose="02020603050405020304" pitchFamily="18" charset="0"/>
              </a:rPr>
              <a:t>，</a:t>
            </a:r>
            <a:r>
              <a:rPr lang="en-US" altLang="zh-CN" sz="2000" kern="100" dirty="0">
                <a:solidFill>
                  <a:srgbClr val="0070C0"/>
                </a:solidFill>
                <a:latin typeface="Times New Roman" panose="02020603050405020304" pitchFamily="18" charset="0"/>
                <a:cs typeface="Times New Roman" panose="02020603050405020304" pitchFamily="18" charset="0"/>
              </a:rPr>
              <a:t>37.5%</a:t>
            </a:r>
          </a:p>
          <a:p>
            <a:pPr marL="0" indent="0">
              <a:lnSpc>
                <a:spcPct val="100000"/>
              </a:lnSpc>
              <a:spcBef>
                <a:spcPts val="0"/>
              </a:spcBef>
              <a:buNone/>
            </a:pPr>
            <a:r>
              <a:rPr lang="en-US" altLang="zh-CN" sz="2000" kern="100" dirty="0">
                <a:solidFill>
                  <a:srgbClr val="0070C0"/>
                </a:solidFill>
                <a:latin typeface="Times New Roman" panose="02020603050405020304" pitchFamily="18" charset="0"/>
                <a:cs typeface="Times New Roman" panose="02020603050405020304" pitchFamily="18" charset="0"/>
              </a:rPr>
              <a:t>D</a:t>
            </a:r>
          </a:p>
          <a:p>
            <a:pPr marL="0" indent="0">
              <a:lnSpc>
                <a:spcPct val="100000"/>
              </a:lnSpc>
              <a:spcBef>
                <a:spcPts val="0"/>
              </a:spcBef>
              <a:buNone/>
            </a:pPr>
            <a:endParaRPr lang="en-US" altLang="zh-CN" sz="20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sz="20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000" kern="100" dirty="0">
                <a:solidFill>
                  <a:srgbClr val="0070C0"/>
                </a:solidFill>
                <a:latin typeface="Times New Roman" panose="02020603050405020304" pitchFamily="18" charset="0"/>
                <a:cs typeface="Times New Roman" panose="02020603050405020304" pitchFamily="18" charset="0"/>
              </a:rPr>
              <a:t>【2021</a:t>
            </a:r>
            <a:r>
              <a:rPr lang="zh-CN" altLang="en-US" sz="2000" kern="100" dirty="0">
                <a:solidFill>
                  <a:srgbClr val="0070C0"/>
                </a:solidFill>
                <a:latin typeface="Times New Roman" panose="02020603050405020304" pitchFamily="18" charset="0"/>
                <a:cs typeface="Times New Roman" panose="02020603050405020304" pitchFamily="18" charset="0"/>
              </a:rPr>
              <a:t>年题</a:t>
            </a:r>
            <a:r>
              <a:rPr lang="en-US" altLang="zh-CN" sz="2000" kern="100" dirty="0">
                <a:solidFill>
                  <a:srgbClr val="0070C0"/>
                </a:solidFill>
                <a:latin typeface="Times New Roman" panose="02020603050405020304" pitchFamily="18" charset="0"/>
                <a:cs typeface="Times New Roman" panose="02020603050405020304" pitchFamily="18" charset="0"/>
              </a:rPr>
              <a:t>】</a:t>
            </a:r>
            <a:r>
              <a:rPr lang="zh-CN" altLang="en-US" sz="2000" kern="100" dirty="0">
                <a:solidFill>
                  <a:srgbClr val="0070C0"/>
                </a:solidFill>
                <a:latin typeface="Times New Roman" panose="02020603050405020304" pitchFamily="18" charset="0"/>
                <a:cs typeface="Times New Roman" panose="02020603050405020304" pitchFamily="18" charset="0"/>
              </a:rPr>
              <a:t>假设主机甲通过</a:t>
            </a:r>
            <a:r>
              <a:rPr lang="en-US" altLang="zh-CN" sz="2000" kern="100" dirty="0">
                <a:solidFill>
                  <a:srgbClr val="0070C0"/>
                </a:solidFill>
                <a:latin typeface="Times New Roman" panose="02020603050405020304" pitchFamily="18" charset="0"/>
                <a:cs typeface="Times New Roman" panose="02020603050405020304" pitchFamily="18" charset="0"/>
              </a:rPr>
              <a:t>TCP</a:t>
            </a:r>
            <a:r>
              <a:rPr lang="zh-CN" altLang="en-US" sz="2000" kern="100" dirty="0">
                <a:solidFill>
                  <a:srgbClr val="0070C0"/>
                </a:solidFill>
                <a:latin typeface="Times New Roman" panose="02020603050405020304" pitchFamily="18" charset="0"/>
                <a:cs typeface="Times New Roman" panose="02020603050405020304" pitchFamily="18" charset="0"/>
              </a:rPr>
              <a:t>向主机乙发送数据，部分过程如图所示。甲在</a:t>
            </a:r>
            <a:r>
              <a:rPr lang="en-US" altLang="zh-CN" sz="2000" kern="100" dirty="0">
                <a:solidFill>
                  <a:srgbClr val="0070C0"/>
                </a:solidFill>
                <a:latin typeface="Times New Roman" panose="02020603050405020304" pitchFamily="18" charset="0"/>
                <a:cs typeface="Times New Roman" panose="02020603050405020304" pitchFamily="18" charset="0"/>
              </a:rPr>
              <a:t>t0</a:t>
            </a:r>
            <a:r>
              <a:rPr lang="zh-CN" altLang="en-US" sz="2000" kern="100" dirty="0">
                <a:solidFill>
                  <a:srgbClr val="0070C0"/>
                </a:solidFill>
                <a:latin typeface="Times New Roman" panose="02020603050405020304" pitchFamily="18" charset="0"/>
                <a:cs typeface="Times New Roman" panose="02020603050405020304" pitchFamily="18" charset="0"/>
              </a:rPr>
              <a:t>时刻发送了一个序号</a:t>
            </a:r>
            <a:r>
              <a:rPr lang="en-US" altLang="zh-CN" sz="2000" kern="100" dirty="0">
                <a:solidFill>
                  <a:srgbClr val="0070C0"/>
                </a:solidFill>
                <a:latin typeface="Times New Roman" panose="02020603050405020304" pitchFamily="18" charset="0"/>
                <a:cs typeface="Times New Roman" panose="02020603050405020304" pitchFamily="18" charset="0"/>
              </a:rPr>
              <a:t>seq=501</a:t>
            </a:r>
            <a:r>
              <a:rPr lang="zh-CN" altLang="en-US" sz="2000" kern="100" dirty="0">
                <a:solidFill>
                  <a:srgbClr val="0070C0"/>
                </a:solidFill>
                <a:latin typeface="Times New Roman" panose="02020603050405020304" pitchFamily="18" charset="0"/>
                <a:cs typeface="Times New Roman" panose="02020603050405020304" pitchFamily="18" charset="0"/>
              </a:rPr>
              <a:t>、封装</a:t>
            </a:r>
            <a:r>
              <a:rPr lang="en-US" altLang="zh-CN" sz="2000" kern="100" dirty="0">
                <a:solidFill>
                  <a:srgbClr val="0070C0"/>
                </a:solidFill>
                <a:latin typeface="Times New Roman" panose="02020603050405020304" pitchFamily="18" charset="0"/>
                <a:cs typeface="Times New Roman" panose="02020603050405020304" pitchFamily="18" charset="0"/>
              </a:rPr>
              <a:t>200B</a:t>
            </a:r>
            <a:r>
              <a:rPr lang="zh-CN" altLang="en-US" sz="2000" kern="100" dirty="0">
                <a:solidFill>
                  <a:srgbClr val="0070C0"/>
                </a:solidFill>
                <a:latin typeface="Times New Roman" panose="02020603050405020304" pitchFamily="18" charset="0"/>
                <a:cs typeface="Times New Roman" panose="02020603050405020304" pitchFamily="18" charset="0"/>
              </a:rPr>
              <a:t>数据的段，在</a:t>
            </a:r>
            <a:r>
              <a:rPr lang="en-US" altLang="zh-CN" sz="2000" kern="100" dirty="0">
                <a:solidFill>
                  <a:srgbClr val="0070C0"/>
                </a:solidFill>
                <a:latin typeface="Times New Roman" panose="02020603050405020304" pitchFamily="18" charset="0"/>
                <a:cs typeface="Times New Roman" panose="02020603050405020304" pitchFamily="18" charset="0"/>
              </a:rPr>
              <a:t>t1</a:t>
            </a:r>
            <a:r>
              <a:rPr lang="zh-CN" altLang="en-US" sz="2000" kern="100" dirty="0">
                <a:solidFill>
                  <a:srgbClr val="0070C0"/>
                </a:solidFill>
                <a:latin typeface="Times New Roman" panose="02020603050405020304" pitchFamily="18" charset="0"/>
                <a:cs typeface="Times New Roman" panose="02020603050405020304" pitchFamily="18" charset="0"/>
              </a:rPr>
              <a:t>时刻收到乙发送的序号</a:t>
            </a:r>
            <a:r>
              <a:rPr lang="en-US" altLang="zh-CN" sz="2000" kern="100" dirty="0">
                <a:solidFill>
                  <a:srgbClr val="0070C0"/>
                </a:solidFill>
                <a:latin typeface="Times New Roman" panose="02020603050405020304" pitchFamily="18" charset="0"/>
                <a:cs typeface="Times New Roman" panose="02020603050405020304" pitchFamily="18" charset="0"/>
              </a:rPr>
              <a:t>seq=601</a:t>
            </a:r>
            <a:r>
              <a:rPr lang="zh-CN" altLang="en-US" sz="2000" kern="100" dirty="0">
                <a:solidFill>
                  <a:srgbClr val="0070C0"/>
                </a:solidFill>
                <a:latin typeface="Times New Roman" panose="02020603050405020304" pitchFamily="18" charset="0"/>
                <a:cs typeface="Times New Roman" panose="02020603050405020304" pitchFamily="18" charset="0"/>
              </a:rPr>
              <a:t>、确认序号</a:t>
            </a:r>
            <a:r>
              <a:rPr lang="en-US" altLang="zh-CN" sz="2000" kern="100" dirty="0" err="1">
                <a:solidFill>
                  <a:srgbClr val="0070C0"/>
                </a:solidFill>
                <a:latin typeface="Times New Roman" panose="02020603050405020304" pitchFamily="18" charset="0"/>
                <a:cs typeface="Times New Roman" panose="02020603050405020304" pitchFamily="18" charset="0"/>
              </a:rPr>
              <a:t>ack_seq</a:t>
            </a:r>
            <a:r>
              <a:rPr lang="en-US" altLang="zh-CN" sz="2000" kern="100" dirty="0">
                <a:solidFill>
                  <a:srgbClr val="0070C0"/>
                </a:solidFill>
                <a:latin typeface="Times New Roman" panose="02020603050405020304" pitchFamily="18" charset="0"/>
                <a:cs typeface="Times New Roman" panose="02020603050405020304" pitchFamily="18" charset="0"/>
              </a:rPr>
              <a:t>=501</a:t>
            </a:r>
            <a:r>
              <a:rPr lang="zh-CN" altLang="en-US" sz="2000" kern="100" dirty="0">
                <a:solidFill>
                  <a:srgbClr val="0070C0"/>
                </a:solidFill>
                <a:latin typeface="Times New Roman" panose="02020603050405020304" pitchFamily="18" charset="0"/>
                <a:cs typeface="Times New Roman" panose="02020603050405020304" pitchFamily="18" charset="0"/>
              </a:rPr>
              <a:t>、接收窗口</a:t>
            </a:r>
            <a:r>
              <a:rPr lang="en-US" altLang="zh-CN" sz="2000" kern="100" dirty="0" err="1">
                <a:solidFill>
                  <a:srgbClr val="0070C0"/>
                </a:solidFill>
                <a:latin typeface="Times New Roman" panose="02020603050405020304" pitchFamily="18" charset="0"/>
                <a:cs typeface="Times New Roman" panose="02020603050405020304" pitchFamily="18" charset="0"/>
              </a:rPr>
              <a:t>rcvwnd</a:t>
            </a:r>
            <a:r>
              <a:rPr lang="en-US" altLang="zh-CN" sz="2000" kern="100" dirty="0">
                <a:solidFill>
                  <a:srgbClr val="0070C0"/>
                </a:solidFill>
                <a:latin typeface="Times New Roman" panose="02020603050405020304" pitchFamily="18" charset="0"/>
                <a:cs typeface="Times New Roman" panose="02020603050405020304" pitchFamily="18" charset="0"/>
              </a:rPr>
              <a:t>=500B</a:t>
            </a:r>
            <a:r>
              <a:rPr lang="zh-CN" altLang="en-US" sz="2000" kern="100" dirty="0">
                <a:solidFill>
                  <a:srgbClr val="0070C0"/>
                </a:solidFill>
                <a:latin typeface="Times New Roman" panose="02020603050405020304" pitchFamily="18" charset="0"/>
                <a:cs typeface="Times New Roman" panose="02020603050405020304" pitchFamily="18" charset="0"/>
              </a:rPr>
              <a:t>的段，则甲在未收到新的确认段之前可以继续向乙发送的数据序号范围是</a:t>
            </a:r>
            <a:endParaRPr lang="en-US" altLang="zh-CN" sz="20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000" kern="100" dirty="0">
                <a:solidFill>
                  <a:srgbClr val="0070C0"/>
                </a:solidFill>
                <a:latin typeface="Times New Roman" panose="02020603050405020304" pitchFamily="18" charset="0"/>
                <a:cs typeface="Times New Roman" panose="02020603050405020304" pitchFamily="18" charset="0"/>
              </a:rPr>
              <a:t>A.501-1000</a:t>
            </a:r>
            <a:r>
              <a:rPr lang="zh-CN" altLang="en-US" sz="2000" kern="100" dirty="0">
                <a:solidFill>
                  <a:srgbClr val="0070C0"/>
                </a:solidFill>
                <a:latin typeface="Times New Roman" panose="02020603050405020304" pitchFamily="18" charset="0"/>
                <a:cs typeface="Times New Roman" panose="02020603050405020304" pitchFamily="18" charset="0"/>
              </a:rPr>
              <a:t>        </a:t>
            </a:r>
            <a:r>
              <a:rPr lang="en-US" altLang="zh-CN" sz="2000" kern="100" dirty="0">
                <a:solidFill>
                  <a:srgbClr val="0070C0"/>
                </a:solidFill>
                <a:latin typeface="Times New Roman" panose="02020603050405020304" pitchFamily="18" charset="0"/>
                <a:cs typeface="Times New Roman" panose="02020603050405020304" pitchFamily="18" charset="0"/>
              </a:rPr>
              <a:t>B.601-1100</a:t>
            </a:r>
            <a:r>
              <a:rPr lang="zh-CN" altLang="en-US" sz="2000" kern="100" dirty="0">
                <a:solidFill>
                  <a:srgbClr val="0070C0"/>
                </a:solidFill>
                <a:latin typeface="Times New Roman" panose="02020603050405020304" pitchFamily="18" charset="0"/>
                <a:cs typeface="Times New Roman" panose="02020603050405020304" pitchFamily="18" charset="0"/>
              </a:rPr>
              <a:t>       </a:t>
            </a:r>
            <a:r>
              <a:rPr lang="en-US" altLang="zh-CN" sz="2000" kern="100" dirty="0">
                <a:solidFill>
                  <a:srgbClr val="0070C0"/>
                </a:solidFill>
                <a:latin typeface="Times New Roman" panose="02020603050405020304" pitchFamily="18" charset="0"/>
                <a:cs typeface="Times New Roman" panose="02020603050405020304" pitchFamily="18" charset="0"/>
              </a:rPr>
              <a:t>C.701-1000</a:t>
            </a:r>
            <a:r>
              <a:rPr lang="zh-CN" altLang="en-US" sz="2000" kern="100" dirty="0">
                <a:solidFill>
                  <a:srgbClr val="0070C0"/>
                </a:solidFill>
                <a:latin typeface="Times New Roman" panose="02020603050405020304" pitchFamily="18" charset="0"/>
                <a:cs typeface="Times New Roman" panose="02020603050405020304" pitchFamily="18" charset="0"/>
              </a:rPr>
              <a:t>    </a:t>
            </a:r>
            <a:r>
              <a:rPr lang="en-US" altLang="zh-CN" sz="2000" kern="100" dirty="0">
                <a:solidFill>
                  <a:srgbClr val="0070C0"/>
                </a:solidFill>
                <a:latin typeface="Times New Roman" panose="02020603050405020304" pitchFamily="18" charset="0"/>
                <a:cs typeface="Times New Roman" panose="02020603050405020304" pitchFamily="18" charset="0"/>
              </a:rPr>
              <a:t>D.801-1100</a:t>
            </a:r>
          </a:p>
          <a:p>
            <a:pPr marL="0" indent="0">
              <a:lnSpc>
                <a:spcPct val="100000"/>
              </a:lnSpc>
              <a:spcBef>
                <a:spcPts val="0"/>
              </a:spcBef>
              <a:buNone/>
            </a:pPr>
            <a:endParaRPr lang="en-US" altLang="zh-CN" sz="20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000" kern="100" dirty="0">
                <a:solidFill>
                  <a:srgbClr val="0070C0"/>
                </a:solidFill>
                <a:latin typeface="Times New Roman" panose="02020603050405020304" pitchFamily="18" charset="0"/>
                <a:cs typeface="Times New Roman" panose="02020603050405020304" pitchFamily="18" charset="0"/>
              </a:rPr>
              <a:t>C</a:t>
            </a:r>
          </a:p>
        </p:txBody>
      </p:sp>
      <p:pic>
        <p:nvPicPr>
          <p:cNvPr id="5" name="图片 4">
            <a:extLst>
              <a:ext uri="{FF2B5EF4-FFF2-40B4-BE49-F238E27FC236}">
                <a16:creationId xmlns:a16="http://schemas.microsoft.com/office/drawing/2014/main" id="{D4C51CC2-C484-4BC6-B121-22F55ECA788E}"/>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034879" y="4507627"/>
            <a:ext cx="4523238" cy="2350372"/>
          </a:xfrm>
          <a:prstGeom prst="rect">
            <a:avLst/>
          </a:prstGeom>
        </p:spPr>
      </p:pic>
      <p:sp>
        <p:nvSpPr>
          <p:cNvPr id="6" name="灯片编号占位符 5">
            <a:extLst>
              <a:ext uri="{FF2B5EF4-FFF2-40B4-BE49-F238E27FC236}">
                <a16:creationId xmlns:a16="http://schemas.microsoft.com/office/drawing/2014/main" id="{7049F9BC-759F-4480-892F-C5CE8F54EBC4}"/>
              </a:ext>
            </a:extLst>
          </p:cNvPr>
          <p:cNvSpPr>
            <a:spLocks noGrp="1"/>
          </p:cNvSpPr>
          <p:nvPr>
            <p:ph type="sldNum" sz="quarter" idx="12"/>
          </p:nvPr>
        </p:nvSpPr>
        <p:spPr/>
        <p:txBody>
          <a:bodyPr/>
          <a:lstStyle/>
          <a:p>
            <a:fld id="{0343F522-B1DB-4B24-87CC-09EAB668A261}" type="slidenum">
              <a:rPr lang="zh-CN" altLang="en-US" smtClean="0"/>
              <a:pPr/>
              <a:t>75</a:t>
            </a:fld>
            <a:r>
              <a:rPr lang="en-US" altLang="zh-CN"/>
              <a:t>/77</a:t>
            </a:r>
            <a:endParaRPr lang="zh-CN" altLang="en-US" dirty="0"/>
          </a:p>
        </p:txBody>
      </p:sp>
    </p:spTree>
    <p:extLst>
      <p:ext uri="{BB962C8B-B14F-4D97-AF65-F5344CB8AC3E}">
        <p14:creationId xmlns:p14="http://schemas.microsoft.com/office/powerpoint/2010/main" val="35504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265472"/>
            <a:ext cx="8516680" cy="6241654"/>
          </a:xfrm>
        </p:spPr>
        <p:txBody>
          <a:bodyPr>
            <a:noAutofit/>
          </a:bodyPr>
          <a:lstStyle/>
          <a:p>
            <a:pPr marL="0" indent="0">
              <a:lnSpc>
                <a:spcPct val="100000"/>
              </a:lnSpc>
              <a:spcBef>
                <a:spcPts val="0"/>
              </a:spcBef>
              <a:buNone/>
            </a:pPr>
            <a:r>
              <a:rPr lang="en-US" altLang="zh-CN" sz="2400" kern="100" dirty="0">
                <a:solidFill>
                  <a:srgbClr val="0070C0"/>
                </a:solidFill>
                <a:latin typeface="Times New Roman" panose="02020603050405020304" pitchFamily="18" charset="0"/>
                <a:cs typeface="Times New Roman" panose="02020603050405020304" pitchFamily="18" charset="0"/>
              </a:rPr>
              <a:t>【2020</a:t>
            </a:r>
            <a:r>
              <a:rPr lang="zh-CN" altLang="en-US" sz="2400" kern="100" dirty="0">
                <a:solidFill>
                  <a:srgbClr val="0070C0"/>
                </a:solidFill>
                <a:latin typeface="Times New Roman" panose="02020603050405020304" pitchFamily="18" charset="0"/>
                <a:cs typeface="Times New Roman" panose="02020603050405020304" pitchFamily="18" charset="0"/>
              </a:rPr>
              <a:t>年题</a:t>
            </a:r>
            <a:r>
              <a:rPr lang="en-US" altLang="zh-CN" sz="2400" kern="100" dirty="0">
                <a:solidFill>
                  <a:srgbClr val="0070C0"/>
                </a:solidFill>
                <a:latin typeface="Times New Roman" panose="02020603050405020304" pitchFamily="18" charset="0"/>
                <a:cs typeface="Times New Roman" panose="02020603050405020304" pitchFamily="18" charset="0"/>
              </a:rPr>
              <a:t>】</a:t>
            </a:r>
            <a:r>
              <a:rPr lang="zh-CN" altLang="en-US" sz="2400" kern="100" dirty="0">
                <a:solidFill>
                  <a:srgbClr val="0070C0"/>
                </a:solidFill>
                <a:latin typeface="Times New Roman" panose="02020603050405020304" pitchFamily="18" charset="0"/>
                <a:cs typeface="Times New Roman" panose="02020603050405020304" pitchFamily="18" charset="0"/>
              </a:rPr>
              <a:t>若主机甲与主机乙已建立一条</a:t>
            </a:r>
            <a:r>
              <a:rPr lang="en-US" altLang="zh-CN" sz="2400" kern="100" dirty="0">
                <a:solidFill>
                  <a:srgbClr val="0070C0"/>
                </a:solidFill>
                <a:latin typeface="Times New Roman" panose="02020603050405020304" pitchFamily="18" charset="0"/>
                <a:cs typeface="Times New Roman" panose="02020603050405020304" pitchFamily="18" charset="0"/>
              </a:rPr>
              <a:t>TCP</a:t>
            </a:r>
            <a:r>
              <a:rPr lang="zh-CN" altLang="en-US" sz="2400" kern="100" dirty="0">
                <a:solidFill>
                  <a:srgbClr val="0070C0"/>
                </a:solidFill>
                <a:latin typeface="Times New Roman" panose="02020603050405020304" pitchFamily="18" charset="0"/>
                <a:cs typeface="Times New Roman" panose="02020603050405020304" pitchFamily="18" charset="0"/>
              </a:rPr>
              <a:t>连接，最大段长（</a:t>
            </a:r>
            <a:r>
              <a:rPr lang="en-US" altLang="zh-CN" sz="2400" kern="100" dirty="0">
                <a:solidFill>
                  <a:srgbClr val="0070C0"/>
                </a:solidFill>
                <a:latin typeface="Times New Roman" panose="02020603050405020304" pitchFamily="18" charset="0"/>
                <a:cs typeface="Times New Roman" panose="02020603050405020304" pitchFamily="18" charset="0"/>
              </a:rPr>
              <a:t>MSS</a:t>
            </a:r>
            <a:r>
              <a:rPr lang="zh-CN" altLang="en-US" sz="2400" kern="100" dirty="0">
                <a:solidFill>
                  <a:srgbClr val="0070C0"/>
                </a:solidFill>
                <a:latin typeface="Times New Roman" panose="02020603050405020304" pitchFamily="18" charset="0"/>
                <a:cs typeface="Times New Roman" panose="02020603050405020304" pitchFamily="18" charset="0"/>
              </a:rPr>
              <a:t>）为</a:t>
            </a:r>
            <a:r>
              <a:rPr lang="en-US" altLang="zh-CN" sz="2400" kern="100" dirty="0">
                <a:solidFill>
                  <a:srgbClr val="0070C0"/>
                </a:solidFill>
                <a:latin typeface="Times New Roman" panose="02020603050405020304" pitchFamily="18" charset="0"/>
                <a:cs typeface="Times New Roman" panose="02020603050405020304" pitchFamily="18" charset="0"/>
              </a:rPr>
              <a:t>1KB</a:t>
            </a:r>
            <a:r>
              <a:rPr lang="zh-CN" altLang="en-US" sz="2400" kern="100" dirty="0">
                <a:solidFill>
                  <a:srgbClr val="0070C0"/>
                </a:solidFill>
                <a:latin typeface="Times New Roman" panose="02020603050405020304" pitchFamily="18" charset="0"/>
                <a:cs typeface="Times New Roman" panose="02020603050405020304" pitchFamily="18" charset="0"/>
              </a:rPr>
              <a:t>，往返时间（</a:t>
            </a:r>
            <a:r>
              <a:rPr lang="en-US" altLang="zh-CN" sz="2400" kern="100" dirty="0">
                <a:solidFill>
                  <a:srgbClr val="0070C0"/>
                </a:solidFill>
                <a:latin typeface="Times New Roman" panose="02020603050405020304" pitchFamily="18" charset="0"/>
                <a:cs typeface="Times New Roman" panose="02020603050405020304" pitchFamily="18" charset="0"/>
              </a:rPr>
              <a:t>RTT</a:t>
            </a:r>
            <a:r>
              <a:rPr lang="zh-CN" altLang="en-US" sz="2400" kern="100" dirty="0">
                <a:solidFill>
                  <a:srgbClr val="0070C0"/>
                </a:solidFill>
                <a:latin typeface="Times New Roman" panose="02020603050405020304" pitchFamily="18" charset="0"/>
                <a:cs typeface="Times New Roman" panose="02020603050405020304" pitchFamily="18" charset="0"/>
              </a:rPr>
              <a:t>）为</a:t>
            </a:r>
            <a:r>
              <a:rPr lang="en-US" altLang="zh-CN" sz="2400" kern="100" dirty="0">
                <a:solidFill>
                  <a:srgbClr val="0070C0"/>
                </a:solidFill>
                <a:latin typeface="Times New Roman" panose="02020603050405020304" pitchFamily="18" charset="0"/>
                <a:cs typeface="Times New Roman" panose="02020603050405020304" pitchFamily="18" charset="0"/>
              </a:rPr>
              <a:t>2ms</a:t>
            </a:r>
            <a:r>
              <a:rPr lang="zh-CN" altLang="en-US" sz="2400" kern="100" dirty="0">
                <a:solidFill>
                  <a:srgbClr val="0070C0"/>
                </a:solidFill>
                <a:latin typeface="Times New Roman" panose="02020603050405020304" pitchFamily="18" charset="0"/>
                <a:cs typeface="Times New Roman" panose="02020603050405020304" pitchFamily="18" charset="0"/>
              </a:rPr>
              <a:t>，则在不出现拥塞的前提下，拥塞窗口从</a:t>
            </a:r>
            <a:r>
              <a:rPr lang="en-US" altLang="zh-CN" sz="2400" kern="100" dirty="0">
                <a:solidFill>
                  <a:srgbClr val="0070C0"/>
                </a:solidFill>
                <a:latin typeface="Times New Roman" panose="02020603050405020304" pitchFamily="18" charset="0"/>
                <a:cs typeface="Times New Roman" panose="02020603050405020304" pitchFamily="18" charset="0"/>
              </a:rPr>
              <a:t>8KB</a:t>
            </a:r>
            <a:r>
              <a:rPr lang="zh-CN" altLang="en-US" sz="2400" kern="100" dirty="0">
                <a:solidFill>
                  <a:srgbClr val="0070C0"/>
                </a:solidFill>
                <a:latin typeface="Times New Roman" panose="02020603050405020304" pitchFamily="18" charset="0"/>
                <a:cs typeface="Times New Roman" panose="02020603050405020304" pitchFamily="18" charset="0"/>
              </a:rPr>
              <a:t>增长到</a:t>
            </a:r>
            <a:r>
              <a:rPr lang="en-US" altLang="zh-CN" sz="2400" kern="100" dirty="0">
                <a:solidFill>
                  <a:srgbClr val="0070C0"/>
                </a:solidFill>
                <a:latin typeface="Times New Roman" panose="02020603050405020304" pitchFamily="18" charset="0"/>
                <a:cs typeface="Times New Roman" panose="02020603050405020304" pitchFamily="18" charset="0"/>
              </a:rPr>
              <a:t>32KB</a:t>
            </a:r>
            <a:r>
              <a:rPr lang="zh-CN" altLang="en-US" sz="2400" kern="100" dirty="0">
                <a:solidFill>
                  <a:srgbClr val="0070C0"/>
                </a:solidFill>
                <a:latin typeface="Times New Roman" panose="02020603050405020304" pitchFamily="18" charset="0"/>
                <a:cs typeface="Times New Roman" panose="02020603050405020304" pitchFamily="18" charset="0"/>
              </a:rPr>
              <a:t>所需的最长时间是</a:t>
            </a:r>
            <a:endParaRPr lang="en-US" altLang="zh-CN" sz="24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400" kern="100" dirty="0">
                <a:solidFill>
                  <a:srgbClr val="0070C0"/>
                </a:solidFill>
                <a:latin typeface="Times New Roman" panose="02020603050405020304" pitchFamily="18" charset="0"/>
                <a:cs typeface="Times New Roman" panose="02020603050405020304" pitchFamily="18" charset="0"/>
              </a:rPr>
              <a:t>A.4ms</a:t>
            </a:r>
            <a:r>
              <a:rPr lang="zh-CN" altLang="en-US" sz="2400" kern="100" dirty="0">
                <a:solidFill>
                  <a:srgbClr val="0070C0"/>
                </a:solidFill>
                <a:latin typeface="Times New Roman" panose="02020603050405020304" pitchFamily="18" charset="0"/>
                <a:cs typeface="Times New Roman" panose="02020603050405020304" pitchFamily="18" charset="0"/>
              </a:rPr>
              <a:t>        </a:t>
            </a:r>
            <a:r>
              <a:rPr lang="en-US" altLang="zh-CN" sz="2400" kern="100" dirty="0">
                <a:solidFill>
                  <a:srgbClr val="0070C0"/>
                </a:solidFill>
                <a:latin typeface="Times New Roman" panose="02020603050405020304" pitchFamily="18" charset="0"/>
                <a:cs typeface="Times New Roman" panose="02020603050405020304" pitchFamily="18" charset="0"/>
              </a:rPr>
              <a:t>B.8ms</a:t>
            </a:r>
            <a:r>
              <a:rPr lang="zh-CN" altLang="en-US" sz="2400" kern="100" dirty="0">
                <a:solidFill>
                  <a:srgbClr val="0070C0"/>
                </a:solidFill>
                <a:latin typeface="Times New Roman" panose="02020603050405020304" pitchFamily="18" charset="0"/>
                <a:cs typeface="Times New Roman" panose="02020603050405020304" pitchFamily="18" charset="0"/>
              </a:rPr>
              <a:t>       </a:t>
            </a:r>
            <a:r>
              <a:rPr lang="en-US" altLang="zh-CN" sz="2400" kern="100" dirty="0">
                <a:solidFill>
                  <a:srgbClr val="0070C0"/>
                </a:solidFill>
                <a:latin typeface="Times New Roman" panose="02020603050405020304" pitchFamily="18" charset="0"/>
                <a:cs typeface="Times New Roman" panose="02020603050405020304" pitchFamily="18" charset="0"/>
              </a:rPr>
              <a:t>C.24ms</a:t>
            </a:r>
            <a:r>
              <a:rPr lang="zh-CN" altLang="en-US" sz="2400" kern="100" dirty="0">
                <a:solidFill>
                  <a:srgbClr val="0070C0"/>
                </a:solidFill>
                <a:latin typeface="Times New Roman" panose="02020603050405020304" pitchFamily="18" charset="0"/>
                <a:cs typeface="Times New Roman" panose="02020603050405020304" pitchFamily="18" charset="0"/>
              </a:rPr>
              <a:t>    </a:t>
            </a:r>
            <a:r>
              <a:rPr lang="en-US" altLang="zh-CN" sz="2400" kern="100" dirty="0">
                <a:solidFill>
                  <a:srgbClr val="0070C0"/>
                </a:solidFill>
                <a:latin typeface="Times New Roman" panose="02020603050405020304" pitchFamily="18" charset="0"/>
                <a:cs typeface="Times New Roman" panose="02020603050405020304" pitchFamily="18" charset="0"/>
              </a:rPr>
              <a:t>D.48ms</a:t>
            </a:r>
          </a:p>
          <a:p>
            <a:pPr marL="0" indent="0">
              <a:lnSpc>
                <a:spcPct val="100000"/>
              </a:lnSpc>
              <a:spcBef>
                <a:spcPts val="0"/>
              </a:spcBef>
              <a:buNone/>
            </a:pPr>
            <a:endParaRPr lang="en-US" altLang="zh-CN" sz="24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400" kern="100" dirty="0">
                <a:solidFill>
                  <a:srgbClr val="0070C0"/>
                </a:solidFill>
                <a:latin typeface="Times New Roman" panose="02020603050405020304" pitchFamily="18" charset="0"/>
                <a:cs typeface="Times New Roman" panose="02020603050405020304" pitchFamily="18" charset="0"/>
              </a:rPr>
              <a:t>D</a:t>
            </a:r>
          </a:p>
          <a:p>
            <a:pPr marL="0" indent="0">
              <a:lnSpc>
                <a:spcPct val="100000"/>
              </a:lnSpc>
              <a:spcBef>
                <a:spcPts val="0"/>
              </a:spcBef>
              <a:buNone/>
            </a:pPr>
            <a:endParaRPr lang="en-US" altLang="zh-CN" sz="24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400" kern="100" dirty="0">
                <a:solidFill>
                  <a:srgbClr val="0070C0"/>
                </a:solidFill>
                <a:latin typeface="Times New Roman" panose="02020603050405020304" pitchFamily="18" charset="0"/>
                <a:cs typeface="Times New Roman" panose="02020603050405020304" pitchFamily="18" charset="0"/>
              </a:rPr>
              <a:t>【2020</a:t>
            </a:r>
            <a:r>
              <a:rPr lang="zh-CN" altLang="en-US" sz="2400" kern="100" dirty="0">
                <a:solidFill>
                  <a:srgbClr val="0070C0"/>
                </a:solidFill>
                <a:latin typeface="Times New Roman" panose="02020603050405020304" pitchFamily="18" charset="0"/>
                <a:cs typeface="Times New Roman" panose="02020603050405020304" pitchFamily="18" charset="0"/>
              </a:rPr>
              <a:t>年题</a:t>
            </a:r>
            <a:r>
              <a:rPr lang="en-US" altLang="zh-CN" sz="2400" kern="100" dirty="0">
                <a:solidFill>
                  <a:srgbClr val="0070C0"/>
                </a:solidFill>
                <a:latin typeface="Times New Roman" panose="02020603050405020304" pitchFamily="18" charset="0"/>
                <a:cs typeface="Times New Roman" panose="02020603050405020304" pitchFamily="18" charset="0"/>
              </a:rPr>
              <a:t>】</a:t>
            </a:r>
            <a:r>
              <a:rPr lang="zh-CN" altLang="en-US" sz="2400" kern="100" dirty="0">
                <a:solidFill>
                  <a:srgbClr val="0070C0"/>
                </a:solidFill>
                <a:latin typeface="Times New Roman" panose="02020603050405020304" pitchFamily="18" charset="0"/>
                <a:cs typeface="Times New Roman" panose="02020603050405020304" pitchFamily="18" charset="0"/>
              </a:rPr>
              <a:t>若主机甲与主机乙建立</a:t>
            </a:r>
            <a:r>
              <a:rPr lang="en-US" altLang="zh-CN" sz="2400" kern="100" dirty="0">
                <a:solidFill>
                  <a:srgbClr val="0070C0"/>
                </a:solidFill>
                <a:latin typeface="Times New Roman" panose="02020603050405020304" pitchFamily="18" charset="0"/>
                <a:cs typeface="Times New Roman" panose="02020603050405020304" pitchFamily="18" charset="0"/>
              </a:rPr>
              <a:t>TCP</a:t>
            </a:r>
            <a:r>
              <a:rPr lang="zh-CN" altLang="en-US" sz="2400" kern="100" dirty="0">
                <a:solidFill>
                  <a:srgbClr val="0070C0"/>
                </a:solidFill>
                <a:latin typeface="Times New Roman" panose="02020603050405020304" pitchFamily="18" charset="0"/>
                <a:cs typeface="Times New Roman" panose="02020603050405020304" pitchFamily="18" charset="0"/>
              </a:rPr>
              <a:t>连接时，发送的</a:t>
            </a:r>
            <a:r>
              <a:rPr lang="en-US" altLang="zh-CN" sz="2400" kern="100" dirty="0">
                <a:solidFill>
                  <a:srgbClr val="0070C0"/>
                </a:solidFill>
                <a:latin typeface="Times New Roman" panose="02020603050405020304" pitchFamily="18" charset="0"/>
                <a:cs typeface="Times New Roman" panose="02020603050405020304" pitchFamily="18" charset="0"/>
              </a:rPr>
              <a:t>SYN</a:t>
            </a:r>
            <a:r>
              <a:rPr lang="zh-CN" altLang="en-US" sz="2400" kern="100" dirty="0">
                <a:solidFill>
                  <a:srgbClr val="0070C0"/>
                </a:solidFill>
                <a:latin typeface="Times New Roman" panose="02020603050405020304" pitchFamily="18" charset="0"/>
                <a:cs typeface="Times New Roman" panose="02020603050405020304" pitchFamily="18" charset="0"/>
              </a:rPr>
              <a:t>段中的序号为</a:t>
            </a:r>
            <a:r>
              <a:rPr lang="en-US" altLang="zh-CN" sz="2400" kern="100" dirty="0">
                <a:solidFill>
                  <a:srgbClr val="0070C0"/>
                </a:solidFill>
                <a:latin typeface="Times New Roman" panose="02020603050405020304" pitchFamily="18" charset="0"/>
                <a:cs typeface="Times New Roman" panose="02020603050405020304" pitchFamily="18" charset="0"/>
              </a:rPr>
              <a:t>1000</a:t>
            </a:r>
            <a:r>
              <a:rPr lang="zh-CN" altLang="en-US" sz="2400" kern="100" dirty="0">
                <a:solidFill>
                  <a:srgbClr val="0070C0"/>
                </a:solidFill>
                <a:latin typeface="Times New Roman" panose="02020603050405020304" pitchFamily="18" charset="0"/>
                <a:cs typeface="Times New Roman" panose="02020603050405020304" pitchFamily="18" charset="0"/>
              </a:rPr>
              <a:t>，在断开连接时，甲发送给乙的</a:t>
            </a:r>
            <a:r>
              <a:rPr lang="en-US" altLang="zh-CN" sz="2400" kern="100" dirty="0">
                <a:solidFill>
                  <a:srgbClr val="0070C0"/>
                </a:solidFill>
                <a:latin typeface="Times New Roman" panose="02020603050405020304" pitchFamily="18" charset="0"/>
                <a:cs typeface="Times New Roman" panose="02020603050405020304" pitchFamily="18" charset="0"/>
              </a:rPr>
              <a:t>FIN</a:t>
            </a:r>
            <a:r>
              <a:rPr lang="zh-CN" altLang="en-US" sz="2400" kern="100" dirty="0">
                <a:solidFill>
                  <a:srgbClr val="0070C0"/>
                </a:solidFill>
                <a:latin typeface="Times New Roman" panose="02020603050405020304" pitchFamily="18" charset="0"/>
                <a:cs typeface="Times New Roman" panose="02020603050405020304" pitchFamily="18" charset="0"/>
              </a:rPr>
              <a:t>段中的序号为</a:t>
            </a:r>
            <a:r>
              <a:rPr lang="en-US" altLang="zh-CN" sz="2400" kern="100" dirty="0">
                <a:solidFill>
                  <a:srgbClr val="0070C0"/>
                </a:solidFill>
                <a:latin typeface="Times New Roman" panose="02020603050405020304" pitchFamily="18" charset="0"/>
                <a:cs typeface="Times New Roman" panose="02020603050405020304" pitchFamily="18" charset="0"/>
              </a:rPr>
              <a:t>5001</a:t>
            </a:r>
            <a:r>
              <a:rPr lang="zh-CN" altLang="en-US" sz="2400" kern="100" dirty="0">
                <a:solidFill>
                  <a:srgbClr val="0070C0"/>
                </a:solidFill>
                <a:latin typeface="Times New Roman" panose="02020603050405020304" pitchFamily="18" charset="0"/>
                <a:cs typeface="Times New Roman" panose="02020603050405020304" pitchFamily="18" charset="0"/>
              </a:rPr>
              <a:t>，则在无任何重传的情况下，甲向乙已经发送的应用层数据的字节数是</a:t>
            </a:r>
            <a:endParaRPr lang="en-US" altLang="zh-CN" sz="24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400" kern="100" dirty="0">
                <a:solidFill>
                  <a:srgbClr val="0070C0"/>
                </a:solidFill>
                <a:latin typeface="Times New Roman" panose="02020603050405020304" pitchFamily="18" charset="0"/>
                <a:cs typeface="Times New Roman" panose="02020603050405020304" pitchFamily="18" charset="0"/>
              </a:rPr>
              <a:t>A.4002</a:t>
            </a:r>
            <a:r>
              <a:rPr lang="zh-CN" altLang="en-US" sz="2400" kern="100" dirty="0">
                <a:solidFill>
                  <a:srgbClr val="0070C0"/>
                </a:solidFill>
                <a:latin typeface="Times New Roman" panose="02020603050405020304" pitchFamily="18" charset="0"/>
                <a:cs typeface="Times New Roman" panose="02020603050405020304" pitchFamily="18" charset="0"/>
              </a:rPr>
              <a:t>        </a:t>
            </a:r>
            <a:r>
              <a:rPr lang="en-US" altLang="zh-CN" sz="2400" kern="100" dirty="0">
                <a:solidFill>
                  <a:srgbClr val="0070C0"/>
                </a:solidFill>
                <a:latin typeface="Times New Roman" panose="02020603050405020304" pitchFamily="18" charset="0"/>
                <a:cs typeface="Times New Roman" panose="02020603050405020304" pitchFamily="18" charset="0"/>
              </a:rPr>
              <a:t>B.4001</a:t>
            </a:r>
            <a:r>
              <a:rPr lang="zh-CN" altLang="en-US" sz="2400" kern="100" dirty="0">
                <a:solidFill>
                  <a:srgbClr val="0070C0"/>
                </a:solidFill>
                <a:latin typeface="Times New Roman" panose="02020603050405020304" pitchFamily="18" charset="0"/>
                <a:cs typeface="Times New Roman" panose="02020603050405020304" pitchFamily="18" charset="0"/>
              </a:rPr>
              <a:t>       </a:t>
            </a:r>
            <a:r>
              <a:rPr lang="en-US" altLang="zh-CN" sz="2400" kern="100" dirty="0">
                <a:solidFill>
                  <a:srgbClr val="0070C0"/>
                </a:solidFill>
                <a:latin typeface="Times New Roman" panose="02020603050405020304" pitchFamily="18" charset="0"/>
                <a:cs typeface="Times New Roman" panose="02020603050405020304" pitchFamily="18" charset="0"/>
              </a:rPr>
              <a:t>C.4000</a:t>
            </a:r>
            <a:r>
              <a:rPr lang="zh-CN" altLang="en-US" sz="2400" kern="100" dirty="0">
                <a:solidFill>
                  <a:srgbClr val="0070C0"/>
                </a:solidFill>
                <a:latin typeface="Times New Roman" panose="02020603050405020304" pitchFamily="18" charset="0"/>
                <a:cs typeface="Times New Roman" panose="02020603050405020304" pitchFamily="18" charset="0"/>
              </a:rPr>
              <a:t>    </a:t>
            </a:r>
            <a:r>
              <a:rPr lang="en-US" altLang="zh-CN" sz="2400" kern="100" dirty="0">
                <a:solidFill>
                  <a:srgbClr val="0070C0"/>
                </a:solidFill>
                <a:latin typeface="Times New Roman" panose="02020603050405020304" pitchFamily="18" charset="0"/>
                <a:cs typeface="Times New Roman" panose="02020603050405020304" pitchFamily="18" charset="0"/>
              </a:rPr>
              <a:t>D.3999</a:t>
            </a:r>
          </a:p>
          <a:p>
            <a:pPr marL="0" indent="0">
              <a:lnSpc>
                <a:spcPct val="100000"/>
              </a:lnSpc>
              <a:spcBef>
                <a:spcPts val="0"/>
              </a:spcBef>
              <a:buNone/>
            </a:pPr>
            <a:endParaRPr lang="en-US" altLang="zh-CN" sz="24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400" kern="100" dirty="0">
                <a:solidFill>
                  <a:srgbClr val="0070C0"/>
                </a:solidFill>
                <a:latin typeface="Times New Roman" panose="02020603050405020304" pitchFamily="18" charset="0"/>
                <a:cs typeface="Times New Roman" panose="02020603050405020304" pitchFamily="18" charset="0"/>
              </a:rPr>
              <a:t>C</a:t>
            </a:r>
          </a:p>
        </p:txBody>
      </p:sp>
      <p:sp>
        <p:nvSpPr>
          <p:cNvPr id="2" name="灯片编号占位符 1">
            <a:extLst>
              <a:ext uri="{FF2B5EF4-FFF2-40B4-BE49-F238E27FC236}">
                <a16:creationId xmlns:a16="http://schemas.microsoft.com/office/drawing/2014/main" id="{6156440E-6E0B-4698-A5A0-9193D518D2D2}"/>
              </a:ext>
            </a:extLst>
          </p:cNvPr>
          <p:cNvSpPr>
            <a:spLocks noGrp="1"/>
          </p:cNvSpPr>
          <p:nvPr>
            <p:ph type="sldNum" sz="quarter" idx="12"/>
          </p:nvPr>
        </p:nvSpPr>
        <p:spPr/>
        <p:txBody>
          <a:bodyPr/>
          <a:lstStyle/>
          <a:p>
            <a:fld id="{0343F522-B1DB-4B24-87CC-09EAB668A261}" type="slidenum">
              <a:rPr lang="zh-CN" altLang="en-US" smtClean="0"/>
              <a:pPr/>
              <a:t>76</a:t>
            </a:fld>
            <a:r>
              <a:rPr lang="en-US" altLang="zh-CN"/>
              <a:t>/77</a:t>
            </a:r>
            <a:endParaRPr lang="zh-CN" altLang="en-US" dirty="0"/>
          </a:p>
        </p:txBody>
      </p:sp>
    </p:spTree>
    <p:extLst>
      <p:ext uri="{BB962C8B-B14F-4D97-AF65-F5344CB8AC3E}">
        <p14:creationId xmlns:p14="http://schemas.microsoft.com/office/powerpoint/2010/main" val="384275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265472"/>
            <a:ext cx="3804169" cy="6241654"/>
          </a:xfrm>
        </p:spPr>
        <p:txBody>
          <a:bodyPr>
            <a:noAutofit/>
          </a:bodyPr>
          <a:lstStyle/>
          <a:p>
            <a:pPr marL="0" indent="0">
              <a:lnSpc>
                <a:spcPct val="100000"/>
              </a:lnSpc>
              <a:spcBef>
                <a:spcPts val="0"/>
              </a:spcBef>
              <a:buNone/>
            </a:pPr>
            <a:r>
              <a:rPr lang="en-US" altLang="zh-CN" sz="2400" kern="100" dirty="0">
                <a:solidFill>
                  <a:srgbClr val="0070C0"/>
                </a:solidFill>
                <a:latin typeface="Times New Roman" panose="02020603050405020304" pitchFamily="18" charset="0"/>
                <a:cs typeface="Times New Roman" panose="02020603050405020304" pitchFamily="18" charset="0"/>
              </a:rPr>
              <a:t>2019</a:t>
            </a:r>
            <a:r>
              <a:rPr lang="zh-CN" altLang="en-US" sz="2400" kern="100" dirty="0">
                <a:solidFill>
                  <a:srgbClr val="0070C0"/>
                </a:solidFill>
                <a:latin typeface="Times New Roman" panose="02020603050405020304" pitchFamily="18" charset="0"/>
                <a:cs typeface="Times New Roman" panose="02020603050405020304" pitchFamily="18" charset="0"/>
              </a:rPr>
              <a:t>年题</a:t>
            </a:r>
            <a:r>
              <a:rPr lang="en-US" altLang="zh-CN" sz="2400" kern="100" dirty="0">
                <a:solidFill>
                  <a:srgbClr val="0070C0"/>
                </a:solidFill>
                <a:latin typeface="Times New Roman" panose="02020603050405020304" pitchFamily="18" charset="0"/>
                <a:cs typeface="Times New Roman" panose="02020603050405020304" pitchFamily="18" charset="0"/>
              </a:rPr>
              <a:t>】</a:t>
            </a:r>
            <a:r>
              <a:rPr lang="zh-CN" altLang="en-US" sz="2400" kern="100" dirty="0">
                <a:solidFill>
                  <a:srgbClr val="0070C0"/>
                </a:solidFill>
                <a:latin typeface="Times New Roman" panose="02020603050405020304" pitchFamily="18" charset="0"/>
                <a:cs typeface="Times New Roman" panose="02020603050405020304" pitchFamily="18" charset="0"/>
              </a:rPr>
              <a:t>某客户通过一个</a:t>
            </a:r>
            <a:r>
              <a:rPr lang="en-US" altLang="zh-CN" sz="2400" kern="100" dirty="0">
                <a:solidFill>
                  <a:srgbClr val="0070C0"/>
                </a:solidFill>
                <a:latin typeface="Times New Roman" panose="02020603050405020304" pitchFamily="18" charset="0"/>
                <a:cs typeface="Times New Roman" panose="02020603050405020304" pitchFamily="18" charset="0"/>
              </a:rPr>
              <a:t>TCP</a:t>
            </a:r>
            <a:r>
              <a:rPr lang="zh-CN" altLang="en-US" sz="2400" kern="100" dirty="0">
                <a:solidFill>
                  <a:srgbClr val="0070C0"/>
                </a:solidFill>
                <a:latin typeface="Times New Roman" panose="02020603050405020304" pitchFamily="18" charset="0"/>
                <a:cs typeface="Times New Roman" panose="02020603050405020304" pitchFamily="18" charset="0"/>
              </a:rPr>
              <a:t>连接向服务器发送数据的部分过程如图所示。客户在</a:t>
            </a:r>
            <a:r>
              <a:rPr lang="en-US" altLang="zh-CN" sz="2400" kern="100" dirty="0">
                <a:solidFill>
                  <a:srgbClr val="0070C0"/>
                </a:solidFill>
                <a:latin typeface="Times New Roman" panose="02020603050405020304" pitchFamily="18" charset="0"/>
                <a:cs typeface="Times New Roman" panose="02020603050405020304" pitchFamily="18" charset="0"/>
              </a:rPr>
              <a:t>t</a:t>
            </a:r>
            <a:r>
              <a:rPr lang="en-US" altLang="zh-CN" sz="2400" kern="100" baseline="-25000" dirty="0">
                <a:solidFill>
                  <a:srgbClr val="0070C0"/>
                </a:solidFill>
                <a:latin typeface="Times New Roman" panose="02020603050405020304" pitchFamily="18" charset="0"/>
                <a:cs typeface="Times New Roman" panose="02020603050405020304" pitchFamily="18" charset="0"/>
              </a:rPr>
              <a:t>0</a:t>
            </a:r>
            <a:r>
              <a:rPr lang="zh-CN" altLang="en-US" sz="2400" kern="100" dirty="0">
                <a:solidFill>
                  <a:srgbClr val="0070C0"/>
                </a:solidFill>
                <a:latin typeface="Times New Roman" panose="02020603050405020304" pitchFamily="18" charset="0"/>
                <a:cs typeface="Times New Roman" panose="02020603050405020304" pitchFamily="18" charset="0"/>
              </a:rPr>
              <a:t>时刻第一次收到确认序号</a:t>
            </a:r>
            <a:r>
              <a:rPr lang="en-US" altLang="zh-CN" sz="2400" kern="100" dirty="0" err="1">
                <a:solidFill>
                  <a:srgbClr val="0070C0"/>
                </a:solidFill>
                <a:latin typeface="Times New Roman" panose="02020603050405020304" pitchFamily="18" charset="0"/>
                <a:cs typeface="Times New Roman" panose="02020603050405020304" pitchFamily="18" charset="0"/>
              </a:rPr>
              <a:t>ack_seq</a:t>
            </a:r>
            <a:r>
              <a:rPr lang="en-US" altLang="zh-CN" sz="2400" kern="100" dirty="0">
                <a:solidFill>
                  <a:srgbClr val="0070C0"/>
                </a:solidFill>
                <a:latin typeface="Times New Roman" panose="02020603050405020304" pitchFamily="18" charset="0"/>
                <a:cs typeface="Times New Roman" panose="02020603050405020304" pitchFamily="18" charset="0"/>
              </a:rPr>
              <a:t>=100</a:t>
            </a:r>
            <a:r>
              <a:rPr lang="zh-CN" altLang="en-US" sz="2400" kern="100" dirty="0">
                <a:solidFill>
                  <a:srgbClr val="0070C0"/>
                </a:solidFill>
                <a:latin typeface="Times New Roman" panose="02020603050405020304" pitchFamily="18" charset="0"/>
                <a:cs typeface="Times New Roman" panose="02020603050405020304" pitchFamily="18" charset="0"/>
              </a:rPr>
              <a:t>的段，并发送序号</a:t>
            </a:r>
            <a:r>
              <a:rPr lang="en-US" altLang="zh-CN" sz="2400" kern="100" dirty="0">
                <a:solidFill>
                  <a:srgbClr val="0070C0"/>
                </a:solidFill>
                <a:latin typeface="Times New Roman" panose="02020603050405020304" pitchFamily="18" charset="0"/>
                <a:cs typeface="Times New Roman" panose="02020603050405020304" pitchFamily="18" charset="0"/>
              </a:rPr>
              <a:t>seq=100</a:t>
            </a:r>
            <a:r>
              <a:rPr lang="zh-CN" altLang="en-US" sz="2400" kern="100" dirty="0">
                <a:solidFill>
                  <a:srgbClr val="0070C0"/>
                </a:solidFill>
                <a:latin typeface="Times New Roman" panose="02020603050405020304" pitchFamily="18" charset="0"/>
                <a:cs typeface="Times New Roman" panose="02020603050405020304" pitchFamily="18" charset="0"/>
              </a:rPr>
              <a:t>的段，但发生丢失。若</a:t>
            </a:r>
            <a:r>
              <a:rPr lang="en-US" altLang="zh-CN" sz="2400" kern="100" dirty="0">
                <a:solidFill>
                  <a:srgbClr val="0070C0"/>
                </a:solidFill>
                <a:latin typeface="Times New Roman" panose="02020603050405020304" pitchFamily="18" charset="0"/>
                <a:cs typeface="Times New Roman" panose="02020603050405020304" pitchFamily="18" charset="0"/>
              </a:rPr>
              <a:t>TCP</a:t>
            </a:r>
            <a:r>
              <a:rPr lang="zh-CN" altLang="en-US" sz="2400" kern="100" dirty="0">
                <a:solidFill>
                  <a:srgbClr val="0070C0"/>
                </a:solidFill>
                <a:latin typeface="Times New Roman" panose="02020603050405020304" pitchFamily="18" charset="0"/>
                <a:cs typeface="Times New Roman" panose="02020603050405020304" pitchFamily="18" charset="0"/>
              </a:rPr>
              <a:t>支持快速重传，则客户重新发送</a:t>
            </a:r>
            <a:r>
              <a:rPr lang="en-US" altLang="zh-CN" sz="2400" kern="100" dirty="0">
                <a:solidFill>
                  <a:srgbClr val="0070C0"/>
                </a:solidFill>
                <a:latin typeface="Times New Roman" panose="02020603050405020304" pitchFamily="18" charset="0"/>
                <a:cs typeface="Times New Roman" panose="02020603050405020304" pitchFamily="18" charset="0"/>
              </a:rPr>
              <a:t>seq=100</a:t>
            </a:r>
            <a:r>
              <a:rPr lang="zh-CN" altLang="en-US" sz="2400" kern="100" dirty="0">
                <a:solidFill>
                  <a:srgbClr val="0070C0"/>
                </a:solidFill>
                <a:latin typeface="Times New Roman" panose="02020603050405020304" pitchFamily="18" charset="0"/>
                <a:cs typeface="Times New Roman" panose="02020603050405020304" pitchFamily="18" charset="0"/>
              </a:rPr>
              <a:t>段的时刻是</a:t>
            </a:r>
            <a:endParaRPr lang="en-US" altLang="zh-CN" sz="24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400" kern="100" dirty="0">
                <a:solidFill>
                  <a:srgbClr val="0070C0"/>
                </a:solidFill>
                <a:latin typeface="Times New Roman" panose="02020603050405020304" pitchFamily="18" charset="0"/>
                <a:cs typeface="Times New Roman" panose="02020603050405020304" pitchFamily="18" charset="0"/>
              </a:rPr>
              <a:t>A.t</a:t>
            </a:r>
            <a:r>
              <a:rPr lang="en-US" altLang="zh-CN" sz="2400" kern="100" baseline="-25000" dirty="0">
                <a:solidFill>
                  <a:srgbClr val="0070C0"/>
                </a:solidFill>
                <a:latin typeface="Times New Roman" panose="02020603050405020304" pitchFamily="18" charset="0"/>
                <a:cs typeface="Times New Roman" panose="02020603050405020304" pitchFamily="18" charset="0"/>
              </a:rPr>
              <a:t>1</a:t>
            </a:r>
            <a:r>
              <a:rPr lang="zh-CN" altLang="en-US" sz="2400" kern="100" dirty="0">
                <a:solidFill>
                  <a:srgbClr val="0070C0"/>
                </a:solidFill>
                <a:latin typeface="Times New Roman" panose="02020603050405020304" pitchFamily="18" charset="0"/>
                <a:cs typeface="Times New Roman" panose="02020603050405020304" pitchFamily="18" charset="0"/>
              </a:rPr>
              <a:t>       </a:t>
            </a:r>
            <a:r>
              <a:rPr lang="en-US" altLang="zh-CN" sz="2400" kern="100" dirty="0">
                <a:solidFill>
                  <a:srgbClr val="0070C0"/>
                </a:solidFill>
                <a:latin typeface="Times New Roman" panose="02020603050405020304" pitchFamily="18" charset="0"/>
                <a:cs typeface="Times New Roman" panose="02020603050405020304" pitchFamily="18" charset="0"/>
              </a:rPr>
              <a:t>B.t</a:t>
            </a:r>
            <a:r>
              <a:rPr lang="en-US" altLang="zh-CN" sz="2400" kern="100" baseline="-25000" dirty="0">
                <a:solidFill>
                  <a:srgbClr val="0070C0"/>
                </a:solidFill>
                <a:latin typeface="Times New Roman" panose="02020603050405020304" pitchFamily="18" charset="0"/>
                <a:cs typeface="Times New Roman" panose="02020603050405020304" pitchFamily="18" charset="0"/>
              </a:rPr>
              <a:t>2</a:t>
            </a:r>
            <a:r>
              <a:rPr lang="zh-CN" altLang="en-US" sz="2400" kern="100" dirty="0">
                <a:solidFill>
                  <a:srgbClr val="0070C0"/>
                </a:solidFill>
                <a:latin typeface="Times New Roman" panose="02020603050405020304" pitchFamily="18" charset="0"/>
                <a:cs typeface="Times New Roman" panose="02020603050405020304" pitchFamily="18" charset="0"/>
              </a:rPr>
              <a:t>       </a:t>
            </a:r>
            <a:r>
              <a:rPr lang="en-US" altLang="zh-CN" sz="2400" kern="100" dirty="0">
                <a:solidFill>
                  <a:srgbClr val="0070C0"/>
                </a:solidFill>
                <a:latin typeface="Times New Roman" panose="02020603050405020304" pitchFamily="18" charset="0"/>
                <a:cs typeface="Times New Roman" panose="02020603050405020304" pitchFamily="18" charset="0"/>
              </a:rPr>
              <a:t>C.t</a:t>
            </a:r>
            <a:r>
              <a:rPr lang="en-US" altLang="zh-CN" sz="2400" kern="100" baseline="-25000" dirty="0">
                <a:solidFill>
                  <a:srgbClr val="0070C0"/>
                </a:solidFill>
                <a:latin typeface="Times New Roman" panose="02020603050405020304" pitchFamily="18" charset="0"/>
                <a:cs typeface="Times New Roman" panose="02020603050405020304" pitchFamily="18" charset="0"/>
              </a:rPr>
              <a:t>3</a:t>
            </a:r>
            <a:r>
              <a:rPr lang="zh-CN" altLang="en-US" sz="2400" kern="100" dirty="0">
                <a:solidFill>
                  <a:srgbClr val="0070C0"/>
                </a:solidFill>
                <a:latin typeface="Times New Roman" panose="02020603050405020304" pitchFamily="18" charset="0"/>
                <a:cs typeface="Times New Roman" panose="02020603050405020304" pitchFamily="18" charset="0"/>
              </a:rPr>
              <a:t>    </a:t>
            </a:r>
            <a:r>
              <a:rPr lang="en-US" altLang="zh-CN" sz="2400" kern="100" dirty="0">
                <a:solidFill>
                  <a:srgbClr val="0070C0"/>
                </a:solidFill>
                <a:latin typeface="Times New Roman" panose="02020603050405020304" pitchFamily="18" charset="0"/>
                <a:cs typeface="Times New Roman" panose="02020603050405020304" pitchFamily="18" charset="0"/>
              </a:rPr>
              <a:t>D.t</a:t>
            </a:r>
            <a:r>
              <a:rPr lang="en-US" altLang="zh-CN" sz="2400" kern="100" baseline="-25000" dirty="0">
                <a:solidFill>
                  <a:srgbClr val="0070C0"/>
                </a:solidFill>
                <a:latin typeface="Times New Roman" panose="02020603050405020304" pitchFamily="18" charset="0"/>
                <a:cs typeface="Times New Roman" panose="02020603050405020304" pitchFamily="18" charset="0"/>
              </a:rPr>
              <a:t>4</a:t>
            </a:r>
          </a:p>
          <a:p>
            <a:pPr marL="0" indent="0">
              <a:lnSpc>
                <a:spcPct val="100000"/>
              </a:lnSpc>
              <a:spcBef>
                <a:spcPts val="0"/>
              </a:spcBef>
              <a:buNone/>
            </a:pPr>
            <a:endParaRPr lang="en-US" altLang="zh-CN" sz="2400" kern="100"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sz="2400" kern="100" dirty="0">
                <a:solidFill>
                  <a:srgbClr val="0070C0"/>
                </a:solidFill>
                <a:latin typeface="Times New Roman" panose="02020603050405020304" pitchFamily="18" charset="0"/>
                <a:cs typeface="Times New Roman" panose="02020603050405020304" pitchFamily="18" charset="0"/>
              </a:rPr>
              <a:t>C</a:t>
            </a:r>
          </a:p>
        </p:txBody>
      </p:sp>
      <p:pic>
        <p:nvPicPr>
          <p:cNvPr id="2" name="图片 1">
            <a:extLst>
              <a:ext uri="{FF2B5EF4-FFF2-40B4-BE49-F238E27FC236}">
                <a16:creationId xmlns:a16="http://schemas.microsoft.com/office/drawing/2014/main" id="{D43207E6-A273-4A99-A593-8577711E1174}"/>
              </a:ext>
            </a:extLst>
          </p:cNvPr>
          <p:cNvPicPr>
            <a:picLocks noChangeAspect="1"/>
          </p:cNvPicPr>
          <p:nvPr/>
        </p:nvPicPr>
        <p:blipFill>
          <a:blip r:embed="rId3"/>
          <a:stretch>
            <a:fillRect/>
          </a:stretch>
        </p:blipFill>
        <p:spPr>
          <a:xfrm>
            <a:off x="4119715" y="265472"/>
            <a:ext cx="4837471" cy="6086489"/>
          </a:xfrm>
          <a:prstGeom prst="rect">
            <a:avLst/>
          </a:prstGeom>
        </p:spPr>
      </p:pic>
      <p:sp>
        <p:nvSpPr>
          <p:cNvPr id="5" name="灯片编号占位符 4">
            <a:extLst>
              <a:ext uri="{FF2B5EF4-FFF2-40B4-BE49-F238E27FC236}">
                <a16:creationId xmlns:a16="http://schemas.microsoft.com/office/drawing/2014/main" id="{FA488FEE-974E-4D98-9F77-4ADC54E8F63C}"/>
              </a:ext>
            </a:extLst>
          </p:cNvPr>
          <p:cNvSpPr>
            <a:spLocks noGrp="1"/>
          </p:cNvSpPr>
          <p:nvPr>
            <p:ph type="sldNum" sz="quarter" idx="12"/>
          </p:nvPr>
        </p:nvSpPr>
        <p:spPr/>
        <p:txBody>
          <a:bodyPr/>
          <a:lstStyle/>
          <a:p>
            <a:fld id="{0343F522-B1DB-4B24-87CC-09EAB668A261}" type="slidenum">
              <a:rPr lang="zh-CN" altLang="en-US" smtClean="0"/>
              <a:pPr/>
              <a:t>77</a:t>
            </a:fld>
            <a:r>
              <a:rPr lang="en-US" altLang="zh-CN"/>
              <a:t>/77</a:t>
            </a:r>
            <a:endParaRPr lang="zh-CN" altLang="en-US" dirty="0"/>
          </a:p>
        </p:txBody>
      </p:sp>
    </p:spTree>
    <p:extLst>
      <p:ext uri="{BB962C8B-B14F-4D97-AF65-F5344CB8AC3E}">
        <p14:creationId xmlns:p14="http://schemas.microsoft.com/office/powerpoint/2010/main" val="184071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kern="100" dirty="0">
                <a:effectLst/>
                <a:cs typeface="Times New Roman" panose="02020603050405020304" pitchFamily="18" charset="0"/>
              </a:rPr>
              <a:t>作业</a:t>
            </a:r>
            <a:endParaRPr lang="zh-CN" altLang="zh-CN" sz="4800" b="1" dirty="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dirty="0"/>
              <a:t>1,2,3,4,5,7</a:t>
            </a:r>
            <a:endParaRPr lang="en-US" altLang="zh-CN" dirty="0">
              <a:solidFill>
                <a:schemeClr val="accent1"/>
              </a:solidFill>
            </a:endParaRPr>
          </a:p>
        </p:txBody>
      </p:sp>
      <p:sp>
        <p:nvSpPr>
          <p:cNvPr id="5" name="灯片编号占位符 4">
            <a:extLst>
              <a:ext uri="{FF2B5EF4-FFF2-40B4-BE49-F238E27FC236}">
                <a16:creationId xmlns:a16="http://schemas.microsoft.com/office/drawing/2014/main" id="{4E960798-CFE7-418B-A7E6-C25421162DBF}"/>
              </a:ext>
            </a:extLst>
          </p:cNvPr>
          <p:cNvSpPr>
            <a:spLocks noGrp="1"/>
          </p:cNvSpPr>
          <p:nvPr>
            <p:ph type="sldNum" sz="quarter" idx="12"/>
          </p:nvPr>
        </p:nvSpPr>
        <p:spPr/>
        <p:txBody>
          <a:bodyPr/>
          <a:lstStyle/>
          <a:p>
            <a:fld id="{0343F522-B1DB-4B24-87CC-09EAB668A261}" type="slidenum">
              <a:rPr lang="zh-CN" altLang="en-US" smtClean="0"/>
              <a:pPr/>
              <a:t>78</a:t>
            </a:fld>
            <a:r>
              <a:rPr lang="en-US" altLang="zh-CN"/>
              <a:t>/77</a:t>
            </a:r>
            <a:endParaRPr lang="zh-CN" altLang="en-US" dirty="0"/>
          </a:p>
        </p:txBody>
      </p:sp>
    </p:spTree>
    <p:extLst>
      <p:ext uri="{BB962C8B-B14F-4D97-AF65-F5344CB8AC3E}">
        <p14:creationId xmlns:p14="http://schemas.microsoft.com/office/powerpoint/2010/main" val="348790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545689" y="1065242"/>
            <a:ext cx="7433188" cy="2540149"/>
          </a:xfrm>
        </p:spPr>
        <p:txBody>
          <a:bodyPr>
            <a:normAutofit/>
          </a:bodyPr>
          <a:lstStyle/>
          <a:p>
            <a:pPr>
              <a:buNone/>
            </a:pPr>
            <a:r>
              <a:rPr lang="en-US" altLang="zh-CN" dirty="0"/>
              <a:t>(1)</a:t>
            </a:r>
            <a:r>
              <a:rPr lang="zh-CN" altLang="zh-CN" dirty="0"/>
              <a:t>不太关心数据丢失。</a:t>
            </a:r>
          </a:p>
          <a:p>
            <a:pPr>
              <a:buNone/>
            </a:pPr>
            <a:r>
              <a:rPr lang="en-US" altLang="zh-CN" dirty="0"/>
              <a:t>(2)</a:t>
            </a:r>
            <a:r>
              <a:rPr lang="zh-CN" altLang="zh-CN" dirty="0"/>
              <a:t>每次发送很少量数据。</a:t>
            </a:r>
          </a:p>
          <a:p>
            <a:pPr>
              <a:buNone/>
            </a:pPr>
            <a:r>
              <a:rPr lang="en-US" altLang="zh-CN" dirty="0"/>
              <a:t>(3)</a:t>
            </a:r>
            <a:r>
              <a:rPr lang="zh-CN" altLang="zh-CN" dirty="0"/>
              <a:t>有自己的全套差错控制机制。</a:t>
            </a:r>
          </a:p>
          <a:p>
            <a:pPr>
              <a:buNone/>
            </a:pPr>
            <a:r>
              <a:rPr lang="en-US" altLang="zh-CN" dirty="0"/>
              <a:t>(4)</a:t>
            </a:r>
            <a:r>
              <a:rPr lang="zh-CN" altLang="zh-CN" dirty="0"/>
              <a:t>实时性要求较高、差错控制要求不高。</a:t>
            </a:r>
            <a:endParaRPr lang="en-US" altLang="zh-CN" dirty="0"/>
          </a:p>
          <a:p>
            <a:pPr>
              <a:buNone/>
            </a:pPr>
            <a:r>
              <a:rPr lang="en-US" altLang="zh-CN" dirty="0">
                <a:solidFill>
                  <a:srgbClr val="0070C0"/>
                </a:solidFill>
              </a:rPr>
              <a:t>UDP</a:t>
            </a:r>
            <a:r>
              <a:rPr lang="zh-CN" altLang="en-US" dirty="0">
                <a:solidFill>
                  <a:srgbClr val="0070C0"/>
                </a:solidFill>
              </a:rPr>
              <a:t>的常用端口（区分不同的应用）</a:t>
            </a:r>
            <a:r>
              <a:rPr lang="en-US" altLang="zh-CN" dirty="0">
                <a:solidFill>
                  <a:srgbClr val="0070C0"/>
                </a:solidFill>
              </a:rPr>
              <a:t>:</a:t>
            </a:r>
            <a:endParaRPr lang="zh-CN" altLang="zh-CN" dirty="0">
              <a:solidFill>
                <a:srgbClr val="0070C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rgbClr val="FFFF00"/>
                          </a:solidFill>
                          <a:latin typeface="黑体" panose="02010609060101010101" pitchFamily="49" charset="-122"/>
                          <a:ea typeface="黑体" panose="02010609060101010101" pitchFamily="49" charset="-122"/>
                          <a:cs typeface="+mn-cs"/>
                        </a:rPr>
                        <a:t>UDP</a:t>
                      </a:r>
                      <a:endParaRPr lang="zh-CN" altLang="en-US" sz="1600" b="1" kern="1200" dirty="0">
                        <a:solidFill>
                          <a:srgbClr val="FFFF00"/>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3298032"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1031358"/>
          <a:ext cx="313390" cy="41452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端口和应用</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报文格式</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工作流程</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grpSp>
        <p:nvGrpSpPr>
          <p:cNvPr id="36" name="组合 35"/>
          <p:cNvGrpSpPr/>
          <p:nvPr/>
        </p:nvGrpSpPr>
        <p:grpSpPr>
          <a:xfrm>
            <a:off x="2191072" y="3425962"/>
            <a:ext cx="6563982" cy="3249474"/>
            <a:chOff x="2005780" y="2945467"/>
            <a:chExt cx="6563982" cy="3249474"/>
          </a:xfrm>
        </p:grpSpPr>
        <p:sp>
          <p:nvSpPr>
            <p:cNvPr id="51" name="TextBox 50"/>
            <p:cNvSpPr txBox="1"/>
            <p:nvPr/>
          </p:nvSpPr>
          <p:spPr>
            <a:xfrm>
              <a:off x="2005780" y="5825609"/>
              <a:ext cx="6459793" cy="369332"/>
            </a:xfrm>
            <a:prstGeom prst="rect">
              <a:avLst/>
            </a:prstGeom>
            <a:solidFill>
              <a:srgbClr val="FFFF00"/>
            </a:solidFill>
            <a:ln w="38100">
              <a:solidFill>
                <a:schemeClr val="tx1"/>
              </a:solidFill>
            </a:ln>
          </p:spPr>
          <p:txBody>
            <a:bodyPr wrap="square" rtlCol="0">
              <a:spAutoFit/>
            </a:bodyPr>
            <a:lstStyle/>
            <a:p>
              <a:pPr algn="ctr"/>
              <a:r>
                <a:rPr lang="en-US" altLang="zh-CN" b="1" dirty="0"/>
                <a:t>UDP</a:t>
              </a:r>
              <a:endParaRPr lang="zh-CN" altLang="en-US" b="1" dirty="0"/>
            </a:p>
          </p:txBody>
        </p:sp>
        <p:sp>
          <p:nvSpPr>
            <p:cNvPr id="14" name="Text Box 17">
              <a:extLst>
                <a:ext uri="{FF2B5EF4-FFF2-40B4-BE49-F238E27FC236}">
                  <a16:creationId xmlns:a16="http://schemas.microsoft.com/office/drawing/2014/main" id="{373FB78D-D7C9-4946-B349-B6436DC66CDA}"/>
                </a:ext>
              </a:extLst>
            </p:cNvPr>
            <p:cNvSpPr txBox="1">
              <a:spLocks noChangeArrowheads="1"/>
            </p:cNvSpPr>
            <p:nvPr/>
          </p:nvSpPr>
          <p:spPr bwMode="auto">
            <a:xfrm>
              <a:off x="4226353" y="3933613"/>
              <a:ext cx="1098785" cy="51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NTP</a:t>
              </a:r>
            </a:p>
          </p:txBody>
        </p:sp>
        <p:sp>
          <p:nvSpPr>
            <p:cNvPr id="15" name="Text Box 18">
              <a:extLst>
                <a:ext uri="{FF2B5EF4-FFF2-40B4-BE49-F238E27FC236}">
                  <a16:creationId xmlns:a16="http://schemas.microsoft.com/office/drawing/2014/main" id="{EA377872-8CF5-4FE9-97CC-00995FB93FA3}"/>
                </a:ext>
              </a:extLst>
            </p:cNvPr>
            <p:cNvSpPr txBox="1">
              <a:spLocks noChangeArrowheads="1"/>
            </p:cNvSpPr>
            <p:nvPr/>
          </p:nvSpPr>
          <p:spPr bwMode="auto">
            <a:xfrm>
              <a:off x="2094051" y="4511189"/>
              <a:ext cx="1318887" cy="51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DNS</a:t>
              </a:r>
            </a:p>
          </p:txBody>
        </p:sp>
        <p:sp>
          <p:nvSpPr>
            <p:cNvPr id="16" name="Text Box 19">
              <a:extLst>
                <a:ext uri="{FF2B5EF4-FFF2-40B4-BE49-F238E27FC236}">
                  <a16:creationId xmlns:a16="http://schemas.microsoft.com/office/drawing/2014/main" id="{68F23AB0-F3F0-49F5-B2B3-B25B67419CD1}"/>
                </a:ext>
              </a:extLst>
            </p:cNvPr>
            <p:cNvSpPr txBox="1">
              <a:spLocks noChangeArrowheads="1"/>
            </p:cNvSpPr>
            <p:nvPr/>
          </p:nvSpPr>
          <p:spPr bwMode="auto">
            <a:xfrm>
              <a:off x="5147899" y="3633514"/>
              <a:ext cx="1538987" cy="51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SNMP</a:t>
              </a:r>
            </a:p>
          </p:txBody>
        </p:sp>
        <p:sp>
          <p:nvSpPr>
            <p:cNvPr id="17" name="Text Box 20">
              <a:extLst>
                <a:ext uri="{FF2B5EF4-FFF2-40B4-BE49-F238E27FC236}">
                  <a16:creationId xmlns:a16="http://schemas.microsoft.com/office/drawing/2014/main" id="{72B6CF3D-8C50-4DBF-A27C-EF4032C61570}"/>
                </a:ext>
              </a:extLst>
            </p:cNvPr>
            <p:cNvSpPr txBox="1">
              <a:spLocks noChangeArrowheads="1"/>
            </p:cNvSpPr>
            <p:nvPr/>
          </p:nvSpPr>
          <p:spPr bwMode="auto">
            <a:xfrm>
              <a:off x="3057753" y="4240911"/>
              <a:ext cx="1649038" cy="51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TFTP</a:t>
              </a:r>
            </a:p>
          </p:txBody>
        </p:sp>
        <p:sp>
          <p:nvSpPr>
            <p:cNvPr id="18" name="Oval 21">
              <a:extLst>
                <a:ext uri="{FF2B5EF4-FFF2-40B4-BE49-F238E27FC236}">
                  <a16:creationId xmlns:a16="http://schemas.microsoft.com/office/drawing/2014/main" id="{B630B5A7-EA94-494F-9386-1B9FF71B387C}"/>
                </a:ext>
              </a:extLst>
            </p:cNvPr>
            <p:cNvSpPr>
              <a:spLocks noChangeArrowheads="1"/>
            </p:cNvSpPr>
            <p:nvPr/>
          </p:nvSpPr>
          <p:spPr bwMode="auto">
            <a:xfrm>
              <a:off x="2360787" y="5543200"/>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19" name="Oval 22">
              <a:extLst>
                <a:ext uri="{FF2B5EF4-FFF2-40B4-BE49-F238E27FC236}">
                  <a16:creationId xmlns:a16="http://schemas.microsoft.com/office/drawing/2014/main" id="{CAAB180F-8701-4F5C-913A-7BC658C7D124}"/>
                </a:ext>
              </a:extLst>
            </p:cNvPr>
            <p:cNvSpPr>
              <a:spLocks noChangeArrowheads="1"/>
            </p:cNvSpPr>
            <p:nvPr/>
          </p:nvSpPr>
          <p:spPr bwMode="auto">
            <a:xfrm>
              <a:off x="3432650" y="5543200"/>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20" name="Oval 23">
              <a:extLst>
                <a:ext uri="{FF2B5EF4-FFF2-40B4-BE49-F238E27FC236}">
                  <a16:creationId xmlns:a16="http://schemas.microsoft.com/office/drawing/2014/main" id="{6B3FF295-A855-4F96-993A-6663EF3703A2}"/>
                </a:ext>
              </a:extLst>
            </p:cNvPr>
            <p:cNvSpPr>
              <a:spLocks noChangeArrowheads="1"/>
            </p:cNvSpPr>
            <p:nvPr/>
          </p:nvSpPr>
          <p:spPr bwMode="auto">
            <a:xfrm>
              <a:off x="5522293" y="5543200"/>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21" name="Oval 24">
              <a:extLst>
                <a:ext uri="{FF2B5EF4-FFF2-40B4-BE49-F238E27FC236}">
                  <a16:creationId xmlns:a16="http://schemas.microsoft.com/office/drawing/2014/main" id="{462D9E07-9376-4138-9EAD-BA58EFBD7AA2}"/>
                </a:ext>
              </a:extLst>
            </p:cNvPr>
            <p:cNvSpPr>
              <a:spLocks noChangeArrowheads="1"/>
            </p:cNvSpPr>
            <p:nvPr/>
          </p:nvSpPr>
          <p:spPr bwMode="auto">
            <a:xfrm>
              <a:off x="4470124" y="5543200"/>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25" name="Line 28">
              <a:extLst>
                <a:ext uri="{FF2B5EF4-FFF2-40B4-BE49-F238E27FC236}">
                  <a16:creationId xmlns:a16="http://schemas.microsoft.com/office/drawing/2014/main" id="{F9977793-13FA-4327-96DF-A44184CA80C3}"/>
                </a:ext>
              </a:extLst>
            </p:cNvPr>
            <p:cNvSpPr>
              <a:spLocks noChangeShapeType="1"/>
            </p:cNvSpPr>
            <p:nvPr/>
          </p:nvSpPr>
          <p:spPr bwMode="auto">
            <a:xfrm>
              <a:off x="2550746" y="5138308"/>
              <a:ext cx="0" cy="38107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9">
              <a:extLst>
                <a:ext uri="{FF2B5EF4-FFF2-40B4-BE49-F238E27FC236}">
                  <a16:creationId xmlns:a16="http://schemas.microsoft.com/office/drawing/2014/main" id="{16B22BAC-142B-4D22-AC23-FB6C52F93A8B}"/>
                </a:ext>
              </a:extLst>
            </p:cNvPr>
            <p:cNvSpPr>
              <a:spLocks noChangeShapeType="1"/>
            </p:cNvSpPr>
            <p:nvPr/>
          </p:nvSpPr>
          <p:spPr bwMode="auto">
            <a:xfrm>
              <a:off x="3597726" y="4757235"/>
              <a:ext cx="0" cy="76214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30">
              <a:extLst>
                <a:ext uri="{FF2B5EF4-FFF2-40B4-BE49-F238E27FC236}">
                  <a16:creationId xmlns:a16="http://schemas.microsoft.com/office/drawing/2014/main" id="{06AF608D-FAEC-448E-9D7A-5056DD034C19}"/>
                </a:ext>
              </a:extLst>
            </p:cNvPr>
            <p:cNvSpPr>
              <a:spLocks noChangeShapeType="1"/>
            </p:cNvSpPr>
            <p:nvPr/>
          </p:nvSpPr>
          <p:spPr bwMode="auto">
            <a:xfrm flipH="1">
              <a:off x="5687369" y="4173794"/>
              <a:ext cx="5516" cy="1345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31">
              <a:extLst>
                <a:ext uri="{FF2B5EF4-FFF2-40B4-BE49-F238E27FC236}">
                  <a16:creationId xmlns:a16="http://schemas.microsoft.com/office/drawing/2014/main" id="{58DC16F9-EBEA-421A-A807-1B894468CF41}"/>
                </a:ext>
              </a:extLst>
            </p:cNvPr>
            <p:cNvSpPr>
              <a:spLocks noChangeShapeType="1"/>
            </p:cNvSpPr>
            <p:nvPr/>
          </p:nvSpPr>
          <p:spPr bwMode="auto">
            <a:xfrm>
              <a:off x="4635200" y="4380271"/>
              <a:ext cx="0" cy="113911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Text Box 35">
              <a:extLst>
                <a:ext uri="{FF2B5EF4-FFF2-40B4-BE49-F238E27FC236}">
                  <a16:creationId xmlns:a16="http://schemas.microsoft.com/office/drawing/2014/main" id="{4F986101-B1F8-4759-B096-3A57E11A101A}"/>
                </a:ext>
              </a:extLst>
            </p:cNvPr>
            <p:cNvSpPr txBox="1">
              <a:spLocks noChangeArrowheads="1"/>
            </p:cNvSpPr>
            <p:nvPr/>
          </p:nvSpPr>
          <p:spPr bwMode="auto">
            <a:xfrm>
              <a:off x="4011247" y="5108810"/>
              <a:ext cx="816782"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123</a:t>
              </a:r>
            </a:p>
          </p:txBody>
        </p:sp>
        <p:sp>
          <p:nvSpPr>
            <p:cNvPr id="33" name="Text Box 36">
              <a:extLst>
                <a:ext uri="{FF2B5EF4-FFF2-40B4-BE49-F238E27FC236}">
                  <a16:creationId xmlns:a16="http://schemas.microsoft.com/office/drawing/2014/main" id="{CE14414E-BDA8-4A51-ABB5-37F917191685}"/>
                </a:ext>
              </a:extLst>
            </p:cNvPr>
            <p:cNvSpPr txBox="1">
              <a:spLocks noChangeArrowheads="1"/>
            </p:cNvSpPr>
            <p:nvPr/>
          </p:nvSpPr>
          <p:spPr bwMode="auto">
            <a:xfrm>
              <a:off x="2070139" y="5138308"/>
              <a:ext cx="1122860"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53</a:t>
              </a:r>
            </a:p>
          </p:txBody>
        </p:sp>
        <p:sp>
          <p:nvSpPr>
            <p:cNvPr id="34" name="Text Box 37">
              <a:extLst>
                <a:ext uri="{FF2B5EF4-FFF2-40B4-BE49-F238E27FC236}">
                  <a16:creationId xmlns:a16="http://schemas.microsoft.com/office/drawing/2014/main" id="{E0842363-D1C3-409C-8794-5EBD14DD2478}"/>
                </a:ext>
              </a:extLst>
            </p:cNvPr>
            <p:cNvSpPr txBox="1">
              <a:spLocks noChangeArrowheads="1"/>
            </p:cNvSpPr>
            <p:nvPr/>
          </p:nvSpPr>
          <p:spPr bwMode="auto">
            <a:xfrm>
              <a:off x="5082701" y="5138308"/>
              <a:ext cx="816782"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161</a:t>
              </a:r>
            </a:p>
          </p:txBody>
        </p:sp>
        <p:sp>
          <p:nvSpPr>
            <p:cNvPr id="35" name="Text Box 38">
              <a:extLst>
                <a:ext uri="{FF2B5EF4-FFF2-40B4-BE49-F238E27FC236}">
                  <a16:creationId xmlns:a16="http://schemas.microsoft.com/office/drawing/2014/main" id="{D081BD89-9C5F-4F44-A5C6-234EF33633A0}"/>
                </a:ext>
              </a:extLst>
            </p:cNvPr>
            <p:cNvSpPr txBox="1">
              <a:spLocks noChangeArrowheads="1"/>
            </p:cNvSpPr>
            <p:nvPr/>
          </p:nvSpPr>
          <p:spPr bwMode="auto">
            <a:xfrm>
              <a:off x="3124902" y="5123562"/>
              <a:ext cx="918234"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69</a:t>
              </a:r>
            </a:p>
          </p:txBody>
        </p:sp>
        <p:sp>
          <p:nvSpPr>
            <p:cNvPr id="47" name="Text Box 19">
              <a:extLst>
                <a:ext uri="{FF2B5EF4-FFF2-40B4-BE49-F238E27FC236}">
                  <a16:creationId xmlns:a16="http://schemas.microsoft.com/office/drawing/2014/main" id="{D79D1DF0-3FED-4BD5-8B5E-994FE17F64A1}"/>
                </a:ext>
              </a:extLst>
            </p:cNvPr>
            <p:cNvSpPr txBox="1">
              <a:spLocks noChangeArrowheads="1"/>
            </p:cNvSpPr>
            <p:nvPr/>
          </p:nvSpPr>
          <p:spPr bwMode="auto">
            <a:xfrm>
              <a:off x="5841968" y="3275324"/>
              <a:ext cx="2166900" cy="52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SNMP(trap)</a:t>
              </a:r>
            </a:p>
          </p:txBody>
        </p:sp>
        <p:sp>
          <p:nvSpPr>
            <p:cNvPr id="48" name="Oval 23">
              <a:extLst>
                <a:ext uri="{FF2B5EF4-FFF2-40B4-BE49-F238E27FC236}">
                  <a16:creationId xmlns:a16="http://schemas.microsoft.com/office/drawing/2014/main" id="{D5D2547A-8479-403D-BE78-7A703F9270CC}"/>
                </a:ext>
              </a:extLst>
            </p:cNvPr>
            <p:cNvSpPr>
              <a:spLocks noChangeArrowheads="1"/>
            </p:cNvSpPr>
            <p:nvPr/>
          </p:nvSpPr>
          <p:spPr bwMode="auto">
            <a:xfrm>
              <a:off x="6560295" y="5543200"/>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49" name="Line 30">
              <a:extLst>
                <a:ext uri="{FF2B5EF4-FFF2-40B4-BE49-F238E27FC236}">
                  <a16:creationId xmlns:a16="http://schemas.microsoft.com/office/drawing/2014/main" id="{6C0DD0CB-53D2-4092-9BE1-2C9526156245}"/>
                </a:ext>
              </a:extLst>
            </p:cNvPr>
            <p:cNvSpPr>
              <a:spLocks noChangeShapeType="1"/>
            </p:cNvSpPr>
            <p:nvPr/>
          </p:nvSpPr>
          <p:spPr bwMode="auto">
            <a:xfrm>
              <a:off x="6725371" y="3790335"/>
              <a:ext cx="0" cy="172904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Text Box 37">
              <a:extLst>
                <a:ext uri="{FF2B5EF4-FFF2-40B4-BE49-F238E27FC236}">
                  <a16:creationId xmlns:a16="http://schemas.microsoft.com/office/drawing/2014/main" id="{6B2D87BC-F31F-4C1D-A929-8DDFB676EDC2}"/>
                </a:ext>
              </a:extLst>
            </p:cNvPr>
            <p:cNvSpPr txBox="1">
              <a:spLocks noChangeArrowheads="1"/>
            </p:cNvSpPr>
            <p:nvPr/>
          </p:nvSpPr>
          <p:spPr bwMode="auto">
            <a:xfrm>
              <a:off x="6120703" y="5138308"/>
              <a:ext cx="816782"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162</a:t>
              </a:r>
            </a:p>
          </p:txBody>
        </p:sp>
        <p:sp>
          <p:nvSpPr>
            <p:cNvPr id="52" name="Oval 23">
              <a:extLst>
                <a:ext uri="{FF2B5EF4-FFF2-40B4-BE49-F238E27FC236}">
                  <a16:creationId xmlns:a16="http://schemas.microsoft.com/office/drawing/2014/main" id="{D5D2547A-8479-403D-BE78-7A703F9270CC}"/>
                </a:ext>
              </a:extLst>
            </p:cNvPr>
            <p:cNvSpPr>
              <a:spLocks noChangeArrowheads="1"/>
            </p:cNvSpPr>
            <p:nvPr/>
          </p:nvSpPr>
          <p:spPr bwMode="auto">
            <a:xfrm>
              <a:off x="7730307" y="5562868"/>
              <a:ext cx="343907" cy="314385"/>
            </a:xfrm>
            <a:prstGeom prst="ellipse">
              <a:avLst/>
            </a:prstGeom>
            <a:solidFill>
              <a:schemeClr val="accent2"/>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53" name="Line 30">
              <a:extLst>
                <a:ext uri="{FF2B5EF4-FFF2-40B4-BE49-F238E27FC236}">
                  <a16:creationId xmlns:a16="http://schemas.microsoft.com/office/drawing/2014/main" id="{6C0DD0CB-53D2-4092-9BE1-2C9526156245}"/>
                </a:ext>
              </a:extLst>
            </p:cNvPr>
            <p:cNvSpPr>
              <a:spLocks noChangeShapeType="1"/>
            </p:cNvSpPr>
            <p:nvPr/>
          </p:nvSpPr>
          <p:spPr bwMode="auto">
            <a:xfrm>
              <a:off x="7895383" y="3406877"/>
              <a:ext cx="0" cy="21321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17">
              <a:extLst>
                <a:ext uri="{FF2B5EF4-FFF2-40B4-BE49-F238E27FC236}">
                  <a16:creationId xmlns:a16="http://schemas.microsoft.com/office/drawing/2014/main" id="{373FB78D-D7C9-4946-B349-B6436DC66CDA}"/>
                </a:ext>
              </a:extLst>
            </p:cNvPr>
            <p:cNvSpPr txBox="1">
              <a:spLocks noChangeArrowheads="1"/>
            </p:cNvSpPr>
            <p:nvPr/>
          </p:nvSpPr>
          <p:spPr bwMode="auto">
            <a:xfrm>
              <a:off x="7470977" y="2945467"/>
              <a:ext cx="1098785" cy="51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b="1" dirty="0">
                  <a:latin typeface="Times New Roman" panose="02020603050405020304" pitchFamily="18" charset="0"/>
                </a:rPr>
                <a:t>RIP</a:t>
              </a:r>
            </a:p>
          </p:txBody>
        </p:sp>
        <p:sp>
          <p:nvSpPr>
            <p:cNvPr id="55" name="Text Box 37">
              <a:extLst>
                <a:ext uri="{FF2B5EF4-FFF2-40B4-BE49-F238E27FC236}">
                  <a16:creationId xmlns:a16="http://schemas.microsoft.com/office/drawing/2014/main" id="{6B2D87BC-F31F-4C1D-A929-8DDFB676EDC2}"/>
                </a:ext>
              </a:extLst>
            </p:cNvPr>
            <p:cNvSpPr txBox="1">
              <a:spLocks noChangeArrowheads="1"/>
            </p:cNvSpPr>
            <p:nvPr/>
          </p:nvSpPr>
          <p:spPr bwMode="auto">
            <a:xfrm>
              <a:off x="7231723" y="5128480"/>
              <a:ext cx="816782" cy="4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dirty="0">
                  <a:latin typeface="Times New Roman" panose="02020603050405020304" pitchFamily="18" charset="0"/>
                </a:rPr>
                <a:t>520</a:t>
              </a:r>
            </a:p>
          </p:txBody>
        </p:sp>
      </p:grpSp>
      <p:sp>
        <p:nvSpPr>
          <p:cNvPr id="37" name="标题 1">
            <a:extLst>
              <a:ext uri="{FF2B5EF4-FFF2-40B4-BE49-F238E27FC236}">
                <a16:creationId xmlns:a16="http://schemas.microsoft.com/office/drawing/2014/main" id="{40CE357F-49C3-4E62-871B-A5066C921094}"/>
              </a:ext>
            </a:extLst>
          </p:cNvPr>
          <p:cNvSpPr>
            <a:spLocks noGrp="1"/>
          </p:cNvSpPr>
          <p:nvPr>
            <p:ph type="title"/>
          </p:nvPr>
        </p:nvSpPr>
        <p:spPr>
          <a:xfrm>
            <a:off x="313390" y="451856"/>
            <a:ext cx="7993626" cy="620683"/>
          </a:xfrm>
        </p:spPr>
        <p:txBody>
          <a:bodyPr>
            <a:normAutofit/>
          </a:bodyPr>
          <a:lstStyle/>
          <a:p>
            <a:r>
              <a:rPr lang="en-US" altLang="zh-CN" dirty="0"/>
              <a:t>UDP</a:t>
            </a:r>
            <a:r>
              <a:rPr lang="zh-CN" altLang="en-US" dirty="0"/>
              <a:t>适用哪些应用？</a:t>
            </a:r>
            <a:endParaRPr lang="zh-CN" altLang="en-US" sz="3200" dirty="0">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6204929E-D785-43AE-AAEE-4849937F9B30}"/>
              </a:ext>
            </a:extLst>
          </p:cNvPr>
          <p:cNvSpPr>
            <a:spLocks noGrp="1"/>
          </p:cNvSpPr>
          <p:nvPr>
            <p:ph type="sldNum" sz="quarter" idx="12"/>
          </p:nvPr>
        </p:nvSpPr>
        <p:spPr/>
        <p:txBody>
          <a:bodyPr/>
          <a:lstStyle/>
          <a:p>
            <a:fld id="{0343F522-B1DB-4B24-87CC-09EAB668A261}" type="slidenum">
              <a:rPr lang="zh-CN" altLang="en-US" smtClean="0"/>
              <a:pPr/>
              <a:t>8</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0" cy="36707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028242390"/>
                    </a:ext>
                  </a:extLst>
                </a:gridCol>
                <a:gridCol w="2286000">
                  <a:extLst>
                    <a:ext uri="{9D8B030D-6E8A-4147-A177-3AD203B41FA5}">
                      <a16:colId xmlns:a16="http://schemas.microsoft.com/office/drawing/2014/main" val="3074239081"/>
                    </a:ext>
                  </a:extLst>
                </a:gridCol>
                <a:gridCol w="2286000">
                  <a:extLst>
                    <a:ext uri="{9D8B030D-6E8A-4147-A177-3AD203B41FA5}">
                      <a16:colId xmlns:a16="http://schemas.microsoft.com/office/drawing/2014/main" val="3509429943"/>
                    </a:ext>
                  </a:extLst>
                </a:gridCol>
                <a:gridCol w="2286000">
                  <a:extLst>
                    <a:ext uri="{9D8B030D-6E8A-4147-A177-3AD203B41FA5}">
                      <a16:colId xmlns:a16="http://schemas.microsoft.com/office/drawing/2014/main" val="2580465912"/>
                    </a:ext>
                  </a:extLst>
                </a:gridCol>
              </a:tblGrid>
              <a:tr h="367074">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数据传输服务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en-US" altLang="zh-CN" sz="1600" b="1" kern="1200" dirty="0">
                          <a:solidFill>
                            <a:srgbClr val="FFFF00"/>
                          </a:solidFill>
                          <a:latin typeface="黑体" panose="02010609060101010101" pitchFamily="49" charset="-122"/>
                          <a:ea typeface="黑体" panose="02010609060101010101" pitchFamily="49" charset="-122"/>
                          <a:cs typeface="+mn-cs"/>
                        </a:rPr>
                        <a:t>UDP</a:t>
                      </a:r>
                      <a:endParaRPr lang="zh-CN" altLang="en-US" sz="1600" b="1" kern="1200" dirty="0">
                        <a:solidFill>
                          <a:srgbClr val="FFFF00"/>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TCP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600" dirty="0">
                          <a:solidFill>
                            <a:schemeClr val="tx1"/>
                          </a:solidFill>
                          <a:latin typeface="黑体" panose="02010609060101010101" pitchFamily="49" charset="-122"/>
                          <a:ea typeface="黑体" panose="02010609060101010101" pitchFamily="49" charset="-122"/>
                        </a:rPr>
                        <a:t>RTP</a:t>
                      </a:r>
                      <a:endParaRPr lang="zh-CN" altLang="en-US" sz="1600" dirty="0">
                        <a:solidFill>
                          <a:schemeClr val="tx1"/>
                        </a:solidFill>
                        <a:latin typeface="黑体" panose="02010609060101010101" pitchFamily="49" charset="-122"/>
                        <a:ea typeface="黑体" panose="02010609060101010101"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3298032"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1031358"/>
          <a:ext cx="313390" cy="41452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设计目标</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0" dirty="0">
                          <a:solidFill>
                            <a:schemeClr val="tx1"/>
                          </a:solidFill>
                          <a:latin typeface="黑体" panose="02010609060101010101" pitchFamily="49" charset="-122"/>
                          <a:ea typeface="黑体" panose="02010609060101010101" pitchFamily="49" charset="-122"/>
                        </a:rPr>
                        <a:t>端口与应用</a:t>
                      </a:r>
                    </a:p>
                  </a:txBody>
                  <a:tcPr marL="0" marR="0" marT="0" marB="0" anchor="ctr">
                    <a:solidFill>
                      <a:schemeClr val="accent1">
                        <a:lumMod val="40000"/>
                        <a:lumOff val="60000"/>
                      </a:schemeClr>
                    </a:solidFill>
                  </a:tcPr>
                </a:tc>
                <a:extLst>
                  <a:ext uri="{0D108BD9-81ED-4DB2-BD59-A6C34878D82A}">
                    <a16:rowId xmlns:a16="http://schemas.microsoft.com/office/drawing/2014/main" val="10001"/>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报文格式</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工作流程</a:t>
                      </a:r>
                    </a:p>
                  </a:txBody>
                  <a:tcPr marL="0" marR="0" marT="0" marB="0" anchor="c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37" name="Rectangle 2">
            <a:extLst>
              <a:ext uri="{FF2B5EF4-FFF2-40B4-BE49-F238E27FC236}">
                <a16:creationId xmlns:a16="http://schemas.microsoft.com/office/drawing/2014/main" id="{6022B429-2CD9-44F1-BB5F-536C12BC00E5}"/>
              </a:ext>
            </a:extLst>
          </p:cNvPr>
          <p:cNvSpPr>
            <a:spLocks noChangeArrowheads="1"/>
          </p:cNvSpPr>
          <p:nvPr/>
        </p:nvSpPr>
        <p:spPr bwMode="auto">
          <a:xfrm>
            <a:off x="1974814" y="4389304"/>
            <a:ext cx="1169987" cy="457200"/>
          </a:xfrm>
          <a:prstGeom prst="rect">
            <a:avLst/>
          </a:prstGeom>
          <a:solidFill>
            <a:srgbClr val="FF9900"/>
          </a:solidFill>
          <a:ln w="1905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8" name="Freeform 3">
            <a:extLst>
              <a:ext uri="{FF2B5EF4-FFF2-40B4-BE49-F238E27FC236}">
                <a16:creationId xmlns:a16="http://schemas.microsoft.com/office/drawing/2014/main" id="{78F890B8-CED5-47C1-9538-957E04F9F10D}"/>
              </a:ext>
            </a:extLst>
          </p:cNvPr>
          <p:cNvSpPr>
            <a:spLocks/>
          </p:cNvSpPr>
          <p:nvPr/>
        </p:nvSpPr>
        <p:spPr bwMode="auto">
          <a:xfrm>
            <a:off x="2605051" y="3174867"/>
            <a:ext cx="5019675" cy="34925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39" name="Rectangle 4">
            <a:extLst>
              <a:ext uri="{FF2B5EF4-FFF2-40B4-BE49-F238E27FC236}">
                <a16:creationId xmlns:a16="http://schemas.microsoft.com/office/drawing/2014/main" id="{B71024BE-C10D-4476-954B-D84EC72620AA}"/>
              </a:ext>
            </a:extLst>
          </p:cNvPr>
          <p:cNvSpPr>
            <a:spLocks noChangeArrowheads="1"/>
          </p:cNvSpPr>
          <p:nvPr/>
        </p:nvSpPr>
        <p:spPr bwMode="auto">
          <a:xfrm>
            <a:off x="3143214" y="3524117"/>
            <a:ext cx="1171575" cy="457200"/>
          </a:xfrm>
          <a:prstGeom prst="rect">
            <a:avLst/>
          </a:prstGeom>
          <a:solidFill>
            <a:srgbClr val="CCECFF"/>
          </a:solidFill>
          <a:ln w="1905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0" name="AutoShape 6">
            <a:extLst>
              <a:ext uri="{FF2B5EF4-FFF2-40B4-BE49-F238E27FC236}">
                <a16:creationId xmlns:a16="http://schemas.microsoft.com/office/drawing/2014/main" id="{0F8130F1-0560-4225-92C8-714BE63B3319}"/>
              </a:ext>
            </a:extLst>
          </p:cNvPr>
          <p:cNvSpPr>
            <a:spLocks noChangeArrowheads="1"/>
          </p:cNvSpPr>
          <p:nvPr/>
        </p:nvSpPr>
        <p:spPr bwMode="auto">
          <a:xfrm>
            <a:off x="1111214" y="4479792"/>
            <a:ext cx="863600"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1" name="Freeform 7">
            <a:extLst>
              <a:ext uri="{FF2B5EF4-FFF2-40B4-BE49-F238E27FC236}">
                <a16:creationId xmlns:a16="http://schemas.microsoft.com/office/drawing/2014/main" id="{E9E79A58-7823-462A-A635-53131FCB1514}"/>
              </a:ext>
            </a:extLst>
          </p:cNvPr>
          <p:cNvSpPr>
            <a:spLocks/>
          </p:cNvSpPr>
          <p:nvPr/>
        </p:nvSpPr>
        <p:spPr bwMode="auto">
          <a:xfrm>
            <a:off x="438320" y="2155692"/>
            <a:ext cx="7246937" cy="561975"/>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2" name="Rectangle 8">
            <a:extLst>
              <a:ext uri="{FF2B5EF4-FFF2-40B4-BE49-F238E27FC236}">
                <a16:creationId xmlns:a16="http://schemas.microsoft.com/office/drawing/2014/main" id="{8B1CF027-D184-43C6-8BCB-C6C9EE15F38E}"/>
              </a:ext>
            </a:extLst>
          </p:cNvPr>
          <p:cNvSpPr>
            <a:spLocks noChangeArrowheads="1"/>
          </p:cNvSpPr>
          <p:nvPr/>
        </p:nvSpPr>
        <p:spPr bwMode="auto">
          <a:xfrm>
            <a:off x="2605051" y="2717667"/>
            <a:ext cx="5019675" cy="457200"/>
          </a:xfrm>
          <a:prstGeom prst="rect">
            <a:avLst/>
          </a:prstGeom>
          <a:solidFill>
            <a:srgbClr val="CCECFF"/>
          </a:solidFill>
          <a:ln w="1905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3" name="Rectangle 9">
            <a:extLst>
              <a:ext uri="{FF2B5EF4-FFF2-40B4-BE49-F238E27FC236}">
                <a16:creationId xmlns:a16="http://schemas.microsoft.com/office/drawing/2014/main" id="{740602CE-8829-4837-AC07-A2C6324BF1FD}"/>
              </a:ext>
            </a:extLst>
          </p:cNvPr>
          <p:cNvSpPr>
            <a:spLocks noChangeArrowheads="1"/>
          </p:cNvSpPr>
          <p:nvPr/>
        </p:nvSpPr>
        <p:spPr bwMode="auto">
          <a:xfrm>
            <a:off x="3144801" y="4392479"/>
            <a:ext cx="5927725" cy="457200"/>
          </a:xfrm>
          <a:prstGeom prst="rect">
            <a:avLst/>
          </a:prstGeom>
          <a:solidFill>
            <a:srgbClr val="99FF66"/>
          </a:solidFill>
          <a:ln w="1905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4" name="Line 10">
            <a:extLst>
              <a:ext uri="{FF2B5EF4-FFF2-40B4-BE49-F238E27FC236}">
                <a16:creationId xmlns:a16="http://schemas.microsoft.com/office/drawing/2014/main" id="{F6A1BB16-6C1A-46E2-A69B-13940A66326F}"/>
              </a:ext>
            </a:extLst>
          </p:cNvPr>
          <p:cNvSpPr>
            <a:spLocks noChangeShapeType="1"/>
          </p:cNvSpPr>
          <p:nvPr/>
        </p:nvSpPr>
        <p:spPr bwMode="auto">
          <a:xfrm>
            <a:off x="3860764" y="2717667"/>
            <a:ext cx="1587" cy="457200"/>
          </a:xfrm>
          <a:prstGeom prst="line">
            <a:avLst/>
          </a:prstGeom>
          <a:noFill/>
          <a:ln w="9525">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5" name="Rectangle 11">
            <a:extLst>
              <a:ext uri="{FF2B5EF4-FFF2-40B4-BE49-F238E27FC236}">
                <a16:creationId xmlns:a16="http://schemas.microsoft.com/office/drawing/2014/main" id="{0CF81EDD-35D2-42F3-A468-5B345003CCE0}"/>
              </a:ext>
            </a:extLst>
          </p:cNvPr>
          <p:cNvSpPr>
            <a:spLocks noChangeArrowheads="1"/>
          </p:cNvSpPr>
          <p:nvPr/>
        </p:nvSpPr>
        <p:spPr bwMode="auto">
          <a:xfrm>
            <a:off x="428334" y="1698492"/>
            <a:ext cx="7242175" cy="457200"/>
          </a:xfrm>
          <a:prstGeom prst="rect">
            <a:avLst/>
          </a:prstGeom>
          <a:solidFill>
            <a:srgbClr val="FFFF99"/>
          </a:solidFill>
          <a:ln w="1905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46" name="Line 12">
            <a:extLst>
              <a:ext uri="{FF2B5EF4-FFF2-40B4-BE49-F238E27FC236}">
                <a16:creationId xmlns:a16="http://schemas.microsoft.com/office/drawing/2014/main" id="{AE733381-7FE3-495D-9589-4AED230C903F}"/>
              </a:ext>
            </a:extLst>
          </p:cNvPr>
          <p:cNvSpPr>
            <a:spLocks noChangeShapeType="1"/>
          </p:cNvSpPr>
          <p:nvPr/>
        </p:nvSpPr>
        <p:spPr bwMode="auto">
          <a:xfrm>
            <a:off x="2839747" y="1698492"/>
            <a:ext cx="3175" cy="457200"/>
          </a:xfrm>
          <a:prstGeom prst="line">
            <a:avLst/>
          </a:prstGeom>
          <a:noFill/>
          <a:ln w="9525">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6" name="Line 13">
            <a:extLst>
              <a:ext uri="{FF2B5EF4-FFF2-40B4-BE49-F238E27FC236}">
                <a16:creationId xmlns:a16="http://schemas.microsoft.com/office/drawing/2014/main" id="{9BD318A0-4B9A-4DFC-BD26-476B5FB9F1CB}"/>
              </a:ext>
            </a:extLst>
          </p:cNvPr>
          <p:cNvSpPr>
            <a:spLocks noChangeShapeType="1"/>
          </p:cNvSpPr>
          <p:nvPr/>
        </p:nvSpPr>
        <p:spPr bwMode="auto">
          <a:xfrm>
            <a:off x="5114889" y="2717667"/>
            <a:ext cx="3175" cy="457200"/>
          </a:xfrm>
          <a:prstGeom prst="line">
            <a:avLst/>
          </a:prstGeom>
          <a:noFill/>
          <a:ln w="9525">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7" name="Line 14">
            <a:extLst>
              <a:ext uri="{FF2B5EF4-FFF2-40B4-BE49-F238E27FC236}">
                <a16:creationId xmlns:a16="http://schemas.microsoft.com/office/drawing/2014/main" id="{74273059-A2E7-42AE-9E9F-F97D207C25FD}"/>
              </a:ext>
            </a:extLst>
          </p:cNvPr>
          <p:cNvSpPr>
            <a:spLocks noChangeShapeType="1"/>
          </p:cNvSpPr>
          <p:nvPr/>
        </p:nvSpPr>
        <p:spPr bwMode="auto">
          <a:xfrm>
            <a:off x="6369014" y="2717667"/>
            <a:ext cx="1587" cy="457200"/>
          </a:xfrm>
          <a:prstGeom prst="line">
            <a:avLst/>
          </a:prstGeom>
          <a:noFill/>
          <a:ln w="9525">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8" name="Freeform 15">
            <a:extLst>
              <a:ext uri="{FF2B5EF4-FFF2-40B4-BE49-F238E27FC236}">
                <a16:creationId xmlns:a16="http://schemas.microsoft.com/office/drawing/2014/main" id="{2015597F-59A9-4E41-9433-6275CAD3EB9F}"/>
              </a:ext>
            </a:extLst>
          </p:cNvPr>
          <p:cNvSpPr>
            <a:spLocks/>
          </p:cNvSpPr>
          <p:nvPr/>
        </p:nvSpPr>
        <p:spPr bwMode="auto">
          <a:xfrm>
            <a:off x="1250914" y="2717667"/>
            <a:ext cx="135413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59" name="Text Box 16">
            <a:extLst>
              <a:ext uri="{FF2B5EF4-FFF2-40B4-BE49-F238E27FC236}">
                <a16:creationId xmlns:a16="http://schemas.microsoft.com/office/drawing/2014/main" id="{DCB1E469-02E3-4480-BC2E-92445FE8B756}"/>
              </a:ext>
            </a:extLst>
          </p:cNvPr>
          <p:cNvSpPr txBox="1">
            <a:spLocks noChangeArrowheads="1"/>
          </p:cNvSpPr>
          <p:nvPr/>
        </p:nvSpPr>
        <p:spPr bwMode="auto">
          <a:xfrm>
            <a:off x="1379501" y="2714492"/>
            <a:ext cx="954088" cy="400050"/>
          </a:xfrm>
          <a:prstGeom prst="rect">
            <a:avLst/>
          </a:prstGeom>
          <a:noFill/>
          <a:ln>
            <a:noFill/>
          </a:ln>
          <a:effectLst/>
        </p:spPr>
        <p:txBody>
          <a:bodyPr wrap="none">
            <a:spAutoFit/>
          </a:bodyPr>
          <a:lstStyle/>
          <a:p>
            <a:pPr eaLnBrk="0" hangingPunct="0">
              <a:defRPr/>
            </a:pPr>
            <a:r>
              <a:rPr kumimoji="1" lang="zh-CN" altLang="en-US" sz="2000" b="1">
                <a:solidFill>
                  <a:srgbClr val="000099"/>
                </a:solidFill>
                <a:latin typeface="+mn-lt"/>
                <a:ea typeface="黑体" pitchFamily="2" charset="-122"/>
              </a:rPr>
              <a:t>伪首部</a:t>
            </a:r>
          </a:p>
        </p:txBody>
      </p:sp>
      <p:sp>
        <p:nvSpPr>
          <p:cNvPr id="60" name="Text Box 17">
            <a:extLst>
              <a:ext uri="{FF2B5EF4-FFF2-40B4-BE49-F238E27FC236}">
                <a16:creationId xmlns:a16="http://schemas.microsoft.com/office/drawing/2014/main" id="{E6B28D26-D11C-4103-AC55-00C275A9285A}"/>
              </a:ext>
            </a:extLst>
          </p:cNvPr>
          <p:cNvSpPr txBox="1">
            <a:spLocks noChangeArrowheads="1"/>
          </p:cNvSpPr>
          <p:nvPr/>
        </p:nvSpPr>
        <p:spPr bwMode="auto">
          <a:xfrm>
            <a:off x="2617751" y="2714492"/>
            <a:ext cx="954088" cy="400050"/>
          </a:xfrm>
          <a:prstGeom prst="rect">
            <a:avLst/>
          </a:prstGeom>
          <a:noFill/>
          <a:ln>
            <a:noFill/>
          </a:ln>
          <a:effectLst/>
        </p:spPr>
        <p:txBody>
          <a:bodyPr wrap="none">
            <a:spAutoFit/>
          </a:bodyPr>
          <a:lstStyle/>
          <a:p>
            <a:pPr eaLnBrk="0" hangingPunct="0">
              <a:defRPr/>
            </a:pPr>
            <a:r>
              <a:rPr kumimoji="1" lang="zh-CN" altLang="en-US" sz="2000" b="1">
                <a:solidFill>
                  <a:srgbClr val="000099"/>
                </a:solidFill>
                <a:latin typeface="+mn-lt"/>
                <a:ea typeface="黑体" pitchFamily="2" charset="-122"/>
              </a:rPr>
              <a:t>源端口</a:t>
            </a:r>
          </a:p>
        </p:txBody>
      </p:sp>
      <p:sp>
        <p:nvSpPr>
          <p:cNvPr id="61" name="Text Box 18">
            <a:extLst>
              <a:ext uri="{FF2B5EF4-FFF2-40B4-BE49-F238E27FC236}">
                <a16:creationId xmlns:a16="http://schemas.microsoft.com/office/drawing/2014/main" id="{CFB80E30-19C0-4B91-8135-8EA2B17082C6}"/>
              </a:ext>
            </a:extLst>
          </p:cNvPr>
          <p:cNvSpPr txBox="1">
            <a:spLocks noChangeArrowheads="1"/>
          </p:cNvSpPr>
          <p:nvPr/>
        </p:nvSpPr>
        <p:spPr bwMode="auto">
          <a:xfrm>
            <a:off x="3797264" y="2714492"/>
            <a:ext cx="1209675" cy="400050"/>
          </a:xfrm>
          <a:prstGeom prst="rect">
            <a:avLst/>
          </a:prstGeom>
          <a:noFill/>
          <a:ln>
            <a:noFill/>
          </a:ln>
          <a:effectLst/>
        </p:spPr>
        <p:txBody>
          <a:bodyPr wrap="none">
            <a:spAutoFit/>
          </a:bodyPr>
          <a:lstStyle/>
          <a:p>
            <a:pPr eaLnBrk="0" hangingPunct="0">
              <a:defRPr/>
            </a:pPr>
            <a:r>
              <a:rPr kumimoji="1" lang="zh-CN" altLang="en-US" sz="2000" b="1">
                <a:solidFill>
                  <a:srgbClr val="000099"/>
                </a:solidFill>
                <a:latin typeface="+mn-lt"/>
                <a:ea typeface="黑体" pitchFamily="2" charset="-122"/>
              </a:rPr>
              <a:t>目的端口</a:t>
            </a:r>
          </a:p>
        </p:txBody>
      </p:sp>
      <p:sp>
        <p:nvSpPr>
          <p:cNvPr id="62" name="Text Box 19">
            <a:extLst>
              <a:ext uri="{FF2B5EF4-FFF2-40B4-BE49-F238E27FC236}">
                <a16:creationId xmlns:a16="http://schemas.microsoft.com/office/drawing/2014/main" id="{28F652EE-C56A-48E6-8C81-8011BBC315F1}"/>
              </a:ext>
            </a:extLst>
          </p:cNvPr>
          <p:cNvSpPr txBox="1">
            <a:spLocks noChangeArrowheads="1"/>
          </p:cNvSpPr>
          <p:nvPr/>
        </p:nvSpPr>
        <p:spPr bwMode="auto">
          <a:xfrm>
            <a:off x="5192197" y="2712905"/>
            <a:ext cx="1217000" cy="400110"/>
          </a:xfrm>
          <a:prstGeom prst="rect">
            <a:avLst/>
          </a:prstGeom>
          <a:noFill/>
          <a:ln>
            <a:noFill/>
          </a:ln>
          <a:effectLst/>
        </p:spPr>
        <p:txBody>
          <a:bodyPr wrap="none">
            <a:spAutoFit/>
          </a:bodyPr>
          <a:lstStyle/>
          <a:p>
            <a:pPr eaLnBrk="0" hangingPunct="0">
              <a:defRPr/>
            </a:pPr>
            <a:r>
              <a:rPr kumimoji="1" lang="zh-CN" altLang="en-US" sz="2000" b="1" dirty="0">
                <a:solidFill>
                  <a:srgbClr val="000099"/>
                </a:solidFill>
                <a:latin typeface="+mn-lt"/>
                <a:ea typeface="黑体" pitchFamily="2" charset="-122"/>
              </a:rPr>
              <a:t>报文长度</a:t>
            </a:r>
          </a:p>
        </p:txBody>
      </p:sp>
      <p:sp>
        <p:nvSpPr>
          <p:cNvPr id="63" name="Text Box 20">
            <a:extLst>
              <a:ext uri="{FF2B5EF4-FFF2-40B4-BE49-F238E27FC236}">
                <a16:creationId xmlns:a16="http://schemas.microsoft.com/office/drawing/2014/main" id="{5056BC72-56E0-4598-A1EA-B570B311751D}"/>
              </a:ext>
            </a:extLst>
          </p:cNvPr>
          <p:cNvSpPr txBox="1">
            <a:spLocks noChangeArrowheads="1"/>
          </p:cNvSpPr>
          <p:nvPr/>
        </p:nvSpPr>
        <p:spPr bwMode="auto">
          <a:xfrm>
            <a:off x="6483314" y="2714492"/>
            <a:ext cx="958917" cy="400110"/>
          </a:xfrm>
          <a:prstGeom prst="rect">
            <a:avLst/>
          </a:prstGeom>
          <a:noFill/>
          <a:ln>
            <a:noFill/>
          </a:ln>
          <a:effectLst/>
        </p:spPr>
        <p:txBody>
          <a:bodyPr wrap="none">
            <a:spAutoFit/>
          </a:bodyPr>
          <a:lstStyle/>
          <a:p>
            <a:pPr eaLnBrk="0" hangingPunct="0">
              <a:defRPr/>
            </a:pPr>
            <a:r>
              <a:rPr kumimoji="1" lang="zh-CN" altLang="en-US" sz="2000" b="1" dirty="0">
                <a:solidFill>
                  <a:srgbClr val="000099"/>
                </a:solidFill>
                <a:latin typeface="+mn-lt"/>
                <a:ea typeface="黑体" pitchFamily="2" charset="-122"/>
              </a:rPr>
              <a:t>校验和</a:t>
            </a:r>
          </a:p>
        </p:txBody>
      </p:sp>
      <p:sp>
        <p:nvSpPr>
          <p:cNvPr id="64" name="Text Box 21">
            <a:extLst>
              <a:ext uri="{FF2B5EF4-FFF2-40B4-BE49-F238E27FC236}">
                <a16:creationId xmlns:a16="http://schemas.microsoft.com/office/drawing/2014/main" id="{1E9C133E-3022-42F1-B2FC-923F2481727B}"/>
              </a:ext>
            </a:extLst>
          </p:cNvPr>
          <p:cNvSpPr txBox="1">
            <a:spLocks noChangeArrowheads="1"/>
          </p:cNvSpPr>
          <p:nvPr/>
        </p:nvSpPr>
        <p:spPr bwMode="auto">
          <a:xfrm>
            <a:off x="5399051" y="4433754"/>
            <a:ext cx="1336675" cy="400050"/>
          </a:xfrm>
          <a:prstGeom prst="rect">
            <a:avLst/>
          </a:prstGeom>
          <a:noFill/>
          <a:ln>
            <a:noFill/>
          </a:ln>
          <a:effectLst/>
        </p:spPr>
        <p:txBody>
          <a:bodyPr wrap="none">
            <a:spAutoFit/>
          </a:bodyPr>
          <a:lstStyle/>
          <a:p>
            <a:pPr eaLnBrk="0" hangingPunct="0">
              <a:defRPr/>
            </a:pPr>
            <a:r>
              <a:rPr kumimoji="1" lang="zh-CN" altLang="en-US" sz="2000" b="1">
                <a:solidFill>
                  <a:srgbClr val="000099"/>
                </a:solidFill>
                <a:latin typeface="+mn-lt"/>
                <a:ea typeface="黑体" pitchFamily="2" charset="-122"/>
              </a:rPr>
              <a:t>数         据</a:t>
            </a:r>
          </a:p>
        </p:txBody>
      </p:sp>
      <p:sp>
        <p:nvSpPr>
          <p:cNvPr id="65" name="Text Box 22">
            <a:extLst>
              <a:ext uri="{FF2B5EF4-FFF2-40B4-BE49-F238E27FC236}">
                <a16:creationId xmlns:a16="http://schemas.microsoft.com/office/drawing/2014/main" id="{F2DE7C42-FB8F-4AD9-8B76-5AC05FB2D91B}"/>
              </a:ext>
            </a:extLst>
          </p:cNvPr>
          <p:cNvSpPr txBox="1">
            <a:spLocks noChangeArrowheads="1"/>
          </p:cNvSpPr>
          <p:nvPr/>
        </p:nvSpPr>
        <p:spPr bwMode="auto">
          <a:xfrm>
            <a:off x="2089114" y="4433754"/>
            <a:ext cx="841375" cy="400050"/>
          </a:xfrm>
          <a:prstGeom prst="rect">
            <a:avLst/>
          </a:prstGeom>
          <a:noFill/>
          <a:ln>
            <a:noFill/>
          </a:ln>
          <a:effectLst/>
        </p:spPr>
        <p:txBody>
          <a:bodyPr wrap="none">
            <a:spAutoFit/>
          </a:bodyPr>
          <a:lstStyle/>
          <a:p>
            <a:pPr eaLnBrk="0" hangingPunct="0">
              <a:defRPr/>
            </a:pPr>
            <a:r>
              <a:rPr kumimoji="1" lang="zh-CN" altLang="en-US" sz="2000" b="1">
                <a:solidFill>
                  <a:srgbClr val="000099"/>
                </a:solidFill>
                <a:latin typeface="+mn-lt"/>
                <a:ea typeface="黑体" pitchFamily="2" charset="-122"/>
              </a:rPr>
              <a:t>首  部</a:t>
            </a:r>
          </a:p>
        </p:txBody>
      </p:sp>
      <p:sp>
        <p:nvSpPr>
          <p:cNvPr id="66" name="Line 23">
            <a:extLst>
              <a:ext uri="{FF2B5EF4-FFF2-40B4-BE49-F238E27FC236}">
                <a16:creationId xmlns:a16="http://schemas.microsoft.com/office/drawing/2014/main" id="{AF878CDA-F227-4F10-886E-FE1DEE391075}"/>
              </a:ext>
            </a:extLst>
          </p:cNvPr>
          <p:cNvSpPr>
            <a:spLocks noChangeShapeType="1"/>
          </p:cNvSpPr>
          <p:nvPr/>
        </p:nvSpPr>
        <p:spPr bwMode="auto">
          <a:xfrm>
            <a:off x="5257509" y="1698492"/>
            <a:ext cx="0" cy="457200"/>
          </a:xfrm>
          <a:prstGeom prst="line">
            <a:avLst/>
          </a:prstGeom>
          <a:noFill/>
          <a:ln w="9525">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7" name="Line 24">
            <a:extLst>
              <a:ext uri="{FF2B5EF4-FFF2-40B4-BE49-F238E27FC236}">
                <a16:creationId xmlns:a16="http://schemas.microsoft.com/office/drawing/2014/main" id="{A98E017E-E48B-4F2E-B4E1-186CAEC144BF}"/>
              </a:ext>
            </a:extLst>
          </p:cNvPr>
          <p:cNvSpPr>
            <a:spLocks noChangeShapeType="1"/>
          </p:cNvSpPr>
          <p:nvPr/>
        </p:nvSpPr>
        <p:spPr bwMode="auto">
          <a:xfrm>
            <a:off x="5835359" y="1698492"/>
            <a:ext cx="1588" cy="457200"/>
          </a:xfrm>
          <a:prstGeom prst="line">
            <a:avLst/>
          </a:prstGeom>
          <a:noFill/>
          <a:ln w="9525">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8" name="Line 25">
            <a:extLst>
              <a:ext uri="{FF2B5EF4-FFF2-40B4-BE49-F238E27FC236}">
                <a16:creationId xmlns:a16="http://schemas.microsoft.com/office/drawing/2014/main" id="{77EE212A-FE05-4B6A-A87F-FC38C2F42682}"/>
              </a:ext>
            </a:extLst>
          </p:cNvPr>
          <p:cNvSpPr>
            <a:spLocks noChangeShapeType="1"/>
          </p:cNvSpPr>
          <p:nvPr/>
        </p:nvSpPr>
        <p:spPr bwMode="auto">
          <a:xfrm>
            <a:off x="6413209" y="1698492"/>
            <a:ext cx="0" cy="457200"/>
          </a:xfrm>
          <a:prstGeom prst="line">
            <a:avLst/>
          </a:prstGeom>
          <a:noFill/>
          <a:ln w="9525">
            <a:solidFill>
              <a:schemeClr val="tx1"/>
            </a:solidFill>
            <a:round/>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69" name="Text Box 26">
            <a:extLst>
              <a:ext uri="{FF2B5EF4-FFF2-40B4-BE49-F238E27FC236}">
                <a16:creationId xmlns:a16="http://schemas.microsoft.com/office/drawing/2014/main" id="{27DD5741-DFB3-439F-ABB0-35C6CBF9223C}"/>
              </a:ext>
            </a:extLst>
          </p:cNvPr>
          <p:cNvSpPr txBox="1">
            <a:spLocks noChangeArrowheads="1"/>
          </p:cNvSpPr>
          <p:nvPr/>
        </p:nvSpPr>
        <p:spPr bwMode="auto">
          <a:xfrm>
            <a:off x="6367172" y="1695317"/>
            <a:ext cx="1244600" cy="400050"/>
          </a:xfrm>
          <a:prstGeom prst="rect">
            <a:avLst/>
          </a:prstGeom>
          <a:noFill/>
          <a:ln>
            <a:noFill/>
          </a:ln>
          <a:effectLst/>
        </p:spPr>
        <p:txBody>
          <a:bodyPr wrap="none">
            <a:spAutoFit/>
          </a:bodyPr>
          <a:lstStyle/>
          <a:p>
            <a:pPr eaLnBrk="0" hangingPunct="0">
              <a:defRPr/>
            </a:pPr>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70" name="Text Box 27">
            <a:extLst>
              <a:ext uri="{FF2B5EF4-FFF2-40B4-BE49-F238E27FC236}">
                <a16:creationId xmlns:a16="http://schemas.microsoft.com/office/drawing/2014/main" id="{E2A816A1-90AF-45FA-AAB4-279BD977EE27}"/>
              </a:ext>
            </a:extLst>
          </p:cNvPr>
          <p:cNvSpPr txBox="1">
            <a:spLocks noChangeArrowheads="1"/>
          </p:cNvSpPr>
          <p:nvPr/>
        </p:nvSpPr>
        <p:spPr bwMode="auto">
          <a:xfrm>
            <a:off x="849022" y="1695317"/>
            <a:ext cx="1336675" cy="400050"/>
          </a:xfrm>
          <a:prstGeom prst="rect">
            <a:avLst/>
          </a:prstGeom>
          <a:noFill/>
          <a:ln>
            <a:noFill/>
          </a:ln>
          <a:effectLst/>
        </p:spPr>
        <p:txBody>
          <a:bodyPr wrap="none">
            <a:spAutoFit/>
          </a:bodyPr>
          <a:lstStyle/>
          <a:p>
            <a:pPr eaLnBrk="0" hangingPunct="0">
              <a:defRPr/>
            </a:pPr>
            <a:r>
              <a:rPr kumimoji="1" lang="zh-CN" altLang="en-US" sz="2000" b="1" dirty="0">
                <a:solidFill>
                  <a:srgbClr val="000099"/>
                </a:solidFill>
                <a:latin typeface="+mn-lt"/>
                <a:ea typeface="黑体" pitchFamily="2" charset="-122"/>
              </a:rPr>
              <a:t>源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71" name="Text Box 28">
            <a:extLst>
              <a:ext uri="{FF2B5EF4-FFF2-40B4-BE49-F238E27FC236}">
                <a16:creationId xmlns:a16="http://schemas.microsoft.com/office/drawing/2014/main" id="{739E9F33-B131-4E13-B2A3-4791D88243E6}"/>
              </a:ext>
            </a:extLst>
          </p:cNvPr>
          <p:cNvSpPr txBox="1">
            <a:spLocks noChangeArrowheads="1"/>
          </p:cNvSpPr>
          <p:nvPr/>
        </p:nvSpPr>
        <p:spPr bwMode="auto">
          <a:xfrm>
            <a:off x="3165184" y="1695317"/>
            <a:ext cx="1595438" cy="400050"/>
          </a:xfrm>
          <a:prstGeom prst="rect">
            <a:avLst/>
          </a:prstGeom>
          <a:noFill/>
          <a:ln>
            <a:noFill/>
          </a:ln>
          <a:effectLst/>
        </p:spPr>
        <p:txBody>
          <a:bodyPr wrap="none">
            <a:spAutoFit/>
          </a:bodyPr>
          <a:lstStyle/>
          <a:p>
            <a:pPr eaLnBrk="0" hangingPunct="0">
              <a:defRPr/>
            </a:pPr>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72" name="Text Box 29">
            <a:extLst>
              <a:ext uri="{FF2B5EF4-FFF2-40B4-BE49-F238E27FC236}">
                <a16:creationId xmlns:a16="http://schemas.microsoft.com/office/drawing/2014/main" id="{C13B5477-3580-47A7-AC08-C8496D974587}"/>
              </a:ext>
            </a:extLst>
          </p:cNvPr>
          <p:cNvSpPr txBox="1">
            <a:spLocks noChangeArrowheads="1"/>
          </p:cNvSpPr>
          <p:nvPr/>
        </p:nvSpPr>
        <p:spPr bwMode="auto">
          <a:xfrm>
            <a:off x="5368634" y="1695317"/>
            <a:ext cx="327025"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0</a:t>
            </a:r>
          </a:p>
        </p:txBody>
      </p:sp>
      <p:sp>
        <p:nvSpPr>
          <p:cNvPr id="73" name="Text Box 30">
            <a:extLst>
              <a:ext uri="{FF2B5EF4-FFF2-40B4-BE49-F238E27FC236}">
                <a16:creationId xmlns:a16="http://schemas.microsoft.com/office/drawing/2014/main" id="{BA33505A-B9A8-4A40-9CA6-207D63BACFE6}"/>
              </a:ext>
            </a:extLst>
          </p:cNvPr>
          <p:cNvSpPr txBox="1">
            <a:spLocks noChangeArrowheads="1"/>
          </p:cNvSpPr>
          <p:nvPr/>
        </p:nvSpPr>
        <p:spPr bwMode="auto">
          <a:xfrm>
            <a:off x="5836947" y="1695317"/>
            <a:ext cx="471487" cy="400050"/>
          </a:xfrm>
          <a:prstGeom prst="rect">
            <a:avLst/>
          </a:prstGeom>
          <a:noFill/>
          <a:ln>
            <a:noFill/>
          </a:ln>
          <a:effectLst/>
        </p:spPr>
        <p:txBody>
          <a:bodyPr wrap="none">
            <a:spAutoFit/>
          </a:bodyPr>
          <a:lstStyle/>
          <a:p>
            <a:pPr eaLnBrk="0" hangingPunct="0">
              <a:defRPr/>
            </a:pPr>
            <a:r>
              <a:rPr kumimoji="1" lang="en-US" altLang="zh-CN" sz="2000" b="1">
                <a:solidFill>
                  <a:srgbClr val="000099"/>
                </a:solidFill>
                <a:latin typeface="+mn-lt"/>
                <a:ea typeface="黑体" pitchFamily="2" charset="-122"/>
              </a:rPr>
              <a:t>17</a:t>
            </a:r>
          </a:p>
        </p:txBody>
      </p:sp>
      <p:sp>
        <p:nvSpPr>
          <p:cNvPr id="74" name="Line 31">
            <a:extLst>
              <a:ext uri="{FF2B5EF4-FFF2-40B4-BE49-F238E27FC236}">
                <a16:creationId xmlns:a16="http://schemas.microsoft.com/office/drawing/2014/main" id="{FF865FEF-3606-4073-80AB-63B1743B84EA}"/>
              </a:ext>
            </a:extLst>
          </p:cNvPr>
          <p:cNvSpPr>
            <a:spLocks noChangeShapeType="1"/>
          </p:cNvSpPr>
          <p:nvPr/>
        </p:nvSpPr>
        <p:spPr bwMode="auto">
          <a:xfrm>
            <a:off x="1928776" y="5078279"/>
            <a:ext cx="7143750" cy="0"/>
          </a:xfrm>
          <a:prstGeom prst="line">
            <a:avLst/>
          </a:prstGeom>
          <a:noFill/>
          <a:ln w="9525">
            <a:solidFill>
              <a:srgbClr val="333399"/>
            </a:solidFill>
            <a:round/>
            <a:headEnd type="triangle" w="med" len="lg"/>
            <a:tailEnd type="triangle" w="med" len="lg"/>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5" name="Rectangle 32">
            <a:extLst>
              <a:ext uri="{FF2B5EF4-FFF2-40B4-BE49-F238E27FC236}">
                <a16:creationId xmlns:a16="http://schemas.microsoft.com/office/drawing/2014/main" id="{B9C8FE1D-DC0C-4DF2-BBBC-F4BEF89C27CE}"/>
              </a:ext>
            </a:extLst>
          </p:cNvPr>
          <p:cNvSpPr>
            <a:spLocks noChangeArrowheads="1"/>
          </p:cNvSpPr>
          <p:nvPr/>
        </p:nvSpPr>
        <p:spPr bwMode="auto">
          <a:xfrm>
            <a:off x="4729126" y="4924292"/>
            <a:ext cx="1270000" cy="292100"/>
          </a:xfrm>
          <a:prstGeom prst="rect">
            <a:avLst/>
          </a:prstGeom>
          <a:solidFill>
            <a:schemeClr val="bg1"/>
          </a:solidFill>
          <a:ln>
            <a:noFill/>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76" name="Text Box 33">
            <a:extLst>
              <a:ext uri="{FF2B5EF4-FFF2-40B4-BE49-F238E27FC236}">
                <a16:creationId xmlns:a16="http://schemas.microsoft.com/office/drawing/2014/main" id="{C84AB9E6-33EA-4B32-9D74-6A2CCA908D3E}"/>
              </a:ext>
            </a:extLst>
          </p:cNvPr>
          <p:cNvSpPr txBox="1">
            <a:spLocks noChangeArrowheads="1"/>
          </p:cNvSpPr>
          <p:nvPr/>
        </p:nvSpPr>
        <p:spPr bwMode="auto">
          <a:xfrm>
            <a:off x="4678326" y="5044942"/>
            <a:ext cx="1266825" cy="400050"/>
          </a:xfrm>
          <a:prstGeom prst="rect">
            <a:avLst/>
          </a:prstGeom>
          <a:noFill/>
          <a:ln>
            <a:noFill/>
          </a:ln>
          <a:effectLst/>
        </p:spPr>
        <p:txBody>
          <a:bodyPr wrap="none">
            <a:spAutoFit/>
          </a:bodyPr>
          <a:lstStyle/>
          <a:p>
            <a:pPr eaLnBrk="0" hangingPunct="0">
              <a:defRPr/>
            </a:pP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sp>
        <p:nvSpPr>
          <p:cNvPr id="77" name="Text Box 34">
            <a:extLst>
              <a:ext uri="{FF2B5EF4-FFF2-40B4-BE49-F238E27FC236}">
                <a16:creationId xmlns:a16="http://schemas.microsoft.com/office/drawing/2014/main" id="{578227EE-5FE6-453D-A2DA-3710790E555E}"/>
              </a:ext>
            </a:extLst>
          </p:cNvPr>
          <p:cNvSpPr txBox="1">
            <a:spLocks noChangeArrowheads="1"/>
          </p:cNvSpPr>
          <p:nvPr/>
        </p:nvSpPr>
        <p:spPr bwMode="auto">
          <a:xfrm>
            <a:off x="344710" y="1286407"/>
            <a:ext cx="698500" cy="400050"/>
          </a:xfrm>
          <a:prstGeom prst="rect">
            <a:avLst/>
          </a:prstGeom>
          <a:noFill/>
          <a:ln>
            <a:noFill/>
          </a:ln>
          <a:effectLst/>
        </p:spPr>
        <p:txBody>
          <a:bodyPr wrap="none">
            <a:spAutoFit/>
          </a:bodyPr>
          <a:lstStyle/>
          <a:p>
            <a:pPr eaLnBrk="0" hangingPunct="0">
              <a:defRPr/>
            </a:pPr>
            <a:r>
              <a:rPr kumimoji="1" lang="zh-CN" altLang="en-US" sz="2000" b="1" dirty="0">
                <a:solidFill>
                  <a:srgbClr val="000099"/>
                </a:solidFill>
                <a:latin typeface="+mn-lt"/>
                <a:ea typeface="黑体" pitchFamily="2" charset="-122"/>
              </a:rPr>
              <a:t>字节</a:t>
            </a:r>
          </a:p>
        </p:txBody>
      </p:sp>
      <p:sp>
        <p:nvSpPr>
          <p:cNvPr id="78" name="Text Box 35">
            <a:extLst>
              <a:ext uri="{FF2B5EF4-FFF2-40B4-BE49-F238E27FC236}">
                <a16:creationId xmlns:a16="http://schemas.microsoft.com/office/drawing/2014/main" id="{103583D3-76DC-4BBF-A0BC-5DD2A9552576}"/>
              </a:ext>
            </a:extLst>
          </p:cNvPr>
          <p:cNvSpPr txBox="1">
            <a:spLocks noChangeArrowheads="1"/>
          </p:cNvSpPr>
          <p:nvPr/>
        </p:nvSpPr>
        <p:spPr bwMode="auto">
          <a:xfrm>
            <a:off x="1444334" y="1293679"/>
            <a:ext cx="327025"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4</a:t>
            </a:r>
          </a:p>
        </p:txBody>
      </p:sp>
      <p:sp>
        <p:nvSpPr>
          <p:cNvPr id="79" name="Text Box 36">
            <a:extLst>
              <a:ext uri="{FF2B5EF4-FFF2-40B4-BE49-F238E27FC236}">
                <a16:creationId xmlns:a16="http://schemas.microsoft.com/office/drawing/2014/main" id="{ED962089-8611-4F3C-9D19-98BD56B53874}"/>
              </a:ext>
            </a:extLst>
          </p:cNvPr>
          <p:cNvSpPr txBox="1">
            <a:spLocks noChangeArrowheads="1"/>
          </p:cNvSpPr>
          <p:nvPr/>
        </p:nvSpPr>
        <p:spPr bwMode="auto">
          <a:xfrm>
            <a:off x="3855747" y="1293679"/>
            <a:ext cx="328612"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4</a:t>
            </a:r>
          </a:p>
        </p:txBody>
      </p:sp>
      <p:sp>
        <p:nvSpPr>
          <p:cNvPr id="80" name="Text Box 37">
            <a:extLst>
              <a:ext uri="{FF2B5EF4-FFF2-40B4-BE49-F238E27FC236}">
                <a16:creationId xmlns:a16="http://schemas.microsoft.com/office/drawing/2014/main" id="{C09EC14C-55F3-47AE-ABAB-B3CF125E003F}"/>
              </a:ext>
            </a:extLst>
          </p:cNvPr>
          <p:cNvSpPr txBox="1">
            <a:spLocks noChangeArrowheads="1"/>
          </p:cNvSpPr>
          <p:nvPr/>
        </p:nvSpPr>
        <p:spPr bwMode="auto">
          <a:xfrm>
            <a:off x="5368634" y="1293679"/>
            <a:ext cx="327025"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1</a:t>
            </a:r>
          </a:p>
        </p:txBody>
      </p:sp>
      <p:sp>
        <p:nvSpPr>
          <p:cNvPr id="81" name="Text Box 38">
            <a:extLst>
              <a:ext uri="{FF2B5EF4-FFF2-40B4-BE49-F238E27FC236}">
                <a16:creationId xmlns:a16="http://schemas.microsoft.com/office/drawing/2014/main" id="{9D49E8BD-390B-40AB-B634-811275C83CFC}"/>
              </a:ext>
            </a:extLst>
          </p:cNvPr>
          <p:cNvSpPr txBox="1">
            <a:spLocks noChangeArrowheads="1"/>
          </p:cNvSpPr>
          <p:nvPr/>
        </p:nvSpPr>
        <p:spPr bwMode="auto">
          <a:xfrm>
            <a:off x="5932197" y="1293679"/>
            <a:ext cx="327025"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1</a:t>
            </a:r>
          </a:p>
        </p:txBody>
      </p:sp>
      <p:sp>
        <p:nvSpPr>
          <p:cNvPr id="82" name="Text Box 39">
            <a:extLst>
              <a:ext uri="{FF2B5EF4-FFF2-40B4-BE49-F238E27FC236}">
                <a16:creationId xmlns:a16="http://schemas.microsoft.com/office/drawing/2014/main" id="{05F0E49D-2F20-47BE-8FA9-6A51E53B2723}"/>
              </a:ext>
            </a:extLst>
          </p:cNvPr>
          <p:cNvSpPr txBox="1">
            <a:spLocks noChangeArrowheads="1"/>
          </p:cNvSpPr>
          <p:nvPr/>
        </p:nvSpPr>
        <p:spPr bwMode="auto">
          <a:xfrm>
            <a:off x="6784684" y="1293679"/>
            <a:ext cx="328613"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2</a:t>
            </a:r>
          </a:p>
        </p:txBody>
      </p:sp>
      <p:sp>
        <p:nvSpPr>
          <p:cNvPr id="83" name="Text Box 40">
            <a:extLst>
              <a:ext uri="{FF2B5EF4-FFF2-40B4-BE49-F238E27FC236}">
                <a16:creationId xmlns:a16="http://schemas.microsoft.com/office/drawing/2014/main" id="{3110FB37-AD97-4EE9-9FED-830F7F82F2F9}"/>
              </a:ext>
            </a:extLst>
          </p:cNvPr>
          <p:cNvSpPr txBox="1">
            <a:spLocks noChangeArrowheads="1"/>
          </p:cNvSpPr>
          <p:nvPr/>
        </p:nvSpPr>
        <p:spPr bwMode="auto">
          <a:xfrm>
            <a:off x="1638264" y="2339842"/>
            <a:ext cx="469900" cy="400050"/>
          </a:xfrm>
          <a:prstGeom prst="rect">
            <a:avLst/>
          </a:prstGeom>
          <a:noFill/>
          <a:ln>
            <a:noFill/>
          </a:ln>
          <a:effectLst/>
        </p:spPr>
        <p:txBody>
          <a:bodyPr wrap="none">
            <a:spAutoFit/>
          </a:bodyPr>
          <a:lstStyle/>
          <a:p>
            <a:pPr eaLnBrk="0" hangingPunct="0">
              <a:defRPr/>
            </a:pPr>
            <a:r>
              <a:rPr kumimoji="1" lang="en-US" altLang="zh-CN" sz="2000" b="1">
                <a:solidFill>
                  <a:srgbClr val="000099"/>
                </a:solidFill>
                <a:latin typeface="+mn-lt"/>
                <a:ea typeface="黑体" pitchFamily="2" charset="-122"/>
              </a:rPr>
              <a:t>12</a:t>
            </a:r>
          </a:p>
        </p:txBody>
      </p:sp>
      <p:sp>
        <p:nvSpPr>
          <p:cNvPr id="84" name="Text Box 41">
            <a:extLst>
              <a:ext uri="{FF2B5EF4-FFF2-40B4-BE49-F238E27FC236}">
                <a16:creationId xmlns:a16="http://schemas.microsoft.com/office/drawing/2014/main" id="{24EA8311-A321-40EE-8980-C0580B3087DF}"/>
              </a:ext>
            </a:extLst>
          </p:cNvPr>
          <p:cNvSpPr txBox="1">
            <a:spLocks noChangeArrowheads="1"/>
          </p:cNvSpPr>
          <p:nvPr/>
        </p:nvSpPr>
        <p:spPr bwMode="auto">
          <a:xfrm>
            <a:off x="3014626" y="2344604"/>
            <a:ext cx="327025"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2</a:t>
            </a:r>
          </a:p>
        </p:txBody>
      </p:sp>
      <p:sp>
        <p:nvSpPr>
          <p:cNvPr id="85" name="Text Box 42">
            <a:extLst>
              <a:ext uri="{FF2B5EF4-FFF2-40B4-BE49-F238E27FC236}">
                <a16:creationId xmlns:a16="http://schemas.microsoft.com/office/drawing/2014/main" id="{01803FB5-0AF7-4A51-86E5-C904FFC0652B}"/>
              </a:ext>
            </a:extLst>
          </p:cNvPr>
          <p:cNvSpPr txBox="1">
            <a:spLocks noChangeArrowheads="1"/>
          </p:cNvSpPr>
          <p:nvPr/>
        </p:nvSpPr>
        <p:spPr bwMode="auto">
          <a:xfrm>
            <a:off x="4341776" y="2344604"/>
            <a:ext cx="327025"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2</a:t>
            </a:r>
          </a:p>
        </p:txBody>
      </p:sp>
      <p:sp>
        <p:nvSpPr>
          <p:cNvPr id="86" name="Text Box 43">
            <a:extLst>
              <a:ext uri="{FF2B5EF4-FFF2-40B4-BE49-F238E27FC236}">
                <a16:creationId xmlns:a16="http://schemas.microsoft.com/office/drawing/2014/main" id="{F6FE5A0C-262F-48D5-9E57-8884BD847D92}"/>
              </a:ext>
            </a:extLst>
          </p:cNvPr>
          <p:cNvSpPr txBox="1">
            <a:spLocks noChangeArrowheads="1"/>
          </p:cNvSpPr>
          <p:nvPr/>
        </p:nvSpPr>
        <p:spPr bwMode="auto">
          <a:xfrm>
            <a:off x="5500651" y="2344604"/>
            <a:ext cx="327025"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2</a:t>
            </a:r>
          </a:p>
        </p:txBody>
      </p:sp>
      <p:sp>
        <p:nvSpPr>
          <p:cNvPr id="87" name="Text Box 44">
            <a:extLst>
              <a:ext uri="{FF2B5EF4-FFF2-40B4-BE49-F238E27FC236}">
                <a16:creationId xmlns:a16="http://schemas.microsoft.com/office/drawing/2014/main" id="{42896803-7886-4097-AC0A-4A2601CE8F0F}"/>
              </a:ext>
            </a:extLst>
          </p:cNvPr>
          <p:cNvSpPr txBox="1">
            <a:spLocks noChangeArrowheads="1"/>
          </p:cNvSpPr>
          <p:nvPr/>
        </p:nvSpPr>
        <p:spPr bwMode="auto">
          <a:xfrm>
            <a:off x="6819864" y="2344604"/>
            <a:ext cx="327025" cy="400050"/>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b="1">
                <a:solidFill>
                  <a:srgbClr val="000099"/>
                </a:solidFill>
                <a:ea typeface="黑体" panose="02010609060101010101" pitchFamily="49" charset="-122"/>
              </a:rPr>
              <a:t>2</a:t>
            </a:r>
          </a:p>
        </p:txBody>
      </p:sp>
      <p:sp>
        <p:nvSpPr>
          <p:cNvPr id="88" name="Text Box 45">
            <a:extLst>
              <a:ext uri="{FF2B5EF4-FFF2-40B4-BE49-F238E27FC236}">
                <a16:creationId xmlns:a16="http://schemas.microsoft.com/office/drawing/2014/main" id="{72EF05E5-B745-48C8-84B4-165B5081DFC6}"/>
              </a:ext>
            </a:extLst>
          </p:cNvPr>
          <p:cNvSpPr txBox="1">
            <a:spLocks noChangeArrowheads="1"/>
          </p:cNvSpPr>
          <p:nvPr/>
        </p:nvSpPr>
        <p:spPr bwMode="auto">
          <a:xfrm>
            <a:off x="384139" y="2339842"/>
            <a:ext cx="698500" cy="400050"/>
          </a:xfrm>
          <a:prstGeom prst="rect">
            <a:avLst/>
          </a:prstGeom>
          <a:noFill/>
          <a:ln>
            <a:noFill/>
          </a:ln>
          <a:effectLst/>
        </p:spPr>
        <p:txBody>
          <a:bodyPr wrap="none">
            <a:spAutoFit/>
          </a:bodyPr>
          <a:lstStyle/>
          <a:p>
            <a:pPr eaLnBrk="0" hangingPunct="0">
              <a:defRPr/>
            </a:pPr>
            <a:r>
              <a:rPr kumimoji="1" lang="zh-CN" altLang="en-US" sz="2000" b="1">
                <a:solidFill>
                  <a:srgbClr val="000099"/>
                </a:solidFill>
                <a:latin typeface="+mn-lt"/>
                <a:ea typeface="黑体" pitchFamily="2" charset="-122"/>
              </a:rPr>
              <a:t>字节</a:t>
            </a:r>
          </a:p>
        </p:txBody>
      </p:sp>
      <p:sp>
        <p:nvSpPr>
          <p:cNvPr id="89" name="Text Box 46">
            <a:extLst>
              <a:ext uri="{FF2B5EF4-FFF2-40B4-BE49-F238E27FC236}">
                <a16:creationId xmlns:a16="http://schemas.microsoft.com/office/drawing/2014/main" id="{2ABE838E-5971-4748-87F4-F6D45F347D25}"/>
              </a:ext>
            </a:extLst>
          </p:cNvPr>
          <p:cNvSpPr txBox="1">
            <a:spLocks noChangeArrowheads="1"/>
          </p:cNvSpPr>
          <p:nvPr/>
        </p:nvSpPr>
        <p:spPr bwMode="auto">
          <a:xfrm>
            <a:off x="504789" y="4827454"/>
            <a:ext cx="1209675" cy="400050"/>
          </a:xfrm>
          <a:prstGeom prst="rect">
            <a:avLst/>
          </a:prstGeom>
          <a:noFill/>
          <a:ln>
            <a:noFill/>
          </a:ln>
          <a:effectLst/>
        </p:spPr>
        <p:txBody>
          <a:bodyPr wrap="none">
            <a:spAutoFit/>
          </a:bodyPr>
          <a:lstStyle/>
          <a:p>
            <a:pPr eaLnBrk="0" hangingPunct="0">
              <a:defRPr/>
            </a:pPr>
            <a:r>
              <a:rPr kumimoji="1" lang="zh-CN" altLang="en-US" sz="2000" b="1" dirty="0">
                <a:solidFill>
                  <a:srgbClr val="000099"/>
                </a:solidFill>
                <a:latin typeface="+mn-lt"/>
                <a:ea typeface="黑体" pitchFamily="2" charset="-122"/>
              </a:rPr>
              <a:t>发送在前</a:t>
            </a:r>
          </a:p>
        </p:txBody>
      </p:sp>
      <p:sp>
        <p:nvSpPr>
          <p:cNvPr id="90" name="Rectangle 48">
            <a:extLst>
              <a:ext uri="{FF2B5EF4-FFF2-40B4-BE49-F238E27FC236}">
                <a16:creationId xmlns:a16="http://schemas.microsoft.com/office/drawing/2014/main" id="{3E116C66-BA07-4957-9090-DA1467FAFC47}"/>
              </a:ext>
            </a:extLst>
          </p:cNvPr>
          <p:cNvSpPr>
            <a:spLocks noChangeArrowheads="1"/>
          </p:cNvSpPr>
          <p:nvPr/>
        </p:nvSpPr>
        <p:spPr bwMode="auto">
          <a:xfrm>
            <a:off x="4314789" y="3524117"/>
            <a:ext cx="4757737" cy="457200"/>
          </a:xfrm>
          <a:prstGeom prst="rect">
            <a:avLst/>
          </a:prstGeom>
          <a:solidFill>
            <a:srgbClr val="FFCCFF"/>
          </a:solidFill>
          <a:ln w="19050">
            <a:solidFill>
              <a:schemeClr val="tx1"/>
            </a:solidFill>
            <a:miter lim="800000"/>
            <a:headEnd/>
            <a:tailEnd/>
          </a:ln>
          <a:effectLst/>
        </p:spPr>
        <p:txBody>
          <a:bodyPr wrap="none" anchor="ctr"/>
          <a:lstStyle/>
          <a:p>
            <a:pPr eaLnBrk="0" hangingPunct="0">
              <a:defRPr/>
            </a:pPr>
            <a:endParaRPr lang="zh-CN" altLang="en-US" b="1">
              <a:solidFill>
                <a:srgbClr val="000099"/>
              </a:solidFill>
              <a:latin typeface="+mn-lt"/>
              <a:ea typeface="黑体" pitchFamily="2" charset="-122"/>
            </a:endParaRPr>
          </a:p>
        </p:txBody>
      </p:sp>
      <p:sp>
        <p:nvSpPr>
          <p:cNvPr id="91" name="Text Box 49">
            <a:extLst>
              <a:ext uri="{FF2B5EF4-FFF2-40B4-BE49-F238E27FC236}">
                <a16:creationId xmlns:a16="http://schemas.microsoft.com/office/drawing/2014/main" id="{296ABCFB-135A-4C99-BEF3-4B345F782A36}"/>
              </a:ext>
            </a:extLst>
          </p:cNvPr>
          <p:cNvSpPr txBox="1">
            <a:spLocks noChangeArrowheads="1"/>
          </p:cNvSpPr>
          <p:nvPr/>
        </p:nvSpPr>
        <p:spPr bwMode="auto">
          <a:xfrm>
            <a:off x="5999126" y="3566979"/>
            <a:ext cx="1336675" cy="400050"/>
          </a:xfrm>
          <a:prstGeom prst="rect">
            <a:avLst/>
          </a:prstGeom>
          <a:noFill/>
          <a:ln>
            <a:noFill/>
          </a:ln>
          <a:effectLst/>
        </p:spPr>
        <p:txBody>
          <a:bodyPr wrap="none">
            <a:spAutoFit/>
          </a:bodyPr>
          <a:lstStyle/>
          <a:p>
            <a:pPr eaLnBrk="0" hangingPunct="0">
              <a:defRPr/>
            </a:pPr>
            <a:r>
              <a:rPr kumimoji="1" lang="zh-CN" altLang="en-US" sz="2000" b="1">
                <a:solidFill>
                  <a:srgbClr val="000099"/>
                </a:solidFill>
                <a:latin typeface="+mn-lt"/>
                <a:ea typeface="黑体" pitchFamily="2" charset="-122"/>
              </a:rPr>
              <a:t>数         据</a:t>
            </a:r>
          </a:p>
        </p:txBody>
      </p:sp>
      <p:sp>
        <p:nvSpPr>
          <p:cNvPr id="92" name="Text Box 50">
            <a:extLst>
              <a:ext uri="{FF2B5EF4-FFF2-40B4-BE49-F238E27FC236}">
                <a16:creationId xmlns:a16="http://schemas.microsoft.com/office/drawing/2014/main" id="{9CEB6722-C8E5-4A4E-A3E0-18858E4AD57D}"/>
              </a:ext>
            </a:extLst>
          </p:cNvPr>
          <p:cNvSpPr txBox="1">
            <a:spLocks noChangeArrowheads="1"/>
          </p:cNvSpPr>
          <p:nvPr/>
        </p:nvSpPr>
        <p:spPr bwMode="auto">
          <a:xfrm>
            <a:off x="3295614" y="3566979"/>
            <a:ext cx="842962" cy="400050"/>
          </a:xfrm>
          <a:prstGeom prst="rect">
            <a:avLst/>
          </a:prstGeom>
          <a:noFill/>
          <a:ln>
            <a:noFill/>
          </a:ln>
          <a:effectLst/>
        </p:spPr>
        <p:txBody>
          <a:bodyPr wrap="none">
            <a:spAutoFit/>
          </a:bodyPr>
          <a:lstStyle/>
          <a:p>
            <a:pPr eaLnBrk="0" hangingPunct="0">
              <a:defRPr/>
            </a:pPr>
            <a:r>
              <a:rPr kumimoji="1" lang="zh-CN" altLang="en-US" sz="2000" b="1" dirty="0">
                <a:solidFill>
                  <a:srgbClr val="000099"/>
                </a:solidFill>
                <a:latin typeface="+mn-lt"/>
                <a:ea typeface="黑体" pitchFamily="2" charset="-122"/>
              </a:rPr>
              <a:t>首  部</a:t>
            </a:r>
          </a:p>
        </p:txBody>
      </p:sp>
      <p:sp>
        <p:nvSpPr>
          <p:cNvPr id="93" name="Text Box 52">
            <a:extLst>
              <a:ext uri="{FF2B5EF4-FFF2-40B4-BE49-F238E27FC236}">
                <a16:creationId xmlns:a16="http://schemas.microsoft.com/office/drawing/2014/main" id="{F1CED801-0034-4940-9D24-7F3873CB6706}"/>
              </a:ext>
            </a:extLst>
          </p:cNvPr>
          <p:cNvSpPr txBox="1">
            <a:spLocks noChangeArrowheads="1"/>
          </p:cNvSpPr>
          <p:nvPr/>
        </p:nvSpPr>
        <p:spPr bwMode="auto">
          <a:xfrm>
            <a:off x="881026" y="3524117"/>
            <a:ext cx="2084388" cy="400050"/>
          </a:xfrm>
          <a:prstGeom prst="rect">
            <a:avLst/>
          </a:prstGeom>
          <a:noFill/>
          <a:ln>
            <a:noFill/>
          </a:ln>
          <a:effectLst/>
        </p:spPr>
        <p:txBody>
          <a:bodyPr wrap="none">
            <a:spAutoFit/>
          </a:bodyPr>
          <a:lstStyle/>
          <a:p>
            <a:pPr eaLnBrk="0" hangingPunct="0">
              <a:defRPr/>
            </a:pPr>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94" name="Rectangle 4">
            <a:extLst>
              <a:ext uri="{FF2B5EF4-FFF2-40B4-BE49-F238E27FC236}">
                <a16:creationId xmlns:a16="http://schemas.microsoft.com/office/drawing/2014/main" id="{2D27237C-4FC6-4601-9832-A79FEC894F98}"/>
              </a:ext>
            </a:extLst>
          </p:cNvPr>
          <p:cNvSpPr>
            <a:spLocks noChangeArrowheads="1"/>
          </p:cNvSpPr>
          <p:nvPr/>
        </p:nvSpPr>
        <p:spPr bwMode="auto">
          <a:xfrm>
            <a:off x="3149564" y="3992429"/>
            <a:ext cx="5915025" cy="395288"/>
          </a:xfrm>
          <a:prstGeom prst="rect">
            <a:avLst/>
          </a:prstGeom>
          <a:gradFill flip="none" rotWithShape="1">
            <a:gsLst>
              <a:gs pos="0">
                <a:srgbClr val="99FF66"/>
              </a:gs>
              <a:gs pos="100000">
                <a:srgbClr val="47B26B"/>
              </a:gs>
            </a:gsLst>
            <a:lin ang="16200000" scaled="1"/>
            <a:tileRect/>
          </a:gradFill>
          <a:ln>
            <a:noFill/>
          </a:ln>
          <a:effectLst/>
        </p:spPr>
        <p:txBody>
          <a:bodyPr wrap="none" anchor="ctr"/>
          <a:lstStyle/>
          <a:p>
            <a:pPr fontAlgn="auto">
              <a:spcBef>
                <a:spcPts val="0"/>
              </a:spcBef>
              <a:spcAft>
                <a:spcPts val="0"/>
              </a:spcAft>
              <a:defRPr/>
            </a:pPr>
            <a:endParaRPr lang="zh-CN" altLang="en-US" sz="2400" b="1" kern="0">
              <a:solidFill>
                <a:srgbClr val="000099"/>
              </a:solidFill>
              <a:latin typeface="+mn-lt"/>
              <a:ea typeface="黑体" pitchFamily="2" charset="-122"/>
            </a:endParaRPr>
          </a:p>
        </p:txBody>
      </p:sp>
      <p:sp>
        <p:nvSpPr>
          <p:cNvPr id="55" name="标题 1">
            <a:extLst>
              <a:ext uri="{FF2B5EF4-FFF2-40B4-BE49-F238E27FC236}">
                <a16:creationId xmlns:a16="http://schemas.microsoft.com/office/drawing/2014/main" id="{F1738AB9-C7F7-4C90-AB68-1976A35A6050}"/>
              </a:ext>
            </a:extLst>
          </p:cNvPr>
          <p:cNvSpPr>
            <a:spLocks noGrp="1"/>
          </p:cNvSpPr>
          <p:nvPr>
            <p:ph type="title"/>
          </p:nvPr>
        </p:nvSpPr>
        <p:spPr>
          <a:xfrm>
            <a:off x="313390" y="451856"/>
            <a:ext cx="7993626" cy="620683"/>
          </a:xfrm>
        </p:spPr>
        <p:txBody>
          <a:bodyPr>
            <a:normAutofit/>
          </a:bodyPr>
          <a:lstStyle/>
          <a:p>
            <a:r>
              <a:rPr lang="en-US" altLang="zh-CN" dirty="0"/>
              <a:t>UDP</a:t>
            </a:r>
            <a:r>
              <a:rPr lang="zh-CN" altLang="en-US" dirty="0"/>
              <a:t>报文格式</a:t>
            </a:r>
            <a:endParaRPr lang="zh-CN" altLang="en-US" sz="3200" dirty="0">
              <a:latin typeface="黑体" panose="02010609060101010101" pitchFamily="49" charset="-122"/>
              <a:ea typeface="黑体" panose="02010609060101010101" pitchFamily="49" charset="-122"/>
            </a:endParaRPr>
          </a:p>
        </p:txBody>
      </p:sp>
      <p:sp>
        <p:nvSpPr>
          <p:cNvPr id="95" name="内容占位符 2">
            <a:extLst>
              <a:ext uri="{FF2B5EF4-FFF2-40B4-BE49-F238E27FC236}">
                <a16:creationId xmlns:a16="http://schemas.microsoft.com/office/drawing/2014/main" id="{A8D2FEE9-7D7A-473D-A00C-9D601874D6CE}"/>
              </a:ext>
            </a:extLst>
          </p:cNvPr>
          <p:cNvSpPr>
            <a:spLocks noGrp="1"/>
          </p:cNvSpPr>
          <p:nvPr>
            <p:ph idx="1"/>
          </p:nvPr>
        </p:nvSpPr>
        <p:spPr>
          <a:xfrm>
            <a:off x="493727" y="5564322"/>
            <a:ext cx="8023121" cy="973830"/>
          </a:xfrm>
        </p:spPr>
        <p:txBody>
          <a:bodyPr>
            <a:noAutofit/>
          </a:bodyPr>
          <a:lstStyle/>
          <a:p>
            <a:pPr>
              <a:lnSpc>
                <a:spcPct val="100000"/>
              </a:lnSpc>
              <a:spcBef>
                <a:spcPts val="0"/>
              </a:spcBef>
              <a:buNone/>
            </a:pPr>
            <a:r>
              <a:rPr lang="zh-CN" altLang="en-US" dirty="0"/>
              <a:t>报文长度：不包括伪首部</a:t>
            </a:r>
            <a:endParaRPr lang="zh-CN" altLang="zh-CN" dirty="0"/>
          </a:p>
          <a:p>
            <a:pPr>
              <a:lnSpc>
                <a:spcPct val="100000"/>
              </a:lnSpc>
              <a:spcBef>
                <a:spcPts val="0"/>
              </a:spcBef>
              <a:buNone/>
            </a:pPr>
            <a:r>
              <a:rPr lang="zh-CN" altLang="en-US" dirty="0"/>
              <a:t>校验和：包括伪首部；反码加法</a:t>
            </a:r>
            <a:endParaRPr lang="en-US" altLang="zh-CN" dirty="0"/>
          </a:p>
        </p:txBody>
      </p:sp>
      <p:sp>
        <p:nvSpPr>
          <p:cNvPr id="2" name="灯片编号占位符 1">
            <a:extLst>
              <a:ext uri="{FF2B5EF4-FFF2-40B4-BE49-F238E27FC236}">
                <a16:creationId xmlns:a16="http://schemas.microsoft.com/office/drawing/2014/main" id="{6EEE1F4E-A216-45A4-B2BA-EE772F95C30C}"/>
              </a:ext>
            </a:extLst>
          </p:cNvPr>
          <p:cNvSpPr>
            <a:spLocks noGrp="1"/>
          </p:cNvSpPr>
          <p:nvPr>
            <p:ph type="sldNum" sz="quarter" idx="12"/>
          </p:nvPr>
        </p:nvSpPr>
        <p:spPr/>
        <p:txBody>
          <a:bodyPr/>
          <a:lstStyle/>
          <a:p>
            <a:fld id="{0343F522-B1DB-4B24-87CC-09EAB668A261}" type="slidenum">
              <a:rPr lang="zh-CN" altLang="en-US" smtClean="0"/>
              <a:pPr/>
              <a:t>9</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2087</TotalTime>
  <Words>9151</Words>
  <Application>Microsoft Office PowerPoint</Application>
  <PresentationFormat>全屏显示(4:3)</PresentationFormat>
  <Paragraphs>2320</Paragraphs>
  <Slides>78</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78</vt:i4>
      </vt:variant>
    </vt:vector>
  </HeadingPairs>
  <TitlesOfParts>
    <vt:vector size="87" baseType="lpstr">
      <vt:lpstr>等线</vt:lpstr>
      <vt:lpstr>黑体</vt:lpstr>
      <vt:lpstr>Arial</vt:lpstr>
      <vt:lpstr>Calibri</vt:lpstr>
      <vt:lpstr>Tahoma</vt:lpstr>
      <vt:lpstr>Times New Roman</vt:lpstr>
      <vt:lpstr>Wingdings</vt:lpstr>
      <vt:lpstr>Wingdings 2</vt:lpstr>
      <vt:lpstr>Office 主题​​</vt:lpstr>
      <vt:lpstr>第4章 端到端数据传输方法设计</vt:lpstr>
      <vt:lpstr>为什么需要端到端传输服务？</vt:lpstr>
      <vt:lpstr>端到端的范围与主机到主机的范围</vt:lpstr>
      <vt:lpstr>端到端之间的数据传输机制应满足需求：</vt:lpstr>
      <vt:lpstr>传输服务类别：可靠传输与不可靠传输</vt:lpstr>
      <vt:lpstr>怎么实现传输服务（抽象模型）？——原语</vt:lpstr>
      <vt:lpstr>TCP/IP体系怎么实现不可靠传输传输服务？</vt:lpstr>
      <vt:lpstr>UDP适用哪些应用？</vt:lpstr>
      <vt:lpstr>UDP报文格式</vt:lpstr>
      <vt:lpstr>校验和的计算——反码加法</vt:lpstr>
      <vt:lpstr>校验和的计算——反码加法</vt:lpstr>
      <vt:lpstr>校验和的计算——反码加法</vt:lpstr>
      <vt:lpstr>UDP工作流程</vt:lpstr>
      <vt:lpstr>PowerPoint 演示文稿</vt:lpstr>
      <vt:lpstr>TCP协议的主要功能（续）</vt:lpstr>
      <vt:lpstr>TCP协议的特点</vt:lpstr>
      <vt:lpstr>端口</vt:lpstr>
      <vt:lpstr>端口分三类</vt:lpstr>
      <vt:lpstr>套接字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选择性确认SACK</vt:lpstr>
      <vt:lpstr>时间戳选项</vt:lpstr>
      <vt:lpstr>PowerPoint 演示文稿</vt:lpstr>
      <vt:lpstr>TCP连接建立：三次握手</vt:lpstr>
      <vt:lpstr>TCP连接建立失败的情况：</vt:lpstr>
      <vt:lpstr>初始序号(ISN)的确定 ：</vt:lpstr>
      <vt:lpstr>三次握手机制的安全隐患：</vt:lpstr>
      <vt:lpstr>正常终止连接：四次握手方式</vt:lpstr>
      <vt:lpstr> 同时终止连接：四次握手方式</vt:lpstr>
      <vt:lpstr>TCP 释放连接：三次握手（TCP未采用此方式！！！） </vt:lpstr>
      <vt:lpstr>TCP 超时重传时间RTO设置</vt:lpstr>
      <vt:lpstr>RFC793给出了RTO的计算方法（早期方法）</vt:lpstr>
      <vt:lpstr>RFC2988提出了新的计算方法</vt:lpstr>
      <vt:lpstr>RTT测量相当复杂</vt:lpstr>
      <vt:lpstr>Karn 算法</vt:lpstr>
      <vt:lpstr>传输机制</vt:lpstr>
      <vt:lpstr>在发送端，数据可处于下述四种状态之一：</vt:lpstr>
      <vt:lpstr>发送窗口</vt:lpstr>
      <vt:lpstr>TCP采用滑动窗口实现流量控制：</vt:lpstr>
      <vt:lpstr>滑动窗口的问题</vt:lpstr>
      <vt:lpstr>（1）死锁问题</vt:lpstr>
      <vt:lpstr>（2）效率问题</vt:lpstr>
      <vt:lpstr>（3）傻瓜窗口症状问题</vt:lpstr>
      <vt:lpstr>（4）利用率问题</vt:lpstr>
      <vt:lpstr>（5）选择性确认问题</vt:lpstr>
      <vt:lpstr>TCP优先数据发送</vt:lpstr>
      <vt:lpstr>移动TCP优化</vt:lpstr>
      <vt:lpstr>星际TCP优化</vt:lpstr>
      <vt:lpstr>PowerPoint 演示文稿</vt:lpstr>
      <vt:lpstr>取代TCP的QUIC</vt:lpstr>
      <vt:lpstr>RTP（Real-time Transport Protocol）：针对交互式音视频应用，应满足主要需求：</vt:lpstr>
      <vt:lpstr>RTP（Real-time Transport Protocol）：针对交互式音视频应用，应满足主要需求：</vt:lpstr>
      <vt:lpstr>RTP层次关系</vt:lpstr>
      <vt:lpstr>RTP报文格式</vt:lpstr>
      <vt:lpstr>RTP报文格式</vt:lpstr>
      <vt:lpstr>RTP报文格式</vt:lpstr>
      <vt:lpstr>RTP报文格式</vt:lpstr>
      <vt:lpstr>实时传输控制协议RTCP</vt:lpstr>
      <vt:lpstr>RTCP主要报文</vt:lpstr>
      <vt:lpstr>PowerPoint 演示文稿</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计算机网络设计基础</dc:title>
  <dc:creator>huangch</dc:creator>
  <cp:lastModifiedBy>huangch</cp:lastModifiedBy>
  <cp:revision>226</cp:revision>
  <dcterms:created xsi:type="dcterms:W3CDTF">2022-08-01T09:21:34Z</dcterms:created>
  <dcterms:modified xsi:type="dcterms:W3CDTF">2023-01-04T12:45:00Z</dcterms:modified>
</cp:coreProperties>
</file>