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4"/>
  </p:notesMasterIdLst>
  <p:sldIdLst>
    <p:sldId id="311" r:id="rId2"/>
    <p:sldId id="379" r:id="rId3"/>
    <p:sldId id="312" r:id="rId4"/>
    <p:sldId id="313" r:id="rId5"/>
    <p:sldId id="271" r:id="rId6"/>
    <p:sldId id="315" r:id="rId7"/>
    <p:sldId id="376" r:id="rId8"/>
    <p:sldId id="314" r:id="rId9"/>
    <p:sldId id="277" r:id="rId10"/>
    <p:sldId id="449" r:id="rId11"/>
    <p:sldId id="316" r:id="rId12"/>
    <p:sldId id="317" r:id="rId13"/>
    <p:sldId id="276" r:id="rId14"/>
    <p:sldId id="318" r:id="rId15"/>
    <p:sldId id="319" r:id="rId16"/>
    <p:sldId id="442" r:id="rId17"/>
    <p:sldId id="320" r:id="rId18"/>
    <p:sldId id="321" r:id="rId19"/>
    <p:sldId id="322" r:id="rId20"/>
    <p:sldId id="323" r:id="rId21"/>
    <p:sldId id="385" r:id="rId22"/>
    <p:sldId id="324" r:id="rId23"/>
    <p:sldId id="378" r:id="rId24"/>
    <p:sldId id="377" r:id="rId25"/>
    <p:sldId id="326" r:id="rId26"/>
    <p:sldId id="438" r:id="rId27"/>
    <p:sldId id="371" r:id="rId28"/>
    <p:sldId id="330" r:id="rId29"/>
    <p:sldId id="332" r:id="rId30"/>
    <p:sldId id="331" r:id="rId31"/>
    <p:sldId id="333" r:id="rId32"/>
    <p:sldId id="281" r:id="rId33"/>
    <p:sldId id="443" r:id="rId34"/>
    <p:sldId id="282" r:id="rId35"/>
    <p:sldId id="334" r:id="rId36"/>
    <p:sldId id="284" r:id="rId37"/>
    <p:sldId id="444" r:id="rId38"/>
    <p:sldId id="445" r:id="rId39"/>
    <p:sldId id="382" r:id="rId40"/>
    <p:sldId id="383" r:id="rId41"/>
    <p:sldId id="450" r:id="rId42"/>
    <p:sldId id="451" r:id="rId43"/>
    <p:sldId id="452" r:id="rId44"/>
    <p:sldId id="335" r:id="rId45"/>
    <p:sldId id="336" r:id="rId46"/>
    <p:sldId id="283" r:id="rId47"/>
    <p:sldId id="381" r:id="rId48"/>
    <p:sldId id="285" r:id="rId49"/>
    <p:sldId id="461" r:id="rId50"/>
    <p:sldId id="446" r:id="rId51"/>
    <p:sldId id="462" r:id="rId52"/>
    <p:sldId id="338" r:id="rId53"/>
    <p:sldId id="372" r:id="rId54"/>
    <p:sldId id="292" r:id="rId55"/>
    <p:sldId id="373" r:id="rId56"/>
    <p:sldId id="340" r:id="rId57"/>
    <p:sldId id="341" r:id="rId58"/>
    <p:sldId id="455" r:id="rId59"/>
    <p:sldId id="456" r:id="rId60"/>
    <p:sldId id="457" r:id="rId61"/>
    <p:sldId id="342" r:id="rId62"/>
    <p:sldId id="343" r:id="rId63"/>
    <p:sldId id="344" r:id="rId64"/>
    <p:sldId id="345" r:id="rId65"/>
    <p:sldId id="384" r:id="rId66"/>
    <p:sldId id="453" r:id="rId67"/>
    <p:sldId id="346" r:id="rId68"/>
    <p:sldId id="454" r:id="rId69"/>
    <p:sldId id="347" r:id="rId70"/>
    <p:sldId id="458" r:id="rId71"/>
    <p:sldId id="459" r:id="rId72"/>
    <p:sldId id="460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68725" autoAdjust="0"/>
  </p:normalViewPr>
  <p:slideViewPr>
    <p:cSldViewPr>
      <p:cViewPr varScale="1">
        <p:scale>
          <a:sx n="46" d="100"/>
          <a:sy n="46" d="100"/>
        </p:scale>
        <p:origin x="1860" y="3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624CEB-1916-E640-B184-D8CA63B0D9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5E662BD-BF1D-924C-B866-DA291704CC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908DD50-0856-2642-8866-92AE6ED89E1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EB03C7F-E327-EB4D-9A79-9A4E277A9FEE}"/>
              </a:ext>
            </a:extLst>
          </p:cNvPr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            </a:t>
            </a:r>
          </a:p>
          <a:p>
            <a:pPr lvl="1"/>
            <a:r>
              <a:rPr lang="zh-CN" altLang="en-US" noProof="0"/>
              <a:t>   </a:t>
            </a:r>
          </a:p>
          <a:p>
            <a:pPr lvl="2"/>
            <a:r>
              <a:rPr lang="zh-CN" altLang="en-US" noProof="0"/>
              <a:t>   </a:t>
            </a:r>
          </a:p>
          <a:p>
            <a:pPr lvl="3"/>
            <a:r>
              <a:rPr lang="zh-CN" altLang="en-US" noProof="0"/>
              <a:t>   </a:t>
            </a:r>
          </a:p>
          <a:p>
            <a:pPr lvl="4"/>
            <a:r>
              <a:rPr lang="zh-CN" altLang="en-US" noProof="0"/>
              <a:t>   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283E6DE-14E1-164B-9EB5-3E8DBCCD2A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5E55731-D902-3544-9F2A-F2BF1DF79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D3877C-DA1C-904B-BB92-A8B19B0002F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不是</a:t>
            </a:r>
            <a:r>
              <a:rPr lang="en-US" altLang="zh-CN" dirty="0"/>
              <a:t>2NF</a:t>
            </a:r>
            <a:r>
              <a:rPr lang="zh-CN" altLang="en-US"/>
              <a:t>，就说明存在部分函数依赖。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8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先检查</a:t>
            </a:r>
            <a:r>
              <a:rPr lang="en-US" altLang="zh-CN" dirty="0"/>
              <a:t>F</a:t>
            </a:r>
            <a:r>
              <a:rPr lang="zh-CN" altLang="en-US" dirty="0"/>
              <a:t>中的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A→B依赖，因为A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=ABC，得到B⊆A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因此A→B∈G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en-US" altLang="zh-CN" sz="1200" b="1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先检查</a:t>
            </a:r>
            <a:r>
              <a:rPr lang="en-US" altLang="zh-CN" dirty="0"/>
              <a:t>F</a:t>
            </a:r>
            <a:r>
              <a:rPr lang="zh-CN" altLang="en-US" dirty="0"/>
              <a:t>中的</a:t>
            </a:r>
            <a:r>
              <a:rPr lang="en-US" altLang="zh-CN" dirty="0"/>
              <a:t>B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依赖，因为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=BC，得到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⊆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∈G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en-US" altLang="zh-CN" sz="1200" b="1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1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8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重复考察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中的每一个函数依赖，并修改表中的元素。其方法如下：取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中一个函数依赖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X→Y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的分量中寻找相同的行，然后将这些行中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的分量改为相同的符号，如果其中有</a:t>
            </a:r>
            <a:r>
              <a:rPr lang="en-US" altLang="zh-CN" sz="12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2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，则将</a:t>
            </a:r>
            <a:r>
              <a:rPr lang="en-US" altLang="zh-CN" sz="12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2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改为</a:t>
            </a:r>
            <a:r>
              <a:rPr lang="en-US" altLang="zh-CN" sz="12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2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；若其中无</a:t>
            </a:r>
            <a:r>
              <a:rPr lang="en-US" altLang="zh-CN" sz="12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2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，则全部改为</a:t>
            </a:r>
            <a:r>
              <a:rPr lang="en-US" altLang="zh-CN" sz="12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2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2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是这些行的行号最小值）。</a:t>
            </a:r>
            <a:endParaRPr lang="zh-CN" altLang="en-US" sz="1200" b="1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Arial Narrow" pitchFamily="34" charset="0"/>
                <a:ea typeface="华文新魏" pitchFamily="2" charset="-122"/>
              </a:rPr>
              <a:t>A</a:t>
            </a:r>
            <a:r>
              <a:rPr kumimoji="1" lang="en-US" altLang="zh-CN" dirty="0">
                <a:latin typeface="Arial Narrow" pitchFamily="34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dirty="0">
                <a:latin typeface="Arial Narrow" pitchFamily="34" charset="0"/>
                <a:ea typeface="华文新魏" pitchFamily="2" charset="-122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分量中取相同的行，如第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行。将这些行中</a:t>
            </a:r>
            <a:r>
              <a:rPr lang="en-US" altLang="zh-CN" dirty="0"/>
              <a:t>C</a:t>
            </a:r>
            <a:r>
              <a:rPr lang="zh-CN" altLang="en-US" dirty="0"/>
              <a:t>的分量改成相同的符号。因为没有</a:t>
            </a:r>
            <a:r>
              <a:rPr lang="en-US" altLang="zh-CN" dirty="0" err="1"/>
              <a:t>aj</a:t>
            </a:r>
            <a:r>
              <a:rPr lang="en-US" altLang="zh-CN" dirty="0"/>
              <a:t>,</a:t>
            </a:r>
            <a:r>
              <a:rPr lang="zh-CN" altLang="en-US" dirty="0"/>
              <a:t>因此全部改成行号最小的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b</a:t>
            </a:r>
            <a:r>
              <a:rPr kumimoji="0" lang="en-US" altLang="zh-CN" sz="1200" b="0" i="0" u="none" strike="noStrike" cap="none" normalizeH="0" baseline="-16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13</a:t>
            </a:r>
            <a:r>
              <a:rPr kumimoji="0" lang="zh-CN" altLang="en-US" sz="1200" b="0" i="0" u="none" strike="noStrike" cap="none" normalizeH="0" baseline="-16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，</a:t>
            </a:r>
            <a:endParaRPr kumimoji="0" lang="en-US" altLang="zh-CN" sz="1200" b="0" i="0" u="none" strike="noStrike" cap="none" normalizeH="0" baseline="-16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-16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Arial Narrow" pitchFamily="34" charset="0"/>
                <a:ea typeface="华文新魏" pitchFamily="2" charset="-122"/>
              </a:rPr>
              <a:t>B</a:t>
            </a:r>
            <a:r>
              <a:rPr kumimoji="1" lang="en-US" altLang="zh-CN" sz="1200" dirty="0">
                <a:latin typeface="Arial Narrow" pitchFamily="34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1200" dirty="0">
                <a:latin typeface="Arial Narrow" pitchFamily="34" charset="0"/>
                <a:ea typeface="华文新魏" pitchFamily="2" charset="-122"/>
              </a:rPr>
              <a:t>C</a:t>
            </a:r>
          </a:p>
          <a:p>
            <a:r>
              <a:rPr lang="zh-CN" altLang="en-US" dirty="0"/>
              <a:t>取相同的行，第</a:t>
            </a:r>
            <a:r>
              <a:rPr lang="en-US" altLang="zh-CN" dirty="0"/>
              <a:t>2</a:t>
            </a:r>
            <a:r>
              <a:rPr lang="zh-CN" altLang="en-US" dirty="0"/>
              <a:t>和第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81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按算法4.3可构造出下表。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属性属于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属性集的，可以给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，不属于的给出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1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R1∩R2→(R1-R2)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不在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中，但在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中，即它可以用公理从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中推出来，对于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R1-R2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的每一个子集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R1∩R2→Ax,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Ax⊆R1-R2(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分解规则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83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en-US" altLang="zh-CN" sz="1200" b="1" baseline="-25000" dirty="0" err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en-US" altLang="zh-CN" sz="12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(F)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{X-&gt;Y|X-&gt;Y∈F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lang="en-US" altLang="zh-CN" sz="12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XY⊆R</a:t>
            </a:r>
            <a:r>
              <a:rPr lang="en-US" altLang="zh-CN" sz="12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: (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R1=AB, R2=BC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R1∩R2=B,  R1-R2=A,  R2-R1=C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∵R1∩R2→(R1-R2)不属于F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  </a:t>
            </a: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∴ρ</a:t>
            </a:r>
            <a:r>
              <a:rPr lang="en-US" altLang="zh-CN" sz="1200" b="1" baseline="-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不具有无损连接性。</a:t>
            </a:r>
            <a:endParaRPr lang="en-US" altLang="zh-CN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∵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en-US" altLang="zh-CN" sz="12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(F)∪Π</a:t>
            </a:r>
            <a:r>
              <a:rPr lang="en-US" altLang="zh-CN" sz="12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BC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(F)={A-&gt;B,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C→B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∴ρ</a:t>
            </a:r>
            <a:r>
              <a:rPr lang="en-US" altLang="zh-CN" sz="1200" b="1" baseline="-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具有函数依赖保持性。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endParaRPr lang="zh-CN" altLang="en-US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42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如何求最小函数依赖集</a:t>
            </a:r>
            <a:r>
              <a:rPr lang="en-US" altLang="zh-CN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分解：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中任一函数依赖的右部仅含有单属性。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去掉函数依赖左边多余的属性：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方法：对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中任一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XY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F-{XY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A}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中求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若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A⊆X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为多余的。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1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去掉多余函数依赖：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方法：对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中任一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F-{X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A}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中求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若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A⊆X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为多余的。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先考虑是否需要分解？不需要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BD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检查是否有多余的属性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首先排除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，因为它是多余的函数依赖；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再看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E,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是否有多余的属性？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C+=CD,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所以不能去掉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A, A+=A,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也不能去掉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再看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BD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是否有多余的属性？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B+=BCDAE,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所以可以去掉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再看是否有多余的函数依赖？没有。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65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关系模式R&lt;U，F&gt;∈1NF。若函数依赖集合F中的所有函数依赖X→Y（Y⊈X）的左部都包含R的任一侯选键，则R∈BCNF。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43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先求最小依赖集，再求候选键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（3）如果ρ中有一个关系模式R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&lt;U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，F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&gt;不是BCNF，则R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中必有X→A∈F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(A</a:t>
            </a:r>
            <a:r>
              <a:rPr lang="zh-CN" altLang="en-US" sz="1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2" charset="2"/>
              </a:rPr>
              <a:t>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X)，且X不是R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键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。设S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=XA，S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=U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-A，用分解{S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，S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}代替R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&lt;U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，F</a:t>
            </a:r>
            <a:r>
              <a:rPr lang="zh-CN" altLang="en-US" sz="1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&gt;，转（2）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选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CA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E,S1=CAE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，对于这个关系模式，因为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E-&gt;A, 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只有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类，于是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C+=C,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因此要求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(CA)+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(CE)+,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所以候选键是</a:t>
            </a:r>
            <a:r>
              <a:rPr lang="en-US" altLang="zh-CN" sz="12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AC,EC</a:t>
            </a:r>
            <a:r>
              <a:rPr lang="zh-CN" altLang="en-US" sz="12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；又因为依赖集的左边不全是候选键，所以不是</a:t>
            </a:r>
            <a:r>
              <a:rPr lang="en-US" altLang="zh-CN" sz="12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zh-CN" altLang="en-US" sz="12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范式。</a:t>
            </a:r>
            <a:endParaRPr lang="en-US" altLang="zh-CN" sz="12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12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A→C</a:t>
            </a: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是传递率</a:t>
            </a:r>
            <a:endParaRPr lang="en-US" altLang="zh-CN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AC→BC→B, </a:t>
            </a:r>
          </a:p>
          <a:p>
            <a:endParaRPr lang="en-US" altLang="zh-CN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AB→AC→C</a:t>
            </a:r>
          </a:p>
          <a:p>
            <a:endParaRPr lang="en-US" altLang="zh-CN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为什么没有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A→BC?</a:t>
            </a:r>
          </a:p>
          <a:p>
            <a:endParaRPr lang="en-US" altLang="zh-CN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94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1AEDEE51-4762-EEA8-56C1-3835D2E3A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E2DEF200-C928-8264-1279-8722CAF1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68A57A92-D96C-BE86-0480-C8898DF18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E452AA5-884F-4B68-856B-64190350DF2B}" type="slidenum">
              <a:rPr lang="zh-CN" altLang="en-US" sz="1200" smtClean="0"/>
              <a:pPr/>
              <a:t>70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0C8C697A-BAA4-3A4E-D44E-4F15A43D0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30F870F0-C247-D1D9-0898-9884D4B1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F678F18F-BFC9-4F77-6204-8E22F8DBD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591EDA-19DE-495D-B36A-2F7F495FD2BE}" type="slidenum">
              <a:rPr lang="zh-CN" altLang="en-US" sz="1200" smtClean="0"/>
              <a:pPr/>
              <a:t>71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DB34E43D-4EA3-8FE6-C245-6ED3A839F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9B548A33-826A-62BC-8E7E-A1C2E210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9DC48ECA-B132-30E1-6132-7B0090BFB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026EA6D-3B9F-4A29-9A9B-55EDC3727B13}" type="slidenum">
              <a:rPr lang="zh-CN" altLang="en-US" sz="1200" smtClean="0"/>
              <a:pPr/>
              <a:t>72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(i+1)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=X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(i)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∪A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其中：对F中任一个Y-&gt;A ，且Y⊆X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(i)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求得X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(i+1)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后，对Y-&gt;A 做删除标记。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1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BD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=BD 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(BD)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=BD∪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EG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=BDEG       (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选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EG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(BD)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=BDEG∪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=BDEGC      (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选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E→</a:t>
            </a: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(BD)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=BDEGC∪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=BDEGCA    (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选C→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(BD)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=BDEGCA      </a:t>
            </a:r>
            <a:r>
              <a:rPr lang="en-US" altLang="zh-CN" sz="11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100" b="1" dirty="0">
                <a:latin typeface="楷体" panose="02010609060101010101" pitchFamily="49" charset="-122"/>
                <a:ea typeface="楷体" panose="02010609060101010101" pitchFamily="49" charset="-122"/>
              </a:rPr>
              <a:t>没有左部是</a:t>
            </a:r>
            <a:r>
              <a:rPr lang="en-US" altLang="zh-CN" sz="1100" b="1" dirty="0">
                <a:latin typeface="楷体" panose="02010609060101010101" pitchFamily="49" charset="-122"/>
                <a:ea typeface="楷体" panose="02010609060101010101" pitchFamily="49" charset="-122"/>
              </a:rPr>
              <a:t>(BD)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100" b="1" dirty="0">
                <a:latin typeface="楷体" panose="02010609060101010101" pitchFamily="49" charset="-122"/>
                <a:ea typeface="楷体" panose="02010609060101010101" pitchFamily="49" charset="-122"/>
              </a:rPr>
              <a:t>子集且未使用过的函数依赖</a:t>
            </a:r>
            <a:r>
              <a:rPr lang="en-US" altLang="zh-CN" sz="11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∵(BD)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=(BD)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∴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(BD)</a:t>
            </a:r>
            <a:r>
              <a:rPr lang="en-US" altLang="zh-CN" sz="12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=BDEGCA</a:t>
            </a:r>
            <a:endParaRPr lang="zh-CN" altLang="en-US" sz="1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4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：既没出现在左，也没出现在右的属性是没有的。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（1）L: 仅出现在函数依赖集F左部的属性。若X(X⊆U)是L类属性，则X必为R的任一侯选键的成员。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（2）R: 仅出现在函数依赖集F右部的属性。则X不是R的任一侯选键的成员。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（3）LR: 在函数依赖集F左、右部都出现的属性。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（4）NLR: 在函数依赖集F左、右部都未出现的属性。则X必为R的任一侯选键的成员。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若X(X⊆U)是L类和NLR类属性组成的属性集，且X</a:t>
            </a:r>
            <a:r>
              <a:rPr lang="zh-CN" altLang="en-US" sz="12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=U，则X必为R的惟一侯选键。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（1）L: 仅出现在函数依赖集F左部的属性。若X(X⊆U)是L类属性，则X必为R的任一侯选键的成员。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（2）R: 仅出现在函数依赖集F右部的属性。则X不是R的任一侯选键的成员。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（3）LR: 在函数依赖集F左、右部都出现的属性。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（4）NLR: 在函数依赖集F左、右部都未出现的属性。则X必为R的任一侯选键的成员。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若X(X⊆U)是L类和NLR类属性组成的属性集，且X</a:t>
            </a:r>
            <a:r>
              <a:rPr lang="zh-CN" altLang="en-US" sz="12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=U，则X必为R的惟一侯选键。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全部属性都是主属性的关系至少是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3NF: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不存在非主属性对候选键的传递函数依赖。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所有候选键都是单属性的关系至少是</a:t>
            </a:r>
            <a:r>
              <a:rPr lang="en-US" altLang="zh-CN" sz="12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2NF</a:t>
            </a:r>
            <a:r>
              <a:rPr lang="zh-CN" altLang="en-US" sz="12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：不存在非主属性对候选键的部分函数依赖。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6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（1）L: 仅出现在函数依赖集F左部的属性。若X(X⊆U)是L类属性，则X必为R的任一侯选键的成员。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（2）R: 仅出现在函数依赖集F右部的属性。则X不是R的任一侯选键的成员。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（3）LR: 在函数依赖集F左、右部都出现的属性。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（4）NLR: 在函数依赖集F左、右部都未出现的属性。则X必为R的任一侯选键的成员。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若X(X⊆U)是L类和NLR类属性组成的属性集，且X</a:t>
            </a:r>
            <a:r>
              <a:rPr lang="zh-CN" altLang="en-US" sz="12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=U，则X必为R的惟一侯选键。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只能依次计算，</a:t>
            </a:r>
            <a:r>
              <a:rPr lang="en-US" altLang="zh-CN" dirty="0"/>
              <a:t>A,B,C,D,AB,AC,AD,BC,BD,CD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（1）L: 仅出现在函数依赖集F左部的属性。若X(X⊆U)是L类属性，则X必为R的任一侯选键的成员。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（2）R: 仅出现在函数依赖集F右部的属性。则X不是R的任一侯选键的成员。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（3）LR: 在函数依赖集F左、右部都出现的属性。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（4）NLR: 在函数依赖集F左、右部都未出现的属性。则X必为R的任一侯选键的成员。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若X(X⊆U)是L类和NLR类属性组成的属性集，且X</a:t>
            </a:r>
            <a:r>
              <a:rPr lang="zh-CN" altLang="en-US" sz="12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=U，则X必为R的惟一侯选键。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D</a:t>
            </a:r>
            <a:r>
              <a:rPr lang="zh-CN" altLang="en-US" dirty="0"/>
              <a:t>一定不是候选键的成员，因此计算</a:t>
            </a:r>
            <a:r>
              <a:rPr lang="en-US" altLang="zh-CN" dirty="0"/>
              <a:t>A,B,C,AB,AC,BC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8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12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4.6: </a:t>
            </a:r>
            <a:r>
              <a:rPr lang="en-US" altLang="zh-CN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能从</a:t>
            </a:r>
            <a:r>
              <a:rPr lang="en-US" altLang="zh-CN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F</a:t>
            </a:r>
            <a:r>
              <a:rPr lang="zh-CN" altLang="en-US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中用</a:t>
            </a:r>
            <a:r>
              <a:rPr lang="zh-CN" altLang="en-US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阿氏</a:t>
            </a:r>
            <a:r>
              <a:rPr lang="zh-CN" altLang="en-US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公理导出的充要条件是：</a:t>
            </a:r>
            <a:r>
              <a:rPr lang="en-US" altLang="zh-CN" sz="12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en-US" altLang="zh-CN" sz="1200" b="1" baseline="-25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1200" b="1" baseline="30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baseline="30000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baseline="30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意思是：如果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X→Y∈F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，那么推得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X→Y∈(G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=G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，那么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⊆G</a:t>
            </a:r>
            <a:r>
              <a:rPr lang="en-US" altLang="zh-CN" sz="12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en-US" altLang="zh-CN" sz="1200" b="1" baseline="30000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3877C-DA1C-904B-BB92-A8B19B0002F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8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588FB4B-B482-8147-AD1A-ED828964A9E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49EF891-34D8-BE41-A001-70C815CE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B9C0836-9880-8A44-A17F-298669A0E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396A29F-AC3D-474B-93A2-68F91BA74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624D4545-73E9-9F47-87D8-A92F1B5CB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CDDBC53-EA54-8B49-9EE7-E7720C488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0DBB5E9-B170-F94C-9231-A14DD1A5B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CCBC4A8-C750-3C4E-869E-D95BC08D3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3050F11-8A65-1E4A-B1A0-E05A3F815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993CEA7-AB28-B644-991B-B75FBE47A1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41DA7F6-401D-034C-808C-C636B9588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C42C1FA-314D-6F42-B533-291C5A8C0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>
              <a:buFont typeface="Arial" pitchFamily="34" charset="0"/>
              <a:buNone/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E3DE351-22DB-2447-8363-673F722B9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fld id="{052952CF-4C3C-3A44-8F47-4AC82C7A52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483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C80AE8B-5AD7-414F-9EFA-0E8D2B4EA8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EF274-E05E-9148-B970-144261716C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24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15409E3-518C-3641-AFFF-A823D3452B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9F61C-ED1D-7943-B4E1-5B628D8B45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022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E3B4DE9-78F2-0442-8959-C1784A8461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45003-4634-4C41-AB76-3AE591D1F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95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388B3F-9FFB-EA47-B2FB-293F86F4DF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27A00-40EC-704A-8015-1710BED66C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270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6CA9D72-8C7D-D549-9BE3-C4169000BB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3E72B-FB6D-084E-9710-D849B21F5B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159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B9F49A6-9103-424B-8AFA-8D14932459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2A3D1-1E1C-054A-AD33-D54C8266E9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43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E1EE442-87ED-8A44-8430-9ACA313877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52548-F467-3A42-BEA7-1717C2B986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89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A939DBC-5D37-DC4E-9115-C483AE8C34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32AB9-7046-B342-A697-C6AB7ADA6E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8184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5D7548-E9EE-F542-BD26-8D07D07023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B4096-7632-1A43-9252-312BE504B0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911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8A2CE1E-F46F-4543-90E5-8CE5F47621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6FA66-11F1-BA4E-9B69-B807E1CFCA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268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4AA85C-FBF2-7840-B7B3-B6601EFA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683E95-38DB-A74A-AE77-DE059550E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C58B3F-0171-2144-B358-D952429F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209470-6E27-B54D-806D-C9F5BFF3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9068308-D0B7-1B43-A2A8-1ED73BB7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30480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06F689C-62BB-5048-81C8-27649569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7620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02735C2-D85E-2C4B-ACDA-7AED37B09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8226425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EB0E553-1E66-7145-A7E1-3E28949BB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0"/>
            <a:ext cx="6240462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3E6CF5B3-3F80-104E-BA57-DED2AD3AFF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0DA11F1A-DF43-8049-BADB-D96C1A9BB7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AE22F0-3981-2443-8E2E-4E5F5FEBA6C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6C440F-19AE-184B-AD73-8D8D7D6BA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 eaLnBrk="1" hangingPunct="1"/>
            <a:r>
              <a:rPr lang="zh-CN" altLang="en-US"/>
              <a:t> 第4章  </a:t>
            </a:r>
            <a:r>
              <a:rPr lang="zh-CN" altLang="en-US">
                <a:latin typeface="Times New Roman" panose="02020603050405020304" pitchFamily="18" charset="0"/>
              </a:rPr>
              <a:t>4.1 函数依赖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A7FF83E-E55E-CD47-8B23-26892D624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610600" cy="1143000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如何构造一个关系模式？</a:t>
            </a:r>
          </a:p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例：假设有学生关系模式 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E0D3F055-48E6-9E45-9DB2-0D9DD6A70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79775"/>
            <a:ext cx="89916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SNO-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学号、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SNAME-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学生姓名、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CLASS-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班级、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CNO—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课程号、 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TNO-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教师号、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TNAME-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教师姓名、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TAGE-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教师年龄、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ADDRESS-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教师地址、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GRADE-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成绩。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43319745-F70B-8447-ACB1-FA8660FF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78088"/>
            <a:ext cx="8382000" cy="4603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S(SNO,SNAME,CLASS,CNO,TNO,TNAME,TAGE,ADDRESS,GRADE)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61E104AE-3341-F344-8A58-251BA8F6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8915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100000"/>
              </a:spcBef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E790944-BA85-624C-937A-68C68BF67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3072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1F96BA1-62D0-2F47-9CD5-6A7F77334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3340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指出关系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R(A,B,C,D)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中的函数依赖类型。</a:t>
            </a:r>
          </a:p>
          <a:p>
            <a:pPr eaLnBrk="1" hangingPunct="1"/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C680EF-DBBC-A344-9B26-791DE48F1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1700213"/>
                <a:ext cx="8497888" cy="5375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B, A</a:t>
                </a:r>
                <a:r>
                  <a:rPr lang="zh-CN" altLang="en-US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C, B</a:t>
                </a:r>
                <a:r>
                  <a:rPr lang="zh-CN" altLang="en-US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C, 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左部为单属性的函数依赖一定是完全函数依赖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(A,D)</a:t>
                </a:r>
                <a:r>
                  <a:rPr lang="zh-CN" altLang="en-US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B, (A,D)</a:t>
                </a:r>
                <a:r>
                  <a:rPr lang="zh-CN" altLang="en-US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C,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(B,D)</a:t>
                </a:r>
                <a:r>
                  <a:rPr lang="zh-CN" altLang="en-US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A, (B,D)</a:t>
                </a:r>
                <a:r>
                  <a:rPr lang="zh-CN" altLang="en-US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C,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……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另外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𝑻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 (∵A→B, B</a:t>
                </a:r>
                <a:r>
                  <a:rPr lang="en-US" altLang="zh-CN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&gt;A, B→C)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C680EF-DBBC-A344-9B26-791DE48F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700213"/>
                <a:ext cx="8497888" cy="5375895"/>
              </a:xfrm>
              <a:prstGeom prst="rect">
                <a:avLst/>
              </a:prstGeom>
              <a:blipFill>
                <a:blip r:embed="rId2"/>
                <a:stretch>
                  <a:fillRect l="-104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D2ECCFC-4F5D-2E48-88EA-3D05D1926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6120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latin typeface="Times New Roman" panose="02020603050405020304" pitchFamily="18" charset="0"/>
              </a:rPr>
              <a:t>4.1 </a:t>
            </a:r>
            <a:r>
              <a:rPr lang="zh-CN" altLang="en-US" sz="3200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7DCB529-4DEC-0E4C-9E50-F3745E249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296400" cy="5791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4.3]: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试指出学生关系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中存在的完全函数依赖和部分函数依赖。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左部为单属性的函数依赖一定是完全函数依赖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SNO→SNAME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SNO→CLASS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TNO→TNAME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TNO→TAGE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TNO→ADDRESS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CNO→TNO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都是完全函数依赖。</a:t>
            </a:r>
          </a:p>
          <a:p>
            <a:pPr marL="0" indent="0" algn="just" eaLnBrk="1" hangingPunct="1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CNO)→GRADE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是一个完全函数依赖，因为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SNO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&gt;GRADE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&gt;GRADE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/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CNO)→SNAME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CNO)→CLASS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CNO)→TNO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CNO)→TNAME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CNO)→TAGE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CNO)→ADDRESS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都是部分函数依赖，因为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SNO→SNAME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SNO→CLASS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CNO→TNO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CNO→TNAME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CNO→TAGE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CNO→ADDRESS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 algn="just" eaLnBrk="1" hangingPunct="1"/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2C835E-FB6E-A040-B387-67362D798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5358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latin typeface="Times New Roman" panose="02020603050405020304" pitchFamily="18" charset="0"/>
              </a:rPr>
              <a:t>4.1 </a:t>
            </a:r>
            <a:r>
              <a:rPr lang="zh-CN" altLang="en-US" sz="3200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F89B71E-8CC2-D441-9B15-6E0FE7000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4.4]: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试指出学生关系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中存在的传递函数依赖。</a:t>
            </a: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解：因为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CNO→TNO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TNO</a:t>
            </a:r>
            <a:r>
              <a:rPr lang="en-US" altLang="zh-CN" sz="2400" b="1" i="1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&gt;CNO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TNO→TNAME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CNO→TNAME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是一个传递函数依赖。类似地，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CNO→TAGE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CNO→ADDRESS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也是传递函数依赖。</a:t>
            </a: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i="1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F7187D5-6A15-644F-8E89-C383E16B9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0024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latin typeface="Times New Roman" panose="02020603050405020304" pitchFamily="18" charset="0"/>
              </a:rPr>
              <a:t>4.1 </a:t>
            </a:r>
            <a:r>
              <a:rPr lang="zh-CN" altLang="en-US" sz="3200">
                <a:latin typeface="Times New Roman" panose="02020603050405020304" pitchFamily="18" charset="0"/>
              </a:rPr>
              <a:t>函数依赖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>
                <a:extLst>
                  <a:ext uri="{FF2B5EF4-FFF2-40B4-BE49-F238E27FC236}">
                    <a16:creationId xmlns:a16="http://schemas.microsoft.com/office/drawing/2014/main" id="{55E7D6AB-7274-2245-BC72-C754464CB3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914400"/>
                <a:ext cx="8678863" cy="4953000"/>
              </a:xfrm>
            </p:spPr>
            <p:txBody>
              <a:bodyPr/>
              <a:lstStyle/>
              <a:p>
                <a:pPr eaLnBrk="1" hangingPunct="1">
                  <a:buSzTx/>
                  <a:buFont typeface="Wingdings" pitchFamily="2" charset="2"/>
                  <a:buNone/>
                </a:pPr>
                <a:r>
                  <a:rPr lang="zh-CN" altLang="en-US" sz="2400" b="1" noProof="1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2.候选键</a:t>
                </a:r>
              </a:p>
              <a:p>
                <a:pPr eaLnBrk="1" hangingPunct="1">
                  <a:buSzTx/>
                  <a:buFont typeface="Wingdings" pitchFamily="2" charset="2"/>
                  <a:buNone/>
                </a:pP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用函数依赖的概念来定义候选键。</a:t>
                </a:r>
              </a:p>
              <a:p>
                <a:pPr eaLnBrk="1" hangingPunct="1">
                  <a:buSzTx/>
                  <a:buFont typeface="Wingdings" pitchFamily="2" charset="2"/>
                  <a:buNone/>
                </a:pPr>
                <a:r>
                  <a:rPr lang="zh-CN" altLang="en-US" sz="2400" b="1" noProof="1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 :</a:t>
                </a:r>
                <a:r>
                  <a:rPr lang="zh-CN" altLang="en-US" sz="2400" noProof="1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 eaLnBrk="1" hangingPunct="1">
                  <a:buSzTx/>
                  <a:buFont typeface="Wingdings" pitchFamily="2" charset="2"/>
                  <a:buChar char="§"/>
                </a:pPr>
                <a:r>
                  <a:rPr lang="zh-C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 设</a:t>
                </a:r>
                <a:r>
                  <a:rPr lang="e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R&lt;U，F&gt;</a:t>
                </a:r>
                <a:r>
                  <a:rPr lang="zh-C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中的属性或属性组合，若 </a:t>
                </a:r>
                <a:r>
                  <a:rPr lang="en" altLang="en-US" sz="2400" b="1" noProof="1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</m:groupCh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" altLang="en-US" sz="2400" b="1" noProof="1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e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  <a:sym typeface="Arial" panose="020B0604020202020204" pitchFamily="34" charset="0"/>
                  </a:rPr>
                  <a:t>，</a:t>
                </a:r>
                <a:r>
                  <a:rPr lang="zh-C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r>
                  <a:rPr lang="e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的候选键。</a:t>
                </a:r>
              </a:p>
              <a:p>
                <a:pPr eaLnBrk="1" hangingPunct="1">
                  <a:buSzTx/>
                  <a:buFont typeface="Wingdings" pitchFamily="2" charset="2"/>
                  <a:buChar char="§"/>
                </a:pPr>
                <a:r>
                  <a:rPr lang="zh-CN" altLang="en-US" sz="2400" b="1" noProof="1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说明：</a:t>
                </a:r>
              </a:p>
              <a:p>
                <a:pPr eaLnBrk="1" hangingPunct="1">
                  <a:buSzTx/>
                  <a:buFont typeface="Wingdings" pitchFamily="2" charset="2"/>
                  <a:buChar char="§"/>
                </a:pPr>
                <a:r>
                  <a:rPr lang="e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</m:groupChr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" altLang="en-US" sz="2400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</a:p>
              <a:p>
                <a:pPr lvl="1" eaLnBrk="1" hangingPunct="1">
                  <a:buSzTx/>
                  <a:buFont typeface="Wingdings" pitchFamily="2" charset="2"/>
                  <a:buChar char="§"/>
                </a:pPr>
                <a:r>
                  <a:rPr lang="en" altLang="en-US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" altLang="en-US" b="1" i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en" altLang="en-US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&gt;U   </a:t>
                </a:r>
                <a:r>
                  <a:rPr lang="en" altLang="en-US" b="1" noProof="1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b="1" noProof="1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能决定整个元组</a:t>
                </a:r>
              </a:p>
              <a:p>
                <a:pPr lvl="1" eaLnBrk="1" hangingPunct="1">
                  <a:buSzTx/>
                  <a:buFont typeface="Wingdings" pitchFamily="2" charset="2"/>
                  <a:buChar char="§"/>
                </a:pPr>
                <a:r>
                  <a:rPr lang="en" altLang="en-US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b="1" noProof="1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’</a:t>
                </a:r>
                <a:r>
                  <a:rPr lang="en" altLang="en-US" b="1" i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en" altLang="en-US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&gt;U </a:t>
                </a:r>
                <a:r>
                  <a:rPr lang="zh-CN" altLang="en-US" b="1" noProof="1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" altLang="en-US" b="1" noProof="1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b="1" noProof="1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中无多余的属性</a:t>
                </a:r>
              </a:p>
              <a:p>
                <a:pPr lvl="1" eaLnBrk="1" hangingPunct="1">
                  <a:buSzTx/>
                  <a:buFont typeface="Wingdings" pitchFamily="2" charset="2"/>
                  <a:buChar char="§"/>
                </a:pPr>
                <a:endParaRPr lang="zh-CN" altLang="en-US" b="1" noProof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363" name="Rectangle 3">
                <a:extLst>
                  <a:ext uri="{FF2B5EF4-FFF2-40B4-BE49-F238E27FC236}">
                    <a16:creationId xmlns:a16="http://schemas.microsoft.com/office/drawing/2014/main" id="{55E7D6AB-7274-2245-BC72-C754464CB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914400"/>
                <a:ext cx="8678863" cy="4953000"/>
              </a:xfrm>
              <a:blipFill>
                <a:blip r:embed="rId2"/>
                <a:stretch>
                  <a:fillRect l="-1170" t="-1023" r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4" descr="BD05015_">
            <a:extLst>
              <a:ext uri="{FF2B5EF4-FFF2-40B4-BE49-F238E27FC236}">
                <a16:creationId xmlns:a16="http://schemas.microsoft.com/office/drawing/2014/main" id="{751524EF-D060-1B41-9D85-F25A916C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5041900"/>
            <a:ext cx="16764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EE1A2E-0E48-C441-8DAF-76386B81B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6120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latin typeface="Times New Roman" panose="02020603050405020304" pitchFamily="18" charset="0"/>
              </a:rPr>
              <a:t>4.1 </a:t>
            </a:r>
            <a:r>
              <a:rPr lang="zh-CN" altLang="en-US" sz="3200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747E99C-6302-114D-9C6A-AAE15A726F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[例4.6]: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试指出下列关系R中的侯选键、主属性和非主属性。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aphicFrame>
        <p:nvGraphicFramePr>
          <p:cNvPr id="16388" name="Group 4">
            <a:extLst>
              <a:ext uri="{FF2B5EF4-FFF2-40B4-BE49-F238E27FC236}">
                <a16:creationId xmlns:a16="http://schemas.microsoft.com/office/drawing/2014/main" id="{45A29993-AE00-2645-BCFB-0C0159536892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0" y="2006600"/>
          <a:ext cx="2676525" cy="2336801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102804880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69600953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25096585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651229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276577"/>
                  </a:ext>
                </a:extLst>
              </a:tr>
              <a:tr h="466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96666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669"/>
                  </a:ext>
                </a:extLst>
              </a:tr>
              <a:tr h="466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74857"/>
                  </a:ext>
                </a:extLst>
              </a:tr>
            </a:tbl>
          </a:graphicData>
        </a:graphic>
      </p:graphicFrame>
      <p:sp>
        <p:nvSpPr>
          <p:cNvPr id="16414" name="Text Box 30">
            <a:extLst>
              <a:ext uri="{FF2B5EF4-FFF2-40B4-BE49-F238E27FC236}">
                <a16:creationId xmlns:a16="http://schemas.microsoft.com/office/drawing/2014/main" id="{B2B2F43C-1953-7A47-81AD-087550F54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82296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解：关系R的</a:t>
            </a:r>
            <a:r>
              <a:rPr lang="zh-CN" altLang="en-US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侯选键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为：A、(D,E)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   关系R的</a:t>
            </a:r>
            <a:r>
              <a:rPr lang="zh-CN" altLang="en-US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主属性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为：A，D，E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   关系R的</a:t>
            </a:r>
            <a:r>
              <a:rPr lang="zh-CN" altLang="en-US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非主属性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：无   </a:t>
            </a:r>
            <a:r>
              <a:rPr lang="zh-CN" altLang="en-US"/>
              <a:t>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1065FC9-80D4-3544-AB89-0295B6CC9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4596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E8A92EA-B283-F047-A542-AEE1622A3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52513"/>
            <a:ext cx="9144000" cy="3802062"/>
          </a:xfrm>
        </p:spPr>
        <p:txBody>
          <a:bodyPr/>
          <a:lstStyle/>
          <a:p>
            <a:pPr marL="0" indent="0" eaLnBrk="1" hangingPunct="1"/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函数依赖与基础范式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关系的规范化是将一个低级范式的关系模式，通过关系模式的分解转换为若干个高级范式的过程。</a:t>
            </a:r>
          </a:p>
          <a:p>
            <a:pPr marL="0" indent="0" eaLnBrk="1" hangingPunct="1"/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第一范式：1NF</a:t>
            </a:r>
          </a:p>
          <a:p>
            <a:pPr marL="0" indent="0" eaLnBrk="1" hangingPunct="1"/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定义: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若R的每个分量都是不可分的数据项，则R∈1NF。</a:t>
            </a:r>
          </a:p>
          <a:p>
            <a:pPr marL="757238" lvl="1" eaLnBrk="1" hangingPunct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从型上看：不存在嵌套结构</a:t>
            </a:r>
          </a:p>
          <a:p>
            <a:pPr marL="757238" lvl="1" eaLnBrk="1" hangingPunct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从值上看，不存在重复组、表达式</a:t>
            </a:r>
          </a:p>
          <a:p>
            <a:pPr marL="0" indent="0" eaLnBrk="1" hangingPunct="1"/>
            <a:r>
              <a:rPr lang="zh-CN" altLang="en-US" sz="2300" b="1" dirty="0"/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非1NF的例：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460" name="图片 3" descr="IMG_7179(20200208-160750).JPG">
            <a:extLst>
              <a:ext uri="{FF2B5EF4-FFF2-40B4-BE49-F238E27FC236}">
                <a16:creationId xmlns:a16="http://schemas.microsoft.com/office/drawing/2014/main" id="{AA0EC8F8-289B-8140-825E-498113C7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365625"/>
            <a:ext cx="741680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D135871-A5F2-F448-86ED-6397F06B2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4596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587A1CA-1D11-C14A-BCE5-562CAE54B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1NF是关系模式的最低要求。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/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学生关系S(SNO，SNAME，CLASS，CNO，TNO,TNAME，TAGE，ADDRESS，GRADE)是1NF关系，但它存在数据冗余，插入异常和删除异常等问题。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35F4274-123A-9143-BC48-94F18CB3A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5358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9EACB24E-F240-E041-A081-810B431CBFC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/>
                <a:r>
                  <a:rPr lang="zh-CN" altLang="en-US" b="1" dirty="0">
                    <a:solidFill>
                      <a:schemeClr val="hlink"/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第二范式：2NF </a:t>
                </a:r>
              </a:p>
              <a:p>
                <a:pPr marL="0" indent="0" eaLnBrk="1" hangingPunct="1"/>
                <a:r>
                  <a:rPr lang="zh-CN" altLang="en-US" sz="24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定义: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若R∈1NF，且R中的每一个非主属性都完全函数依赖于R的任一候选键，则R∈2NF。</a:t>
                </a:r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[例4.7]：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判断学生关系S(SNO，SNAME，CLASS，CNO，TNO,TNAME，TAGE，ADDRESS，GRADE)是否为2NF。</a:t>
                </a:r>
              </a:p>
              <a:p>
                <a:pPr marL="0" indent="0" eaLnBrk="1" hangingPunct="1"/>
                <a:r>
                  <a:rPr lang="zh-CN" altLang="en-US" sz="24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关系S的侯选键为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(SNO，CNO)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pPr marL="0" indent="0" algn="just" eaLnBrk="1" hangingPunct="1">
                  <a:buFont typeface="Wingdings" pitchFamily="2" charset="2"/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考察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非主属性和侯选键之间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的函数依赖关系：</a:t>
                </a:r>
              </a:p>
              <a:p>
                <a:pPr marL="0" indent="0" algn="just" eaLnBrk="1" hangingPunct="1"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(SNO，CNO)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SNAME，(SNO，CNO)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CLASS，(SNO，CNO)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TNO，       (SNO，CNO)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TNAME，(SNO，CNO)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TAGE，(SNO，CNO)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ADDRESS，   </a:t>
                </a:r>
              </a:p>
              <a:p>
                <a:pPr marL="0" indent="0" algn="just" eaLnBrk="1" hangingPunct="1"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(SNO，CNO)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</m:groupCh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GRADE</a:t>
                </a:r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由此可见，在这个关系中存在非主属性对侯选键的部分函数依赖，所以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itchFamily="2" charset="2"/>
                  </a:rPr>
                  <a:t>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2NF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9EACB24E-F240-E041-A081-810B431CB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19" r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A4FD9A8-498A-594D-8AFB-AB5311360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1548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545BFA1-B026-684B-8608-90FDC9A0B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b="1" dirty="0">
                <a:solidFill>
                  <a:schemeClr val="hlink"/>
                </a:solidFill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分解为2NF的方法：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将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非主属性和侯选键之间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满足部分函数依赖和满足完全函数依赖的属性分解到不同的关系中。</a:t>
            </a:r>
          </a:p>
          <a:p>
            <a:pPr marL="0" indent="0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关系S分解为三个关系：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ST(</a:t>
            </a:r>
            <a:r>
              <a:rPr lang="zh-CN" altLang="en-US" sz="2400" b="1" u="sng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，SNAME，CLASS)（只依赖SNO的属性分解到一个子模式中）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CTA(</a:t>
            </a:r>
            <a:r>
              <a:rPr lang="zh-CN" altLang="en-US" sz="2400" b="1" u="sng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，TNO，TNAME，TAGE，ADDRESS) （只依赖CNO的属性分解到另一个子模式中）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SC(</a:t>
            </a:r>
            <a:r>
              <a:rPr lang="zh-CN" altLang="en-US" sz="2400" b="1" u="sng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SNO，CNO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，GRADE) （完全函数依赖于候选键的属性分解到第三个子模式中）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分解后，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关系ST、CTA和SC都为2NF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/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结论：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若关系R的侯选键是单属性的，则R必定是2NF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FA1741-67B7-E04B-BFDF-847898BB4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3834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149D628-8A3B-4E47-AC62-7D6316E67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748713" cy="5791200"/>
          </a:xfrm>
        </p:spPr>
        <p:txBody>
          <a:bodyPr/>
          <a:lstStyle/>
          <a:p>
            <a:pPr marL="0" indent="0" algn="just" eaLnBrk="1" hangingPunct="1"/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达到2NF的关系仍然可能存在问题。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例如，在</a:t>
            </a: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关系CTA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中还存在以下问题：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（1）数据冗余。一个教师承担多门课程时，教师的姓名、年龄、地址要重复存储。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（2）修改复杂。一个教师更换地址时，必须修改相关的多个元组。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（3）插入异常。一个新教师报到，需将其有关数据插入到CTA关系中，但该教师暂时还未承担任何教学任务，则因缺键CNO值而不能进行插入操作。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（4）删除异常。删除某门课程时，会丢失该课程任课教师的姓名、年龄和地址信息。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6D4F14-9146-8640-85CC-52C9F1F95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A82B3A-C0F5-F24F-8426-CA2EA6C4C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/>
              <a:t>   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学生关系S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SNO  SNAME  CLASS    CNO   TNO    TNAME   TAGE   ADDRESS  GRADE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S1   刘力   200101    C1    T1    周文军   38     A1        78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S1   刘力   200101    C2    T2    曹立新   27     A1        64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S2   李军   200101    C1    T1    周文军   38     A1        85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S2   李军   200101    C2    T2    曹立新   27     A1        62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S2   李军   200101    C3    T3    罗晓丽   52     A2        85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S3   王林   200102    C1    T1    周文军   38     A1        72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S3   王林   200102    C3    T3    罗晓丽   52     A2        93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S4   沈国立 200102    C2    T2    曹立新   27     A1        72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S4   沈国立 200102    C3    T3    罗晓丽   52     A1        66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S4   沈国立 200102    C4    T1    周文军   38     A1        73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C73A30B5-D40C-DF42-AAF1-6584135B9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" y="1484313"/>
            <a:ext cx="8964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C1DB2C8C-F5F5-4D42-B017-8BE6D0460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" y="1773238"/>
            <a:ext cx="8964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91D4905-C4D8-F24E-9DCD-B1CBDFC70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6120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>
                <a:extLst>
                  <a:ext uri="{FF2B5EF4-FFF2-40B4-BE49-F238E27FC236}">
                    <a16:creationId xmlns:a16="http://schemas.microsoft.com/office/drawing/2014/main" id="{FDA6A0C4-A027-2043-8EED-C73D0246559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第三范式： 3NF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定义: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若R∈1NF，且R的任何一个非主属性都不传递函数依赖于它的任何一个候选键，则R∈3NF。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关系CTA是2NF，但不是3NF。因为CNO是候选键，TNO、TNAME、TAGE、ADDRESS是非主属性，</a:t>
                </a:r>
              </a:p>
              <a:p>
                <a:pPr marL="0" indent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由于CNO→TNO，TNO</a:t>
                </a:r>
                <a:r>
                  <a:rPr lang="zh-CN" altLang="en-US" sz="2400" b="1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&gt;CNO，TNO→TNAME，所以CNO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𝑻</m:t>
                        </m:r>
                      </m:e>
                    </m:groupCh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TNAME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同样有CNO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𝑻</m:t>
                        </m:r>
                      </m:e>
                    </m:groupCh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TAGE， CNO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𝑻</m:t>
                        </m:r>
                      </m:e>
                    </m:groupCh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ADDRESS，即存在非主属性对候选键的传递函数依赖。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分解为3NF的方法：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将涉及传递函数依赖中的两个依赖中的属性分解到不同的关系中。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将CTA分解为：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CT(CNO，TNO)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TA(TNO，TNAME，TAGE，ADDRESS)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则关系CT和TA都是3NF，关系CTA中存在的问题得到了解决。</a:t>
                </a:r>
              </a:p>
            </p:txBody>
          </p:sp>
        </mc:Choice>
        <mc:Fallback xmlns="">
          <p:sp>
            <p:nvSpPr>
              <p:cNvPr id="24579" name="Rectangle 3">
                <a:extLst>
                  <a:ext uri="{FF2B5EF4-FFF2-40B4-BE49-F238E27FC236}">
                    <a16:creationId xmlns:a16="http://schemas.microsoft.com/office/drawing/2014/main" id="{FDA6A0C4-A027-2043-8EED-C73D02465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535" r="-139" b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73A8335-5B42-3545-B7E4-5F13CE8DA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383462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>
                <a:extLst>
                  <a:ext uri="{FF2B5EF4-FFF2-40B4-BE49-F238E27FC236}">
                    <a16:creationId xmlns:a16="http://schemas.microsoft.com/office/drawing/2014/main" id="{BBE1ED5F-F117-1540-9433-0784C150531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052513"/>
                <a:ext cx="9144000" cy="5257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chemeClr val="hlink"/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定理4.1：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一个3NF的关系必定是2NF。</a:t>
                </a:r>
              </a:p>
              <a:p>
                <a:pPr marL="0" indent="0" algn="just" eaLnBrk="1" hangingPunct="1">
                  <a:lnSpc>
                    <a:spcPct val="130000"/>
                  </a:lnSpc>
                  <a:buNone/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证明：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用反证法。设R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∈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3NF，但不是2NF，则必存在非主属性A、候选键X和X的真子集X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′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存在，使得X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′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→A。由于X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′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是候选键X的真子集，所以可以断定X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′</a:t>
                </a:r>
                <a:r>
                  <a:rPr lang="zh-CN" altLang="en-US" sz="2400" b="1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&gt;X，则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𝑻</m:t>
                        </m:r>
                      </m:e>
                    </m:groupCh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A（X→X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′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，X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′</a:t>
                </a:r>
                <a:r>
                  <a:rPr lang="zh-CN" altLang="en-US" sz="2400" b="1" i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&gt;X，X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′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→A）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，即存在非主属性对侯选键的传递函数依赖，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∴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R不是3NF，与题设矛盾，从而定理得证。</a:t>
                </a:r>
                <a:r>
                  <a:rPr lang="zh-CN" altLang="en-US" sz="2400" b="1" dirty="0"/>
                  <a:t> </a:t>
                </a:r>
              </a:p>
              <a:p>
                <a:pPr marL="0" indent="0">
                  <a:lnSpc>
                    <a:spcPct val="130000"/>
                  </a:lnSpc>
                  <a:spcBef>
                    <a:spcPct val="0"/>
                  </a:spcBef>
                  <a:buSzTx/>
                  <a:buFont typeface="Wingdings" pitchFamily="2" charset="2"/>
                  <a:buNone/>
                </a:pPr>
                <a:endParaRPr lang="zh-CN" altLang="en-US" sz="2400" b="1" dirty="0"/>
              </a:p>
              <a:p>
                <a:pPr marL="0" indent="0" eaLnBrk="1" hangingPunct="1">
                  <a:lnSpc>
                    <a:spcPct val="130000"/>
                  </a:lnSpc>
                  <a:buFont typeface="Wingdings" pitchFamily="2" charset="2"/>
                  <a:buNone/>
                </a:pPr>
                <a:endParaRPr lang="zh-CN" altLang="en-US" sz="2400" b="1" dirty="0"/>
              </a:p>
            </p:txBody>
          </p:sp>
        </mc:Choice>
        <mc:Fallback xmlns="">
          <p:sp>
            <p:nvSpPr>
              <p:cNvPr id="25603" name="Rectangle 3">
                <a:extLst>
                  <a:ext uri="{FF2B5EF4-FFF2-40B4-BE49-F238E27FC236}">
                    <a16:creationId xmlns:a16="http://schemas.microsoft.com/office/drawing/2014/main" id="{BBE1ED5F-F117-1540-9433-0784C1505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513"/>
                <a:ext cx="9144000" cy="5257800"/>
              </a:xfrm>
              <a:blipFill>
                <a:blip r:embed="rId3"/>
                <a:stretch>
                  <a:fillRect l="-1111" t="-242" r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83B825A-483A-DF43-93BF-5FA1CA481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3834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3AA43C6-F241-2340-8FF3-69D7D708E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257800"/>
          </a:xfrm>
        </p:spPr>
        <p:txBody>
          <a:bodyPr/>
          <a:lstStyle/>
          <a:p>
            <a:pPr marL="0" indent="0" eaLnBrk="1" hangingPunct="1"/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达到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的关系仍然可能存在问题。</a:t>
            </a: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4.9]</a:t>
            </a: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如果假定：每一学生可选修多门课程，一门课程可由多个学生选修，每一课程可有多个教师任教，但每个教师只能承担一门课程。判断下列给出的关系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SCT(SNO</a:t>
            </a: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CNAME</a:t>
            </a: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TNAME)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最高属于第几范式？并分析该模式存在的问题。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b="1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b="1">
              <a:latin typeface="宋体" panose="02010600030101010101" pitchFamily="2" charset="-122"/>
            </a:endParaRPr>
          </a:p>
        </p:txBody>
      </p:sp>
      <p:graphicFrame>
        <p:nvGraphicFramePr>
          <p:cNvPr id="23556" name="Group 4">
            <a:extLst>
              <a:ext uri="{FF2B5EF4-FFF2-40B4-BE49-F238E27FC236}">
                <a16:creationId xmlns:a16="http://schemas.microsoft.com/office/drawing/2014/main" id="{ABC2580E-3908-7446-B4A8-7F4CE6A99D9E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3284538"/>
          <a:ext cx="3838575" cy="2805079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711212366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94233457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15170783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SNO</a:t>
                      </a:r>
                    </a:p>
                  </a:txBody>
                  <a:tcPr marT="45703" marB="457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CNAME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TNAME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621165"/>
                  </a:ext>
                </a:extLst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s1</a:t>
                      </a:r>
                    </a:p>
                  </a:txBody>
                  <a:tcPr marT="45703" marB="457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英语 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王平 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881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s1</a:t>
                      </a:r>
                    </a:p>
                  </a:txBody>
                  <a:tcPr marT="45703" marB="457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数学 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刘红 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403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s2</a:t>
                      </a:r>
                    </a:p>
                  </a:txBody>
                  <a:tcPr marT="45703" marB="457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物理 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高志强 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954173"/>
                  </a:ext>
                </a:extLst>
              </a:tr>
              <a:tr h="125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s2</a:t>
                      </a:r>
                    </a:p>
                  </a:txBody>
                  <a:tcPr marT="45703" marB="457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英语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陈进 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60592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s3</a:t>
                      </a:r>
                    </a:p>
                  </a:txBody>
                  <a:tcPr marT="45703" marB="457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英语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王平</a:t>
                      </a:r>
                    </a:p>
                  </a:txBody>
                  <a:tcPr marT="45703" marB="457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623463"/>
                  </a:ext>
                </a:extLst>
              </a:tr>
            </a:tbl>
          </a:graphicData>
        </a:graphic>
      </p:graphicFrame>
      <p:sp>
        <p:nvSpPr>
          <p:cNvPr id="23586" name="Rectangle 34">
            <a:extLst>
              <a:ext uri="{FF2B5EF4-FFF2-40B4-BE49-F238E27FC236}">
                <a16:creationId xmlns:a16="http://schemas.microsoft.com/office/drawing/2014/main" id="{49AF58E9-AD3C-144D-9D1A-3B0CEC25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124200"/>
            <a:ext cx="4800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 F={TNAME→CNAME,(SNO,CNAME) →TNAME,(SNO,TNAME)→CNAME}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关系SCT的</a:t>
            </a:r>
            <a:r>
              <a:rPr lang="zh-CN" altLang="en-US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侯选键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(SNO，CNAME)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(SNO，TNAME)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非主属性：</a:t>
            </a:r>
            <a:r>
              <a:rPr lang="zh-CN" altLang="en-US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（SCT至少是一个3NF关系)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若关系R的所有属性都是主属性，则R必定是3NF。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2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B5D9937-38F9-E742-BC69-7F41A47EA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5358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9201DB3-3F1E-4943-81CB-B9728E7236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SCT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中还存在以下问题：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插入异常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。例如，一个新课程和任课教师的数据，在没有学生选课时不能插入数据库。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删除异常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。例如，删除某门课的所有选课记录，会丢失课程与教师的数据。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1F0A5AE-1DC8-1740-B2B0-37328ACCD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383462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A94896-EAB1-994E-85DF-4FDD05EE6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463" y="1052513"/>
            <a:ext cx="8820150" cy="5257800"/>
          </a:xfrm>
        </p:spPr>
        <p:txBody>
          <a:bodyPr/>
          <a:lstStyle/>
          <a:p>
            <a:pPr marL="0" indent="0" eaLnBrk="1" hangingPunct="1"/>
            <a:r>
              <a:rPr lang="zh-CN" altLang="en-US" sz="2400" b="1" dirty="0">
                <a:solidFill>
                  <a:schemeClr val="hlink"/>
                </a:solidFill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 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定义: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关系模式R&lt;U，F&gt;∈1NF。若函数依赖集合F中的所有函数依赖X→Y（Y⊈X）的左部都包含R的任一侯选键，则R∈BCNF。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定理4.2：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一个BCNF的关系必定是3NF。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用反证法。设R是一个BCNF，但不是3NF，则必存在非主属性A和候选键X以及属性集Y，使得X→Y，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i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，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Y→A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，这就是说Y不可能包含R的键，但Y→A却成立。根据BCNF定义，R不是BCNF，与题设矛盾，从而定理得证。 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DD7E34B-4CBC-144C-BE56-E4B6CB5C9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5358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4.2  </a:t>
            </a:r>
            <a:r>
              <a:rPr lang="zh-CN" altLang="en-US">
                <a:latin typeface="宋体" panose="02010600030101010101" pitchFamily="2" charset="-122"/>
              </a:rPr>
              <a:t>关系模式的规范化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D675624-A1B8-3540-8CE0-68D138434D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在关系SCT(SNO，CNAME，TNAME)中，因为TNAME→CNAME，其左部未包含该关系的任一侯选键，所以它不是BCNF。因此，SCT∈3NF。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关系模式分解。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SCT可分解为SC(SNO，CNMAE)和CT(CNAME，TNAME)，它们都是BCNF。</a:t>
            </a:r>
          </a:p>
          <a:p>
            <a:pPr marL="0" indent="0" algn="just" eaLnBrk="1" hangingPunct="1"/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结论：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任何的二元关系必定是BCNF。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en-US" altLang="zh-CN" sz="2400" b="1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设有关系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R(A,B),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则属性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间可能存在的函数依赖关系有：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2" indent="0" algn="just" eaLnBrk="1" hangingPunct="1">
              <a:lnSpc>
                <a:spcPct val="140000"/>
              </a:lnSpc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A→B,B</a:t>
            </a:r>
            <a:r>
              <a:rPr lang="zh-CN" altLang="en-US" sz="2000" b="1" i="1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      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候选键为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A, R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2" indent="0" algn="just" eaLnBrk="1" hangingPunct="1">
              <a:lnSpc>
                <a:spcPct val="140000"/>
              </a:lnSpc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B→A,A</a:t>
            </a:r>
            <a:r>
              <a:rPr lang="zh-CN" altLang="en-US" sz="2000" b="1" i="1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B      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候选键为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B, R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</a:p>
          <a:p>
            <a:pPr marL="800100" lvl="2" indent="0" algn="just" eaLnBrk="1" hangingPunct="1">
              <a:lnSpc>
                <a:spcPct val="140000"/>
              </a:lnSpc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A→B,B→A      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候选键为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/>
              <a:t>、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B, R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</a:p>
          <a:p>
            <a:pPr marL="800100" lvl="2" indent="0" algn="just" eaLnBrk="1" hangingPunct="1">
              <a:lnSpc>
                <a:spcPct val="140000"/>
              </a:lnSpc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zh-CN" altLang="en-US" sz="2000" b="1" i="1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B,B</a:t>
            </a:r>
            <a:r>
              <a:rPr lang="zh-CN" altLang="en-US" sz="2000" b="1" i="1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      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候选键为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(A,B), R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40000"/>
              </a:lnSpc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40000"/>
              </a:lnSpc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b="1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2400" b="1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D01CB36-B8D8-8241-A71C-955648666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  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EA80E7B-609E-F343-9503-460C47BC414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990600"/>
            <a:ext cx="3810000" cy="5334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种范式的关系：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2313E0D-C142-7743-A36A-1DF3FE9A5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i="1">
                <a:solidFill>
                  <a:schemeClr val="tx2"/>
                </a:solidFill>
              </a:rPr>
              <a:t>   </a:t>
            </a:r>
            <a:r>
              <a:rPr lang="en-US" altLang="zh-CN" sz="3200" i="1">
                <a:solidFill>
                  <a:schemeClr val="tx2"/>
                </a:solidFill>
                <a:latin typeface="宋体" panose="02010600030101010101" pitchFamily="2" charset="-122"/>
              </a:rPr>
              <a:t>4.2  </a:t>
            </a:r>
            <a:r>
              <a:rPr lang="zh-CN" altLang="en-US" sz="3200" i="1">
                <a:solidFill>
                  <a:schemeClr val="tx2"/>
                </a:solidFill>
                <a:latin typeface="宋体" panose="02010600030101010101" pitchFamily="2" charset="-122"/>
              </a:rPr>
              <a:t>关系模式的规范化</a:t>
            </a:r>
            <a:endParaRPr lang="zh-CN" altLang="en-US" sz="3200">
              <a:solidFill>
                <a:schemeClr val="hlink"/>
              </a:solidFill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86E4116-DCCE-EF45-A6D3-7B703872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295400"/>
            <a:ext cx="1600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1NF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6A813AA7-1953-3240-B568-0A46F511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0"/>
            <a:ext cx="2614612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非规范化的关系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924C3693-CBC3-A048-A77F-B4383D32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438400"/>
            <a:ext cx="1600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2NF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26962AFB-4F31-F547-920F-E0C66064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1600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</a:p>
        </p:txBody>
      </p:sp>
      <p:grpSp>
        <p:nvGrpSpPr>
          <p:cNvPr id="30729" name="Group 9">
            <a:extLst>
              <a:ext uri="{FF2B5EF4-FFF2-40B4-BE49-F238E27FC236}">
                <a16:creationId xmlns:a16="http://schemas.microsoft.com/office/drawing/2014/main" id="{2F6E2A5F-54DE-834F-9593-2DF8DA36287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85800"/>
            <a:ext cx="2667000" cy="612775"/>
            <a:chOff x="0" y="0"/>
            <a:chExt cx="1680" cy="386"/>
          </a:xfrm>
        </p:grpSpPr>
        <p:sp>
          <p:nvSpPr>
            <p:cNvPr id="30749" name="Line 10">
              <a:extLst>
                <a:ext uri="{FF2B5EF4-FFF2-40B4-BE49-F238E27FC236}">
                  <a16:creationId xmlns:a16="http://schemas.microsoft.com/office/drawing/2014/main" id="{C84513CF-B8FF-5349-B0C2-41BCEDB4A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Text Box 11">
              <a:extLst>
                <a:ext uri="{FF2B5EF4-FFF2-40B4-BE49-F238E27FC236}">
                  <a16:creationId xmlns:a16="http://schemas.microsoft.com/office/drawing/2014/main" id="{5D0FE125-D6EF-834D-B47C-70CAF8AED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6"/>
              <a:ext cx="154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</a:rPr>
                <a:t>消除组合数据项</a:t>
              </a:r>
            </a:p>
          </p:txBody>
        </p:sp>
      </p:grpSp>
      <p:grpSp>
        <p:nvGrpSpPr>
          <p:cNvPr id="30730" name="Group 12">
            <a:extLst>
              <a:ext uri="{FF2B5EF4-FFF2-40B4-BE49-F238E27FC236}">
                <a16:creationId xmlns:a16="http://schemas.microsoft.com/office/drawing/2014/main" id="{17A63461-9FAD-5C4E-BAB8-887AE975984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76400"/>
            <a:ext cx="2743200" cy="838200"/>
            <a:chOff x="0" y="0"/>
            <a:chExt cx="1728" cy="528"/>
          </a:xfrm>
        </p:grpSpPr>
        <p:sp>
          <p:nvSpPr>
            <p:cNvPr id="30747" name="Line 13">
              <a:extLst>
                <a:ext uri="{FF2B5EF4-FFF2-40B4-BE49-F238E27FC236}">
                  <a16:creationId xmlns:a16="http://schemas.microsoft.com/office/drawing/2014/main" id="{158667F2-1E8D-7447-9967-A16389A1F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Text Box 14">
              <a:extLst>
                <a:ext uri="{FF2B5EF4-FFF2-40B4-BE49-F238E27FC236}">
                  <a16:creationId xmlns:a16="http://schemas.microsoft.com/office/drawing/2014/main" id="{DFE5131F-850F-F54E-9858-35BF3E296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69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</a:rPr>
                <a:t>消除非主属性对键的部分函数依赖</a:t>
              </a:r>
            </a:p>
          </p:txBody>
        </p:sp>
      </p:grpSp>
      <p:grpSp>
        <p:nvGrpSpPr>
          <p:cNvPr id="30731" name="Group 15">
            <a:extLst>
              <a:ext uri="{FF2B5EF4-FFF2-40B4-BE49-F238E27FC236}">
                <a16:creationId xmlns:a16="http://schemas.microsoft.com/office/drawing/2014/main" id="{0F7A1F0E-E8C2-FB44-8BE8-E2E31D843CA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819400"/>
            <a:ext cx="2667000" cy="838200"/>
            <a:chOff x="0" y="0"/>
            <a:chExt cx="1680" cy="528"/>
          </a:xfrm>
        </p:grpSpPr>
        <p:sp>
          <p:nvSpPr>
            <p:cNvPr id="30745" name="Line 16">
              <a:extLst>
                <a:ext uri="{FF2B5EF4-FFF2-40B4-BE49-F238E27FC236}">
                  <a16:creationId xmlns:a16="http://schemas.microsoft.com/office/drawing/2014/main" id="{9FAE58E4-B6EF-BE43-8591-9DECF7715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4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Text Box 17">
              <a:extLst>
                <a:ext uri="{FF2B5EF4-FFF2-40B4-BE49-F238E27FC236}">
                  <a16:creationId xmlns:a16="http://schemas.microsoft.com/office/drawing/2014/main" id="{8C59E5FE-1C14-4C4A-8452-31F2C2A62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6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</a:rPr>
                <a:t>消除非主属性对键的传递函数依赖</a:t>
              </a:r>
            </a:p>
          </p:txBody>
        </p:sp>
      </p:grpSp>
      <p:sp>
        <p:nvSpPr>
          <p:cNvPr id="30732" name="Rectangle 22">
            <a:extLst>
              <a:ext uri="{FF2B5EF4-FFF2-40B4-BE49-F238E27FC236}">
                <a16:creationId xmlns:a16="http://schemas.microsoft.com/office/drawing/2014/main" id="{AD859D7C-FF1E-6241-92EE-EFFBA74F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953000"/>
            <a:ext cx="1600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</a:p>
        </p:txBody>
      </p:sp>
      <p:grpSp>
        <p:nvGrpSpPr>
          <p:cNvPr id="30733" name="Group 23">
            <a:extLst>
              <a:ext uri="{FF2B5EF4-FFF2-40B4-BE49-F238E27FC236}">
                <a16:creationId xmlns:a16="http://schemas.microsoft.com/office/drawing/2014/main" id="{FA72C423-0DEF-4E49-9EA7-F5B1DF40363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114800"/>
            <a:ext cx="2971800" cy="838200"/>
            <a:chOff x="0" y="0"/>
            <a:chExt cx="1872" cy="528"/>
          </a:xfrm>
        </p:grpSpPr>
        <p:sp>
          <p:nvSpPr>
            <p:cNvPr id="30743" name="Text Box 24">
              <a:extLst>
                <a:ext uri="{FF2B5EF4-FFF2-40B4-BE49-F238E27FC236}">
                  <a16:creationId xmlns:a16="http://schemas.microsoft.com/office/drawing/2014/main" id="{E8A544A4-5B2C-4740-8143-C322F02FD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8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</a:rPr>
                <a:t>消除主属性对键的部分和传递函数依赖</a:t>
              </a:r>
            </a:p>
          </p:txBody>
        </p:sp>
        <p:sp>
          <p:nvSpPr>
            <p:cNvPr id="30744" name="Line 25">
              <a:extLst>
                <a:ext uri="{FF2B5EF4-FFF2-40B4-BE49-F238E27FC236}">
                  <a16:creationId xmlns:a16="http://schemas.microsoft.com/office/drawing/2014/main" id="{B8F307DF-7A97-7F46-A1B1-8C37FF4A2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4" name="Freeform 26">
            <a:extLst>
              <a:ext uri="{FF2B5EF4-FFF2-40B4-BE49-F238E27FC236}">
                <a16:creationId xmlns:a16="http://schemas.microsoft.com/office/drawing/2014/main" id="{36F9F8C9-2FA8-A54E-AB75-90781159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524000"/>
            <a:ext cx="304800" cy="2590800"/>
          </a:xfrm>
          <a:custGeom>
            <a:avLst/>
            <a:gdLst>
              <a:gd name="T0" fmla="*/ 2147483647 w 384"/>
              <a:gd name="T1" fmla="*/ 2147483647 h 2392"/>
              <a:gd name="T2" fmla="*/ 2147483647 w 384"/>
              <a:gd name="T3" fmla="*/ 2147483647 h 2392"/>
              <a:gd name="T4" fmla="*/ 2147483647 w 384"/>
              <a:gd name="T5" fmla="*/ 2147483647 h 2392"/>
              <a:gd name="T6" fmla="*/ 0 w 384"/>
              <a:gd name="T7" fmla="*/ 2147483647 h 23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392"/>
              <a:gd name="T14" fmla="*/ 384 w 384"/>
              <a:gd name="T15" fmla="*/ 2392 h 2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392">
                <a:moveTo>
                  <a:pt x="48" y="40"/>
                </a:moveTo>
                <a:cubicBezTo>
                  <a:pt x="144" y="20"/>
                  <a:pt x="240" y="0"/>
                  <a:pt x="288" y="280"/>
                </a:cubicBezTo>
                <a:cubicBezTo>
                  <a:pt x="336" y="560"/>
                  <a:pt x="384" y="1368"/>
                  <a:pt x="336" y="1720"/>
                </a:cubicBezTo>
                <a:cubicBezTo>
                  <a:pt x="288" y="2072"/>
                  <a:pt x="144" y="2232"/>
                  <a:pt x="0" y="2392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35" name="Picture 27" descr="BD05515_">
            <a:extLst>
              <a:ext uri="{FF2B5EF4-FFF2-40B4-BE49-F238E27FC236}">
                <a16:creationId xmlns:a16="http://schemas.microsoft.com/office/drawing/2014/main" id="{14A27198-7CDE-8048-8004-A9B38BF3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2514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6" name="AutoShape 28">
            <a:extLst>
              <a:ext uri="{FF2B5EF4-FFF2-40B4-BE49-F238E27FC236}">
                <a16:creationId xmlns:a16="http://schemas.microsoft.com/office/drawing/2014/main" id="{2099C432-310A-E140-B4C6-0F7CACDF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4970463"/>
            <a:ext cx="2649537" cy="850900"/>
          </a:xfrm>
          <a:prstGeom prst="wedgeRoundRectCallout">
            <a:avLst>
              <a:gd name="adj1" fmla="val 32384"/>
              <a:gd name="adj2" fmla="val -20891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范式的转换关系：</a:t>
            </a:r>
          </a:p>
        </p:txBody>
      </p:sp>
      <p:sp>
        <p:nvSpPr>
          <p:cNvPr id="30737" name="Text Box 29">
            <a:extLst>
              <a:ext uri="{FF2B5EF4-FFF2-40B4-BE49-F238E27FC236}">
                <a16:creationId xmlns:a16="http://schemas.microsoft.com/office/drawing/2014/main" id="{B67E4416-3068-244D-85F5-27F653B1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459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8" name="Oval 30">
            <a:extLst>
              <a:ext uri="{FF2B5EF4-FFF2-40B4-BE49-F238E27FC236}">
                <a16:creationId xmlns:a16="http://schemas.microsoft.com/office/drawing/2014/main" id="{0CFD67F4-01FB-7A4F-9DE0-8FA33A39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2819400" cy="2971800"/>
          </a:xfrm>
          <a:prstGeom prst="ellipse">
            <a:avLst/>
          </a:prstGeom>
          <a:solidFill>
            <a:srgbClr val="BFFF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1NF</a:t>
            </a:r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zh-CN" altLang="en-US"/>
          </a:p>
        </p:txBody>
      </p:sp>
      <p:sp>
        <p:nvSpPr>
          <p:cNvPr id="30739" name="Oval 31">
            <a:extLst>
              <a:ext uri="{FF2B5EF4-FFF2-40B4-BE49-F238E27FC236}">
                <a16:creationId xmlns:a16="http://schemas.microsoft.com/office/drawing/2014/main" id="{BD35D6F3-119B-304A-A758-63C1D1F91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09800"/>
            <a:ext cx="2632075" cy="2459038"/>
          </a:xfrm>
          <a:prstGeom prst="ellipse">
            <a:avLst/>
          </a:prstGeom>
          <a:solidFill>
            <a:srgbClr val="FFF1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2NF</a:t>
            </a:r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zh-CN" altLang="en-US"/>
          </a:p>
        </p:txBody>
      </p:sp>
      <p:sp>
        <p:nvSpPr>
          <p:cNvPr id="30740" name="Oval 32">
            <a:extLst>
              <a:ext uri="{FF2B5EF4-FFF2-40B4-BE49-F238E27FC236}">
                <a16:creationId xmlns:a16="http://schemas.microsoft.com/office/drawing/2014/main" id="{BEEC4142-4E34-9D40-A0F6-EFD55555D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2162175" cy="194786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zh-CN" altLang="en-US"/>
          </a:p>
        </p:txBody>
      </p:sp>
      <p:sp>
        <p:nvSpPr>
          <p:cNvPr id="30741" name="Oval 33">
            <a:extLst>
              <a:ext uri="{FF2B5EF4-FFF2-40B4-BE49-F238E27FC236}">
                <a16:creationId xmlns:a16="http://schemas.microsoft.com/office/drawing/2014/main" id="{3144D09A-A80E-C047-AF6D-B665B830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124200"/>
            <a:ext cx="1879600" cy="15367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zh-CN" altLang="en-US"/>
          </a:p>
        </p:txBody>
      </p:sp>
      <p:sp>
        <p:nvSpPr>
          <p:cNvPr id="30742" name="Freeform 35">
            <a:extLst>
              <a:ext uri="{FF2B5EF4-FFF2-40B4-BE49-F238E27FC236}">
                <a16:creationId xmlns:a16="http://schemas.microsoft.com/office/drawing/2014/main" id="{BCFB769D-DC5F-1B49-98DD-8994BC93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371600"/>
            <a:ext cx="533400" cy="3836988"/>
          </a:xfrm>
          <a:custGeom>
            <a:avLst/>
            <a:gdLst>
              <a:gd name="T0" fmla="*/ 2147483647 w 384"/>
              <a:gd name="T1" fmla="*/ 2147483647 h 2392"/>
              <a:gd name="T2" fmla="*/ 2147483647 w 384"/>
              <a:gd name="T3" fmla="*/ 2147483647 h 2392"/>
              <a:gd name="T4" fmla="*/ 2147483647 w 384"/>
              <a:gd name="T5" fmla="*/ 2147483647 h 2392"/>
              <a:gd name="T6" fmla="*/ 0 w 384"/>
              <a:gd name="T7" fmla="*/ 2147483647 h 23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392"/>
              <a:gd name="T14" fmla="*/ 384 w 384"/>
              <a:gd name="T15" fmla="*/ 2392 h 2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392">
                <a:moveTo>
                  <a:pt x="48" y="40"/>
                </a:moveTo>
                <a:cubicBezTo>
                  <a:pt x="144" y="20"/>
                  <a:pt x="240" y="0"/>
                  <a:pt x="288" y="280"/>
                </a:cubicBezTo>
                <a:cubicBezTo>
                  <a:pt x="336" y="560"/>
                  <a:pt x="384" y="1368"/>
                  <a:pt x="336" y="1720"/>
                </a:cubicBezTo>
                <a:cubicBezTo>
                  <a:pt x="288" y="2072"/>
                  <a:pt x="144" y="2232"/>
                  <a:pt x="0" y="2392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4B2D4E2D-73D7-7947-B442-FAF20B817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0AAD18F-5B2A-4F4D-AC51-D98A6948D6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Armstrong</a:t>
            </a:r>
            <a:r>
              <a:rPr lang="zh-CN" altLang="en-US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公理</a:t>
            </a:r>
            <a:r>
              <a:rPr lang="en-US" altLang="zh-CN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阿氏公理</a:t>
            </a:r>
            <a:r>
              <a:rPr lang="en-US" altLang="zh-CN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  对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R&lt;U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F&gt;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有：</a:t>
            </a:r>
          </a:p>
          <a:p>
            <a:pPr eaLnBrk="1" hangingPunct="1"/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自反律：若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Y⊆X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/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增广律：若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XZ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YZ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/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A3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传递律：若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36869FFE-B3B4-D146-9CF7-A06E77F35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267200"/>
          <a:ext cx="2057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24600" imgH="4648200" progId="">
                  <p:embed/>
                </p:oleObj>
              </mc:Choice>
              <mc:Fallback>
                <p:oleObj r:id="rId2" imgW="6324600" imgH="4648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67200"/>
                        <a:ext cx="2057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E932423-0864-9048-A8BB-65DEFC259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9525"/>
            <a:ext cx="75358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63820CC-E421-2144-82D1-BB7DC00604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052513"/>
            <a:ext cx="9144000" cy="579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4.4: Armstrong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公理是正确的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的任意两个元组，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的任意一个关系。</a:t>
            </a:r>
          </a:p>
          <a:p>
            <a:pPr eaLnBrk="1" hangingPunct="1"/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自反律：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Y⊆X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s[x]=t[x]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，则在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的任何子集也必相等。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∵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s[y]=t[y]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。</a:t>
            </a:r>
          </a:p>
          <a:p>
            <a:pPr eaLnBrk="1" hangingPunct="1"/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增广律：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XZ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YZ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s[xz]=t[xz]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s[x]s[z]=t[x]t[z]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则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s[x]=t[x]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且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s[z]=t[z]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∵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s[y]=t[y]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∴ s[yz]=s[y]s[z]=t[y]t[z]=t[yz]  ∴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XZ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YZ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9D0112D-8A19-BB4C-96F8-3E9CD7624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0024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DA8310-2C3F-AC4C-83BD-F8F949AC6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153400" cy="4038600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A3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传递律：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若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s[x]=t[x]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∵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∴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s[y]=t[y]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又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∵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Z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∴ s[z]=t[z]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∴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32772" name="Picture 4" descr="PE03254_">
            <a:extLst>
              <a:ext uri="{FF2B5EF4-FFF2-40B4-BE49-F238E27FC236}">
                <a16:creationId xmlns:a16="http://schemas.microsoft.com/office/drawing/2014/main" id="{377DEB85-31F2-2342-AB8B-3AADC2AC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38600"/>
            <a:ext cx="3048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2C7CE-B3A9-EA4D-B1A8-6F26D59E9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5358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8F9F43-9671-554D-B19A-82128B9D7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64613" cy="34417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存在以下问题：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．数据冗余度高。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TAGE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ADDRESS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重复存储多次。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．数据修改复杂。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．插入异常。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插入异常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是指应该插入到数据库中的数据不能执行插入操作的情形。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zh-CN" altLang="en-US" sz="2000" b="1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94D4129E-5D52-534E-BFB2-5CE098502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70400"/>
            <a:ext cx="27289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关系S的主键：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51E99F37-5177-A24A-BA9D-2E075B843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4495800"/>
            <a:ext cx="2424113" cy="52228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SNO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CNO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8E6B41D8-8757-524F-A764-87FFA2A2F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5216525"/>
            <a:ext cx="9144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从在SNO、CNO、和(SNO,CNO)上出现NULL值去分析。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注意：</a:t>
            </a:r>
            <a:r>
              <a:rPr lang="zh-CN" altLang="en-US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当一个元组在主键的属性上部分或全部为空时，该元组不能插入到关系中。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0937B81-D010-FE44-A489-D814AF6E8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-28575"/>
            <a:ext cx="7307263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3B4C5DF-1D88-E24E-8DAE-ACDA3CEF05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公理的推论：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合并规则：若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，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   分解规则：若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Y,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。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   伪传递规则：若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WY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，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WX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Z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。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证明：</a:t>
            </a:r>
          </a:p>
          <a:p>
            <a:pPr eaLnBrk="1" hangingPunct="1"/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合并规则：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∵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   </a:t>
            </a: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∴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XY   (A2)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       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又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∵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Z  </a:t>
            </a: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∴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XY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YZ  (A2)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          </a:t>
            </a: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∴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YZ  (A3)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886D548-BA5D-4545-ADFD-1037978C2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0024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F758CAE-D460-6540-A9DB-AA676ADCD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分解规则：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∵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Y⊆YZ 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YZ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  (A1)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又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∵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YZ(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已知） 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∴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  (A3)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同理可证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。</a:t>
            </a:r>
          </a:p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伪传递规则：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∵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  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∴ W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WY  (A2)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又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∵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WY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Z  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已知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         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∴ W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Z  (A3)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4.5: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…A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成立的充分必要条件是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XA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i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成立。</a:t>
            </a:r>
          </a:p>
          <a:p>
            <a:pPr eaLnBrk="1" hangingPunct="1"/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6CE82D3-56EB-F640-AD61-B12526341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7848600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r>
              <a:rPr lang="zh-CN" altLang="en-US" sz="3200">
                <a:effectLst/>
              </a:rPr>
              <a:t> 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62EBA99-F20F-934F-960C-E00DE8E4985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-9525" y="990600"/>
            <a:ext cx="8991600" cy="397351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2000" b="1">
                <a:solidFill>
                  <a:schemeClr val="folHlink"/>
                </a:solidFill>
              </a:rPr>
              <a:t> </a:t>
            </a: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函数依赖集闭包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是关系模式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的函数依赖集，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的属性子集，如果从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的函数依赖中能够推出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，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逻辑蕴涵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在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R&lt;U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F&gt;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中为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所逻辑蕴含的函数依赖全体叫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的闭包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，记为：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= { 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F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中推出的非平凡的函数依赖；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平凡的函数依赖：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A-&gt;φ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A-&gt;A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AB-&gt; A….. } </a:t>
            </a:r>
          </a:p>
          <a:p>
            <a:pPr marL="0" indent="0" eaLnBrk="1" hangingPunct="1">
              <a:lnSpc>
                <a:spcPct val="90000"/>
              </a:lnSpc>
            </a:pPr>
            <a:endParaRPr lang="zh-CN" altLang="en-US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2A55E9-32C4-694C-BA1C-E21876032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7848600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r>
              <a:rPr lang="zh-CN" altLang="en-US" sz="3200">
                <a:effectLst/>
              </a:rPr>
              <a:t> 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D6E329-306D-734E-8E22-0B73F171661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-9525" y="990600"/>
            <a:ext cx="8991600" cy="3973513"/>
          </a:xfrm>
        </p:spPr>
        <p:txBody>
          <a:bodyPr/>
          <a:lstStyle/>
          <a:p>
            <a:pPr marL="0" indent="0" eaLnBrk="1" hangingPunct="1"/>
            <a:r>
              <a:rPr lang="zh-CN" altLang="en-US" sz="2000" b="1" dirty="0">
                <a:solidFill>
                  <a:schemeClr val="folHlink"/>
                </a:solidFill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4.12]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有关系模式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R(A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，它的函依赖集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F={A→B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B→C}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的闭包。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dirty="0"/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={A→B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B→C,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A→C, AC→B, AB→C,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b="1" dirty="0" err="1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A→A,A→φ,B→φ,C→φ,B→B,C→C,AB→A,AB→B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AB→AB,ABC→A,ABC→B,ABC→C……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22B6294-C1FB-E442-A1D4-0F242B2FF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52400"/>
            <a:ext cx="6469063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DF2C96B-C322-9346-847B-2609BEACCD1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属性集闭包定义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={A|X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能由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阿氏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公理导出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}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称为属性集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的闭包。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R(A,B,C)    F={A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B,BC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=ABC       B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=BC        C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4.6: 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能从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F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中用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阿氏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公理导出的充要条件是：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证明：充分性（ 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 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b="1" baseline="30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 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∈F</a:t>
            </a:r>
            <a:r>
              <a:rPr lang="en-US" altLang="zh-CN" sz="2400" b="1" baseline="30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Y=A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由属性闭包定义可知，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能由阿氏公理导出，再由合并规则得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∈F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∈F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。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99569C6-24CF-E747-B5B3-6139F736B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1548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A534CB8-DCEE-8B41-B4C7-BA918231C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3352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必要性：（ 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∈F</a:t>
            </a:r>
            <a:r>
              <a:rPr lang="en-US" altLang="zh-CN" sz="2400" b="1" baseline="3000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b="1" baseline="3000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en-US" altLang="zh-CN" sz="2400" b="1" baseline="-2500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能由阿氏公理导出。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Y=A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…A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由分解规则得：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∈F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en-US" altLang="zh-CN" sz="2400" b="1" baseline="-25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的定义可知，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⊆X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(i=1,2,…,n)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itchFamily="2" charset="2"/>
            </a:endParaRPr>
          </a:p>
        </p:txBody>
      </p:sp>
      <p:pic>
        <p:nvPicPr>
          <p:cNvPr id="38916" name="Picture 4" descr="BS00554_">
            <a:extLst>
              <a:ext uri="{FF2B5EF4-FFF2-40B4-BE49-F238E27FC236}">
                <a16:creationId xmlns:a16="http://schemas.microsoft.com/office/drawing/2014/main" id="{638848F4-DCE7-1047-B08E-6DFD0D84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67200"/>
            <a:ext cx="24384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B2EEF4BD-8A8A-CD43-BBEA-775D442A9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0024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94915E3-279F-3241-9A35-183B38EC4F3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1211263"/>
            <a:ext cx="9144000" cy="48101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属性闭包的计算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算法4.1: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求属性集X关于F的闭包X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baseline="30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)。</a:t>
            </a:r>
            <a:endParaRPr lang="zh-CN" altLang="en-US" sz="24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简化算法：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 R&lt;U，F&gt;，A为U中属性(集)。 </a:t>
            </a:r>
            <a:endParaRPr lang="zh-CN" altLang="en-US" sz="24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(1) X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(0)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=X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(2) X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(i+1)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=X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∪A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其中：对F中任一个Y-&gt;A ，且Y⊆X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求得X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(i+1)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后，对Y-&gt;A 做删除标记。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(3) 若X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(i+1)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=X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或 X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(i+1)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=U则结束，否则转(2)。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400" b="1" baseline="30000" dirty="0"/>
          </a:p>
          <a:p>
            <a:pPr eaLnBrk="1" hangingPunct="1"/>
            <a:endParaRPr lang="zh-CN" altLang="en-US" sz="2400" dirty="0"/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784C804C-C05E-E34A-9739-5036B2980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9144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002500" imgH="20002500" progId="">
                  <p:embed/>
                </p:oleObj>
              </mc:Choice>
              <mc:Fallback>
                <p:oleObj r:id="rId2" imgW="20002500" imgH="200025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292238D-486E-E349-A4A9-AA8A283B3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0024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72E0E7D-86F0-2A44-88A6-55F09DE152C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[例4.13]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设有关系模式R&lt;U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F&gt;，其中U={A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}，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F={A→D，AB→E，BI→E，CD→I，E→C}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计算(AE)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(AE)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 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(AE)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=AE∪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=AED       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选A→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(AE)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=AED∪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=AEDC      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选E→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(AE)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=AEDC∪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=AEDCI    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选CD→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(AE)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=AEDCI    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没有左部是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(AE)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子集且未使用过的函数依赖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∵(AE)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=(AE)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∴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(AE)</a:t>
            </a:r>
            <a:r>
              <a:rPr lang="en-US" altLang="zh-CN" sz="24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=AEDCI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BD1744E-E555-6646-81CC-744556B80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002462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数据依赖公理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3F6F8A8-E3D3-D14B-BE96-CDB3412086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[例4.1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设有关系模式R&lt;U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F&gt;，其中U={A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,G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}，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F={A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，B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CD→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EG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BE</a:t>
            </a:r>
            <a:r>
              <a:rPr lang="zh-CN" altLang="en-US" sz="2400" b="1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CG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BD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CE</a:t>
            </a:r>
            <a:r>
              <a:rPr lang="zh-CN" altLang="en-US" sz="2400" b="1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AG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      计算(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BD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(BD)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=BD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EG</a:t>
            </a:r>
            <a:r>
              <a:rPr lang="en-US" altLang="zh-CN" sz="2400" b="1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BE6F848-DD02-144E-975B-011D0C313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dirty="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83BFBCE-7380-E942-9BC8-2F7DA8161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讨论：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给出函数依赖集，如何求出该关系所有的侯选键？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给定一个关系模式R(U,F),U={A1,A2,…An},那么可以将属性分为如下四类：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（1）L: 仅出现在函数依赖集F左部的属性。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（2）R: 仅出现在函数依赖集F右部的属性。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（3）LR: 在函数依赖集F左、右部都出现的属性。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（4）NLR: 在函数依赖集F左、右部都未出现的属性。</a:t>
            </a:r>
          </a:p>
          <a:p>
            <a:pPr marL="0" indent="0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有关侯选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键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的相关结论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（1）若X(X⊆U)是L类属性，则X必为R的任一侯选键的成员。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（2）若X(X⊆U)是R类属性，则X不是R的任一侯选键的成员。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（3）若X(X⊆U)是NLR类属性，则X必为R的任一侯选键的成员。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（4）若X(X⊆U)是L类和NLR类属性组成的属性集，且X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=U，则X必为R的惟一侯选键。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451AAED-105D-B44B-96D3-77DB00E6E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6882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FD35C36-D48C-914B-83EC-A175A9A8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．删除异常。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noProof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删除异常</a:t>
            </a:r>
            <a:r>
              <a:rPr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是指不应该删去的数据被删去的情形。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noProof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选修某门课的所有学生都退选时，删除相关元组，会丢失该课程老师的信息。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zh-CN" altLang="en-US" sz="2400" b="1" noProof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解决：</a:t>
            </a:r>
            <a:r>
              <a:rPr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关系模式分解（关系规范化）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分解为  </a:t>
            </a:r>
            <a:r>
              <a:rPr lang="en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ST(SNO</a:t>
            </a:r>
            <a:r>
              <a:rPr lang="e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SNAME</a:t>
            </a:r>
            <a:r>
              <a:rPr lang="e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CLASS)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      CT(CNO,TNO)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      TA(TNO,TNAME,TAGE,ADDRESS)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      SC(SNO,CNO,GRADE)</a:t>
            </a:r>
          </a:p>
          <a:p>
            <a:pPr eaLnBrk="1" hangingPunct="1">
              <a:buFont typeface="Wingdings" pitchFamily="2" charset="2"/>
              <a:buNone/>
            </a:pPr>
            <a:endParaRPr lang="en" altLang="en-US" sz="2400" noProof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098CDD92-A6F8-6F46-87C2-29290E62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86D83C9-CDB1-2149-9310-7D5DDFB61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dirty="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75CA1CF-3D0B-6747-8727-CB7E0ED99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9144000" cy="579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例: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判断下列模式属于第几范式？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R1(A,B,C,D),F1={A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→B,AC→D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     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A,C    (AC)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=ACBD=U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AC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惟一的候选键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B,D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是非主属性。</a:t>
            </a: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R1∈1NF 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(∵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→B是非主属性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对候选键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的部分函数依赖。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R2(A,B,C,D),F2={AB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→C,AC→D,C→B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     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   (A)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=A≠U  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不是候选键，但候选键中一定有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  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候选键中一定没有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计算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(AB)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=ABCD=U    (AC)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=ACDB=U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AB,AC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的候选键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是非主属性。</a:t>
            </a: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R2∈3NF (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不存在非主属性对候选键的部分和传递函数依赖。但C→B的左部未包含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的仼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候选键，∴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BCNF)</a:t>
            </a: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A01CD52-059C-E041-BCF3-01AF669A9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dirty="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2369213-BF79-C44F-BA8A-17A006C5B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R3(A,B,C,D),F3={AB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→C,C→D,BD→A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     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   (B)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=B≠U  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(B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不是候选键，但候选键中一定有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类：无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0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计算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(BA)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=BACD=U    (BC)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=BCDA=U    (BD)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=BDAC=U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BA,BC,BD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的候选键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非主属性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R3∈3NF (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全部属性都是主属性的关系至少是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。但C→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的左部未包含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的仼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候选键，∴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BCNF)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R4(A,B,C),F4={A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→B,B→C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L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   (A)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=ABC=U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A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R4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惟一的候选键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B,C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是非主属性。</a:t>
            </a:r>
            <a:endParaRPr lang="en-US" altLang="zh-CN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R4∈2NF 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(∵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所有候选键都是单属性的关系至少是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2NF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。但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是非主属性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对候选键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的传递函数依赖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∴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2A0F6A5-E647-7241-96BE-87BAC6A37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dirty="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E199D64-EB81-894E-9C97-1C4E33F01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(5)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R5(A,B,C,D),F5={AB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→CD,C→A,D→B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L,R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类：无</a:t>
            </a:r>
            <a:endParaRPr lang="en-US" altLang="zh-CN" sz="2400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A</a:t>
            </a:r>
            <a:r>
              <a:rPr lang="en-US" altLang="zh-CN" sz="2400" b="1" baseline="300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=A≠U       B</a:t>
            </a:r>
            <a:r>
              <a:rPr lang="en-US" altLang="zh-CN" sz="2400" b="1" baseline="300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=B≠U       C</a:t>
            </a:r>
            <a:r>
              <a:rPr lang="en-US" altLang="zh-CN" sz="2400" b="1" baseline="300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=CA≠U      D</a:t>
            </a:r>
            <a:r>
              <a:rPr lang="en-US" altLang="zh-CN" sz="2400" b="1" baseline="300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=DB≠U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(CB)</a:t>
            </a:r>
            <a:r>
              <a:rPr lang="en-US" altLang="zh-CN" sz="2400" b="1" baseline="300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=CBAD=U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(CD)</a:t>
            </a:r>
            <a:r>
              <a:rPr lang="en-US" altLang="zh-CN" sz="2400" b="1" baseline="300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=CDAB=U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(DA)</a:t>
            </a:r>
            <a:r>
              <a:rPr lang="en-US" altLang="zh-CN" sz="2400" b="1" baseline="300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=DABC=U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(AB)</a:t>
            </a:r>
            <a:r>
              <a:rPr lang="en-US" altLang="zh-CN" sz="2400" b="1" baseline="300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=ABCD=U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CB,CD,DA,AB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R5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的候选键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 非主属性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endParaRPr lang="en-US" altLang="zh-CN" sz="2400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∴ R5∈3NF (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∵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全部属性都是主属性的关系至少是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。但C→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的左部未包含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R5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的仼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候选键，∴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R5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BCNF)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zh-CN" altLang="en-US" sz="2400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980C032-77BA-2B41-B27A-0C85F7BCE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dirty="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07CEC36-F977-A244-AA7B-F96FFC8D2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(6)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R6(A,B,C,D),F6={AB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→CD,C→AB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R6</a:t>
            </a:r>
            <a:r>
              <a:rPr lang="zh-CN" altLang="en-US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的候选键</a:t>
            </a: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C,AB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R∈BCNF</a:t>
            </a:r>
            <a:endParaRPr lang="zh-CN" altLang="en-US" sz="2400" b="1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47F3706-5D29-974B-ABDB-D40CA16C4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002462" cy="838200"/>
          </a:xfrm>
        </p:spPr>
        <p:txBody>
          <a:bodyPr/>
          <a:lstStyle/>
          <a:p>
            <a:pPr algn="ctr" eaLnBrk="1" hangingPunct="1"/>
            <a:r>
              <a:rPr lang="en-US" altLang="zh-CN" sz="3200" dirty="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sz="3200" i="0" dirty="0">
              <a:solidFill>
                <a:schemeClr val="hlink"/>
              </a:solidFill>
              <a:effectLst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115887F-B143-8245-890B-F6BCF7DDD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函数依赖集的等价和覆盖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，就说函数依赖集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覆盖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4.9: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的充分必要条件是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F⊆G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G⊆F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）必要性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F⊆G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G⊆F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∵F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∴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⊆G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，又∵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F⊆F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F⊆G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同理，∵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G⊆G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G⊆F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）充分性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(F⊆G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G⊆F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任取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X→Y∈F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4-6)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又∵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F⊆G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（已知），∴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Y⊆X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∴X→Y∈(G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⊆G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	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同理可证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⊆F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=G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等价。定理证毕。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D56C338-42FE-8C47-BC30-F17174006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231062" cy="838200"/>
          </a:xfrm>
        </p:spPr>
        <p:txBody>
          <a:bodyPr/>
          <a:lstStyle/>
          <a:p>
            <a:pPr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93A6F9B-874A-9246-A9C0-42F2B5E7F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569325" cy="57912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如何判断函数依赖集F和G是否等价呢？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只要验证F中的每一个函数依赖X→Y都在G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中，同时验证G中的每一个函数依赖V→W都在F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中。这不需要计算F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，只要计算X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验证Y⊆X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，同时计算V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，验证W⊆V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[例4.15]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F={A→B，B→C}，G={A→BC，B→C}，判断F和G是否等价。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解：（1）先检查F中的每一个函数依赖是否属于G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∵A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=ABC，∴B⊆A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，∴A→B∈G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又∵B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=BC，∴C⊆B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，∴B→C∈G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∴F⊆G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（2）然后检查G中的每一个函数依赖是否属于F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∵A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=ABC，∴BC⊆A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，∴A→BC∈F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又∵B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=BC，∴C⊆B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，∴B→C∈F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∴G⊆F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由（1）和（2）可得F和G等价。 </a:t>
            </a:r>
          </a:p>
          <a:p>
            <a:pPr marL="0" indent="0" eaLnBrk="1" hangingPunct="1">
              <a:lnSpc>
                <a:spcPct val="90000"/>
              </a:lnSpc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6B5B176-376F-7F43-BEF4-40342D1C0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459663" cy="838200"/>
          </a:xfrm>
        </p:spPr>
        <p:txBody>
          <a:bodyPr/>
          <a:lstStyle/>
          <a:p>
            <a:pPr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F545B31-AB57-D544-A448-E0AD984C7A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1066800"/>
            <a:ext cx="8893175" cy="3276600"/>
          </a:xfrm>
        </p:spPr>
        <p:txBody>
          <a:bodyPr/>
          <a:lstStyle/>
          <a:p>
            <a:pPr algn="just" eaLnBrk="1" hangingPunct="1"/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最小函数依赖集</a:t>
            </a:r>
          </a:p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定义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满足下列条件，则称其为一个最小函数依赖集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中每个函数依赖的右部都是单属性；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中的任一函数依赖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X→A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F-{X→A}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都不等价；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中的任一函数依赖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X→A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的真子集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(F-(X→A))U{Z→A}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都不等价。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79A0D1C4-EE49-8447-A7A5-337CB52EA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76700"/>
            <a:ext cx="8740775" cy="1346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）保证在函数依赖的右部没有多余的属性；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）保证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中不存在多余的函数依赖；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）保证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中每个函数依赖的左部没有多余的属性。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A205758-F9F6-504A-BC98-F9BA157DA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>
                <a:effectLst/>
                <a:latin typeface="宋体" panose="02010600030101010101" pitchFamily="2" charset="-122"/>
              </a:rPr>
              <a:t>数据依赖的公理系统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F06E5F2-1E33-5F44-AC18-D07E19FC4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324975" cy="5791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[例4.16]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下列三个函数依赖集中哪一个是最小函数依赖集?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(1) F1={A→D,BD→C,C→AD}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(2) F2={AB→C,B→A,B→C}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(3) F3={BC→D,D→A,A→D}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解: 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F1不是。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∵ C→AD，该函数依赖的右部不是单属性。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F2不是。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由B→C，能推出AB→C, ∴ AB→C中的A是多余的属性。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F3是。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F6DA443-316E-ED4B-8E33-2820A1E97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078662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sz="3200" i="0" dirty="0">
              <a:solidFill>
                <a:schemeClr val="hlink"/>
              </a:solidFill>
              <a:effectLst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96E8B65-EEC6-5B40-97FD-D75EEDE76E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763000" cy="5334000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4.10: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等价。</a:t>
            </a:r>
          </a:p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如何求最小函数依赖集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分解：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中任一函数依赖的右部仅含有单属性。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去掉函数依赖左边多余的属性：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方法：对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XY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中求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A⊆X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为多余的。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去掉多余函数依赖：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方法：对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F-{X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A}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A⊆X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为多余的。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0C84E-45B6-0A71-EB94-7388CDA6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600" dirty="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69DBB-4E88-C762-BC41-6C6539A4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8820472" cy="579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根据定义，如果对于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中的任一函数依赖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X→A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的真子集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(F-(X→A))U{Z→A}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都不等价，那么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没有多余的属性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1"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设</a:t>
            </a:r>
            <a:r>
              <a:rPr kumimoji="1" lang="en-US" altLang="zh-CN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F</a:t>
            </a:r>
            <a:r>
              <a:rPr kumimoji="1" lang="en-US" altLang="zh-CN" baseline="-25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t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=(F-(X→A))U{Z→A}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，那么验证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=F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？如果成立，那么说明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中有多余的属性。</a:t>
            </a:r>
            <a:endParaRPr kumimoji="1"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于是</a:t>
            </a:r>
            <a:r>
              <a:rPr lang="zh-CN" altLang="en-US" sz="28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问题变成：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Z→A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8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以及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X→A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F</a:t>
            </a:r>
            <a:r>
              <a:rPr lang="en-US" altLang="zh-CN" sz="28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是否成立？</a:t>
            </a:r>
            <a:endParaRPr lang="en-US" altLang="zh-CN" sz="2800" b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X→A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F</a:t>
            </a:r>
            <a:r>
              <a:rPr lang="en-US" altLang="zh-CN" sz="28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一定成立，因此只需验证</a:t>
            </a:r>
            <a:r>
              <a:rPr kumimoji="1" lang="en-US" altLang="zh-CN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Z</a:t>
            </a:r>
            <a:r>
              <a:rPr lang="en-US" altLang="zh-CN" b="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→A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8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是否成立？</a:t>
            </a:r>
            <a:endParaRPr lang="en-US" altLang="zh-CN" sz="2800" b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最后：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只需验证</a:t>
            </a:r>
            <a:r>
              <a:rPr lang="en-US" altLang="zh-CN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∈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sz="2800" b="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是否成立？</a:t>
            </a:r>
            <a:endParaRPr lang="en-US" altLang="zh-CN" sz="2800" b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因此算法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XY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中求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A⊆X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为多余的。</a:t>
            </a:r>
          </a:p>
        </p:txBody>
      </p:sp>
    </p:spTree>
    <p:extLst>
      <p:ext uri="{BB962C8B-B14F-4D97-AF65-F5344CB8AC3E}">
        <p14:creationId xmlns:p14="http://schemas.microsoft.com/office/powerpoint/2010/main" val="32524201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5155D52-7D7D-B747-B152-BD4B3AEE7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993063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8BDE06-CC95-134E-A19C-151146E6065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990600"/>
            <a:ext cx="4492625" cy="26146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函数依赖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0415BF8-A017-6D40-ADFC-0D56175CC59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04800" y="1511300"/>
            <a:ext cx="8458200" cy="129540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设：</a:t>
            </a:r>
            <a:r>
              <a:rPr lang="en-US" altLang="zh-CN" sz="24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R(A1,A2,…,An)=R( U 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28D729D-5421-2340-9FD7-6E118382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09800"/>
            <a:ext cx="88392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函数依赖：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R(U)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是属性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上的关系模式，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的子集，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的任一具体关系，如果对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的任意两个元组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s,t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，由</a:t>
            </a:r>
            <a:r>
              <a:rPr lang="en-US" altLang="zh-CN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s[X]=t[X]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，能导致</a:t>
            </a:r>
            <a:r>
              <a:rPr lang="en-US" altLang="zh-CN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s[Y]=t[Y]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函数决定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，或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函数依赖于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，记作 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Y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  ② </a:t>
            </a:r>
            <a:r>
              <a:rPr lang="zh-CN" altLang="en-US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函数依赖：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的任意关系有：对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中的每个属性值，在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中都有惟一的值与之对应，则称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函数决定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，或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函数依赖于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，记作 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Y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170B7DC8-ADC1-C141-919B-3D2ED598E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901700"/>
            <a:ext cx="1600200" cy="609600"/>
          </a:xfrm>
          <a:prstGeom prst="wedgeRoundRectCallout">
            <a:avLst>
              <a:gd name="adj1" fmla="val -84125"/>
              <a:gd name="adj2" fmla="val 58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属性全集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6F5E8E3-12E3-D947-B628-F1A1ABD2A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154862" cy="838200"/>
          </a:xfrm>
        </p:spPr>
        <p:txBody>
          <a:bodyPr/>
          <a:lstStyle/>
          <a:p>
            <a:pPr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BD947F3-C406-D849-9E6B-F13C9CF33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777875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例4.17]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设有函数依赖集F={B→C，C→AB，A→BC，BC→A}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     求与F等价的最小函数依赖集。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000" b="1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 </a:t>
            </a:r>
          </a:p>
        </p:txBody>
      </p:sp>
      <p:pic>
        <p:nvPicPr>
          <p:cNvPr id="52228" name="图片 5" descr="IMG_7178(20200208-170340).JPG">
            <a:extLst>
              <a:ext uri="{FF2B5EF4-FFF2-40B4-BE49-F238E27FC236}">
                <a16:creationId xmlns:a16="http://schemas.microsoft.com/office/drawing/2014/main" id="{F6D13ED4-73F1-DB48-B700-D5DCFCE70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69850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5913168-E705-8947-8B91-D5F3D368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392863"/>
            <a:ext cx="755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28159B"/>
              </a:buClr>
              <a:buSzPct val="80000"/>
              <a:buFont typeface="Wingdings" pitchFamily="2" charset="2"/>
              <a:buChar char="n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 故与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等价的最小函数依赖集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Fm={C→B,A→C,B→A}</a:t>
            </a:r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0B7FF46-4446-EB4B-8731-52DA6EB5B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154862" cy="838200"/>
          </a:xfrm>
        </p:spPr>
        <p:txBody>
          <a:bodyPr/>
          <a:lstStyle/>
          <a:p>
            <a:pPr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4.3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数据依赖的公理系统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pic>
        <p:nvPicPr>
          <p:cNvPr id="53251" name="图片 8" descr="IMG_7177(20200208-171809).JPG">
            <a:extLst>
              <a:ext uri="{FF2B5EF4-FFF2-40B4-BE49-F238E27FC236}">
                <a16:creationId xmlns:a16="http://schemas.microsoft.com/office/drawing/2014/main" id="{7AEC0453-E687-FA43-BD6A-14B74C02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980728"/>
            <a:ext cx="8712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20993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128B2F0-F833-D04B-96C5-B201E3443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E3DBEAE-6A07-BA4B-90A1-B773554FE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2400" b="1" dirty="0"/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对于存在数据冗余、插入异常、删除异常的关系模式，可以通过对关系模式的分解来解决问题。关系模式分解后会带来两个问题：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）查询时的连接操作是否会丢失某些信息或多出某些信息。这引出了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无损连接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的概念。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）分解后的关系模式是否保持了原来的函数依赖。这是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保持函数依赖性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的问题。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32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A5DA538-1D85-384B-83FE-DD6752F2D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44A3821-F964-4A4E-8C48-41A2B59CD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等价模式分解的定义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一个关系可以有多种分解方法，如何判断分解的好与坏呢？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关系模式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F={SNO→SD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SD→MN}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分解一：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={R1(SNO)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R2(SD)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R3(MN)}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不好！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无法恢复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r.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分解二：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={R1(SNO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SD)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MN)}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不好！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丢失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SD→MN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分解三：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={R1(SNO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SD)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R2(SD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MN)}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好！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indent="0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AF03DD7-62DF-424A-95C9-4DB320BAF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201205-3C9C-8342-8547-7A5B24B4A82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1066800"/>
            <a:ext cx="91440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无损连接性与依赖保持性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R&lt;U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F&gt;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中任何一个关系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,….,R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无损连接性：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r=Π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…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RK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保持函数依赖：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 ≡ 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(F)∪Π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(F)∪…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RK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 err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en-US" altLang="zh-CN" sz="2400" b="1" baseline="-25000" dirty="0" err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en-US" altLang="zh-CN" sz="24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(F)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{X-&gt;Y|X-&gt;Y∈F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XY⊆R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  <a:p>
            <a:pPr eaLnBrk="1" hangingPunct="1"/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aseline="30000" dirty="0"/>
          </a:p>
          <a:p>
            <a:pPr eaLnBrk="1" hangingPunct="1">
              <a:buFont typeface="Wingdings" pitchFamily="2" charset="2"/>
              <a:buNone/>
            </a:pPr>
            <a:endParaRPr lang="zh-CN" altLang="en-US" baseline="30000" dirty="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5AB9F571-6B6C-A141-9E04-6F2F86F9B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2D0B7A03-C3CC-AA45-AE8E-4A166331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7150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6" name="AutoShape 6">
            <a:extLst>
              <a:ext uri="{FF2B5EF4-FFF2-40B4-BE49-F238E27FC236}">
                <a16:creationId xmlns:a16="http://schemas.microsoft.com/office/drawing/2014/main" id="{86EBC2D9-774D-654B-8AEB-BA60B35E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5715000"/>
            <a:ext cx="2362200" cy="838200"/>
          </a:xfrm>
          <a:prstGeom prst="wedgeRoundRectCallout">
            <a:avLst>
              <a:gd name="adj1" fmla="val -46708"/>
              <a:gd name="adj2" fmla="val -74810"/>
              <a:gd name="adj3" fmla="val 16667"/>
            </a:avLst>
          </a:prstGeom>
          <a:solidFill>
            <a:srgbClr val="FFF1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所蕴含的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中的函数依赖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7A72B03-0E5F-DE4B-B7F0-FE8EDEB20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A84C557-0D79-F54C-B8A4-F49015783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R(A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F={A-&gt;B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A-&gt;C}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，分解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={AB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AC}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r=Π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 ⋈ 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AC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是无损连接分解。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判断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2:    F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(F)∪Π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AC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= {A-&gt;B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A-&gt;C}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具有函数依赖保持性。 </a:t>
            </a:r>
          </a:p>
          <a:p>
            <a:pPr eaLnBrk="1" hangingPunct="1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5300" name="Group 4">
            <a:extLst>
              <a:ext uri="{FF2B5EF4-FFF2-40B4-BE49-F238E27FC236}">
                <a16:creationId xmlns:a16="http://schemas.microsoft.com/office/drawing/2014/main" id="{2AA6CDA4-F007-3C40-B03F-8EEA94F0176E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1930400"/>
          <a:ext cx="1981200" cy="18796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176829572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3406432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4542918"/>
                    </a:ext>
                  </a:extLst>
                </a:gridCol>
              </a:tblGrid>
              <a:tr h="469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283639"/>
                  </a:ext>
                </a:extLst>
              </a:tr>
              <a:tr h="469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609219"/>
                  </a:ext>
                </a:extLst>
              </a:tr>
              <a:tr h="469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72819"/>
                  </a:ext>
                </a:extLst>
              </a:tr>
              <a:tr h="469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63271"/>
                  </a:ext>
                </a:extLst>
              </a:tr>
            </a:tbl>
          </a:graphicData>
        </a:graphic>
      </p:graphicFrame>
      <p:sp>
        <p:nvSpPr>
          <p:cNvPr id="57370" name="Text Box 26">
            <a:extLst>
              <a:ext uri="{FF2B5EF4-FFF2-40B4-BE49-F238E27FC236}">
                <a16:creationId xmlns:a16="http://schemas.microsoft.com/office/drawing/2014/main" id="{66B1874F-B00A-E44B-B7D0-EEA9B785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473200"/>
            <a:ext cx="533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B32E592-6321-924A-95C4-BF68E5CE2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255EABA-40DB-E14C-931D-C2C427FE8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b="1" dirty="0">
                <a:solidFill>
                  <a:schemeClr val="folHlink"/>
                </a:solidFill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无损连接性检验。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关系模式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R(A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，它的函数依赖集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，以及分解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={R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输出：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是否具有无损连接性。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en-US" altLang="zh-CN" sz="24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endParaRPr lang="en-US" altLang="zh-CN" sz="24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构造一个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列的表，第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行对应于关系模式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列对应于属性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。如果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∈R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，则在第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列上放符号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，否则放符号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重复考察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中的每一个函数依赖，并修改表中的元素。其方法如下：取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中一个函数依赖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X→Y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的分量中寻找相同的行，然后将这些行中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的分量改为相同的符号，如果其中有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，则将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改为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；若其中无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，则全部改为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是这些行的行号最小值）。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9753D00-2E67-C24D-8411-050F6879C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8342E07-6E96-5844-9A7B-89EA0E35A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(3)如果发现表中某一行变成了a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，a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，…，a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，则分解ρ具有无损连接性；如果F中所有函数依赖都不能再修改表中的内容，且没有发现这样的行，则分解ρ不具有无损连接性。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[例4.19]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设R&lt;U，F&gt;，其中U={A，B，C，D，E}，F={A→C，B→C，C→D，DE→C，CE→A}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ρ={R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}，这里R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=AD，R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=AB，R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=BE，R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=CDE，R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=AE。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判断分解ρ是否具有无损连接性。 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" y="1149350"/>
            <a:ext cx="8943975" cy="1738313"/>
          </a:xfrm>
        </p:spPr>
        <p:txBody>
          <a:bodyPr/>
          <a:lstStyle/>
          <a:p>
            <a:pPr lvl="1"/>
            <a:r>
              <a:rPr lang="en-US" altLang="zh-CN" dirty="0"/>
              <a:t>U={A,B,C,D,E},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	F={A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C, B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C, C</a:t>
            </a:r>
            <a:r>
              <a:rPr lang="en-US" altLang="zh-CN" dirty="0">
                <a:sym typeface="Symbol" pitchFamily="18" charset="2"/>
              </a:rPr>
              <a:t>D,DEC ,CEA}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	 ={(A, D), (A, B), (B, E), (C, D, E), (A, E)}</a:t>
            </a:r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395288" y="3644900"/>
          <a:ext cx="4325937" cy="2378076"/>
        </p:xfrm>
        <a:graphic>
          <a:graphicData uri="http://schemas.openxmlformats.org/drawingml/2006/table">
            <a:tbl>
              <a:tblPr/>
              <a:tblGrid>
                <a:gridCol w="85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CDE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635" name="Rectangle 53"/>
          <p:cNvSpPr>
            <a:spLocks noChangeArrowheads="1"/>
          </p:cNvSpPr>
          <p:nvPr/>
        </p:nvSpPr>
        <p:spPr bwMode="auto">
          <a:xfrm>
            <a:off x="6373813" y="2986088"/>
            <a:ext cx="941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 Narrow" pitchFamily="34" charset="0"/>
                <a:ea typeface="华文新魏" pitchFamily="2" charset="-122"/>
              </a:rPr>
              <a:t>A</a:t>
            </a:r>
            <a:r>
              <a:rPr kumimoji="1" lang="en-US" altLang="zh-CN" dirty="0">
                <a:latin typeface="Arial Narrow" pitchFamily="34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dirty="0">
                <a:latin typeface="Arial Narrow" pitchFamily="34" charset="0"/>
                <a:ea typeface="华文新魏" pitchFamily="2" charset="-122"/>
              </a:rPr>
              <a:t>C</a:t>
            </a:r>
          </a:p>
        </p:txBody>
      </p:sp>
      <p:graphicFrame>
        <p:nvGraphicFramePr>
          <p:cNvPr id="327734" name="Group 54"/>
          <p:cNvGraphicFramePr>
            <a:graphicFrameLocks noGrp="1"/>
          </p:cNvGraphicFramePr>
          <p:nvPr/>
        </p:nvGraphicFramePr>
        <p:xfrm>
          <a:off x="4876800" y="3657600"/>
          <a:ext cx="3886200" cy="23780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CDE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683" name="Oval 103"/>
          <p:cNvSpPr>
            <a:spLocks noChangeArrowheads="1"/>
          </p:cNvSpPr>
          <p:nvPr/>
        </p:nvSpPr>
        <p:spPr bwMode="auto">
          <a:xfrm>
            <a:off x="7010400" y="4509120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84" name="Oval 104"/>
          <p:cNvSpPr>
            <a:spLocks noChangeArrowheads="1"/>
          </p:cNvSpPr>
          <p:nvPr/>
        </p:nvSpPr>
        <p:spPr bwMode="auto">
          <a:xfrm>
            <a:off x="7010400" y="5661248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关系模式的分解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8842D3-7A4C-466D-A3FB-921DEF7D23B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3265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954213" y="1871663"/>
            <a:ext cx="1049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Arial Narrow" pitchFamily="34" charset="0"/>
                <a:ea typeface="华文新魏" pitchFamily="2" charset="-122"/>
              </a:rPr>
              <a:t>B</a:t>
            </a:r>
            <a:r>
              <a:rPr kumimoji="1" lang="en-US" altLang="zh-CN" sz="3200" dirty="0">
                <a:latin typeface="Arial Narrow" pitchFamily="34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3200" dirty="0">
                <a:latin typeface="Arial Narrow" pitchFamily="34" charset="0"/>
                <a:ea typeface="华文新魏" pitchFamily="2" charset="-122"/>
              </a:rPr>
              <a:t>C</a:t>
            </a:r>
          </a:p>
        </p:txBody>
      </p:sp>
      <p:graphicFrame>
        <p:nvGraphicFramePr>
          <p:cNvPr id="328708" name="Group 4"/>
          <p:cNvGraphicFramePr>
            <a:graphicFrameLocks noGrp="1"/>
          </p:cNvGraphicFramePr>
          <p:nvPr/>
        </p:nvGraphicFramePr>
        <p:xfrm>
          <a:off x="457200" y="2590800"/>
          <a:ext cx="4114800" cy="23780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CDE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59" name="Oval 53"/>
          <p:cNvSpPr>
            <a:spLocks noChangeArrowheads="1"/>
          </p:cNvSpPr>
          <p:nvPr/>
        </p:nvSpPr>
        <p:spPr bwMode="auto">
          <a:xfrm>
            <a:off x="2590800" y="3819526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0" name="Rectangle 54"/>
          <p:cNvSpPr>
            <a:spLocks noChangeArrowheads="1"/>
          </p:cNvSpPr>
          <p:nvPr/>
        </p:nvSpPr>
        <p:spPr bwMode="auto">
          <a:xfrm>
            <a:off x="6297613" y="1905000"/>
            <a:ext cx="1068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Arial Narrow" pitchFamily="34" charset="0"/>
                <a:ea typeface="华文新魏" pitchFamily="2" charset="-122"/>
              </a:rPr>
              <a:t>C</a:t>
            </a:r>
            <a:r>
              <a:rPr kumimoji="1" lang="en-US" altLang="zh-CN" sz="3200">
                <a:latin typeface="Arial Narrow" pitchFamily="34" charset="0"/>
                <a:ea typeface="华文新魏" pitchFamily="2" charset="-122"/>
                <a:sym typeface="Symbol" pitchFamily="18" charset="2"/>
              </a:rPr>
              <a:t>D</a:t>
            </a:r>
          </a:p>
        </p:txBody>
      </p:sp>
      <p:graphicFrame>
        <p:nvGraphicFramePr>
          <p:cNvPr id="328759" name="Group 55"/>
          <p:cNvGraphicFramePr>
            <a:graphicFrameLocks noGrp="1"/>
          </p:cNvGraphicFramePr>
          <p:nvPr/>
        </p:nvGraphicFramePr>
        <p:xfrm>
          <a:off x="4800600" y="2624138"/>
          <a:ext cx="3886200" cy="23780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CDE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708" name="Oval 104"/>
          <p:cNvSpPr>
            <a:spLocks noChangeArrowheads="1"/>
          </p:cNvSpPr>
          <p:nvPr/>
        </p:nvSpPr>
        <p:spPr bwMode="auto">
          <a:xfrm>
            <a:off x="7515225" y="3362326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5"/>
          <p:cNvSpPr>
            <a:spLocks noChangeArrowheads="1"/>
          </p:cNvSpPr>
          <p:nvPr/>
        </p:nvSpPr>
        <p:spPr bwMode="auto">
          <a:xfrm>
            <a:off x="7488510" y="3843338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6"/>
          <p:cNvSpPr>
            <a:spLocks noChangeArrowheads="1"/>
          </p:cNvSpPr>
          <p:nvPr/>
        </p:nvSpPr>
        <p:spPr bwMode="auto">
          <a:xfrm>
            <a:off x="7495703" y="4648200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关系模式的分解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8842D3-7A4C-466D-A3FB-921DEF7D23B3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203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B4C1FE7-2C73-E643-9645-03CEF3359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3072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39AEC65-8A0E-7741-BDCC-49519CD2B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3340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指出下列关系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R(A,B,C,D)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中的函数依赖。</a:t>
            </a:r>
          </a:p>
          <a:p>
            <a:pPr eaLnBrk="1" hangingPunct="1"/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EAA3B92A-7B9F-DE44-927E-FC53410FA8B2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9750" y="1533525"/>
          <a:ext cx="4800600" cy="50292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126126138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93328356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03698163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6038916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454129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1429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739878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385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087278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7573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922259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69892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87919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13614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97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A6ABB0-075E-6F42-86D8-487F50AB1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665288"/>
            <a:ext cx="3168650" cy="3563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A→B, A→C, B→C,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(A,D)→B, (A,D)→C,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(B,D)→A, (B,D)→C,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charset="-122"/>
              </a:rPr>
              <a:t>4.4 </a:t>
            </a:r>
            <a:r>
              <a:rPr dirty="0">
                <a:latin typeface="宋体" charset="-122"/>
              </a:rPr>
              <a:t>关系模式的分解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030413" y="1905000"/>
            <a:ext cx="1290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Arial Narrow" pitchFamily="34" charset="0"/>
                <a:ea typeface="华文新魏" pitchFamily="2" charset="-122"/>
                <a:sym typeface="Symbol" pitchFamily="18" charset="2"/>
              </a:rPr>
              <a:t>DEC</a:t>
            </a:r>
          </a:p>
        </p:txBody>
      </p:sp>
      <p:graphicFrame>
        <p:nvGraphicFramePr>
          <p:cNvPr id="329732" name="Group 4"/>
          <p:cNvGraphicFramePr>
            <a:graphicFrameLocks noGrp="1"/>
          </p:cNvGraphicFramePr>
          <p:nvPr/>
        </p:nvGraphicFramePr>
        <p:xfrm>
          <a:off x="533400" y="2624138"/>
          <a:ext cx="3886200" cy="23780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CDE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683" name="Oval 53"/>
          <p:cNvSpPr>
            <a:spLocks noChangeArrowheads="1"/>
          </p:cNvSpPr>
          <p:nvPr/>
        </p:nvSpPr>
        <p:spPr bwMode="auto">
          <a:xfrm>
            <a:off x="2667000" y="3817417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4" name="Oval 54"/>
          <p:cNvSpPr>
            <a:spLocks noChangeArrowheads="1"/>
          </p:cNvSpPr>
          <p:nvPr/>
        </p:nvSpPr>
        <p:spPr bwMode="auto">
          <a:xfrm>
            <a:off x="2667000" y="4581128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5" name="Rectangle 55"/>
          <p:cNvSpPr>
            <a:spLocks noChangeArrowheads="1"/>
          </p:cNvSpPr>
          <p:nvPr/>
        </p:nvSpPr>
        <p:spPr bwMode="auto">
          <a:xfrm>
            <a:off x="6297613" y="1905000"/>
            <a:ext cx="1271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Arial Narrow" pitchFamily="34" charset="0"/>
                <a:ea typeface="华文新魏" pitchFamily="2" charset="-122"/>
                <a:sym typeface="Symbol" pitchFamily="18" charset="2"/>
              </a:rPr>
              <a:t>CEA</a:t>
            </a:r>
          </a:p>
        </p:txBody>
      </p:sp>
      <p:graphicFrame>
        <p:nvGraphicFramePr>
          <p:cNvPr id="329784" name="Group 56"/>
          <p:cNvGraphicFramePr>
            <a:graphicFrameLocks noGrp="1"/>
          </p:cNvGraphicFramePr>
          <p:nvPr/>
        </p:nvGraphicFramePr>
        <p:xfrm>
          <a:off x="4800600" y="2624138"/>
          <a:ext cx="3886200" cy="24860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733" name="Oval 105"/>
          <p:cNvSpPr>
            <a:spLocks noChangeArrowheads="1"/>
          </p:cNvSpPr>
          <p:nvPr/>
        </p:nvSpPr>
        <p:spPr bwMode="auto">
          <a:xfrm>
            <a:off x="5715000" y="4290616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4" name="Oval 106"/>
          <p:cNvSpPr>
            <a:spLocks noChangeArrowheads="1"/>
          </p:cNvSpPr>
          <p:nvPr/>
        </p:nvSpPr>
        <p:spPr bwMode="auto">
          <a:xfrm>
            <a:off x="5715000" y="3817417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8842D3-7A4C-466D-A3FB-921DEF7D23B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2892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DE3A5B2-E33C-3444-B462-9670F42DE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A39B89-57B8-E844-A1D7-EA606FF4B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820150" cy="3505200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定理4.11: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设ρ=(R1，R2)是R的一个分解，F是R上的函数依赖集，分解ρ具有无损连接性的充分必要条件是：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R1∩R2→(R1-R2)∈F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或  R1∩R2→(R2-R1)∈F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证明：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（1）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充分性：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设R1∩R2→(R1-R2)，按算法4.3可构造出下表。表中省略了a和b的下标，这无关紧要。  </a:t>
            </a:r>
            <a:r>
              <a:rPr lang="zh-CN" altLang="en-US" b="1" dirty="0">
                <a:latin typeface="宋体" panose="02010600030101010101" pitchFamily="2" charset="-122"/>
              </a:rPr>
              <a:t>                    </a:t>
            </a:r>
          </a:p>
        </p:txBody>
      </p:sp>
      <p:graphicFrame>
        <p:nvGraphicFramePr>
          <p:cNvPr id="58372" name="Group 4">
            <a:extLst>
              <a:ext uri="{FF2B5EF4-FFF2-40B4-BE49-F238E27FC236}">
                <a16:creationId xmlns:a16="http://schemas.microsoft.com/office/drawing/2014/main" id="{E1D381CC-7E9B-4C44-B7E9-F2A797857B5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50950" y="4165600"/>
          <a:ext cx="6311901" cy="1498601"/>
        </p:xfrm>
        <a:graphic>
          <a:graphicData uri="http://schemas.openxmlformats.org/drawingml/2006/table">
            <a:tbl>
              <a:tblPr/>
              <a:tblGrid>
                <a:gridCol w="185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Ri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R1∩R2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R1-R2 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R2-R1 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R1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aa…a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aa…a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bb…b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R2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aa…a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bb…b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</a:rPr>
                        <a:t>aa…a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AF0EFB1-9FCA-224C-A2AC-8F2F8E2C3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6D05780-57E7-6847-A4EA-A0F0E317B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R1∩R2→(R1-R2)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中，则可将表中第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行位于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(R1-R2)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列中的所有符号都改为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，这样该表中第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行就全是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了，则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具有无损连接性。同理可证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R1∩R2→(R2-R1)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的情况。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如果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R1∩R2→(R1-R2)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中，但在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中，即它可以用公理从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中推出来，从而也能推出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R1∩R2→Ax,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Ax⊆R1-R2(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分解规则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所以可以将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列的第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行改为全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，同样可以将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R1-R2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中的其他属性的第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行也改为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，这样第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行就变成全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行。所以分解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ρ={R1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R2}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具有无损连接性。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同样可以证明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R1∩R2→(R2-R1)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的情况。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必要性：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设构造的表中有一行全为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，例如第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行全为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  由函数依赖定义可知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R1∩R2→(R2-R1)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；如果是第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行全为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R1∩R2→(R1-R2)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。定理证毕。</a:t>
            </a:r>
          </a:p>
          <a:p>
            <a:pPr marL="0" indent="0" eaLnBrk="1" hangingPunct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FDD5CF1-ADC6-FE49-B0C7-D2604F18B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93B86E0-F41A-D84E-95F5-770A50F32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8" y="1052513"/>
            <a:ext cx="8893175" cy="57912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试分析下列分解是否具有无损连接性和函数依赖保持性。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已知：R(A,B,C)   F={A→B，C→B}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={AB，AC}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={AB，BC}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 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R1=AB, R2=AC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R1∩R2=A,  R1-R2=B,  R2-R1=C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∵R1∩R2→(R1-R2)∈F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∴ρ</a:t>
            </a:r>
            <a:r>
              <a:rPr lang="zh-CN" altLang="en-US" sz="2400" b="1" baseline="-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具有无损连接性。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∵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(F)∪Π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AC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(F)={A-&gt;B},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丢失了C→B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∴ρ</a:t>
            </a:r>
            <a:r>
              <a:rPr lang="zh-CN" altLang="en-US" sz="2400" b="1" baseline="-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不具有函数依赖保持性。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同理可判断出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400" b="1" baseline="-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不具有无损连接性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具有函数依赖保持性。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36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B22DAAC-BD11-574F-A7FA-CC8E83C84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0EE5CAF-032D-2640-91EE-C0F1A112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模式分解的方法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4.4: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把一个关系模式分解为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3NF,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使它具有无损连接性和函数依赖保持性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关系模式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R&lt;U,F&gt;.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具有无损连接性和函数依赖保持性的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分解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ρ={R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….R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}.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最小化</a:t>
            </a: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的最小函数依赖集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排除</a:t>
            </a: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中有一依赖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X-&gt;A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，且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XA=U,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则输出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ρ={R},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转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(6).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</a:t>
            </a: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中某些属性未出现在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中任一函数依赖的左部或右部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则将它们从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中分出去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单独构成一个关系子模式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lang="zh-CN" altLang="en-US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分组</a:t>
            </a: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中每一个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X-&gt;A ,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都构成一个关系子模式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XA(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但若有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X-&gt;A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, X-&gt;A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,…. X-&gt;A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，则可用合并规则变为 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X-&gt;A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，再令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 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的一个子模式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).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经过上述几步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求出具有函数依赖保持性分解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: ρ={R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….R</a:t>
            </a:r>
            <a:r>
              <a:rPr lang="en-US" altLang="zh-CN" sz="20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}.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613CE8D-E801-BC4F-88CC-429D5637B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AA818CD-857E-DB44-994C-21D956606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37306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(5)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添键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中没有一个子模式含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的侯选键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则令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ρ= ρ∪{X};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若存在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⊆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i≠j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则删去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(6)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停止分解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ρ.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zh-CN" altLang="en-US" sz="2400" b="1" dirty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78833E5-350F-AC4B-A466-02729A21E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3B4E27F-E695-3046-BDF6-14F9F3E0F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3" y="1066800"/>
            <a:ext cx="9144000" cy="57912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R(A,B,C,D,E,G),F={AB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C,C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D,CA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E,E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A,BD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C},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求其保持函数依赖和无损连接的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 ∵B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 ∴AB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去掉。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∵B</a:t>
            </a:r>
            <a:r>
              <a:rPr lang="en-US" altLang="zh-CN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=BCDAE(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可以使用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 ∴BD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去掉。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∴ 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Fm={C</a:t>
            </a:r>
            <a:r>
              <a:rPr lang="zh-CN" altLang="en-US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D,CA</a:t>
            </a:r>
            <a:r>
              <a:rPr lang="zh-CN" altLang="en-US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E,E</a:t>
            </a:r>
            <a:r>
              <a:rPr lang="zh-CN" altLang="en-US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L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     NLR</a:t>
            </a:r>
            <a:r>
              <a: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(BG)</a:t>
            </a:r>
            <a:r>
              <a:rPr lang="en-US" altLang="zh-CN" sz="2400" b="1" baseline="30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=BGCDAE=U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∴ 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BG</a:t>
            </a:r>
            <a:r>
              <a:rPr lang="zh-CN" altLang="en-US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solidFill>
                  <a:srgbClr val="28159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惟一的候选键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独立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:G     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分组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 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AC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保持函数依赖的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:{CD,CAE,EA,BAC,G}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添键</a:t>
            </a: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{CD,CAE,EA,BAC,G,BG}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∵EA⊆CAE,G⊆BG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去掉。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保持函数依赖和无损连接的的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3NF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{CD,CAE,BAC,BG}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zh-CN" altLang="en-US" sz="2400" b="1" dirty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2592C33-B214-5441-BD67-19607B568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C8205B4-1CB5-9841-95C2-5226F2DB1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算法4.5: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把一个关系模式分解为BCNF,使它具有无损连接性.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输入:关系模式R&lt;U,F&gt;.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输出:具有无损连接性BCNF分解ρ={R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，R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，….R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方法: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（1）令ρ={R}；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（2）如果ρ中所有关系模式都是BCNF，则转（4）；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（3）如果ρ中有一个关系模式R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&lt;U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，F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&gt;不是BCNF，则R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中必有X→A∈F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(A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2" charset="2"/>
              </a:rPr>
              <a:t>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X)，且X不是R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。设S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=XA，S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=U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-A，用分解{S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，S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}代替R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&lt;U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，F</a:t>
            </a:r>
            <a:r>
              <a:rPr lang="zh-CN" altLang="en-US" sz="24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&gt;，转（2）；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（4）分解结束，输出ρ。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080BC6C-BBA9-B641-B698-6F7EB87F7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>
                <a:effectLst/>
                <a:latin typeface="宋体" panose="02010600030101010101" pitchFamily="2" charset="-122"/>
              </a:rPr>
              <a:t>4.4 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关系模式的分解</a:t>
            </a:r>
            <a:endParaRPr lang="zh-CN" altLang="en-US" sz="3200" i="0">
              <a:solidFill>
                <a:schemeClr val="hlink"/>
              </a:solidFill>
              <a:effectLst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3633A1F-4481-1848-AF4C-CBA934F7E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3" y="1066800"/>
            <a:ext cx="9144000" cy="57912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、设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R(A,B,C,D,E,G),F={AB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C,C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D,CA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E,E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A,BD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C},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求其具有无损连接的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 BG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惟一的候选键。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Fm={C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D,CA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E,E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C}(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也可以利用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进行分解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∴R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D, S1=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CD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S2=ABCDEG-D=ABCEG(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候选键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BG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E,S1=CAE(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候选键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AC,EC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S2=ABCEG-E=ABCG(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候选键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BG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A, S1=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EA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S2=CAE-A=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CE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A, S1=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BA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S2=ABCG-A=BCG(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候选键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BG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C, S1=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S2=BCG-C=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BG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∴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具有无损连接的的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BCNF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分解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{CD,EA,CE,BA,BC,BG}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zh-CN" altLang="en-US" sz="2000" b="1" dirty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8AAF7B0-6CB6-B34B-94C0-01DD7BF29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 关系数据理论    </a:t>
            </a:r>
            <a:r>
              <a:rPr lang="zh-CN" altLang="en-US" i="0">
                <a:solidFill>
                  <a:schemeClr val="folHlink"/>
                </a:solidFill>
                <a:effectLst/>
              </a:rPr>
              <a:t>小结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9C5E08A-DDCE-4249-AC20-89CE1C0AE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Tx/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函数依赖关系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关系模式的规范化</a:t>
            </a:r>
          </a:p>
          <a:p>
            <a:pPr lvl="1" eaLnBrk="1" hangingPunct="1"/>
            <a:r>
              <a:rPr lang="en-US" altLang="zh-CN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种范式及转换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阿氏公理及其推理规则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4.  X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的定义及求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用函数依赖或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求键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求最小函数依赖集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模式分解的概念、方法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DF36C9-B606-B943-A84B-ED8C46CB5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2D4D43C-8382-544F-9207-010E4F323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/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一般，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函数依赖与属性间的关系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有：</a:t>
            </a:r>
          </a:p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1:1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则存在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/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m:1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则存在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但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 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/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m:n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间不存在函数依赖关系。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52290C2-C130-320E-138D-F36A19E81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5508625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习题 </a:t>
            </a:r>
            <a:r>
              <a:rPr lang="en-US" altLang="zh-CN" dirty="0"/>
              <a:t>4</a:t>
            </a:r>
            <a:endParaRPr lang="zh-CN" altLang="en-US" dirty="0">
              <a:solidFill>
                <a:schemeClr val="folHlink"/>
              </a:solidFill>
              <a:effectLst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FC777A32-09DC-4191-0AE0-EE6C3EC375C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981075"/>
            <a:ext cx="8964613" cy="56880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7.26</a:t>
            </a:r>
            <a:r>
              <a:rPr lang="zh-CN" altLang="en-US" sz="2400" dirty="0"/>
              <a:t> 请考虑下面提出的用于函数依赖的规则：若</a:t>
            </a:r>
            <a:r>
              <a:rPr lang="en-US" altLang="zh-CN" sz="2400" dirty="0"/>
              <a:t>α→β</a:t>
            </a:r>
            <a:r>
              <a:rPr lang="zh-CN" altLang="en-US" sz="2400" dirty="0"/>
              <a:t>且</a:t>
            </a:r>
            <a:r>
              <a:rPr lang="en-US" altLang="zh-CN" sz="2400" dirty="0"/>
              <a:t>γ→β</a:t>
            </a:r>
            <a:r>
              <a:rPr lang="zh-CN" altLang="en-US" sz="2400" dirty="0"/>
              <a:t>，则</a:t>
            </a:r>
            <a:r>
              <a:rPr lang="en-US" altLang="zh-CN" sz="2400" dirty="0"/>
              <a:t>α→γ</a:t>
            </a:r>
            <a:r>
              <a:rPr lang="zh-CN" altLang="en-US" sz="2400" dirty="0"/>
              <a:t>。通过给一个关系</a:t>
            </a:r>
            <a:r>
              <a:rPr lang="en-US" altLang="zh-CN" sz="2400" dirty="0"/>
              <a:t>t</a:t>
            </a:r>
            <a:r>
              <a:rPr lang="zh-CN" altLang="en-US" sz="2400" dirty="0"/>
              <a:t>，它满足</a:t>
            </a:r>
            <a:r>
              <a:rPr lang="en-US" altLang="zh-CN" sz="2400" dirty="0"/>
              <a:t>α→β</a:t>
            </a:r>
            <a:r>
              <a:rPr lang="zh-CN" altLang="en-US" sz="2400" dirty="0"/>
              <a:t>且</a:t>
            </a:r>
            <a:r>
              <a:rPr lang="en-US" altLang="zh-CN" sz="2400" dirty="0"/>
              <a:t>γ→β</a:t>
            </a:r>
            <a:r>
              <a:rPr lang="zh-CN" altLang="en-US" sz="2400" dirty="0"/>
              <a:t>但不满足</a:t>
            </a:r>
            <a:r>
              <a:rPr lang="en-US" altLang="zh-CN" sz="2400" dirty="0"/>
              <a:t>α→γ</a:t>
            </a:r>
            <a:r>
              <a:rPr lang="zh-CN" altLang="en-US" sz="2400" dirty="0"/>
              <a:t>，来证明这条规则</a:t>
            </a:r>
            <a:r>
              <a:rPr lang="zh-CN" altLang="en-US" sz="2400" b="1" u="sng" dirty="0"/>
              <a:t>不是</a:t>
            </a:r>
            <a:r>
              <a:rPr lang="zh-CN" altLang="en-US" sz="2400" dirty="0"/>
              <a:t>有效的。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7.28</a:t>
            </a:r>
            <a:r>
              <a:rPr lang="zh-CN" altLang="en-US" sz="2400" dirty="0"/>
              <a:t> 请用实践习题</a:t>
            </a:r>
            <a:r>
              <a:rPr lang="en-US" altLang="zh-CN" sz="2400" dirty="0"/>
              <a:t>7.6</a:t>
            </a:r>
            <a:r>
              <a:rPr lang="zh-CN" altLang="en-US" sz="2400" dirty="0"/>
              <a:t>中的函数依赖来计算</a:t>
            </a:r>
            <a:r>
              <a:rPr lang="en-US" altLang="zh-CN" sz="2400" dirty="0"/>
              <a:t>B</a:t>
            </a:r>
            <a:r>
              <a:rPr lang="en-US" altLang="zh-CN" sz="2400" baseline="30000" dirty="0"/>
              <a:t>+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7.6</a:t>
            </a:r>
            <a:r>
              <a:rPr lang="zh-CN" altLang="en-US" sz="2400" dirty="0"/>
              <a:t>的函数依赖如下：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A →BC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CD →E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B →D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E →A</a:t>
            </a:r>
          </a:p>
        </p:txBody>
      </p:sp>
      <p:sp>
        <p:nvSpPr>
          <p:cNvPr id="36867" name="AutoShape 4">
            <a:extLst>
              <a:ext uri="{FF2B5EF4-FFF2-40B4-BE49-F238E27FC236}">
                <a16:creationId xmlns:a16="http://schemas.microsoft.com/office/drawing/2014/main" id="{8E3922C6-E988-87F6-2240-EBEB1BA2B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077" y="4320480"/>
            <a:ext cx="3851275" cy="1556792"/>
          </a:xfrm>
          <a:prstGeom prst="horizontalScroll">
            <a:avLst>
              <a:gd name="adj" fmla="val 1647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练习：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.241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7.26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7.28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P.242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7.30(a)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7.33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356C443-DD7D-255F-23B2-74A681E57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5508625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习题 </a:t>
            </a:r>
            <a:r>
              <a:rPr lang="en-US" altLang="zh-CN" dirty="0"/>
              <a:t>4</a:t>
            </a:r>
            <a:endParaRPr lang="zh-CN" altLang="en-US" dirty="0">
              <a:solidFill>
                <a:schemeClr val="folHlink"/>
              </a:solidFill>
              <a:effectLst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4CAD6F87-6587-561A-32A9-8A462AF57A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981075"/>
            <a:ext cx="8964613" cy="56880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7.30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请考虑关系模式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(A,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B,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E,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G)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上的下列函数依赖集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en-US" altLang="zh-CN" sz="2400"/>
              <a:t>A →BCD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BC →DE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B →D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D →A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a.</a:t>
            </a:r>
            <a:r>
              <a:rPr lang="zh-CN" altLang="en-US" sz="2400"/>
              <a:t>请计算</a:t>
            </a:r>
            <a:r>
              <a:rPr lang="en-US" altLang="zh-CN" sz="2400"/>
              <a:t>B</a:t>
            </a:r>
            <a:r>
              <a:rPr lang="en-US" altLang="zh-CN" sz="2400" baseline="30000"/>
              <a:t>+</a:t>
            </a:r>
            <a:endParaRPr lang="zh-CN" altLang="en-US" sz="2400" baseline="30000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EEC34FB-F66C-240F-4215-E276588FE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5508625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习题 </a:t>
            </a:r>
            <a:r>
              <a:rPr lang="en-US" altLang="zh-CN" dirty="0"/>
              <a:t>4</a:t>
            </a:r>
            <a:endParaRPr lang="zh-CN" altLang="en-US" dirty="0">
              <a:solidFill>
                <a:schemeClr val="folHlink"/>
              </a:solidFill>
              <a:effectLst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F321BB9-5426-FA28-1615-1D5BF647FFC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981075"/>
            <a:ext cx="8964613" cy="56880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7.33</a:t>
            </a:r>
            <a:r>
              <a:rPr lang="zh-CN" altLang="en-US" sz="2400"/>
              <a:t> 请考虑模式</a:t>
            </a:r>
            <a:r>
              <a:rPr lang="en-US" altLang="zh-CN" sz="2400"/>
              <a:t>R=(A,B,C,D,E,G)</a:t>
            </a:r>
            <a:r>
              <a:rPr lang="zh-CN" altLang="en-US" sz="2400"/>
              <a:t>和函数依赖集</a:t>
            </a:r>
            <a:r>
              <a:rPr lang="en-US" altLang="zh-CN" sz="2400"/>
              <a:t>F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		AB→CD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		ADE →GDE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		B →GC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		G →DE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请使用</a:t>
            </a:r>
            <a:r>
              <a:rPr lang="en-US" altLang="zh-CN" sz="2400"/>
              <a:t>PPT</a:t>
            </a:r>
            <a:r>
              <a:rPr lang="zh-CN" altLang="en-US" sz="2400"/>
              <a:t>所讲的</a:t>
            </a:r>
            <a:r>
              <a:rPr lang="en-US" altLang="zh-CN" sz="2400"/>
              <a:t>3NF</a:t>
            </a:r>
            <a:r>
              <a:rPr lang="zh-CN" altLang="en-US" sz="2400"/>
              <a:t>分解算法来生成</a:t>
            </a:r>
            <a:r>
              <a:rPr lang="en-US" altLang="zh-CN" sz="2400"/>
              <a:t>R</a:t>
            </a:r>
            <a:r>
              <a:rPr lang="zh-CN" altLang="en-US" sz="2400"/>
              <a:t>的</a:t>
            </a:r>
            <a:r>
              <a:rPr lang="en-US" altLang="zh-CN" sz="2400"/>
              <a:t>3NF</a:t>
            </a:r>
            <a:r>
              <a:rPr lang="zh-CN" altLang="en-US" sz="2400"/>
              <a:t>分解，并展示你的工作：</a:t>
            </a: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a.</a:t>
            </a:r>
            <a:r>
              <a:rPr lang="zh-CN" altLang="en-US" sz="2400"/>
              <a:t>列出所有的候选码</a:t>
            </a: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b.</a:t>
            </a:r>
            <a:r>
              <a:rPr lang="zh-CN" altLang="en-US" sz="2400"/>
              <a:t>算法的完整过程</a:t>
            </a: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c.</a:t>
            </a:r>
            <a:r>
              <a:rPr lang="zh-CN" altLang="en-US" sz="2400"/>
              <a:t>最终的分解结果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F66B364-B96C-8B45-954B-7E132F37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688262" cy="8382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</a:rPr>
              <a:t>函数依赖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C10BF9C-B6DC-0747-90B4-14CEA1011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4.2]: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试指出学生关系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S(SNO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TNO,TNAME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TAGE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ADDRESS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GRADE)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中存在的函数依赖关系。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SNO→SNAME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（每个学号只能有一个学生姓名）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SNO→CLASS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（每个学号只能有一个班级）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TNO→TNAME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（每个教师只能有一个姓名）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TNO→TAGE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（每个教师只能有一个年龄）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TNO→ADDRESS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（每个教师只能有一个地址）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CNO)→GRADE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（每个学生学习一门课只能有一个成绩）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CNO→TNO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（设每门课程只有一个教师任教，而一个教师可教多门课程，见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CT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表）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CNO)→SNAME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CNO)→CLASS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CNO)→TNO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CNO)→TNAME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CNO)→TAGE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(SNO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CNO)→ADDRESS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449DFCD-ECDF-9B4A-AAC9-88FABC010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6934200" cy="838200"/>
          </a:xfrm>
        </p:spPr>
        <p:txBody>
          <a:bodyPr/>
          <a:lstStyle/>
          <a:p>
            <a:pPr algn="ctr" eaLnBrk="1" hangingPunct="1"/>
            <a:r>
              <a:rPr lang="en-US" altLang="zh-CN" sz="3200">
                <a:latin typeface="Times New Roman" panose="02020603050405020304" pitchFamily="18" charset="0"/>
              </a:rPr>
              <a:t>4.1 </a:t>
            </a:r>
            <a:r>
              <a:rPr lang="zh-CN" altLang="en-US" sz="3200">
                <a:latin typeface="Times New Roman" panose="02020603050405020304" pitchFamily="18" charset="0"/>
              </a:rPr>
              <a:t>函数依赖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EFEA29A2-D83E-6E4C-9777-940DA0EA91AB}"/>
                  </a:ext>
                </a:extLst>
              </p:cNvPr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0" y="1066800"/>
                <a:ext cx="9144000" cy="38862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SzTx/>
                  <a:buFont typeface="Wingdings" pitchFamily="2" charset="2"/>
                  <a:buChar char="§"/>
                </a:pP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，但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 ⊈X 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则称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是非平凡的函数依赖。</a:t>
                </a:r>
              </a:p>
              <a:p>
                <a:pPr eaLnBrk="1" hangingPunct="1">
                  <a:lnSpc>
                    <a:spcPct val="90000"/>
                  </a:lnSpc>
                  <a:buSzTx/>
                  <a:buFont typeface="Wingdings" pitchFamily="2" charset="2"/>
                  <a:buChar char="§"/>
                </a:pP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，但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Y⊆X 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则称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是平凡的函数依赖。   </a:t>
                </a:r>
              </a:p>
              <a:p>
                <a:pPr eaLnBrk="1" hangingPunct="1">
                  <a:lnSpc>
                    <a:spcPct val="90000"/>
                  </a:lnSpc>
                  <a:buSzTx/>
                  <a:buFont typeface="Wingdings" pitchFamily="2" charset="2"/>
                  <a:buChar char="§"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 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叫做决定因素。</a:t>
                </a:r>
              </a:p>
              <a:p>
                <a:pPr eaLnBrk="1" hangingPunct="1">
                  <a:lnSpc>
                    <a:spcPct val="90000"/>
                  </a:lnSpc>
                  <a:buSzTx/>
                  <a:buFont typeface="Wingdings" pitchFamily="2" charset="2"/>
                  <a:buChar char="§"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，则记作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X&lt;— —&gt;Y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pPr eaLnBrk="1" hangingPunct="1">
                  <a:lnSpc>
                    <a:spcPct val="90000"/>
                  </a:lnSpc>
                  <a:buSzTx/>
                  <a:buFont typeface="Wingdings" pitchFamily="2" charset="2"/>
                  <a:buChar char="§"/>
                </a:pPr>
                <a:endParaRPr lang="zh-CN" altLang="en-US" sz="24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定义：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R(U)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完全函数依赖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是指 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，且对任何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的真子集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X’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都有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X’</a:t>
                </a:r>
                <a:r>
                  <a:rPr lang="en-US" altLang="zh-CN" sz="2400" b="1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&gt;Y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，记作：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</m:groupCh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部分函数依赖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是指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，且存在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X’-&gt;Y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，记作：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</m:groupCh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400" b="1" i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EFEA29A2-D83E-6E4C-9777-940DA0EA91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66800"/>
                <a:ext cx="9144000" cy="3886200"/>
              </a:xfrm>
              <a:blipFill>
                <a:blip r:embed="rId2"/>
                <a:stretch>
                  <a:fillRect l="-972" t="-3257" b="-8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Rectangle 4">
                <a:extLst>
                  <a:ext uri="{FF2B5EF4-FFF2-40B4-BE49-F238E27FC236}">
                    <a16:creationId xmlns:a16="http://schemas.microsoft.com/office/drawing/2014/main" id="{147F5CD8-CCA0-0349-9F58-BD37C6E5AD34}"/>
                  </a:ext>
                </a:extLst>
              </p:cNvPr>
              <p:cNvSpPr>
                <a:spLocks noGrp="1" noChangeArrowheads="1"/>
              </p:cNvSpPr>
              <p:nvPr>
                <p:ph sz="half" idx="2"/>
              </p:nvPr>
            </p:nvSpPr>
            <p:spPr>
              <a:xfrm>
                <a:off x="0" y="4965700"/>
                <a:ext cx="9144000" cy="1676400"/>
              </a:xfrm>
            </p:spPr>
            <p:txBody>
              <a:bodyPr/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folHlink"/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定义：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R( U )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</a:t>
                </a:r>
                <a:endParaRPr lang="zh-CN" altLang="en-US" sz="24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/>
                <a:r>
                  <a:rPr lang="zh-CN" altLang="en-US" sz="2400" b="1" dirty="0">
                    <a:solidFill>
                      <a:schemeClr val="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传递函数依赖：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是指若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400" b="1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&gt;X 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Z⊈Y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）。记作：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𝑻</m:t>
                        </m:r>
                      </m:e>
                    </m:groupCh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3316" name="Rectangle 4">
                <a:extLst>
                  <a:ext uri="{FF2B5EF4-FFF2-40B4-BE49-F238E27FC236}">
                    <a16:creationId xmlns:a16="http://schemas.microsoft.com/office/drawing/2014/main" id="{147F5CD8-CCA0-0349-9F58-BD37C6E5A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4965700"/>
                <a:ext cx="9144000" cy="1676400"/>
              </a:xfrm>
              <a:blipFill>
                <a:blip r:embed="rId3"/>
                <a:stretch>
                  <a:fillRect l="-139" t="-752" b="-4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e7ec9b-79b8-4c25-87d5-cf649c99e50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75c8d9d-3acd-492c-8cd6-8d73bea4e02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ab84d4f-f29b-4ef3-b222-27edf027719f}"/>
</p:tagLst>
</file>

<file path=ppt/theme/theme1.xml><?xml version="1.0" encoding="utf-8"?>
<a:theme xmlns:a="http://schemas.openxmlformats.org/drawingml/2006/main" name="OOP-MB">
  <a:themeElements>
    <a:clrScheme name="">
      <a:dk1>
        <a:srgbClr val="000000"/>
      </a:dk1>
      <a:lt1>
        <a:srgbClr val="FFFFFF"/>
      </a:lt1>
      <a:dk2>
        <a:srgbClr val="CC3300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OP-MB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OP-MB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-MB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-MB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-MB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-MB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-MB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-MB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Office\Templates\OOP-MB.pot</Template>
  <TotalTime>2091</TotalTime>
  <Pages>0</Pages>
  <Words>11308</Words>
  <Characters>0</Characters>
  <Application>Microsoft Office PowerPoint</Application>
  <DocSecurity>0</DocSecurity>
  <PresentationFormat>全屏显示(4:3)</PresentationFormat>
  <Lines>0</Lines>
  <Paragraphs>1098</Paragraphs>
  <Slides>72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楷体</vt:lpstr>
      <vt:lpstr>楷体</vt:lpstr>
      <vt:lpstr>宋体</vt:lpstr>
      <vt:lpstr>Arial</vt:lpstr>
      <vt:lpstr>Arial Narrow</vt:lpstr>
      <vt:lpstr>Cambria Math</vt:lpstr>
      <vt:lpstr>Tahoma</vt:lpstr>
      <vt:lpstr>Times New Roman</vt:lpstr>
      <vt:lpstr>Wingdings</vt:lpstr>
      <vt:lpstr>OOP-MB</vt:lpstr>
      <vt:lpstr> 第4章  4.1 函数依赖</vt:lpstr>
      <vt:lpstr>4.1 函数依赖</vt:lpstr>
      <vt:lpstr>4.1 函数依赖</vt:lpstr>
      <vt:lpstr>4.1 函数依赖</vt:lpstr>
      <vt:lpstr>4.1 函数依赖</vt:lpstr>
      <vt:lpstr>4.1 函数依赖</vt:lpstr>
      <vt:lpstr>4.1 函数依赖</vt:lpstr>
      <vt:lpstr>4.1 函数依赖</vt:lpstr>
      <vt:lpstr>4.1 函数依赖</vt:lpstr>
      <vt:lpstr>4.1 函数依赖</vt:lpstr>
      <vt:lpstr>4.1 函数依赖</vt:lpstr>
      <vt:lpstr>4.1 函数依赖</vt:lpstr>
      <vt:lpstr>4.1 函数依赖</vt:lpstr>
      <vt:lpstr>4.1 函数依赖</vt:lpstr>
      <vt:lpstr>4.2  关系模式的规范化</vt:lpstr>
      <vt:lpstr>4.2  关系模式的规范化</vt:lpstr>
      <vt:lpstr>4.2  关系模式的规范化</vt:lpstr>
      <vt:lpstr>4.2  关系模式的规范化</vt:lpstr>
      <vt:lpstr>4.2  关系模式的规范化</vt:lpstr>
      <vt:lpstr>4.2  关系模式的规范化</vt:lpstr>
      <vt:lpstr>4.2  关系模式的规范化</vt:lpstr>
      <vt:lpstr>4.2  关系模式的规范化</vt:lpstr>
      <vt:lpstr>4.2  关系模式的规范化</vt:lpstr>
      <vt:lpstr>4.2  关系模式的规范化</vt:lpstr>
      <vt:lpstr>4.2  关系模式的规范化</vt:lpstr>
      <vt:lpstr>   </vt:lpstr>
      <vt:lpstr>4.3  数据依赖公理</vt:lpstr>
      <vt:lpstr>4.3  数据依赖公理</vt:lpstr>
      <vt:lpstr>4.3  数据依赖公理</vt:lpstr>
      <vt:lpstr>4.3  数据依赖公理</vt:lpstr>
      <vt:lpstr>4.3  数据依赖公理</vt:lpstr>
      <vt:lpstr>4.3  数据依赖公理 </vt:lpstr>
      <vt:lpstr>4.3  数据依赖公理 </vt:lpstr>
      <vt:lpstr>4.3  数据依赖公理</vt:lpstr>
      <vt:lpstr>4.3  数据依赖公理</vt:lpstr>
      <vt:lpstr>4.3  数据依赖公理</vt:lpstr>
      <vt:lpstr>4.3  数据依赖公理</vt:lpstr>
      <vt:lpstr>4.3  数据依赖公理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4.3  数据依赖的公理系统</vt:lpstr>
      <vt:lpstr>4.4  关系模式的分解</vt:lpstr>
      <vt:lpstr>4.4  关系模式的分解</vt:lpstr>
      <vt:lpstr>4.4  关系模式的分解</vt:lpstr>
      <vt:lpstr>4.4  关系模式的分解</vt:lpstr>
      <vt:lpstr>4.4  关系模式的分解</vt:lpstr>
      <vt:lpstr>4.4  关系模式的分解</vt:lpstr>
      <vt:lpstr>4.4  关系模式的分解</vt:lpstr>
      <vt:lpstr>4.4  关系模式的分解</vt:lpstr>
      <vt:lpstr>4.4 关系模式的分解</vt:lpstr>
      <vt:lpstr>4.4  关系模式的分解</vt:lpstr>
      <vt:lpstr>4.4  关系模式的分解</vt:lpstr>
      <vt:lpstr>4.4  关系模式的分解</vt:lpstr>
      <vt:lpstr>4.4  关系模式的分解</vt:lpstr>
      <vt:lpstr>4.4  关系模式的分解</vt:lpstr>
      <vt:lpstr>4.4  关系模式的分解</vt:lpstr>
      <vt:lpstr>4.4  关系模式的分解</vt:lpstr>
      <vt:lpstr>4.4  关系模式的分解</vt:lpstr>
      <vt:lpstr>第四章  关系数据理论    小结</vt:lpstr>
      <vt:lpstr>习题 4</vt:lpstr>
      <vt:lpstr>习题 4</vt:lpstr>
      <vt:lpstr>习题 4</vt:lpstr>
    </vt:vector>
  </TitlesOfParts>
  <Manager/>
  <Company>zzcx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关系数据理论</dc:title>
  <dc:subject/>
  <dc:creator>曾慧</dc:creator>
  <cp:keywords/>
  <dc:description/>
  <cp:lastModifiedBy>Wang Liwei</cp:lastModifiedBy>
  <cp:revision>764</cp:revision>
  <dcterms:created xsi:type="dcterms:W3CDTF">2001-06-13T07:13:30Z</dcterms:created>
  <dcterms:modified xsi:type="dcterms:W3CDTF">2023-04-15T04:44:43Z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