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81" r:id="rId2"/>
    <p:sldId id="382" r:id="rId3"/>
    <p:sldId id="383" r:id="rId4"/>
    <p:sldId id="384" r:id="rId5"/>
    <p:sldId id="385" r:id="rId6"/>
    <p:sldId id="38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55C99-44D6-4EB7-831A-0F8C79860A1B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67CD7-4C27-44CD-AEAF-C2B8E9873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966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2E33EAC9-8AEB-73BF-C1F2-A622CBF6BD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58263998-5E55-A448-113E-79497A0F8A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FE0EF169-31EA-CF3B-03A7-71423A2FEB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3D4B31-C00F-40DD-B7AA-451F043C404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0EB0CC7E-2DDD-67B9-8871-CB8E2D8221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054EC503-D72E-46F6-217A-4805A85844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0DDEA30E-4AE7-14F6-FBBC-ABCF7BE57C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CF5A4F-31BA-4D65-8C39-063169D258A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FCEC4241-5AEE-FF67-0809-86EE63913C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BF43C63-FC97-0B60-FCCF-479CA92FDA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9936CEAD-6B38-7ED4-167A-9624208738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B3AEEA-7845-48CC-B213-D5775A5E53F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55EC31FC-A6B7-6495-7915-057B6C72CF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E60BB0B5-5806-9792-A803-1AB484B6BC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0D79FC7E-CF16-7116-BCE7-D380FFEDF7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7E0B37-3F45-49CD-9C23-25621C22417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0A455033-4100-7D71-1414-28F1B073EC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D8347BD9-B880-12BE-83C1-812D767E0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0A514546-E796-7270-3DFC-6AE4CEEF81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F29AE3-9A02-4AED-A943-EB2CA4DCD41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E38E56C0-C587-2D24-8F2E-45022D0091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6196726A-C358-03E4-3175-9FC5B751B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Rectangle 2">
            <a:extLst>
              <a:ext uri="{FF2B5EF4-FFF2-40B4-BE49-F238E27FC236}">
                <a16:creationId xmlns:a16="http://schemas.microsoft.com/office/drawing/2014/main" id="{BB22BC74-A5E8-CA43-1C88-F6BAF1EADD0B}"/>
              </a:ext>
            </a:extLst>
          </p:cNvPr>
          <p:cNvGraphicFramePr>
            <a:graphicFrameLocks/>
          </p:cNvGraphicFramePr>
          <p:nvPr/>
        </p:nvGraphicFramePr>
        <p:xfrm>
          <a:off x="2032000" y="1397000"/>
          <a:ext cx="8128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MS_ClipArt_Gallery.2">
                  <p:embed/>
                </p:oleObj>
              </mc:Choice>
              <mc:Fallback>
                <p:oleObj name="Clip" r:id="rId2" imgW="0" imgH="0" progId="MS_ClipArt_Gallery.2">
                  <p:embed/>
                  <p:pic>
                    <p:nvPicPr>
                      <p:cNvPr id="2" name="Rectangle 2">
                        <a:extLst>
                          <a:ext uri="{FF2B5EF4-FFF2-40B4-BE49-F238E27FC236}">
                            <a16:creationId xmlns:a16="http://schemas.microsoft.com/office/drawing/2014/main" id="{BB22BC74-A5E8-CA43-1C88-F6BAF1EADD0B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1397000"/>
                        <a:ext cx="8128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7">
            <a:extLst>
              <a:ext uri="{FF2B5EF4-FFF2-40B4-BE49-F238E27FC236}">
                <a16:creationId xmlns:a16="http://schemas.microsoft.com/office/drawing/2014/main" id="{D61B5B64-A50F-1B1A-2163-5F06C0152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0130" y="5726113"/>
            <a:ext cx="371839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CC3300"/>
                </a:solidFill>
              </a:rPr>
              <a:t>Database System Concepts, 6</a:t>
            </a:r>
            <a:r>
              <a:rPr lang="en-US" altLang="zh-CN" sz="1600" b="1" baseline="30000">
                <a:solidFill>
                  <a:srgbClr val="CC3300"/>
                </a:solidFill>
              </a:rPr>
              <a:t>th</a:t>
            </a:r>
            <a:r>
              <a:rPr lang="en-US" altLang="zh-CN" sz="1600" b="1">
                <a:solidFill>
                  <a:srgbClr val="CC3300"/>
                </a:solidFill>
              </a:rPr>
              <a:t> Ed</a:t>
            </a:r>
            <a:r>
              <a:rPr lang="en-US" altLang="zh-CN" sz="1600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</a:pPr>
            <a:r>
              <a:rPr lang="en-US" altLang="zh-CN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altLang="zh-CN" sz="1200" b="1">
                <a:solidFill>
                  <a:srgbClr val="CC3300"/>
                </a:solidFill>
              </a:rPr>
            </a:br>
            <a:r>
              <a:rPr lang="en-US" altLang="zh-CN" sz="1200" b="1">
                <a:solidFill>
                  <a:srgbClr val="CC3300"/>
                </a:solidFill>
              </a:rPr>
              <a:t>See </a:t>
            </a:r>
            <a:r>
              <a:rPr lang="en-US" altLang="zh-CN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altLang="zh-CN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4" name="Picture 8" descr="Cover-6Ed">
            <a:extLst>
              <a:ext uri="{FF2B5EF4-FFF2-40B4-BE49-F238E27FC236}">
                <a16:creationId xmlns:a16="http://schemas.microsoft.com/office/drawing/2014/main" id="{967F03BB-3B99-0047-5BAB-09712850F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56317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6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3401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246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01667" y="117475"/>
            <a:ext cx="26924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7" y="117475"/>
            <a:ext cx="78740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2571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A464F-41A6-9464-9E56-F9D0A3872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D0D145-206D-A495-5B79-56A159B98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46719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618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345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851" y="1093789"/>
            <a:ext cx="5005916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4967" y="1093789"/>
            <a:ext cx="500591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259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8148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204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378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048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78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75DD68F-C211-DE36-287F-EE520C2DB9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85852" y="1093789"/>
            <a:ext cx="1021503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85380" name="Text Box 4">
            <a:extLst>
              <a:ext uri="{FF2B5EF4-FFF2-40B4-BE49-F238E27FC236}">
                <a16:creationId xmlns:a16="http://schemas.microsoft.com/office/drawing/2014/main" id="{FC3EBD6A-BD83-8DFE-30A8-61C7517A9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2889" y="6613526"/>
            <a:ext cx="240322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000" b="1">
                <a:solidFill>
                  <a:srgbClr val="000099"/>
                </a:solidFill>
              </a:rPr>
              <a:t>©Silberschatz, Korth and Sudarshan</a:t>
            </a:r>
          </a:p>
        </p:txBody>
      </p:sp>
      <p:sp>
        <p:nvSpPr>
          <p:cNvPr id="485381" name="Text Box 5">
            <a:extLst>
              <a:ext uri="{FF2B5EF4-FFF2-40B4-BE49-F238E27FC236}">
                <a16:creationId xmlns:a16="http://schemas.microsoft.com/office/drawing/2014/main" id="{ECBD0623-27A9-DF4C-59D1-DB887A773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7905" y="6613526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000" b="1">
                <a:solidFill>
                  <a:srgbClr val="000099"/>
                </a:solidFill>
              </a:rPr>
              <a:t>5.</a:t>
            </a:r>
            <a:fld id="{C0D71641-7F0C-423F-B782-693962B032F5}" type="slidenum">
              <a:rPr lang="en-US" altLang="zh-CN" sz="1000" b="1">
                <a:solidFill>
                  <a:srgbClr val="000099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zh-CN" sz="1000" b="1">
              <a:solidFill>
                <a:srgbClr val="000099"/>
              </a:solidFill>
            </a:endParaRPr>
          </a:p>
        </p:txBody>
      </p:sp>
      <p:sp>
        <p:nvSpPr>
          <p:cNvPr id="485382" name="Rectangle 6">
            <a:extLst>
              <a:ext uri="{FF2B5EF4-FFF2-40B4-BE49-F238E27FC236}">
                <a16:creationId xmlns:a16="http://schemas.microsoft.com/office/drawing/2014/main" id="{E90C17B3-C31A-95D7-7D98-247CDE4B0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24467" y="117475"/>
            <a:ext cx="1076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85383" name="Text Box 7">
            <a:extLst>
              <a:ext uri="{FF2B5EF4-FFF2-40B4-BE49-F238E27FC236}">
                <a16:creationId xmlns:a16="http://schemas.microsoft.com/office/drawing/2014/main" id="{35DA176F-3DE3-C744-544E-A4A5FC0EA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6613526"/>
            <a:ext cx="259558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000" b="1" dirty="0">
                <a:solidFill>
                  <a:srgbClr val="000099"/>
                </a:solidFill>
              </a:rPr>
              <a:t>Database System Concepts - 7</a:t>
            </a:r>
            <a:r>
              <a:rPr lang="en-US" altLang="zh-CN" sz="1000" b="1" baseline="30000" dirty="0">
                <a:solidFill>
                  <a:srgbClr val="000099"/>
                </a:solidFill>
              </a:rPr>
              <a:t>th</a:t>
            </a:r>
            <a:r>
              <a:rPr lang="en-US" altLang="zh-CN" sz="1000" b="1" dirty="0">
                <a:solidFill>
                  <a:srgbClr val="000099"/>
                </a:solidFill>
              </a:rPr>
              <a:t> Edition</a:t>
            </a:r>
          </a:p>
        </p:txBody>
      </p:sp>
      <p:sp>
        <p:nvSpPr>
          <p:cNvPr id="485384" name="Freeform 8">
            <a:extLst>
              <a:ext uri="{FF2B5EF4-FFF2-40B4-BE49-F238E27FC236}">
                <a16:creationId xmlns:a16="http://schemas.microsoft.com/office/drawing/2014/main" id="{411F1D8C-B752-A6D4-BF2D-9C754974E5DD}"/>
              </a:ext>
            </a:extLst>
          </p:cNvPr>
          <p:cNvSpPr>
            <a:spLocks/>
          </p:cNvSpPr>
          <p:nvPr/>
        </p:nvSpPr>
        <p:spPr bwMode="auto">
          <a:xfrm>
            <a:off x="11889317" y="5445126"/>
            <a:ext cx="302683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>
              <a:latin typeface="Helvetica" charset="0"/>
              <a:ea typeface="+mn-ea"/>
            </a:endParaRPr>
          </a:p>
        </p:txBody>
      </p:sp>
      <p:pic>
        <p:nvPicPr>
          <p:cNvPr id="1033" name="Picture 9" descr="Cover-6Ed">
            <a:extLst>
              <a:ext uri="{FF2B5EF4-FFF2-40B4-BE49-F238E27FC236}">
                <a16:creationId xmlns:a16="http://schemas.microsoft.com/office/drawing/2014/main" id="{984B884B-114F-E248-D04C-0E103BB26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3" y="1"/>
            <a:ext cx="891117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1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6" name="Rectangle 4">
            <a:extLst>
              <a:ext uri="{FF2B5EF4-FFF2-40B4-BE49-F238E27FC236}">
                <a16:creationId xmlns:a16="http://schemas.microsoft.com/office/drawing/2014/main" id="{C7ED6553-7E83-54FF-AF05-88BF032178A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200">
                <a:effectLst/>
              </a:rPr>
              <a:t>Procedural Constructs in SQL</a:t>
            </a:r>
            <a:endParaRPr lang="en-IN" altLang="zh-CN" sz="3200">
              <a:effectLst/>
            </a:endParaRPr>
          </a:p>
        </p:txBody>
      </p:sp>
      <p:sp>
        <p:nvSpPr>
          <p:cNvPr id="192517" name="Rectangle 5">
            <a:extLst>
              <a:ext uri="{FF2B5EF4-FFF2-40B4-BE49-F238E27FC236}">
                <a16:creationId xmlns:a16="http://schemas.microsoft.com/office/drawing/2014/main" id="{9E623D69-EA41-59FE-006D-7BDFEE2B398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/>
          <a:lstStyle/>
          <a:p>
            <a:endParaRPr lang="en-IN" altLang="zh-CN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>
            <a:extLst>
              <a:ext uri="{FF2B5EF4-FFF2-40B4-BE49-F238E27FC236}">
                <a16:creationId xmlns:a16="http://schemas.microsoft.com/office/drawing/2014/main" id="{CA67A8AB-11FD-E2E8-9875-9B1A5742AD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-419100"/>
            <a:ext cx="8077200" cy="1057275"/>
          </a:xfrm>
        </p:spPr>
        <p:txBody>
          <a:bodyPr/>
          <a:lstStyle/>
          <a:p>
            <a:pPr>
              <a:defRPr/>
            </a:pPr>
            <a:r>
              <a:rPr lang="en-US" sz="2800">
                <a:ea typeface="+mj-ea"/>
              </a:rPr>
              <a:t>Procedural Extensions and Stored Procedures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F49CDD4F-0A52-1FE4-C295-EAA273E415C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65376" y="1135064"/>
            <a:ext cx="7921625" cy="4346575"/>
          </a:xfrm>
        </p:spPr>
        <p:txBody>
          <a:bodyPr/>
          <a:lstStyle/>
          <a:p>
            <a:r>
              <a:rPr lang="en-US" altLang="zh-CN" sz="2000" dirty="0"/>
              <a:t>SQL provides a </a:t>
            </a:r>
            <a:r>
              <a:rPr lang="en-US" altLang="zh-CN" sz="2000" b="1" dirty="0"/>
              <a:t>module</a:t>
            </a:r>
            <a:r>
              <a:rPr lang="en-US" altLang="zh-CN" sz="2000" dirty="0"/>
              <a:t> language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sz="2000" dirty="0"/>
              <a:t>Permits definition of procedures in SQL, with if-then-else statements, for and while loops, etc.</a:t>
            </a:r>
            <a:endParaRPr lang="en-US" altLang="zh-CN" dirty="0"/>
          </a:p>
          <a:p>
            <a:r>
              <a:rPr lang="en-US" altLang="zh-CN" sz="2000" dirty="0"/>
              <a:t>Stored Procedures</a:t>
            </a:r>
            <a:endParaRPr lang="en-US" altLang="zh-CN" dirty="0"/>
          </a:p>
          <a:p>
            <a:pPr lvl="1"/>
            <a:r>
              <a:rPr lang="en-US" altLang="zh-CN" sz="2000" dirty="0"/>
              <a:t>Can store procedures in the database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sz="2000" dirty="0"/>
              <a:t>then execute them using the </a:t>
            </a:r>
            <a:r>
              <a:rPr lang="en-US" altLang="zh-CN" sz="2000" b="1" dirty="0"/>
              <a:t>call</a:t>
            </a:r>
            <a:r>
              <a:rPr lang="en-US" altLang="zh-CN" sz="2000" dirty="0"/>
              <a:t> statement</a:t>
            </a:r>
            <a:endParaRPr lang="en-US" altLang="zh-CN" dirty="0"/>
          </a:p>
          <a:p>
            <a:pPr lvl="1"/>
            <a:r>
              <a:rPr lang="en-US" altLang="zh-CN" sz="2000" dirty="0"/>
              <a:t>permit external applications to operate on the database without knowing about internal details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>
            <a:extLst>
              <a:ext uri="{FF2B5EF4-FFF2-40B4-BE49-F238E27FC236}">
                <a16:creationId xmlns:a16="http://schemas.microsoft.com/office/drawing/2014/main" id="{8436B0F1-86E1-FF50-92A7-446B50A000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Functions and Procedures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60440434-4492-5322-9751-DC01C8D67B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22476" y="1135063"/>
            <a:ext cx="8302625" cy="4876800"/>
          </a:xfrm>
        </p:spPr>
        <p:txBody>
          <a:bodyPr/>
          <a:lstStyle/>
          <a:p>
            <a:r>
              <a:rPr lang="en-US" altLang="zh-CN" sz="2000" dirty="0"/>
              <a:t>SQL:1999 supports functions and procedures</a:t>
            </a:r>
          </a:p>
          <a:p>
            <a:pPr lvl="1"/>
            <a:r>
              <a:rPr lang="en-US" altLang="zh-CN" sz="2000" dirty="0"/>
              <a:t>Functions/procedures can be written in SQL itself, or in an external programming language.</a:t>
            </a:r>
          </a:p>
          <a:p>
            <a:pPr lvl="1"/>
            <a:r>
              <a:rPr lang="en-US" altLang="zh-CN" sz="2000" dirty="0"/>
              <a:t>Functions are particularly useful with specialized data types such as images and geometric objects.</a:t>
            </a:r>
          </a:p>
          <a:p>
            <a:pPr lvl="2"/>
            <a:r>
              <a:rPr lang="en-US" altLang="zh-CN" sz="2000" dirty="0"/>
              <a:t>Example: functions to check if polygons overlap, or to compare images for similarity.</a:t>
            </a:r>
          </a:p>
          <a:p>
            <a:pPr lvl="1"/>
            <a:r>
              <a:rPr lang="en-US" altLang="zh-CN" sz="2000" dirty="0"/>
              <a:t>Some database systems support </a:t>
            </a:r>
            <a:r>
              <a:rPr lang="en-US" altLang="zh-CN" sz="2000" b="1" dirty="0">
                <a:solidFill>
                  <a:srgbClr val="000099"/>
                </a:solidFill>
              </a:rPr>
              <a:t>table-valued functions</a:t>
            </a:r>
            <a:r>
              <a:rPr lang="en-US" altLang="zh-CN" sz="2000" dirty="0"/>
              <a:t>, which can return a relation as a result.</a:t>
            </a:r>
          </a:p>
          <a:p>
            <a:r>
              <a:rPr lang="en-US" altLang="zh-CN" sz="2000" dirty="0"/>
              <a:t>SQL:1999 also supports a rich set of imperative constructs, including</a:t>
            </a:r>
          </a:p>
          <a:p>
            <a:pPr lvl="1"/>
            <a:r>
              <a:rPr lang="en-US" altLang="zh-CN" sz="2000" dirty="0"/>
              <a:t>Loops, if-then-else, assignment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>
            <a:extLst>
              <a:ext uri="{FF2B5EF4-FFF2-40B4-BE49-F238E27FC236}">
                <a16:creationId xmlns:a16="http://schemas.microsoft.com/office/drawing/2014/main" id="{4A24EF1F-D8CF-1677-39BE-6212B0B15E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SQL Functions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CC57EA81-E8D2-586B-FCB2-1828D117CA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5376" y="1135064"/>
            <a:ext cx="7661275" cy="4903787"/>
          </a:xfrm>
        </p:spPr>
        <p:txBody>
          <a:bodyPr/>
          <a:lstStyle/>
          <a:p>
            <a:pPr>
              <a:tabLst>
                <a:tab pos="803275" algn="l"/>
                <a:tab pos="1370013" algn="l"/>
                <a:tab pos="2112963" algn="l"/>
              </a:tabLst>
            </a:pPr>
            <a:r>
              <a:rPr lang="en-US" altLang="zh-CN" sz="2000" dirty="0"/>
              <a:t>Define a function that, given the name of a department, returns the count of the number of instructors in that department.</a:t>
            </a:r>
            <a:endParaRPr lang="en-US" altLang="zh-CN" dirty="0"/>
          </a:p>
          <a:p>
            <a:pPr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zh-CN" sz="1600" b="1" dirty="0"/>
              <a:t>             </a:t>
            </a:r>
            <a:r>
              <a:rPr lang="en-US" altLang="zh-CN" sz="2000" b="1" dirty="0"/>
              <a:t>create function </a:t>
            </a:r>
            <a:r>
              <a:rPr lang="en-US" altLang="zh-CN" sz="2000" i="1" dirty="0" err="1"/>
              <a:t>dept_count</a:t>
            </a:r>
            <a:r>
              <a:rPr lang="en-US" altLang="zh-CN" sz="2000" i="1" dirty="0"/>
              <a:t> 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dept_name</a:t>
            </a:r>
            <a:r>
              <a:rPr lang="en-US" altLang="zh-CN" sz="2000" i="1" dirty="0"/>
              <a:t> </a:t>
            </a:r>
            <a:r>
              <a:rPr lang="en-US" altLang="zh-CN" sz="2000" b="1" dirty="0"/>
              <a:t>varchar</a:t>
            </a:r>
            <a:r>
              <a:rPr lang="en-US" altLang="zh-CN" sz="2000" dirty="0"/>
              <a:t>(20))</a:t>
            </a:r>
            <a:br>
              <a:rPr lang="en-US" altLang="zh-CN" sz="2000" b="1" dirty="0"/>
            </a:br>
            <a:r>
              <a:rPr lang="en-US" altLang="zh-CN" b="1" dirty="0"/>
              <a:t>       </a:t>
            </a:r>
            <a:r>
              <a:rPr lang="en-US" altLang="zh-CN" sz="2000" b="1" dirty="0"/>
              <a:t>returns integer</a:t>
            </a:r>
            <a:br>
              <a:rPr lang="en-US" altLang="zh-CN" sz="2000" b="1" dirty="0"/>
            </a:br>
            <a:r>
              <a:rPr lang="en-US" altLang="zh-CN" sz="2000" b="1" dirty="0"/>
              <a:t>      begin</a:t>
            </a:r>
            <a:br>
              <a:rPr lang="en-US" altLang="zh-CN" sz="2000" b="1" dirty="0"/>
            </a:br>
            <a:r>
              <a:rPr lang="en-US" altLang="zh-CN" sz="2000" b="1" dirty="0"/>
              <a:t>           declare </a:t>
            </a:r>
            <a:r>
              <a:rPr lang="en-US" altLang="zh-CN" sz="2000" i="1" dirty="0" err="1"/>
              <a:t>d_count</a:t>
            </a:r>
            <a:r>
              <a:rPr lang="en-US" altLang="zh-CN" sz="2000" i="1" dirty="0"/>
              <a:t> </a:t>
            </a:r>
            <a:r>
              <a:rPr lang="en-US" altLang="zh-CN" sz="2000" b="1" dirty="0"/>
              <a:t>integer;</a:t>
            </a:r>
            <a:br>
              <a:rPr lang="en-US" altLang="zh-CN" sz="2000" b="1" dirty="0"/>
            </a:br>
            <a:r>
              <a:rPr lang="en-US" altLang="zh-CN" sz="2000" b="1" dirty="0"/>
              <a:t>           select count </a:t>
            </a:r>
            <a:r>
              <a:rPr lang="en-US" altLang="zh-CN" sz="2000" dirty="0"/>
              <a:t>(</a:t>
            </a:r>
            <a:r>
              <a:rPr lang="en-US" altLang="zh-CN" sz="2000" i="1" dirty="0"/>
              <a:t>* </a:t>
            </a:r>
            <a:r>
              <a:rPr lang="en-US" altLang="zh-CN" sz="2000" dirty="0"/>
              <a:t>) </a:t>
            </a:r>
            <a:r>
              <a:rPr lang="en-US" altLang="zh-CN" sz="2000" b="1" dirty="0"/>
              <a:t>into </a:t>
            </a:r>
            <a:r>
              <a:rPr lang="en-US" altLang="zh-CN" sz="2000" i="1" dirty="0" err="1"/>
              <a:t>d_count</a:t>
            </a:r>
            <a:br>
              <a:rPr lang="en-US" altLang="zh-CN" sz="2000" i="1" dirty="0"/>
            </a:br>
            <a:r>
              <a:rPr lang="en-US" altLang="zh-CN" sz="2000" i="1" dirty="0"/>
              <a:t>           </a:t>
            </a:r>
            <a:r>
              <a:rPr lang="en-US" altLang="zh-CN" sz="2000" b="1" dirty="0"/>
              <a:t>from </a:t>
            </a:r>
            <a:r>
              <a:rPr lang="en-US" altLang="zh-CN" sz="2000" i="1" dirty="0"/>
              <a:t>instructor</a:t>
            </a:r>
            <a:br>
              <a:rPr lang="en-US" altLang="zh-CN" sz="2000" i="1" dirty="0"/>
            </a:br>
            <a:r>
              <a:rPr lang="en-US" altLang="zh-CN" sz="2000" i="1" dirty="0"/>
              <a:t>           </a:t>
            </a:r>
            <a:r>
              <a:rPr lang="en-US" altLang="zh-CN" sz="2000" b="1" dirty="0"/>
              <a:t>where </a:t>
            </a:r>
            <a:r>
              <a:rPr lang="en-US" altLang="zh-CN" sz="2000" i="1" dirty="0" err="1"/>
              <a:t>instructor.dept_name</a:t>
            </a:r>
            <a:r>
              <a:rPr lang="en-US" altLang="zh-CN" sz="2000" i="1" dirty="0"/>
              <a:t> = </a:t>
            </a:r>
            <a:r>
              <a:rPr lang="en-US" altLang="zh-CN" sz="2000" i="1" dirty="0" err="1"/>
              <a:t>dept_name</a:t>
            </a:r>
            <a:br>
              <a:rPr lang="en-US" altLang="zh-CN" sz="2000" i="1" dirty="0"/>
            </a:br>
            <a:r>
              <a:rPr lang="en-US" altLang="zh-CN" sz="2000" i="1" dirty="0"/>
              <a:t>           </a:t>
            </a:r>
            <a:r>
              <a:rPr lang="en-US" altLang="zh-CN" sz="2000" b="1" dirty="0"/>
              <a:t>return </a:t>
            </a:r>
            <a:r>
              <a:rPr lang="en-US" altLang="zh-CN" sz="2000" i="1" dirty="0" err="1"/>
              <a:t>d_count</a:t>
            </a:r>
            <a:r>
              <a:rPr lang="en-US" altLang="zh-CN" sz="2000" i="1" dirty="0"/>
              <a:t>;</a:t>
            </a:r>
            <a:br>
              <a:rPr lang="en-US" altLang="zh-CN" sz="2000" i="1" dirty="0"/>
            </a:br>
            <a:r>
              <a:rPr lang="en-US" altLang="zh-CN" sz="2000" i="1" dirty="0"/>
              <a:t>       </a:t>
            </a:r>
            <a:r>
              <a:rPr lang="en-US" altLang="zh-CN" sz="2000" b="1" dirty="0"/>
              <a:t>end</a:t>
            </a:r>
            <a:endParaRPr lang="en-US" altLang="zh-CN" b="1" dirty="0"/>
          </a:p>
          <a:p>
            <a:pPr>
              <a:tabLst>
                <a:tab pos="803275" algn="l"/>
                <a:tab pos="1370013" algn="l"/>
                <a:tab pos="2112963" algn="l"/>
              </a:tabLst>
            </a:pPr>
            <a:r>
              <a:rPr lang="en-US" altLang="zh-CN" sz="2000" dirty="0"/>
              <a:t>Find the department name and budget of all departments with more that 12 instructors.</a:t>
            </a:r>
            <a:endParaRPr lang="en-US" altLang="zh-CN" dirty="0"/>
          </a:p>
          <a:p>
            <a:pPr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zh-CN" dirty="0"/>
              <a:t>		</a:t>
            </a:r>
            <a:r>
              <a:rPr lang="en-US" altLang="zh-CN" sz="2000" b="1" dirty="0"/>
              <a:t>select </a:t>
            </a:r>
            <a:r>
              <a:rPr lang="en-US" altLang="zh-CN" sz="2000" i="1" dirty="0" err="1"/>
              <a:t>dept_name</a:t>
            </a:r>
            <a:r>
              <a:rPr lang="en-US" altLang="zh-CN" sz="2000" i="1" dirty="0"/>
              <a:t>, budget</a:t>
            </a:r>
            <a:br>
              <a:rPr lang="en-US" altLang="zh-CN" sz="2000" i="1" dirty="0"/>
            </a:br>
            <a:r>
              <a:rPr lang="en-US" altLang="zh-CN" sz="2000" i="1" dirty="0"/>
              <a:t>	</a:t>
            </a:r>
            <a:r>
              <a:rPr lang="en-US" altLang="zh-CN" sz="2000" b="1" dirty="0"/>
              <a:t>from</a:t>
            </a:r>
            <a:r>
              <a:rPr lang="en-US" altLang="zh-CN" sz="2000" i="1" dirty="0"/>
              <a:t> department</a:t>
            </a:r>
            <a:br>
              <a:rPr lang="en-US" altLang="zh-CN" sz="2000" i="1" dirty="0"/>
            </a:br>
            <a:r>
              <a:rPr lang="en-US" altLang="zh-CN" sz="2000" i="1" dirty="0"/>
              <a:t>	</a:t>
            </a:r>
            <a:r>
              <a:rPr lang="en-US" altLang="zh-CN" sz="2000" b="1" dirty="0"/>
              <a:t>where </a:t>
            </a:r>
            <a:r>
              <a:rPr lang="en-US" altLang="zh-CN" sz="2000" i="1" dirty="0" err="1"/>
              <a:t>dept_</a:t>
            </a:r>
            <a:r>
              <a:rPr lang="en-US" altLang="zh-CN" sz="2000" dirty="0" err="1"/>
              <a:t>count</a:t>
            </a:r>
            <a:r>
              <a:rPr lang="en-US" altLang="zh-CN" sz="2000" dirty="0"/>
              <a:t> (</a:t>
            </a:r>
            <a:r>
              <a:rPr lang="en-US" altLang="zh-CN" sz="2000" i="1" dirty="0" err="1"/>
              <a:t>dept_name</a:t>
            </a:r>
            <a:r>
              <a:rPr lang="en-US" altLang="zh-CN" sz="2000" i="1" dirty="0"/>
              <a:t> </a:t>
            </a:r>
            <a:r>
              <a:rPr lang="en-US" altLang="zh-CN" sz="2000" dirty="0"/>
              <a:t>) &gt; 12</a:t>
            </a:r>
            <a:endParaRPr lang="en-US" altLang="zh-CN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>
            <a:extLst>
              <a:ext uri="{FF2B5EF4-FFF2-40B4-BE49-F238E27FC236}">
                <a16:creationId xmlns:a16="http://schemas.microsoft.com/office/drawing/2014/main" id="{8984B9A6-3423-F782-9C2A-503466230B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Table Functions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63411C30-D246-4878-9C96-0CC472006F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5039" y="842964"/>
            <a:ext cx="7794625" cy="5508625"/>
          </a:xfrm>
        </p:spPr>
        <p:txBody>
          <a:bodyPr/>
          <a:lstStyle/>
          <a:p>
            <a:r>
              <a:rPr lang="en-US" altLang="zh-CN" sz="2000"/>
              <a:t>SQL:2003 added functions that return a relation as a result</a:t>
            </a:r>
            <a:endParaRPr lang="en-US" altLang="zh-CN"/>
          </a:p>
          <a:p>
            <a:r>
              <a:rPr lang="en-US" altLang="zh-CN" sz="2000"/>
              <a:t>Example: Return all accounts owned by a given customer</a:t>
            </a:r>
            <a:endParaRPr lang="en-US" altLang="zh-CN"/>
          </a:p>
          <a:p>
            <a:pPr>
              <a:buFont typeface="Monotype Sorts" charset="2"/>
              <a:buNone/>
            </a:pPr>
            <a:r>
              <a:rPr lang="en-US" altLang="zh-CN"/>
              <a:t>	</a:t>
            </a:r>
            <a:r>
              <a:rPr lang="en-US" altLang="zh-CN" sz="2000" b="1"/>
              <a:t>create</a:t>
            </a:r>
            <a:r>
              <a:rPr lang="en-US" altLang="zh-CN" sz="2000"/>
              <a:t> </a:t>
            </a:r>
            <a:r>
              <a:rPr lang="en-US" altLang="zh-CN" sz="2000" b="1"/>
              <a:t>function</a:t>
            </a:r>
            <a:r>
              <a:rPr lang="en-US" altLang="zh-CN" sz="2000"/>
              <a:t> </a:t>
            </a:r>
            <a:r>
              <a:rPr lang="en-US" altLang="zh-CN" sz="2000" i="1"/>
              <a:t>instructors_of</a:t>
            </a:r>
            <a:r>
              <a:rPr lang="en-US" altLang="zh-CN" sz="2000"/>
              <a:t> (</a:t>
            </a:r>
            <a:r>
              <a:rPr lang="en-US" altLang="zh-CN" sz="2000" i="1"/>
              <a:t>dept_name</a:t>
            </a:r>
            <a:r>
              <a:rPr lang="en-US" altLang="zh-CN" sz="2000"/>
              <a:t> </a:t>
            </a:r>
            <a:r>
              <a:rPr lang="en-US" altLang="zh-CN" sz="2000" b="1"/>
              <a:t>char</a:t>
            </a:r>
            <a:r>
              <a:rPr lang="en-US" altLang="zh-CN" sz="2000"/>
              <a:t>(20)</a:t>
            </a:r>
            <a:endParaRPr lang="en-US" altLang="zh-CN"/>
          </a:p>
          <a:p>
            <a:pPr>
              <a:buFont typeface="Monotype Sorts" charset="2"/>
              <a:buNone/>
            </a:pPr>
            <a:r>
              <a:rPr lang="en-US" altLang="zh-CN"/>
              <a:t>		</a:t>
            </a:r>
            <a:r>
              <a:rPr lang="en-US" altLang="zh-CN" sz="2000" b="1"/>
              <a:t>returns</a:t>
            </a:r>
            <a:r>
              <a:rPr lang="en-US" altLang="zh-CN" sz="2000"/>
              <a:t> </a:t>
            </a:r>
            <a:r>
              <a:rPr lang="en-US" altLang="zh-CN" sz="2000" b="1"/>
              <a:t>table</a:t>
            </a:r>
            <a:r>
              <a:rPr lang="en-US" altLang="zh-CN" sz="2000"/>
              <a:t> ( 	</a:t>
            </a:r>
            <a:r>
              <a:rPr lang="en-US" altLang="zh-CN" sz="2000" i="1"/>
              <a:t>ID </a:t>
            </a:r>
            <a:r>
              <a:rPr lang="en-US" altLang="zh-CN" sz="2000" b="1"/>
              <a:t>varchar</a:t>
            </a:r>
            <a:r>
              <a:rPr lang="en-US" altLang="zh-CN" sz="2000"/>
              <a:t>(5),</a:t>
            </a:r>
            <a:br>
              <a:rPr lang="en-US" altLang="zh-CN" sz="2000"/>
            </a:br>
            <a:r>
              <a:rPr lang="en-US" altLang="zh-CN" sz="2000"/>
              <a:t>			</a:t>
            </a:r>
            <a:r>
              <a:rPr lang="en-US" altLang="zh-CN" sz="2000" i="1"/>
              <a:t>name</a:t>
            </a:r>
            <a:r>
              <a:rPr lang="en-US" altLang="zh-CN" sz="2000"/>
              <a:t> </a:t>
            </a:r>
            <a:r>
              <a:rPr lang="en-US" altLang="zh-CN" sz="2000" b="1"/>
              <a:t>varchar</a:t>
            </a:r>
            <a:r>
              <a:rPr lang="en-US" altLang="zh-CN" sz="2000"/>
              <a:t>(20),</a:t>
            </a:r>
            <a:br>
              <a:rPr lang="en-US" altLang="zh-CN" sz="2000"/>
            </a:br>
            <a:r>
              <a:rPr lang="en-US" altLang="zh-CN" sz="2000"/>
              <a:t>                                  </a:t>
            </a:r>
            <a:r>
              <a:rPr lang="en-US" altLang="zh-CN" sz="2000" i="1"/>
              <a:t>dept_name</a:t>
            </a:r>
            <a:r>
              <a:rPr lang="en-US" altLang="zh-CN" sz="2000"/>
              <a:t> </a:t>
            </a:r>
            <a:r>
              <a:rPr lang="en-US" altLang="zh-CN" sz="2000" b="1"/>
              <a:t>varchar</a:t>
            </a:r>
            <a:r>
              <a:rPr lang="en-US" altLang="zh-CN" sz="2000"/>
              <a:t>(20),</a:t>
            </a:r>
            <a:br>
              <a:rPr lang="en-US" altLang="zh-CN" sz="2000"/>
            </a:br>
            <a:r>
              <a:rPr lang="en-US" altLang="zh-CN" sz="2000"/>
              <a:t>			</a:t>
            </a:r>
            <a:r>
              <a:rPr lang="en-US" altLang="zh-CN" sz="2000" i="1"/>
              <a:t>salary</a:t>
            </a:r>
            <a:r>
              <a:rPr lang="en-US" altLang="zh-CN" sz="2000"/>
              <a:t> </a:t>
            </a:r>
            <a:r>
              <a:rPr lang="en-US" altLang="zh-CN" sz="2000" b="1"/>
              <a:t>numeric</a:t>
            </a:r>
            <a:r>
              <a:rPr lang="en-US" altLang="zh-CN" sz="2000"/>
              <a:t>(8,2))</a:t>
            </a:r>
            <a:endParaRPr lang="en-US" altLang="zh-CN"/>
          </a:p>
          <a:p>
            <a:pPr>
              <a:buFont typeface="Monotype Sorts" charset="2"/>
              <a:buNone/>
            </a:pPr>
            <a:r>
              <a:rPr lang="en-US" altLang="zh-CN"/>
              <a:t>	</a:t>
            </a:r>
            <a:r>
              <a:rPr lang="en-US" altLang="zh-CN" sz="2000" b="1"/>
              <a:t>return</a:t>
            </a:r>
            <a:r>
              <a:rPr lang="en-US" altLang="zh-CN" sz="2000"/>
              <a:t> </a:t>
            </a:r>
            <a:r>
              <a:rPr lang="en-US" altLang="zh-CN" sz="2000" b="1"/>
              <a:t>table</a:t>
            </a:r>
            <a:br>
              <a:rPr lang="en-US" altLang="zh-CN" sz="2000"/>
            </a:br>
            <a:r>
              <a:rPr lang="en-US" altLang="zh-CN" sz="2000"/>
              <a:t>	(</a:t>
            </a:r>
            <a:r>
              <a:rPr lang="en-US" altLang="zh-CN" sz="2000" b="1"/>
              <a:t>select</a:t>
            </a:r>
            <a:r>
              <a:rPr lang="en-US" altLang="zh-CN" sz="2000"/>
              <a:t> </a:t>
            </a:r>
            <a:r>
              <a:rPr lang="en-US" altLang="zh-CN" sz="2000" i="1"/>
              <a:t>ID, name, dept_name, salary</a:t>
            </a:r>
            <a:br>
              <a:rPr lang="en-US" altLang="zh-CN" sz="2000"/>
            </a:br>
            <a:r>
              <a:rPr lang="en-US" altLang="zh-CN" sz="2000"/>
              <a:t>	 </a:t>
            </a:r>
            <a:r>
              <a:rPr lang="en-US" altLang="zh-CN" sz="2000" b="1"/>
              <a:t>from</a:t>
            </a:r>
            <a:r>
              <a:rPr lang="en-US" altLang="zh-CN" sz="2000"/>
              <a:t> </a:t>
            </a:r>
            <a:r>
              <a:rPr lang="en-US" altLang="zh-CN" sz="2000" i="1"/>
              <a:t>instructor</a:t>
            </a:r>
            <a:br>
              <a:rPr lang="en-US" altLang="zh-CN" sz="2000" i="1"/>
            </a:br>
            <a:r>
              <a:rPr lang="en-US" altLang="zh-CN" sz="2000"/>
              <a:t>	 </a:t>
            </a:r>
            <a:r>
              <a:rPr lang="en-US" altLang="zh-CN" sz="2000" b="1"/>
              <a:t>where</a:t>
            </a:r>
            <a:r>
              <a:rPr lang="en-US" altLang="zh-CN" sz="2000" i="1"/>
              <a:t> instructor.dept_name = instructors_of.dept_name</a:t>
            </a:r>
            <a:r>
              <a:rPr lang="en-US" altLang="zh-CN" sz="2000"/>
              <a:t>)</a:t>
            </a:r>
            <a:endParaRPr lang="en-US" altLang="zh-CN"/>
          </a:p>
          <a:p>
            <a:r>
              <a:rPr lang="en-US" altLang="zh-CN" sz="2000"/>
              <a:t>Usage</a:t>
            </a:r>
            <a:endParaRPr lang="en-US" altLang="zh-CN"/>
          </a:p>
          <a:p>
            <a:pPr>
              <a:buFont typeface="Monotype Sorts" charset="2"/>
              <a:buNone/>
            </a:pPr>
            <a:r>
              <a:rPr lang="en-US" altLang="zh-CN"/>
              <a:t>		</a:t>
            </a:r>
            <a:r>
              <a:rPr lang="en-US" altLang="zh-CN" sz="2000" b="1"/>
              <a:t>select *</a:t>
            </a:r>
            <a:br>
              <a:rPr lang="en-US" altLang="zh-CN" sz="2000" b="1"/>
            </a:br>
            <a:r>
              <a:rPr lang="en-US" altLang="zh-CN" sz="2000" b="1"/>
              <a:t>	from table </a:t>
            </a:r>
            <a:r>
              <a:rPr lang="en-US" altLang="zh-CN" sz="2000"/>
              <a:t>(</a:t>
            </a:r>
            <a:r>
              <a:rPr lang="en-US" altLang="zh-CN" sz="2000" i="1"/>
              <a:t>instructors_of </a:t>
            </a:r>
            <a:r>
              <a:rPr lang="en-US" altLang="zh-CN" sz="2000"/>
              <a:t>(‘Music’))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>
            <a:extLst>
              <a:ext uri="{FF2B5EF4-FFF2-40B4-BE49-F238E27FC236}">
                <a16:creationId xmlns:a16="http://schemas.microsoft.com/office/drawing/2014/main" id="{7EC5AFA4-97EB-A17D-2515-42EFB28751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33650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SQL Procedures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FDFC1887-3321-F7B7-3E95-4D8A7418EE9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039939" y="973138"/>
            <a:ext cx="8054975" cy="52816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The </a:t>
            </a:r>
            <a:r>
              <a:rPr lang="en-US" altLang="zh-CN" sz="2000" i="1" dirty="0" err="1"/>
              <a:t>dept_count</a:t>
            </a:r>
            <a:r>
              <a:rPr lang="en-US" altLang="zh-CN" sz="2000" i="1" dirty="0"/>
              <a:t> </a:t>
            </a:r>
            <a:r>
              <a:rPr lang="en-US" altLang="zh-CN" sz="2000" dirty="0"/>
              <a:t>function could instead be written as procedure:</a:t>
            </a:r>
            <a:endParaRPr lang="en-US" altLang="zh-CN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CN" b="1" dirty="0"/>
              <a:t>	</a:t>
            </a:r>
            <a:r>
              <a:rPr lang="en-US" altLang="zh-CN" sz="2000" b="1" dirty="0"/>
              <a:t>create procedure </a:t>
            </a:r>
            <a:r>
              <a:rPr lang="en-US" altLang="zh-CN" sz="2000" i="1" dirty="0" err="1"/>
              <a:t>dept_count_proc</a:t>
            </a:r>
            <a:r>
              <a:rPr lang="en-US" altLang="zh-CN" sz="2000" i="1" dirty="0"/>
              <a:t> </a:t>
            </a:r>
            <a:r>
              <a:rPr lang="en-US" altLang="zh-CN" sz="2000" dirty="0"/>
              <a:t>(</a:t>
            </a:r>
            <a:r>
              <a:rPr lang="en-US" altLang="zh-CN" sz="2000" b="1" dirty="0"/>
              <a:t>in </a:t>
            </a:r>
            <a:r>
              <a:rPr lang="en-US" altLang="zh-CN" sz="2000" i="1" dirty="0" err="1"/>
              <a:t>dept_name</a:t>
            </a:r>
            <a:r>
              <a:rPr lang="en-US" altLang="zh-CN" sz="2000" i="1" dirty="0"/>
              <a:t> </a:t>
            </a:r>
            <a:r>
              <a:rPr lang="en-US" altLang="zh-CN" sz="2000" b="1" dirty="0"/>
              <a:t>varchar</a:t>
            </a:r>
            <a:r>
              <a:rPr lang="en-US" altLang="zh-CN" sz="2000" dirty="0"/>
              <a:t>(20), </a:t>
            </a:r>
            <a:br>
              <a:rPr lang="en-US" altLang="zh-CN" sz="2000" dirty="0"/>
            </a:br>
            <a:r>
              <a:rPr lang="en-US" altLang="zh-CN" sz="2000" dirty="0"/>
              <a:t>                                                           </a:t>
            </a:r>
            <a:r>
              <a:rPr lang="en-US" altLang="zh-CN" sz="2000" b="1" dirty="0"/>
              <a:t>out </a:t>
            </a:r>
            <a:r>
              <a:rPr lang="en-US" altLang="zh-CN" sz="2000" i="1" dirty="0" err="1"/>
              <a:t>d_count</a:t>
            </a:r>
            <a:r>
              <a:rPr lang="en-US" altLang="zh-CN" sz="2000" i="1" dirty="0"/>
              <a:t> </a:t>
            </a:r>
            <a:r>
              <a:rPr lang="en-US" altLang="zh-CN" sz="2000" b="1" dirty="0"/>
              <a:t>integer)</a:t>
            </a:r>
            <a:br>
              <a:rPr lang="en-US" altLang="zh-CN" sz="2000" b="1" dirty="0"/>
            </a:br>
            <a:r>
              <a:rPr lang="en-US" altLang="zh-CN" sz="2000" b="1" dirty="0"/>
              <a:t>begin</a:t>
            </a:r>
            <a:endParaRPr lang="en-US" altLang="zh-CN" b="1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CN" b="1" dirty="0"/>
              <a:t>	  </a:t>
            </a:r>
            <a:r>
              <a:rPr lang="en-US" altLang="zh-CN" sz="2000" b="1" dirty="0"/>
              <a:t>select count</a:t>
            </a:r>
            <a:r>
              <a:rPr lang="en-US" altLang="zh-CN" sz="2000" dirty="0"/>
              <a:t>(</a:t>
            </a:r>
            <a:r>
              <a:rPr lang="en-US" altLang="zh-CN" sz="2000" i="1" dirty="0"/>
              <a:t>*</a:t>
            </a:r>
            <a:r>
              <a:rPr lang="en-US" altLang="zh-CN" sz="2000" dirty="0"/>
              <a:t>) </a:t>
            </a:r>
            <a:r>
              <a:rPr lang="en-US" altLang="zh-CN" sz="2000" b="1" dirty="0"/>
              <a:t>into </a:t>
            </a:r>
            <a:r>
              <a:rPr lang="en-US" altLang="zh-CN" sz="2000" i="1" dirty="0" err="1"/>
              <a:t>d_count</a:t>
            </a:r>
            <a:br>
              <a:rPr lang="en-US" altLang="zh-CN" sz="2000" i="1" dirty="0"/>
            </a:br>
            <a:r>
              <a:rPr lang="en-US" altLang="zh-CN" sz="2000" i="1" dirty="0"/>
              <a:t>  </a:t>
            </a:r>
            <a:r>
              <a:rPr lang="en-US" altLang="zh-CN" sz="2000" b="1" dirty="0"/>
              <a:t>from </a:t>
            </a:r>
            <a:r>
              <a:rPr lang="en-US" altLang="zh-CN" sz="2000" i="1" dirty="0"/>
              <a:t>instructor</a:t>
            </a:r>
            <a:br>
              <a:rPr lang="en-US" altLang="zh-CN" sz="2000" i="1" dirty="0"/>
            </a:br>
            <a:r>
              <a:rPr lang="en-US" altLang="zh-CN" sz="2000" i="1" dirty="0"/>
              <a:t>  </a:t>
            </a:r>
            <a:r>
              <a:rPr lang="en-US" altLang="zh-CN" sz="2000" b="1" dirty="0"/>
              <a:t>where </a:t>
            </a:r>
            <a:r>
              <a:rPr lang="en-US" altLang="zh-CN" sz="2000" i="1" dirty="0" err="1"/>
              <a:t>instructor.dept_name</a:t>
            </a:r>
            <a:r>
              <a:rPr lang="en-US" altLang="zh-CN" sz="2000" i="1" dirty="0"/>
              <a:t> = </a:t>
            </a:r>
            <a:r>
              <a:rPr lang="en-US" altLang="zh-CN" sz="2000" i="1" dirty="0" err="1"/>
              <a:t>dept_count_proc.dept_name</a:t>
            </a:r>
            <a:endParaRPr lang="en-US" altLang="zh-CN" i="1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CN" i="1" dirty="0"/>
              <a:t>     </a:t>
            </a:r>
            <a:r>
              <a:rPr lang="en-US" altLang="zh-CN" sz="2000" b="1" dirty="0"/>
              <a:t>end</a:t>
            </a:r>
            <a:endParaRPr lang="en-US" altLang="zh-CN" b="1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Procedures can be invoked either from an SQL procedure or from embedded SQL, using the </a:t>
            </a:r>
            <a:r>
              <a:rPr lang="en-US" altLang="zh-CN" sz="2000" b="1" dirty="0"/>
              <a:t>call</a:t>
            </a:r>
            <a:r>
              <a:rPr lang="en-US" altLang="zh-CN" sz="2000" dirty="0"/>
              <a:t> statement.</a:t>
            </a:r>
            <a:endParaRPr lang="en-US" altLang="zh-CN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CN" b="1" dirty="0"/>
              <a:t>		</a:t>
            </a:r>
            <a:r>
              <a:rPr lang="en-US" altLang="zh-CN" sz="2000" b="1" dirty="0"/>
              <a:t>declare </a:t>
            </a:r>
            <a:r>
              <a:rPr lang="en-US" altLang="zh-CN" sz="2000" i="1" dirty="0" err="1"/>
              <a:t>d_count</a:t>
            </a:r>
            <a:r>
              <a:rPr lang="en-US" altLang="zh-CN" sz="2000" i="1" dirty="0"/>
              <a:t> </a:t>
            </a:r>
            <a:r>
              <a:rPr lang="en-US" altLang="zh-CN" sz="2000" b="1" dirty="0"/>
              <a:t>integer</a:t>
            </a:r>
            <a:r>
              <a:rPr lang="en-US" altLang="zh-CN" sz="2000" dirty="0"/>
              <a:t>;</a:t>
            </a:r>
            <a:br>
              <a:rPr lang="en-US" altLang="zh-CN" sz="2000" dirty="0"/>
            </a:br>
            <a:r>
              <a:rPr lang="en-US" altLang="zh-CN" sz="2000" dirty="0"/>
              <a:t>	</a:t>
            </a:r>
            <a:r>
              <a:rPr lang="en-US" altLang="zh-CN" sz="2000" b="1" dirty="0"/>
              <a:t>call </a:t>
            </a:r>
            <a:r>
              <a:rPr lang="en-US" altLang="zh-CN" sz="2000" i="1" dirty="0" err="1"/>
              <a:t>dept_count_proc</a:t>
            </a:r>
            <a:r>
              <a:rPr lang="en-US" altLang="zh-CN" sz="2000" dirty="0"/>
              <a:t>( ‘Physics’, </a:t>
            </a:r>
            <a:r>
              <a:rPr lang="en-US" altLang="zh-CN" sz="2000" i="1" dirty="0" err="1"/>
              <a:t>d_count</a:t>
            </a:r>
            <a:r>
              <a:rPr lang="en-US" altLang="zh-CN" sz="2000" dirty="0"/>
              <a:t>);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SQL:1999 allows more than one function/procedure of the same name (called name </a:t>
            </a:r>
            <a:r>
              <a:rPr lang="en-US" altLang="zh-CN" sz="2000" b="1" dirty="0">
                <a:solidFill>
                  <a:srgbClr val="000099"/>
                </a:solidFill>
              </a:rPr>
              <a:t>overloading</a:t>
            </a:r>
            <a:r>
              <a:rPr lang="en-US" altLang="zh-CN" sz="2000" dirty="0"/>
              <a:t>), as long as the number of </a:t>
            </a:r>
            <a:br>
              <a:rPr lang="en-US" altLang="zh-CN" sz="2000" dirty="0"/>
            </a:br>
            <a:r>
              <a:rPr lang="en-US" altLang="zh-CN" sz="2000" dirty="0"/>
              <a:t>arguments differ, or at least the types of the arguments differ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574</Words>
  <Application>Microsoft Office PowerPoint</Application>
  <PresentationFormat>宽屏</PresentationFormat>
  <Paragraphs>42</Paragraphs>
  <Slides>6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Monotype Sorts</vt:lpstr>
      <vt:lpstr>等线</vt:lpstr>
      <vt:lpstr>Helvetica</vt:lpstr>
      <vt:lpstr>Times New Roman</vt:lpstr>
      <vt:lpstr>Webdings</vt:lpstr>
      <vt:lpstr>2_db-5-grey</vt:lpstr>
      <vt:lpstr>Clip</vt:lpstr>
      <vt:lpstr>Procedural Constructs in SQL</vt:lpstr>
      <vt:lpstr>Procedural Extensions and Stored Procedures</vt:lpstr>
      <vt:lpstr>Functions and Procedures</vt:lpstr>
      <vt:lpstr>SQL Functions</vt:lpstr>
      <vt:lpstr>Table Functions</vt:lpstr>
      <vt:lpstr>SQL Procedures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Procedural Constructs in SQL</dc:title>
  <dc:creator>Wang Liwei</dc:creator>
  <cp:lastModifiedBy>Wang Liwei</cp:lastModifiedBy>
  <cp:revision>7</cp:revision>
  <dcterms:created xsi:type="dcterms:W3CDTF">2023-04-25T03:01:48Z</dcterms:created>
  <dcterms:modified xsi:type="dcterms:W3CDTF">2023-04-25T05:54:11Z</dcterms:modified>
</cp:coreProperties>
</file>