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67" r:id="rId3"/>
  </p:sldMasterIdLst>
  <p:notesMasterIdLst>
    <p:notesMasterId r:id="rId34"/>
  </p:notesMasterIdLst>
  <p:sldIdLst>
    <p:sldId id="315" r:id="rId4"/>
    <p:sldId id="316" r:id="rId5"/>
    <p:sldId id="317" r:id="rId6"/>
    <p:sldId id="318" r:id="rId7"/>
    <p:sldId id="256" r:id="rId8"/>
    <p:sldId id="288"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319" r:id="rId32"/>
    <p:sldId id="280" r:id="rId33"/>
  </p:sldIdLst>
  <p:sldSz cx="9144000" cy="6858000" type="screen4x3"/>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89933" autoAdjust="0"/>
  </p:normalViewPr>
  <p:slideViewPr>
    <p:cSldViewPr>
      <p:cViewPr varScale="1">
        <p:scale>
          <a:sx n="101" d="100"/>
          <a:sy n="101" d="100"/>
        </p:scale>
        <p:origin x="918" y="102"/>
      </p:cViewPr>
      <p:guideLst>
        <p:guide orient="horz" pos="2160"/>
        <p:guide pos="2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gs" Target="tags/tag1.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e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emf"/><Relationship Id="rId10" Type="http://schemas.openxmlformats.org/officeDocument/2006/relationships/image" Target="../media/image26.wmf"/><Relationship Id="rId4" Type="http://schemas.openxmlformats.org/officeDocument/2006/relationships/image" Target="../media/image20.emf"/><Relationship Id="rId9"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emf"/><Relationship Id="rId5" Type="http://schemas.openxmlformats.org/officeDocument/2006/relationships/image" Target="../media/image31.wmf"/><Relationship Id="rId10" Type="http://schemas.openxmlformats.org/officeDocument/2006/relationships/image" Target="../media/image36.emf"/><Relationship Id="rId4" Type="http://schemas.openxmlformats.org/officeDocument/2006/relationships/image" Target="../media/image30.wmf"/><Relationship Id="rId9"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emf"/><Relationship Id="rId1" Type="http://schemas.openxmlformats.org/officeDocument/2006/relationships/image" Target="../media/image48.wmf"/><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10" Type="http://schemas.openxmlformats.org/officeDocument/2006/relationships/image" Target="../media/image69.wmf"/><Relationship Id="rId4" Type="http://schemas.openxmlformats.org/officeDocument/2006/relationships/image" Target="../media/image63.wmf"/><Relationship Id="rId9" Type="http://schemas.openxmlformats.org/officeDocument/2006/relationships/image" Target="../media/image6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D64AA-03E6-4BC6-8EEE-1254898F1F96}" type="datetimeFigureOut">
              <a:rPr lang="zh-CN" altLang="en-US" smtClean="0"/>
              <a:t>2022/9/7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5D4F88-5BD2-417F-8956-9CE95D777CF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baidu.com/s?wd=%E4%B8%AD%E5%BF%83%E6%9E%81%E9%99%90%E5%AE%9A%E7%90%86&amp;tn=SE_PcZhidaonwhc_ngpagmjz&amp;rsv_dl=gh_pc_zhidao" TargetMode="External"/><Relationship Id="rId3" Type="http://schemas.openxmlformats.org/officeDocument/2006/relationships/hyperlink" Target="https://www.baidu.com/s?wd=%E6%A6%82%E7%8E%87%E8%AE%BA&amp;tn=SE_PcZhidaonwhc_ngpagmjz&amp;rsv_dl=gh_pc_zhidao" TargetMode="External"/><Relationship Id="rId7" Type="http://schemas.openxmlformats.org/officeDocument/2006/relationships/hyperlink" Target="https://www.baidu.com/s?wd=%E5%A4%A7%E6%95%B0%E5%AE%9A%E7%90%86&amp;tn=SE_PcZhidaonwhc_ngpagmjz&amp;rsv_dl=gh_pc_zhidao"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baidu.com/s?wd=%E5%81%87%E8%AE%BE%E6%A3%80%E9%AA%8C&amp;tn=SE_PcZhidaonwhc_ngpagmjz&amp;rsv_dl=gh_pc_zhidao" TargetMode="External"/><Relationship Id="rId5" Type="http://schemas.openxmlformats.org/officeDocument/2006/relationships/hyperlink" Target="https://www.baidu.com/s?wd=%E7%BB%9F%E8%AE%A1%E5%AD%A6&amp;tn=SE_PcZhidaonwhc_ngpagmjz&amp;rsv_dl=gh_pc_zhidao" TargetMode="External"/><Relationship Id="rId4" Type="http://schemas.openxmlformats.org/officeDocument/2006/relationships/hyperlink" Target="https://www.baidu.com/s?wd=%E5%88%86%E5%B8%83%E5%87%BD%E6%95%B0&amp;tn=SE_PcZhidaonwhc_ngpagmjz&amp;rsv_dl=gh_pc_zhida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fld id="{82FB27D3-0659-4677-A4BF-9FAD68D1A68F}" type="slidenum">
              <a:rPr lang="zh-CN" altLang="en-US" sz="1200" smtClean="0">
                <a:solidFill>
                  <a:schemeClr val="folHlink"/>
                </a:solidFill>
                <a:ea typeface="楷体_GB2312" pitchFamily="49" charset="-122"/>
              </a:rPr>
              <a:t>5</a:t>
            </a:fld>
            <a:endParaRPr lang="en-US" altLang="zh-CN" sz="1200">
              <a:solidFill>
                <a:schemeClr val="folHlink"/>
              </a:solidFill>
              <a:ea typeface="楷体_GB2312" pitchFamily="49" charset="-122"/>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一个是知道模型总结规律，另一个是知道规律猜测模型</a:t>
            </a:r>
            <a:br>
              <a:rPr lang="zh-CN" altLang="en-US" dirty="0"/>
            </a:br>
            <a:r>
              <a:rPr lang="zh-CN" altLang="en-US" sz="1200" b="0" i="0" kern="1200" dirty="0">
                <a:solidFill>
                  <a:schemeClr val="tx1"/>
                </a:solidFill>
                <a:effectLst/>
                <a:latin typeface="+mn-lt"/>
                <a:ea typeface="+mn-ea"/>
                <a:cs typeface="+mn-cs"/>
              </a:rPr>
              <a:t>打个比方，一个箱子，</a:t>
            </a:r>
            <a:r>
              <a:rPr lang="zh-CN" altLang="en-US" sz="1200" b="0" i="0" u="none" strike="noStrike" kern="1200" dirty="0">
                <a:solidFill>
                  <a:schemeClr val="tx1"/>
                </a:solidFill>
                <a:effectLst/>
                <a:latin typeface="+mn-lt"/>
                <a:ea typeface="+mn-ea"/>
                <a:cs typeface="+mn-cs"/>
                <a:hlinkClick r:id="rId3"/>
              </a:rPr>
              <a:t>概率论</a:t>
            </a:r>
            <a:r>
              <a:rPr lang="zh-CN" altLang="en-US" sz="1200" b="0" i="0" kern="1200" dirty="0">
                <a:solidFill>
                  <a:schemeClr val="tx1"/>
                </a:solidFill>
                <a:effectLst/>
                <a:latin typeface="+mn-lt"/>
                <a:ea typeface="+mn-ea"/>
                <a:cs typeface="+mn-cs"/>
              </a:rPr>
              <a:t>研究，你知道这个箱子里面的东西（里面有几个红球、几个白球，也就是所谓的</a:t>
            </a:r>
            <a:r>
              <a:rPr lang="zh-CN" altLang="en-US" sz="1200" b="0" i="0" u="none" strike="noStrike" kern="1200" dirty="0">
                <a:solidFill>
                  <a:schemeClr val="tx1"/>
                </a:solidFill>
                <a:effectLst/>
                <a:latin typeface="+mn-lt"/>
                <a:ea typeface="+mn-ea"/>
                <a:cs typeface="+mn-cs"/>
                <a:hlinkClick r:id="rId4"/>
              </a:rPr>
              <a:t>分布函数</a:t>
            </a:r>
            <a:r>
              <a:rPr lang="zh-CN" altLang="en-US" sz="1200" b="0" i="0" kern="1200" dirty="0">
                <a:solidFill>
                  <a:schemeClr val="tx1"/>
                </a:solidFill>
                <a:effectLst/>
                <a:latin typeface="+mn-lt"/>
                <a:ea typeface="+mn-ea"/>
                <a:cs typeface="+mn-cs"/>
              </a:rPr>
              <a:t>），然后计算下一个摸出来的球是红球的概率。而</a:t>
            </a:r>
            <a:r>
              <a:rPr lang="zh-CN" altLang="en-US" sz="1200" b="0" i="0" u="none" strike="noStrike" kern="1200" dirty="0">
                <a:solidFill>
                  <a:schemeClr val="tx1"/>
                </a:solidFill>
                <a:effectLst/>
                <a:latin typeface="+mn-lt"/>
                <a:ea typeface="+mn-ea"/>
                <a:cs typeface="+mn-cs"/>
                <a:hlinkClick r:id="rId5"/>
              </a:rPr>
              <a:t>统计学</a:t>
            </a:r>
            <a:r>
              <a:rPr lang="zh-CN" altLang="en-US" sz="1200" b="0" i="0" kern="1200" dirty="0">
                <a:solidFill>
                  <a:schemeClr val="tx1"/>
                </a:solidFill>
                <a:effectLst/>
                <a:latin typeface="+mn-lt"/>
                <a:ea typeface="+mn-ea"/>
                <a:cs typeface="+mn-cs"/>
              </a:rPr>
              <a:t>，你看得到每次摸出来的是红球还是白球，然后需要猜测这个黑箱子的里面的东西构成，例如红球和白球的比例是多少？（参数估计）能不能认为红球</a:t>
            </a:r>
            <a:r>
              <a:rPr lang="en-US" altLang="zh-CN" sz="1200" b="0" i="0" kern="1200" dirty="0">
                <a:solidFill>
                  <a:schemeClr val="tx1"/>
                </a:solidFill>
                <a:effectLst/>
                <a:latin typeface="+mn-lt"/>
                <a:ea typeface="+mn-ea"/>
                <a:cs typeface="+mn-cs"/>
              </a:rPr>
              <a:t>40%</a:t>
            </a:r>
            <a:r>
              <a:rPr lang="zh-CN" altLang="en-US" sz="1200" b="0" i="0" kern="1200" dirty="0">
                <a:solidFill>
                  <a:schemeClr val="tx1"/>
                </a:solidFill>
                <a:effectLst/>
                <a:latin typeface="+mn-lt"/>
                <a:ea typeface="+mn-ea"/>
                <a:cs typeface="+mn-cs"/>
              </a:rPr>
              <a:t>，白球</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6"/>
              </a:rPr>
              <a:t>假设检验</a:t>
            </a:r>
            <a:r>
              <a:rPr lang="zh-CN" altLang="en-US" sz="1200" b="0" i="0" kern="1200" dirty="0">
                <a:solidFill>
                  <a:schemeClr val="tx1"/>
                </a:solidFill>
                <a:effectLst/>
                <a:latin typeface="+mn-lt"/>
                <a:ea typeface="+mn-ea"/>
                <a:cs typeface="+mn-cs"/>
              </a:rPr>
              <a:t>）</a:t>
            </a:r>
            <a:br>
              <a:rPr lang="zh-CN" altLang="en-US" dirty="0"/>
            </a:br>
            <a:br>
              <a:rPr lang="zh-CN" altLang="en-US" dirty="0"/>
            </a:br>
            <a:r>
              <a:rPr lang="zh-CN" altLang="en-US" sz="1200" b="0" i="0" kern="1200" dirty="0">
                <a:solidFill>
                  <a:schemeClr val="tx1"/>
                </a:solidFill>
                <a:effectLst/>
                <a:latin typeface="+mn-lt"/>
                <a:ea typeface="+mn-ea"/>
                <a:cs typeface="+mn-cs"/>
              </a:rPr>
              <a:t>而</a:t>
            </a:r>
            <a:r>
              <a:rPr lang="zh-CN" altLang="en-US" sz="1200" b="0" i="0" u="none" strike="noStrike" kern="1200" dirty="0">
                <a:solidFill>
                  <a:schemeClr val="tx1"/>
                </a:solidFill>
                <a:effectLst/>
                <a:latin typeface="+mn-lt"/>
                <a:ea typeface="+mn-ea"/>
                <a:cs typeface="+mn-cs"/>
                <a:hlinkClick r:id="rId3"/>
              </a:rPr>
              <a:t>概率论</a:t>
            </a:r>
            <a:r>
              <a:rPr lang="zh-CN" altLang="en-US" sz="1200" b="0" i="0" kern="1200" dirty="0">
                <a:solidFill>
                  <a:schemeClr val="tx1"/>
                </a:solidFill>
                <a:effectLst/>
                <a:latin typeface="+mn-lt"/>
                <a:ea typeface="+mn-ea"/>
                <a:cs typeface="+mn-cs"/>
              </a:rPr>
              <a:t>中的许多定理与结论，如</a:t>
            </a:r>
            <a:r>
              <a:rPr lang="zh-CN" altLang="en-US" sz="1200" b="0" i="0" u="none" strike="noStrike" kern="1200" dirty="0">
                <a:solidFill>
                  <a:schemeClr val="tx1"/>
                </a:solidFill>
                <a:effectLst/>
                <a:latin typeface="+mn-lt"/>
                <a:ea typeface="+mn-ea"/>
                <a:cs typeface="+mn-cs"/>
                <a:hlinkClick r:id="rId7"/>
              </a:rPr>
              <a:t>大数定理</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8"/>
              </a:rPr>
              <a:t>中心极限定理</a:t>
            </a:r>
            <a:r>
              <a:rPr lang="zh-CN" altLang="en-US" sz="1200" b="0" i="0" kern="1200" dirty="0">
                <a:solidFill>
                  <a:schemeClr val="tx1"/>
                </a:solidFill>
                <a:effectLst/>
                <a:latin typeface="+mn-lt"/>
                <a:ea typeface="+mn-ea"/>
                <a:cs typeface="+mn-cs"/>
              </a:rPr>
              <a:t>等保证了统计推断的合理性。做统计推断一般都需要对那个箱子做各种各样的假设，这些假设都是概率模型，统计推断实际上就是在估计这些模型的参数。</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fld id="{41CC727A-59A1-4DB8-B088-91E54EF2FE1D}" type="slidenum">
              <a:rPr lang="zh-CN" altLang="en-US" sz="1200" smtClean="0">
                <a:solidFill>
                  <a:schemeClr val="folHlink"/>
                </a:solidFill>
                <a:ea typeface="楷体_GB2312" pitchFamily="49" charset="-122"/>
              </a:rPr>
              <a:t>11</a:t>
            </a:fld>
            <a:endParaRPr lang="en-US" altLang="zh-CN" sz="1200">
              <a:solidFill>
                <a:schemeClr val="folHlink"/>
              </a:solidFill>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搞明白互斥、对立、独立</a:t>
            </a:r>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fld id="{81AC7D1E-E922-4915-A45D-500CA67CD53B}" type="slidenum">
              <a:rPr lang="zh-CN" altLang="en-US" sz="1200" smtClean="0">
                <a:solidFill>
                  <a:schemeClr val="folHlink"/>
                </a:solidFill>
                <a:ea typeface="楷体_GB2312" pitchFamily="49" charset="-122"/>
              </a:rPr>
              <a:t>23</a:t>
            </a:fld>
            <a:endParaRPr lang="en-US" altLang="zh-CN" sz="1200">
              <a:solidFill>
                <a:schemeClr val="folHlink"/>
              </a:solidFill>
              <a:ea typeface="楷体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对于吸收率：并是大吃小，交是小吃大</a:t>
            </a:r>
          </a:p>
        </p:txBody>
      </p:sp>
      <p:sp>
        <p:nvSpPr>
          <p:cNvPr id="4" name="灯片编号占位符 3"/>
          <p:cNvSpPr>
            <a:spLocks noGrp="1"/>
          </p:cNvSpPr>
          <p:nvPr>
            <p:ph type="sldNum" sz="quarter" idx="10"/>
          </p:nvPr>
        </p:nvSpPr>
        <p:spPr/>
        <p:txBody>
          <a:bodyPr/>
          <a:lstStyle/>
          <a:p>
            <a:fld id="{795D4F88-5BD2-417F-8956-9CE95D777CFD}" type="slidenum">
              <a:rPr lang="zh-CN" altLang="en-US" smtClean="0"/>
              <a:t>25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不多于</a:t>
            </a:r>
            <a:r>
              <a:rPr lang="en-US" altLang="zh-CN">
                <a:ea typeface="宋体" panose="02010600030101010101" pitchFamily="2" charset="-122"/>
              </a:rPr>
              <a:t>1</a:t>
            </a:r>
            <a:r>
              <a:rPr lang="zh-CN" altLang="en-US">
                <a:ea typeface="宋体" panose="02010600030101010101" pitchFamily="2" charset="-122"/>
              </a:rPr>
              <a:t>个，既</a:t>
            </a:r>
            <a:r>
              <a:rPr lang="en-US" altLang="zh-CN">
                <a:ea typeface="宋体" panose="02010600030101010101" pitchFamily="2" charset="-122"/>
              </a:rPr>
              <a:t>0</a:t>
            </a:r>
            <a:r>
              <a:rPr lang="zh-CN" altLang="en-US">
                <a:ea typeface="宋体" panose="02010600030101010101" pitchFamily="2" charset="-122"/>
              </a:rPr>
              <a:t>个或</a:t>
            </a:r>
            <a:r>
              <a:rPr lang="en-US" altLang="zh-CN">
                <a:ea typeface="宋体" panose="02010600030101010101" pitchFamily="2" charset="-122"/>
              </a:rPr>
              <a:t>1</a:t>
            </a:r>
            <a:r>
              <a:rPr lang="zh-CN" altLang="en-US">
                <a:ea typeface="宋体" panose="02010600030101010101" pitchFamily="2" charset="-122"/>
              </a:rPr>
              <a:t>个发生。</a:t>
            </a:r>
          </a:p>
        </p:txBody>
      </p:sp>
      <p:sp>
        <p:nvSpPr>
          <p:cNvPr id="36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fld id="{68F08E49-001B-4992-A5F2-2C155E5F50B3}" type="slidenum">
              <a:rPr lang="zh-CN" altLang="en-US" sz="1200" smtClean="0">
                <a:solidFill>
                  <a:schemeClr val="folHlink"/>
                </a:solidFill>
                <a:ea typeface="楷体_GB2312" pitchFamily="49" charset="-122"/>
              </a:rPr>
              <a:t>29</a:t>
            </a:fld>
            <a:endParaRPr lang="en-US" altLang="zh-CN" sz="1200">
              <a:solidFill>
                <a:schemeClr val="folHlink"/>
              </a:solidFill>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F234F1B-BDA5-4191-AD7B-7DB9885E18F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EA893D59-AF92-4DD8-B777-0C8566BD7D39}" type="datetime1">
              <a:rPr lang="zh-CN" altLang="en-US"/>
              <a:t>2022/9/7</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9" name="灯片编号占位符 8"/>
          <p:cNvSpPr>
            <a:spLocks noGrp="1"/>
          </p:cNvSpPr>
          <p:nvPr>
            <p:ph type="sldNum" sz="quarter" idx="12"/>
          </p:nvPr>
        </p:nvSpPr>
        <p:spPr/>
        <p:txBody>
          <a:bodyPr/>
          <a:lstStyle>
            <a:lvl1pPr>
              <a:defRPr/>
            </a:lvl1pPr>
          </a:lstStyle>
          <a:p>
            <a:fld id="{E81D3411-F0AD-400E-BF0D-3DFD74CF818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CCD60FE2-79BC-4976-BCA5-2F6C79AFA1F3}" type="datetime1">
              <a:rPr lang="zh-CN" altLang="en-US"/>
              <a:t>2022/9/7</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5" name="灯片编号占位符 4"/>
          <p:cNvSpPr>
            <a:spLocks noGrp="1"/>
          </p:cNvSpPr>
          <p:nvPr>
            <p:ph type="sldNum" sz="quarter" idx="12"/>
          </p:nvPr>
        </p:nvSpPr>
        <p:spPr/>
        <p:txBody>
          <a:bodyPr/>
          <a:lstStyle>
            <a:lvl1pPr>
              <a:defRPr/>
            </a:lvl1pPr>
          </a:lstStyle>
          <a:p>
            <a:fld id="{64923B97-126B-4CD9-BC1C-AFD9C32717E9}"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79B3FA8-D93A-42AC-A96E-AFBC637069B0}" type="datetime1">
              <a:rPr lang="zh-CN" altLang="en-US"/>
              <a:t>2022/9/7</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4" name="灯片编号占位符 3"/>
          <p:cNvSpPr>
            <a:spLocks noGrp="1"/>
          </p:cNvSpPr>
          <p:nvPr>
            <p:ph type="sldNum" sz="quarter" idx="12"/>
          </p:nvPr>
        </p:nvSpPr>
        <p:spPr/>
        <p:txBody>
          <a:bodyPr/>
          <a:lstStyle>
            <a:lvl1pPr>
              <a:defRPr/>
            </a:lvl1pPr>
          </a:lstStyle>
          <a:p>
            <a:fld id="{49421768-45F7-42EE-A8C6-2CB409FFD3B5}"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148009C7-A474-4088-939C-1B3DF43890E6}" type="datetime1">
              <a:rPr lang="zh-CN" altLang="en-US"/>
              <a:t>2022/9/7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5B07DD99-D729-4686-8F10-ACA4B48CB0E4}"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C242C667-7046-4F71-B71D-7884FC204BCD}" type="datetime1">
              <a:rPr lang="zh-CN" altLang="en-US"/>
              <a:t>2022/9/7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188F68AD-31CF-490C-9C47-1AD4A6B0F801}" type="slidenum">
              <a:rPr lang="zh-CN" altLang="en-US"/>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1E32C2C4-DAEB-4B3E-83E9-7753C8E1395E}" type="datetime1">
              <a:rPr lang="zh-CN" altLang="en-US"/>
              <a:t>2022/9/7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FFD71A4A-7973-4CE7-97CB-CE7048DB703E}" type="slidenum">
              <a:rPr lang="zh-CN" altLang="en-US"/>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115888"/>
            <a:ext cx="2105025" cy="60563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115888"/>
            <a:ext cx="6167438" cy="60563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BF0BD6B6-E4A8-4AA5-BA4B-C0F89982FAE3}" type="datetime1">
              <a:rPr lang="zh-CN" altLang="en-US"/>
              <a:t>2022/9/7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4B8F7A76-F424-4D5E-91A9-8EAFDB372283}" type="slidenum">
              <a:rPr lang="zh-CN" altLang="en-US"/>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888"/>
            <a:ext cx="8424863"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908050"/>
            <a:ext cx="4135438" cy="5264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908050"/>
            <a:ext cx="4137025" cy="5264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81750"/>
            <a:ext cx="1882775" cy="339725"/>
          </a:xfrm>
        </p:spPr>
        <p:txBody>
          <a:bodyPr/>
          <a:lstStyle>
            <a:lvl1pPr>
              <a:defRPr/>
            </a:lvl1pPr>
          </a:lstStyle>
          <a:p>
            <a:fld id="{FD6FB7F7-9343-45AC-B22A-D1D093550D85}" type="datetime1">
              <a:rPr lang="zh-CN" altLang="en-US"/>
              <a:t>2022/9/7</a:t>
            </a:fld>
            <a:endParaRPr lang="en-US" altLang="zh-CN"/>
          </a:p>
        </p:txBody>
      </p:sp>
      <p:sp>
        <p:nvSpPr>
          <p:cNvPr id="6" name="页脚占位符 5"/>
          <p:cNvSpPr>
            <a:spLocks noGrp="1"/>
          </p:cNvSpPr>
          <p:nvPr>
            <p:ph type="ftr" sz="quarter" idx="11"/>
          </p:nvPr>
        </p:nvSpPr>
        <p:spPr>
          <a:xfrm>
            <a:off x="2411413" y="6381750"/>
            <a:ext cx="4608512" cy="339725"/>
          </a:xfrm>
        </p:spPr>
        <p:txBody>
          <a:bodyPr/>
          <a:lstStyle>
            <a:lvl1pPr>
              <a:defRPr/>
            </a:lvl1pPr>
          </a:lstStyle>
          <a:p>
            <a:r>
              <a:rPr lang="zh-CN" altLang="en-US"/>
              <a:t>山东大学  软件学院</a:t>
            </a:r>
            <a:endParaRPr lang="en-US" altLang="zh-CN"/>
          </a:p>
        </p:txBody>
      </p:sp>
      <p:sp>
        <p:nvSpPr>
          <p:cNvPr id="7" name="灯片编号占位符 6"/>
          <p:cNvSpPr>
            <a:spLocks noGrp="1"/>
          </p:cNvSpPr>
          <p:nvPr>
            <p:ph type="sldNum" sz="quarter" idx="12"/>
          </p:nvPr>
        </p:nvSpPr>
        <p:spPr>
          <a:xfrm>
            <a:off x="7164388" y="6381750"/>
            <a:ext cx="1522412" cy="339725"/>
          </a:xfrm>
        </p:spPr>
        <p:txBody>
          <a:bodyPr/>
          <a:lstStyle>
            <a:lvl1pPr>
              <a:defRPr/>
            </a:lvl1pPr>
          </a:lstStyle>
          <a:p>
            <a:fld id="{3D5EDCC2-340F-4D38-9FE2-7281FC1E2A08}" type="slidenum">
              <a:rPr lang="zh-CN" altLang="en-US"/>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3805" name="Picture 12" descr="地球01"/>
          <p:cNvPicPr>
            <a:picLocks noChangeAspect="1" noChangeArrowheads="1"/>
          </p:cNvPicPr>
          <p:nvPr userDrawn="1"/>
        </p:nvPicPr>
        <p:blipFill>
          <a:blip r:embed="rId2" cstate="print"/>
          <a:srcRect/>
          <a:stretch>
            <a:fillRect/>
          </a:stretch>
        </p:blipFill>
        <p:spPr bwMode="auto">
          <a:xfrm>
            <a:off x="4800600" y="4114800"/>
            <a:ext cx="4038600" cy="2743200"/>
          </a:xfrm>
          <a:prstGeom prst="rect">
            <a:avLst/>
          </a:prstGeom>
          <a:noFill/>
          <a:ln w="9525">
            <a:noFill/>
            <a:miter lim="800000"/>
            <a:headEnd/>
            <a:tailEnd/>
          </a:ln>
        </p:spPr>
      </p:pic>
      <p:pic>
        <p:nvPicPr>
          <p:cNvPr id="33807" name="Picture 15"/>
          <p:cNvPicPr>
            <a:picLocks noChangeAspect="1" noChangeArrowheads="1"/>
          </p:cNvPicPr>
          <p:nvPr userDrawn="1"/>
        </p:nvPicPr>
        <p:blipFill>
          <a:blip r:embed="rId3" cstate="print"/>
          <a:srcRect/>
          <a:stretch>
            <a:fillRect/>
          </a:stretch>
        </p:blipFill>
        <p:spPr bwMode="auto">
          <a:xfrm>
            <a:off x="0" y="6296025"/>
            <a:ext cx="9144000" cy="561975"/>
          </a:xfrm>
          <a:prstGeom prst="rect">
            <a:avLst/>
          </a:prstGeom>
          <a:noFill/>
        </p:spPr>
      </p:pic>
      <p:pic>
        <p:nvPicPr>
          <p:cNvPr id="33799" name="Picture 7" descr="banner-4"/>
          <p:cNvPicPr>
            <a:picLocks noChangeAspect="1" noChangeArrowheads="1"/>
          </p:cNvPicPr>
          <p:nvPr userDrawn="1"/>
        </p:nvPicPr>
        <p:blipFill>
          <a:blip r:embed="rId4" cstate="print"/>
          <a:srcRect/>
          <a:stretch>
            <a:fillRect/>
          </a:stretch>
        </p:blipFill>
        <p:spPr bwMode="auto">
          <a:xfrm>
            <a:off x="0" y="0"/>
            <a:ext cx="9144000" cy="1039813"/>
          </a:xfrm>
          <a:prstGeom prst="rect">
            <a:avLst/>
          </a:prstGeom>
          <a:noFill/>
        </p:spPr>
      </p:pic>
      <p:sp>
        <p:nvSpPr>
          <p:cNvPr id="3081" name="Line 9"/>
          <p:cNvSpPr>
            <a:spLocks noChangeShapeType="1"/>
          </p:cNvSpPr>
          <p:nvPr userDrawn="1"/>
        </p:nvSpPr>
        <p:spPr bwMode="black">
          <a:xfrm>
            <a:off x="0" y="6321425"/>
            <a:ext cx="9144000" cy="0"/>
          </a:xfrm>
          <a:prstGeom prst="line">
            <a:avLst/>
          </a:prstGeom>
          <a:noFill/>
          <a:ln w="12700">
            <a:solidFill>
              <a:srgbClr val="061AAA"/>
            </a:solidFill>
            <a:round/>
          </a:ln>
          <a:effectLst/>
        </p:spPr>
        <p:txBody>
          <a:bodyPr wrap="none" anchor="ctr"/>
          <a:lstStyle/>
          <a:p>
            <a:pPr algn="l">
              <a:lnSpc>
                <a:spcPct val="100000"/>
              </a:lnSpc>
              <a:defRPr/>
            </a:pPr>
            <a:endParaRPr lang="en-US" sz="1800">
              <a:solidFill>
                <a:schemeClr val="tx1"/>
              </a:solidFill>
              <a:latin typeface="Arial" panose="020B0604020202090204" pitchFamily="34" charset="0"/>
            </a:endParaRPr>
          </a:p>
        </p:txBody>
      </p:sp>
      <p:sp>
        <p:nvSpPr>
          <p:cNvPr id="33795" name="Rectangle 3"/>
          <p:cNvSpPr>
            <a:spLocks noGrp="1" noChangeArrowheads="1"/>
          </p:cNvSpPr>
          <p:nvPr>
            <p:ph type="dt" sz="half" idx="2"/>
          </p:nvPr>
        </p:nvSpPr>
        <p:spPr>
          <a:xfrm>
            <a:off x="468313" y="6381750"/>
            <a:ext cx="1511300" cy="304800"/>
          </a:xfrm>
        </p:spPr>
        <p:txBody>
          <a:bodyPr anchor="b"/>
          <a:lstStyle>
            <a:lvl1pPr eaLnBrk="0" hangingPunct="0">
              <a:defRPr>
                <a:cs typeface="+mn-cs"/>
                <a:sym typeface="Symbol" panose="05050102010706020507" pitchFamily="18" charset="2"/>
              </a:defRPr>
            </a:lvl1pPr>
          </a:lstStyle>
          <a:p>
            <a:fld id="{4CBDE765-1646-4261-BDEE-959C0BE63DCE}" type="datetime1">
              <a:rPr lang="zh-CN" altLang="en-US"/>
              <a:t>2022/9/7</a:t>
            </a:fld>
            <a:endParaRPr lang="en-US" altLang="zh-CN">
              <a:solidFill>
                <a:schemeClr val="folHlink"/>
              </a:solidFill>
              <a:latin typeface="+mn-lt"/>
            </a:endParaRPr>
          </a:p>
        </p:txBody>
      </p:sp>
      <p:sp>
        <p:nvSpPr>
          <p:cNvPr id="33796" name="Rectangle 4" descr="blue055"/>
          <p:cNvSpPr>
            <a:spLocks noGrp="1" noChangeArrowheads="1"/>
          </p:cNvSpPr>
          <p:nvPr>
            <p:ph type="ctrTitle"/>
          </p:nvPr>
        </p:nvSpPr>
        <p:spPr>
          <a:xfrm>
            <a:off x="755650" y="1196975"/>
            <a:ext cx="7304088" cy="1905000"/>
          </a:xfrm>
        </p:spPr>
        <p:txBody>
          <a:bodyPr/>
          <a:lstStyle>
            <a:lvl1pPr>
              <a:lnSpc>
                <a:spcPct val="100000"/>
              </a:lnSpc>
              <a:defRPr sz="4000" b="1">
                <a:solidFill>
                  <a:srgbClr val="000000"/>
                </a:solidFill>
              </a:defRPr>
            </a:lvl1pPr>
          </a:lstStyle>
          <a:p>
            <a:r>
              <a:rPr lang="en-US" altLang="zh-CN"/>
              <a:t>Click to edit Master title style</a:t>
            </a:r>
          </a:p>
        </p:txBody>
      </p:sp>
      <p:sp>
        <p:nvSpPr>
          <p:cNvPr id="33797" name="Rectangle 5"/>
          <p:cNvSpPr>
            <a:spLocks noGrp="1" noChangeArrowheads="1"/>
          </p:cNvSpPr>
          <p:nvPr>
            <p:ph type="subTitle" idx="1"/>
          </p:nvPr>
        </p:nvSpPr>
        <p:spPr>
          <a:xfrm>
            <a:off x="1763713" y="3429000"/>
            <a:ext cx="5688012" cy="2106613"/>
          </a:xfrm>
        </p:spPr>
        <p:txBody>
          <a:bodyPr/>
          <a:lstStyle>
            <a:lvl1pPr marL="0" indent="0" algn="ctr">
              <a:buFont typeface="Wingdings" panose="05000000000000000000" pitchFamily="2" charset="2"/>
              <a:buNone/>
              <a:defRPr sz="2800"/>
            </a:lvl1pPr>
          </a:lstStyle>
          <a:p>
            <a:r>
              <a:rPr lang="en-US" altLang="zh-CN"/>
              <a:t>Click to edit Master subtitle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37E5B7AF-78FC-42D5-886C-AF1AFAC7CFE1}" type="datetime1">
              <a:rPr lang="zh-CN" altLang="en-US"/>
              <a:t>2022/9/7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166A94F2-6856-47B7-87D8-56DD37A144DC}"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568952" cy="54006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F234F1B-BDA5-4191-AD7B-7DB9885E18F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
        <p:nvSpPr>
          <p:cNvPr id="7" name="TextBox 6"/>
          <p:cNvSpPr txBox="1"/>
          <p:nvPr userDrawn="1"/>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a:spcBef>
                <a:spcPct val="0"/>
              </a:spcBef>
            </a:pPr>
            <a:r>
              <a:rPr lang="en-US" altLang="zh-CN" sz="1200" baseline="0" dirty="0">
                <a:solidFill>
                  <a:schemeClr val="bg1"/>
                </a:solidFill>
              </a:rPr>
              <a:t>     </a:t>
            </a:r>
            <a:r>
              <a:rPr lang="zh-CN" altLang="en-US" sz="1200" baseline="0" dirty="0">
                <a:solidFill>
                  <a:schemeClr val="bg1"/>
                </a:solidFill>
              </a:rPr>
              <a:t>概率统计序言</a:t>
            </a:r>
            <a:r>
              <a:rPr lang="en-US" altLang="zh-CN" sz="1200" dirty="0">
                <a:solidFill>
                  <a:schemeClr val="bg1"/>
                </a:solidFill>
              </a:rPr>
              <a:t>                                                             </a:t>
            </a:r>
            <a:r>
              <a:rPr lang="zh-CN" altLang="en-US" sz="1200" dirty="0">
                <a:solidFill>
                  <a:schemeClr val="bg1"/>
                </a:solidFill>
              </a:rPr>
              <a:t>计算机科学与技术学院</a:t>
            </a:r>
          </a:p>
        </p:txBody>
      </p:sp>
      <p:sp>
        <p:nvSpPr>
          <p:cNvPr id="8" name="标题 1"/>
          <p:cNvSpPr txBox="1"/>
          <p:nvPr userDrawn="1"/>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zh-CN" altLang="en-US" dirty="0"/>
          </a:p>
        </p:txBody>
      </p:sp>
      <p:sp>
        <p:nvSpPr>
          <p:cNvPr id="9" name="灯片编号占位符 5"/>
          <p:cNvSpPr txBox="1"/>
          <p:nvPr userDrawn="1"/>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F23776-A7A3-40CC-A908-6FD92DB23DA5}" type="slidenum">
              <a:rPr lang="zh-CN" altLang="en-US" smtClean="0">
                <a:solidFill>
                  <a:schemeClr val="bg1"/>
                </a:solidFill>
              </a:rPr>
              <a:t>‹#›</a:t>
            </a:fld>
            <a:endParaRPr lang="zh-CN" altLang="en-US" dirty="0">
              <a:solidFill>
                <a:schemeClr val="bg1"/>
              </a:solidFill>
            </a:endParaRPr>
          </a:p>
        </p:txBody>
      </p:sp>
      <p:sp>
        <p:nvSpPr>
          <p:cNvPr id="10" name="标题占位符 1"/>
          <p:cNvSpPr>
            <a:spLocks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latin typeface="Times New Roman" panose="02020603050405020304" pitchFamily="18" charset="0"/>
              </a:defRPr>
            </a:lvl1pPr>
          </a:lstStyle>
          <a:p>
            <a:r>
              <a:rPr lang="zh-CN" altLang="en-US" dirty="0"/>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4595E899-145F-45CB-B3AF-390BD1CDB41F}" type="datetime1">
              <a:rPr lang="zh-CN" altLang="en-US"/>
              <a:t>2022/9/7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B4EFA958-3ECA-482D-854E-32E781BDE12C}" type="slidenum">
              <a:rPr lang="zh-CN" altLang="en-US"/>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908050"/>
            <a:ext cx="4135438" cy="526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908050"/>
            <a:ext cx="4137025" cy="526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0BB40C01-555E-4CDD-96BC-F27D188A7440}" type="datetime1">
              <a:rPr lang="zh-CN" altLang="en-US"/>
              <a:t>2022/9/7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AFEDFCC8-BD36-460A-B46A-4BA5C06B2EA1}" type="slidenum">
              <a:rPr lang="zh-CN" altLang="en-US"/>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EA893D59-AF92-4DD8-B777-0C8566BD7D39}" type="datetime1">
              <a:rPr lang="zh-CN" altLang="en-US"/>
              <a:t>2022/9/7</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9" name="灯片编号占位符 8"/>
          <p:cNvSpPr>
            <a:spLocks noGrp="1"/>
          </p:cNvSpPr>
          <p:nvPr>
            <p:ph type="sldNum" sz="quarter" idx="12"/>
          </p:nvPr>
        </p:nvSpPr>
        <p:spPr/>
        <p:txBody>
          <a:bodyPr/>
          <a:lstStyle>
            <a:lvl1pPr>
              <a:defRPr/>
            </a:lvl1pPr>
          </a:lstStyle>
          <a:p>
            <a:fld id="{E81D3411-F0AD-400E-BF0D-3DFD74CF8181}" type="slidenum">
              <a:rPr lang="zh-CN" altLang="en-US"/>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CCD60FE2-79BC-4976-BCA5-2F6C79AFA1F3}" type="datetime1">
              <a:rPr lang="zh-CN" altLang="en-US"/>
              <a:t>2022/9/7</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5" name="灯片编号占位符 4"/>
          <p:cNvSpPr>
            <a:spLocks noGrp="1"/>
          </p:cNvSpPr>
          <p:nvPr>
            <p:ph type="sldNum" sz="quarter" idx="12"/>
          </p:nvPr>
        </p:nvSpPr>
        <p:spPr/>
        <p:txBody>
          <a:bodyPr/>
          <a:lstStyle>
            <a:lvl1pPr>
              <a:defRPr/>
            </a:lvl1pPr>
          </a:lstStyle>
          <a:p>
            <a:fld id="{64923B97-126B-4CD9-BC1C-AFD9C32717E9}" type="slidenum">
              <a:rPr lang="zh-CN" altLang="en-US"/>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79B3FA8-D93A-42AC-A96E-AFBC637069B0}" type="datetime1">
              <a:rPr lang="zh-CN" altLang="en-US"/>
              <a:t>2022/9/7</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4" name="灯片编号占位符 3"/>
          <p:cNvSpPr>
            <a:spLocks noGrp="1"/>
          </p:cNvSpPr>
          <p:nvPr>
            <p:ph type="sldNum" sz="quarter" idx="12"/>
          </p:nvPr>
        </p:nvSpPr>
        <p:spPr/>
        <p:txBody>
          <a:bodyPr/>
          <a:lstStyle>
            <a:lvl1pPr>
              <a:defRPr/>
            </a:lvl1pPr>
          </a:lstStyle>
          <a:p>
            <a:fld id="{49421768-45F7-42EE-A8C6-2CB409FFD3B5}" type="slidenum">
              <a:rPr lang="zh-CN" altLang="en-US"/>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148009C7-A474-4088-939C-1B3DF43890E6}" type="datetime1">
              <a:rPr lang="zh-CN" altLang="en-US"/>
              <a:t>2022/9/7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5B07DD99-D729-4686-8F10-ACA4B48CB0E4}" type="slidenum">
              <a:rPr lang="zh-CN" altLang="en-US"/>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C242C667-7046-4F71-B71D-7884FC204BCD}" type="datetime1">
              <a:rPr lang="zh-CN" altLang="en-US"/>
              <a:t>2022/9/7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188F68AD-31CF-490C-9C47-1AD4A6B0F801}" type="slidenum">
              <a:rPr lang="zh-CN" altLang="en-US"/>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1E32C2C4-DAEB-4B3E-83E9-7753C8E1395E}" type="datetime1">
              <a:rPr lang="zh-CN" altLang="en-US"/>
              <a:t>2022/9/7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FFD71A4A-7973-4CE7-97CB-CE7048DB703E}" type="slidenum">
              <a:rPr lang="zh-CN" altLang="en-US"/>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115888"/>
            <a:ext cx="2105025" cy="60563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115888"/>
            <a:ext cx="6167438" cy="60563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BF0BD6B6-E4A8-4AA5-BA4B-C0F89982FAE3}" type="datetime1">
              <a:rPr lang="zh-CN" altLang="en-US"/>
              <a:t>2022/9/7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4B8F7A76-F424-4D5E-91A9-8EAFDB372283}" type="slidenum">
              <a:rPr lang="zh-CN" altLang="en-US"/>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888"/>
            <a:ext cx="8424863"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908050"/>
            <a:ext cx="4135438" cy="5264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908050"/>
            <a:ext cx="4137025" cy="5264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81750"/>
            <a:ext cx="1882775" cy="339725"/>
          </a:xfrm>
        </p:spPr>
        <p:txBody>
          <a:bodyPr/>
          <a:lstStyle>
            <a:lvl1pPr>
              <a:defRPr/>
            </a:lvl1pPr>
          </a:lstStyle>
          <a:p>
            <a:fld id="{FD6FB7F7-9343-45AC-B22A-D1D093550D85}" type="datetime1">
              <a:rPr lang="zh-CN" altLang="en-US"/>
              <a:t>2022/9/7</a:t>
            </a:fld>
            <a:endParaRPr lang="en-US" altLang="zh-CN"/>
          </a:p>
        </p:txBody>
      </p:sp>
      <p:sp>
        <p:nvSpPr>
          <p:cNvPr id="6" name="页脚占位符 5"/>
          <p:cNvSpPr>
            <a:spLocks noGrp="1"/>
          </p:cNvSpPr>
          <p:nvPr>
            <p:ph type="ftr" sz="quarter" idx="11"/>
          </p:nvPr>
        </p:nvSpPr>
        <p:spPr>
          <a:xfrm>
            <a:off x="2411413" y="6381750"/>
            <a:ext cx="4608512" cy="339725"/>
          </a:xfrm>
        </p:spPr>
        <p:txBody>
          <a:bodyPr/>
          <a:lstStyle>
            <a:lvl1pPr>
              <a:defRPr/>
            </a:lvl1pPr>
          </a:lstStyle>
          <a:p>
            <a:r>
              <a:rPr lang="zh-CN" altLang="en-US"/>
              <a:t>山东大学  软件学院</a:t>
            </a:r>
            <a:endParaRPr lang="en-US" altLang="zh-CN"/>
          </a:p>
        </p:txBody>
      </p:sp>
      <p:sp>
        <p:nvSpPr>
          <p:cNvPr id="7" name="灯片编号占位符 6"/>
          <p:cNvSpPr>
            <a:spLocks noGrp="1"/>
          </p:cNvSpPr>
          <p:nvPr>
            <p:ph type="sldNum" sz="quarter" idx="12"/>
          </p:nvPr>
        </p:nvSpPr>
        <p:spPr>
          <a:xfrm>
            <a:off x="7164388" y="6381750"/>
            <a:ext cx="1522412" cy="339725"/>
          </a:xfrm>
        </p:spPr>
        <p:txBody>
          <a:bodyPr/>
          <a:lstStyle>
            <a:lvl1pPr>
              <a:defRPr/>
            </a:lvl1pPr>
          </a:lstStyle>
          <a:p>
            <a:fld id="{3D5EDCC2-340F-4D38-9FE2-7281FC1E2A08}"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234F1B-BDA5-4191-AD7B-7DB9885E18F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
        <p:nvSpPr>
          <p:cNvPr id="7" name="TextBox 6"/>
          <p:cNvSpPr txBox="1"/>
          <p:nvPr userDrawn="1"/>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a:spcBef>
                <a:spcPct val="0"/>
              </a:spcBef>
            </a:pPr>
            <a:r>
              <a:rPr lang="en-US" altLang="zh-CN" sz="1200" baseline="0" dirty="0">
                <a:solidFill>
                  <a:schemeClr val="bg1"/>
                </a:solidFill>
              </a:rPr>
              <a:t>     </a:t>
            </a:r>
            <a:r>
              <a:rPr lang="zh-CN" altLang="en-US" sz="1200" baseline="0" dirty="0">
                <a:solidFill>
                  <a:schemeClr val="bg1"/>
                </a:solidFill>
              </a:rPr>
              <a:t>概率统计序言</a:t>
            </a:r>
            <a:r>
              <a:rPr lang="en-US" altLang="zh-CN" sz="1200" dirty="0">
                <a:solidFill>
                  <a:schemeClr val="bg1"/>
                </a:solidFill>
              </a:rPr>
              <a:t>                                                             </a:t>
            </a:r>
            <a:r>
              <a:rPr lang="zh-CN" altLang="en-US" sz="1200" dirty="0">
                <a:solidFill>
                  <a:schemeClr val="bg1"/>
                </a:solidFill>
              </a:rPr>
              <a:t>计算机科学与技术学院</a:t>
            </a:r>
          </a:p>
        </p:txBody>
      </p:sp>
      <p:sp>
        <p:nvSpPr>
          <p:cNvPr id="9" name="灯片编号占位符 5"/>
          <p:cNvSpPr txBox="1"/>
          <p:nvPr userDrawn="1"/>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F23776-A7A3-40CC-A908-6FD92DB23DA5}" type="slidenum">
              <a:rPr lang="zh-CN" altLang="en-US" smtClean="0">
                <a:solidFill>
                  <a:schemeClr val="bg1"/>
                </a:solidFill>
              </a:rPr>
              <a:t>‹#›</a:t>
            </a:fld>
            <a:endParaRPr lang="zh-CN" altLang="en-US"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234F1B-BDA5-4191-AD7B-7DB9885E18F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
        <p:nvSpPr>
          <p:cNvPr id="7" name="TextBox 6"/>
          <p:cNvSpPr txBox="1"/>
          <p:nvPr userDrawn="1"/>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a:spcBef>
                <a:spcPct val="0"/>
              </a:spcBef>
            </a:pPr>
            <a:r>
              <a:rPr lang="en-US" altLang="zh-CN" sz="1200" baseline="0" dirty="0">
                <a:solidFill>
                  <a:schemeClr val="bg1"/>
                </a:solidFill>
              </a:rPr>
              <a:t>     </a:t>
            </a:r>
            <a:r>
              <a:rPr lang="zh-CN" altLang="en-US" sz="1200" dirty="0">
                <a:solidFill>
                  <a:schemeClr val="bg1"/>
                </a:solidFill>
              </a:rPr>
              <a:t>第</a:t>
            </a:r>
            <a:r>
              <a:rPr lang="en-US" altLang="zh-CN" sz="1200" dirty="0">
                <a:solidFill>
                  <a:schemeClr val="bg1"/>
                </a:solidFill>
              </a:rPr>
              <a:t>1</a:t>
            </a:r>
            <a:r>
              <a:rPr lang="zh-CN" altLang="en-US" sz="1200" dirty="0">
                <a:solidFill>
                  <a:schemeClr val="bg1"/>
                </a:solidFill>
              </a:rPr>
              <a:t>章</a:t>
            </a:r>
            <a:r>
              <a:rPr lang="zh-CN" altLang="en-US" sz="1200" baseline="0" dirty="0">
                <a:solidFill>
                  <a:schemeClr val="bg1"/>
                </a:solidFill>
              </a:rPr>
              <a:t> 随机事件及其概率</a:t>
            </a:r>
            <a:r>
              <a:rPr lang="en-US" altLang="zh-CN" sz="1200" dirty="0">
                <a:solidFill>
                  <a:schemeClr val="bg1"/>
                </a:solidFill>
              </a:rPr>
              <a:t>                                           </a:t>
            </a:r>
            <a:r>
              <a:rPr lang="zh-CN" altLang="en-US" sz="1200" dirty="0">
                <a:solidFill>
                  <a:schemeClr val="bg1"/>
                </a:solidFill>
              </a:rPr>
              <a:t>计算机科学与技术学院</a:t>
            </a:r>
          </a:p>
        </p:txBody>
      </p:sp>
      <p:sp>
        <p:nvSpPr>
          <p:cNvPr id="8" name="标题 1"/>
          <p:cNvSpPr txBox="1"/>
          <p:nvPr userDrawn="1"/>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zh-CN" altLang="en-US" dirty="0"/>
          </a:p>
        </p:txBody>
      </p:sp>
      <p:sp>
        <p:nvSpPr>
          <p:cNvPr id="9" name="灯片编号占位符 5"/>
          <p:cNvSpPr txBox="1"/>
          <p:nvPr userDrawn="1"/>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F23776-A7A3-40CC-A908-6FD92DB23DA5}" type="slidenum">
              <a:rPr lang="zh-CN" altLang="en-US" smtClean="0">
                <a:solidFill>
                  <a:schemeClr val="bg1"/>
                </a:solidFill>
              </a:rPr>
              <a:t>‹#›</a:t>
            </a:fld>
            <a:endParaRPr lang="zh-CN" altLang="en-US" dirty="0">
              <a:solidFill>
                <a:schemeClr val="bg1"/>
              </a:solidFill>
            </a:endParaRPr>
          </a:p>
        </p:txBody>
      </p:sp>
      <p:sp>
        <p:nvSpPr>
          <p:cNvPr id="10" name="标题占位符 1"/>
          <p:cNvSpPr>
            <a:spLocks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latin typeface="Times New Roman" panose="02020603050405020304" pitchFamily="18" charset="0"/>
              </a:defRPr>
            </a:lvl1pPr>
          </a:lstStyle>
          <a:p>
            <a:r>
              <a:rPr lang="zh-CN" altLang="en-US" dirty="0"/>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234F1B-BDA5-4191-AD7B-7DB9885E18F0}" type="datetimeFigureOut">
              <a:rPr lang="zh-CN" altLang="en-US" smtClean="0"/>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
        <p:nvSpPr>
          <p:cNvPr id="7" name="TextBox 6"/>
          <p:cNvSpPr txBox="1"/>
          <p:nvPr userDrawn="1"/>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a:spcBef>
                <a:spcPct val="0"/>
              </a:spcBef>
            </a:pPr>
            <a:r>
              <a:rPr lang="en-US" altLang="zh-CN" sz="1200" baseline="0" dirty="0">
                <a:solidFill>
                  <a:schemeClr val="bg1"/>
                </a:solidFill>
              </a:rPr>
              <a:t>     </a:t>
            </a:r>
            <a:r>
              <a:rPr lang="zh-CN" altLang="en-US" sz="1200" dirty="0">
                <a:solidFill>
                  <a:schemeClr val="bg1"/>
                </a:solidFill>
              </a:rPr>
              <a:t>第</a:t>
            </a:r>
            <a:r>
              <a:rPr lang="en-US" altLang="zh-CN" sz="1200" dirty="0">
                <a:solidFill>
                  <a:schemeClr val="bg1"/>
                </a:solidFill>
              </a:rPr>
              <a:t>1</a:t>
            </a:r>
            <a:r>
              <a:rPr lang="zh-CN" altLang="en-US" sz="1200" dirty="0">
                <a:solidFill>
                  <a:schemeClr val="bg1"/>
                </a:solidFill>
              </a:rPr>
              <a:t>章</a:t>
            </a:r>
            <a:r>
              <a:rPr lang="zh-CN" altLang="en-US" sz="1200" baseline="0" dirty="0">
                <a:solidFill>
                  <a:schemeClr val="bg1"/>
                </a:solidFill>
              </a:rPr>
              <a:t> 随机事件及其概率</a:t>
            </a:r>
            <a:r>
              <a:rPr lang="en-US" altLang="zh-CN" sz="1200" dirty="0">
                <a:solidFill>
                  <a:schemeClr val="bg1"/>
                </a:solidFill>
              </a:rPr>
              <a:t>                                            </a:t>
            </a:r>
            <a:r>
              <a:rPr lang="zh-CN" altLang="en-US" sz="1200" dirty="0">
                <a:solidFill>
                  <a:schemeClr val="bg1"/>
                </a:solidFill>
              </a:rPr>
              <a:t>计算机科学与技术学院</a:t>
            </a:r>
          </a:p>
        </p:txBody>
      </p:sp>
      <p:sp>
        <p:nvSpPr>
          <p:cNvPr id="9" name="灯片编号占位符 5"/>
          <p:cNvSpPr txBox="1"/>
          <p:nvPr userDrawn="1"/>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F23776-A7A3-40CC-A908-6FD92DB23DA5}" type="slidenum">
              <a:rPr lang="zh-CN" altLang="en-US" smtClean="0">
                <a:solidFill>
                  <a:schemeClr val="bg1"/>
                </a:solidFill>
              </a:rPr>
              <a:t>‹#›</a:t>
            </a:fld>
            <a:endParaRPr lang="zh-CN" altLang="en-US"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3805" name="Picture 12" descr="地球01"/>
          <p:cNvPicPr>
            <a:picLocks noChangeAspect="1" noChangeArrowheads="1"/>
          </p:cNvPicPr>
          <p:nvPr userDrawn="1"/>
        </p:nvPicPr>
        <p:blipFill>
          <a:blip r:embed="rId2" cstate="print"/>
          <a:srcRect/>
          <a:stretch>
            <a:fillRect/>
          </a:stretch>
        </p:blipFill>
        <p:spPr bwMode="auto">
          <a:xfrm>
            <a:off x="4800600" y="4114800"/>
            <a:ext cx="4038600" cy="2743200"/>
          </a:xfrm>
          <a:prstGeom prst="rect">
            <a:avLst/>
          </a:prstGeom>
          <a:noFill/>
          <a:ln w="9525">
            <a:noFill/>
            <a:miter lim="800000"/>
            <a:headEnd/>
            <a:tailEnd/>
          </a:ln>
        </p:spPr>
      </p:pic>
      <p:pic>
        <p:nvPicPr>
          <p:cNvPr id="33807" name="Picture 15"/>
          <p:cNvPicPr>
            <a:picLocks noChangeAspect="1" noChangeArrowheads="1"/>
          </p:cNvPicPr>
          <p:nvPr userDrawn="1"/>
        </p:nvPicPr>
        <p:blipFill>
          <a:blip r:embed="rId3" cstate="print"/>
          <a:srcRect/>
          <a:stretch>
            <a:fillRect/>
          </a:stretch>
        </p:blipFill>
        <p:spPr bwMode="auto">
          <a:xfrm>
            <a:off x="0" y="6296025"/>
            <a:ext cx="9144000" cy="561975"/>
          </a:xfrm>
          <a:prstGeom prst="rect">
            <a:avLst/>
          </a:prstGeom>
          <a:noFill/>
        </p:spPr>
      </p:pic>
      <p:pic>
        <p:nvPicPr>
          <p:cNvPr id="33799" name="Picture 7" descr="banner-4"/>
          <p:cNvPicPr>
            <a:picLocks noChangeAspect="1" noChangeArrowheads="1"/>
          </p:cNvPicPr>
          <p:nvPr userDrawn="1"/>
        </p:nvPicPr>
        <p:blipFill>
          <a:blip r:embed="rId4" cstate="print"/>
          <a:srcRect/>
          <a:stretch>
            <a:fillRect/>
          </a:stretch>
        </p:blipFill>
        <p:spPr bwMode="auto">
          <a:xfrm>
            <a:off x="0" y="0"/>
            <a:ext cx="9144000" cy="1039813"/>
          </a:xfrm>
          <a:prstGeom prst="rect">
            <a:avLst/>
          </a:prstGeom>
          <a:noFill/>
        </p:spPr>
      </p:pic>
      <p:sp>
        <p:nvSpPr>
          <p:cNvPr id="3081" name="Line 9"/>
          <p:cNvSpPr>
            <a:spLocks noChangeShapeType="1"/>
          </p:cNvSpPr>
          <p:nvPr userDrawn="1"/>
        </p:nvSpPr>
        <p:spPr bwMode="black">
          <a:xfrm>
            <a:off x="0" y="6321425"/>
            <a:ext cx="9144000" cy="0"/>
          </a:xfrm>
          <a:prstGeom prst="line">
            <a:avLst/>
          </a:prstGeom>
          <a:noFill/>
          <a:ln w="12700">
            <a:solidFill>
              <a:srgbClr val="061AAA"/>
            </a:solidFill>
            <a:round/>
          </a:ln>
          <a:effectLst/>
        </p:spPr>
        <p:txBody>
          <a:bodyPr wrap="none" anchor="ctr"/>
          <a:lstStyle/>
          <a:p>
            <a:pPr algn="l">
              <a:lnSpc>
                <a:spcPct val="100000"/>
              </a:lnSpc>
              <a:defRPr/>
            </a:pPr>
            <a:endParaRPr lang="en-US" sz="1800">
              <a:solidFill>
                <a:schemeClr val="tx1"/>
              </a:solidFill>
              <a:latin typeface="Arial" panose="020B0604020202090204" pitchFamily="34" charset="0"/>
            </a:endParaRPr>
          </a:p>
        </p:txBody>
      </p:sp>
      <p:sp>
        <p:nvSpPr>
          <p:cNvPr id="33795" name="Rectangle 3"/>
          <p:cNvSpPr>
            <a:spLocks noGrp="1" noChangeArrowheads="1"/>
          </p:cNvSpPr>
          <p:nvPr>
            <p:ph type="dt" sz="half" idx="2"/>
          </p:nvPr>
        </p:nvSpPr>
        <p:spPr>
          <a:xfrm>
            <a:off x="468313" y="6381750"/>
            <a:ext cx="1511300" cy="304800"/>
          </a:xfrm>
        </p:spPr>
        <p:txBody>
          <a:bodyPr anchor="b"/>
          <a:lstStyle>
            <a:lvl1pPr eaLnBrk="0" hangingPunct="0">
              <a:defRPr>
                <a:cs typeface="+mn-cs"/>
                <a:sym typeface="Symbol" panose="05050102010706020507" pitchFamily="18" charset="2"/>
              </a:defRPr>
            </a:lvl1pPr>
          </a:lstStyle>
          <a:p>
            <a:fld id="{4CBDE765-1646-4261-BDEE-959C0BE63DCE}" type="datetime1">
              <a:rPr lang="zh-CN" altLang="en-US"/>
              <a:t>2022/9/7</a:t>
            </a:fld>
            <a:endParaRPr lang="en-US" altLang="zh-CN">
              <a:solidFill>
                <a:schemeClr val="folHlink"/>
              </a:solidFill>
              <a:latin typeface="+mn-lt"/>
            </a:endParaRPr>
          </a:p>
        </p:txBody>
      </p:sp>
      <p:sp>
        <p:nvSpPr>
          <p:cNvPr id="33796" name="Rectangle 4" descr="blue055"/>
          <p:cNvSpPr>
            <a:spLocks noGrp="1" noChangeArrowheads="1"/>
          </p:cNvSpPr>
          <p:nvPr>
            <p:ph type="ctrTitle"/>
          </p:nvPr>
        </p:nvSpPr>
        <p:spPr>
          <a:xfrm>
            <a:off x="755650" y="1196975"/>
            <a:ext cx="7304088" cy="1905000"/>
          </a:xfrm>
        </p:spPr>
        <p:txBody>
          <a:bodyPr/>
          <a:lstStyle>
            <a:lvl1pPr>
              <a:lnSpc>
                <a:spcPct val="100000"/>
              </a:lnSpc>
              <a:defRPr sz="4000" b="1">
                <a:solidFill>
                  <a:srgbClr val="000000"/>
                </a:solidFill>
              </a:defRPr>
            </a:lvl1pPr>
          </a:lstStyle>
          <a:p>
            <a:r>
              <a:rPr lang="en-US" altLang="zh-CN"/>
              <a:t>Click to edit Master title style</a:t>
            </a:r>
          </a:p>
        </p:txBody>
      </p:sp>
      <p:sp>
        <p:nvSpPr>
          <p:cNvPr id="33797" name="Rectangle 5"/>
          <p:cNvSpPr>
            <a:spLocks noGrp="1" noChangeArrowheads="1"/>
          </p:cNvSpPr>
          <p:nvPr>
            <p:ph type="subTitle" idx="1"/>
          </p:nvPr>
        </p:nvSpPr>
        <p:spPr>
          <a:xfrm>
            <a:off x="1763713" y="3429000"/>
            <a:ext cx="5688012" cy="2106613"/>
          </a:xfrm>
        </p:spPr>
        <p:txBody>
          <a:bodyPr/>
          <a:lstStyle>
            <a:lvl1pPr marL="0" indent="0" algn="ctr">
              <a:buFont typeface="Wingdings" panose="05000000000000000000" pitchFamily="2" charset="2"/>
              <a:buNone/>
              <a:defRPr sz="2800"/>
            </a:lvl1pPr>
          </a:lstStyle>
          <a:p>
            <a:r>
              <a:rPr lang="en-US" altLang="zh-CN"/>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37E5B7AF-78FC-42D5-886C-AF1AFAC7CFE1}" type="datetime1">
              <a:rPr lang="zh-CN" altLang="en-US"/>
              <a:t>2022/9/7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166A94F2-6856-47B7-87D8-56DD37A144DC}"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4595E899-145F-45CB-B3AF-390BD1CDB41F}" type="datetime1">
              <a:rPr lang="zh-CN" altLang="en-US"/>
              <a:t>2022/9/7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B4EFA958-3ECA-482D-854E-32E781BDE12C}"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908050"/>
            <a:ext cx="4135438" cy="526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908050"/>
            <a:ext cx="4137025" cy="526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0BB40C01-555E-4CDD-96BC-F27D188A7440}" type="datetime1">
              <a:rPr lang="zh-CN" altLang="en-US"/>
              <a:t>2022/9/7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山东大学  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AFEDFCC8-BD36-460A-B46A-4BA5C06B2EA1}"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34F1B-BDA5-4191-AD7B-7DB9885E18F0}" type="datetimeFigureOut">
              <a:rPr lang="zh-CN" altLang="en-US" smtClean="0"/>
              <a:t>2022/9/7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23776-A7A3-40CC-A908-6FD92DB23DA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bwMode="auto">
          <a:xfrm>
            <a:off x="323850" y="908050"/>
            <a:ext cx="8424863" cy="5264150"/>
          </a:xfrm>
          <a:prstGeom prst="rect">
            <a:avLst/>
          </a:prstGeom>
          <a:noFill/>
          <a:ln w="9525">
            <a:noFill/>
            <a:miter lim="800000"/>
          </a:ln>
          <a:effec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2771" name="Rectangle 3"/>
          <p:cNvSpPr>
            <a:spLocks noGrp="1" noChangeArrowheads="1"/>
          </p:cNvSpPr>
          <p:nvPr>
            <p:ph type="title"/>
          </p:nvPr>
        </p:nvSpPr>
        <p:spPr bwMode="auto">
          <a:xfrm>
            <a:off x="323850" y="115888"/>
            <a:ext cx="8424863" cy="792162"/>
          </a:xfrm>
          <a:prstGeom prst="rect">
            <a:avLst/>
          </a:prstGeom>
          <a:noFill/>
          <a:ln w="9525">
            <a:noFill/>
            <a:miter lim="800000"/>
          </a:ln>
          <a:effectLst/>
        </p:spPr>
        <p:txBody>
          <a:bodyPr vert="horz" wrap="square" lIns="91440" tIns="45720" rIns="91440" bIns="45720" numCol="1" anchor="ctr" anchorCtr="0" compatLnSpc="1"/>
          <a:lstStyle/>
          <a:p>
            <a:pPr lvl="0"/>
            <a:r>
              <a:rPr lang="en-US" altLang="zh-CN"/>
              <a:t>Click to edit Master title style</a:t>
            </a:r>
          </a:p>
        </p:txBody>
      </p:sp>
      <p:sp>
        <p:nvSpPr>
          <p:cNvPr id="32781" name="Rectangle 13"/>
          <p:cNvSpPr>
            <a:spLocks noGrp="1" noChangeArrowheads="1"/>
          </p:cNvSpPr>
          <p:nvPr>
            <p:ph type="dt" sz="half" idx="2"/>
          </p:nvPr>
        </p:nvSpPr>
        <p:spPr bwMode="auto">
          <a:xfrm>
            <a:off x="457200" y="6381750"/>
            <a:ext cx="1882775" cy="339725"/>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defRPr sz="1400">
                <a:solidFill>
                  <a:schemeClr val="tx1"/>
                </a:solidFill>
                <a:latin typeface="Arial" panose="020B0604020202090204" pitchFamily="34" charset="0"/>
              </a:defRPr>
            </a:lvl1pPr>
          </a:lstStyle>
          <a:p>
            <a:fld id="{9841A4B8-D999-40F9-B874-A61A81B7BF36}" type="datetime1">
              <a:rPr lang="zh-CN" altLang="en-US"/>
              <a:t>2022/9/7</a:t>
            </a:fld>
            <a:endParaRPr lang="en-US" altLang="zh-CN"/>
          </a:p>
        </p:txBody>
      </p:sp>
      <p:sp>
        <p:nvSpPr>
          <p:cNvPr id="32782" name="Rectangle 14"/>
          <p:cNvSpPr>
            <a:spLocks noGrp="1" noChangeArrowheads="1"/>
          </p:cNvSpPr>
          <p:nvPr>
            <p:ph type="ftr" sz="quarter" idx="3"/>
          </p:nvPr>
        </p:nvSpPr>
        <p:spPr bwMode="auto">
          <a:xfrm>
            <a:off x="2411413" y="6381750"/>
            <a:ext cx="4608512" cy="339725"/>
          </a:xfrm>
          <a:prstGeom prst="rect">
            <a:avLst/>
          </a:prstGeom>
          <a:noFill/>
          <a:ln w="9525">
            <a:noFill/>
            <a:miter lim="800000"/>
          </a:ln>
          <a:effectLst/>
        </p:spPr>
        <p:txBody>
          <a:bodyPr vert="horz" wrap="square" lIns="91440" tIns="45720" rIns="91440" bIns="45720" numCol="1" anchor="t" anchorCtr="0" compatLnSpc="1"/>
          <a:lstStyle>
            <a:lvl1pPr>
              <a:lnSpc>
                <a:spcPct val="100000"/>
              </a:lnSpc>
              <a:defRPr sz="1400">
                <a:solidFill>
                  <a:schemeClr val="tx1"/>
                </a:solidFill>
                <a:latin typeface="Arial" panose="020B0604020202090204" pitchFamily="34" charset="0"/>
              </a:defRPr>
            </a:lvl1pPr>
          </a:lstStyle>
          <a:p>
            <a:r>
              <a:rPr lang="zh-CN" altLang="en-US"/>
              <a:t>山东大学  软件学院</a:t>
            </a:r>
            <a:endParaRPr lang="en-US" altLang="zh-CN"/>
          </a:p>
        </p:txBody>
      </p:sp>
      <p:sp>
        <p:nvSpPr>
          <p:cNvPr id="32783" name="Rectangle 15"/>
          <p:cNvSpPr>
            <a:spLocks noGrp="1" noChangeArrowheads="1"/>
          </p:cNvSpPr>
          <p:nvPr>
            <p:ph type="sldNum" sz="quarter" idx="4"/>
          </p:nvPr>
        </p:nvSpPr>
        <p:spPr bwMode="auto">
          <a:xfrm>
            <a:off x="7164388" y="6381750"/>
            <a:ext cx="1522412" cy="339725"/>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defRPr sz="1400">
                <a:solidFill>
                  <a:schemeClr val="tx1"/>
                </a:solidFill>
                <a:latin typeface="Arial" panose="020B0604020202090204" pitchFamily="34" charset="0"/>
              </a:defRPr>
            </a:lvl1pPr>
          </a:lstStyle>
          <a:p>
            <a:fld id="{C4C7725C-C1E2-4990-B99D-2E007B050B39}" type="slidenum">
              <a:rPr lang="zh-CN" altLang="en-US"/>
              <a:t>‹#›</a:t>
            </a:fld>
            <a:endParaRPr lang="en-US" altLang="zh-CN"/>
          </a:p>
        </p:txBody>
      </p:sp>
      <p:sp>
        <p:nvSpPr>
          <p:cNvPr id="32789" name="Line 21"/>
          <p:cNvSpPr>
            <a:spLocks noChangeShapeType="1"/>
          </p:cNvSpPr>
          <p:nvPr userDrawn="1"/>
        </p:nvSpPr>
        <p:spPr bwMode="auto">
          <a:xfrm>
            <a:off x="468313" y="981075"/>
            <a:ext cx="8135937" cy="0"/>
          </a:xfrm>
          <a:prstGeom prst="line">
            <a:avLst/>
          </a:prstGeom>
          <a:noFill/>
          <a:ln w="38100">
            <a:solidFill>
              <a:schemeClr val="tx2"/>
            </a:solidFill>
            <a:round/>
          </a:ln>
          <a:effectLst/>
        </p:spPr>
        <p:txBody>
          <a:bodyPr anchor="ctr">
            <a:spAutoFit/>
          </a:bodyPr>
          <a:lstStyle/>
          <a:p>
            <a:endParaRPr lang="zh-CN" altLang="en-US" sz="240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hdr="0"/>
  <p:txStyles>
    <p:titleStyle>
      <a:lvl1pPr algn="ctr" rtl="0" fontAlgn="base">
        <a:lnSpc>
          <a:spcPct val="85000"/>
        </a:lnSpc>
        <a:spcBef>
          <a:spcPct val="0"/>
        </a:spcBef>
        <a:spcAft>
          <a:spcPct val="0"/>
        </a:spcAft>
        <a:defRPr sz="3600">
          <a:solidFill>
            <a:schemeClr val="tx1"/>
          </a:solidFill>
          <a:latin typeface="+mj-lt"/>
          <a:ea typeface="+mj-ea"/>
          <a:cs typeface="+mj-cs"/>
        </a:defRPr>
      </a:lvl1pPr>
      <a:lvl2pPr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2pPr>
      <a:lvl3pPr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3pPr>
      <a:lvl4pPr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4pPr>
      <a:lvl5pPr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5pPr>
      <a:lvl6pPr marL="457200"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6pPr>
      <a:lvl7pPr marL="914400"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7pPr>
      <a:lvl8pPr marL="1371600"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8pPr>
      <a:lvl9pPr marL="1828800"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9pPr>
    </p:titleStyle>
    <p:bodyStyle>
      <a:lvl1pPr marL="342900" indent="-342900" algn="l" rtl="0" fontAlgn="base">
        <a:lnSpc>
          <a:spcPct val="130000"/>
        </a:lnSpc>
        <a:spcBef>
          <a:spcPct val="0"/>
        </a:spcBef>
        <a:spcAft>
          <a:spcPct val="0"/>
        </a:spcAft>
        <a:buClr>
          <a:srgbClr val="000099"/>
        </a:buClr>
        <a:buFont typeface="Wingdings" panose="05000000000000000000" pitchFamily="2" charset="2"/>
        <a:buBlip>
          <a:blip r:embed="rId14"/>
        </a:buBlip>
        <a:defRPr sz="2400" b="1">
          <a:solidFill>
            <a:srgbClr val="000000"/>
          </a:solidFill>
          <a:latin typeface="+mn-lt"/>
          <a:ea typeface="+mn-ea"/>
          <a:cs typeface="+mn-cs"/>
        </a:defRPr>
      </a:lvl1pPr>
      <a:lvl2pPr marL="742950" indent="-285750" algn="l" rtl="0" fontAlgn="base">
        <a:lnSpc>
          <a:spcPct val="130000"/>
        </a:lnSpc>
        <a:spcBef>
          <a:spcPct val="0"/>
        </a:spcBef>
        <a:spcAft>
          <a:spcPct val="0"/>
        </a:spcAft>
        <a:buClr>
          <a:srgbClr val="0033CC"/>
        </a:buClr>
        <a:buFont typeface="Wingdings" panose="05000000000000000000" pitchFamily="2" charset="2"/>
        <a:buChar char="§"/>
        <a:defRPr sz="2200" b="1">
          <a:solidFill>
            <a:srgbClr val="000000"/>
          </a:solidFill>
          <a:latin typeface="+mn-lt"/>
          <a:ea typeface="+mn-ea"/>
          <a:cs typeface="+mn-cs"/>
        </a:defRPr>
      </a:lvl2pPr>
      <a:lvl3pPr marL="1085850" indent="-228600" algn="l" rtl="0" fontAlgn="base">
        <a:lnSpc>
          <a:spcPct val="130000"/>
        </a:lnSpc>
        <a:spcBef>
          <a:spcPct val="0"/>
        </a:spcBef>
        <a:spcAft>
          <a:spcPct val="0"/>
        </a:spcAft>
        <a:buClr>
          <a:srgbClr val="000099"/>
        </a:buClr>
        <a:buChar char="–"/>
        <a:defRPr sz="2000" b="1">
          <a:solidFill>
            <a:srgbClr val="000099"/>
          </a:solidFill>
          <a:latin typeface="+mn-lt"/>
          <a:ea typeface="+mn-ea"/>
          <a:cs typeface="+mn-cs"/>
        </a:defRPr>
      </a:lvl3pPr>
      <a:lvl4pPr marL="1428750" indent="-228600" algn="l" rtl="0" fontAlgn="base">
        <a:lnSpc>
          <a:spcPct val="130000"/>
        </a:lnSpc>
        <a:spcBef>
          <a:spcPct val="0"/>
        </a:spcBef>
        <a:spcAft>
          <a:spcPct val="0"/>
        </a:spcAft>
        <a:buClr>
          <a:srgbClr val="000099"/>
        </a:buClr>
        <a:buChar char="•"/>
        <a:defRPr sz="2000" b="1">
          <a:solidFill>
            <a:srgbClr val="000099"/>
          </a:solidFill>
          <a:latin typeface="+mn-lt"/>
          <a:ea typeface="+mn-ea"/>
          <a:cs typeface="+mn-cs"/>
        </a:defRPr>
      </a:lvl4pPr>
      <a:lvl5pPr marL="17716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5pPr>
      <a:lvl6pPr marL="22288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6pPr>
      <a:lvl7pPr marL="26860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7pPr>
      <a:lvl8pPr marL="31432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8pPr>
      <a:lvl9pPr marL="36004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bwMode="auto">
          <a:xfrm>
            <a:off x="323850" y="908050"/>
            <a:ext cx="8424863" cy="5264150"/>
          </a:xfrm>
          <a:prstGeom prst="rect">
            <a:avLst/>
          </a:prstGeom>
          <a:noFill/>
          <a:ln w="9525">
            <a:noFill/>
            <a:miter lim="800000"/>
          </a:ln>
          <a:effec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2771" name="Rectangle 3"/>
          <p:cNvSpPr>
            <a:spLocks noGrp="1" noChangeArrowheads="1"/>
          </p:cNvSpPr>
          <p:nvPr>
            <p:ph type="title"/>
          </p:nvPr>
        </p:nvSpPr>
        <p:spPr bwMode="auto">
          <a:xfrm>
            <a:off x="323850" y="115888"/>
            <a:ext cx="8424863" cy="792162"/>
          </a:xfrm>
          <a:prstGeom prst="rect">
            <a:avLst/>
          </a:prstGeom>
          <a:noFill/>
          <a:ln w="9525">
            <a:noFill/>
            <a:miter lim="800000"/>
          </a:ln>
          <a:effectLst/>
        </p:spPr>
        <p:txBody>
          <a:bodyPr vert="horz" wrap="square" lIns="91440" tIns="45720" rIns="91440" bIns="45720" numCol="1" anchor="ctr" anchorCtr="0" compatLnSpc="1"/>
          <a:lstStyle/>
          <a:p>
            <a:pPr lvl="0"/>
            <a:r>
              <a:rPr lang="en-US" altLang="zh-CN"/>
              <a:t>Click to edit Master title style</a:t>
            </a:r>
          </a:p>
        </p:txBody>
      </p:sp>
      <p:sp>
        <p:nvSpPr>
          <p:cNvPr id="32781" name="Rectangle 13"/>
          <p:cNvSpPr>
            <a:spLocks noGrp="1" noChangeArrowheads="1"/>
          </p:cNvSpPr>
          <p:nvPr>
            <p:ph type="dt" sz="half" idx="2"/>
          </p:nvPr>
        </p:nvSpPr>
        <p:spPr bwMode="auto">
          <a:xfrm>
            <a:off x="457200" y="6381750"/>
            <a:ext cx="1882775" cy="339725"/>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defRPr sz="1400">
                <a:solidFill>
                  <a:schemeClr val="tx1"/>
                </a:solidFill>
                <a:latin typeface="Arial" panose="020B0604020202090204" pitchFamily="34" charset="0"/>
              </a:defRPr>
            </a:lvl1pPr>
          </a:lstStyle>
          <a:p>
            <a:fld id="{9841A4B8-D999-40F9-B874-A61A81B7BF36}" type="datetime1">
              <a:rPr lang="zh-CN" altLang="en-US"/>
              <a:t>2022/9/7</a:t>
            </a:fld>
            <a:endParaRPr lang="en-US" altLang="zh-CN"/>
          </a:p>
        </p:txBody>
      </p:sp>
      <p:sp>
        <p:nvSpPr>
          <p:cNvPr id="32782" name="Rectangle 14"/>
          <p:cNvSpPr>
            <a:spLocks noGrp="1" noChangeArrowheads="1"/>
          </p:cNvSpPr>
          <p:nvPr>
            <p:ph type="ftr" sz="quarter" idx="3"/>
          </p:nvPr>
        </p:nvSpPr>
        <p:spPr bwMode="auto">
          <a:xfrm>
            <a:off x="2411413" y="6381750"/>
            <a:ext cx="4608512" cy="339725"/>
          </a:xfrm>
          <a:prstGeom prst="rect">
            <a:avLst/>
          </a:prstGeom>
          <a:noFill/>
          <a:ln w="9525">
            <a:noFill/>
            <a:miter lim="800000"/>
          </a:ln>
          <a:effectLst/>
        </p:spPr>
        <p:txBody>
          <a:bodyPr vert="horz" wrap="square" lIns="91440" tIns="45720" rIns="91440" bIns="45720" numCol="1" anchor="t" anchorCtr="0" compatLnSpc="1"/>
          <a:lstStyle>
            <a:lvl1pPr>
              <a:lnSpc>
                <a:spcPct val="100000"/>
              </a:lnSpc>
              <a:defRPr sz="1400">
                <a:solidFill>
                  <a:schemeClr val="tx1"/>
                </a:solidFill>
                <a:latin typeface="Arial" panose="020B0604020202090204" pitchFamily="34" charset="0"/>
              </a:defRPr>
            </a:lvl1pPr>
          </a:lstStyle>
          <a:p>
            <a:r>
              <a:rPr lang="zh-CN" altLang="en-US"/>
              <a:t>山东大学  软件学院</a:t>
            </a:r>
            <a:endParaRPr lang="en-US" altLang="zh-CN"/>
          </a:p>
        </p:txBody>
      </p:sp>
      <p:sp>
        <p:nvSpPr>
          <p:cNvPr id="32783" name="Rectangle 15"/>
          <p:cNvSpPr>
            <a:spLocks noGrp="1" noChangeArrowheads="1"/>
          </p:cNvSpPr>
          <p:nvPr>
            <p:ph type="sldNum" sz="quarter" idx="4"/>
          </p:nvPr>
        </p:nvSpPr>
        <p:spPr bwMode="auto">
          <a:xfrm>
            <a:off x="7164388" y="6381750"/>
            <a:ext cx="1522412" cy="339725"/>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defRPr sz="1400">
                <a:solidFill>
                  <a:schemeClr val="tx1"/>
                </a:solidFill>
                <a:latin typeface="Arial" panose="020B0604020202090204" pitchFamily="34" charset="0"/>
              </a:defRPr>
            </a:lvl1pPr>
          </a:lstStyle>
          <a:p>
            <a:fld id="{C4C7725C-C1E2-4990-B99D-2E007B050B39}" type="slidenum">
              <a:rPr lang="zh-CN" altLang="en-US"/>
              <a:t>‹#›</a:t>
            </a:fld>
            <a:endParaRPr lang="en-US" altLang="zh-CN"/>
          </a:p>
        </p:txBody>
      </p:sp>
      <p:sp>
        <p:nvSpPr>
          <p:cNvPr id="32789" name="Line 21"/>
          <p:cNvSpPr>
            <a:spLocks noChangeShapeType="1"/>
          </p:cNvSpPr>
          <p:nvPr userDrawn="1"/>
        </p:nvSpPr>
        <p:spPr bwMode="auto">
          <a:xfrm>
            <a:off x="468313" y="981075"/>
            <a:ext cx="8135937" cy="0"/>
          </a:xfrm>
          <a:prstGeom prst="line">
            <a:avLst/>
          </a:prstGeom>
          <a:noFill/>
          <a:ln w="38100">
            <a:solidFill>
              <a:schemeClr val="tx2"/>
            </a:solidFill>
            <a:round/>
          </a:ln>
          <a:effectLst/>
        </p:spPr>
        <p:txBody>
          <a:bodyPr anchor="ctr">
            <a:spAutoFit/>
          </a:bodyPr>
          <a:lstStyle/>
          <a:p>
            <a:endParaRPr lang="zh-CN" altLang="en-US" sz="240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p:txStyles>
    <p:titleStyle>
      <a:lvl1pPr algn="ctr" rtl="0" fontAlgn="base">
        <a:lnSpc>
          <a:spcPct val="85000"/>
        </a:lnSpc>
        <a:spcBef>
          <a:spcPct val="0"/>
        </a:spcBef>
        <a:spcAft>
          <a:spcPct val="0"/>
        </a:spcAft>
        <a:defRPr sz="3600">
          <a:solidFill>
            <a:schemeClr val="tx1"/>
          </a:solidFill>
          <a:latin typeface="+mj-lt"/>
          <a:ea typeface="+mj-ea"/>
          <a:cs typeface="+mj-cs"/>
        </a:defRPr>
      </a:lvl1pPr>
      <a:lvl2pPr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2pPr>
      <a:lvl3pPr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3pPr>
      <a:lvl4pPr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4pPr>
      <a:lvl5pPr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5pPr>
      <a:lvl6pPr marL="457200"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6pPr>
      <a:lvl7pPr marL="914400"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7pPr>
      <a:lvl8pPr marL="1371600"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8pPr>
      <a:lvl9pPr marL="1828800" algn="ctr" rtl="0" fontAlgn="base">
        <a:lnSpc>
          <a:spcPct val="85000"/>
        </a:lnSpc>
        <a:spcBef>
          <a:spcPct val="0"/>
        </a:spcBef>
        <a:spcAft>
          <a:spcPct val="0"/>
        </a:spcAft>
        <a:defRPr sz="3600">
          <a:solidFill>
            <a:schemeClr val="tx1"/>
          </a:solidFill>
          <a:latin typeface="黑体" panose="02010609060101010101" pitchFamily="49" charset="-122"/>
          <a:ea typeface="黑体" panose="02010609060101010101" pitchFamily="49" charset="-122"/>
          <a:cs typeface="Times New Roman" panose="02020603050405020304" pitchFamily="18" charset="0"/>
        </a:defRPr>
      </a:lvl9pPr>
    </p:titleStyle>
    <p:bodyStyle>
      <a:lvl1pPr marL="342900" indent="-342900" algn="l" rtl="0" fontAlgn="base">
        <a:lnSpc>
          <a:spcPct val="130000"/>
        </a:lnSpc>
        <a:spcBef>
          <a:spcPct val="0"/>
        </a:spcBef>
        <a:spcAft>
          <a:spcPct val="0"/>
        </a:spcAft>
        <a:buClr>
          <a:srgbClr val="000099"/>
        </a:buClr>
        <a:buFont typeface="Wingdings" panose="05000000000000000000" pitchFamily="2" charset="2"/>
        <a:buBlip>
          <a:blip r:embed="rId14"/>
        </a:buBlip>
        <a:defRPr sz="2400" b="1">
          <a:solidFill>
            <a:srgbClr val="000000"/>
          </a:solidFill>
          <a:latin typeface="+mn-lt"/>
          <a:ea typeface="+mn-ea"/>
          <a:cs typeface="+mn-cs"/>
        </a:defRPr>
      </a:lvl1pPr>
      <a:lvl2pPr marL="742950" indent="-285750" algn="l" rtl="0" fontAlgn="base">
        <a:lnSpc>
          <a:spcPct val="130000"/>
        </a:lnSpc>
        <a:spcBef>
          <a:spcPct val="0"/>
        </a:spcBef>
        <a:spcAft>
          <a:spcPct val="0"/>
        </a:spcAft>
        <a:buClr>
          <a:srgbClr val="0033CC"/>
        </a:buClr>
        <a:buFont typeface="Wingdings" panose="05000000000000000000" pitchFamily="2" charset="2"/>
        <a:buChar char="§"/>
        <a:defRPr sz="2200" b="1">
          <a:solidFill>
            <a:srgbClr val="000000"/>
          </a:solidFill>
          <a:latin typeface="+mn-lt"/>
          <a:ea typeface="+mn-ea"/>
          <a:cs typeface="+mn-cs"/>
        </a:defRPr>
      </a:lvl2pPr>
      <a:lvl3pPr marL="1085850" indent="-228600" algn="l" rtl="0" fontAlgn="base">
        <a:lnSpc>
          <a:spcPct val="130000"/>
        </a:lnSpc>
        <a:spcBef>
          <a:spcPct val="0"/>
        </a:spcBef>
        <a:spcAft>
          <a:spcPct val="0"/>
        </a:spcAft>
        <a:buClr>
          <a:srgbClr val="000099"/>
        </a:buClr>
        <a:buChar char="–"/>
        <a:defRPr sz="2000" b="1">
          <a:solidFill>
            <a:srgbClr val="000099"/>
          </a:solidFill>
          <a:latin typeface="+mn-lt"/>
          <a:ea typeface="+mn-ea"/>
          <a:cs typeface="+mn-cs"/>
        </a:defRPr>
      </a:lvl3pPr>
      <a:lvl4pPr marL="1428750" indent="-228600" algn="l" rtl="0" fontAlgn="base">
        <a:lnSpc>
          <a:spcPct val="130000"/>
        </a:lnSpc>
        <a:spcBef>
          <a:spcPct val="0"/>
        </a:spcBef>
        <a:spcAft>
          <a:spcPct val="0"/>
        </a:spcAft>
        <a:buClr>
          <a:srgbClr val="000099"/>
        </a:buClr>
        <a:buChar char="•"/>
        <a:defRPr sz="2000" b="1">
          <a:solidFill>
            <a:srgbClr val="000099"/>
          </a:solidFill>
          <a:latin typeface="+mn-lt"/>
          <a:ea typeface="+mn-ea"/>
          <a:cs typeface="+mn-cs"/>
        </a:defRPr>
      </a:lvl4pPr>
      <a:lvl5pPr marL="17716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5pPr>
      <a:lvl6pPr marL="22288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6pPr>
      <a:lvl7pPr marL="26860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7pPr>
      <a:lvl8pPr marL="31432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8pPr>
      <a:lvl9pPr marL="3600450" indent="-228600" algn="l" rtl="0" fontAlgn="base">
        <a:lnSpc>
          <a:spcPct val="130000"/>
        </a:lnSpc>
        <a:spcBef>
          <a:spcPct val="0"/>
        </a:spcBef>
        <a:spcAft>
          <a:spcPct val="0"/>
        </a:spcAft>
        <a:buClr>
          <a:srgbClr val="000099"/>
        </a:buClr>
        <a:buFont typeface="Wingdings" panose="05000000000000000000" pitchFamily="2" charset="2"/>
        <a:buBlip>
          <a:blip r:embed="rId14"/>
        </a:buBlip>
        <a:defRPr b="1">
          <a:solidFill>
            <a:srgbClr val="000099"/>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xyu@sdu.edu.cn"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 Id="rId9"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14.bin"/><Relationship Id="rId18" Type="http://schemas.openxmlformats.org/officeDocument/2006/relationships/image" Target="../media/image24.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21.emf"/><Relationship Id="rId17" Type="http://schemas.openxmlformats.org/officeDocument/2006/relationships/oleObject" Target="../embeddings/oleObject16.bin"/><Relationship Id="rId2" Type="http://schemas.openxmlformats.org/officeDocument/2006/relationships/slideLayout" Target="../slideLayouts/slideLayout5.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20.emf"/><Relationship Id="rId19" Type="http://schemas.openxmlformats.org/officeDocument/2006/relationships/oleObject" Target="../embeddings/oleObject17.bin"/><Relationship Id="rId4" Type="http://schemas.openxmlformats.org/officeDocument/2006/relationships/image" Target="../media/image17.wmf"/><Relationship Id="rId9" Type="http://schemas.openxmlformats.org/officeDocument/2006/relationships/oleObject" Target="../embeddings/oleObject12.bin"/><Relationship Id="rId14" Type="http://schemas.openxmlformats.org/officeDocument/2006/relationships/image" Target="../media/image22.wmf"/><Relationship Id="rId22"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4.bin"/><Relationship Id="rId18" Type="http://schemas.openxmlformats.org/officeDocument/2006/relationships/image" Target="../media/image34.e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31.wmf"/><Relationship Id="rId17" Type="http://schemas.openxmlformats.org/officeDocument/2006/relationships/oleObject" Target="../embeddings/oleObject26.bin"/><Relationship Id="rId2" Type="http://schemas.openxmlformats.org/officeDocument/2006/relationships/slideLayout" Target="../slideLayouts/slideLayout5.xml"/><Relationship Id="rId16" Type="http://schemas.openxmlformats.org/officeDocument/2006/relationships/image" Target="../media/image33.wmf"/><Relationship Id="rId20" Type="http://schemas.openxmlformats.org/officeDocument/2006/relationships/image" Target="../media/image35.emf"/><Relationship Id="rId1" Type="http://schemas.openxmlformats.org/officeDocument/2006/relationships/vmlDrawing" Target="../drawings/vmlDrawing4.vml"/><Relationship Id="rId6" Type="http://schemas.openxmlformats.org/officeDocument/2006/relationships/image" Target="../media/image28.wmf"/><Relationship Id="rId11" Type="http://schemas.openxmlformats.org/officeDocument/2006/relationships/oleObject" Target="../embeddings/oleObject23.bin"/><Relationship Id="rId24" Type="http://schemas.openxmlformats.org/officeDocument/2006/relationships/image" Target="../media/image37.e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10" Type="http://schemas.openxmlformats.org/officeDocument/2006/relationships/image" Target="../media/image30.wmf"/><Relationship Id="rId19" Type="http://schemas.openxmlformats.org/officeDocument/2006/relationships/oleObject" Target="../embeddings/oleObject27.bin"/><Relationship Id="rId4" Type="http://schemas.openxmlformats.org/officeDocument/2006/relationships/image" Target="../media/image27.wmf"/><Relationship Id="rId9" Type="http://schemas.openxmlformats.org/officeDocument/2006/relationships/oleObject" Target="../embeddings/oleObject22.bin"/><Relationship Id="rId14" Type="http://schemas.openxmlformats.org/officeDocument/2006/relationships/image" Target="../media/image32.wmf"/><Relationship Id="rId22" Type="http://schemas.openxmlformats.org/officeDocument/2006/relationships/image" Target="../media/image36.emf"/></Relationships>
</file>

<file path=ppt/slides/_rels/slide2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39.e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5.wmf"/><Relationship Id="rId3" Type="http://schemas.openxmlformats.org/officeDocument/2006/relationships/notesSlide" Target="../notesSlides/notesSlide4.xml"/><Relationship Id="rId7" Type="http://schemas.openxmlformats.org/officeDocument/2006/relationships/image" Target="../media/image42.wmf"/><Relationship Id="rId12" Type="http://schemas.openxmlformats.org/officeDocument/2006/relationships/oleObject" Target="../embeddings/oleObject37.bin"/><Relationship Id="rId17" Type="http://schemas.openxmlformats.org/officeDocument/2006/relationships/image" Target="../media/image47.wmf"/><Relationship Id="rId2" Type="http://schemas.openxmlformats.org/officeDocument/2006/relationships/slideLayout" Target="../slideLayouts/slideLayout5.xml"/><Relationship Id="rId16" Type="http://schemas.openxmlformats.org/officeDocument/2006/relationships/oleObject" Target="../embeddings/oleObject39.bin"/><Relationship Id="rId1" Type="http://schemas.openxmlformats.org/officeDocument/2006/relationships/vmlDrawing" Target="../drawings/vmlDrawing6.vml"/><Relationship Id="rId6" Type="http://schemas.openxmlformats.org/officeDocument/2006/relationships/oleObject" Target="../embeddings/oleObject34.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43.emf"/><Relationship Id="rId14" Type="http://schemas.openxmlformats.org/officeDocument/2006/relationships/oleObject" Target="../embeddings/oleObject38.bin"/></Relationships>
</file>

<file path=ppt/slides/_rels/slide24.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2.e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49.e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3.bin"/><Relationship Id="rId14" Type="http://schemas.openxmlformats.org/officeDocument/2006/relationships/image" Target="../media/image53.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8.wmf"/><Relationship Id="rId3" Type="http://schemas.openxmlformats.org/officeDocument/2006/relationships/notesSlide" Target="../notesSlides/notesSlide5.xml"/><Relationship Id="rId7" Type="http://schemas.openxmlformats.org/officeDocument/2006/relationships/image" Target="../media/image55.wmf"/><Relationship Id="rId12" Type="http://schemas.openxmlformats.org/officeDocument/2006/relationships/oleObject" Target="../embeddings/oleObject50.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47.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6.wmf"/><Relationship Id="rId14"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57.bin"/><Relationship Id="rId18" Type="http://schemas.openxmlformats.org/officeDocument/2006/relationships/image" Target="../media/image67.wmf"/><Relationship Id="rId3" Type="http://schemas.openxmlformats.org/officeDocument/2006/relationships/oleObject" Target="../embeddings/oleObject52.bin"/><Relationship Id="rId21" Type="http://schemas.openxmlformats.org/officeDocument/2006/relationships/oleObject" Target="../embeddings/oleObject61.bin"/><Relationship Id="rId7" Type="http://schemas.openxmlformats.org/officeDocument/2006/relationships/oleObject" Target="../embeddings/oleObject54.bin"/><Relationship Id="rId12" Type="http://schemas.openxmlformats.org/officeDocument/2006/relationships/image" Target="../media/image64.wmf"/><Relationship Id="rId17" Type="http://schemas.openxmlformats.org/officeDocument/2006/relationships/oleObject" Target="../embeddings/oleObject59.bin"/><Relationship Id="rId2" Type="http://schemas.openxmlformats.org/officeDocument/2006/relationships/slideLayout" Target="../slideLayouts/slideLayout5.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9.vml"/><Relationship Id="rId6" Type="http://schemas.openxmlformats.org/officeDocument/2006/relationships/image" Target="../media/image61.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63.wmf"/><Relationship Id="rId19" Type="http://schemas.openxmlformats.org/officeDocument/2006/relationships/oleObject" Target="../embeddings/oleObject60.bin"/><Relationship Id="rId4" Type="http://schemas.openxmlformats.org/officeDocument/2006/relationships/image" Target="../media/image60.wmf"/><Relationship Id="rId9" Type="http://schemas.openxmlformats.org/officeDocument/2006/relationships/oleObject" Target="../embeddings/oleObject55.bin"/><Relationship Id="rId14" Type="http://schemas.openxmlformats.org/officeDocument/2006/relationships/image" Target="../media/image65.wmf"/><Relationship Id="rId22" Type="http://schemas.openxmlformats.org/officeDocument/2006/relationships/image" Target="../media/image69.wmf"/></Relationships>
</file>

<file path=ppt/slides/_rels/slide27.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71.wmf"/><Relationship Id="rId5" Type="http://schemas.openxmlformats.org/officeDocument/2006/relationships/oleObject" Target="../embeddings/oleObject63.bin"/><Relationship Id="rId4" Type="http://schemas.openxmlformats.org/officeDocument/2006/relationships/image" Target="../media/image70.wmf"/></Relationships>
</file>

<file path=ppt/slides/_rels/slide28.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74.wmf"/><Relationship Id="rId5" Type="http://schemas.openxmlformats.org/officeDocument/2006/relationships/oleObject" Target="../embeddings/oleObject66.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8.bin"/></Relationships>
</file>

<file path=ppt/slides/_rels/slide29.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notesSlide" Target="../notesSlides/notesSlide6.xml"/><Relationship Id="rId7" Type="http://schemas.openxmlformats.org/officeDocument/2006/relationships/image" Target="../media/image77.pn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7.wmf"/><Relationship Id="rId10" Type="http://schemas.openxmlformats.org/officeDocument/2006/relationships/image" Target="../media/image80.png"/><Relationship Id="rId4" Type="http://schemas.openxmlformats.org/officeDocument/2006/relationships/oleObject" Target="../embeddings/oleObject69.bin"/><Relationship Id="rId9" Type="http://schemas.openxmlformats.org/officeDocument/2006/relationships/image" Target="../media/image7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image" Target="../media/image780.png"/><Relationship Id="rId1" Type="http://schemas.openxmlformats.org/officeDocument/2006/relationships/slideLayout" Target="../slideLayouts/slideLayout5.xml"/><Relationship Id="rId4" Type="http://schemas.openxmlformats.org/officeDocument/2006/relationships/image" Target="../media/image800.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50B0F430-B949-41BB-8E92-0270D58340C1}" type="datetime1">
              <a:rPr lang="zh-CN" altLang="en-US"/>
              <a:t>2022/9/7</a:t>
            </a:fld>
            <a:endParaRPr lang="en-US" altLang="zh-CN">
              <a:solidFill>
                <a:schemeClr val="folHlink"/>
              </a:solidFill>
              <a:latin typeface="Times New Roman" panose="02020603050405020304" pitchFamily="18" charset="0"/>
            </a:endParaRPr>
          </a:p>
        </p:txBody>
      </p:sp>
      <p:sp>
        <p:nvSpPr>
          <p:cNvPr id="3074" name="Rectangle 2" descr="blue055"/>
          <p:cNvSpPr>
            <a:spLocks noGrp="1" noChangeArrowheads="1"/>
          </p:cNvSpPr>
          <p:nvPr>
            <p:ph type="ctrTitle"/>
          </p:nvPr>
        </p:nvSpPr>
        <p:spPr>
          <a:xfrm>
            <a:off x="900113" y="1341438"/>
            <a:ext cx="7127875" cy="1871662"/>
          </a:xfrm>
        </p:spPr>
        <p:txBody>
          <a:bodyPr/>
          <a:lstStyle/>
          <a:p>
            <a:r>
              <a:rPr lang="zh-CN" altLang="en-US" b="0" dirty="0">
                <a:ea typeface="宋体" panose="02010600030101010101" pitchFamily="2" charset="-122"/>
              </a:rPr>
              <a:t>概率与统计</a:t>
            </a:r>
            <a:br>
              <a:rPr lang="en-US" altLang="zh-CN" b="0" dirty="0">
                <a:ea typeface="宋体" panose="02010600030101010101" pitchFamily="2" charset="-122"/>
              </a:rPr>
            </a:br>
            <a:endParaRPr lang="zh-CN" altLang="en-US" sz="3200" b="0" dirty="0">
              <a:ea typeface="宋体" panose="02010600030101010101" pitchFamily="2" charset="-122"/>
            </a:endParaRPr>
          </a:p>
        </p:txBody>
      </p:sp>
      <p:sp>
        <p:nvSpPr>
          <p:cNvPr id="3075" name="Text Box 3"/>
          <p:cNvSpPr txBox="1">
            <a:spLocks noChangeArrowheads="1"/>
          </p:cNvSpPr>
          <p:nvPr/>
        </p:nvSpPr>
        <p:spPr bwMode="auto">
          <a:xfrm>
            <a:off x="1655762" y="3611568"/>
            <a:ext cx="5616575" cy="1938020"/>
          </a:xfrm>
          <a:prstGeom prst="rect">
            <a:avLst/>
          </a:prstGeom>
          <a:noFill/>
          <a:ln w="12700">
            <a:noFill/>
            <a:miter lim="800000"/>
          </a:ln>
          <a:effectLst/>
        </p:spPr>
        <p:txBody>
          <a:bodyPr>
            <a:spAutoFit/>
          </a:bodyPr>
          <a:lstStyle/>
          <a:p>
            <a:pPr marL="179705" lvl="1" algn="ctr">
              <a:lnSpc>
                <a:spcPct val="100000"/>
              </a:lnSpc>
            </a:pPr>
            <a:r>
              <a:rPr lang="zh-CN" altLang="en-US" sz="2400" dirty="0">
                <a:solidFill>
                  <a:schemeClr val="tx1"/>
                </a:solidFill>
                <a:cs typeface="Times New Roman" panose="02020603050405020304" pitchFamily="18" charset="0"/>
              </a:rPr>
              <a:t>山东大学  计算机学院</a:t>
            </a:r>
          </a:p>
          <a:p>
            <a:pPr marL="179705" lvl="1" algn="ctr">
              <a:lnSpc>
                <a:spcPct val="100000"/>
              </a:lnSpc>
            </a:pPr>
            <a:r>
              <a:rPr lang="zh-CN" altLang="en-US" sz="2400" dirty="0">
                <a:solidFill>
                  <a:schemeClr val="tx1"/>
                </a:solidFill>
                <a:cs typeface="Times New Roman" panose="02020603050405020304" pitchFamily="18" charset="0"/>
              </a:rPr>
              <a:t>于东晓</a:t>
            </a:r>
          </a:p>
          <a:p>
            <a:pPr marL="179705" lvl="1" algn="ctr">
              <a:lnSpc>
                <a:spcPct val="100000"/>
              </a:lnSpc>
            </a:pPr>
            <a:r>
              <a:rPr lang="zh-CN" altLang="en-US" sz="2400" dirty="0">
                <a:solidFill>
                  <a:schemeClr val="tx1"/>
                </a:solidFill>
                <a:cs typeface="Times New Roman" panose="02020603050405020304" pitchFamily="18" charset="0"/>
              </a:rPr>
              <a:t>助教：陈姝祯</a:t>
            </a:r>
          </a:p>
          <a:p>
            <a:pPr marL="179705" lvl="1" algn="ctr">
              <a:lnSpc>
                <a:spcPct val="100000"/>
              </a:lnSpc>
            </a:pPr>
            <a:r>
              <a:rPr lang="en-US" altLang="zh-CN" sz="2400" dirty="0">
                <a:solidFill>
                  <a:schemeClr val="tx1"/>
                </a:solidFill>
                <a:cs typeface="Times New Roman" panose="02020603050405020304" pitchFamily="18" charset="0"/>
                <a:hlinkClick r:id="rId2"/>
              </a:rPr>
              <a:t>dxyu@sdu.edu.cn</a:t>
            </a:r>
            <a:endParaRPr lang="en-US" altLang="zh-CN" sz="2400" dirty="0">
              <a:solidFill>
                <a:schemeClr val="tx1"/>
              </a:solidFill>
              <a:cs typeface="Times New Roman" panose="02020603050405020304" pitchFamily="18" charset="0"/>
            </a:endParaRPr>
          </a:p>
          <a:p>
            <a:pPr marL="179705" lvl="1" algn="ctr">
              <a:lnSpc>
                <a:spcPct val="100000"/>
              </a:lnSpc>
            </a:pPr>
            <a:r>
              <a:rPr lang="zh-CN" altLang="en-US" sz="2400" dirty="0">
                <a:solidFill>
                  <a:schemeClr val="tx1"/>
                </a:solidFill>
                <a:cs typeface="Times New Roman" panose="02020603050405020304" pitchFamily="18" charset="0"/>
              </a:rPr>
              <a:t>办公室：</a:t>
            </a:r>
            <a:r>
              <a:rPr lang="en-US" altLang="zh-CN" sz="2400" dirty="0">
                <a:solidFill>
                  <a:schemeClr val="tx1"/>
                </a:solidFill>
                <a:cs typeface="Times New Roman" panose="02020603050405020304" pitchFamily="18" charset="0"/>
              </a:rPr>
              <a:t>N3</a:t>
            </a:r>
            <a:r>
              <a:rPr lang="zh-CN" altLang="en-US" sz="2400" dirty="0">
                <a:solidFill>
                  <a:schemeClr val="tx1"/>
                </a:solidFill>
                <a:cs typeface="Times New Roman" panose="02020603050405020304" pitchFamily="18" charset="0"/>
              </a:rPr>
              <a:t>楼</a:t>
            </a:r>
            <a:r>
              <a:rPr lang="en-US" altLang="zh-CN" sz="2400" dirty="0">
                <a:solidFill>
                  <a:schemeClr val="tx1"/>
                </a:solidFill>
                <a:cs typeface="Times New Roman" panose="02020603050405020304" pitchFamily="18" charset="0"/>
              </a:rPr>
              <a:t>326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827088" y="1341438"/>
            <a:ext cx="76962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3200" b="1" dirty="0"/>
              <a:t>        从表面上看，随机现象的每一次观察结果都是随机的，但多次观察某个随机现象，便可以发现，在大量的偶然之中存在着必然的规律</a:t>
            </a:r>
            <a:r>
              <a:rPr kumimoji="1" lang="en-US" altLang="zh-CN" sz="3200" b="1" dirty="0"/>
              <a:t>.</a:t>
            </a:r>
            <a:r>
              <a:rPr kumimoji="1" lang="zh-CN" altLang="en-US" sz="3200" dirty="0"/>
              <a:t> </a:t>
            </a:r>
            <a:r>
              <a:rPr kumimoji="1" lang="zh-CN" altLang="en-US" sz="3200" b="1" dirty="0">
                <a:latin typeface="宋体" panose="02010600030101010101" pitchFamily="2" charset="-122"/>
              </a:rPr>
              <a:t>这种随机现象所呈现出的固有规律性，称为随机现象的</a:t>
            </a:r>
            <a:r>
              <a:rPr kumimoji="1" lang="zh-CN" altLang="en-US" sz="3200" b="1" dirty="0">
                <a:solidFill>
                  <a:srgbClr val="C00000"/>
                </a:solidFill>
                <a:latin typeface="黑体" panose="02010609060101010101" pitchFamily="49" charset="-122"/>
                <a:ea typeface="黑体" panose="02010609060101010101" pitchFamily="49" charset="-122"/>
              </a:rPr>
              <a:t>统计规律性</a:t>
            </a:r>
            <a:r>
              <a:rPr kumimoji="1" lang="en-US" altLang="zh-CN" sz="3200" b="1" dirty="0">
                <a:latin typeface="宋体" panose="02010600030101010101" pitchFamily="2" charset="-122"/>
              </a:rPr>
              <a:t>.</a:t>
            </a:r>
          </a:p>
        </p:txBody>
      </p:sp>
      <p:sp>
        <p:nvSpPr>
          <p:cNvPr id="24579" name="Rectangle 9">
            <a:hlinkClick r:id="" action="ppaction://hlinkshowjump?jump=endshow"/>
          </p:cNvPr>
          <p:cNvSpPr>
            <a:spLocks noChangeArrowheads="1"/>
          </p:cNvSpPr>
          <p:nvPr/>
        </p:nvSpPr>
        <p:spPr bwMode="auto">
          <a:xfrm>
            <a:off x="8077200" y="60198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0" name="Rectangle 10"/>
          <p:cNvSpPr>
            <a:spLocks noChangeArrowheads="1"/>
          </p:cNvSpPr>
          <p:nvPr/>
        </p:nvSpPr>
        <p:spPr bwMode="auto">
          <a:xfrm>
            <a:off x="8077200" y="6019800"/>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8252" name="AutoShape 12"/>
          <p:cNvSpPr>
            <a:spLocks noChangeArrowheads="1"/>
          </p:cNvSpPr>
          <p:nvPr/>
        </p:nvSpPr>
        <p:spPr bwMode="auto">
          <a:xfrm>
            <a:off x="4356100" y="4221163"/>
            <a:ext cx="4249738" cy="609600"/>
          </a:xfrm>
          <a:prstGeom prst="wedgeRoundRectCallout">
            <a:avLst>
              <a:gd name="adj1" fmla="val -3120"/>
              <a:gd name="adj2" fmla="val -95051"/>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3200" b="1"/>
              <a:t>概率统计的研究内容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arn(outVertical)">
                                      <p:cBhvr>
                                        <p:cTn id="7" dur="500"/>
                                        <p:tgtEl>
                                          <p:spTgt spid="1382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8252"/>
                                        </p:tgtEl>
                                        <p:attrNameLst>
                                          <p:attrName>style.visibility</p:attrName>
                                        </p:attrNameLst>
                                      </p:cBhvr>
                                      <p:to>
                                        <p:strVal val="visible"/>
                                      </p:to>
                                    </p:set>
                                    <p:anim calcmode="lin" valueType="num">
                                      <p:cBhvr additive="base">
                                        <p:cTn id="12" dur="500" fill="hold"/>
                                        <p:tgtEl>
                                          <p:spTgt spid="138252"/>
                                        </p:tgtEl>
                                        <p:attrNameLst>
                                          <p:attrName>ppt_x</p:attrName>
                                        </p:attrNameLst>
                                      </p:cBhvr>
                                      <p:tavLst>
                                        <p:tav tm="0">
                                          <p:val>
                                            <p:strVal val="#ppt_x"/>
                                          </p:val>
                                        </p:tav>
                                        <p:tav tm="100000">
                                          <p:val>
                                            <p:strVal val="#ppt_x"/>
                                          </p:val>
                                        </p:tav>
                                      </p:tavLst>
                                    </p:anim>
                                    <p:anim calcmode="lin" valueType="num">
                                      <p:cBhvr additive="base">
                                        <p:cTn id="13" dur="500" fill="hold"/>
                                        <p:tgtEl>
                                          <p:spTgt spid="138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7" name="Text Box 9"/>
          <p:cNvSpPr txBox="1">
            <a:spLocks noChangeArrowheads="1"/>
          </p:cNvSpPr>
          <p:nvPr/>
        </p:nvSpPr>
        <p:spPr bwMode="auto">
          <a:xfrm>
            <a:off x="2195413" y="249240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经济管理</a:t>
            </a:r>
          </a:p>
        </p:txBody>
      </p:sp>
      <p:sp>
        <p:nvSpPr>
          <p:cNvPr id="130058" name="Text Box 10"/>
          <p:cNvSpPr txBox="1">
            <a:spLocks noChangeArrowheads="1"/>
          </p:cNvSpPr>
          <p:nvPr/>
        </p:nvSpPr>
        <p:spPr bwMode="auto">
          <a:xfrm>
            <a:off x="4859238" y="249240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保险金融</a:t>
            </a:r>
            <a:endParaRPr lang="en-US" altLang="zh-CN"/>
          </a:p>
        </p:txBody>
      </p:sp>
      <p:sp>
        <p:nvSpPr>
          <p:cNvPr id="130059" name="Text Box 11"/>
          <p:cNvSpPr txBox="1">
            <a:spLocks noChangeArrowheads="1"/>
          </p:cNvSpPr>
          <p:nvPr/>
        </p:nvSpPr>
        <p:spPr bwMode="auto">
          <a:xfrm>
            <a:off x="2195413" y="3429025"/>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生物医药</a:t>
            </a:r>
            <a:endParaRPr lang="en-US" altLang="zh-CN"/>
          </a:p>
        </p:txBody>
      </p:sp>
      <p:sp>
        <p:nvSpPr>
          <p:cNvPr id="130060" name="Text Box 12"/>
          <p:cNvSpPr txBox="1">
            <a:spLocks noChangeArrowheads="1"/>
          </p:cNvSpPr>
          <p:nvPr/>
        </p:nvSpPr>
        <p:spPr bwMode="auto">
          <a:xfrm>
            <a:off x="4860032" y="3356000"/>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t>…………</a:t>
            </a:r>
          </a:p>
        </p:txBody>
      </p:sp>
      <p:sp>
        <p:nvSpPr>
          <p:cNvPr id="130061" name="Text Box 13"/>
          <p:cNvSpPr txBox="1">
            <a:spLocks noChangeArrowheads="1"/>
          </p:cNvSpPr>
          <p:nvPr/>
        </p:nvSpPr>
        <p:spPr bwMode="auto">
          <a:xfrm>
            <a:off x="2195413" y="162880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天气预报</a:t>
            </a:r>
          </a:p>
        </p:txBody>
      </p:sp>
      <p:sp>
        <p:nvSpPr>
          <p:cNvPr id="8" name="Text Box 13"/>
          <p:cNvSpPr txBox="1">
            <a:spLocks noChangeArrowheads="1"/>
          </p:cNvSpPr>
          <p:nvPr/>
        </p:nvSpPr>
        <p:spPr bwMode="auto">
          <a:xfrm>
            <a:off x="4844951" y="1628800"/>
            <a:ext cx="2030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信息处理</a:t>
            </a:r>
          </a:p>
        </p:txBody>
      </p:sp>
      <p:sp>
        <p:nvSpPr>
          <p:cNvPr id="2" name="标题 1"/>
          <p:cNvSpPr>
            <a:spLocks noGrp="1"/>
          </p:cNvSpPr>
          <p:nvPr>
            <p:ph type="title"/>
          </p:nvPr>
        </p:nvSpPr>
        <p:spPr/>
        <p:txBody>
          <a:bodyPr>
            <a:normAutofit/>
          </a:bodyPr>
          <a:lstStyle/>
          <a:p>
            <a:r>
              <a:rPr lang="zh-CN" altLang="en-US" dirty="0">
                <a:solidFill>
                  <a:schemeClr val="bg1"/>
                </a:solidFill>
              </a:rPr>
              <a:t>三</a:t>
            </a:r>
            <a:r>
              <a:rPr lang="en-US" altLang="zh-CN" dirty="0">
                <a:solidFill>
                  <a:schemeClr val="bg1"/>
                </a:solidFill>
              </a:rPr>
              <a:t>.</a:t>
            </a:r>
            <a:r>
              <a:rPr lang="zh-CN" altLang="en-US" dirty="0">
                <a:solidFill>
                  <a:schemeClr val="bg1"/>
                </a:solidFill>
              </a:rPr>
              <a:t>概率统计的应用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061"/>
                                        </p:tgtEl>
                                        <p:attrNameLst>
                                          <p:attrName>style.visibility</p:attrName>
                                        </p:attrNameLst>
                                      </p:cBhvr>
                                      <p:to>
                                        <p:strVal val="visible"/>
                                      </p:to>
                                    </p:set>
                                    <p:animEffect transition="in" filter="box(in)">
                                      <p:cBhvr>
                                        <p:cTn id="7" dur="500"/>
                                        <p:tgtEl>
                                          <p:spTgt spid="1300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0057"/>
                                        </p:tgtEl>
                                        <p:attrNameLst>
                                          <p:attrName>style.visibility</p:attrName>
                                        </p:attrNameLst>
                                      </p:cBhvr>
                                      <p:to>
                                        <p:strVal val="visible"/>
                                      </p:to>
                                    </p:set>
                                    <p:animEffect transition="in" filter="box(in)">
                                      <p:cBhvr>
                                        <p:cTn id="17" dur="500"/>
                                        <p:tgtEl>
                                          <p:spTgt spid="13005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0058"/>
                                        </p:tgtEl>
                                        <p:attrNameLst>
                                          <p:attrName>style.visibility</p:attrName>
                                        </p:attrNameLst>
                                      </p:cBhvr>
                                      <p:to>
                                        <p:strVal val="visible"/>
                                      </p:to>
                                    </p:set>
                                    <p:animEffect transition="in" filter="box(in)">
                                      <p:cBhvr>
                                        <p:cTn id="22" dur="500"/>
                                        <p:tgtEl>
                                          <p:spTgt spid="13005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0059"/>
                                        </p:tgtEl>
                                        <p:attrNameLst>
                                          <p:attrName>style.visibility</p:attrName>
                                        </p:attrNameLst>
                                      </p:cBhvr>
                                      <p:to>
                                        <p:strVal val="visible"/>
                                      </p:to>
                                    </p:set>
                                    <p:animEffect transition="in" filter="box(in)">
                                      <p:cBhvr>
                                        <p:cTn id="27" dur="500"/>
                                        <p:tgtEl>
                                          <p:spTgt spid="13005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0060"/>
                                        </p:tgtEl>
                                        <p:attrNameLst>
                                          <p:attrName>style.visibility</p:attrName>
                                        </p:attrNameLst>
                                      </p:cBhvr>
                                      <p:to>
                                        <p:strVal val="visible"/>
                                      </p:to>
                                    </p:set>
                                    <p:animEffect transition="in" filter="box(in)">
                                      <p:cBhvr>
                                        <p:cTn id="32" dur="500"/>
                                        <p:tgtEl>
                                          <p:spTgt spid="130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7" grpId="0"/>
      <p:bldP spid="130058" grpId="0"/>
      <p:bldP spid="130059" grpId="0"/>
      <p:bldP spid="130060" grpId="0"/>
      <p:bldP spid="130061"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1220792" y="201960"/>
            <a:ext cx="738365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b="1" dirty="0"/>
              <a:t>       下面我们就来开始一门“</a:t>
            </a:r>
            <a:r>
              <a:rPr kumimoji="1" lang="zh-CN" altLang="en-US" sz="3200" b="1" dirty="0">
                <a:solidFill>
                  <a:srgbClr val="0000FF"/>
                </a:solidFill>
                <a:latin typeface="宋体" panose="02010600030101010101" pitchFamily="2" charset="-122"/>
              </a:rPr>
              <a:t>将不定性数量化</a:t>
            </a:r>
            <a:r>
              <a:rPr kumimoji="1" lang="zh-CN" altLang="en-US" sz="3200" b="1" dirty="0"/>
              <a:t>”</a:t>
            </a:r>
            <a:r>
              <a:rPr kumimoji="1" lang="zh-CN" altLang="en-US" sz="3200" b="1" dirty="0">
                <a:latin typeface="宋体" panose="02010600030101010101" pitchFamily="2" charset="-122"/>
              </a:rPr>
              <a:t>的</a:t>
            </a:r>
            <a:r>
              <a:rPr kumimoji="1" lang="zh-CN" altLang="en-US" sz="3200" b="1" dirty="0"/>
              <a:t>课程的学习，这就是</a:t>
            </a:r>
          </a:p>
        </p:txBody>
      </p:sp>
      <p:sp>
        <p:nvSpPr>
          <p:cNvPr id="131075" name="WordArt 3"/>
          <p:cNvSpPr>
            <a:spLocks noChangeArrowheads="1" noChangeShapeType="1" noTextEdit="1"/>
          </p:cNvSpPr>
          <p:nvPr/>
        </p:nvSpPr>
        <p:spPr bwMode="auto">
          <a:xfrm>
            <a:off x="1371600" y="1981200"/>
            <a:ext cx="3733800" cy="1371600"/>
          </a:xfrm>
          <a:prstGeom prst="rect">
            <a:avLst/>
          </a:prstGeom>
        </p:spPr>
        <p:txBody>
          <a:bodyPr wrap="none" fromWordArt="1">
            <a:prstTxWarp prst="textDeflateBottom">
              <a:avLst>
                <a:gd name="adj" fmla="val 76472"/>
              </a:avLst>
            </a:prstTxWarp>
            <a:scene3d>
              <a:camera prst="legacyPerspectiveFront">
                <a:rot lat="19799989" lon="19439992" rev="0"/>
              </a:camera>
              <a:lightRig rig="legacyNormal2" dir="t"/>
            </a:scene3d>
            <a:sp3d extrusionH="354000" prstMaterial="legacyMatte">
              <a:extrusionClr>
                <a:srgbClr val="939676"/>
              </a:extrusionClr>
            </a:sp3d>
          </a:bodyPr>
          <a:lstStyle/>
          <a:p>
            <a:pPr algn="ctr"/>
            <a:r>
              <a:rPr lang="zh-CN" altLang="en-US" kern="10">
                <a:ln w="9525">
                  <a:round/>
                </a:ln>
                <a:gradFill rotWithShape="1">
                  <a:gsLst>
                    <a:gs pos="0">
                      <a:srgbClr val="707070"/>
                    </a:gs>
                    <a:gs pos="50000">
                      <a:srgbClr val="FFFFFF"/>
                    </a:gs>
                    <a:gs pos="100000">
                      <a:srgbClr val="707070"/>
                    </a:gs>
                  </a:gsLst>
                  <a:lin ang="2700000" scaled="1"/>
                </a:gradFill>
                <a:latin typeface="宋体" panose="02010600030101010101" pitchFamily="2" charset="-122"/>
                <a:ea typeface="宋体" panose="02010600030101010101" pitchFamily="2" charset="-122"/>
              </a:rPr>
              <a:t>概率论与数理统计</a:t>
            </a:r>
          </a:p>
        </p:txBody>
      </p:sp>
      <p:sp>
        <p:nvSpPr>
          <p:cNvPr id="131076" name="WordArt 4"/>
          <p:cNvSpPr>
            <a:spLocks noChangeArrowheads="1" noChangeShapeType="1" noTextEdit="1"/>
          </p:cNvSpPr>
          <p:nvPr/>
        </p:nvSpPr>
        <p:spPr bwMode="auto">
          <a:xfrm>
            <a:off x="2362200" y="4114800"/>
            <a:ext cx="3810000" cy="10668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zh-CN" altLang="en-US" kern="10">
                <a:ln w="9525">
                  <a:round/>
                </a:ln>
                <a:gradFill rotWithShape="1">
                  <a:gsLst>
                    <a:gs pos="0">
                      <a:srgbClr val="FFFFCC"/>
                    </a:gs>
                    <a:gs pos="100000">
                      <a:srgbClr val="FF9999"/>
                    </a:gs>
                  </a:gsLst>
                  <a:lin ang="5400000" scaled="1"/>
                </a:gradFill>
                <a:latin typeface="宋体" panose="02010600030101010101" pitchFamily="2" charset="-122"/>
                <a:ea typeface="宋体" panose="02010600030101010101" pitchFamily="2" charset="-122"/>
              </a:rPr>
              <a:t>概率论与数理统计</a:t>
            </a:r>
          </a:p>
        </p:txBody>
      </p:sp>
      <p:sp>
        <p:nvSpPr>
          <p:cNvPr id="131077" name="WordArt 5"/>
          <p:cNvSpPr>
            <a:spLocks noChangeArrowheads="1" noChangeShapeType="1" noTextEdit="1"/>
          </p:cNvSpPr>
          <p:nvPr/>
        </p:nvSpPr>
        <p:spPr bwMode="auto">
          <a:xfrm>
            <a:off x="3733800" y="3078163"/>
            <a:ext cx="4343400" cy="960437"/>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sp3d>
          </a:bodyPr>
          <a:lstStyle/>
          <a:p>
            <a:pPr algn="ctr"/>
            <a:r>
              <a:rPr lang="zh-CN" altLang="en-US" kern="10">
                <a:ln w="9525">
                  <a:round/>
                </a:ln>
                <a:gradFill rotWithShape="1">
                  <a:gsLst>
                    <a:gs pos="0">
                      <a:srgbClr val="FFE701"/>
                    </a:gs>
                    <a:gs pos="100000">
                      <a:srgbClr val="FE3E02"/>
                    </a:gs>
                  </a:gsLst>
                  <a:lin ang="5400000" scaled="1"/>
                </a:gradFill>
                <a:latin typeface="宋体" panose="02010600030101010101" pitchFamily="2" charset="-122"/>
                <a:ea typeface="宋体" panose="02010600030101010101" pitchFamily="2" charset="-122"/>
              </a:rPr>
              <a:t>概率论与数理统计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barn(outVertical)">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1075"/>
                                        </p:tgtEl>
                                        <p:attrNameLst>
                                          <p:attrName>style.visibility</p:attrName>
                                        </p:attrNameLst>
                                      </p:cBhvr>
                                      <p:to>
                                        <p:strVal val="visible"/>
                                      </p:to>
                                    </p:set>
                                    <p:anim calcmode="lin" valueType="num">
                                      <p:cBhvr additive="base">
                                        <p:cTn id="12" dur="500" fill="hold"/>
                                        <p:tgtEl>
                                          <p:spTgt spid="131075"/>
                                        </p:tgtEl>
                                        <p:attrNameLst>
                                          <p:attrName>ppt_x</p:attrName>
                                        </p:attrNameLst>
                                      </p:cBhvr>
                                      <p:tavLst>
                                        <p:tav tm="0">
                                          <p:val>
                                            <p:strVal val="0-#ppt_w/2"/>
                                          </p:val>
                                        </p:tav>
                                        <p:tav tm="100000">
                                          <p:val>
                                            <p:strVal val="#ppt_x"/>
                                          </p:val>
                                        </p:tav>
                                      </p:tavLst>
                                    </p:anim>
                                    <p:anim calcmode="lin" valueType="num">
                                      <p:cBhvr additive="base">
                                        <p:cTn id="13" dur="500" fill="hold"/>
                                        <p:tgtEl>
                                          <p:spTgt spid="13107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31077"/>
                                        </p:tgtEl>
                                        <p:attrNameLst>
                                          <p:attrName>style.visibility</p:attrName>
                                        </p:attrNameLst>
                                      </p:cBhvr>
                                      <p:to>
                                        <p:strVal val="visible"/>
                                      </p:to>
                                    </p:set>
                                    <p:anim calcmode="lin" valueType="num">
                                      <p:cBhvr additive="base">
                                        <p:cTn id="17" dur="500" fill="hold"/>
                                        <p:tgtEl>
                                          <p:spTgt spid="131077"/>
                                        </p:tgtEl>
                                        <p:attrNameLst>
                                          <p:attrName>ppt_x</p:attrName>
                                        </p:attrNameLst>
                                      </p:cBhvr>
                                      <p:tavLst>
                                        <p:tav tm="0">
                                          <p:val>
                                            <p:strVal val="1+#ppt_w/2"/>
                                          </p:val>
                                        </p:tav>
                                        <p:tav tm="100000">
                                          <p:val>
                                            <p:strVal val="#ppt_x"/>
                                          </p:val>
                                        </p:tav>
                                      </p:tavLst>
                                    </p:anim>
                                    <p:anim calcmode="lin" valueType="num">
                                      <p:cBhvr additive="base">
                                        <p:cTn id="18" dur="500" fill="hold"/>
                                        <p:tgtEl>
                                          <p:spTgt spid="131077"/>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31076"/>
                                        </p:tgtEl>
                                        <p:attrNameLst>
                                          <p:attrName>style.visibility</p:attrName>
                                        </p:attrNameLst>
                                      </p:cBhvr>
                                      <p:to>
                                        <p:strVal val="visible"/>
                                      </p:to>
                                    </p:set>
                                    <p:anim calcmode="lin" valueType="num">
                                      <p:cBhvr additive="base">
                                        <p:cTn id="22" dur="500" fill="hold"/>
                                        <p:tgtEl>
                                          <p:spTgt spid="131076"/>
                                        </p:tgtEl>
                                        <p:attrNameLst>
                                          <p:attrName>ppt_x</p:attrName>
                                        </p:attrNameLst>
                                      </p:cBhvr>
                                      <p:tavLst>
                                        <p:tav tm="0">
                                          <p:val>
                                            <p:strVal val="#ppt_x"/>
                                          </p:val>
                                        </p:tav>
                                        <p:tav tm="100000">
                                          <p:val>
                                            <p:strVal val="#ppt_x"/>
                                          </p:val>
                                        </p:tav>
                                      </p:tavLst>
                                    </p:anim>
                                    <p:anim calcmode="lin" valueType="num">
                                      <p:cBhvr additive="base">
                                        <p:cTn id="23" dur="500" fill="hold"/>
                                        <p:tgtEl>
                                          <p:spTgt spid="131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75" grpId="0" animBg="1"/>
      <p:bldP spid="131076" grpId="0" animBg="1"/>
      <p:bldP spid="1310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030"/>
          <p:cNvSpPr txBox="1">
            <a:spLocks noChangeArrowheads="1"/>
          </p:cNvSpPr>
          <p:nvPr/>
        </p:nvSpPr>
        <p:spPr bwMode="auto">
          <a:xfrm>
            <a:off x="395288" y="2278063"/>
            <a:ext cx="82518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5400" b="1" dirty="0">
                <a:ea typeface="楷体_GB2312" pitchFamily="49" charset="-122"/>
              </a:rPr>
              <a:t>第一章   </a:t>
            </a:r>
            <a:r>
              <a:rPr kumimoji="1" lang="zh-CN" altLang="en-US" sz="5400" dirty="0">
                <a:ea typeface="华文新魏" panose="02010800040101010101" pitchFamily="2" charset="-122"/>
              </a:rPr>
              <a:t>随机事件及其概率</a:t>
            </a:r>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0" y="1916113"/>
            <a:ext cx="93169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ea typeface="楷体_GB2312" pitchFamily="49" charset="-122"/>
              </a:rPr>
              <a:t>        </a:t>
            </a:r>
            <a:r>
              <a:rPr kumimoji="1" lang="zh-CN" altLang="en-US" sz="3200" dirty="0">
                <a:ea typeface="楷体_GB2312" pitchFamily="49" charset="-122"/>
              </a:rPr>
              <a:t>对某事物特征进行观察, 统称</a:t>
            </a:r>
            <a:r>
              <a:rPr kumimoji="1" lang="zh-CN" altLang="en-US" sz="3200" b="1" dirty="0">
                <a:solidFill>
                  <a:srgbClr val="0000FF"/>
                </a:solidFill>
                <a:ea typeface="楷体_GB2312" pitchFamily="49" charset="-122"/>
              </a:rPr>
              <a:t>试验 </a:t>
            </a:r>
            <a:r>
              <a:rPr kumimoji="1" lang="en-US" altLang="zh-CN" sz="3200" b="1" dirty="0">
                <a:solidFill>
                  <a:srgbClr val="0000FF"/>
                </a:solidFill>
                <a:ea typeface="楷体_GB2312" pitchFamily="49" charset="-122"/>
              </a:rPr>
              <a:t>(experiment)</a:t>
            </a:r>
            <a:r>
              <a:rPr kumimoji="1" lang="zh-CN" altLang="en-US" sz="3200" b="1" dirty="0">
                <a:ea typeface="楷体_GB2312" pitchFamily="49" charset="-122"/>
              </a:rPr>
              <a:t>.</a:t>
            </a:r>
            <a:endParaRPr kumimoji="1" lang="en-US" altLang="zh-CN" sz="3200" b="1" dirty="0">
              <a:ea typeface="楷体_GB2312" pitchFamily="49" charset="-122"/>
            </a:endParaRPr>
          </a:p>
        </p:txBody>
      </p:sp>
      <p:sp>
        <p:nvSpPr>
          <p:cNvPr id="11269" name="Text Box 5"/>
          <p:cNvSpPr txBox="1">
            <a:spLocks noChangeArrowheads="1"/>
          </p:cNvSpPr>
          <p:nvPr/>
        </p:nvSpPr>
        <p:spPr bwMode="auto">
          <a:xfrm>
            <a:off x="304800" y="2636838"/>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ea typeface="楷体_GB2312" pitchFamily="49" charset="-122"/>
              </a:rPr>
              <a:t>若它有如下特点,则称为</a:t>
            </a:r>
            <a:r>
              <a:rPr kumimoji="1" lang="zh-CN" altLang="en-US" sz="3200" b="1" dirty="0">
                <a:solidFill>
                  <a:srgbClr val="0000FF"/>
                </a:solidFill>
                <a:ea typeface="楷体_GB2312" pitchFamily="49" charset="-122"/>
              </a:rPr>
              <a:t>随机试验，</a:t>
            </a:r>
            <a:r>
              <a:rPr kumimoji="1" lang="zh-CN" altLang="en-US" sz="3200" dirty="0">
                <a:ea typeface="楷体_GB2312" pitchFamily="49" charset="-122"/>
              </a:rPr>
              <a:t>用</a:t>
            </a:r>
            <a:r>
              <a:rPr kumimoji="1" lang="en-US" altLang="zh-CN" sz="3200" i="1" dirty="0">
                <a:ea typeface="楷体_GB2312" pitchFamily="49" charset="-122"/>
              </a:rPr>
              <a:t>E</a:t>
            </a:r>
            <a:r>
              <a:rPr kumimoji="1" lang="zh-CN" altLang="en-US" sz="3200" dirty="0">
                <a:ea typeface="楷体_GB2312" pitchFamily="49" charset="-122"/>
              </a:rPr>
              <a:t>表示</a:t>
            </a:r>
          </a:p>
        </p:txBody>
      </p:sp>
      <p:sp>
        <p:nvSpPr>
          <p:cNvPr id="11270" name="Text Box 6"/>
          <p:cNvSpPr txBox="1">
            <a:spLocks noChangeArrowheads="1"/>
          </p:cNvSpPr>
          <p:nvPr/>
        </p:nvSpPr>
        <p:spPr bwMode="auto">
          <a:xfrm>
            <a:off x="468313" y="5076473"/>
            <a:ext cx="5987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FFCC00"/>
              </a:buClr>
              <a:buFont typeface="Wingdings" panose="05000000000000000000" pitchFamily="2" charset="2"/>
              <a:buChar char="q"/>
            </a:pPr>
            <a:r>
              <a:rPr kumimoji="1" lang="zh-CN" altLang="en-US" sz="3200" dirty="0">
                <a:ea typeface="楷体_GB2312" pitchFamily="49" charset="-122"/>
              </a:rPr>
              <a:t> 试验前不能预知出现哪种结果</a:t>
            </a:r>
          </a:p>
        </p:txBody>
      </p:sp>
      <p:sp>
        <p:nvSpPr>
          <p:cNvPr id="11267" name="Text Box 3"/>
          <p:cNvSpPr txBox="1">
            <a:spLocks noChangeArrowheads="1"/>
          </p:cNvSpPr>
          <p:nvPr/>
        </p:nvSpPr>
        <p:spPr bwMode="auto">
          <a:xfrm>
            <a:off x="107504" y="1052513"/>
            <a:ext cx="8512908" cy="52322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CC00"/>
                </a:solidFill>
                <a:ea typeface="楷体_GB2312" pitchFamily="49" charset="-122"/>
              </a:rPr>
              <a:t> </a:t>
            </a:r>
            <a:r>
              <a:rPr kumimoji="1" lang="en-US" altLang="zh-CN" sz="2800" b="1" dirty="0">
                <a:ea typeface="楷体_GB2312" pitchFamily="49" charset="-122"/>
              </a:rPr>
              <a:t>1.</a:t>
            </a:r>
            <a:r>
              <a:rPr kumimoji="1" lang="zh-CN" altLang="en-US" sz="2800" b="1" dirty="0">
                <a:ea typeface="楷体_GB2312" pitchFamily="49" charset="-122"/>
              </a:rPr>
              <a:t>随机试验</a:t>
            </a:r>
            <a:r>
              <a:rPr kumimoji="1" lang="en-US" altLang="zh-CN" sz="2800" b="1" dirty="0">
                <a:ea typeface="楷体_GB2312" pitchFamily="49" charset="-122"/>
              </a:rPr>
              <a:t>(Random Test)</a:t>
            </a:r>
            <a:r>
              <a:rPr kumimoji="1" lang="zh-CN" altLang="en-US" sz="2800" b="1" dirty="0">
                <a:ea typeface="楷体_GB2312" pitchFamily="49" charset="-122"/>
              </a:rPr>
              <a:t>与样本空间</a:t>
            </a:r>
            <a:r>
              <a:rPr kumimoji="1" lang="en-US" altLang="zh-CN" sz="2800" b="1" dirty="0">
                <a:ea typeface="楷体_GB2312" pitchFamily="49" charset="-122"/>
              </a:rPr>
              <a:t>(Sample Space)</a:t>
            </a:r>
            <a:r>
              <a:rPr kumimoji="1" lang="en-US" altLang="zh-CN" sz="2800" i="1" dirty="0">
                <a:solidFill>
                  <a:srgbClr val="FFCC00"/>
                </a:solidFill>
                <a:ea typeface="楷体_GB2312" pitchFamily="49" charset="-122"/>
              </a:rPr>
              <a:t> </a:t>
            </a:r>
            <a:endParaRPr kumimoji="1" lang="en-US" altLang="zh-CN" sz="2800" dirty="0">
              <a:solidFill>
                <a:srgbClr val="FFCC00"/>
              </a:solidFill>
              <a:ea typeface="楷体_GB2312" pitchFamily="49" charset="-122"/>
            </a:endParaRPr>
          </a:p>
        </p:txBody>
      </p:sp>
      <p:sp>
        <p:nvSpPr>
          <p:cNvPr id="11277" name="Text Box 13"/>
          <p:cNvSpPr txBox="1">
            <a:spLocks noChangeArrowheads="1"/>
          </p:cNvSpPr>
          <p:nvPr/>
        </p:nvSpPr>
        <p:spPr bwMode="auto">
          <a:xfrm>
            <a:off x="468313" y="3501008"/>
            <a:ext cx="55771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FFCC00"/>
              </a:buClr>
              <a:buFont typeface="Wingdings" panose="05000000000000000000" pitchFamily="2" charset="2"/>
              <a:buChar char="q"/>
            </a:pPr>
            <a:r>
              <a:rPr kumimoji="1" lang="zh-CN" altLang="en-US" sz="3200" dirty="0">
                <a:ea typeface="楷体_GB2312" pitchFamily="49" charset="-122"/>
              </a:rPr>
              <a:t> 可在相同的条件下重复进行</a:t>
            </a:r>
          </a:p>
        </p:txBody>
      </p:sp>
      <p:sp>
        <p:nvSpPr>
          <p:cNvPr id="11278" name="Text Box 14"/>
          <p:cNvSpPr txBox="1">
            <a:spLocks noChangeArrowheads="1"/>
          </p:cNvSpPr>
          <p:nvPr/>
        </p:nvSpPr>
        <p:spPr bwMode="auto">
          <a:xfrm>
            <a:off x="468313" y="4284385"/>
            <a:ext cx="80393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FFCC00"/>
              </a:buClr>
              <a:buFont typeface="Wingdings" panose="05000000000000000000" pitchFamily="2" charset="2"/>
              <a:buChar char="q"/>
            </a:pPr>
            <a:r>
              <a:rPr kumimoji="1" lang="zh-CN" altLang="en-US" sz="3200" dirty="0">
                <a:ea typeface="楷体_GB2312" pitchFamily="49" charset="-122"/>
              </a:rPr>
              <a:t> 试验结果不止一个，但能明确所有的结果</a:t>
            </a:r>
          </a:p>
        </p:txBody>
      </p:sp>
      <p:sp>
        <p:nvSpPr>
          <p:cNvPr id="4" name="标题 3"/>
          <p:cNvSpPr>
            <a:spLocks noGrp="1"/>
          </p:cNvSpPr>
          <p:nvPr>
            <p:ph type="title"/>
          </p:nvPr>
        </p:nvSpPr>
        <p:spPr/>
        <p:txBody>
          <a:bodyPr>
            <a:normAutofit/>
          </a:bodyPr>
          <a:lstStyle/>
          <a:p>
            <a:r>
              <a:rPr lang="en-US" altLang="zh-CN" dirty="0">
                <a:solidFill>
                  <a:schemeClr val="bg1"/>
                </a:solidFill>
              </a:rPr>
              <a:t>§1.1  </a:t>
            </a:r>
            <a:r>
              <a:rPr lang="zh-CN" altLang="en-US" dirty="0">
                <a:solidFill>
                  <a:schemeClr val="bg1"/>
                </a:solidFill>
              </a:rPr>
              <a:t>随机事件及其运算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ox(in)">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wipe(up)">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up)">
                                      <p:cBhvr>
                                        <p:cTn id="17" dur="500"/>
                                        <p:tgtEl>
                                          <p:spTgt spid="112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277"/>
                                        </p:tgtEl>
                                        <p:attrNameLst>
                                          <p:attrName>style.visibility</p:attrName>
                                        </p:attrNameLst>
                                      </p:cBhvr>
                                      <p:to>
                                        <p:strVal val="visible"/>
                                      </p:to>
                                    </p:set>
                                    <p:animEffect transition="in" filter="wipe(up)">
                                      <p:cBhvr>
                                        <p:cTn id="22" dur="500"/>
                                        <p:tgtEl>
                                          <p:spTgt spid="112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278"/>
                                        </p:tgtEl>
                                        <p:attrNameLst>
                                          <p:attrName>style.visibility</p:attrName>
                                        </p:attrNameLst>
                                      </p:cBhvr>
                                      <p:to>
                                        <p:strVal val="visible"/>
                                      </p:to>
                                    </p:set>
                                    <p:animEffect transition="in" filter="wipe(up)">
                                      <p:cBhvr>
                                        <p:cTn id="27" dur="500"/>
                                        <p:tgtEl>
                                          <p:spTgt spid="112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270"/>
                                        </p:tgtEl>
                                        <p:attrNameLst>
                                          <p:attrName>style.visibility</p:attrName>
                                        </p:attrNameLst>
                                      </p:cBhvr>
                                      <p:to>
                                        <p:strVal val="visible"/>
                                      </p:to>
                                    </p:set>
                                    <p:animEffect transition="in" filter="wipe(up)">
                                      <p:cBhvr>
                                        <p:cTn id="32"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P spid="11269" grpId="0" autoUpdateAnimBg="0"/>
      <p:bldP spid="11270" grpId="0" autoUpdateAnimBg="0"/>
      <p:bldP spid="11267" grpId="0" animBg="1"/>
      <p:bldP spid="11277" grpId="0" autoUpdateAnimBg="0"/>
      <p:bldP spid="1127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395537" y="260648"/>
            <a:ext cx="828092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3200" b="1" dirty="0">
                <a:solidFill>
                  <a:srgbClr val="0000FF"/>
                </a:solidFill>
                <a:ea typeface="楷体_GB2312" pitchFamily="49" charset="-122"/>
              </a:rPr>
              <a:t>样本空间</a:t>
            </a:r>
            <a:r>
              <a:rPr kumimoji="1" lang="en-US" altLang="zh-CN" sz="3200" b="1" dirty="0">
                <a:solidFill>
                  <a:srgbClr val="0000FF"/>
                </a:solidFill>
                <a:ea typeface="楷体_GB2312" pitchFamily="49" charset="-122"/>
              </a:rPr>
              <a:t>(Sample Space)</a:t>
            </a:r>
            <a:r>
              <a:rPr kumimoji="1" lang="zh-CN" altLang="en-US" sz="3200" dirty="0">
                <a:ea typeface="楷体_GB2312" pitchFamily="49" charset="-122"/>
              </a:rPr>
              <a:t>—— 随机试验</a:t>
            </a:r>
            <a:r>
              <a:rPr kumimoji="1" lang="en-US" altLang="zh-CN" sz="3200" i="1" dirty="0">
                <a:ea typeface="楷体_GB2312" pitchFamily="49" charset="-122"/>
              </a:rPr>
              <a:t>E </a:t>
            </a:r>
            <a:r>
              <a:rPr kumimoji="1" lang="zh-CN" altLang="en-US" sz="3200" dirty="0">
                <a:ea typeface="楷体_GB2312" pitchFamily="49" charset="-122"/>
              </a:rPr>
              <a:t>所有可能的结果组成的集合称为 </a:t>
            </a:r>
            <a:r>
              <a:rPr kumimoji="1" lang="zh-CN" altLang="en-US" sz="3200" b="1" dirty="0">
                <a:solidFill>
                  <a:srgbClr val="0000FF"/>
                </a:solidFill>
                <a:ea typeface="楷体_GB2312" pitchFamily="49" charset="-122"/>
              </a:rPr>
              <a:t>样本空间</a:t>
            </a:r>
            <a:r>
              <a:rPr kumimoji="1" lang="zh-CN" altLang="en-US" sz="3200" dirty="0">
                <a:ea typeface="楷体_GB2312" pitchFamily="49" charset="-122"/>
              </a:rPr>
              <a:t> 记为</a:t>
            </a:r>
            <a:r>
              <a:rPr kumimoji="1" lang="zh-CN" altLang="en-US" sz="3200" dirty="0">
                <a:ea typeface="楷体_GB2312" pitchFamily="49" charset="-122"/>
                <a:sym typeface="Euclid Symbol" pitchFamily="18" charset="2"/>
              </a:rPr>
              <a:t></a:t>
            </a:r>
            <a:r>
              <a:rPr kumimoji="1" lang="en-US" altLang="zh-CN" sz="3200" dirty="0">
                <a:ea typeface="楷体_GB2312" pitchFamily="49" charset="-122"/>
                <a:sym typeface="Euclid Symbol" pitchFamily="18" charset="2"/>
              </a:rPr>
              <a:t>, or </a:t>
            </a:r>
            <a:r>
              <a:rPr kumimoji="1" lang="en-US" altLang="zh-CN" sz="3200" i="1" dirty="0">
                <a:ea typeface="楷体_GB2312" pitchFamily="49" charset="-122"/>
                <a:sym typeface="Euclid Symbol" pitchFamily="18" charset="2"/>
              </a:rPr>
              <a:t>S</a:t>
            </a:r>
            <a:endParaRPr kumimoji="1" lang="zh-CN" altLang="en-US" sz="3200" i="1" dirty="0">
              <a:ea typeface="楷体_GB2312" pitchFamily="49" charset="-122"/>
            </a:endParaRPr>
          </a:p>
        </p:txBody>
      </p:sp>
      <p:sp>
        <p:nvSpPr>
          <p:cNvPr id="51204" name="Rectangle 4"/>
          <p:cNvSpPr>
            <a:spLocks noChangeArrowheads="1"/>
          </p:cNvSpPr>
          <p:nvPr/>
        </p:nvSpPr>
        <p:spPr bwMode="auto">
          <a:xfrm>
            <a:off x="323528" y="2039764"/>
            <a:ext cx="8559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dirty="0">
                <a:ea typeface="楷体_GB2312" pitchFamily="49" charset="-122"/>
                <a:sym typeface="Euclid Symbol" pitchFamily="18" charset="2"/>
              </a:rPr>
              <a:t>样本空间的元素, 即</a:t>
            </a:r>
            <a:r>
              <a:rPr kumimoji="1" lang="en-US" altLang="zh-CN" sz="3200" i="1" dirty="0">
                <a:ea typeface="楷体_GB2312" pitchFamily="49" charset="-122"/>
                <a:sym typeface="Euclid Symbol" pitchFamily="18" charset="2"/>
              </a:rPr>
              <a:t>E</a:t>
            </a:r>
            <a:r>
              <a:rPr kumimoji="1" lang="en-US" altLang="zh-CN" sz="3200" dirty="0">
                <a:ea typeface="楷体_GB2312" pitchFamily="49" charset="-122"/>
                <a:sym typeface="Euclid Symbol" pitchFamily="18" charset="2"/>
              </a:rPr>
              <a:t> </a:t>
            </a:r>
            <a:r>
              <a:rPr kumimoji="1" lang="zh-CN" altLang="en-US" sz="3200" dirty="0">
                <a:ea typeface="楷体_GB2312" pitchFamily="49" charset="-122"/>
                <a:sym typeface="Euclid Symbol" pitchFamily="18" charset="2"/>
              </a:rPr>
              <a:t>的直接结果, 称为</a:t>
            </a:r>
            <a:r>
              <a:rPr kumimoji="1" lang="zh-CN" altLang="en-US" sz="3200" b="1" dirty="0">
                <a:solidFill>
                  <a:srgbClr val="0000FF"/>
                </a:solidFill>
                <a:ea typeface="楷体_GB2312" pitchFamily="49" charset="-122"/>
                <a:sym typeface="Euclid Symbol" pitchFamily="18" charset="2"/>
              </a:rPr>
              <a:t>样本点</a:t>
            </a:r>
            <a:r>
              <a:rPr kumimoji="1" lang="zh-CN" altLang="en-US" sz="3200" dirty="0">
                <a:ea typeface="楷体_GB2312" pitchFamily="49" charset="-122"/>
                <a:sym typeface="Euclid Symbol" pitchFamily="18" charset="2"/>
              </a:rPr>
              <a:t>(</a:t>
            </a:r>
            <a:r>
              <a:rPr kumimoji="1" lang="zh-CN" altLang="en-US" sz="3200" b="1" dirty="0">
                <a:ea typeface="楷体_GB2312" pitchFamily="49" charset="-122"/>
              </a:rPr>
              <a:t>或</a:t>
            </a:r>
            <a:r>
              <a:rPr kumimoji="1" lang="zh-CN" altLang="en-US" sz="3200" b="1" dirty="0">
                <a:solidFill>
                  <a:srgbClr val="0000FF"/>
                </a:solidFill>
                <a:ea typeface="楷体_GB2312" pitchFamily="49" charset="-122"/>
                <a:sym typeface="Euclid Symbol" pitchFamily="18" charset="2"/>
              </a:rPr>
              <a:t>基本事件</a:t>
            </a:r>
            <a:r>
              <a:rPr kumimoji="1" lang="en-US" altLang="zh-CN" sz="3200" b="1" dirty="0">
                <a:solidFill>
                  <a:srgbClr val="0000FF"/>
                </a:solidFill>
                <a:ea typeface="楷体_GB2312" pitchFamily="49" charset="-122"/>
                <a:sym typeface="Euclid Symbol" pitchFamily="18" charset="2"/>
              </a:rPr>
              <a:t>Simple Event</a:t>
            </a:r>
            <a:r>
              <a:rPr kumimoji="1" lang="en-US" altLang="zh-CN" sz="3200" dirty="0">
                <a:ea typeface="楷体_GB2312" pitchFamily="49" charset="-122"/>
                <a:sym typeface="Euclid Symbol" pitchFamily="18" charset="2"/>
              </a:rPr>
              <a:t>)  </a:t>
            </a:r>
            <a:r>
              <a:rPr kumimoji="1" lang="zh-CN" altLang="en-US" sz="3200" dirty="0">
                <a:ea typeface="楷体_GB2312" pitchFamily="49" charset="-122"/>
                <a:sym typeface="Euclid Symbol" pitchFamily="18" charset="2"/>
              </a:rPr>
              <a:t>常记为 ， = {}</a:t>
            </a:r>
          </a:p>
        </p:txBody>
      </p:sp>
      <p:sp>
        <p:nvSpPr>
          <p:cNvPr id="51205" name="Text Box 5"/>
          <p:cNvSpPr txBox="1">
            <a:spLocks noChangeArrowheads="1"/>
          </p:cNvSpPr>
          <p:nvPr/>
        </p:nvSpPr>
        <p:spPr bwMode="auto">
          <a:xfrm>
            <a:off x="323528" y="3405014"/>
            <a:ext cx="828092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dirty="0">
                <a:solidFill>
                  <a:srgbClr val="0000FF"/>
                </a:solidFill>
                <a:ea typeface="楷体_GB2312" pitchFamily="49" charset="-122"/>
              </a:rPr>
              <a:t>随机事件</a:t>
            </a:r>
            <a:r>
              <a:rPr kumimoji="1" lang="zh-CN" altLang="en-US" sz="3200" dirty="0">
                <a:solidFill>
                  <a:srgbClr val="CCECFF"/>
                </a:solidFill>
                <a:ea typeface="楷体_GB2312" pitchFamily="49" charset="-122"/>
              </a:rPr>
              <a:t> </a:t>
            </a:r>
            <a:r>
              <a:rPr kumimoji="1" lang="en-US" altLang="zh-CN" sz="3200" dirty="0">
                <a:solidFill>
                  <a:srgbClr val="0000FF"/>
                </a:solidFill>
                <a:ea typeface="楷体_GB2312" pitchFamily="49" charset="-122"/>
              </a:rPr>
              <a:t>(Random Event)</a:t>
            </a:r>
            <a:r>
              <a:rPr kumimoji="1" lang="zh-CN" altLang="en-US" sz="3200" dirty="0">
                <a:ea typeface="楷体_GB2312" pitchFamily="49" charset="-122"/>
              </a:rPr>
              <a:t>—— </a:t>
            </a:r>
            <a:r>
              <a:rPr kumimoji="1" lang="zh-CN" altLang="en-US" sz="3200" dirty="0">
                <a:ea typeface="楷体_GB2312" pitchFamily="49" charset="-122"/>
                <a:sym typeface="Euclid Symbol" pitchFamily="18" charset="2"/>
              </a:rPr>
              <a:t></a:t>
            </a:r>
            <a:r>
              <a:rPr kumimoji="1" lang="zh-CN" altLang="en-US" sz="3200" dirty="0">
                <a:ea typeface="楷体_GB2312" pitchFamily="49" charset="-122"/>
              </a:rPr>
              <a:t>的子集, 记为 </a:t>
            </a:r>
            <a:r>
              <a:rPr kumimoji="1" lang="en-US" altLang="zh-CN" sz="3200" i="1" dirty="0">
                <a:ea typeface="楷体_GB2312" pitchFamily="49" charset="-122"/>
              </a:rPr>
              <a:t>A ,B ,…</a:t>
            </a:r>
            <a:endParaRPr kumimoji="1" lang="zh-CN" altLang="en-US" sz="3200" i="1" dirty="0">
              <a:ea typeface="楷体_GB2312" pitchFamily="49" charset="-122"/>
            </a:endParaRPr>
          </a:p>
        </p:txBody>
      </p:sp>
      <p:sp>
        <p:nvSpPr>
          <p:cNvPr id="51206" name="Text Box 6"/>
          <p:cNvSpPr txBox="1">
            <a:spLocks noChangeArrowheads="1"/>
          </p:cNvSpPr>
          <p:nvPr/>
        </p:nvSpPr>
        <p:spPr bwMode="auto">
          <a:xfrm>
            <a:off x="282480" y="4437112"/>
            <a:ext cx="7673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ea typeface="楷体_GB2312" pitchFamily="49" charset="-122"/>
              </a:rPr>
              <a:t>它是满足某些条件的样本点所组成的集合.</a:t>
            </a:r>
          </a:p>
        </p:txBody>
      </p:sp>
      <p:pic>
        <p:nvPicPr>
          <p:cNvPr id="6" name="Picture 2" descr="http://files.turbosquid.com/Preview/Content_2009_09_23__12_04_38/dart_12.jpga6191845-b951-42ab-ae20-7f0e1384c205Large.jpg"/>
          <p:cNvPicPr>
            <a:picLocks noChangeAspect="1" noChangeArrowheads="1"/>
          </p:cNvPicPr>
          <p:nvPr/>
        </p:nvPicPr>
        <p:blipFill>
          <a:blip r:embed="rId2" cstate="print"/>
          <a:srcRect/>
          <a:stretch>
            <a:fillRect/>
          </a:stretch>
        </p:blipFill>
        <p:spPr bwMode="auto">
          <a:xfrm>
            <a:off x="7020272" y="4437112"/>
            <a:ext cx="2088232" cy="2088232"/>
          </a:xfrm>
          <a:prstGeom prst="rect">
            <a:avLst/>
          </a:prstGeom>
          <a:noFill/>
          <a:effectLst>
            <a:softEdge rad="317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up)">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up)">
                                      <p:cBhvr>
                                        <p:cTn id="12" dur="500"/>
                                        <p:tgtEl>
                                          <p:spTgt spid="512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wipe(up)">
                                      <p:cBhvr>
                                        <p:cTn id="17" dur="500"/>
                                        <p:tgtEl>
                                          <p:spTgt spid="51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wipe(up)">
                                      <p:cBhvr>
                                        <p:cTn id="22"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1205" grpId="0" autoUpdateAnimBg="0"/>
      <p:bldP spid="5120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07" name="Object 15"/>
          <p:cNvGraphicFramePr>
            <a:graphicFrameLocks noChangeAspect="1"/>
          </p:cNvGraphicFramePr>
          <p:nvPr/>
        </p:nvGraphicFramePr>
        <p:xfrm>
          <a:off x="593725" y="3227710"/>
          <a:ext cx="3698875" cy="650875"/>
        </p:xfrm>
        <a:graphic>
          <a:graphicData uri="http://schemas.openxmlformats.org/presentationml/2006/ole">
            <mc:AlternateContent xmlns:mc="http://schemas.openxmlformats.org/markup-compatibility/2006">
              <mc:Choice xmlns:v="urn:schemas-microsoft-com:vml" Requires="v">
                <p:oleObj spid="_x0000_s1294" name="Equation" r:id="rId3" imgW="31089600" imgH="5486400" progId="Equation.DSMT4">
                  <p:embed/>
                </p:oleObj>
              </mc:Choice>
              <mc:Fallback>
                <p:oleObj name="Equation" r:id="rId3" imgW="31089600" imgH="5486400" progId="Equation.DSMT4">
                  <p:embed/>
                  <p:pic>
                    <p:nvPicPr>
                      <p:cNvPr id="0" name="图片 1279"/>
                      <p:cNvPicPr>
                        <a:picLocks noChangeAspect="1" noChangeArrowheads="1"/>
                      </p:cNvPicPr>
                      <p:nvPr/>
                    </p:nvPicPr>
                    <p:blipFill>
                      <a:blip r:embed="rId4"/>
                      <a:srcRect/>
                      <a:stretch>
                        <a:fillRect/>
                      </a:stretch>
                    </p:blipFill>
                    <p:spPr bwMode="auto">
                      <a:xfrm>
                        <a:off x="593725" y="3227710"/>
                        <a:ext cx="3698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0" name="Object 18"/>
          <p:cNvGraphicFramePr>
            <a:graphicFrameLocks noChangeAspect="1"/>
          </p:cNvGraphicFramePr>
          <p:nvPr/>
        </p:nvGraphicFramePr>
        <p:xfrm>
          <a:off x="539552" y="4927923"/>
          <a:ext cx="4560887" cy="655637"/>
        </p:xfrm>
        <a:graphic>
          <a:graphicData uri="http://schemas.openxmlformats.org/presentationml/2006/ole">
            <mc:AlternateContent xmlns:mc="http://schemas.openxmlformats.org/markup-compatibility/2006">
              <mc:Choice xmlns:v="urn:schemas-microsoft-com:vml" Requires="v">
                <p:oleObj spid="_x0000_s1295" name="Equation" r:id="rId5" imgW="42367200" imgH="6096000" progId="Equation.DSMT4">
                  <p:embed/>
                </p:oleObj>
              </mc:Choice>
              <mc:Fallback>
                <p:oleObj name="Equation" r:id="rId5" imgW="42367200" imgH="6096000" progId="Equation.DSMT4">
                  <p:embed/>
                  <p:pic>
                    <p:nvPicPr>
                      <p:cNvPr id="0" name="图片 1280"/>
                      <p:cNvPicPr>
                        <a:picLocks noChangeAspect="1" noChangeArrowheads="1"/>
                      </p:cNvPicPr>
                      <p:nvPr/>
                    </p:nvPicPr>
                    <p:blipFill>
                      <a:blip r:embed="rId6"/>
                      <a:srcRect/>
                      <a:stretch>
                        <a:fillRect/>
                      </a:stretch>
                    </p:blipFill>
                    <p:spPr bwMode="auto">
                      <a:xfrm>
                        <a:off x="539552" y="4927923"/>
                        <a:ext cx="4560887"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2" name="Text Box 20"/>
          <p:cNvSpPr txBox="1">
            <a:spLocks noChangeArrowheads="1"/>
          </p:cNvSpPr>
          <p:nvPr/>
        </p:nvSpPr>
        <p:spPr bwMode="auto">
          <a:xfrm>
            <a:off x="539552" y="5517232"/>
            <a:ext cx="758092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ea typeface="楷体_GB2312" pitchFamily="49" charset="-122"/>
              </a:rPr>
              <a:t>其中</a:t>
            </a:r>
            <a:r>
              <a:rPr kumimoji="1" lang="en-US" altLang="zh-CN" sz="3200" i="1" dirty="0">
                <a:ea typeface="楷体_GB2312" pitchFamily="49" charset="-122"/>
              </a:rPr>
              <a:t>T</a:t>
            </a:r>
            <a:r>
              <a:rPr kumimoji="1" lang="en-US" altLang="zh-CN" sz="3200" baseline="-25000" dirty="0">
                <a:ea typeface="楷体_GB2312" pitchFamily="49" charset="-122"/>
              </a:rPr>
              <a:t>1</a:t>
            </a:r>
            <a:r>
              <a:rPr kumimoji="1" lang="en-US" altLang="zh-CN" sz="3200" i="1" dirty="0">
                <a:ea typeface="楷体_GB2312" pitchFamily="49" charset="-122"/>
              </a:rPr>
              <a:t>,T</a:t>
            </a:r>
            <a:r>
              <a:rPr kumimoji="1" lang="en-US" altLang="zh-CN" sz="3200" baseline="-25000" dirty="0">
                <a:ea typeface="楷体_GB2312" pitchFamily="49" charset="-122"/>
              </a:rPr>
              <a:t>2</a:t>
            </a:r>
            <a:r>
              <a:rPr kumimoji="1" lang="zh-CN" altLang="en-US" sz="3200" dirty="0">
                <a:ea typeface="楷体_GB2312" pitchFamily="49" charset="-122"/>
              </a:rPr>
              <a:t>分别是该地区的最低与最高温度</a:t>
            </a:r>
          </a:p>
        </p:txBody>
      </p:sp>
      <p:sp>
        <p:nvSpPr>
          <p:cNvPr id="1045" name="Text Box 24"/>
          <p:cNvSpPr txBox="1">
            <a:spLocks noChangeArrowheads="1"/>
          </p:cNvSpPr>
          <p:nvPr/>
        </p:nvSpPr>
        <p:spPr bwMode="auto">
          <a:xfrm>
            <a:off x="539552" y="4284960"/>
            <a:ext cx="818420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i="1" dirty="0">
                <a:ea typeface="楷体_GB2312" pitchFamily="49" charset="-122"/>
              </a:rPr>
              <a:t>E</a:t>
            </a:r>
            <a:r>
              <a:rPr kumimoji="1" lang="en-US" altLang="zh-CN" sz="3200" baseline="-25000" dirty="0">
                <a:ea typeface="楷体_GB2312" pitchFamily="49" charset="-122"/>
              </a:rPr>
              <a:t>3</a:t>
            </a:r>
            <a:r>
              <a:rPr kumimoji="1" lang="en-US" altLang="zh-CN" sz="3200" dirty="0">
                <a:ea typeface="楷体_GB2312" pitchFamily="49" charset="-122"/>
              </a:rPr>
              <a:t>:</a:t>
            </a:r>
            <a:r>
              <a:rPr kumimoji="1" lang="zh-CN" altLang="en-US" sz="3200" dirty="0">
                <a:ea typeface="楷体_GB2312" pitchFamily="49" charset="-122"/>
              </a:rPr>
              <a:t>观察某地区每天的最高温度与最低温度</a:t>
            </a:r>
          </a:p>
        </p:txBody>
      </p:sp>
      <p:sp>
        <p:nvSpPr>
          <p:cNvPr id="1044" name="Text Box 27"/>
          <p:cNvSpPr txBox="1">
            <a:spLocks noChangeArrowheads="1"/>
          </p:cNvSpPr>
          <p:nvPr/>
        </p:nvSpPr>
        <p:spPr bwMode="auto">
          <a:xfrm>
            <a:off x="539552" y="2628201"/>
            <a:ext cx="79333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i="1" dirty="0">
                <a:ea typeface="楷体_GB2312" pitchFamily="49" charset="-122"/>
              </a:rPr>
              <a:t>E</a:t>
            </a:r>
            <a:r>
              <a:rPr kumimoji="1" lang="en-US" altLang="zh-CN" sz="3200" baseline="-25000" dirty="0">
                <a:ea typeface="楷体_GB2312" pitchFamily="49" charset="-122"/>
              </a:rPr>
              <a:t>2</a:t>
            </a:r>
            <a:r>
              <a:rPr kumimoji="1" lang="en-US" altLang="zh-CN" sz="3200" dirty="0">
                <a:ea typeface="楷体_GB2312" pitchFamily="49" charset="-122"/>
              </a:rPr>
              <a:t>:</a:t>
            </a:r>
            <a:r>
              <a:rPr kumimoji="1" lang="zh-CN" altLang="en-US" sz="3200" dirty="0">
                <a:ea typeface="楷体_GB2312" pitchFamily="49" charset="-122"/>
              </a:rPr>
              <a:t>观察总机每天9:00~10:00接到的电话次数</a:t>
            </a:r>
          </a:p>
        </p:txBody>
      </p:sp>
      <p:grpSp>
        <p:nvGrpSpPr>
          <p:cNvPr id="4" name="Group 38"/>
          <p:cNvGrpSpPr/>
          <p:nvPr/>
        </p:nvGrpSpPr>
        <p:grpSpPr bwMode="auto">
          <a:xfrm>
            <a:off x="3276600" y="1651323"/>
            <a:ext cx="4495800" cy="641350"/>
            <a:chOff x="2352" y="672"/>
            <a:chExt cx="2352" cy="404"/>
          </a:xfrm>
        </p:grpSpPr>
        <p:sp>
          <p:nvSpPr>
            <p:cNvPr id="1042" name="Text Box 32"/>
            <p:cNvSpPr txBox="1">
              <a:spLocks noChangeArrowheads="1"/>
            </p:cNvSpPr>
            <p:nvPr/>
          </p:nvSpPr>
          <p:spPr bwMode="auto">
            <a:xfrm>
              <a:off x="3038" y="672"/>
              <a:ext cx="166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dirty="0">
                  <a:solidFill>
                    <a:srgbClr val="0000FF"/>
                  </a:solidFill>
                  <a:ea typeface="楷体_GB2312" pitchFamily="49" charset="-122"/>
                </a:rPr>
                <a:t>有限样本空间</a:t>
              </a:r>
            </a:p>
          </p:txBody>
        </p:sp>
        <p:sp>
          <p:nvSpPr>
            <p:cNvPr id="1043" name="Line 36"/>
            <p:cNvSpPr>
              <a:spLocks noChangeShapeType="1"/>
            </p:cNvSpPr>
            <p:nvPr/>
          </p:nvSpPr>
          <p:spPr bwMode="auto">
            <a:xfrm>
              <a:off x="2352" y="864"/>
              <a:ext cx="62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40"/>
          <p:cNvGrpSpPr/>
          <p:nvPr/>
        </p:nvGrpSpPr>
        <p:grpSpPr bwMode="auto">
          <a:xfrm>
            <a:off x="5004048" y="4921573"/>
            <a:ext cx="4033838" cy="641350"/>
            <a:chOff x="3312" y="3010"/>
            <a:chExt cx="2273" cy="404"/>
          </a:xfrm>
        </p:grpSpPr>
        <p:sp>
          <p:nvSpPr>
            <p:cNvPr id="1040" name="Text Box 33"/>
            <p:cNvSpPr txBox="1">
              <a:spLocks noChangeArrowheads="1"/>
            </p:cNvSpPr>
            <p:nvPr/>
          </p:nvSpPr>
          <p:spPr bwMode="auto">
            <a:xfrm>
              <a:off x="3935" y="3010"/>
              <a:ext cx="165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solidFill>
                    <a:srgbClr val="0000FF"/>
                  </a:solidFill>
                  <a:ea typeface="楷体_GB2312" pitchFamily="49" charset="-122"/>
                </a:rPr>
                <a:t>无限样本空间</a:t>
              </a:r>
            </a:p>
          </p:txBody>
        </p:sp>
        <p:sp>
          <p:nvSpPr>
            <p:cNvPr id="1041" name="Line 37"/>
            <p:cNvSpPr>
              <a:spLocks noChangeShapeType="1"/>
            </p:cNvSpPr>
            <p:nvPr/>
          </p:nvSpPr>
          <p:spPr bwMode="auto">
            <a:xfrm>
              <a:off x="3312" y="3235"/>
              <a:ext cx="62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039" name="Text Box 43"/>
          <p:cNvSpPr txBox="1">
            <a:spLocks noChangeArrowheads="1"/>
          </p:cNvSpPr>
          <p:nvPr/>
        </p:nvSpPr>
        <p:spPr bwMode="auto">
          <a:xfrm>
            <a:off x="539552" y="1087760"/>
            <a:ext cx="80095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i="1" dirty="0">
                <a:ea typeface="楷体_GB2312" pitchFamily="49" charset="-122"/>
              </a:rPr>
              <a:t>E</a:t>
            </a:r>
            <a:r>
              <a:rPr kumimoji="1" lang="en-US" altLang="zh-CN" sz="3200" baseline="-25000" dirty="0">
                <a:ea typeface="楷体_GB2312" pitchFamily="49" charset="-122"/>
              </a:rPr>
              <a:t>1</a:t>
            </a:r>
            <a:r>
              <a:rPr kumimoji="1" lang="en-US" altLang="zh-CN" sz="3200" dirty="0">
                <a:ea typeface="楷体_GB2312" pitchFamily="49" charset="-122"/>
              </a:rPr>
              <a:t>:</a:t>
            </a:r>
            <a:r>
              <a:rPr kumimoji="1" lang="zh-CN" altLang="en-US" sz="3200" dirty="0">
                <a:ea typeface="楷体_GB2312" pitchFamily="49" charset="-122"/>
              </a:rPr>
              <a:t>投一枚硬币3次，观察正面出现的次数</a:t>
            </a:r>
          </a:p>
        </p:txBody>
      </p:sp>
      <p:graphicFrame>
        <p:nvGraphicFramePr>
          <p:cNvPr id="33836" name="Object 44"/>
          <p:cNvGraphicFramePr>
            <a:graphicFrameLocks noChangeAspect="1"/>
          </p:cNvGraphicFramePr>
          <p:nvPr/>
        </p:nvGraphicFramePr>
        <p:xfrm>
          <a:off x="755576" y="1614810"/>
          <a:ext cx="2497138" cy="633413"/>
        </p:xfrm>
        <a:graphic>
          <a:graphicData uri="http://schemas.openxmlformats.org/presentationml/2006/ole">
            <mc:AlternateContent xmlns:mc="http://schemas.openxmlformats.org/markup-compatibility/2006">
              <mc:Choice xmlns:v="urn:schemas-microsoft-com:vml" Requires="v">
                <p:oleObj spid="_x0000_s1296" name="Equation" r:id="rId7" imgW="21640800" imgH="5486400" progId="Equation.DSMT4">
                  <p:embed/>
                </p:oleObj>
              </mc:Choice>
              <mc:Fallback>
                <p:oleObj name="Equation" r:id="rId7" imgW="21640800" imgH="5486400" progId="Equation.DSMT4">
                  <p:embed/>
                  <p:pic>
                    <p:nvPicPr>
                      <p:cNvPr id="0" name="图片 1281"/>
                      <p:cNvPicPr>
                        <a:picLocks noChangeAspect="1" noChangeArrowheads="1"/>
                      </p:cNvPicPr>
                      <p:nvPr/>
                    </p:nvPicPr>
                    <p:blipFill>
                      <a:blip r:embed="rId8"/>
                      <a:srcRect/>
                      <a:stretch>
                        <a:fillRect/>
                      </a:stretch>
                    </p:blipFill>
                    <p:spPr bwMode="auto">
                      <a:xfrm>
                        <a:off x="755576" y="1614810"/>
                        <a:ext cx="249713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40" name="Text Box 48"/>
          <p:cNvSpPr txBox="1">
            <a:spLocks noChangeArrowheads="1"/>
          </p:cNvSpPr>
          <p:nvPr/>
        </p:nvSpPr>
        <p:spPr bwMode="auto">
          <a:xfrm>
            <a:off x="468313" y="188640"/>
            <a:ext cx="8382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chemeClr val="bg1"/>
                </a:solidFill>
                <a:latin typeface="黑体" panose="02010609060101010101" pitchFamily="49" charset="-122"/>
                <a:ea typeface="黑体" panose="02010609060101010101" pitchFamily="49" charset="-122"/>
              </a:rPr>
              <a:t>例1</a:t>
            </a:r>
            <a:r>
              <a:rPr kumimoji="1" lang="zh-CN" altLang="en-US" dirty="0">
                <a:solidFill>
                  <a:schemeClr val="bg1"/>
                </a:solidFill>
                <a:ea typeface="楷体_GB2312" pitchFamily="49" charset="-122"/>
              </a:rPr>
              <a:t> </a:t>
            </a:r>
            <a:r>
              <a:rPr kumimoji="1" lang="zh-CN" altLang="en-US" dirty="0">
                <a:solidFill>
                  <a:schemeClr val="bg1"/>
                </a:solidFill>
              </a:rPr>
              <a:t>给出一组随机试验及相应的样本空间</a:t>
            </a:r>
          </a:p>
        </p:txBody>
      </p:sp>
      <p:pic>
        <p:nvPicPr>
          <p:cNvPr id="16" name="Picture 8" descr="http://www.topnews.in/files/coin-flip.jpg"/>
          <p:cNvPicPr>
            <a:picLocks noChangeAspect="1" noChangeArrowheads="1"/>
          </p:cNvPicPr>
          <p:nvPr/>
        </p:nvPicPr>
        <p:blipFill>
          <a:blip r:embed="rId9" cstate="print"/>
          <a:srcRect/>
          <a:stretch>
            <a:fillRect/>
          </a:stretch>
        </p:blipFill>
        <p:spPr bwMode="auto">
          <a:xfrm>
            <a:off x="7862339" y="908720"/>
            <a:ext cx="1175547" cy="1758692"/>
          </a:xfrm>
          <a:prstGeom prst="rect">
            <a:avLst/>
          </a:prstGeom>
          <a:noFill/>
          <a:effectLst>
            <a:softEdge rad="1270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40"/>
                                        </p:tgtEl>
                                        <p:attrNameLst>
                                          <p:attrName>style.visibility</p:attrName>
                                        </p:attrNameLst>
                                      </p:cBhvr>
                                      <p:to>
                                        <p:strVal val="visible"/>
                                      </p:to>
                                    </p:set>
                                    <p:animEffect transition="in" filter="wipe(left)">
                                      <p:cBhvr>
                                        <p:cTn id="7" dur="500"/>
                                        <p:tgtEl>
                                          <p:spTgt spid="338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9"/>
                                        </p:tgtEl>
                                        <p:attrNameLst>
                                          <p:attrName>style.visibility</p:attrName>
                                        </p:attrNameLst>
                                      </p:cBhvr>
                                      <p:to>
                                        <p:strVal val="visible"/>
                                      </p:to>
                                    </p:set>
                                    <p:animEffect transition="in" filter="wipe(left)">
                                      <p:cBhvr>
                                        <p:cTn id="12" dur="500"/>
                                        <p:tgtEl>
                                          <p:spTgt spid="10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836"/>
                                        </p:tgtEl>
                                        <p:attrNameLst>
                                          <p:attrName>style.visibility</p:attrName>
                                        </p:attrNameLst>
                                      </p:cBhvr>
                                      <p:to>
                                        <p:strVal val="visible"/>
                                      </p:to>
                                    </p:set>
                                    <p:animEffect transition="in" filter="wipe(left)">
                                      <p:cBhvr>
                                        <p:cTn id="17" dur="500"/>
                                        <p:tgtEl>
                                          <p:spTgt spid="338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4"/>
                                        </p:tgtEl>
                                        <p:attrNameLst>
                                          <p:attrName>style.visibility</p:attrName>
                                        </p:attrNameLst>
                                      </p:cBhvr>
                                      <p:to>
                                        <p:strVal val="visible"/>
                                      </p:to>
                                    </p:set>
                                    <p:animEffect transition="in" filter="wipe(left)">
                                      <p:cBhvr>
                                        <p:cTn id="27" dur="500"/>
                                        <p:tgtEl>
                                          <p:spTgt spid="10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807"/>
                                        </p:tgtEl>
                                        <p:attrNameLst>
                                          <p:attrName>style.visibility</p:attrName>
                                        </p:attrNameLst>
                                      </p:cBhvr>
                                      <p:to>
                                        <p:strVal val="visible"/>
                                      </p:to>
                                    </p:set>
                                    <p:animEffect transition="in" filter="wipe(left)">
                                      <p:cBhvr>
                                        <p:cTn id="32" dur="500"/>
                                        <p:tgtEl>
                                          <p:spTgt spid="338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5"/>
                                        </p:tgtEl>
                                        <p:attrNameLst>
                                          <p:attrName>style.visibility</p:attrName>
                                        </p:attrNameLst>
                                      </p:cBhvr>
                                      <p:to>
                                        <p:strVal val="visible"/>
                                      </p:to>
                                    </p:set>
                                    <p:animEffect transition="in" filter="wipe(left)">
                                      <p:cBhvr>
                                        <p:cTn id="37" dur="500"/>
                                        <p:tgtEl>
                                          <p:spTgt spid="10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810"/>
                                        </p:tgtEl>
                                        <p:attrNameLst>
                                          <p:attrName>style.visibility</p:attrName>
                                        </p:attrNameLst>
                                      </p:cBhvr>
                                      <p:to>
                                        <p:strVal val="visible"/>
                                      </p:to>
                                    </p:set>
                                    <p:animEffect transition="in" filter="wipe(left)">
                                      <p:cBhvr>
                                        <p:cTn id="42" dur="500"/>
                                        <p:tgtEl>
                                          <p:spTgt spid="338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812"/>
                                        </p:tgtEl>
                                        <p:attrNameLst>
                                          <p:attrName>style.visibility</p:attrName>
                                        </p:attrNameLst>
                                      </p:cBhvr>
                                      <p:to>
                                        <p:strVal val="visible"/>
                                      </p:to>
                                    </p:set>
                                    <p:animEffect transition="in" filter="wipe(left)">
                                      <p:cBhvr>
                                        <p:cTn id="47" dur="500"/>
                                        <p:tgtEl>
                                          <p:spTgt spid="338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2" grpId="0" autoUpdateAnimBg="0"/>
      <p:bldP spid="1045" grpId="0"/>
      <p:bldP spid="1044" grpId="0"/>
      <p:bldP spid="1039" grpId="0"/>
      <p:bldP spid="3384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7504" y="404664"/>
            <a:ext cx="88150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3200" b="1" dirty="0">
                <a:solidFill>
                  <a:srgbClr val="0000FF"/>
                </a:solidFill>
                <a:ea typeface="楷体_GB2312" pitchFamily="49" charset="-122"/>
              </a:rPr>
              <a:t>基本事件</a:t>
            </a:r>
            <a:r>
              <a:rPr kumimoji="1" lang="en-US" altLang="zh-CN" sz="3200" b="1" dirty="0">
                <a:solidFill>
                  <a:srgbClr val="0000FF"/>
                </a:solidFill>
                <a:ea typeface="楷体_GB2312" pitchFamily="49" charset="-122"/>
              </a:rPr>
              <a:t>(Simple Event)</a:t>
            </a:r>
            <a:r>
              <a:rPr kumimoji="1" lang="zh-CN" altLang="en-US" sz="3200" dirty="0">
                <a:solidFill>
                  <a:srgbClr val="FFCC00"/>
                </a:solidFill>
                <a:ea typeface="楷体_GB2312" pitchFamily="49" charset="-122"/>
              </a:rPr>
              <a:t> </a:t>
            </a:r>
            <a:r>
              <a:rPr kumimoji="1" lang="zh-CN" altLang="en-US" sz="3200" dirty="0">
                <a:solidFill>
                  <a:prstClr val="black"/>
                </a:solidFill>
                <a:latin typeface="Calibri" panose="020F0502020204030204"/>
                <a:ea typeface="楷体_GB2312" pitchFamily="49" charset="-122"/>
              </a:rPr>
              <a:t>—</a:t>
            </a:r>
            <a:r>
              <a:rPr kumimoji="1" lang="zh-CN" altLang="en-US" sz="2800" dirty="0">
                <a:ea typeface="楷体_GB2312" pitchFamily="49" charset="-122"/>
              </a:rPr>
              <a:t> </a:t>
            </a:r>
            <a:r>
              <a:rPr kumimoji="1" lang="zh-CN" altLang="en-US" sz="3200" dirty="0">
                <a:ea typeface="楷体_GB2312" pitchFamily="49" charset="-122"/>
              </a:rPr>
              <a:t>仅由一个样本点组成的子集</a:t>
            </a:r>
            <a:r>
              <a:rPr kumimoji="1" lang="en-US" altLang="zh-CN" sz="3200" dirty="0">
                <a:ea typeface="楷体_GB2312" pitchFamily="49" charset="-122"/>
              </a:rPr>
              <a:t>. </a:t>
            </a:r>
            <a:r>
              <a:rPr kumimoji="1" lang="zh-CN" altLang="en-US" sz="3200" dirty="0">
                <a:ea typeface="楷体_GB2312" pitchFamily="49" charset="-122"/>
              </a:rPr>
              <a:t>它是随机试验的直接结果, 每次试验必</a:t>
            </a:r>
            <a:r>
              <a:rPr kumimoji="1" lang="zh-CN" altLang="en-US" sz="3200" dirty="0">
                <a:ea typeface="楷体_GB2312" pitchFamily="49" charset="-122"/>
                <a:sym typeface="Euclid Symbol" pitchFamily="18" charset="2"/>
              </a:rPr>
              <a:t>定</a:t>
            </a:r>
            <a:r>
              <a:rPr kumimoji="1" lang="zh-CN" altLang="en-US" sz="3200" dirty="0">
                <a:ea typeface="楷体_GB2312" pitchFamily="49" charset="-122"/>
              </a:rPr>
              <a:t>发生且只可能发生一个基本事件.</a:t>
            </a:r>
          </a:p>
        </p:txBody>
      </p:sp>
      <p:sp>
        <p:nvSpPr>
          <p:cNvPr id="15363" name="Text Box 3"/>
          <p:cNvSpPr txBox="1">
            <a:spLocks noChangeArrowheads="1"/>
          </p:cNvSpPr>
          <p:nvPr/>
        </p:nvSpPr>
        <p:spPr bwMode="auto">
          <a:xfrm>
            <a:off x="77415" y="3573016"/>
            <a:ext cx="87430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1" lang="zh-CN" altLang="en-US" sz="2800" dirty="0">
                <a:solidFill>
                  <a:srgbClr val="CCECFF"/>
                </a:solidFill>
                <a:ea typeface="楷体_GB2312" pitchFamily="49" charset="-122"/>
              </a:rPr>
              <a:t> </a:t>
            </a:r>
            <a:r>
              <a:rPr kumimoji="1" lang="zh-CN" altLang="en-US" sz="3200" b="1" dirty="0">
                <a:solidFill>
                  <a:srgbClr val="0000FF"/>
                </a:solidFill>
                <a:ea typeface="楷体_GB2312" pitchFamily="49" charset="-122"/>
              </a:rPr>
              <a:t>必然事件</a:t>
            </a:r>
            <a:r>
              <a:rPr kumimoji="1" lang="en-US" altLang="zh-CN" sz="3200" b="1" dirty="0">
                <a:solidFill>
                  <a:srgbClr val="0000FF"/>
                </a:solidFill>
                <a:ea typeface="楷体_GB2312" pitchFamily="49" charset="-122"/>
              </a:rPr>
              <a:t>(Certain Event)</a:t>
            </a:r>
            <a:r>
              <a:rPr kumimoji="1" lang="zh-CN" altLang="en-US" sz="3200" dirty="0">
                <a:ea typeface="楷体_GB2312" pitchFamily="49" charset="-122"/>
              </a:rPr>
              <a:t>—全体样本点组成的事件,记为</a:t>
            </a:r>
            <a:r>
              <a:rPr kumimoji="1" lang="zh-CN" altLang="en-US" sz="3200" dirty="0">
                <a:ea typeface="楷体_GB2312" pitchFamily="49" charset="-122"/>
                <a:sym typeface="Euclid Symbol" pitchFamily="18" charset="2"/>
              </a:rPr>
              <a:t>, 每次试验必定发生的事件.</a:t>
            </a:r>
            <a:endParaRPr kumimoji="1" lang="zh-CN" altLang="en-US" sz="3200" dirty="0">
              <a:ea typeface="楷体_GB2312" pitchFamily="49" charset="-122"/>
            </a:endParaRPr>
          </a:p>
        </p:txBody>
      </p:sp>
      <p:sp>
        <p:nvSpPr>
          <p:cNvPr id="15364" name="Text Box 4"/>
          <p:cNvSpPr txBox="1">
            <a:spLocks noChangeArrowheads="1"/>
          </p:cNvSpPr>
          <p:nvPr/>
        </p:nvSpPr>
        <p:spPr bwMode="auto">
          <a:xfrm>
            <a:off x="107503" y="2276872"/>
            <a:ext cx="881506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3200" b="1" dirty="0">
                <a:solidFill>
                  <a:srgbClr val="0000FF"/>
                </a:solidFill>
                <a:ea typeface="楷体_GB2312" pitchFamily="49" charset="-122"/>
              </a:rPr>
              <a:t>复合事件</a:t>
            </a:r>
            <a:r>
              <a:rPr kumimoji="1" lang="en-US" altLang="zh-CN" sz="3200" b="1" dirty="0">
                <a:solidFill>
                  <a:srgbClr val="0000FF"/>
                </a:solidFill>
                <a:ea typeface="楷体_GB2312" pitchFamily="49" charset="-122"/>
              </a:rPr>
              <a:t>(Joint Event)</a:t>
            </a:r>
            <a:r>
              <a:rPr kumimoji="1" lang="zh-CN" altLang="en-US" sz="3200" dirty="0">
                <a:solidFill>
                  <a:srgbClr val="0000FF"/>
                </a:solidFill>
                <a:ea typeface="楷体_GB2312" pitchFamily="49" charset="-122"/>
              </a:rPr>
              <a:t> </a:t>
            </a:r>
            <a:r>
              <a:rPr kumimoji="1" lang="zh-CN" altLang="en-US" sz="3200" dirty="0">
                <a:ea typeface="楷体_GB2312" pitchFamily="49" charset="-122"/>
              </a:rPr>
              <a:t>—由若干个基本事件组成的随机事件</a:t>
            </a:r>
            <a:r>
              <a:rPr kumimoji="1" lang="en-US" altLang="zh-CN" sz="3200" dirty="0">
                <a:ea typeface="楷体_GB2312" pitchFamily="49" charset="-122"/>
              </a:rPr>
              <a:t>.</a:t>
            </a:r>
          </a:p>
        </p:txBody>
      </p:sp>
      <p:sp>
        <p:nvSpPr>
          <p:cNvPr id="15366" name="Text Box 6"/>
          <p:cNvSpPr txBox="1">
            <a:spLocks noChangeArrowheads="1"/>
          </p:cNvSpPr>
          <p:nvPr/>
        </p:nvSpPr>
        <p:spPr bwMode="auto">
          <a:xfrm>
            <a:off x="107504" y="5046687"/>
            <a:ext cx="867552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3200" b="1" dirty="0">
                <a:solidFill>
                  <a:srgbClr val="0000FF"/>
                </a:solidFill>
                <a:ea typeface="楷体_GB2312" pitchFamily="49" charset="-122"/>
              </a:rPr>
              <a:t>不可能事件</a:t>
            </a:r>
            <a:r>
              <a:rPr kumimoji="1" lang="en-US" altLang="zh-CN" sz="3200" b="1" dirty="0">
                <a:solidFill>
                  <a:srgbClr val="0000FF"/>
                </a:solidFill>
                <a:ea typeface="楷体_GB2312" pitchFamily="49" charset="-122"/>
              </a:rPr>
              <a:t>(Impossible Event)</a:t>
            </a:r>
            <a:r>
              <a:rPr kumimoji="1" lang="zh-CN" altLang="en-US" sz="3200" dirty="0">
                <a:ea typeface="楷体_GB2312" pitchFamily="49" charset="-122"/>
              </a:rPr>
              <a:t>—不包含任何样本点的事件,记为</a:t>
            </a:r>
            <a:r>
              <a:rPr kumimoji="1" lang="zh-CN" altLang="en-US" sz="3200" dirty="0">
                <a:ea typeface="楷体_GB2312" pitchFamily="49" charset="-122"/>
                <a:sym typeface="Euclid Symbol" pitchFamily="18" charset="2"/>
              </a:rPr>
              <a:t></a:t>
            </a:r>
            <a:r>
              <a:rPr kumimoji="1" lang="zh-CN" altLang="en-US" sz="3200" dirty="0">
                <a:ea typeface="楷体_GB2312" pitchFamily="49" charset="-122"/>
              </a:rPr>
              <a:t>,每次试验必定不发生的</a:t>
            </a:r>
            <a:r>
              <a:rPr kumimoji="1" lang="zh-CN" altLang="en-US" sz="3200" dirty="0">
                <a:ea typeface="楷体_GB2312" pitchFamily="49" charset="-122"/>
                <a:sym typeface="Euclid Symbol" pitchFamily="18" charset="2"/>
              </a:rPr>
              <a:t>事件.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up)">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up)">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63"/>
                                        </p:tgtEl>
                                        <p:attrNameLst>
                                          <p:attrName>style.visibility</p:attrName>
                                        </p:attrNameLst>
                                      </p:cBhvr>
                                      <p:to>
                                        <p:strVal val="visible"/>
                                      </p:to>
                                    </p:set>
                                    <p:animEffect transition="in" filter="wipe(up)">
                                      <p:cBhvr>
                                        <p:cTn id="17" dur="500"/>
                                        <p:tgtEl>
                                          <p:spTgt spid="153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wipe(up)">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P spid="15364" grpId="0" autoUpdateAnimBg="0"/>
      <p:bldP spid="1536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7"/>
          <p:cNvSpPr>
            <a:spLocks noChangeArrowheads="1"/>
          </p:cNvSpPr>
          <p:nvPr/>
        </p:nvSpPr>
        <p:spPr bwMode="auto">
          <a:xfrm>
            <a:off x="1962150" y="3789040"/>
            <a:ext cx="4191000" cy="2362200"/>
          </a:xfrm>
          <a:prstGeom prst="rect">
            <a:avLst/>
          </a:prstGeom>
          <a:solidFill>
            <a:srgbClr val="CCECFF"/>
          </a:solidFill>
          <a:ln w="9525">
            <a:solidFill>
              <a:srgbClr val="99CCFF"/>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3200">
              <a:solidFill>
                <a:srgbClr val="FFCC00"/>
              </a:solidFill>
              <a:ea typeface="楷体_GB2312" pitchFamily="49" charset="-122"/>
            </a:endParaRPr>
          </a:p>
        </p:txBody>
      </p:sp>
      <p:sp>
        <p:nvSpPr>
          <p:cNvPr id="16392" name="Oval 8"/>
          <p:cNvSpPr>
            <a:spLocks noChangeArrowheads="1"/>
          </p:cNvSpPr>
          <p:nvPr/>
        </p:nvSpPr>
        <p:spPr bwMode="auto">
          <a:xfrm>
            <a:off x="2571750" y="4303390"/>
            <a:ext cx="1828800" cy="990600"/>
          </a:xfrm>
          <a:prstGeom prst="ellipse">
            <a:avLst/>
          </a:prstGeom>
          <a:solidFill>
            <a:srgbClr val="FF9933"/>
          </a:solidFill>
          <a:ln w="9525">
            <a:solidFill>
              <a:srgbClr val="FFCC00"/>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200" i="1">
                <a:solidFill>
                  <a:schemeClr val="bg1"/>
                </a:solidFill>
                <a:ea typeface="楷体_GB2312" pitchFamily="49" charset="-122"/>
              </a:rPr>
              <a:t>A</a:t>
            </a:r>
          </a:p>
        </p:txBody>
      </p:sp>
      <p:sp>
        <p:nvSpPr>
          <p:cNvPr id="16393" name="Text Box 9"/>
          <p:cNvSpPr txBox="1">
            <a:spLocks noChangeArrowheads="1"/>
          </p:cNvSpPr>
          <p:nvPr/>
        </p:nvSpPr>
        <p:spPr bwMode="auto">
          <a:xfrm>
            <a:off x="5467350" y="3895402"/>
            <a:ext cx="700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a:solidFill>
                  <a:srgbClr val="FF9900"/>
                </a:solidFill>
                <a:ea typeface="楷体_GB2312" pitchFamily="49" charset="-122"/>
                <a:sym typeface="Euclid Symbol" pitchFamily="18" charset="2"/>
              </a:rPr>
              <a:t> </a:t>
            </a:r>
            <a:r>
              <a:rPr kumimoji="1" lang="zh-CN" altLang="en-US" sz="3200">
                <a:solidFill>
                  <a:srgbClr val="FFCC00"/>
                </a:solidFill>
                <a:ea typeface="楷体_GB2312" pitchFamily="49" charset="-122"/>
                <a:sym typeface="Euclid Symbol" pitchFamily="18" charset="2"/>
              </a:rPr>
              <a:t> </a:t>
            </a:r>
            <a:endParaRPr kumimoji="1" lang="zh-CN" altLang="en-US" sz="3200">
              <a:solidFill>
                <a:srgbClr val="FFCC00"/>
              </a:solidFill>
              <a:ea typeface="楷体_GB2312" pitchFamily="49" charset="-122"/>
            </a:endParaRPr>
          </a:p>
        </p:txBody>
      </p:sp>
      <p:sp>
        <p:nvSpPr>
          <p:cNvPr id="16395" name="Text Box 11"/>
          <p:cNvSpPr txBox="1">
            <a:spLocks noChangeArrowheads="1"/>
          </p:cNvSpPr>
          <p:nvPr/>
        </p:nvSpPr>
        <p:spPr bwMode="auto">
          <a:xfrm>
            <a:off x="944406" y="1196752"/>
            <a:ext cx="4756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solidFill>
                  <a:schemeClr val="tx2"/>
                </a:solidFill>
              </a:rPr>
              <a:t>随机事件的关系和运算</a:t>
            </a:r>
          </a:p>
          <a:p>
            <a:pPr eaLnBrk="1" hangingPunct="1"/>
            <a:r>
              <a:rPr kumimoji="1" lang="zh-CN" altLang="en-US" dirty="0">
                <a:solidFill>
                  <a:schemeClr val="tx2"/>
                </a:solidFill>
              </a:rPr>
              <a:t>类同集合的关系和运算</a:t>
            </a:r>
          </a:p>
        </p:txBody>
      </p:sp>
      <p:sp>
        <p:nvSpPr>
          <p:cNvPr id="16401" name="Text Box 17"/>
          <p:cNvSpPr txBox="1">
            <a:spLocks noChangeArrowheads="1"/>
          </p:cNvSpPr>
          <p:nvPr/>
        </p:nvSpPr>
        <p:spPr bwMode="auto">
          <a:xfrm>
            <a:off x="956549" y="2708920"/>
            <a:ext cx="50403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rgbClr val="FFCC00"/>
                </a:solidFill>
                <a:ea typeface="楷体_GB2312" pitchFamily="49" charset="-122"/>
              </a:rPr>
              <a:t>文氏图 </a:t>
            </a:r>
            <a:r>
              <a:rPr kumimoji="1" lang="zh-CN" altLang="en-US" dirty="0">
                <a:solidFill>
                  <a:srgbClr val="FFCC00"/>
                </a:solidFill>
                <a:ea typeface="楷体_GB2312" pitchFamily="49" charset="-122"/>
              </a:rPr>
              <a:t>( </a:t>
            </a:r>
            <a:r>
              <a:rPr kumimoji="1" lang="en-US" altLang="zh-CN" dirty="0">
                <a:solidFill>
                  <a:srgbClr val="FFCC00"/>
                </a:solidFill>
                <a:ea typeface="楷体_GB2312" pitchFamily="49" charset="-122"/>
              </a:rPr>
              <a:t>Venn diagram )  </a:t>
            </a:r>
            <a:endParaRPr kumimoji="1" lang="zh-CN" altLang="en-US" dirty="0">
              <a:solidFill>
                <a:srgbClr val="FFCC00"/>
              </a:solidFill>
              <a:ea typeface="楷体_GB2312" pitchFamily="49" charset="-122"/>
            </a:endParaRPr>
          </a:p>
        </p:txBody>
      </p:sp>
      <p:sp>
        <p:nvSpPr>
          <p:cNvPr id="4" name="标题 3"/>
          <p:cNvSpPr>
            <a:spLocks noGrp="1"/>
          </p:cNvSpPr>
          <p:nvPr>
            <p:ph type="title"/>
          </p:nvPr>
        </p:nvSpPr>
        <p:spPr/>
        <p:txBody>
          <a:bodyPr/>
          <a:lstStyle/>
          <a:p>
            <a:r>
              <a:rPr kumimoji="1" lang="en-US" altLang="zh-CN" dirty="0">
                <a:solidFill>
                  <a:schemeClr val="bg1"/>
                </a:solidFill>
                <a:ea typeface="楷体_GB2312" pitchFamily="49" charset="-122"/>
              </a:rPr>
              <a:t> 2.</a:t>
            </a:r>
            <a:r>
              <a:rPr kumimoji="1" lang="zh-CN" altLang="en-US" dirty="0">
                <a:solidFill>
                  <a:schemeClr val="bg1"/>
                </a:solidFill>
                <a:ea typeface="楷体_GB2312" pitchFamily="49" charset="-122"/>
              </a:rPr>
              <a:t>事件的关系和运算</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95"/>
                                        </p:tgtEl>
                                        <p:attrNameLst>
                                          <p:attrName>style.visibility</p:attrName>
                                        </p:attrNameLst>
                                      </p:cBhvr>
                                      <p:to>
                                        <p:strVal val="visible"/>
                                      </p:to>
                                    </p:set>
                                    <p:animEffect transition="in" filter="wipe(up)">
                                      <p:cBhvr>
                                        <p:cTn id="7" dur="500"/>
                                        <p:tgtEl>
                                          <p:spTgt spid="16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01"/>
                                        </p:tgtEl>
                                        <p:attrNameLst>
                                          <p:attrName>style.visibility</p:attrName>
                                        </p:attrNameLst>
                                      </p:cBhvr>
                                      <p:to>
                                        <p:strVal val="visible"/>
                                      </p:to>
                                    </p:set>
                                    <p:animEffect transition="in" filter="wipe(up)">
                                      <p:cBhvr>
                                        <p:cTn id="12" dur="500"/>
                                        <p:tgtEl>
                                          <p:spTgt spid="164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391"/>
                                        </p:tgtEl>
                                        <p:attrNameLst>
                                          <p:attrName>style.visibility</p:attrName>
                                        </p:attrNameLst>
                                      </p:cBhvr>
                                      <p:to>
                                        <p:strVal val="visible"/>
                                      </p:to>
                                    </p:set>
                                    <p:animEffect transition="in" filter="wipe(up)">
                                      <p:cBhvr>
                                        <p:cTn id="17" dur="500"/>
                                        <p:tgtEl>
                                          <p:spTgt spid="163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393"/>
                                        </p:tgtEl>
                                        <p:attrNameLst>
                                          <p:attrName>style.visibility</p:attrName>
                                        </p:attrNameLst>
                                      </p:cBhvr>
                                      <p:to>
                                        <p:strVal val="visible"/>
                                      </p:to>
                                    </p:set>
                                    <p:animEffect transition="in" filter="wipe(up)">
                                      <p:cBhvr>
                                        <p:cTn id="22" dur="500"/>
                                        <p:tgtEl>
                                          <p:spTgt spid="163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wipe(up)">
                                      <p:cBhvr>
                                        <p:cTn id="27"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P spid="16392" grpId="0" animBg="1" autoUpdateAnimBg="0"/>
      <p:bldP spid="16393" grpId="0" autoUpdateAnimBg="0"/>
      <p:bldP spid="16395" grpId="0" autoUpdateAnimBg="0"/>
      <p:bldP spid="1640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1492250"/>
            <a:ext cx="324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FF9900"/>
              </a:buClr>
              <a:buSzPct val="120000"/>
              <a:buFont typeface="Wingdings" panose="05000000000000000000" pitchFamily="2" charset="2"/>
              <a:buNone/>
            </a:pPr>
            <a:r>
              <a:rPr kumimoji="1" lang="zh-CN" altLang="en-US" sz="3200" b="1">
                <a:ea typeface="楷体_GB2312" pitchFamily="49" charset="-122"/>
              </a:rPr>
              <a:t> ——</a:t>
            </a:r>
            <a:r>
              <a:rPr kumimoji="1" lang="zh-CN" altLang="en-US" sz="3200">
                <a:solidFill>
                  <a:schemeClr val="tx2"/>
                </a:solidFill>
                <a:ea typeface="楷体_GB2312" pitchFamily="49" charset="-122"/>
              </a:rPr>
              <a:t> </a:t>
            </a:r>
            <a:r>
              <a:rPr kumimoji="1" lang="en-US" altLang="zh-CN" i="1">
                <a:ea typeface="楷体_GB2312" pitchFamily="49" charset="-122"/>
              </a:rPr>
              <a:t>A</a:t>
            </a:r>
            <a:r>
              <a:rPr kumimoji="1" lang="en-US" altLang="zh-CN">
                <a:ea typeface="楷体_GB2312" pitchFamily="49" charset="-122"/>
              </a:rPr>
              <a:t> </a:t>
            </a:r>
            <a:r>
              <a:rPr kumimoji="1" lang="zh-CN" altLang="en-US">
                <a:ea typeface="楷体_GB2312" pitchFamily="49" charset="-122"/>
              </a:rPr>
              <a:t>包含于</a:t>
            </a:r>
            <a:r>
              <a:rPr kumimoji="1" lang="en-US" altLang="zh-CN" i="1">
                <a:ea typeface="楷体_GB2312" pitchFamily="49" charset="-122"/>
              </a:rPr>
              <a:t>B</a:t>
            </a:r>
          </a:p>
        </p:txBody>
      </p:sp>
      <p:graphicFrame>
        <p:nvGraphicFramePr>
          <p:cNvPr id="17411" name="Object 3"/>
          <p:cNvGraphicFramePr>
            <a:graphicFrameLocks noChangeAspect="1"/>
          </p:cNvGraphicFramePr>
          <p:nvPr/>
        </p:nvGraphicFramePr>
        <p:xfrm>
          <a:off x="899592" y="1628800"/>
          <a:ext cx="1341000" cy="540000"/>
        </p:xfrm>
        <a:graphic>
          <a:graphicData uri="http://schemas.openxmlformats.org/presentationml/2006/ole">
            <mc:AlternateContent xmlns:mc="http://schemas.openxmlformats.org/markup-compatibility/2006">
              <mc:Choice xmlns:v="urn:schemas-microsoft-com:vml" Requires="v">
                <p:oleObj spid="_x0000_s2432" name="Equation" r:id="rId3" imgW="10363200" imgH="3962400" progId="Equation.DSMT4">
                  <p:embed/>
                </p:oleObj>
              </mc:Choice>
              <mc:Fallback>
                <p:oleObj name="Equation" r:id="rId3" imgW="10363200" imgH="3962400" progId="Equation.DSMT4">
                  <p:embed/>
                  <p:pic>
                    <p:nvPicPr>
                      <p:cNvPr id="0" name="图片 2409"/>
                      <p:cNvPicPr>
                        <a:picLocks noChangeAspect="1" noChangeArrowheads="1"/>
                      </p:cNvPicPr>
                      <p:nvPr/>
                    </p:nvPicPr>
                    <p:blipFill>
                      <a:blip r:embed="rId4"/>
                      <a:srcRect/>
                      <a:stretch>
                        <a:fillRect/>
                      </a:stretch>
                    </p:blipFill>
                    <p:spPr bwMode="auto">
                      <a:xfrm>
                        <a:off x="899592" y="1628800"/>
                        <a:ext cx="1341000"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5"/>
          <p:cNvSpPr txBox="1">
            <a:spLocks noChangeArrowheads="1"/>
          </p:cNvSpPr>
          <p:nvPr/>
        </p:nvSpPr>
        <p:spPr bwMode="auto">
          <a:xfrm>
            <a:off x="1041401" y="2466975"/>
            <a:ext cx="38906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Font typeface="Euclid Symbol" pitchFamily="18" charset="2"/>
              <a:buChar char="Û"/>
            </a:pPr>
            <a:r>
              <a:rPr kumimoji="1" lang="zh-CN" altLang="en-US" dirty="0">
                <a:solidFill>
                  <a:schemeClr val="tx2"/>
                </a:solidFill>
                <a:ea typeface="楷体_GB2312" pitchFamily="49" charset="-122"/>
                <a:sym typeface="Euclid Symbol" pitchFamily="18" charset="2"/>
              </a:rPr>
              <a:t>  </a:t>
            </a:r>
            <a:r>
              <a:rPr kumimoji="1" lang="zh-CN" altLang="en-US" dirty="0">
                <a:ea typeface="楷体_GB2312" pitchFamily="49" charset="-122"/>
                <a:sym typeface="Euclid Symbol" pitchFamily="18" charset="2"/>
              </a:rPr>
              <a:t>事件 </a:t>
            </a:r>
            <a:r>
              <a:rPr kumimoji="1" lang="en-US" altLang="zh-CN" i="1" dirty="0">
                <a:ea typeface="楷体_GB2312" pitchFamily="49" charset="-122"/>
                <a:sym typeface="Euclid Symbol" pitchFamily="18" charset="2"/>
              </a:rPr>
              <a:t>A </a:t>
            </a:r>
            <a:r>
              <a:rPr kumimoji="1" lang="zh-CN" altLang="en-US" dirty="0">
                <a:ea typeface="楷体_GB2312" pitchFamily="49" charset="-122"/>
                <a:sym typeface="Euclid Symbol" pitchFamily="18" charset="2"/>
              </a:rPr>
              <a:t>发生必导致事件 </a:t>
            </a:r>
            <a:r>
              <a:rPr kumimoji="1" lang="en-US" altLang="zh-CN" i="1" dirty="0">
                <a:ea typeface="楷体_GB2312" pitchFamily="49" charset="-122"/>
                <a:sym typeface="Euclid Symbol" pitchFamily="18" charset="2"/>
              </a:rPr>
              <a:t>B</a:t>
            </a:r>
            <a:r>
              <a:rPr kumimoji="1" lang="en-US" altLang="zh-CN" dirty="0">
                <a:ea typeface="楷体_GB2312" pitchFamily="49" charset="-122"/>
                <a:sym typeface="Euclid Symbol" pitchFamily="18" charset="2"/>
              </a:rPr>
              <a:t> </a:t>
            </a:r>
            <a:r>
              <a:rPr kumimoji="1" lang="zh-CN" altLang="en-US" dirty="0">
                <a:ea typeface="楷体_GB2312" pitchFamily="49" charset="-122"/>
                <a:sym typeface="Euclid Symbol" pitchFamily="18" charset="2"/>
              </a:rPr>
              <a:t>发生</a:t>
            </a:r>
            <a:endParaRPr kumimoji="1" lang="zh-CN" altLang="en-US" dirty="0">
              <a:ea typeface="楷体_GB2312" pitchFamily="49" charset="-122"/>
            </a:endParaRPr>
          </a:p>
        </p:txBody>
      </p:sp>
      <p:sp>
        <p:nvSpPr>
          <p:cNvPr id="17414" name="Rectangle 6"/>
          <p:cNvSpPr>
            <a:spLocks noChangeArrowheads="1"/>
          </p:cNvSpPr>
          <p:nvPr/>
        </p:nvSpPr>
        <p:spPr bwMode="auto">
          <a:xfrm>
            <a:off x="5410200" y="2286000"/>
            <a:ext cx="2971800" cy="1828800"/>
          </a:xfrm>
          <a:prstGeom prst="rect">
            <a:avLst/>
          </a:prstGeom>
          <a:solidFill>
            <a:srgbClr val="CCECFF"/>
          </a:solidFill>
          <a:ln w="9525">
            <a:solidFill>
              <a:schemeClr val="folHlink"/>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3200">
              <a:solidFill>
                <a:srgbClr val="CCECFF"/>
              </a:solidFill>
              <a:ea typeface="楷体_GB2312" pitchFamily="49" charset="-122"/>
            </a:endParaRPr>
          </a:p>
        </p:txBody>
      </p:sp>
      <p:sp>
        <p:nvSpPr>
          <p:cNvPr id="17416" name="Oval 8"/>
          <p:cNvSpPr>
            <a:spLocks noChangeArrowheads="1"/>
          </p:cNvSpPr>
          <p:nvPr/>
        </p:nvSpPr>
        <p:spPr bwMode="auto">
          <a:xfrm>
            <a:off x="6019800" y="2895600"/>
            <a:ext cx="2057400" cy="838200"/>
          </a:xfrm>
          <a:prstGeom prst="ellipse">
            <a:avLst/>
          </a:prstGeom>
          <a:solidFill>
            <a:srgbClr val="FF9933"/>
          </a:solidFill>
          <a:ln w="9525">
            <a:solidFill>
              <a:schemeClr val="tx1"/>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en-US" altLang="zh-CN" sz="3200">
              <a:solidFill>
                <a:srgbClr val="CCECFF"/>
              </a:solidFill>
              <a:ea typeface="楷体_GB2312" pitchFamily="49" charset="-122"/>
            </a:endParaRPr>
          </a:p>
          <a:p>
            <a:pPr algn="ctr" eaLnBrk="1" hangingPunct="1"/>
            <a:endParaRPr kumimoji="1" lang="en-US" altLang="zh-CN" sz="3200">
              <a:solidFill>
                <a:srgbClr val="CCECFF"/>
              </a:solidFill>
              <a:ea typeface="楷体_GB2312" pitchFamily="49" charset="-122"/>
            </a:endParaRPr>
          </a:p>
        </p:txBody>
      </p:sp>
      <p:sp>
        <p:nvSpPr>
          <p:cNvPr id="17415" name="Oval 7"/>
          <p:cNvSpPr>
            <a:spLocks noChangeArrowheads="1"/>
          </p:cNvSpPr>
          <p:nvPr/>
        </p:nvSpPr>
        <p:spPr bwMode="auto">
          <a:xfrm>
            <a:off x="6248400" y="3048000"/>
            <a:ext cx="990600" cy="381000"/>
          </a:xfrm>
          <a:prstGeom prst="ellipse">
            <a:avLst/>
          </a:prstGeom>
          <a:solidFill>
            <a:srgbClr val="000099"/>
          </a:solidFill>
          <a:ln w="9525">
            <a:solidFill>
              <a:schemeClr val="folHlink"/>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200" i="1">
                <a:solidFill>
                  <a:srgbClr val="FFFF99"/>
                </a:solidFill>
                <a:ea typeface="楷体_GB2312" pitchFamily="49" charset="-122"/>
              </a:rPr>
              <a:t> A  </a:t>
            </a:r>
          </a:p>
        </p:txBody>
      </p:sp>
      <p:sp>
        <p:nvSpPr>
          <p:cNvPr id="17418" name="Text Box 10"/>
          <p:cNvSpPr txBox="1">
            <a:spLocks noChangeArrowheads="1"/>
          </p:cNvSpPr>
          <p:nvPr/>
        </p:nvSpPr>
        <p:spPr bwMode="auto">
          <a:xfrm>
            <a:off x="7527925" y="2941638"/>
            <a:ext cx="53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i="1">
                <a:solidFill>
                  <a:schemeClr val="bg1"/>
                </a:solidFill>
                <a:ea typeface="楷体_GB2312" pitchFamily="49" charset="-122"/>
              </a:rPr>
              <a:t>B </a:t>
            </a:r>
          </a:p>
        </p:txBody>
      </p:sp>
      <p:sp>
        <p:nvSpPr>
          <p:cNvPr id="17419" name="Text Box 11"/>
          <p:cNvSpPr txBox="1">
            <a:spLocks noChangeArrowheads="1"/>
          </p:cNvSpPr>
          <p:nvPr/>
        </p:nvSpPr>
        <p:spPr bwMode="auto">
          <a:xfrm>
            <a:off x="5470525" y="2354263"/>
            <a:ext cx="598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solidFill>
                  <a:srgbClr val="0000FF"/>
                </a:solidFill>
                <a:ea typeface="楷体_GB2312" pitchFamily="49" charset="-122"/>
                <a:sym typeface="Euclid Symbol" pitchFamily="18" charset="2"/>
              </a:rPr>
              <a:t></a:t>
            </a:r>
            <a:r>
              <a:rPr kumimoji="1" lang="zh-CN" altLang="en-US" sz="3200" dirty="0">
                <a:solidFill>
                  <a:schemeClr val="bg1"/>
                </a:solidFill>
                <a:ea typeface="楷体_GB2312" pitchFamily="49" charset="-122"/>
                <a:sym typeface="Euclid Symbol" pitchFamily="18" charset="2"/>
              </a:rPr>
              <a:t> </a:t>
            </a:r>
            <a:endParaRPr kumimoji="1" lang="zh-CN" altLang="en-US" sz="3200" dirty="0">
              <a:solidFill>
                <a:schemeClr val="bg1"/>
              </a:solidFill>
              <a:ea typeface="楷体_GB2312" pitchFamily="49" charset="-122"/>
            </a:endParaRPr>
          </a:p>
        </p:txBody>
      </p:sp>
      <p:graphicFrame>
        <p:nvGraphicFramePr>
          <p:cNvPr id="17422" name="Object 14"/>
          <p:cNvGraphicFramePr>
            <a:graphicFrameLocks noChangeAspect="1"/>
          </p:cNvGraphicFramePr>
          <p:nvPr/>
        </p:nvGraphicFramePr>
        <p:xfrm>
          <a:off x="1403644" y="5116511"/>
          <a:ext cx="1149654" cy="468000"/>
        </p:xfrm>
        <a:graphic>
          <a:graphicData uri="http://schemas.openxmlformats.org/presentationml/2006/ole">
            <mc:AlternateContent xmlns:mc="http://schemas.openxmlformats.org/markup-compatibility/2006">
              <mc:Choice xmlns:v="urn:schemas-microsoft-com:vml" Requires="v">
                <p:oleObj spid="_x0000_s2433" name="Equation" r:id="rId5" imgW="9753600" imgH="3962400" progId="Equation.DSMT4">
                  <p:embed/>
                </p:oleObj>
              </mc:Choice>
              <mc:Fallback>
                <p:oleObj name="Equation" r:id="rId5" imgW="9753600" imgH="3962400" progId="Equation.DSMT4">
                  <p:embed/>
                  <p:pic>
                    <p:nvPicPr>
                      <p:cNvPr id="0" name="图片 2410"/>
                      <p:cNvPicPr>
                        <a:picLocks noChangeAspect="1" noChangeArrowheads="1"/>
                      </p:cNvPicPr>
                      <p:nvPr/>
                    </p:nvPicPr>
                    <p:blipFill>
                      <a:blip r:embed="rId6"/>
                      <a:srcRect/>
                      <a:stretch>
                        <a:fillRect/>
                      </a:stretch>
                    </p:blipFill>
                    <p:spPr bwMode="auto">
                      <a:xfrm>
                        <a:off x="1403644" y="5116511"/>
                        <a:ext cx="1149654" cy="46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5" name="Object 17"/>
          <p:cNvGraphicFramePr>
            <a:graphicFrameLocks noChangeAspect="1"/>
          </p:cNvGraphicFramePr>
          <p:nvPr/>
        </p:nvGraphicFramePr>
        <p:xfrm>
          <a:off x="2674720" y="5157192"/>
          <a:ext cx="624001" cy="468000"/>
        </p:xfrm>
        <a:graphic>
          <a:graphicData uri="http://schemas.openxmlformats.org/presentationml/2006/ole">
            <mc:AlternateContent xmlns:mc="http://schemas.openxmlformats.org/markup-compatibility/2006">
              <mc:Choice xmlns:v="urn:schemas-microsoft-com:vml" Requires="v">
                <p:oleObj spid="_x0000_s2434" name="Equation" r:id="rId7" imgW="4876800" imgH="3657600" progId="Equation.DSMT4">
                  <p:embed/>
                </p:oleObj>
              </mc:Choice>
              <mc:Fallback>
                <p:oleObj name="Equation" r:id="rId7" imgW="4876800" imgH="3657600" progId="Equation.DSMT4">
                  <p:embed/>
                  <p:pic>
                    <p:nvPicPr>
                      <p:cNvPr id="0" name="图片 2411"/>
                      <p:cNvPicPr>
                        <a:picLocks noChangeAspect="1" noChangeArrowheads="1"/>
                      </p:cNvPicPr>
                      <p:nvPr/>
                    </p:nvPicPr>
                    <p:blipFill>
                      <a:blip r:embed="rId8"/>
                      <a:srcRect/>
                      <a:stretch>
                        <a:fillRect/>
                      </a:stretch>
                    </p:blipFill>
                    <p:spPr bwMode="auto">
                      <a:xfrm>
                        <a:off x="2674720" y="5157192"/>
                        <a:ext cx="624001" cy="46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3"/>
          <p:cNvGrpSpPr/>
          <p:nvPr/>
        </p:nvGrpSpPr>
        <p:grpSpPr bwMode="auto">
          <a:xfrm>
            <a:off x="3419872" y="5013176"/>
            <a:ext cx="3097216" cy="641351"/>
            <a:chOff x="2200" y="3292"/>
            <a:chExt cx="1951" cy="404"/>
          </a:xfrm>
        </p:grpSpPr>
        <p:graphicFrame>
          <p:nvGraphicFramePr>
            <p:cNvPr id="2053" name="Object 15"/>
            <p:cNvGraphicFramePr>
              <a:graphicFrameLocks noChangeAspect="1"/>
            </p:cNvGraphicFramePr>
            <p:nvPr/>
          </p:nvGraphicFramePr>
          <p:xfrm>
            <a:off x="2200" y="3346"/>
            <a:ext cx="783" cy="295"/>
          </p:xfrm>
          <a:graphic>
            <a:graphicData uri="http://schemas.openxmlformats.org/presentationml/2006/ole">
              <mc:AlternateContent xmlns:mc="http://schemas.openxmlformats.org/markup-compatibility/2006">
                <mc:Choice xmlns:v="urn:schemas-microsoft-com:vml" Requires="v">
                  <p:oleObj spid="_x0000_s2435" name="Equation" r:id="rId9" imgW="10363200" imgH="3962400" progId="Equation.DSMT4">
                    <p:embed/>
                  </p:oleObj>
                </mc:Choice>
                <mc:Fallback>
                  <p:oleObj name="Equation" r:id="rId9" imgW="10363200" imgH="3962400" progId="Equation.DSMT4">
                    <p:embed/>
                    <p:pic>
                      <p:nvPicPr>
                        <p:cNvPr id="0" name="图片 2412"/>
                        <p:cNvPicPr>
                          <a:picLocks noChangeAspect="1" noChangeArrowheads="1"/>
                        </p:cNvPicPr>
                        <p:nvPr/>
                      </p:nvPicPr>
                      <p:blipFill>
                        <a:blip r:embed="rId10"/>
                        <a:srcRect/>
                        <a:stretch>
                          <a:fillRect/>
                        </a:stretch>
                      </p:blipFill>
                      <p:spPr bwMode="auto">
                        <a:xfrm>
                          <a:off x="2200" y="3346"/>
                          <a:ext cx="78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6"/>
            <p:cNvGraphicFramePr>
              <a:graphicFrameLocks noChangeAspect="1"/>
            </p:cNvGraphicFramePr>
            <p:nvPr/>
          </p:nvGraphicFramePr>
          <p:xfrm>
            <a:off x="3368" y="3346"/>
            <a:ext cx="783" cy="295"/>
          </p:xfrm>
          <a:graphic>
            <a:graphicData uri="http://schemas.openxmlformats.org/presentationml/2006/ole">
              <mc:AlternateContent xmlns:mc="http://schemas.openxmlformats.org/markup-compatibility/2006">
                <mc:Choice xmlns:v="urn:schemas-microsoft-com:vml" Requires="v">
                  <p:oleObj spid="_x0000_s2436" name="Equation" r:id="rId11" imgW="10363200" imgH="3962400" progId="Equation.DSMT4">
                    <p:embed/>
                  </p:oleObj>
                </mc:Choice>
                <mc:Fallback>
                  <p:oleObj name="Equation" r:id="rId11" imgW="10363200" imgH="3962400" progId="Equation.DSMT4">
                    <p:embed/>
                    <p:pic>
                      <p:nvPicPr>
                        <p:cNvPr id="0" name="图片 2413"/>
                        <p:cNvPicPr>
                          <a:picLocks noChangeAspect="1" noChangeArrowheads="1"/>
                        </p:cNvPicPr>
                        <p:nvPr/>
                      </p:nvPicPr>
                      <p:blipFill>
                        <a:blip r:embed="rId12"/>
                        <a:srcRect/>
                        <a:stretch>
                          <a:fillRect/>
                        </a:stretch>
                      </p:blipFill>
                      <p:spPr bwMode="auto">
                        <a:xfrm>
                          <a:off x="3368" y="3346"/>
                          <a:ext cx="78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5" name="Text Box 18"/>
            <p:cNvSpPr txBox="1">
              <a:spLocks noChangeArrowheads="1"/>
            </p:cNvSpPr>
            <p:nvPr/>
          </p:nvSpPr>
          <p:spPr bwMode="auto">
            <a:xfrm>
              <a:off x="2996" y="329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solidFill>
                    <a:srgbClr val="0000FF"/>
                  </a:solidFill>
                  <a:ea typeface="楷体_GB2312" pitchFamily="49" charset="-122"/>
                </a:rPr>
                <a:t>且</a:t>
              </a:r>
            </a:p>
          </p:txBody>
        </p:sp>
      </p:grpSp>
      <p:sp>
        <p:nvSpPr>
          <p:cNvPr id="17430" name="Text Box 22"/>
          <p:cNvSpPr txBox="1">
            <a:spLocks noChangeArrowheads="1"/>
          </p:cNvSpPr>
          <p:nvPr/>
        </p:nvSpPr>
        <p:spPr bwMode="auto">
          <a:xfrm>
            <a:off x="166241" y="4077072"/>
            <a:ext cx="4549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1" dirty="0">
                <a:solidFill>
                  <a:schemeClr val="tx2"/>
                </a:solidFill>
                <a:ea typeface="楷体_GB2312" pitchFamily="49" charset="-122"/>
                <a:sym typeface="Euclid Symbol" pitchFamily="18" charset="2"/>
              </a:rPr>
              <a:t>2. </a:t>
            </a:r>
            <a:r>
              <a:rPr kumimoji="1" lang="zh-CN" altLang="en-US" sz="4000" dirty="0">
                <a:solidFill>
                  <a:schemeClr val="tx2"/>
                </a:solidFill>
                <a:ea typeface="隶书" panose="02010509060101010101" pitchFamily="49" charset="-122"/>
                <a:sym typeface="Euclid Symbol" pitchFamily="18" charset="2"/>
              </a:rPr>
              <a:t>事件的相等</a:t>
            </a:r>
            <a:endParaRPr kumimoji="1" lang="en-US" altLang="zh-CN" sz="4000" dirty="0">
              <a:ea typeface="隶书" panose="02010509060101010101" pitchFamily="49" charset="-122"/>
            </a:endParaRPr>
          </a:p>
        </p:txBody>
      </p:sp>
      <p:sp>
        <p:nvSpPr>
          <p:cNvPr id="5" name="标题 4"/>
          <p:cNvSpPr>
            <a:spLocks noGrp="1"/>
          </p:cNvSpPr>
          <p:nvPr>
            <p:ph type="title" idx="4294967295"/>
          </p:nvPr>
        </p:nvSpPr>
        <p:spPr>
          <a:xfrm>
            <a:off x="467544" y="759942"/>
            <a:ext cx="4248472" cy="706437"/>
          </a:xfrm>
        </p:spPr>
        <p:txBody>
          <a:bodyPr>
            <a:normAutofit fontScale="90000"/>
          </a:bodyPr>
          <a:lstStyle/>
          <a:p>
            <a:pPr algn="l"/>
            <a:r>
              <a:rPr kumimoji="1" lang="zh-CN" altLang="en-US" dirty="0">
                <a:solidFill>
                  <a:schemeClr val="tx2"/>
                </a:solidFill>
                <a:ea typeface="楷体_GB2312" pitchFamily="49" charset="-122"/>
                <a:sym typeface="Euclid Symbol" pitchFamily="18" charset="2"/>
              </a:rPr>
              <a:t>1. </a:t>
            </a:r>
            <a:r>
              <a:rPr kumimoji="1" lang="zh-CN" altLang="en-US" dirty="0">
                <a:solidFill>
                  <a:schemeClr val="tx2"/>
                </a:solidFill>
                <a:ea typeface="隶书" panose="02010509060101010101" pitchFamily="49" charset="-122"/>
                <a:sym typeface="Euclid Symbol" pitchFamily="18" charset="2"/>
              </a:rPr>
              <a:t>事件的</a:t>
            </a:r>
            <a:r>
              <a:rPr kumimoji="1" lang="zh-CN" altLang="en-US" dirty="0">
                <a:ea typeface="隶书" panose="02010509060101010101" pitchFamily="49" charset="-122"/>
              </a:rPr>
              <a:t>包含</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up)">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wipe(up)">
                                      <p:cBhvr>
                                        <p:cTn id="12" dur="500"/>
                                        <p:tgtEl>
                                          <p:spTgt spid="174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414"/>
                                        </p:tgtEl>
                                        <p:attrNameLst>
                                          <p:attrName>style.visibility</p:attrName>
                                        </p:attrNameLst>
                                      </p:cBhvr>
                                      <p:to>
                                        <p:strVal val="visible"/>
                                      </p:to>
                                    </p:set>
                                    <p:animEffect transition="in" filter="wipe(up)">
                                      <p:cBhvr>
                                        <p:cTn id="17" dur="500"/>
                                        <p:tgtEl>
                                          <p:spTgt spid="174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419"/>
                                        </p:tgtEl>
                                        <p:attrNameLst>
                                          <p:attrName>style.visibility</p:attrName>
                                        </p:attrNameLst>
                                      </p:cBhvr>
                                      <p:to>
                                        <p:strVal val="visible"/>
                                      </p:to>
                                    </p:set>
                                    <p:animEffect transition="in" filter="wipe(up)">
                                      <p:cBhvr>
                                        <p:cTn id="22" dur="500"/>
                                        <p:tgtEl>
                                          <p:spTgt spid="17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416"/>
                                        </p:tgtEl>
                                        <p:attrNameLst>
                                          <p:attrName>style.visibility</p:attrName>
                                        </p:attrNameLst>
                                      </p:cBhvr>
                                      <p:to>
                                        <p:strVal val="visible"/>
                                      </p:to>
                                    </p:set>
                                    <p:animEffect transition="in" filter="wipe(up)">
                                      <p:cBhvr>
                                        <p:cTn id="27" dur="500"/>
                                        <p:tgtEl>
                                          <p:spTgt spid="174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418"/>
                                        </p:tgtEl>
                                        <p:attrNameLst>
                                          <p:attrName>style.visibility</p:attrName>
                                        </p:attrNameLst>
                                      </p:cBhvr>
                                      <p:to>
                                        <p:strVal val="visible"/>
                                      </p:to>
                                    </p:set>
                                    <p:animEffect transition="in" filter="wipe(up)">
                                      <p:cBhvr>
                                        <p:cTn id="32" dur="500"/>
                                        <p:tgtEl>
                                          <p:spTgt spid="174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415"/>
                                        </p:tgtEl>
                                        <p:attrNameLst>
                                          <p:attrName>style.visibility</p:attrName>
                                        </p:attrNameLst>
                                      </p:cBhvr>
                                      <p:to>
                                        <p:strVal val="visible"/>
                                      </p:to>
                                    </p:set>
                                    <p:animEffect transition="in" filter="wipe(up)">
                                      <p:cBhvr>
                                        <p:cTn id="37" dur="500"/>
                                        <p:tgtEl>
                                          <p:spTgt spid="174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413"/>
                                        </p:tgtEl>
                                        <p:attrNameLst>
                                          <p:attrName>style.visibility</p:attrName>
                                        </p:attrNameLst>
                                      </p:cBhvr>
                                      <p:to>
                                        <p:strVal val="visible"/>
                                      </p:to>
                                    </p:set>
                                    <p:animEffect transition="in" filter="wipe(up)">
                                      <p:cBhvr>
                                        <p:cTn id="42" dur="500"/>
                                        <p:tgtEl>
                                          <p:spTgt spid="17413"/>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17430"/>
                                        </p:tgtEl>
                                        <p:attrNameLst>
                                          <p:attrName>style.visibility</p:attrName>
                                        </p:attrNameLst>
                                      </p:cBhvr>
                                      <p:to>
                                        <p:strVal val="visible"/>
                                      </p:to>
                                    </p:set>
                                    <p:anim calcmode="lin" valueType="num">
                                      <p:cBhvr>
                                        <p:cTn id="47" dur="500" fill="hold"/>
                                        <p:tgtEl>
                                          <p:spTgt spid="17430"/>
                                        </p:tgtEl>
                                        <p:attrNameLst>
                                          <p:attrName>ppt_w</p:attrName>
                                        </p:attrNameLst>
                                      </p:cBhvr>
                                      <p:tavLst>
                                        <p:tav tm="0">
                                          <p:val>
                                            <p:fltVal val="0"/>
                                          </p:val>
                                        </p:tav>
                                        <p:tav tm="100000">
                                          <p:val>
                                            <p:strVal val="#ppt_w"/>
                                          </p:val>
                                        </p:tav>
                                      </p:tavLst>
                                    </p:anim>
                                    <p:anim calcmode="lin" valueType="num">
                                      <p:cBhvr>
                                        <p:cTn id="48" dur="500" fill="hold"/>
                                        <p:tgtEl>
                                          <p:spTgt spid="17430"/>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422"/>
                                        </p:tgtEl>
                                        <p:attrNameLst>
                                          <p:attrName>style.visibility</p:attrName>
                                        </p:attrNameLst>
                                      </p:cBhvr>
                                      <p:to>
                                        <p:strVal val="visible"/>
                                      </p:to>
                                    </p:set>
                                    <p:animEffect transition="in" filter="wipe(up)">
                                      <p:cBhvr>
                                        <p:cTn id="53" dur="500"/>
                                        <p:tgtEl>
                                          <p:spTgt spid="174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7425"/>
                                        </p:tgtEl>
                                        <p:attrNameLst>
                                          <p:attrName>style.visibility</p:attrName>
                                        </p:attrNameLst>
                                      </p:cBhvr>
                                      <p:to>
                                        <p:strVal val="visible"/>
                                      </p:to>
                                    </p:set>
                                    <p:animEffect transition="in" filter="wipe(up)">
                                      <p:cBhvr>
                                        <p:cTn id="58" dur="500"/>
                                        <p:tgtEl>
                                          <p:spTgt spid="174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left)">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3" grpId="0" autoUpdateAnimBg="0"/>
      <p:bldP spid="17414" grpId="0" animBg="1" autoUpdateAnimBg="0"/>
      <p:bldP spid="17416" grpId="0" animBg="1" autoUpdateAnimBg="0"/>
      <p:bldP spid="17415" grpId="0" animBg="1" autoUpdateAnimBg="0"/>
      <p:bldP spid="17418" grpId="0" autoUpdateAnimBg="0"/>
      <p:bldP spid="17419" grpId="0" autoUpdateAnimBg="0"/>
      <p:bldP spid="1743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概率与统计</a:t>
            </a:r>
          </a:p>
        </p:txBody>
      </p:sp>
      <p:sp>
        <p:nvSpPr>
          <p:cNvPr id="3" name="内容占位符 2"/>
          <p:cNvSpPr>
            <a:spLocks noGrp="1"/>
          </p:cNvSpPr>
          <p:nvPr>
            <p:ph idx="1"/>
          </p:nvPr>
        </p:nvSpPr>
        <p:spPr>
          <a:xfrm>
            <a:off x="456565" y="1373505"/>
            <a:ext cx="8004175" cy="4110990"/>
          </a:xfrm>
        </p:spPr>
        <p:txBody>
          <a:bodyPr/>
          <a:lstStyle/>
          <a:p>
            <a:r>
              <a:rPr lang="en-US" altLang="zh-CN" sz="2000" dirty="0"/>
              <a:t>概率论是研究随机现象数量规律的数学分支</a:t>
            </a:r>
          </a:p>
          <a:p>
            <a:r>
              <a:rPr lang="en-US" altLang="zh-CN" sz="2000" dirty="0"/>
              <a:t>数理统计就是通过对随机现象有限次的观测或试验所得数据进行归纳，找出这有限数据的内在数量规律性，并据此对整体相应现象的数量规律性做出推断或判断的一门学科</a:t>
            </a:r>
          </a:p>
          <a:p>
            <a:r>
              <a:rPr lang="en-US" altLang="zh-CN" sz="2000" dirty="0"/>
              <a:t>概率论是统计推断的基础，在给定数据生成过程下观测、研究数据的性质;而统计推断则根据观测的数据，反向思考其数据生成过程。预测、分类、聚类、估计等，都是统计推断的特殊形式，强调对于数据生成过程的研究</a:t>
            </a:r>
          </a:p>
          <a:p>
            <a:r>
              <a:rPr lang="en-US" altLang="zh-CN" sz="2000" dirty="0"/>
              <a:t>概率论是统计学的基础，统计学是概率论的发展，二者密不可分    </a:t>
            </a:r>
          </a:p>
        </p:txBody>
      </p:sp>
      <p:sp>
        <p:nvSpPr>
          <p:cNvPr id="4" name="日期占位符 3"/>
          <p:cNvSpPr>
            <a:spLocks noGrp="1"/>
          </p:cNvSpPr>
          <p:nvPr>
            <p:ph type="dt" sz="half" idx="10"/>
          </p:nvPr>
        </p:nvSpPr>
        <p:spPr/>
        <p:txBody>
          <a:bodyPr/>
          <a:lstStyle/>
          <a:p>
            <a:fld id="{37E5B7AF-78FC-42D5-886C-AF1AFAC7CFE1}" type="datetime1">
              <a:rPr lang="zh-CN" altLang="en-US" smtClean="0"/>
              <a:t>2022/9/7</a:t>
            </a:fld>
            <a:endParaRPr lang="en-US" altLang="zh-CN"/>
          </a:p>
        </p:txBody>
      </p:sp>
      <p:sp>
        <p:nvSpPr>
          <p:cNvPr id="6" name="灯片编号占位符 5"/>
          <p:cNvSpPr>
            <a:spLocks noGrp="1"/>
          </p:cNvSpPr>
          <p:nvPr>
            <p:ph type="sldNum" sz="quarter" idx="12"/>
          </p:nvPr>
        </p:nvSpPr>
        <p:spPr/>
        <p:txBody>
          <a:bodyPr/>
          <a:lstStyle/>
          <a:p>
            <a:fld id="{166A94F2-6856-47B7-87D8-56DD37A144DC}" type="slidenum">
              <a:rPr lang="zh-CN" altLang="en-US"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83568" y="1347633"/>
            <a:ext cx="2476725" cy="641207"/>
            <a:chOff x="806" y="192"/>
            <a:chExt cx="1650" cy="354"/>
          </a:xfrm>
        </p:grpSpPr>
        <p:graphicFrame>
          <p:nvGraphicFramePr>
            <p:cNvPr id="3082" name="Object 4"/>
            <p:cNvGraphicFramePr>
              <a:graphicFrameLocks noChangeAspect="1"/>
            </p:cNvGraphicFramePr>
            <p:nvPr/>
          </p:nvGraphicFramePr>
          <p:xfrm>
            <a:off x="806" y="244"/>
            <a:ext cx="660" cy="258"/>
          </p:xfrm>
          <a:graphic>
            <a:graphicData uri="http://schemas.openxmlformats.org/presentationml/2006/ole">
              <mc:AlternateContent xmlns:mc="http://schemas.openxmlformats.org/markup-compatibility/2006">
                <mc:Choice xmlns:v="urn:schemas-microsoft-com:vml" Requires="v">
                  <p:oleObj spid="_x0000_s3836" name="Equation" r:id="rId3" imgW="10058400" imgH="3962400" progId="Equation.DSMT4">
                    <p:embed/>
                  </p:oleObj>
                </mc:Choice>
                <mc:Fallback>
                  <p:oleObj name="Equation" r:id="rId3" imgW="10058400" imgH="3962400" progId="Equation.DSMT4">
                    <p:embed/>
                    <p:pic>
                      <p:nvPicPr>
                        <p:cNvPr id="0" name="图片 3793"/>
                        <p:cNvPicPr>
                          <a:picLocks noChangeAspect="1" noChangeArrowheads="1"/>
                        </p:cNvPicPr>
                        <p:nvPr/>
                      </p:nvPicPr>
                      <p:blipFill>
                        <a:blip r:embed="rId4"/>
                        <a:srcRect/>
                        <a:stretch>
                          <a:fillRect/>
                        </a:stretch>
                      </p:blipFill>
                      <p:spPr bwMode="auto">
                        <a:xfrm>
                          <a:off x="806" y="244"/>
                          <a:ext cx="66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9" name="Text Box 5"/>
            <p:cNvSpPr txBox="1">
              <a:spLocks noChangeArrowheads="1"/>
            </p:cNvSpPr>
            <p:nvPr/>
          </p:nvSpPr>
          <p:spPr bwMode="auto">
            <a:xfrm>
              <a:off x="1431" y="192"/>
              <a:ext cx="40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solidFill>
                    <a:schemeClr val="tx2"/>
                  </a:solidFill>
                  <a:ea typeface="楷体_GB2312" pitchFamily="49" charset="-122"/>
                </a:rPr>
                <a:t>或</a:t>
              </a:r>
            </a:p>
          </p:txBody>
        </p:sp>
        <p:graphicFrame>
          <p:nvGraphicFramePr>
            <p:cNvPr id="3083" name="Object 6"/>
            <p:cNvGraphicFramePr>
              <a:graphicFrameLocks noChangeAspect="1"/>
            </p:cNvGraphicFramePr>
            <p:nvPr/>
          </p:nvGraphicFramePr>
          <p:xfrm>
            <a:off x="1838" y="224"/>
            <a:ext cx="618" cy="258"/>
          </p:xfrm>
          <a:graphic>
            <a:graphicData uri="http://schemas.openxmlformats.org/presentationml/2006/ole">
              <mc:AlternateContent xmlns:mc="http://schemas.openxmlformats.org/markup-compatibility/2006">
                <mc:Choice xmlns:v="urn:schemas-microsoft-com:vml" Requires="v">
                  <p:oleObj spid="_x0000_s3837" name="Equation" r:id="rId5" imgW="9448800" imgH="3962400" progId="Equation.DSMT4">
                    <p:embed/>
                  </p:oleObj>
                </mc:Choice>
                <mc:Fallback>
                  <p:oleObj name="Equation" r:id="rId5" imgW="9448800" imgH="3962400" progId="Equation.DSMT4">
                    <p:embed/>
                    <p:pic>
                      <p:nvPicPr>
                        <p:cNvPr id="0" name="图片 3794"/>
                        <p:cNvPicPr>
                          <a:picLocks noChangeAspect="1" noChangeArrowheads="1"/>
                        </p:cNvPicPr>
                        <p:nvPr/>
                      </p:nvPicPr>
                      <p:blipFill>
                        <a:blip r:embed="rId6"/>
                        <a:srcRect/>
                        <a:stretch>
                          <a:fillRect/>
                        </a:stretch>
                      </p:blipFill>
                      <p:spPr bwMode="auto">
                        <a:xfrm>
                          <a:off x="1838" y="224"/>
                          <a:ext cx="61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6567" name="Rectangle 7"/>
          <p:cNvSpPr>
            <a:spLocks noChangeArrowheads="1"/>
          </p:cNvSpPr>
          <p:nvPr/>
        </p:nvSpPr>
        <p:spPr bwMode="auto">
          <a:xfrm>
            <a:off x="5486400" y="1524000"/>
            <a:ext cx="2971800" cy="1828800"/>
          </a:xfrm>
          <a:prstGeom prst="rect">
            <a:avLst/>
          </a:prstGeom>
          <a:solidFill>
            <a:srgbClr val="CCECFF"/>
          </a:solidFill>
          <a:ln w="9525">
            <a:solidFill>
              <a:schemeClr val="folHlink"/>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3200">
              <a:solidFill>
                <a:srgbClr val="CCECFF"/>
              </a:solidFill>
              <a:ea typeface="楷体_GB2312" pitchFamily="49" charset="-122"/>
            </a:endParaRPr>
          </a:p>
        </p:txBody>
      </p:sp>
      <p:sp>
        <p:nvSpPr>
          <p:cNvPr id="66568" name="Oval 8"/>
          <p:cNvSpPr>
            <a:spLocks noChangeArrowheads="1"/>
          </p:cNvSpPr>
          <p:nvPr/>
        </p:nvSpPr>
        <p:spPr bwMode="auto">
          <a:xfrm>
            <a:off x="5589588" y="1989138"/>
            <a:ext cx="990600" cy="762000"/>
          </a:xfrm>
          <a:prstGeom prst="ellipse">
            <a:avLst/>
          </a:prstGeom>
          <a:solidFill>
            <a:srgbClr val="FF9933"/>
          </a:solidFill>
          <a:ln w="9525" cap="rnd">
            <a:solidFill>
              <a:srgbClr val="FFCC00"/>
            </a:solidFill>
            <a:prstDash val="sysDot"/>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200" i="1">
                <a:solidFill>
                  <a:srgbClr val="FFFF99"/>
                </a:solidFill>
                <a:ea typeface="楷体_GB2312" pitchFamily="49" charset="-122"/>
              </a:rPr>
              <a:t> </a:t>
            </a:r>
          </a:p>
          <a:p>
            <a:pPr algn="ctr" eaLnBrk="1" hangingPunct="1"/>
            <a:endParaRPr kumimoji="1" lang="en-US" altLang="zh-CN" sz="3200" i="1">
              <a:solidFill>
                <a:srgbClr val="FFFF99"/>
              </a:solidFill>
              <a:ea typeface="楷体_GB2312" pitchFamily="49" charset="-122"/>
            </a:endParaRPr>
          </a:p>
          <a:p>
            <a:pPr algn="ctr" eaLnBrk="1" hangingPunct="1"/>
            <a:endParaRPr kumimoji="1" lang="en-US" altLang="zh-CN" sz="3200" i="1">
              <a:solidFill>
                <a:schemeClr val="accent1"/>
              </a:solidFill>
              <a:ea typeface="楷体_GB2312" pitchFamily="49" charset="-122"/>
            </a:endParaRPr>
          </a:p>
        </p:txBody>
      </p:sp>
      <p:sp>
        <p:nvSpPr>
          <p:cNvPr id="66569" name="Oval 9"/>
          <p:cNvSpPr>
            <a:spLocks noChangeArrowheads="1"/>
          </p:cNvSpPr>
          <p:nvPr/>
        </p:nvSpPr>
        <p:spPr bwMode="auto">
          <a:xfrm>
            <a:off x="5943600" y="2057400"/>
            <a:ext cx="2057400" cy="838200"/>
          </a:xfrm>
          <a:prstGeom prst="ellipse">
            <a:avLst/>
          </a:prstGeom>
          <a:solidFill>
            <a:srgbClr val="FF9933"/>
          </a:solidFill>
          <a:ln w="9525" cap="rnd">
            <a:solidFill>
              <a:srgbClr val="FFCC00"/>
            </a:solidFill>
            <a:prstDash val="sysDot"/>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en-US" altLang="zh-CN" sz="3200">
              <a:solidFill>
                <a:srgbClr val="CCECFF"/>
              </a:solidFill>
              <a:ea typeface="楷体_GB2312" pitchFamily="49" charset="-122"/>
            </a:endParaRPr>
          </a:p>
          <a:p>
            <a:pPr algn="ctr" eaLnBrk="1" hangingPunct="1"/>
            <a:endParaRPr kumimoji="1" lang="en-US" altLang="zh-CN" sz="3200">
              <a:solidFill>
                <a:srgbClr val="CCECFF"/>
              </a:solidFill>
              <a:ea typeface="楷体_GB2312" pitchFamily="49" charset="-122"/>
            </a:endParaRPr>
          </a:p>
        </p:txBody>
      </p:sp>
      <p:graphicFrame>
        <p:nvGraphicFramePr>
          <p:cNvPr id="66570" name="Object 10"/>
          <p:cNvGraphicFramePr>
            <a:graphicFrameLocks noChangeAspect="1"/>
          </p:cNvGraphicFramePr>
          <p:nvPr/>
        </p:nvGraphicFramePr>
        <p:xfrm>
          <a:off x="6172200" y="2362200"/>
          <a:ext cx="1016000" cy="330200"/>
        </p:xfrm>
        <a:graphic>
          <a:graphicData uri="http://schemas.openxmlformats.org/presentationml/2006/ole">
            <mc:AlternateContent xmlns:mc="http://schemas.openxmlformats.org/markup-compatibility/2006">
              <mc:Choice xmlns:v="urn:schemas-microsoft-com:vml" Requires="v">
                <p:oleObj spid="_x0000_s3838" name="Equation" r:id="rId7" imgW="1676400" imgH="533400" progId="Equation.3">
                  <p:embed/>
                </p:oleObj>
              </mc:Choice>
              <mc:Fallback>
                <p:oleObj name="Equation" r:id="rId7" imgW="1676400" imgH="533400" progId="Equation.3">
                  <p:embed/>
                  <p:pic>
                    <p:nvPicPr>
                      <p:cNvPr id="0" name="图片 37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2362200"/>
                        <a:ext cx="1016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1" name="Object 11"/>
          <p:cNvGraphicFramePr>
            <a:graphicFrameLocks noChangeAspect="1"/>
          </p:cNvGraphicFramePr>
          <p:nvPr/>
        </p:nvGraphicFramePr>
        <p:xfrm>
          <a:off x="5765800" y="1981200"/>
          <a:ext cx="247650" cy="268288"/>
        </p:xfrm>
        <a:graphic>
          <a:graphicData uri="http://schemas.openxmlformats.org/presentationml/2006/ole">
            <mc:AlternateContent xmlns:mc="http://schemas.openxmlformats.org/markup-compatibility/2006">
              <mc:Choice xmlns:v="urn:schemas-microsoft-com:vml" Requires="v">
                <p:oleObj spid="_x0000_s3839" name="Equation" r:id="rId9" imgW="495300" imgH="533400" progId="Equation.3">
                  <p:embed/>
                </p:oleObj>
              </mc:Choice>
              <mc:Fallback>
                <p:oleObj name="Equation" r:id="rId9" imgW="495300" imgH="533400" progId="Equation.3">
                  <p:embed/>
                  <p:pic>
                    <p:nvPicPr>
                      <p:cNvPr id="0" name="图片 37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5800" y="1981200"/>
                        <a:ext cx="247650"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2" name="Object 12"/>
          <p:cNvGraphicFramePr>
            <a:graphicFrameLocks noChangeAspect="1"/>
          </p:cNvGraphicFramePr>
          <p:nvPr/>
        </p:nvGraphicFramePr>
        <p:xfrm>
          <a:off x="7467600" y="2362200"/>
          <a:ext cx="211138" cy="228600"/>
        </p:xfrm>
        <a:graphic>
          <a:graphicData uri="http://schemas.openxmlformats.org/presentationml/2006/ole">
            <mc:AlternateContent xmlns:mc="http://schemas.openxmlformats.org/markup-compatibility/2006">
              <mc:Choice xmlns:v="urn:schemas-microsoft-com:vml" Requires="v">
                <p:oleObj spid="_x0000_s3840" name="Equation" r:id="rId11" imgW="495300" imgH="533400" progId="Equation.3">
                  <p:embed/>
                </p:oleObj>
              </mc:Choice>
              <mc:Fallback>
                <p:oleObj name="Equation" r:id="rId11" imgW="495300" imgH="533400" progId="Equation.3">
                  <p:embed/>
                  <p:pic>
                    <p:nvPicPr>
                      <p:cNvPr id="0" name="图片 37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2362200"/>
                        <a:ext cx="21113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3" name="Text Box 13"/>
          <p:cNvSpPr txBox="1">
            <a:spLocks noChangeArrowheads="1"/>
          </p:cNvSpPr>
          <p:nvPr/>
        </p:nvSpPr>
        <p:spPr bwMode="auto">
          <a:xfrm>
            <a:off x="467544" y="3717032"/>
            <a:ext cx="77048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Font typeface="Euclid Symbol" pitchFamily="18" charset="2"/>
              <a:buChar char="Û"/>
            </a:pPr>
            <a:r>
              <a:rPr kumimoji="1" lang="zh-CN" altLang="en-US" dirty="0">
                <a:ea typeface="楷体_GB2312" pitchFamily="49" charset="-122"/>
                <a:sym typeface="Euclid Symbol" pitchFamily="18" charset="2"/>
              </a:rPr>
              <a:t>事件 </a:t>
            </a:r>
            <a:r>
              <a:rPr kumimoji="1" lang="en-US" altLang="zh-CN" i="1" dirty="0">
                <a:ea typeface="楷体_GB2312" pitchFamily="49" charset="-122"/>
                <a:sym typeface="Euclid Symbol" pitchFamily="18" charset="2"/>
              </a:rPr>
              <a:t>A</a:t>
            </a:r>
            <a:r>
              <a:rPr kumimoji="1" lang="zh-CN" altLang="en-US" dirty="0">
                <a:ea typeface="楷体_GB2312" pitchFamily="49" charset="-122"/>
                <a:sym typeface="Euclid Symbol" pitchFamily="18" charset="2"/>
              </a:rPr>
              <a:t>与事件</a:t>
            </a:r>
            <a:r>
              <a:rPr kumimoji="1" lang="en-US" altLang="zh-CN" i="1" dirty="0">
                <a:ea typeface="楷体_GB2312" pitchFamily="49" charset="-122"/>
                <a:sym typeface="Euclid Symbol" pitchFamily="18" charset="2"/>
              </a:rPr>
              <a:t>B</a:t>
            </a:r>
            <a:r>
              <a:rPr kumimoji="1" lang="en-US" altLang="zh-CN" dirty="0">
                <a:ea typeface="楷体_GB2312" pitchFamily="49" charset="-122"/>
                <a:sym typeface="Euclid Symbol" pitchFamily="18" charset="2"/>
              </a:rPr>
              <a:t> </a:t>
            </a:r>
            <a:r>
              <a:rPr kumimoji="1" lang="zh-CN" altLang="en-US" dirty="0">
                <a:ea typeface="楷体_GB2312" pitchFamily="49" charset="-122"/>
                <a:sym typeface="Euclid Symbol" pitchFamily="18" charset="2"/>
              </a:rPr>
              <a:t>至少有一个发生</a:t>
            </a:r>
            <a:endParaRPr kumimoji="1" lang="zh-CN" altLang="en-US" dirty="0">
              <a:ea typeface="楷体_GB2312" pitchFamily="49" charset="-122"/>
            </a:endParaRPr>
          </a:p>
        </p:txBody>
      </p:sp>
      <p:grpSp>
        <p:nvGrpSpPr>
          <p:cNvPr id="3" name="Group 14"/>
          <p:cNvGrpSpPr/>
          <p:nvPr/>
        </p:nvGrpSpPr>
        <p:grpSpPr bwMode="auto">
          <a:xfrm>
            <a:off x="507453" y="3003673"/>
            <a:ext cx="2192339" cy="641351"/>
            <a:chOff x="405" y="1594"/>
            <a:chExt cx="1381" cy="404"/>
          </a:xfrm>
        </p:grpSpPr>
        <p:graphicFrame>
          <p:nvGraphicFramePr>
            <p:cNvPr id="3081" name="Object 15"/>
            <p:cNvGraphicFramePr>
              <a:graphicFrameLocks noChangeAspect="1"/>
            </p:cNvGraphicFramePr>
            <p:nvPr/>
          </p:nvGraphicFramePr>
          <p:xfrm>
            <a:off x="405" y="1622"/>
            <a:ext cx="757" cy="295"/>
          </p:xfrm>
          <a:graphic>
            <a:graphicData uri="http://schemas.openxmlformats.org/presentationml/2006/ole">
              <mc:AlternateContent xmlns:mc="http://schemas.openxmlformats.org/markup-compatibility/2006">
                <mc:Choice xmlns:v="urn:schemas-microsoft-com:vml" Requires="v">
                  <p:oleObj spid="_x0000_s3841" name="Equation" r:id="rId13" imgW="10058400" imgH="3962400" progId="Equation.DSMT4">
                    <p:embed/>
                  </p:oleObj>
                </mc:Choice>
                <mc:Fallback>
                  <p:oleObj name="Equation" r:id="rId13" imgW="10058400" imgH="3962400" progId="Equation.DSMT4">
                    <p:embed/>
                    <p:pic>
                      <p:nvPicPr>
                        <p:cNvPr id="0" name="图片 3798"/>
                        <p:cNvPicPr>
                          <a:picLocks noChangeAspect="1" noChangeArrowheads="1"/>
                        </p:cNvPicPr>
                        <p:nvPr/>
                      </p:nvPicPr>
                      <p:blipFill>
                        <a:blip r:embed="rId14"/>
                        <a:srcRect/>
                        <a:stretch>
                          <a:fillRect/>
                        </a:stretch>
                      </p:blipFill>
                      <p:spPr bwMode="auto">
                        <a:xfrm>
                          <a:off x="405" y="1622"/>
                          <a:ext cx="757"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7" name="Text Box 16"/>
            <p:cNvSpPr txBox="1">
              <a:spLocks noChangeArrowheads="1"/>
            </p:cNvSpPr>
            <p:nvPr/>
          </p:nvSpPr>
          <p:spPr bwMode="auto">
            <a:xfrm>
              <a:off x="1094" y="1594"/>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solidFill>
                    <a:schemeClr val="tx2"/>
                  </a:solidFill>
                  <a:ea typeface="楷体_GB2312" pitchFamily="49" charset="-122"/>
                </a:rPr>
                <a:t>发生</a:t>
              </a:r>
            </a:p>
          </p:txBody>
        </p:sp>
      </p:grpSp>
      <p:grpSp>
        <p:nvGrpSpPr>
          <p:cNvPr id="4" name="Group 17"/>
          <p:cNvGrpSpPr/>
          <p:nvPr/>
        </p:nvGrpSpPr>
        <p:grpSpPr bwMode="auto">
          <a:xfrm>
            <a:off x="854078" y="4587850"/>
            <a:ext cx="5029203" cy="641350"/>
            <a:chOff x="538" y="2860"/>
            <a:chExt cx="3168" cy="404"/>
          </a:xfrm>
        </p:grpSpPr>
        <p:graphicFrame>
          <p:nvGraphicFramePr>
            <p:cNvPr id="3080" name="Object 18"/>
            <p:cNvGraphicFramePr>
              <a:graphicFrameLocks noChangeAspect="1"/>
            </p:cNvGraphicFramePr>
            <p:nvPr/>
          </p:nvGraphicFramePr>
          <p:xfrm>
            <a:off x="538" y="2919"/>
            <a:ext cx="1163" cy="340"/>
          </p:xfrm>
          <a:graphic>
            <a:graphicData uri="http://schemas.openxmlformats.org/presentationml/2006/ole">
              <mc:AlternateContent xmlns:mc="http://schemas.openxmlformats.org/markup-compatibility/2006">
                <mc:Choice xmlns:v="urn:schemas-microsoft-com:vml" Requires="v">
                  <p:oleObj spid="_x0000_s3842" name="Equation" r:id="rId15" imgW="18592800" imgH="5486400" progId="Equation.DSMT4">
                    <p:embed/>
                  </p:oleObj>
                </mc:Choice>
                <mc:Fallback>
                  <p:oleObj name="Equation" r:id="rId15" imgW="18592800" imgH="5486400" progId="Equation.DSMT4">
                    <p:embed/>
                    <p:pic>
                      <p:nvPicPr>
                        <p:cNvPr id="0" name="图片 3799"/>
                        <p:cNvPicPr>
                          <a:picLocks noChangeAspect="1" noChangeArrowheads="1"/>
                        </p:cNvPicPr>
                        <p:nvPr/>
                      </p:nvPicPr>
                      <p:blipFill>
                        <a:blip r:embed="rId16"/>
                        <a:srcRect/>
                        <a:stretch>
                          <a:fillRect/>
                        </a:stretch>
                      </p:blipFill>
                      <p:spPr bwMode="auto">
                        <a:xfrm>
                          <a:off x="538" y="2919"/>
                          <a:ext cx="1163"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6" name="Text Box 19"/>
            <p:cNvSpPr txBox="1">
              <a:spLocks noChangeArrowheads="1"/>
            </p:cNvSpPr>
            <p:nvPr/>
          </p:nvSpPr>
          <p:spPr bwMode="auto">
            <a:xfrm>
              <a:off x="1718" y="2860"/>
              <a:ext cx="19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楷体_GB2312" pitchFamily="49" charset="-122"/>
                </a:rPr>
                <a:t>的和事件 </a:t>
              </a:r>
              <a:r>
                <a:rPr kumimoji="1" lang="zh-CN" altLang="en-US" sz="3200" b="1" dirty="0">
                  <a:ea typeface="楷体_GB2312" pitchFamily="49" charset="-122"/>
                </a:rPr>
                <a:t>——</a:t>
              </a:r>
              <a:r>
                <a:rPr kumimoji="1" lang="zh-CN" altLang="en-US" sz="3200" dirty="0">
                  <a:ea typeface="楷体_GB2312" pitchFamily="49" charset="-122"/>
                </a:rPr>
                <a:t> </a:t>
              </a:r>
              <a:r>
                <a:rPr kumimoji="1" lang="zh-CN" altLang="en-US" dirty="0">
                  <a:ea typeface="楷体_GB2312" pitchFamily="49" charset="-122"/>
                </a:rPr>
                <a:t> </a:t>
              </a:r>
            </a:p>
          </p:txBody>
        </p:sp>
      </p:grpSp>
      <p:graphicFrame>
        <p:nvGraphicFramePr>
          <p:cNvPr id="66580" name="Object 20"/>
          <p:cNvGraphicFramePr>
            <a:graphicFrameLocks noChangeAspect="1"/>
          </p:cNvGraphicFramePr>
          <p:nvPr/>
        </p:nvGraphicFramePr>
        <p:xfrm>
          <a:off x="5642665" y="4509120"/>
          <a:ext cx="714703" cy="900000"/>
        </p:xfrm>
        <a:graphic>
          <a:graphicData uri="http://schemas.openxmlformats.org/presentationml/2006/ole">
            <mc:AlternateContent xmlns:mc="http://schemas.openxmlformats.org/markup-compatibility/2006">
              <mc:Choice xmlns:v="urn:schemas-microsoft-com:vml" Requires="v">
                <p:oleObj spid="_x0000_s3843" name="Equation" r:id="rId17" imgW="8229600" imgH="10363200" progId="Equation.DSMT4">
                  <p:embed/>
                </p:oleObj>
              </mc:Choice>
              <mc:Fallback>
                <p:oleObj name="Equation" r:id="rId17" imgW="8229600" imgH="10363200" progId="Equation.DSMT4">
                  <p:embed/>
                  <p:pic>
                    <p:nvPicPr>
                      <p:cNvPr id="0" name="图片 3800"/>
                      <p:cNvPicPr>
                        <a:picLocks noChangeAspect="1" noChangeArrowheads="1"/>
                      </p:cNvPicPr>
                      <p:nvPr/>
                    </p:nvPicPr>
                    <p:blipFill>
                      <a:blip r:embed="rId18"/>
                      <a:srcRect/>
                      <a:stretch>
                        <a:fillRect/>
                      </a:stretch>
                    </p:blipFill>
                    <p:spPr bwMode="auto">
                      <a:xfrm>
                        <a:off x="5642665" y="4509120"/>
                        <a:ext cx="714703" cy="90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1"/>
          <p:cNvGrpSpPr/>
          <p:nvPr/>
        </p:nvGrpSpPr>
        <p:grpSpPr bwMode="auto">
          <a:xfrm>
            <a:off x="395536" y="5376761"/>
            <a:ext cx="5494340" cy="644527"/>
            <a:chOff x="569" y="3376"/>
            <a:chExt cx="3461" cy="406"/>
          </a:xfrm>
        </p:grpSpPr>
        <p:graphicFrame>
          <p:nvGraphicFramePr>
            <p:cNvPr id="3079" name="Object 22"/>
            <p:cNvGraphicFramePr>
              <a:graphicFrameLocks noChangeAspect="1"/>
            </p:cNvGraphicFramePr>
            <p:nvPr/>
          </p:nvGraphicFramePr>
          <p:xfrm>
            <a:off x="569" y="3442"/>
            <a:ext cx="1470" cy="340"/>
          </p:xfrm>
          <a:graphic>
            <a:graphicData uri="http://schemas.openxmlformats.org/presentationml/2006/ole">
              <mc:AlternateContent xmlns:mc="http://schemas.openxmlformats.org/markup-compatibility/2006">
                <mc:Choice xmlns:v="urn:schemas-microsoft-com:vml" Requires="v">
                  <p:oleObj spid="_x0000_s3844" name="Equation" r:id="rId19" imgW="23469600" imgH="5486400" progId="Equation.DSMT4">
                    <p:embed/>
                  </p:oleObj>
                </mc:Choice>
                <mc:Fallback>
                  <p:oleObj name="Equation" r:id="rId19" imgW="23469600" imgH="5486400" progId="Equation.DSMT4">
                    <p:embed/>
                    <p:pic>
                      <p:nvPicPr>
                        <p:cNvPr id="0" name="图片 3801"/>
                        <p:cNvPicPr>
                          <a:picLocks noChangeAspect="1" noChangeArrowheads="1"/>
                        </p:cNvPicPr>
                        <p:nvPr/>
                      </p:nvPicPr>
                      <p:blipFill>
                        <a:blip r:embed="rId20"/>
                        <a:srcRect/>
                        <a:stretch>
                          <a:fillRect/>
                        </a:stretch>
                      </p:blipFill>
                      <p:spPr bwMode="auto">
                        <a:xfrm>
                          <a:off x="569" y="3442"/>
                          <a:ext cx="147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5" name="Text Box 23"/>
            <p:cNvSpPr txBox="1">
              <a:spLocks noChangeArrowheads="1"/>
            </p:cNvSpPr>
            <p:nvPr/>
          </p:nvSpPr>
          <p:spPr bwMode="auto">
            <a:xfrm>
              <a:off x="2042" y="3376"/>
              <a:ext cx="19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楷体_GB2312" pitchFamily="49" charset="-122"/>
                </a:rPr>
                <a:t>的和事件 </a:t>
              </a:r>
              <a:r>
                <a:rPr kumimoji="1" lang="zh-CN" altLang="en-US" sz="3200" b="1" dirty="0">
                  <a:ea typeface="楷体_GB2312" pitchFamily="49" charset="-122"/>
                </a:rPr>
                <a:t>——</a:t>
              </a:r>
              <a:r>
                <a:rPr kumimoji="1" lang="zh-CN" altLang="en-US" sz="3200" dirty="0">
                  <a:ea typeface="楷体_GB2312" pitchFamily="49" charset="-122"/>
                </a:rPr>
                <a:t> </a:t>
              </a:r>
              <a:r>
                <a:rPr kumimoji="1" lang="zh-CN" altLang="en-US" dirty="0">
                  <a:ea typeface="楷体_GB2312" pitchFamily="49" charset="-122"/>
                </a:rPr>
                <a:t> </a:t>
              </a:r>
            </a:p>
          </p:txBody>
        </p:sp>
      </p:grpSp>
      <p:graphicFrame>
        <p:nvGraphicFramePr>
          <p:cNvPr id="66584" name="Object 24"/>
          <p:cNvGraphicFramePr>
            <a:graphicFrameLocks noChangeAspect="1"/>
          </p:cNvGraphicFramePr>
          <p:nvPr/>
        </p:nvGraphicFramePr>
        <p:xfrm>
          <a:off x="5652120" y="5445224"/>
          <a:ext cx="714703" cy="900000"/>
        </p:xfrm>
        <a:graphic>
          <a:graphicData uri="http://schemas.openxmlformats.org/presentationml/2006/ole">
            <mc:AlternateContent xmlns:mc="http://schemas.openxmlformats.org/markup-compatibility/2006">
              <mc:Choice xmlns:v="urn:schemas-microsoft-com:vml" Requires="v">
                <p:oleObj spid="_x0000_s3845" name="Equation" r:id="rId21" imgW="8229600" imgH="10363200" progId="Equation.DSMT4">
                  <p:embed/>
                </p:oleObj>
              </mc:Choice>
              <mc:Fallback>
                <p:oleObj name="Equation" r:id="rId21" imgW="8229600" imgH="10363200" progId="Equation.DSMT4">
                  <p:embed/>
                  <p:pic>
                    <p:nvPicPr>
                      <p:cNvPr id="0" name="图片 3802"/>
                      <p:cNvPicPr>
                        <a:picLocks noChangeAspect="1" noChangeArrowheads="1"/>
                      </p:cNvPicPr>
                      <p:nvPr/>
                    </p:nvPicPr>
                    <p:blipFill>
                      <a:blip r:embed="rId22"/>
                      <a:srcRect/>
                      <a:stretch>
                        <a:fillRect/>
                      </a:stretch>
                    </p:blipFill>
                    <p:spPr bwMode="auto">
                      <a:xfrm>
                        <a:off x="5652120" y="5445224"/>
                        <a:ext cx="714703" cy="90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5" name="Text Box 25"/>
          <p:cNvSpPr txBox="1">
            <a:spLocks noChangeArrowheads="1"/>
          </p:cNvSpPr>
          <p:nvPr/>
        </p:nvSpPr>
        <p:spPr bwMode="auto">
          <a:xfrm>
            <a:off x="683568" y="1923554"/>
            <a:ext cx="427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dirty="0">
                <a:ea typeface="楷体_GB2312" pitchFamily="49" charset="-122"/>
              </a:rPr>
              <a:t>——</a:t>
            </a:r>
            <a:r>
              <a:rPr kumimoji="1" lang="zh-CN" altLang="en-US" sz="3200" dirty="0">
                <a:solidFill>
                  <a:schemeClr val="tx2"/>
                </a:solidFill>
                <a:ea typeface="楷体_GB2312" pitchFamily="49" charset="-122"/>
              </a:rPr>
              <a:t>  </a:t>
            </a:r>
            <a:r>
              <a:rPr kumimoji="1" lang="en-US" altLang="zh-CN" i="1" dirty="0">
                <a:ea typeface="楷体_GB2312" pitchFamily="49" charset="-122"/>
              </a:rPr>
              <a:t>A</a:t>
            </a:r>
            <a:r>
              <a:rPr kumimoji="1" lang="zh-CN" altLang="en-US" dirty="0">
                <a:ea typeface="楷体_GB2312" pitchFamily="49" charset="-122"/>
              </a:rPr>
              <a:t>与</a:t>
            </a:r>
            <a:r>
              <a:rPr kumimoji="1" lang="en-US" altLang="zh-CN" i="1" dirty="0">
                <a:ea typeface="楷体_GB2312" pitchFamily="49" charset="-122"/>
              </a:rPr>
              <a:t>B</a:t>
            </a:r>
            <a:r>
              <a:rPr kumimoji="1" lang="en-US" altLang="zh-CN" dirty="0">
                <a:ea typeface="楷体_GB2312" pitchFamily="49" charset="-122"/>
              </a:rPr>
              <a:t> </a:t>
            </a:r>
            <a:r>
              <a:rPr kumimoji="1" lang="zh-CN" altLang="en-US" dirty="0">
                <a:ea typeface="楷体_GB2312" pitchFamily="49" charset="-122"/>
              </a:rPr>
              <a:t>的和事件</a:t>
            </a:r>
          </a:p>
        </p:txBody>
      </p:sp>
      <p:sp>
        <p:nvSpPr>
          <p:cNvPr id="66586" name="Text Box 26"/>
          <p:cNvSpPr txBox="1">
            <a:spLocks noChangeArrowheads="1"/>
          </p:cNvSpPr>
          <p:nvPr/>
        </p:nvSpPr>
        <p:spPr bwMode="auto">
          <a:xfrm>
            <a:off x="7924800" y="1516063"/>
            <a:ext cx="4619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solidFill>
                  <a:srgbClr val="0000FF"/>
                </a:solidFill>
                <a:ea typeface="楷体_GB2312" pitchFamily="49" charset="-122"/>
                <a:sym typeface="Euclid Symbol" pitchFamily="18" charset="2"/>
              </a:rPr>
              <a:t></a:t>
            </a:r>
            <a:endParaRPr kumimoji="1" lang="zh-CN" altLang="en-US" sz="3200" dirty="0">
              <a:solidFill>
                <a:srgbClr val="0000FF"/>
              </a:solidFill>
              <a:ea typeface="楷体_GB2312" pitchFamily="49" charset="-122"/>
            </a:endParaRPr>
          </a:p>
        </p:txBody>
      </p:sp>
      <p:sp>
        <p:nvSpPr>
          <p:cNvPr id="66588" name="Text Box 28"/>
          <p:cNvSpPr txBox="1">
            <a:spLocks noChangeArrowheads="1"/>
          </p:cNvSpPr>
          <p:nvPr/>
        </p:nvSpPr>
        <p:spPr bwMode="auto">
          <a:xfrm>
            <a:off x="251520" y="548680"/>
            <a:ext cx="61926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1" dirty="0">
                <a:solidFill>
                  <a:schemeClr val="tx2"/>
                </a:solidFill>
                <a:ea typeface="楷体_GB2312" pitchFamily="49" charset="-122"/>
                <a:sym typeface="Euclid Symbol" pitchFamily="18" charset="2"/>
              </a:rPr>
              <a:t>3. </a:t>
            </a:r>
            <a:r>
              <a:rPr kumimoji="1" lang="zh-CN" altLang="en-US" sz="4000" dirty="0">
                <a:solidFill>
                  <a:schemeClr val="tx2"/>
                </a:solidFill>
                <a:ea typeface="隶书" panose="02010509060101010101" pitchFamily="49" charset="-122"/>
                <a:sym typeface="Euclid Symbol" pitchFamily="18" charset="2"/>
              </a:rPr>
              <a:t>事件的并</a:t>
            </a:r>
            <a:r>
              <a:rPr kumimoji="1" lang="en-US" altLang="zh-CN" sz="4000" dirty="0">
                <a:solidFill>
                  <a:schemeClr val="tx2"/>
                </a:solidFill>
                <a:ea typeface="隶书" panose="02010509060101010101" pitchFamily="49" charset="-122"/>
                <a:sym typeface="Euclid Symbol" pitchFamily="18" charset="2"/>
              </a:rPr>
              <a:t>union </a:t>
            </a:r>
            <a:r>
              <a:rPr kumimoji="1" lang="zh-CN" altLang="en-US" sz="4000" dirty="0">
                <a:solidFill>
                  <a:schemeClr val="tx2"/>
                </a:solidFill>
                <a:ea typeface="隶书" panose="02010509060101010101" pitchFamily="49" charset="-122"/>
                <a:sym typeface="Euclid Symbol" pitchFamily="18" charset="2"/>
              </a:rPr>
              <a:t>(和</a:t>
            </a:r>
            <a:r>
              <a:rPr kumimoji="1" lang="en-US" altLang="zh-CN" sz="4000" dirty="0">
                <a:solidFill>
                  <a:schemeClr val="tx2"/>
                </a:solidFill>
                <a:ea typeface="隶书" panose="02010509060101010101" pitchFamily="49" charset="-122"/>
                <a:sym typeface="Euclid Symbol" pitchFamily="18" charset="2"/>
              </a:rPr>
              <a:t>)</a:t>
            </a:r>
            <a:endParaRPr kumimoji="1" lang="en-US" altLang="zh-CN" sz="4000" dirty="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588"/>
                                        </p:tgtEl>
                                        <p:attrNameLst>
                                          <p:attrName>style.visibility</p:attrName>
                                        </p:attrNameLst>
                                      </p:cBhvr>
                                      <p:to>
                                        <p:strVal val="visible"/>
                                      </p:to>
                                    </p:set>
                                    <p:animEffect transition="in" filter="box(in)">
                                      <p:cBhvr>
                                        <p:cTn id="7" dur="500"/>
                                        <p:tgtEl>
                                          <p:spTgt spid="66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585"/>
                                        </p:tgtEl>
                                        <p:attrNameLst>
                                          <p:attrName>style.visibility</p:attrName>
                                        </p:attrNameLst>
                                      </p:cBhvr>
                                      <p:to>
                                        <p:strVal val="visible"/>
                                      </p:to>
                                    </p:set>
                                    <p:animEffect transition="in" filter="wipe(up)">
                                      <p:cBhvr>
                                        <p:cTn id="17" dur="500"/>
                                        <p:tgtEl>
                                          <p:spTgt spid="665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6567"/>
                                        </p:tgtEl>
                                        <p:attrNameLst>
                                          <p:attrName>style.visibility</p:attrName>
                                        </p:attrNameLst>
                                      </p:cBhvr>
                                      <p:to>
                                        <p:strVal val="visible"/>
                                      </p:to>
                                    </p:set>
                                    <p:animEffect transition="in" filter="wipe(up)">
                                      <p:cBhvr>
                                        <p:cTn id="22" dur="500"/>
                                        <p:tgtEl>
                                          <p:spTgt spid="66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6586"/>
                                        </p:tgtEl>
                                        <p:attrNameLst>
                                          <p:attrName>style.visibility</p:attrName>
                                        </p:attrNameLst>
                                      </p:cBhvr>
                                      <p:to>
                                        <p:strVal val="visible"/>
                                      </p:to>
                                    </p:set>
                                    <p:animEffect transition="in" filter="wipe(up)">
                                      <p:cBhvr>
                                        <p:cTn id="27" dur="500"/>
                                        <p:tgtEl>
                                          <p:spTgt spid="665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6568"/>
                                        </p:tgtEl>
                                        <p:attrNameLst>
                                          <p:attrName>style.visibility</p:attrName>
                                        </p:attrNameLst>
                                      </p:cBhvr>
                                      <p:to>
                                        <p:strVal val="visible"/>
                                      </p:to>
                                    </p:set>
                                    <p:animEffect transition="in" filter="wipe(up)">
                                      <p:cBhvr>
                                        <p:cTn id="32" dur="500"/>
                                        <p:tgtEl>
                                          <p:spTgt spid="665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6571"/>
                                        </p:tgtEl>
                                        <p:attrNameLst>
                                          <p:attrName>style.visibility</p:attrName>
                                        </p:attrNameLst>
                                      </p:cBhvr>
                                      <p:to>
                                        <p:strVal val="visible"/>
                                      </p:to>
                                    </p:set>
                                    <p:animEffect transition="in" filter="wipe(up)">
                                      <p:cBhvr>
                                        <p:cTn id="37" dur="500"/>
                                        <p:tgtEl>
                                          <p:spTgt spid="665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6569"/>
                                        </p:tgtEl>
                                        <p:attrNameLst>
                                          <p:attrName>style.visibility</p:attrName>
                                        </p:attrNameLst>
                                      </p:cBhvr>
                                      <p:to>
                                        <p:strVal val="visible"/>
                                      </p:to>
                                    </p:set>
                                    <p:animEffect transition="in" filter="wipe(up)">
                                      <p:cBhvr>
                                        <p:cTn id="42" dur="500"/>
                                        <p:tgtEl>
                                          <p:spTgt spid="665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6572"/>
                                        </p:tgtEl>
                                        <p:attrNameLst>
                                          <p:attrName>style.visibility</p:attrName>
                                        </p:attrNameLst>
                                      </p:cBhvr>
                                      <p:to>
                                        <p:strVal val="visible"/>
                                      </p:to>
                                    </p:set>
                                    <p:animEffect transition="in" filter="wipe(up)">
                                      <p:cBhvr>
                                        <p:cTn id="47" dur="500"/>
                                        <p:tgtEl>
                                          <p:spTgt spid="665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6570"/>
                                        </p:tgtEl>
                                        <p:attrNameLst>
                                          <p:attrName>style.visibility</p:attrName>
                                        </p:attrNameLst>
                                      </p:cBhvr>
                                      <p:to>
                                        <p:strVal val="visible"/>
                                      </p:to>
                                    </p:set>
                                    <p:animEffect transition="in" filter="wipe(up)">
                                      <p:cBhvr>
                                        <p:cTn id="52" dur="500"/>
                                        <p:tgtEl>
                                          <p:spTgt spid="6657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6573"/>
                                        </p:tgtEl>
                                        <p:attrNameLst>
                                          <p:attrName>style.visibility</p:attrName>
                                        </p:attrNameLst>
                                      </p:cBhvr>
                                      <p:to>
                                        <p:strVal val="visible"/>
                                      </p:to>
                                    </p:set>
                                    <p:animEffect transition="in" filter="wipe(up)">
                                      <p:cBhvr>
                                        <p:cTn id="62" dur="500"/>
                                        <p:tgtEl>
                                          <p:spTgt spid="6657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up)">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66580"/>
                                        </p:tgtEl>
                                        <p:attrNameLst>
                                          <p:attrName>style.visibility</p:attrName>
                                        </p:attrNameLst>
                                      </p:cBhvr>
                                      <p:to>
                                        <p:strVal val="visible"/>
                                      </p:to>
                                    </p:set>
                                    <p:animEffect transition="in" filter="wipe(up)">
                                      <p:cBhvr>
                                        <p:cTn id="72" dur="500"/>
                                        <p:tgtEl>
                                          <p:spTgt spid="6658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up)">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66584"/>
                                        </p:tgtEl>
                                        <p:attrNameLst>
                                          <p:attrName>style.visibility</p:attrName>
                                        </p:attrNameLst>
                                      </p:cBhvr>
                                      <p:to>
                                        <p:strVal val="visible"/>
                                      </p:to>
                                    </p:set>
                                    <p:animEffect transition="in" filter="wipe(up)">
                                      <p:cBhvr>
                                        <p:cTn id="82" dur="500"/>
                                        <p:tgtEl>
                                          <p:spTgt spid="66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nimBg="1" autoUpdateAnimBg="0"/>
      <p:bldP spid="66568" grpId="0" animBg="1" autoUpdateAnimBg="0"/>
      <p:bldP spid="66569" grpId="0" animBg="1" autoUpdateAnimBg="0"/>
      <p:bldP spid="66573" grpId="0" autoUpdateAnimBg="0"/>
      <p:bldP spid="66585" grpId="0" autoUpdateAnimBg="0"/>
      <p:bldP spid="66586" grpId="0" autoUpdateAnimBg="0"/>
      <p:bldP spid="665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p:nvPr/>
        </p:nvGrpSpPr>
        <p:grpSpPr bwMode="auto">
          <a:xfrm>
            <a:off x="1042988" y="1416050"/>
            <a:ext cx="2316164" cy="579440"/>
            <a:chOff x="801" y="240"/>
            <a:chExt cx="1459" cy="365"/>
          </a:xfrm>
        </p:grpSpPr>
        <p:graphicFrame>
          <p:nvGraphicFramePr>
            <p:cNvPr id="4107" name="Object 4"/>
            <p:cNvGraphicFramePr>
              <a:graphicFrameLocks noChangeAspect="1"/>
            </p:cNvGraphicFramePr>
            <p:nvPr/>
          </p:nvGraphicFramePr>
          <p:xfrm>
            <a:off x="801" y="283"/>
            <a:ext cx="757" cy="295"/>
          </p:xfrm>
          <a:graphic>
            <a:graphicData uri="http://schemas.openxmlformats.org/presentationml/2006/ole">
              <mc:AlternateContent xmlns:mc="http://schemas.openxmlformats.org/markup-compatibility/2006">
                <mc:Choice xmlns:v="urn:schemas-microsoft-com:vml" Requires="v">
                  <p:oleObj spid="_x0000_s4936" name="Equation" r:id="rId3" imgW="10058400" imgH="3962400" progId="Equation.DSMT4">
                    <p:embed/>
                  </p:oleObj>
                </mc:Choice>
                <mc:Fallback>
                  <p:oleObj name="Equation" r:id="rId3" imgW="10058400" imgH="3962400" progId="Equation.DSMT4">
                    <p:embed/>
                    <p:pic>
                      <p:nvPicPr>
                        <p:cNvPr id="0" name="图片 4889"/>
                        <p:cNvPicPr>
                          <a:picLocks noChangeAspect="1" noChangeArrowheads="1"/>
                        </p:cNvPicPr>
                        <p:nvPr/>
                      </p:nvPicPr>
                      <p:blipFill>
                        <a:blip r:embed="rId4"/>
                        <a:srcRect/>
                        <a:stretch>
                          <a:fillRect/>
                        </a:stretch>
                      </p:blipFill>
                      <p:spPr bwMode="auto">
                        <a:xfrm>
                          <a:off x="801" y="283"/>
                          <a:ext cx="757"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0" name="Text Box 5"/>
            <p:cNvSpPr txBox="1">
              <a:spLocks noChangeArrowheads="1"/>
            </p:cNvSpPr>
            <p:nvPr/>
          </p:nvSpPr>
          <p:spPr bwMode="auto">
            <a:xfrm>
              <a:off x="1480" y="24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solidFill>
                    <a:srgbClr val="0000FF"/>
                  </a:solidFill>
                  <a:ea typeface="楷体_GB2312" pitchFamily="49" charset="-122"/>
                </a:rPr>
                <a:t>或</a:t>
              </a:r>
            </a:p>
          </p:txBody>
        </p:sp>
        <p:graphicFrame>
          <p:nvGraphicFramePr>
            <p:cNvPr id="4108" name="Object 6"/>
            <p:cNvGraphicFramePr>
              <a:graphicFrameLocks noChangeAspect="1"/>
            </p:cNvGraphicFramePr>
            <p:nvPr/>
          </p:nvGraphicFramePr>
          <p:xfrm>
            <a:off x="1799" y="260"/>
            <a:ext cx="461" cy="295"/>
          </p:xfrm>
          <a:graphic>
            <a:graphicData uri="http://schemas.openxmlformats.org/presentationml/2006/ole">
              <mc:AlternateContent xmlns:mc="http://schemas.openxmlformats.org/markup-compatibility/2006">
                <mc:Choice xmlns:v="urn:schemas-microsoft-com:vml" Requires="v">
                  <p:oleObj spid="_x0000_s4937" name="Equation" r:id="rId5" imgW="6096000" imgH="3962400" progId="Equation.DSMT4">
                    <p:embed/>
                  </p:oleObj>
                </mc:Choice>
                <mc:Fallback>
                  <p:oleObj name="Equation" r:id="rId5" imgW="6096000" imgH="3962400" progId="Equation.DSMT4">
                    <p:embed/>
                    <p:pic>
                      <p:nvPicPr>
                        <p:cNvPr id="0" name="图片 4890"/>
                        <p:cNvPicPr>
                          <a:picLocks noChangeAspect="1" noChangeArrowheads="1"/>
                        </p:cNvPicPr>
                        <p:nvPr/>
                      </p:nvPicPr>
                      <p:blipFill>
                        <a:blip r:embed="rId6"/>
                        <a:srcRect/>
                        <a:stretch>
                          <a:fillRect/>
                        </a:stretch>
                      </p:blipFill>
                      <p:spPr bwMode="auto">
                        <a:xfrm>
                          <a:off x="1799" y="260"/>
                          <a:ext cx="46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19" name="Text Box 15"/>
          <p:cNvSpPr txBox="1">
            <a:spLocks noChangeArrowheads="1"/>
          </p:cNvSpPr>
          <p:nvPr/>
        </p:nvSpPr>
        <p:spPr bwMode="auto">
          <a:xfrm>
            <a:off x="755576" y="3780329"/>
            <a:ext cx="53784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Font typeface="Euclid Symbol" pitchFamily="18" charset="2"/>
              <a:buChar char="Û"/>
            </a:pPr>
            <a:r>
              <a:rPr kumimoji="1" lang="zh-CN" altLang="en-US" sz="3200" dirty="0">
                <a:ea typeface="楷体_GB2312" pitchFamily="49" charset="-122"/>
                <a:sym typeface="Euclid Symbol" pitchFamily="18" charset="2"/>
              </a:rPr>
              <a:t>事件 </a:t>
            </a:r>
            <a:r>
              <a:rPr kumimoji="1" lang="en-US" altLang="zh-CN" sz="3200" i="1" dirty="0">
                <a:ea typeface="楷体_GB2312" pitchFamily="49" charset="-122"/>
                <a:sym typeface="Euclid Symbol" pitchFamily="18" charset="2"/>
              </a:rPr>
              <a:t>A</a:t>
            </a:r>
            <a:r>
              <a:rPr kumimoji="1" lang="zh-CN" altLang="en-US" sz="3200" dirty="0">
                <a:ea typeface="楷体_GB2312" pitchFamily="49" charset="-122"/>
                <a:sym typeface="Euclid Symbol" pitchFamily="18" charset="2"/>
              </a:rPr>
              <a:t>与事件</a:t>
            </a:r>
            <a:r>
              <a:rPr kumimoji="1" lang="en-US" altLang="zh-CN" sz="3200" i="1" dirty="0">
                <a:ea typeface="楷体_GB2312" pitchFamily="49" charset="-122"/>
                <a:sym typeface="Euclid Symbol" pitchFamily="18" charset="2"/>
              </a:rPr>
              <a:t>B</a:t>
            </a:r>
            <a:r>
              <a:rPr kumimoji="1" lang="en-US" altLang="zh-CN" sz="3200" dirty="0">
                <a:ea typeface="楷体_GB2312" pitchFamily="49" charset="-122"/>
                <a:sym typeface="Euclid Symbol" pitchFamily="18" charset="2"/>
              </a:rPr>
              <a:t> </a:t>
            </a:r>
            <a:r>
              <a:rPr kumimoji="1" lang="zh-CN" altLang="en-US" sz="3200" b="1" dirty="0">
                <a:solidFill>
                  <a:srgbClr val="0000FF"/>
                </a:solidFill>
                <a:ea typeface="楷体_GB2312" pitchFamily="49" charset="-122"/>
                <a:sym typeface="Euclid Symbol" pitchFamily="18" charset="2"/>
              </a:rPr>
              <a:t>同时</a:t>
            </a:r>
            <a:r>
              <a:rPr kumimoji="1" lang="zh-CN" altLang="en-US" sz="3200" dirty="0">
                <a:ea typeface="楷体_GB2312" pitchFamily="49" charset="-122"/>
                <a:sym typeface="Euclid Symbol" pitchFamily="18" charset="2"/>
              </a:rPr>
              <a:t>发生</a:t>
            </a:r>
            <a:endParaRPr kumimoji="1" lang="zh-CN" altLang="en-US" sz="3200" dirty="0">
              <a:ea typeface="楷体_GB2312" pitchFamily="49" charset="-122"/>
            </a:endParaRPr>
          </a:p>
        </p:txBody>
      </p:sp>
      <p:grpSp>
        <p:nvGrpSpPr>
          <p:cNvPr id="3" name="Group 38"/>
          <p:cNvGrpSpPr/>
          <p:nvPr/>
        </p:nvGrpSpPr>
        <p:grpSpPr bwMode="auto">
          <a:xfrm>
            <a:off x="899592" y="2996952"/>
            <a:ext cx="2304135" cy="641350"/>
            <a:chOff x="456" y="1601"/>
            <a:chExt cx="1219" cy="368"/>
          </a:xfrm>
        </p:grpSpPr>
        <p:graphicFrame>
          <p:nvGraphicFramePr>
            <p:cNvPr id="4106" name="Object 14"/>
            <p:cNvGraphicFramePr>
              <a:graphicFrameLocks noChangeAspect="1"/>
            </p:cNvGraphicFramePr>
            <p:nvPr/>
          </p:nvGraphicFramePr>
          <p:xfrm>
            <a:off x="456" y="1638"/>
            <a:ext cx="681" cy="269"/>
          </p:xfrm>
          <a:graphic>
            <a:graphicData uri="http://schemas.openxmlformats.org/presentationml/2006/ole">
              <mc:AlternateContent xmlns:mc="http://schemas.openxmlformats.org/markup-compatibility/2006">
                <mc:Choice xmlns:v="urn:schemas-microsoft-com:vml" Requires="v">
                  <p:oleObj spid="_x0000_s4938" name="Equation" r:id="rId7" imgW="10058400" imgH="3962400" progId="Equation.DSMT4">
                    <p:embed/>
                  </p:oleObj>
                </mc:Choice>
                <mc:Fallback>
                  <p:oleObj name="Equation" r:id="rId7" imgW="10058400" imgH="3962400" progId="Equation.DSMT4">
                    <p:embed/>
                    <p:pic>
                      <p:nvPicPr>
                        <p:cNvPr id="0" name="图片 4891"/>
                        <p:cNvPicPr>
                          <a:picLocks noChangeAspect="1" noChangeArrowheads="1"/>
                        </p:cNvPicPr>
                        <p:nvPr/>
                      </p:nvPicPr>
                      <p:blipFill>
                        <a:blip r:embed="rId8"/>
                        <a:srcRect/>
                        <a:stretch>
                          <a:fillRect/>
                        </a:stretch>
                      </p:blipFill>
                      <p:spPr bwMode="auto">
                        <a:xfrm>
                          <a:off x="456" y="1638"/>
                          <a:ext cx="68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8" name="Text Box 16"/>
            <p:cNvSpPr txBox="1">
              <a:spLocks noChangeArrowheads="1"/>
            </p:cNvSpPr>
            <p:nvPr/>
          </p:nvSpPr>
          <p:spPr bwMode="auto">
            <a:xfrm>
              <a:off x="1094" y="1601"/>
              <a:ext cx="58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楷体_GB2312" pitchFamily="49" charset="-122"/>
                </a:rPr>
                <a:t>发生</a:t>
              </a:r>
            </a:p>
          </p:txBody>
        </p:sp>
      </p:grpSp>
      <p:grpSp>
        <p:nvGrpSpPr>
          <p:cNvPr id="4" name="Group 39"/>
          <p:cNvGrpSpPr/>
          <p:nvPr/>
        </p:nvGrpSpPr>
        <p:grpSpPr bwMode="auto">
          <a:xfrm>
            <a:off x="827090" y="4805363"/>
            <a:ext cx="5043490" cy="641350"/>
            <a:chOff x="521" y="2860"/>
            <a:chExt cx="3177" cy="404"/>
          </a:xfrm>
        </p:grpSpPr>
        <p:graphicFrame>
          <p:nvGraphicFramePr>
            <p:cNvPr id="4105" name="Object 2"/>
            <p:cNvGraphicFramePr>
              <a:graphicFrameLocks noChangeAspect="1"/>
            </p:cNvGraphicFramePr>
            <p:nvPr/>
          </p:nvGraphicFramePr>
          <p:xfrm>
            <a:off x="521" y="2900"/>
            <a:ext cx="1157" cy="340"/>
          </p:xfrm>
          <a:graphic>
            <a:graphicData uri="http://schemas.openxmlformats.org/presentationml/2006/ole">
              <mc:AlternateContent xmlns:mc="http://schemas.openxmlformats.org/markup-compatibility/2006">
                <mc:Choice xmlns:v="urn:schemas-microsoft-com:vml" Requires="v">
                  <p:oleObj spid="_x0000_s4939" name="Equation" r:id="rId9" imgW="18592800" imgH="5486400" progId="Equation.DSMT4">
                    <p:embed/>
                  </p:oleObj>
                </mc:Choice>
                <mc:Fallback>
                  <p:oleObj name="Equation" r:id="rId9" imgW="18592800" imgH="5486400" progId="Equation.DSMT4">
                    <p:embed/>
                    <p:pic>
                      <p:nvPicPr>
                        <p:cNvPr id="0" name="图片 4892"/>
                        <p:cNvPicPr>
                          <a:picLocks noChangeAspect="1" noChangeArrowheads="1"/>
                        </p:cNvPicPr>
                        <p:nvPr/>
                      </p:nvPicPr>
                      <p:blipFill>
                        <a:blip r:embed="rId10"/>
                        <a:srcRect/>
                        <a:stretch>
                          <a:fillRect/>
                        </a:stretch>
                      </p:blipFill>
                      <p:spPr bwMode="auto">
                        <a:xfrm>
                          <a:off x="521" y="2900"/>
                          <a:ext cx="1157"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7" name="Text Box 17"/>
            <p:cNvSpPr txBox="1">
              <a:spLocks noChangeArrowheads="1"/>
            </p:cNvSpPr>
            <p:nvPr/>
          </p:nvSpPr>
          <p:spPr bwMode="auto">
            <a:xfrm>
              <a:off x="1718" y="2860"/>
              <a:ext cx="19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楷体_GB2312" pitchFamily="49" charset="-122"/>
                </a:rPr>
                <a:t>的积事件 </a:t>
              </a:r>
              <a:r>
                <a:rPr kumimoji="1" lang="zh-CN" altLang="en-US" sz="3200" b="1" dirty="0">
                  <a:ea typeface="楷体_GB2312" pitchFamily="49" charset="-122"/>
                </a:rPr>
                <a:t>——</a:t>
              </a:r>
              <a:r>
                <a:rPr kumimoji="1" lang="zh-CN" altLang="en-US" sz="3200" dirty="0">
                  <a:ea typeface="楷体_GB2312" pitchFamily="49" charset="-122"/>
                </a:rPr>
                <a:t>  </a:t>
              </a:r>
            </a:p>
          </p:txBody>
        </p:sp>
      </p:grpSp>
      <p:graphicFrame>
        <p:nvGraphicFramePr>
          <p:cNvPr id="21522" name="Object 18"/>
          <p:cNvGraphicFramePr>
            <a:graphicFrameLocks noChangeAspect="1"/>
          </p:cNvGraphicFramePr>
          <p:nvPr/>
        </p:nvGraphicFramePr>
        <p:xfrm>
          <a:off x="5585489" y="4797152"/>
          <a:ext cx="714703" cy="900000"/>
        </p:xfrm>
        <a:graphic>
          <a:graphicData uri="http://schemas.openxmlformats.org/presentationml/2006/ole">
            <mc:AlternateContent xmlns:mc="http://schemas.openxmlformats.org/markup-compatibility/2006">
              <mc:Choice xmlns:v="urn:schemas-microsoft-com:vml" Requires="v">
                <p:oleObj spid="_x0000_s4940" name="Equation" r:id="rId11" imgW="8229600" imgH="10363200" progId="Equation.DSMT4">
                  <p:embed/>
                </p:oleObj>
              </mc:Choice>
              <mc:Fallback>
                <p:oleObj name="Equation" r:id="rId11" imgW="8229600" imgH="10363200" progId="Equation.DSMT4">
                  <p:embed/>
                  <p:pic>
                    <p:nvPicPr>
                      <p:cNvPr id="0" name="图片 4893"/>
                      <p:cNvPicPr>
                        <a:picLocks noChangeAspect="1" noChangeArrowheads="1"/>
                      </p:cNvPicPr>
                      <p:nvPr/>
                    </p:nvPicPr>
                    <p:blipFill>
                      <a:blip r:embed="rId12"/>
                      <a:srcRect/>
                      <a:stretch>
                        <a:fillRect/>
                      </a:stretch>
                    </p:blipFill>
                    <p:spPr bwMode="auto">
                      <a:xfrm>
                        <a:off x="5585489" y="4797152"/>
                        <a:ext cx="714703" cy="90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0"/>
          <p:cNvGrpSpPr/>
          <p:nvPr/>
        </p:nvGrpSpPr>
        <p:grpSpPr bwMode="auto">
          <a:xfrm>
            <a:off x="971552" y="5768991"/>
            <a:ext cx="5426077" cy="641352"/>
            <a:chOff x="612" y="3467"/>
            <a:chExt cx="3418" cy="404"/>
          </a:xfrm>
        </p:grpSpPr>
        <p:graphicFrame>
          <p:nvGraphicFramePr>
            <p:cNvPr id="4104" name="Object 19"/>
            <p:cNvGraphicFramePr>
              <a:graphicFrameLocks noChangeAspect="1"/>
            </p:cNvGraphicFramePr>
            <p:nvPr/>
          </p:nvGraphicFramePr>
          <p:xfrm>
            <a:off x="612" y="3513"/>
            <a:ext cx="1470" cy="340"/>
          </p:xfrm>
          <a:graphic>
            <a:graphicData uri="http://schemas.openxmlformats.org/presentationml/2006/ole">
              <mc:AlternateContent xmlns:mc="http://schemas.openxmlformats.org/markup-compatibility/2006">
                <mc:Choice xmlns:v="urn:schemas-microsoft-com:vml" Requires="v">
                  <p:oleObj spid="_x0000_s4941" name="Equation" r:id="rId13" imgW="23469600" imgH="5486400" progId="Equation.DSMT4">
                    <p:embed/>
                  </p:oleObj>
                </mc:Choice>
                <mc:Fallback>
                  <p:oleObj name="Equation" r:id="rId13" imgW="23469600" imgH="5486400" progId="Equation.DSMT4">
                    <p:embed/>
                    <p:pic>
                      <p:nvPicPr>
                        <p:cNvPr id="0" name="图片 4894"/>
                        <p:cNvPicPr>
                          <a:picLocks noChangeAspect="1" noChangeArrowheads="1"/>
                        </p:cNvPicPr>
                        <p:nvPr/>
                      </p:nvPicPr>
                      <p:blipFill>
                        <a:blip r:embed="rId14"/>
                        <a:srcRect/>
                        <a:stretch>
                          <a:fillRect/>
                        </a:stretch>
                      </p:blipFill>
                      <p:spPr bwMode="auto">
                        <a:xfrm>
                          <a:off x="612" y="3513"/>
                          <a:ext cx="147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6" name="Text Box 20"/>
            <p:cNvSpPr txBox="1">
              <a:spLocks noChangeArrowheads="1"/>
            </p:cNvSpPr>
            <p:nvPr/>
          </p:nvSpPr>
          <p:spPr bwMode="auto">
            <a:xfrm>
              <a:off x="2042" y="3467"/>
              <a:ext cx="19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楷体_GB2312" pitchFamily="49" charset="-122"/>
                </a:rPr>
                <a:t>的积事件 </a:t>
              </a:r>
              <a:r>
                <a:rPr kumimoji="1" lang="zh-CN" altLang="en-US" sz="3200" b="1" dirty="0">
                  <a:ea typeface="楷体_GB2312" pitchFamily="49" charset="-122"/>
                </a:rPr>
                <a:t>——</a:t>
              </a:r>
              <a:r>
                <a:rPr kumimoji="1" lang="zh-CN" altLang="en-US" sz="3200" dirty="0">
                  <a:ea typeface="楷体_GB2312" pitchFamily="49" charset="-122"/>
                </a:rPr>
                <a:t> </a:t>
              </a:r>
              <a:r>
                <a:rPr kumimoji="1" lang="zh-CN" altLang="en-US" dirty="0">
                  <a:ea typeface="楷体_GB2312" pitchFamily="49" charset="-122"/>
                </a:rPr>
                <a:t> </a:t>
              </a:r>
            </a:p>
          </p:txBody>
        </p:sp>
      </p:grpSp>
      <p:sp>
        <p:nvSpPr>
          <p:cNvPr id="21526" name="Text Box 22"/>
          <p:cNvSpPr txBox="1">
            <a:spLocks noChangeArrowheads="1"/>
          </p:cNvSpPr>
          <p:nvPr/>
        </p:nvSpPr>
        <p:spPr bwMode="auto">
          <a:xfrm>
            <a:off x="990600" y="1905000"/>
            <a:ext cx="417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dirty="0">
                <a:ea typeface="楷体_GB2312" pitchFamily="49" charset="-122"/>
              </a:rPr>
              <a:t>——</a:t>
            </a:r>
            <a:r>
              <a:rPr kumimoji="1" lang="zh-CN" altLang="en-US" sz="3200" dirty="0">
                <a:ea typeface="楷体_GB2312" pitchFamily="49" charset="-122"/>
              </a:rPr>
              <a:t> </a:t>
            </a:r>
            <a:r>
              <a:rPr kumimoji="1" lang="en-US" altLang="zh-CN" i="1" dirty="0">
                <a:ea typeface="楷体_GB2312" pitchFamily="49" charset="-122"/>
              </a:rPr>
              <a:t>A</a:t>
            </a:r>
            <a:r>
              <a:rPr kumimoji="1" lang="en-US" altLang="zh-CN" dirty="0">
                <a:ea typeface="楷体_GB2312" pitchFamily="49" charset="-122"/>
              </a:rPr>
              <a:t> </a:t>
            </a:r>
            <a:r>
              <a:rPr kumimoji="1" lang="zh-CN" altLang="en-US" dirty="0">
                <a:ea typeface="楷体_GB2312" pitchFamily="49" charset="-122"/>
              </a:rPr>
              <a:t>与</a:t>
            </a:r>
            <a:r>
              <a:rPr kumimoji="1" lang="en-US" altLang="zh-CN" i="1" dirty="0">
                <a:ea typeface="楷体_GB2312" pitchFamily="49" charset="-122"/>
              </a:rPr>
              <a:t>B</a:t>
            </a:r>
            <a:r>
              <a:rPr kumimoji="1" lang="en-US" altLang="zh-CN" dirty="0">
                <a:ea typeface="楷体_GB2312" pitchFamily="49" charset="-122"/>
              </a:rPr>
              <a:t> </a:t>
            </a:r>
            <a:r>
              <a:rPr kumimoji="1" lang="zh-CN" altLang="en-US" dirty="0">
                <a:ea typeface="楷体_GB2312" pitchFamily="49" charset="-122"/>
              </a:rPr>
              <a:t>的积事件</a:t>
            </a:r>
          </a:p>
        </p:txBody>
      </p:sp>
      <p:graphicFrame>
        <p:nvGraphicFramePr>
          <p:cNvPr id="21527" name="Object 23"/>
          <p:cNvGraphicFramePr>
            <a:graphicFrameLocks noChangeAspect="1"/>
          </p:cNvGraphicFramePr>
          <p:nvPr/>
        </p:nvGraphicFramePr>
        <p:xfrm>
          <a:off x="6084168" y="5733256"/>
          <a:ext cx="714703" cy="900000"/>
        </p:xfrm>
        <a:graphic>
          <a:graphicData uri="http://schemas.openxmlformats.org/presentationml/2006/ole">
            <mc:AlternateContent xmlns:mc="http://schemas.openxmlformats.org/markup-compatibility/2006">
              <mc:Choice xmlns:v="urn:schemas-microsoft-com:vml" Requires="v">
                <p:oleObj spid="_x0000_s4942" name="Equation" r:id="rId15" imgW="8229600" imgH="10363200" progId="Equation.DSMT4">
                  <p:embed/>
                </p:oleObj>
              </mc:Choice>
              <mc:Fallback>
                <p:oleObj name="Equation" r:id="rId15" imgW="8229600" imgH="10363200" progId="Equation.DSMT4">
                  <p:embed/>
                  <p:pic>
                    <p:nvPicPr>
                      <p:cNvPr id="0" name="图片 4895"/>
                      <p:cNvPicPr>
                        <a:picLocks noChangeAspect="1" noChangeArrowheads="1"/>
                      </p:cNvPicPr>
                      <p:nvPr/>
                    </p:nvPicPr>
                    <p:blipFill>
                      <a:blip r:embed="rId16"/>
                      <a:srcRect/>
                      <a:stretch>
                        <a:fillRect/>
                      </a:stretch>
                    </p:blipFill>
                    <p:spPr bwMode="auto">
                      <a:xfrm>
                        <a:off x="6084168" y="5733256"/>
                        <a:ext cx="714703" cy="90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0"/>
          <p:cNvGrpSpPr/>
          <p:nvPr/>
        </p:nvGrpSpPr>
        <p:grpSpPr bwMode="auto">
          <a:xfrm>
            <a:off x="5638800" y="1676400"/>
            <a:ext cx="2971800" cy="1828800"/>
            <a:chOff x="3408" y="768"/>
            <a:chExt cx="1872" cy="1152"/>
          </a:xfrm>
        </p:grpSpPr>
        <p:sp>
          <p:nvSpPr>
            <p:cNvPr id="4117" name="Line 30"/>
            <p:cNvSpPr>
              <a:spLocks noChangeShapeType="1"/>
            </p:cNvSpPr>
            <p:nvPr/>
          </p:nvSpPr>
          <p:spPr bwMode="auto">
            <a:xfrm flipH="1">
              <a:off x="3984" y="1296"/>
              <a:ext cx="48" cy="336"/>
            </a:xfrm>
            <a:prstGeom prst="line">
              <a:avLst/>
            </a:prstGeom>
            <a:noFill/>
            <a:ln w="9525">
              <a:solidFill>
                <a:srgbClr val="FF9900"/>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nvGrpSpPr>
            <p:cNvPr id="4118" name="Group 49"/>
            <p:cNvGrpSpPr/>
            <p:nvPr/>
          </p:nvGrpSpPr>
          <p:grpSpPr bwMode="auto">
            <a:xfrm>
              <a:off x="3408" y="768"/>
              <a:ext cx="1872" cy="1152"/>
              <a:chOff x="3408" y="768"/>
              <a:chExt cx="1872" cy="1152"/>
            </a:xfrm>
          </p:grpSpPr>
          <p:grpSp>
            <p:nvGrpSpPr>
              <p:cNvPr id="4119" name="Group 44"/>
              <p:cNvGrpSpPr/>
              <p:nvPr/>
            </p:nvGrpSpPr>
            <p:grpSpPr bwMode="auto">
              <a:xfrm>
                <a:off x="3408" y="768"/>
                <a:ext cx="1872" cy="1152"/>
                <a:chOff x="3408" y="768"/>
                <a:chExt cx="1872" cy="1152"/>
              </a:xfrm>
            </p:grpSpPr>
            <p:sp>
              <p:nvSpPr>
                <p:cNvPr id="4125" name="Rectangle 7"/>
                <p:cNvSpPr>
                  <a:spLocks noChangeArrowheads="1"/>
                </p:cNvSpPr>
                <p:nvPr/>
              </p:nvSpPr>
              <p:spPr bwMode="auto">
                <a:xfrm>
                  <a:off x="3408" y="768"/>
                  <a:ext cx="1872" cy="1152"/>
                </a:xfrm>
                <a:prstGeom prst="rect">
                  <a:avLst/>
                </a:prstGeom>
                <a:solidFill>
                  <a:srgbClr val="CCECFF"/>
                </a:solidFill>
                <a:ln w="9525">
                  <a:solidFill>
                    <a:schemeClr val="folHlink"/>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3200">
                    <a:solidFill>
                      <a:srgbClr val="CCECFF"/>
                    </a:solidFill>
                    <a:ea typeface="楷体_GB2312" pitchFamily="49" charset="-122"/>
                  </a:endParaRPr>
                </a:p>
              </p:txBody>
            </p:sp>
            <p:graphicFrame>
              <p:nvGraphicFramePr>
                <p:cNvPr id="4103" name="Object 33"/>
                <p:cNvGraphicFramePr>
                  <a:graphicFrameLocks noChangeAspect="1"/>
                </p:cNvGraphicFramePr>
                <p:nvPr/>
              </p:nvGraphicFramePr>
              <p:xfrm>
                <a:off x="5021" y="864"/>
                <a:ext cx="172" cy="144"/>
              </p:xfrm>
              <a:graphic>
                <a:graphicData uri="http://schemas.openxmlformats.org/presentationml/2006/ole">
                  <mc:AlternateContent xmlns:mc="http://schemas.openxmlformats.org/markup-compatibility/2006">
                    <mc:Choice xmlns:v="urn:schemas-microsoft-com:vml" Requires="v">
                      <p:oleObj spid="_x0000_s4943" name="Equation" r:id="rId17" imgW="647700" imgH="533400" progId="Equation.3">
                        <p:embed/>
                      </p:oleObj>
                    </mc:Choice>
                    <mc:Fallback>
                      <p:oleObj name="Equation" r:id="rId17" imgW="647700" imgH="533400" progId="Equation.3">
                        <p:embed/>
                        <p:pic>
                          <p:nvPicPr>
                            <p:cNvPr id="0" name="图片 489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1" y="864"/>
                              <a:ext cx="17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00" name="Object 10"/>
              <p:cNvGraphicFramePr>
                <a:graphicFrameLocks noChangeAspect="1"/>
              </p:cNvGraphicFramePr>
              <p:nvPr/>
            </p:nvGraphicFramePr>
            <p:xfrm>
              <a:off x="3888" y="1632"/>
              <a:ext cx="640" cy="208"/>
            </p:xfrm>
            <a:graphic>
              <a:graphicData uri="http://schemas.openxmlformats.org/presentationml/2006/ole">
                <mc:AlternateContent xmlns:mc="http://schemas.openxmlformats.org/markup-compatibility/2006">
                  <mc:Choice xmlns:v="urn:schemas-microsoft-com:vml" Requires="v">
                    <p:oleObj spid="_x0000_s4944" name="Equation" r:id="rId19" imgW="1676400" imgH="533400" progId="Equation.3">
                      <p:embed/>
                    </p:oleObj>
                  </mc:Choice>
                  <mc:Fallback>
                    <p:oleObj name="Equation" r:id="rId19" imgW="1676400" imgH="533400" progId="Equation.3">
                      <p:embed/>
                      <p:pic>
                        <p:nvPicPr>
                          <p:cNvPr id="0" name="图片 489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8" y="1632"/>
                            <a:ext cx="64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20" name="Group 35"/>
              <p:cNvGrpSpPr/>
              <p:nvPr/>
            </p:nvGrpSpPr>
            <p:grpSpPr bwMode="auto">
              <a:xfrm>
                <a:off x="3792" y="1104"/>
                <a:ext cx="1296" cy="528"/>
                <a:chOff x="3744" y="1152"/>
                <a:chExt cx="1296" cy="528"/>
              </a:xfrm>
            </p:grpSpPr>
            <p:sp>
              <p:nvSpPr>
                <p:cNvPr id="4124" name="Oval 9"/>
                <p:cNvSpPr>
                  <a:spLocks noChangeArrowheads="1"/>
                </p:cNvSpPr>
                <p:nvPr/>
              </p:nvSpPr>
              <p:spPr bwMode="auto">
                <a:xfrm>
                  <a:off x="3744" y="1152"/>
                  <a:ext cx="1296" cy="528"/>
                </a:xfrm>
                <a:prstGeom prst="ellipse">
                  <a:avLst/>
                </a:prstGeom>
                <a:solidFill>
                  <a:srgbClr val="FF9933"/>
                </a:solidFill>
                <a:ln w="9525" cap="rnd">
                  <a:solidFill>
                    <a:srgbClr val="FFCC00"/>
                  </a:solidFill>
                  <a:prstDash val="sysDot"/>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en-US" altLang="zh-CN" sz="3200">
                    <a:solidFill>
                      <a:srgbClr val="CCECFF"/>
                    </a:solidFill>
                    <a:ea typeface="楷体_GB2312" pitchFamily="49" charset="-122"/>
                  </a:endParaRPr>
                </a:p>
                <a:p>
                  <a:pPr algn="ctr" eaLnBrk="1" hangingPunct="1"/>
                  <a:endParaRPr kumimoji="1" lang="en-US" altLang="zh-CN" sz="3200">
                    <a:solidFill>
                      <a:srgbClr val="CCECFF"/>
                    </a:solidFill>
                    <a:ea typeface="楷体_GB2312" pitchFamily="49" charset="-122"/>
                  </a:endParaRPr>
                </a:p>
              </p:txBody>
            </p:sp>
            <p:graphicFrame>
              <p:nvGraphicFramePr>
                <p:cNvPr id="4102" name="Object 12"/>
                <p:cNvGraphicFramePr>
                  <a:graphicFrameLocks noChangeAspect="1"/>
                </p:cNvGraphicFramePr>
                <p:nvPr/>
              </p:nvGraphicFramePr>
              <p:xfrm>
                <a:off x="4704" y="1296"/>
                <a:ext cx="133" cy="144"/>
              </p:xfrm>
              <a:graphic>
                <a:graphicData uri="http://schemas.openxmlformats.org/presentationml/2006/ole">
                  <mc:AlternateContent xmlns:mc="http://schemas.openxmlformats.org/markup-compatibility/2006">
                    <mc:Choice xmlns:v="urn:schemas-microsoft-com:vml" Requires="v">
                      <p:oleObj spid="_x0000_s4945" name="Equation" r:id="rId21" imgW="495300" imgH="533400" progId="Equation.3">
                        <p:embed/>
                      </p:oleObj>
                    </mc:Choice>
                    <mc:Fallback>
                      <p:oleObj name="Equation" r:id="rId21" imgW="495300" imgH="533400" progId="Equation.3">
                        <p:embed/>
                        <p:pic>
                          <p:nvPicPr>
                            <p:cNvPr id="0" name="图片 489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04" y="1296"/>
                              <a:ext cx="133" cy="144"/>
                            </a:xfrm>
                            <a:prstGeom prst="rect">
                              <a:avLst/>
                            </a:prstGeom>
                            <a:solidFill>
                              <a:srgbClr val="FF99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21" name="Group 34"/>
              <p:cNvGrpSpPr/>
              <p:nvPr/>
            </p:nvGrpSpPr>
            <p:grpSpPr bwMode="auto">
              <a:xfrm>
                <a:off x="3552" y="912"/>
                <a:ext cx="624" cy="480"/>
                <a:chOff x="3504" y="960"/>
                <a:chExt cx="624" cy="480"/>
              </a:xfrm>
            </p:grpSpPr>
            <p:sp>
              <p:nvSpPr>
                <p:cNvPr id="4123" name="Oval 8"/>
                <p:cNvSpPr>
                  <a:spLocks noChangeArrowheads="1"/>
                </p:cNvSpPr>
                <p:nvPr/>
              </p:nvSpPr>
              <p:spPr bwMode="auto">
                <a:xfrm>
                  <a:off x="3504" y="960"/>
                  <a:ext cx="624" cy="480"/>
                </a:xfrm>
                <a:prstGeom prst="ellipse">
                  <a:avLst/>
                </a:prstGeom>
                <a:solidFill>
                  <a:srgbClr val="FF9933"/>
                </a:solidFill>
                <a:ln w="9525" cap="rnd">
                  <a:solidFill>
                    <a:srgbClr val="FF9900"/>
                  </a:solidFill>
                  <a:prstDash val="sysDot"/>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200" i="1">
                      <a:solidFill>
                        <a:srgbClr val="FFFF99"/>
                      </a:solidFill>
                      <a:ea typeface="楷体_GB2312" pitchFamily="49" charset="-122"/>
                    </a:rPr>
                    <a:t> </a:t>
                  </a:r>
                </a:p>
                <a:p>
                  <a:pPr algn="ctr" eaLnBrk="1" hangingPunct="1"/>
                  <a:endParaRPr kumimoji="1" lang="en-US" altLang="zh-CN" sz="3200" i="1">
                    <a:solidFill>
                      <a:srgbClr val="FFFF99"/>
                    </a:solidFill>
                    <a:ea typeface="楷体_GB2312" pitchFamily="49" charset="-122"/>
                  </a:endParaRPr>
                </a:p>
                <a:p>
                  <a:pPr algn="ctr" eaLnBrk="1" hangingPunct="1"/>
                  <a:endParaRPr kumimoji="1" lang="en-US" altLang="zh-CN" sz="3200" i="1">
                    <a:solidFill>
                      <a:schemeClr val="accent1"/>
                    </a:solidFill>
                    <a:ea typeface="楷体_GB2312" pitchFamily="49" charset="-122"/>
                  </a:endParaRPr>
                </a:p>
              </p:txBody>
            </p:sp>
            <p:graphicFrame>
              <p:nvGraphicFramePr>
                <p:cNvPr id="4101" name="Object 32"/>
                <p:cNvGraphicFramePr>
                  <a:graphicFrameLocks noChangeAspect="1"/>
                </p:cNvGraphicFramePr>
                <p:nvPr/>
              </p:nvGraphicFramePr>
              <p:xfrm>
                <a:off x="3696" y="1056"/>
                <a:ext cx="133" cy="144"/>
              </p:xfrm>
              <a:graphic>
                <a:graphicData uri="http://schemas.openxmlformats.org/presentationml/2006/ole">
                  <mc:AlternateContent xmlns:mc="http://schemas.openxmlformats.org/markup-compatibility/2006">
                    <mc:Choice xmlns:v="urn:schemas-microsoft-com:vml" Requires="v">
                      <p:oleObj spid="_x0000_s4946" name="Equation" r:id="rId23" imgW="495300" imgH="533400" progId="Equation.3">
                        <p:embed/>
                      </p:oleObj>
                    </mc:Choice>
                    <mc:Fallback>
                      <p:oleObj name="Equation" r:id="rId23" imgW="495300" imgH="533400" progId="Equation.3">
                        <p:embed/>
                        <p:pic>
                          <p:nvPicPr>
                            <p:cNvPr id="0" name="图片 489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96" y="1056"/>
                              <a:ext cx="133" cy="144"/>
                            </a:xfrm>
                            <a:prstGeom prst="rect">
                              <a:avLst/>
                            </a:prstGeom>
                            <a:solidFill>
                              <a:srgbClr val="FF99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22" name="Oval 31"/>
              <p:cNvSpPr>
                <a:spLocks noChangeArrowheads="1"/>
              </p:cNvSpPr>
              <p:nvPr/>
            </p:nvSpPr>
            <p:spPr bwMode="auto">
              <a:xfrm rot="-1836821">
                <a:off x="3772" y="1206"/>
                <a:ext cx="469" cy="144"/>
              </a:xfrm>
              <a:prstGeom prst="ellipse">
                <a:avLst/>
              </a:prstGeom>
              <a:solidFill>
                <a:schemeClr val="accent1"/>
              </a:solidFill>
              <a:ln w="9525">
                <a:solidFill>
                  <a:schemeClr val="tx1"/>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21556" name="Text Box 52"/>
          <p:cNvSpPr txBox="1">
            <a:spLocks noChangeArrowheads="1"/>
          </p:cNvSpPr>
          <p:nvPr/>
        </p:nvSpPr>
        <p:spPr bwMode="auto">
          <a:xfrm>
            <a:off x="539552" y="548680"/>
            <a:ext cx="73383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1" dirty="0">
                <a:solidFill>
                  <a:schemeClr val="tx2"/>
                </a:solidFill>
                <a:ea typeface="楷体_GB2312" pitchFamily="49" charset="-122"/>
                <a:sym typeface="Euclid Symbol" pitchFamily="18" charset="2"/>
              </a:rPr>
              <a:t>4. </a:t>
            </a:r>
            <a:r>
              <a:rPr kumimoji="1" lang="zh-CN" altLang="en-US" sz="4000" dirty="0">
                <a:solidFill>
                  <a:schemeClr val="tx2"/>
                </a:solidFill>
                <a:ea typeface="隶书" panose="02010509060101010101" pitchFamily="49" charset="-122"/>
                <a:sym typeface="Euclid Symbol" pitchFamily="18" charset="2"/>
              </a:rPr>
              <a:t>事件的交</a:t>
            </a:r>
            <a:r>
              <a:rPr kumimoji="1" lang="en-US" altLang="zh-CN" sz="4000" dirty="0">
                <a:solidFill>
                  <a:schemeClr val="tx2"/>
                </a:solidFill>
                <a:ea typeface="隶书" panose="02010509060101010101" pitchFamily="49" charset="-122"/>
                <a:sym typeface="Euclid Symbol" pitchFamily="18" charset="2"/>
              </a:rPr>
              <a:t>intersection </a:t>
            </a:r>
            <a:r>
              <a:rPr kumimoji="1" lang="zh-CN" altLang="en-US" sz="4000" dirty="0">
                <a:solidFill>
                  <a:schemeClr val="tx2"/>
                </a:solidFill>
                <a:ea typeface="隶书" panose="02010509060101010101" pitchFamily="49" charset="-122"/>
                <a:sym typeface="Euclid Symbol" pitchFamily="18" charset="2"/>
              </a:rPr>
              <a:t>(积</a:t>
            </a:r>
            <a:r>
              <a:rPr kumimoji="1" lang="en-US" altLang="zh-CN" sz="4000" dirty="0">
                <a:solidFill>
                  <a:schemeClr val="tx2"/>
                </a:solidFill>
                <a:ea typeface="隶书" panose="02010509060101010101" pitchFamily="49" charset="-122"/>
                <a:sym typeface="Euclid 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56"/>
                                        </p:tgtEl>
                                        <p:attrNameLst>
                                          <p:attrName>style.visibility</p:attrName>
                                        </p:attrNameLst>
                                      </p:cBhvr>
                                      <p:to>
                                        <p:strVal val="visible"/>
                                      </p:to>
                                    </p:set>
                                    <p:animEffect transition="in" filter="box(in)">
                                      <p:cBhvr>
                                        <p:cTn id="7" dur="500"/>
                                        <p:tgtEl>
                                          <p:spTgt spid="21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26"/>
                                        </p:tgtEl>
                                        <p:attrNameLst>
                                          <p:attrName>style.visibility</p:attrName>
                                        </p:attrNameLst>
                                      </p:cBhvr>
                                      <p:to>
                                        <p:strVal val="visible"/>
                                      </p:to>
                                    </p:set>
                                    <p:animEffect transition="in" filter="wipe(up)">
                                      <p:cBhvr>
                                        <p:cTn id="17" dur="500"/>
                                        <p:tgtEl>
                                          <p:spTgt spid="215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519"/>
                                        </p:tgtEl>
                                        <p:attrNameLst>
                                          <p:attrName>style.visibility</p:attrName>
                                        </p:attrNameLst>
                                      </p:cBhvr>
                                      <p:to>
                                        <p:strVal val="visible"/>
                                      </p:to>
                                    </p:set>
                                    <p:animEffect transition="in" filter="wipe(up)">
                                      <p:cBhvr>
                                        <p:cTn id="32" dur="500"/>
                                        <p:tgtEl>
                                          <p:spTgt spid="215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522"/>
                                        </p:tgtEl>
                                        <p:attrNameLst>
                                          <p:attrName>style.visibility</p:attrName>
                                        </p:attrNameLst>
                                      </p:cBhvr>
                                      <p:to>
                                        <p:strVal val="visible"/>
                                      </p:to>
                                    </p:set>
                                    <p:animEffect transition="in" filter="wipe(up)">
                                      <p:cBhvr>
                                        <p:cTn id="42" dur="500"/>
                                        <p:tgtEl>
                                          <p:spTgt spid="215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1527"/>
                                        </p:tgtEl>
                                        <p:attrNameLst>
                                          <p:attrName>style.visibility</p:attrName>
                                        </p:attrNameLst>
                                      </p:cBhvr>
                                      <p:to>
                                        <p:strVal val="visible"/>
                                      </p:to>
                                    </p:set>
                                    <p:animEffect transition="in" filter="wipe(up)">
                                      <p:cBhvr>
                                        <p:cTn id="52" dur="500"/>
                                        <p:tgtEl>
                                          <p:spTgt spid="2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autoUpdateAnimBg="0"/>
      <p:bldP spid="21526" grpId="0" autoUpdateAnimBg="0"/>
      <p:bldP spid="215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6" name="Object 1028"/>
          <p:cNvGraphicFramePr>
            <a:graphicFrameLocks noChangeAspect="1"/>
          </p:cNvGraphicFramePr>
          <p:nvPr/>
        </p:nvGraphicFramePr>
        <p:xfrm>
          <a:off x="718012" y="1484784"/>
          <a:ext cx="1189692" cy="540000"/>
        </p:xfrm>
        <a:graphic>
          <a:graphicData uri="http://schemas.openxmlformats.org/presentationml/2006/ole">
            <mc:AlternateContent xmlns:mc="http://schemas.openxmlformats.org/markup-compatibility/2006">
              <mc:Choice xmlns:v="urn:schemas-microsoft-com:vml" Requires="v">
                <p:oleObj spid="_x0000_s5416" name="Equation" r:id="rId3" imgW="9448800" imgH="3962400" progId="Equation.DSMT4">
                  <p:embed/>
                </p:oleObj>
              </mc:Choice>
              <mc:Fallback>
                <p:oleObj name="Equation" r:id="rId3" imgW="9448800" imgH="3962400" progId="Equation.DSMT4">
                  <p:embed/>
                  <p:pic>
                    <p:nvPicPr>
                      <p:cNvPr id="0" name="图片 5401"/>
                      <p:cNvPicPr>
                        <a:picLocks noChangeAspect="1" noChangeArrowheads="1"/>
                      </p:cNvPicPr>
                      <p:nvPr/>
                    </p:nvPicPr>
                    <p:blipFill>
                      <a:blip r:embed="rId4"/>
                      <a:srcRect/>
                      <a:stretch>
                        <a:fillRect/>
                      </a:stretch>
                    </p:blipFill>
                    <p:spPr bwMode="auto">
                      <a:xfrm>
                        <a:off x="718012" y="1484784"/>
                        <a:ext cx="1189692"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8" name="Text Box 1033"/>
          <p:cNvSpPr txBox="1">
            <a:spLocks noChangeArrowheads="1"/>
          </p:cNvSpPr>
          <p:nvPr/>
        </p:nvSpPr>
        <p:spPr bwMode="auto">
          <a:xfrm>
            <a:off x="755576" y="3194672"/>
            <a:ext cx="2017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dirty="0">
                <a:solidFill>
                  <a:srgbClr val="0000FF"/>
                </a:solidFill>
                <a:ea typeface="楷体_GB2312" pitchFamily="49" charset="-122"/>
              </a:rPr>
              <a:t>A</a:t>
            </a:r>
            <a:r>
              <a:rPr kumimoji="1" lang="en-US" altLang="zh-CN" dirty="0">
                <a:solidFill>
                  <a:srgbClr val="0000FF"/>
                </a:solidFill>
                <a:ea typeface="楷体_GB2312" pitchFamily="49" charset="-122"/>
              </a:rPr>
              <a:t>-</a:t>
            </a:r>
            <a:r>
              <a:rPr kumimoji="1" lang="en-US" altLang="zh-CN" i="1" dirty="0">
                <a:solidFill>
                  <a:srgbClr val="0000FF"/>
                </a:solidFill>
                <a:ea typeface="楷体_GB2312" pitchFamily="49" charset="-122"/>
              </a:rPr>
              <a:t>B</a:t>
            </a:r>
            <a:r>
              <a:rPr kumimoji="1" lang="en-US" altLang="zh-CN" dirty="0">
                <a:solidFill>
                  <a:srgbClr val="0000FF"/>
                </a:solidFill>
                <a:ea typeface="楷体_GB2312" pitchFamily="49" charset="-122"/>
              </a:rPr>
              <a:t> </a:t>
            </a:r>
            <a:r>
              <a:rPr kumimoji="1" lang="zh-CN" altLang="en-US" dirty="0">
                <a:ea typeface="楷体_GB2312" pitchFamily="49" charset="-122"/>
              </a:rPr>
              <a:t>发生</a:t>
            </a:r>
          </a:p>
        </p:txBody>
      </p:sp>
      <p:grpSp>
        <p:nvGrpSpPr>
          <p:cNvPr id="4" name="Group 1035"/>
          <p:cNvGrpSpPr/>
          <p:nvPr/>
        </p:nvGrpSpPr>
        <p:grpSpPr bwMode="auto">
          <a:xfrm>
            <a:off x="5257800" y="1219200"/>
            <a:ext cx="2971800" cy="1828800"/>
            <a:chOff x="3408" y="768"/>
            <a:chExt cx="1872" cy="1152"/>
          </a:xfrm>
        </p:grpSpPr>
        <p:sp>
          <p:nvSpPr>
            <p:cNvPr id="5145" name="Rectangle 1036"/>
            <p:cNvSpPr>
              <a:spLocks noChangeArrowheads="1"/>
            </p:cNvSpPr>
            <p:nvPr/>
          </p:nvSpPr>
          <p:spPr bwMode="auto">
            <a:xfrm>
              <a:off x="3408" y="768"/>
              <a:ext cx="1872" cy="1152"/>
            </a:xfrm>
            <a:prstGeom prst="rect">
              <a:avLst/>
            </a:prstGeom>
            <a:solidFill>
              <a:srgbClr val="CCECFF"/>
            </a:solidFill>
            <a:ln w="9525">
              <a:solidFill>
                <a:schemeClr val="folHlink"/>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3200">
                <a:solidFill>
                  <a:srgbClr val="CCECFF"/>
                </a:solidFill>
                <a:ea typeface="楷体_GB2312" pitchFamily="49" charset="-122"/>
              </a:endParaRPr>
            </a:p>
          </p:txBody>
        </p:sp>
        <p:graphicFrame>
          <p:nvGraphicFramePr>
            <p:cNvPr id="5126" name="Object 1037"/>
            <p:cNvGraphicFramePr>
              <a:graphicFrameLocks noChangeAspect="1"/>
            </p:cNvGraphicFramePr>
            <p:nvPr/>
          </p:nvGraphicFramePr>
          <p:xfrm>
            <a:off x="5021" y="864"/>
            <a:ext cx="172" cy="144"/>
          </p:xfrm>
          <a:graphic>
            <a:graphicData uri="http://schemas.openxmlformats.org/presentationml/2006/ole">
              <mc:AlternateContent xmlns:mc="http://schemas.openxmlformats.org/markup-compatibility/2006">
                <mc:Choice xmlns:v="urn:schemas-microsoft-com:vml" Requires="v">
                  <p:oleObj spid="_x0000_s5417" name="Equation" r:id="rId5" imgW="647700" imgH="533400" progId="Equation.3">
                    <p:embed/>
                  </p:oleObj>
                </mc:Choice>
                <mc:Fallback>
                  <p:oleObj name="Equation" r:id="rId5" imgW="647700" imgH="533400" progId="Equation.3">
                    <p:embed/>
                    <p:pic>
                      <p:nvPicPr>
                        <p:cNvPr id="0" name="图片 54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1" y="864"/>
                          <a:ext cx="17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567" name="Object 1039"/>
          <p:cNvGraphicFramePr>
            <a:graphicFrameLocks noChangeAspect="1"/>
          </p:cNvGraphicFramePr>
          <p:nvPr/>
        </p:nvGraphicFramePr>
        <p:xfrm>
          <a:off x="5486400" y="2565400"/>
          <a:ext cx="939800" cy="330200"/>
        </p:xfrm>
        <a:graphic>
          <a:graphicData uri="http://schemas.openxmlformats.org/presentationml/2006/ole">
            <mc:AlternateContent xmlns:mc="http://schemas.openxmlformats.org/markup-compatibility/2006">
              <mc:Choice xmlns:v="urn:schemas-microsoft-com:vml" Requires="v">
                <p:oleObj spid="_x0000_s5418" name="Equation" r:id="rId7" imgW="1549400" imgH="533400" progId="Equation.3">
                  <p:embed/>
                </p:oleObj>
              </mc:Choice>
              <mc:Fallback>
                <p:oleObj name="Equation" r:id="rId7" imgW="1549400" imgH="533400" progId="Equation.3">
                  <p:embed/>
                  <p:pic>
                    <p:nvPicPr>
                      <p:cNvPr id="0" name="图片 54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2565400"/>
                        <a:ext cx="939800" cy="330200"/>
                      </a:xfrm>
                      <a:prstGeom prst="rect">
                        <a:avLst/>
                      </a:prstGeom>
                      <a:noFill/>
                      <a:ln>
                        <a:noFill/>
                      </a:ln>
                      <a:effectLst/>
                      <a:extLst>
                        <a:ext uri="{909E8E84-426E-40DD-AFC4-6F175D3DCCD1}">
                          <a14:hiddenFill xmlns:a14="http://schemas.microsoft.com/office/drawing/2010/main">
                            <a:solidFill>
                              <a:srgbClr val="CC33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4" name="Oval 1045"/>
          <p:cNvSpPr>
            <a:spLocks noChangeArrowheads="1"/>
          </p:cNvSpPr>
          <p:nvPr/>
        </p:nvSpPr>
        <p:spPr bwMode="auto">
          <a:xfrm>
            <a:off x="6027664" y="1726704"/>
            <a:ext cx="2057400" cy="838200"/>
          </a:xfrm>
          <a:prstGeom prst="ellipse">
            <a:avLst/>
          </a:prstGeom>
        </p:spPr>
        <p:style>
          <a:lnRef idx="0">
            <a:schemeClr val="accent6"/>
          </a:lnRef>
          <a:fillRef idx="3">
            <a:schemeClr val="accent6"/>
          </a:fillRef>
          <a:effectRef idx="3">
            <a:schemeClr val="accent6"/>
          </a:effectRef>
          <a:fontRef idx="minor">
            <a:schemeClr val="lt1"/>
          </a:fontRef>
        </p:style>
        <p:txBody>
          <a:bodyPr wrap="none" anchor="t"/>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r" eaLnBrk="1" hangingPunct="1"/>
            <a:r>
              <a:rPr kumimoji="1" lang="en-US" altLang="zh-CN" sz="2400" dirty="0">
                <a:ea typeface="楷体_GB2312" pitchFamily="49" charset="-122"/>
              </a:rPr>
              <a:t>B</a:t>
            </a:r>
          </a:p>
          <a:p>
            <a:pPr algn="ctr" eaLnBrk="1" hangingPunct="1"/>
            <a:endParaRPr kumimoji="1" lang="en-US" altLang="zh-CN" sz="3200" dirty="0">
              <a:solidFill>
                <a:srgbClr val="CCECFF"/>
              </a:solidFill>
              <a:ea typeface="楷体_GB2312" pitchFamily="49" charset="-122"/>
            </a:endParaRPr>
          </a:p>
        </p:txBody>
      </p:sp>
      <p:sp>
        <p:nvSpPr>
          <p:cNvPr id="5143" name="Oval 1041"/>
          <p:cNvSpPr>
            <a:spLocks noChangeArrowheads="1"/>
          </p:cNvSpPr>
          <p:nvPr/>
        </p:nvSpPr>
        <p:spPr bwMode="auto">
          <a:xfrm>
            <a:off x="5600711" y="1447800"/>
            <a:ext cx="990602" cy="762000"/>
          </a:xfrm>
          <a:prstGeom prst="ellipse">
            <a:avLst/>
          </a:prstGeom>
        </p:spPr>
        <p:style>
          <a:lnRef idx="0">
            <a:schemeClr val="accent1"/>
          </a:lnRef>
          <a:fillRef idx="3">
            <a:schemeClr val="accent1"/>
          </a:fillRef>
          <a:effectRef idx="3">
            <a:schemeClr val="accent1"/>
          </a:effectRef>
          <a:fontRef idx="minor">
            <a:schemeClr val="lt1"/>
          </a:fontRef>
        </p:style>
        <p:txBody>
          <a:bodyPr wrap="none" anchor="t"/>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i="1" dirty="0">
                <a:ea typeface="楷体_GB2312" pitchFamily="49" charset="-122"/>
              </a:rPr>
              <a:t>A</a:t>
            </a:r>
          </a:p>
        </p:txBody>
      </p:sp>
      <p:sp>
        <p:nvSpPr>
          <p:cNvPr id="23596" name="Text Box 1068"/>
          <p:cNvSpPr txBox="1">
            <a:spLocks noChangeArrowheads="1"/>
          </p:cNvSpPr>
          <p:nvPr/>
        </p:nvSpPr>
        <p:spPr bwMode="auto">
          <a:xfrm>
            <a:off x="762000" y="1973263"/>
            <a:ext cx="417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dirty="0">
                <a:ea typeface="楷体_GB2312" pitchFamily="49" charset="-122"/>
              </a:rPr>
              <a:t>——</a:t>
            </a:r>
            <a:r>
              <a:rPr kumimoji="1" lang="zh-CN" altLang="en-US" sz="3200" dirty="0">
                <a:ea typeface="楷体_GB2312" pitchFamily="49" charset="-122"/>
              </a:rPr>
              <a:t> </a:t>
            </a:r>
            <a:r>
              <a:rPr kumimoji="1" lang="en-US" altLang="zh-CN" i="1" dirty="0">
                <a:ea typeface="楷体_GB2312" pitchFamily="49" charset="-122"/>
              </a:rPr>
              <a:t>A</a:t>
            </a:r>
            <a:r>
              <a:rPr kumimoji="1" lang="en-US" altLang="zh-CN" dirty="0">
                <a:ea typeface="楷体_GB2312" pitchFamily="49" charset="-122"/>
              </a:rPr>
              <a:t> </a:t>
            </a:r>
            <a:r>
              <a:rPr kumimoji="1" lang="zh-CN" altLang="en-US" dirty="0">
                <a:ea typeface="楷体_GB2312" pitchFamily="49" charset="-122"/>
              </a:rPr>
              <a:t>与</a:t>
            </a:r>
            <a:r>
              <a:rPr kumimoji="1" lang="en-US" altLang="zh-CN" i="1" dirty="0">
                <a:ea typeface="楷体_GB2312" pitchFamily="49" charset="-122"/>
              </a:rPr>
              <a:t>B</a:t>
            </a:r>
            <a:r>
              <a:rPr kumimoji="1" lang="en-US" altLang="zh-CN" dirty="0">
                <a:ea typeface="楷体_GB2312" pitchFamily="49" charset="-122"/>
              </a:rPr>
              <a:t> </a:t>
            </a:r>
            <a:r>
              <a:rPr kumimoji="1" lang="zh-CN" altLang="en-US" dirty="0">
                <a:ea typeface="楷体_GB2312" pitchFamily="49" charset="-122"/>
              </a:rPr>
              <a:t>的差事件</a:t>
            </a:r>
          </a:p>
        </p:txBody>
      </p:sp>
      <p:sp>
        <p:nvSpPr>
          <p:cNvPr id="23597" name="Text Box 1069"/>
          <p:cNvSpPr txBox="1">
            <a:spLocks noChangeArrowheads="1"/>
          </p:cNvSpPr>
          <p:nvPr/>
        </p:nvSpPr>
        <p:spPr bwMode="auto">
          <a:xfrm>
            <a:off x="762000" y="685800"/>
            <a:ext cx="4549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1">
                <a:solidFill>
                  <a:schemeClr val="tx2"/>
                </a:solidFill>
                <a:ea typeface="楷体_GB2312" pitchFamily="49" charset="-122"/>
                <a:sym typeface="Euclid Symbol" pitchFamily="18" charset="2"/>
              </a:rPr>
              <a:t>5. </a:t>
            </a:r>
            <a:r>
              <a:rPr kumimoji="1" lang="zh-CN" altLang="en-US" sz="4000">
                <a:solidFill>
                  <a:schemeClr val="tx2"/>
                </a:solidFill>
                <a:ea typeface="隶书" panose="02010509060101010101" pitchFamily="49" charset="-122"/>
                <a:sym typeface="Euclid Symbol" pitchFamily="18" charset="2"/>
              </a:rPr>
              <a:t>事件的差</a:t>
            </a:r>
            <a:endParaRPr kumimoji="1" lang="en-US" altLang="zh-CN" sz="4000">
              <a:solidFill>
                <a:schemeClr val="tx2"/>
              </a:solidFill>
              <a:ea typeface="隶书" panose="02010509060101010101" pitchFamily="49" charset="-122"/>
              <a:sym typeface="Euclid Symbol" pitchFamily="18" charset="2"/>
            </a:endParaRPr>
          </a:p>
        </p:txBody>
      </p:sp>
      <p:grpSp>
        <p:nvGrpSpPr>
          <p:cNvPr id="35" name="组合 34"/>
          <p:cNvGrpSpPr/>
          <p:nvPr/>
        </p:nvGrpSpPr>
        <p:grpSpPr>
          <a:xfrm>
            <a:off x="5600711" y="1445150"/>
            <a:ext cx="2484353" cy="1117104"/>
            <a:chOff x="1480751" y="2569874"/>
            <a:chExt cx="2484353" cy="1117104"/>
          </a:xfrm>
        </p:grpSpPr>
        <p:sp>
          <p:nvSpPr>
            <p:cNvPr id="36" name="Oval 1041"/>
            <p:cNvSpPr>
              <a:spLocks noChangeArrowheads="1"/>
            </p:cNvSpPr>
            <p:nvPr/>
          </p:nvSpPr>
          <p:spPr bwMode="auto">
            <a:xfrm>
              <a:off x="1480751" y="2569874"/>
              <a:ext cx="990602" cy="762000"/>
            </a:xfrm>
            <a:prstGeom prst="ellipse">
              <a:avLst/>
            </a:prstGeom>
          </p:spPr>
          <p:style>
            <a:lnRef idx="0">
              <a:schemeClr val="accent2"/>
            </a:lnRef>
            <a:fillRef idx="3">
              <a:schemeClr val="accent2"/>
            </a:fillRef>
            <a:effectRef idx="3">
              <a:schemeClr val="accent2"/>
            </a:effectRef>
            <a:fontRef idx="minor">
              <a:schemeClr val="lt1"/>
            </a:fontRef>
          </p:style>
          <p:txBody>
            <a:bodyPr wrap="none" anchor="t"/>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kumimoji="1" lang="en-US" altLang="zh-CN" sz="2400" i="1" dirty="0">
                <a:ea typeface="楷体_GB2312" pitchFamily="49" charset="-122"/>
              </a:endParaRPr>
            </a:p>
          </p:txBody>
        </p:sp>
        <p:sp>
          <p:nvSpPr>
            <p:cNvPr id="37" name="Oval 1045"/>
            <p:cNvSpPr>
              <a:spLocks noChangeArrowheads="1"/>
            </p:cNvSpPr>
            <p:nvPr/>
          </p:nvSpPr>
          <p:spPr bwMode="auto">
            <a:xfrm>
              <a:off x="1907704" y="2848778"/>
              <a:ext cx="2057400" cy="838200"/>
            </a:xfrm>
            <a:prstGeom prst="ellipse">
              <a:avLst/>
            </a:prstGeom>
          </p:spPr>
          <p:style>
            <a:lnRef idx="0">
              <a:schemeClr val="accent6"/>
            </a:lnRef>
            <a:fillRef idx="3">
              <a:schemeClr val="accent6"/>
            </a:fillRef>
            <a:effectRef idx="3">
              <a:schemeClr val="accent6"/>
            </a:effectRef>
            <a:fontRef idx="minor">
              <a:schemeClr val="lt1"/>
            </a:fontRef>
          </p:style>
          <p:txBody>
            <a:bodyPr wrap="none" anchor="t"/>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r" eaLnBrk="1" hangingPunct="1"/>
              <a:r>
                <a:rPr kumimoji="1" lang="en-US" altLang="zh-CN" sz="2400" dirty="0">
                  <a:ea typeface="楷体_GB2312" pitchFamily="49" charset="-122"/>
                </a:rPr>
                <a:t>B</a:t>
              </a:r>
            </a:p>
            <a:p>
              <a:pPr algn="ctr" eaLnBrk="1" hangingPunct="1"/>
              <a:endParaRPr kumimoji="1" lang="en-US" altLang="zh-CN" sz="3200" dirty="0">
                <a:solidFill>
                  <a:srgbClr val="CCECFF"/>
                </a:solidFill>
                <a:ea typeface="楷体_GB2312" pitchFamily="49" charset="-122"/>
              </a:endParaRPr>
            </a:p>
          </p:txBody>
        </p:sp>
      </p:grpSp>
      <p:sp>
        <p:nvSpPr>
          <p:cNvPr id="23571" name="Line 1043"/>
          <p:cNvSpPr>
            <a:spLocks noChangeShapeType="1"/>
          </p:cNvSpPr>
          <p:nvPr/>
        </p:nvSpPr>
        <p:spPr bwMode="auto">
          <a:xfrm flipH="1">
            <a:off x="5715000" y="1828800"/>
            <a:ext cx="381000" cy="685800"/>
          </a:xfrm>
          <a:prstGeom prst="line">
            <a:avLst/>
          </a:prstGeom>
          <a:noFill/>
          <a:ln w="9525">
            <a:solidFill>
              <a:srgbClr val="990033"/>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 name="Text Box 1034"/>
          <p:cNvSpPr txBox="1">
            <a:spLocks noChangeArrowheads="1"/>
          </p:cNvSpPr>
          <p:nvPr/>
        </p:nvSpPr>
        <p:spPr bwMode="auto">
          <a:xfrm>
            <a:off x="820664" y="3863008"/>
            <a:ext cx="726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solidFill>
                  <a:schemeClr val="tx2"/>
                </a:solidFill>
                <a:ea typeface="楷体_GB2312" pitchFamily="49" charset="-122"/>
                <a:sym typeface="Euclid Symbol" pitchFamily="18" charset="2"/>
              </a:rPr>
              <a:t>  </a:t>
            </a:r>
            <a:r>
              <a:rPr kumimoji="1" lang="zh-CN" altLang="en-US" dirty="0">
                <a:ea typeface="楷体_GB2312" pitchFamily="49" charset="-122"/>
                <a:sym typeface="Euclid Symbol" pitchFamily="18" charset="2"/>
              </a:rPr>
              <a:t>事件</a:t>
            </a:r>
            <a:r>
              <a:rPr kumimoji="1" lang="en-US" altLang="zh-CN" dirty="0">
                <a:ea typeface="楷体_GB2312" pitchFamily="49" charset="-122"/>
                <a:sym typeface="Euclid Symbol" pitchFamily="18" charset="2"/>
              </a:rPr>
              <a:t> </a:t>
            </a:r>
            <a:r>
              <a:rPr kumimoji="1" lang="en-US" altLang="zh-CN" i="1" dirty="0">
                <a:ea typeface="楷体_GB2312" pitchFamily="49" charset="-122"/>
                <a:sym typeface="Euclid Symbol" pitchFamily="18" charset="2"/>
              </a:rPr>
              <a:t>A </a:t>
            </a:r>
            <a:r>
              <a:rPr kumimoji="1" lang="zh-CN" altLang="en-US" dirty="0">
                <a:ea typeface="楷体_GB2312" pitchFamily="49" charset="-122"/>
                <a:sym typeface="Euclid Symbol" pitchFamily="18" charset="2"/>
              </a:rPr>
              <a:t>发生，但事件 </a:t>
            </a:r>
            <a:r>
              <a:rPr kumimoji="1" lang="en-US" altLang="zh-CN" i="1" dirty="0">
                <a:ea typeface="楷体_GB2312" pitchFamily="49" charset="-122"/>
                <a:sym typeface="Euclid Symbol" pitchFamily="18" charset="2"/>
              </a:rPr>
              <a:t>B</a:t>
            </a:r>
            <a:r>
              <a:rPr kumimoji="1" lang="zh-CN" altLang="en-US" dirty="0">
                <a:ea typeface="楷体_GB2312" pitchFamily="49" charset="-122"/>
                <a:sym typeface="Euclid Symbol" pitchFamily="18" charset="2"/>
              </a:rPr>
              <a:t> 不发生</a:t>
            </a:r>
            <a:endParaRPr kumimoji="1"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97"/>
                                        </p:tgtEl>
                                        <p:attrNameLst>
                                          <p:attrName>style.visibility</p:attrName>
                                        </p:attrNameLst>
                                      </p:cBhvr>
                                      <p:to>
                                        <p:strVal val="visible"/>
                                      </p:to>
                                    </p:set>
                                    <p:animEffect transition="in" filter="box(in)">
                                      <p:cBhvr>
                                        <p:cTn id="7" dur="500"/>
                                        <p:tgtEl>
                                          <p:spTgt spid="235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up)">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96"/>
                                        </p:tgtEl>
                                        <p:attrNameLst>
                                          <p:attrName>style.visibility</p:attrName>
                                        </p:attrNameLst>
                                      </p:cBhvr>
                                      <p:to>
                                        <p:strVal val="visible"/>
                                      </p:to>
                                    </p:set>
                                    <p:animEffect transition="in" filter="wipe(up)">
                                      <p:cBhvr>
                                        <p:cTn id="17" dur="500"/>
                                        <p:tgtEl>
                                          <p:spTgt spid="235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144"/>
                                        </p:tgtEl>
                                        <p:attrNameLst>
                                          <p:attrName>style.visibility</p:attrName>
                                        </p:attrNameLst>
                                      </p:cBhvr>
                                      <p:to>
                                        <p:strVal val="visible"/>
                                      </p:to>
                                    </p:set>
                                    <p:animEffect transition="in" filter="barn(inVertical)">
                                      <p:cBhvr>
                                        <p:cTn id="27" dur="10"/>
                                        <p:tgtEl>
                                          <p:spTgt spid="51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43"/>
                                        </p:tgtEl>
                                        <p:attrNameLst>
                                          <p:attrName>style.visibility</p:attrName>
                                        </p:attrNameLst>
                                      </p:cBhvr>
                                      <p:to>
                                        <p:strVal val="visible"/>
                                      </p:to>
                                    </p:set>
                                    <p:animEffect transition="in" filter="fade">
                                      <p:cBhvr>
                                        <p:cTn id="32" dur="500"/>
                                        <p:tgtEl>
                                          <p:spTgt spid="514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grpId="0" nodeType="afterEffect">
                                  <p:stCondLst>
                                    <p:cond delay="0"/>
                                  </p:stCondLst>
                                  <p:childTnLst>
                                    <p:set>
                                      <p:cBhvr>
                                        <p:cTn id="39" dur="1" fill="hold">
                                          <p:stCondLst>
                                            <p:cond delay="0"/>
                                          </p:stCondLst>
                                        </p:cTn>
                                        <p:tgtEl>
                                          <p:spTgt spid="23571"/>
                                        </p:tgtEl>
                                        <p:attrNameLst>
                                          <p:attrName>style.visibility</p:attrName>
                                        </p:attrNameLst>
                                      </p:cBhvr>
                                      <p:to>
                                        <p:strVal val="visible"/>
                                      </p:to>
                                    </p:set>
                                    <p:animEffect transition="in" filter="wipe(up)">
                                      <p:cBhvr>
                                        <p:cTn id="40" dur="500"/>
                                        <p:tgtEl>
                                          <p:spTgt spid="23571"/>
                                        </p:tgtEl>
                                      </p:cBhvr>
                                    </p:animEffect>
                                  </p:childTnLst>
                                </p:cTn>
                              </p:par>
                              <p:par>
                                <p:cTn id="41" presetID="22" presetClass="entr" presetSubtype="1" fill="hold" nodeType="withEffect">
                                  <p:stCondLst>
                                    <p:cond delay="0"/>
                                  </p:stCondLst>
                                  <p:childTnLst>
                                    <p:set>
                                      <p:cBhvr>
                                        <p:cTn id="42" dur="1" fill="hold">
                                          <p:stCondLst>
                                            <p:cond delay="0"/>
                                          </p:stCondLst>
                                        </p:cTn>
                                        <p:tgtEl>
                                          <p:spTgt spid="23567"/>
                                        </p:tgtEl>
                                        <p:attrNameLst>
                                          <p:attrName>style.visibility</p:attrName>
                                        </p:attrNameLst>
                                      </p:cBhvr>
                                      <p:to>
                                        <p:strVal val="visible"/>
                                      </p:to>
                                    </p:set>
                                    <p:animEffect transition="in" filter="wipe(up)">
                                      <p:cBhvr>
                                        <p:cTn id="43" dur="500"/>
                                        <p:tgtEl>
                                          <p:spTgt spid="23567"/>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5148"/>
                                        </p:tgtEl>
                                        <p:attrNameLst>
                                          <p:attrName>style.visibility</p:attrName>
                                        </p:attrNameLst>
                                      </p:cBhvr>
                                      <p:to>
                                        <p:strVal val="visible"/>
                                      </p:to>
                                    </p:set>
                                    <p:animEffect transition="in" filter="randombar(horizontal)">
                                      <p:cBhvr>
                                        <p:cTn id="48" dur="500"/>
                                        <p:tgtEl>
                                          <p:spTgt spid="5148"/>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randombar(horizontal)">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8" grpId="0"/>
      <p:bldP spid="5144" grpId="0" animBg="1"/>
      <p:bldP spid="5143" grpId="0" animBg="1"/>
      <p:bldP spid="23596" grpId="0" autoUpdateAnimBg="0"/>
      <p:bldP spid="23597" grpId="0"/>
      <p:bldP spid="23571"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2057400" y="15240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kumimoji="1" lang="zh-CN" altLang="en-US" sz="3200" b="1" dirty="0">
                <a:ea typeface="楷体_GB2312" pitchFamily="49" charset="-122"/>
              </a:rPr>
              <a:t>——</a:t>
            </a:r>
            <a:r>
              <a:rPr kumimoji="1" lang="zh-CN" altLang="en-US" sz="3200" dirty="0">
                <a:solidFill>
                  <a:srgbClr val="CCECFF"/>
                </a:solidFill>
                <a:ea typeface="楷体_GB2312" pitchFamily="49" charset="-122"/>
              </a:rPr>
              <a:t> </a:t>
            </a:r>
            <a:r>
              <a:rPr kumimoji="1" lang="en-US" altLang="zh-CN" i="1" dirty="0">
                <a:ea typeface="楷体_GB2312" pitchFamily="49" charset="-122"/>
              </a:rPr>
              <a:t>A</a:t>
            </a:r>
            <a:r>
              <a:rPr kumimoji="1" lang="en-US" altLang="zh-CN" dirty="0">
                <a:ea typeface="楷体_GB2312" pitchFamily="49" charset="-122"/>
              </a:rPr>
              <a:t> </a:t>
            </a:r>
            <a:r>
              <a:rPr kumimoji="1" lang="zh-CN" altLang="en-US" dirty="0">
                <a:ea typeface="楷体_GB2312" pitchFamily="49" charset="-122"/>
              </a:rPr>
              <a:t>与</a:t>
            </a:r>
            <a:r>
              <a:rPr kumimoji="1" lang="en-US" altLang="zh-CN" i="1" dirty="0">
                <a:ea typeface="楷体_GB2312" pitchFamily="49" charset="-122"/>
              </a:rPr>
              <a:t>B</a:t>
            </a:r>
            <a:r>
              <a:rPr kumimoji="1" lang="en-US" altLang="zh-CN" dirty="0">
                <a:ea typeface="楷体_GB2312" pitchFamily="49" charset="-122"/>
              </a:rPr>
              <a:t> </a:t>
            </a:r>
            <a:r>
              <a:rPr kumimoji="1" lang="zh-CN" altLang="en-US" dirty="0">
                <a:ea typeface="楷体_GB2312" pitchFamily="49" charset="-122"/>
              </a:rPr>
              <a:t>互斥</a:t>
            </a:r>
          </a:p>
        </p:txBody>
      </p:sp>
      <p:graphicFrame>
        <p:nvGraphicFramePr>
          <p:cNvPr id="24582" name="Object 6"/>
          <p:cNvGraphicFramePr>
            <a:graphicFrameLocks noChangeAspect="1"/>
          </p:cNvGraphicFramePr>
          <p:nvPr/>
        </p:nvGraphicFramePr>
        <p:xfrm>
          <a:off x="668338" y="1615331"/>
          <a:ext cx="1482725" cy="517525"/>
        </p:xfrm>
        <a:graphic>
          <a:graphicData uri="http://schemas.openxmlformats.org/presentationml/2006/ole">
            <mc:AlternateContent xmlns:mc="http://schemas.openxmlformats.org/markup-compatibility/2006">
              <mc:Choice xmlns:v="urn:schemas-microsoft-com:vml" Requires="v">
                <p:oleObj spid="_x0000_s6680" name="Equation" r:id="rId4" imgW="12801600" imgH="4267200" progId="Equation.DSMT4">
                  <p:embed/>
                </p:oleObj>
              </mc:Choice>
              <mc:Fallback>
                <p:oleObj name="Equation" r:id="rId4" imgW="12801600" imgH="4267200" progId="Equation.DSMT4">
                  <p:embed/>
                  <p:pic>
                    <p:nvPicPr>
                      <p:cNvPr id="0" name="图片 6649"/>
                      <p:cNvPicPr>
                        <a:picLocks noChangeAspect="1" noChangeArrowheads="1"/>
                      </p:cNvPicPr>
                      <p:nvPr/>
                    </p:nvPicPr>
                    <p:blipFill>
                      <a:blip r:embed="rId5"/>
                      <a:srcRect/>
                      <a:stretch>
                        <a:fillRect/>
                      </a:stretch>
                    </p:blipFill>
                    <p:spPr bwMode="auto">
                      <a:xfrm>
                        <a:off x="668338" y="1615331"/>
                        <a:ext cx="148272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p:nvPr/>
        </p:nvGrpSpPr>
        <p:grpSpPr bwMode="auto">
          <a:xfrm>
            <a:off x="1476376" y="2314575"/>
            <a:ext cx="4086226" cy="1190625"/>
            <a:chOff x="346" y="1246"/>
            <a:chExt cx="2574" cy="750"/>
          </a:xfrm>
        </p:grpSpPr>
        <p:sp>
          <p:nvSpPr>
            <p:cNvPr id="6165" name="Text Box 4"/>
            <p:cNvSpPr txBox="1">
              <a:spLocks noChangeArrowheads="1"/>
            </p:cNvSpPr>
            <p:nvPr/>
          </p:nvSpPr>
          <p:spPr bwMode="auto">
            <a:xfrm>
              <a:off x="712" y="1246"/>
              <a:ext cx="22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lang="en-US" altLang="zh-CN" i="1" dirty="0">
                  <a:ea typeface="楷体_GB2312" pitchFamily="49" charset="-122"/>
                </a:rPr>
                <a:t>A、B</a:t>
              </a:r>
              <a:r>
                <a:rPr lang="zh-CN" altLang="en-US" dirty="0">
                  <a:ea typeface="楷体_GB2312" pitchFamily="49" charset="-122"/>
                </a:rPr>
                <a:t>不可能同时发生</a:t>
              </a:r>
            </a:p>
          </p:txBody>
        </p:sp>
        <p:graphicFrame>
          <p:nvGraphicFramePr>
            <p:cNvPr id="6152" name="Object 8"/>
            <p:cNvGraphicFramePr>
              <a:graphicFrameLocks noChangeAspect="1"/>
            </p:cNvGraphicFramePr>
            <p:nvPr/>
          </p:nvGraphicFramePr>
          <p:xfrm>
            <a:off x="346" y="1358"/>
            <a:ext cx="369" cy="272"/>
          </p:xfrm>
          <a:graphic>
            <a:graphicData uri="http://schemas.openxmlformats.org/presentationml/2006/ole">
              <mc:AlternateContent xmlns:mc="http://schemas.openxmlformats.org/markup-compatibility/2006">
                <mc:Choice xmlns:v="urn:schemas-microsoft-com:vml" Requires="v">
                  <p:oleObj spid="_x0000_s6681" name="Equation" r:id="rId6" imgW="4876800" imgH="3657600" progId="Equation.DSMT4">
                    <p:embed/>
                  </p:oleObj>
                </mc:Choice>
                <mc:Fallback>
                  <p:oleObj name="Equation" r:id="rId6" imgW="4876800" imgH="3657600" progId="Equation.DSMT4">
                    <p:embed/>
                    <p:pic>
                      <p:nvPicPr>
                        <p:cNvPr id="0" name="图片 6650"/>
                        <p:cNvPicPr>
                          <a:picLocks noChangeAspect="1" noChangeArrowheads="1"/>
                        </p:cNvPicPr>
                        <p:nvPr/>
                      </p:nvPicPr>
                      <p:blipFill>
                        <a:blip r:embed="rId7"/>
                        <a:srcRect/>
                        <a:stretch>
                          <a:fillRect/>
                        </a:stretch>
                      </p:blipFill>
                      <p:spPr bwMode="auto">
                        <a:xfrm>
                          <a:off x="346" y="1358"/>
                          <a:ext cx="36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1"/>
          <p:cNvGrpSpPr/>
          <p:nvPr/>
        </p:nvGrpSpPr>
        <p:grpSpPr bwMode="auto">
          <a:xfrm>
            <a:off x="5562600" y="1219200"/>
            <a:ext cx="2971800" cy="1828800"/>
            <a:chOff x="3504" y="768"/>
            <a:chExt cx="1872" cy="1152"/>
          </a:xfrm>
        </p:grpSpPr>
        <p:grpSp>
          <p:nvGrpSpPr>
            <p:cNvPr id="6161" name="Group 10"/>
            <p:cNvGrpSpPr/>
            <p:nvPr/>
          </p:nvGrpSpPr>
          <p:grpSpPr bwMode="auto">
            <a:xfrm>
              <a:off x="3504" y="768"/>
              <a:ext cx="1872" cy="1152"/>
              <a:chOff x="3408" y="768"/>
              <a:chExt cx="1872" cy="1152"/>
            </a:xfrm>
          </p:grpSpPr>
          <p:sp>
            <p:nvSpPr>
              <p:cNvPr id="6164" name="Rectangle 11"/>
              <p:cNvSpPr>
                <a:spLocks noChangeArrowheads="1"/>
              </p:cNvSpPr>
              <p:nvPr/>
            </p:nvSpPr>
            <p:spPr bwMode="auto">
              <a:xfrm>
                <a:off x="3408" y="768"/>
                <a:ext cx="1872" cy="1152"/>
              </a:xfrm>
              <a:prstGeom prst="rect">
                <a:avLst/>
              </a:prstGeom>
              <a:solidFill>
                <a:srgbClr val="CCECFF"/>
              </a:solidFill>
              <a:ln w="9525">
                <a:solidFill>
                  <a:schemeClr val="folHlink"/>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3200">
                  <a:solidFill>
                    <a:srgbClr val="CCECFF"/>
                  </a:solidFill>
                  <a:ea typeface="楷体_GB2312" pitchFamily="49" charset="-122"/>
                </a:endParaRPr>
              </a:p>
            </p:txBody>
          </p:sp>
          <p:graphicFrame>
            <p:nvGraphicFramePr>
              <p:cNvPr id="6151" name="Object 12"/>
              <p:cNvGraphicFramePr>
                <a:graphicFrameLocks noChangeAspect="1"/>
              </p:cNvGraphicFramePr>
              <p:nvPr/>
            </p:nvGraphicFramePr>
            <p:xfrm>
              <a:off x="5021" y="864"/>
              <a:ext cx="172" cy="144"/>
            </p:xfrm>
            <a:graphic>
              <a:graphicData uri="http://schemas.openxmlformats.org/presentationml/2006/ole">
                <mc:AlternateContent xmlns:mc="http://schemas.openxmlformats.org/markup-compatibility/2006">
                  <mc:Choice xmlns:v="urn:schemas-microsoft-com:vml" Requires="v">
                    <p:oleObj spid="_x0000_s6682" name="Equation" r:id="rId8" imgW="647700" imgH="533400" progId="Equation.3">
                      <p:embed/>
                    </p:oleObj>
                  </mc:Choice>
                  <mc:Fallback>
                    <p:oleObj name="Equation" r:id="rId8" imgW="647700" imgH="533400" progId="Equation.3">
                      <p:embed/>
                      <p:pic>
                        <p:nvPicPr>
                          <p:cNvPr id="0" name="图片 66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1" y="864"/>
                            <a:ext cx="17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62" name="Oval 13"/>
            <p:cNvSpPr>
              <a:spLocks noChangeArrowheads="1"/>
            </p:cNvSpPr>
            <p:nvPr/>
          </p:nvSpPr>
          <p:spPr bwMode="auto">
            <a:xfrm>
              <a:off x="3600" y="1056"/>
              <a:ext cx="576" cy="384"/>
            </a:xfrm>
            <a:prstGeom prst="ellipse">
              <a:avLst/>
            </a:prstGeom>
            <a:solidFill>
              <a:srgbClr val="FF9900"/>
            </a:solidFill>
            <a:ln w="9525">
              <a:solidFill>
                <a:schemeClr val="folHlink"/>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200" i="1">
                  <a:solidFill>
                    <a:schemeClr val="bg1"/>
                  </a:solidFill>
                  <a:ea typeface="楷体_GB2312" pitchFamily="49" charset="-122"/>
                </a:rPr>
                <a:t>A</a:t>
              </a:r>
            </a:p>
          </p:txBody>
        </p:sp>
        <p:sp>
          <p:nvSpPr>
            <p:cNvPr id="6163" name="Oval 15"/>
            <p:cNvSpPr>
              <a:spLocks noChangeArrowheads="1"/>
            </p:cNvSpPr>
            <p:nvPr/>
          </p:nvSpPr>
          <p:spPr bwMode="auto">
            <a:xfrm>
              <a:off x="4356" y="1248"/>
              <a:ext cx="816" cy="384"/>
            </a:xfrm>
            <a:prstGeom prst="ellipse">
              <a:avLst/>
            </a:prstGeom>
            <a:solidFill>
              <a:srgbClr val="000099"/>
            </a:solidFill>
            <a:ln w="9525">
              <a:solidFill>
                <a:srgbClr val="FF9900"/>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200" i="1">
                  <a:solidFill>
                    <a:schemeClr val="tx2"/>
                  </a:solidFill>
                  <a:ea typeface="楷体_GB2312" pitchFamily="49" charset="-122"/>
                </a:rPr>
                <a:t>B</a:t>
              </a:r>
            </a:p>
          </p:txBody>
        </p:sp>
      </p:grpSp>
      <p:grpSp>
        <p:nvGrpSpPr>
          <p:cNvPr id="5" name="Group 26"/>
          <p:cNvGrpSpPr/>
          <p:nvPr/>
        </p:nvGrpSpPr>
        <p:grpSpPr bwMode="auto">
          <a:xfrm>
            <a:off x="827089" y="3959236"/>
            <a:ext cx="3836989" cy="641352"/>
            <a:chOff x="521" y="2110"/>
            <a:chExt cx="2417" cy="404"/>
          </a:xfrm>
        </p:grpSpPr>
        <p:graphicFrame>
          <p:nvGraphicFramePr>
            <p:cNvPr id="6150" name="Object 18"/>
            <p:cNvGraphicFramePr>
              <a:graphicFrameLocks noChangeAspect="1"/>
            </p:cNvGraphicFramePr>
            <p:nvPr/>
          </p:nvGraphicFramePr>
          <p:xfrm>
            <a:off x="521" y="2139"/>
            <a:ext cx="1163" cy="340"/>
          </p:xfrm>
          <a:graphic>
            <a:graphicData uri="http://schemas.openxmlformats.org/presentationml/2006/ole">
              <mc:AlternateContent xmlns:mc="http://schemas.openxmlformats.org/markup-compatibility/2006">
                <mc:Choice xmlns:v="urn:schemas-microsoft-com:vml" Requires="v">
                  <p:oleObj spid="_x0000_s6683" name="Equation" r:id="rId10" imgW="18592800" imgH="5486400" progId="Equation.DSMT4">
                    <p:embed/>
                  </p:oleObj>
                </mc:Choice>
                <mc:Fallback>
                  <p:oleObj name="Equation" r:id="rId10" imgW="18592800" imgH="5486400" progId="Equation.DSMT4">
                    <p:embed/>
                    <p:pic>
                      <p:nvPicPr>
                        <p:cNvPr id="0" name="图片 6652"/>
                        <p:cNvPicPr>
                          <a:picLocks noChangeAspect="1" noChangeArrowheads="1"/>
                        </p:cNvPicPr>
                        <p:nvPr/>
                      </p:nvPicPr>
                      <p:blipFill>
                        <a:blip r:embed="rId11"/>
                        <a:srcRect/>
                        <a:stretch>
                          <a:fillRect/>
                        </a:stretch>
                      </p:blipFill>
                      <p:spPr bwMode="auto">
                        <a:xfrm>
                          <a:off x="521" y="2139"/>
                          <a:ext cx="1163"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Text Box 19"/>
            <p:cNvSpPr txBox="1">
              <a:spLocks noChangeArrowheads="1"/>
            </p:cNvSpPr>
            <p:nvPr/>
          </p:nvSpPr>
          <p:spPr bwMode="auto">
            <a:xfrm>
              <a:off x="1670" y="2110"/>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楷体_GB2312" pitchFamily="49" charset="-122"/>
                </a:rPr>
                <a:t>两两互斥</a:t>
              </a:r>
            </a:p>
          </p:txBody>
        </p:sp>
      </p:grpSp>
      <p:grpSp>
        <p:nvGrpSpPr>
          <p:cNvPr id="6" name="Group 25"/>
          <p:cNvGrpSpPr/>
          <p:nvPr/>
        </p:nvGrpSpPr>
        <p:grpSpPr bwMode="auto">
          <a:xfrm>
            <a:off x="755576" y="5210182"/>
            <a:ext cx="4159252" cy="641351"/>
            <a:chOff x="702" y="2898"/>
            <a:chExt cx="2620" cy="404"/>
          </a:xfrm>
        </p:grpSpPr>
        <p:graphicFrame>
          <p:nvGraphicFramePr>
            <p:cNvPr id="6149" name="Object 21"/>
            <p:cNvGraphicFramePr>
              <a:graphicFrameLocks noChangeAspect="1"/>
            </p:cNvGraphicFramePr>
            <p:nvPr/>
          </p:nvGraphicFramePr>
          <p:xfrm>
            <a:off x="702" y="2955"/>
            <a:ext cx="1362" cy="317"/>
          </p:xfrm>
          <a:graphic>
            <a:graphicData uri="http://schemas.openxmlformats.org/presentationml/2006/ole">
              <mc:AlternateContent xmlns:mc="http://schemas.openxmlformats.org/markup-compatibility/2006">
                <mc:Choice xmlns:v="urn:schemas-microsoft-com:vml" Requires="v">
                  <p:oleObj spid="_x0000_s6684" name="Equation" r:id="rId12" imgW="23469600" imgH="5486400" progId="Equation.DSMT4">
                    <p:embed/>
                  </p:oleObj>
                </mc:Choice>
                <mc:Fallback>
                  <p:oleObj name="Equation" r:id="rId12" imgW="23469600" imgH="5486400" progId="Equation.DSMT4">
                    <p:embed/>
                    <p:pic>
                      <p:nvPicPr>
                        <p:cNvPr id="0" name="图片 6653"/>
                        <p:cNvPicPr>
                          <a:picLocks noChangeAspect="1" noChangeArrowheads="1"/>
                        </p:cNvPicPr>
                        <p:nvPr/>
                      </p:nvPicPr>
                      <p:blipFill>
                        <a:blip r:embed="rId13"/>
                        <a:srcRect/>
                        <a:stretch>
                          <a:fillRect/>
                        </a:stretch>
                      </p:blipFill>
                      <p:spPr bwMode="auto">
                        <a:xfrm>
                          <a:off x="702" y="2955"/>
                          <a:ext cx="1362"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9" name="Rectangle 23"/>
            <p:cNvSpPr>
              <a:spLocks noChangeArrowheads="1"/>
            </p:cNvSpPr>
            <p:nvPr/>
          </p:nvSpPr>
          <p:spPr bwMode="auto">
            <a:xfrm>
              <a:off x="2054" y="2898"/>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楷体_GB2312" pitchFamily="49" charset="-122"/>
                </a:rPr>
                <a:t>两两互斥</a:t>
              </a:r>
            </a:p>
          </p:txBody>
        </p:sp>
      </p:grpSp>
      <p:graphicFrame>
        <p:nvGraphicFramePr>
          <p:cNvPr id="24600" name="Object 24"/>
          <p:cNvGraphicFramePr>
            <a:graphicFrameLocks noChangeAspect="1"/>
          </p:cNvGraphicFramePr>
          <p:nvPr/>
        </p:nvGraphicFramePr>
        <p:xfrm>
          <a:off x="2339752" y="4581128"/>
          <a:ext cx="5258483" cy="648000"/>
        </p:xfrm>
        <a:graphic>
          <a:graphicData uri="http://schemas.openxmlformats.org/presentationml/2006/ole">
            <mc:AlternateContent xmlns:mc="http://schemas.openxmlformats.org/markup-compatibility/2006">
              <mc:Choice xmlns:v="urn:schemas-microsoft-com:vml" Requires="v">
                <p:oleObj spid="_x0000_s6685" name="Equation" r:id="rId14" imgW="48463200" imgH="5791200" progId="Equation.DSMT4">
                  <p:embed/>
                </p:oleObj>
              </mc:Choice>
              <mc:Fallback>
                <p:oleObj name="Equation" r:id="rId14" imgW="48463200" imgH="5791200" progId="Equation.DSMT4">
                  <p:embed/>
                  <p:pic>
                    <p:nvPicPr>
                      <p:cNvPr id="0" name="图片 6654"/>
                      <p:cNvPicPr>
                        <a:picLocks noChangeAspect="1" noChangeArrowheads="1"/>
                      </p:cNvPicPr>
                      <p:nvPr/>
                    </p:nvPicPr>
                    <p:blipFill>
                      <a:blip r:embed="rId15"/>
                      <a:srcRect/>
                      <a:stretch>
                        <a:fillRect/>
                      </a:stretch>
                    </p:blipFill>
                    <p:spPr bwMode="auto">
                      <a:xfrm>
                        <a:off x="2339752" y="4581128"/>
                        <a:ext cx="5258483" cy="6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3" name="Object 27"/>
          <p:cNvGraphicFramePr>
            <a:graphicFrameLocks noChangeAspect="1"/>
          </p:cNvGraphicFramePr>
          <p:nvPr/>
        </p:nvGraphicFramePr>
        <p:xfrm>
          <a:off x="2195736" y="5877272"/>
          <a:ext cx="5187671" cy="648000"/>
        </p:xfrm>
        <a:graphic>
          <a:graphicData uri="http://schemas.openxmlformats.org/presentationml/2006/ole">
            <mc:AlternateContent xmlns:mc="http://schemas.openxmlformats.org/markup-compatibility/2006">
              <mc:Choice xmlns:v="urn:schemas-microsoft-com:vml" Requires="v">
                <p:oleObj spid="_x0000_s6686" name="Equation" r:id="rId16" imgW="45110400" imgH="5791200" progId="Equation.DSMT4">
                  <p:embed/>
                </p:oleObj>
              </mc:Choice>
              <mc:Fallback>
                <p:oleObj name="Equation" r:id="rId16" imgW="45110400" imgH="5791200" progId="Equation.DSMT4">
                  <p:embed/>
                  <p:pic>
                    <p:nvPicPr>
                      <p:cNvPr id="0" name="图片 6655"/>
                      <p:cNvPicPr>
                        <a:picLocks noChangeAspect="1" noChangeArrowheads="1"/>
                      </p:cNvPicPr>
                      <p:nvPr/>
                    </p:nvPicPr>
                    <p:blipFill>
                      <a:blip r:embed="rId17"/>
                      <a:srcRect/>
                      <a:stretch>
                        <a:fillRect/>
                      </a:stretch>
                    </p:blipFill>
                    <p:spPr bwMode="auto">
                      <a:xfrm>
                        <a:off x="2195736" y="5877272"/>
                        <a:ext cx="5187671" cy="6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8" name="Text Box 32"/>
          <p:cNvSpPr txBox="1">
            <a:spLocks noChangeArrowheads="1"/>
          </p:cNvSpPr>
          <p:nvPr/>
        </p:nvSpPr>
        <p:spPr bwMode="auto">
          <a:xfrm>
            <a:off x="179512" y="476672"/>
            <a:ext cx="87849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1" dirty="0">
                <a:solidFill>
                  <a:schemeClr val="tx2"/>
                </a:solidFill>
                <a:ea typeface="楷体_GB2312" pitchFamily="49" charset="-122"/>
                <a:sym typeface="Euclid Symbol" pitchFamily="18" charset="2"/>
              </a:rPr>
              <a:t>6. </a:t>
            </a:r>
            <a:r>
              <a:rPr kumimoji="1" lang="zh-CN" altLang="en-US" sz="4000" dirty="0">
                <a:solidFill>
                  <a:schemeClr val="tx2"/>
                </a:solidFill>
                <a:ea typeface="隶书" panose="02010509060101010101" pitchFamily="49" charset="-122"/>
                <a:sym typeface="Euclid Symbol" pitchFamily="18" charset="2"/>
              </a:rPr>
              <a:t>事件的</a:t>
            </a:r>
            <a:r>
              <a:rPr kumimoji="1" lang="zh-CN" altLang="en-US" dirty="0">
                <a:solidFill>
                  <a:schemeClr val="tx2"/>
                </a:solidFill>
                <a:latin typeface="隶书" panose="02010509060101010101" pitchFamily="49" charset="-122"/>
                <a:ea typeface="隶书" panose="02010509060101010101" pitchFamily="49" charset="-122"/>
              </a:rPr>
              <a:t>互斥</a:t>
            </a:r>
            <a:r>
              <a:rPr kumimoji="1" lang="en-US" altLang="zh-CN" dirty="0">
                <a:solidFill>
                  <a:schemeClr val="tx2"/>
                </a:solidFill>
                <a:ea typeface="隶书" panose="02010509060101010101" pitchFamily="49" charset="-122"/>
                <a:cs typeface="Times New Roman" panose="02020603050405020304" pitchFamily="18" charset="0"/>
              </a:rPr>
              <a:t>mutually exclusive </a:t>
            </a:r>
            <a:r>
              <a:rPr kumimoji="1" lang="zh-CN" altLang="en-US" dirty="0">
                <a:solidFill>
                  <a:schemeClr val="tx2"/>
                </a:solidFill>
                <a:latin typeface="隶书" panose="02010509060101010101" pitchFamily="49" charset="-122"/>
                <a:ea typeface="隶书" panose="02010509060101010101" pitchFamily="49" charset="-122"/>
              </a:rPr>
              <a:t>(互不相容)</a:t>
            </a:r>
            <a:endParaRPr kumimoji="1" lang="en-US" altLang="zh-CN" sz="4000" dirty="0">
              <a:solidFill>
                <a:schemeClr val="tx2"/>
              </a:solidFill>
              <a:latin typeface="隶书" panose="02010509060101010101" pitchFamily="49" charset="-122"/>
              <a:ea typeface="隶书" panose="02010509060101010101" pitchFamily="49" charset="-122"/>
              <a:sym typeface="Euclid 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608"/>
                                        </p:tgtEl>
                                        <p:attrNameLst>
                                          <p:attrName>style.visibility</p:attrName>
                                        </p:attrNameLst>
                                      </p:cBhvr>
                                      <p:to>
                                        <p:strVal val="visible"/>
                                      </p:to>
                                    </p:set>
                                    <p:animEffect transition="in" filter="box(in)">
                                      <p:cBhvr>
                                        <p:cTn id="7" dur="500"/>
                                        <p:tgtEl>
                                          <p:spTgt spid="246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wipe(up)">
                                      <p:cBhvr>
                                        <p:cTn id="12" dur="500"/>
                                        <p:tgtEl>
                                          <p:spTgt spid="245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wipe(up)">
                                      <p:cBhvr>
                                        <p:cTn id="17" dur="500"/>
                                        <p:tgtEl>
                                          <p:spTgt spid="245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4600"/>
                                        </p:tgtEl>
                                        <p:attrNameLst>
                                          <p:attrName>style.visibility</p:attrName>
                                        </p:attrNameLst>
                                      </p:cBhvr>
                                      <p:to>
                                        <p:strVal val="visible"/>
                                      </p:to>
                                    </p:set>
                                    <p:animEffect transition="in" filter="wipe(up)">
                                      <p:cBhvr>
                                        <p:cTn id="37" dur="500"/>
                                        <p:tgtEl>
                                          <p:spTgt spid="246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4603"/>
                                        </p:tgtEl>
                                        <p:attrNameLst>
                                          <p:attrName>style.visibility</p:attrName>
                                        </p:attrNameLst>
                                      </p:cBhvr>
                                      <p:to>
                                        <p:strVal val="visible"/>
                                      </p:to>
                                    </p:set>
                                    <p:animEffect transition="in" filter="wipe(up)">
                                      <p:cBhvr>
                                        <p:cTn id="47" dur="500"/>
                                        <p:tgtEl>
                                          <p:spTgt spid="24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6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056"/>
          <p:cNvGrpSpPr/>
          <p:nvPr/>
        </p:nvGrpSpPr>
        <p:grpSpPr bwMode="auto">
          <a:xfrm>
            <a:off x="742950" y="3968723"/>
            <a:ext cx="6648450" cy="1260477"/>
            <a:chOff x="432" y="2256"/>
            <a:chExt cx="4188" cy="794"/>
          </a:xfrm>
        </p:grpSpPr>
        <p:graphicFrame>
          <p:nvGraphicFramePr>
            <p:cNvPr id="7173" name="Object 1048"/>
            <p:cNvGraphicFramePr>
              <a:graphicFrameLocks noChangeAspect="1"/>
            </p:cNvGraphicFramePr>
            <p:nvPr/>
          </p:nvGraphicFramePr>
          <p:xfrm>
            <a:off x="1075" y="2619"/>
            <a:ext cx="890" cy="431"/>
          </p:xfrm>
          <a:graphic>
            <a:graphicData uri="http://schemas.openxmlformats.org/presentationml/2006/ole">
              <mc:AlternateContent xmlns:mc="http://schemas.openxmlformats.org/markup-compatibility/2006">
                <mc:Choice xmlns:v="urn:schemas-microsoft-com:vml" Requires="v">
                  <p:oleObj spid="_x0000_s7628" name="Equation" r:id="rId3" imgW="11887200" imgH="5486400" progId="Equation.DSMT4">
                    <p:embed/>
                  </p:oleObj>
                </mc:Choice>
                <mc:Fallback>
                  <p:oleObj name="Equation" r:id="rId3" imgW="11887200" imgH="5486400" progId="Equation.DSMT4">
                    <p:embed/>
                    <p:pic>
                      <p:nvPicPr>
                        <p:cNvPr id="0" name="图片 7601"/>
                        <p:cNvPicPr>
                          <a:picLocks noChangeAspect="1" noChangeArrowheads="1"/>
                        </p:cNvPicPr>
                        <p:nvPr/>
                      </p:nvPicPr>
                      <p:blipFill>
                        <a:blip r:embed="rId4"/>
                        <a:srcRect/>
                        <a:stretch>
                          <a:fillRect/>
                        </a:stretch>
                      </p:blipFill>
                      <p:spPr bwMode="auto">
                        <a:xfrm>
                          <a:off x="1075" y="2619"/>
                          <a:ext cx="890"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3" name="Text Box 1050"/>
            <p:cNvSpPr txBox="1">
              <a:spLocks noChangeArrowheads="1"/>
            </p:cNvSpPr>
            <p:nvPr/>
          </p:nvSpPr>
          <p:spPr bwMode="auto">
            <a:xfrm>
              <a:off x="432" y="2256"/>
              <a:ext cx="418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solidFill>
                    <a:srgbClr val="00B050"/>
                  </a:solidFill>
                  <a:ea typeface="楷体_GB2312" pitchFamily="49" charset="-122"/>
                </a:rPr>
                <a:t>称</a:t>
              </a:r>
              <a:r>
                <a:rPr kumimoji="1" lang="en-US" altLang="zh-CN" i="1" dirty="0">
                  <a:solidFill>
                    <a:srgbClr val="00B050"/>
                  </a:solidFill>
                  <a:ea typeface="楷体_GB2312" pitchFamily="49" charset="-122"/>
                </a:rPr>
                <a:t>B</a:t>
              </a:r>
              <a:r>
                <a:rPr kumimoji="1" lang="en-US" altLang="zh-CN" dirty="0">
                  <a:solidFill>
                    <a:srgbClr val="00B050"/>
                  </a:solidFill>
                  <a:ea typeface="楷体_GB2312" pitchFamily="49" charset="-122"/>
                </a:rPr>
                <a:t> </a:t>
              </a:r>
              <a:r>
                <a:rPr kumimoji="1" lang="zh-CN" altLang="en-US" dirty="0">
                  <a:solidFill>
                    <a:srgbClr val="00B050"/>
                  </a:solidFill>
                  <a:ea typeface="楷体_GB2312" pitchFamily="49" charset="-122"/>
                </a:rPr>
                <a:t>为</a:t>
              </a:r>
              <a:r>
                <a:rPr kumimoji="1" lang="en-US" altLang="zh-CN" i="1" dirty="0">
                  <a:solidFill>
                    <a:srgbClr val="00B050"/>
                  </a:solidFill>
                  <a:ea typeface="楷体_GB2312" pitchFamily="49" charset="-122"/>
                </a:rPr>
                <a:t>A</a:t>
              </a:r>
              <a:r>
                <a:rPr kumimoji="1" lang="zh-CN" altLang="en-US" dirty="0">
                  <a:solidFill>
                    <a:srgbClr val="00B050"/>
                  </a:solidFill>
                  <a:ea typeface="楷体_GB2312" pitchFamily="49" charset="-122"/>
                </a:rPr>
                <a:t>的对立事件(或逆事件)，</a:t>
              </a:r>
            </a:p>
            <a:p>
              <a:pPr eaLnBrk="1" hangingPunct="1"/>
              <a:r>
                <a:rPr kumimoji="1" lang="zh-CN" altLang="en-US" dirty="0">
                  <a:ea typeface="楷体_GB2312" pitchFamily="49" charset="-122"/>
                </a:rPr>
                <a:t>记为</a:t>
              </a:r>
            </a:p>
          </p:txBody>
        </p:sp>
      </p:grpSp>
      <p:grpSp>
        <p:nvGrpSpPr>
          <p:cNvPr id="2" name="Group 1026"/>
          <p:cNvGrpSpPr/>
          <p:nvPr/>
        </p:nvGrpSpPr>
        <p:grpSpPr bwMode="auto">
          <a:xfrm>
            <a:off x="5562600" y="1219200"/>
            <a:ext cx="2971800" cy="1828800"/>
            <a:chOff x="3408" y="768"/>
            <a:chExt cx="1872" cy="1152"/>
          </a:xfrm>
        </p:grpSpPr>
        <p:sp>
          <p:nvSpPr>
            <p:cNvPr id="7185" name="Rectangle 1027"/>
            <p:cNvSpPr>
              <a:spLocks noChangeArrowheads="1"/>
            </p:cNvSpPr>
            <p:nvPr/>
          </p:nvSpPr>
          <p:spPr bwMode="auto">
            <a:xfrm>
              <a:off x="3408" y="768"/>
              <a:ext cx="1872" cy="1152"/>
            </a:xfrm>
            <a:prstGeom prst="rect">
              <a:avLst/>
            </a:prstGeom>
            <a:solidFill>
              <a:srgbClr val="CCECFF"/>
            </a:solidFill>
            <a:ln w="9525">
              <a:solidFill>
                <a:schemeClr val="folHlink"/>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sz="3200">
                <a:solidFill>
                  <a:srgbClr val="CCECFF"/>
                </a:solidFill>
                <a:ea typeface="楷体_GB2312" pitchFamily="49" charset="-122"/>
              </a:endParaRPr>
            </a:p>
          </p:txBody>
        </p:sp>
        <p:graphicFrame>
          <p:nvGraphicFramePr>
            <p:cNvPr id="7175" name="Object 1028"/>
            <p:cNvGraphicFramePr>
              <a:graphicFrameLocks noChangeAspect="1"/>
            </p:cNvGraphicFramePr>
            <p:nvPr/>
          </p:nvGraphicFramePr>
          <p:xfrm>
            <a:off x="5021" y="864"/>
            <a:ext cx="172" cy="144"/>
          </p:xfrm>
          <a:graphic>
            <a:graphicData uri="http://schemas.openxmlformats.org/presentationml/2006/ole">
              <mc:AlternateContent xmlns:mc="http://schemas.openxmlformats.org/markup-compatibility/2006">
                <mc:Choice xmlns:v="urn:schemas-microsoft-com:vml" Requires="v">
                  <p:oleObj spid="_x0000_s7629" name="Equation" r:id="rId5" imgW="647700" imgH="533400" progId="Equation.3">
                    <p:embed/>
                  </p:oleObj>
                </mc:Choice>
                <mc:Fallback>
                  <p:oleObj name="Equation" r:id="rId5" imgW="647700" imgH="533400" progId="Equation.3">
                    <p:embed/>
                    <p:pic>
                      <p:nvPicPr>
                        <p:cNvPr id="0" name="图片 76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1" y="864"/>
                          <a:ext cx="17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6" name="Rectangle 1030"/>
          <p:cNvSpPr>
            <a:spLocks noChangeArrowheads="1"/>
          </p:cNvSpPr>
          <p:nvPr/>
        </p:nvSpPr>
        <p:spPr bwMode="auto">
          <a:xfrm>
            <a:off x="914400" y="1851546"/>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kumimoji="1" lang="zh-CN" altLang="en-US" sz="3200" b="1" dirty="0">
                <a:ea typeface="楷体_GB2312" pitchFamily="49" charset="-122"/>
              </a:rPr>
              <a:t>——</a:t>
            </a:r>
            <a:r>
              <a:rPr kumimoji="1" lang="zh-CN" altLang="en-US" sz="3200" dirty="0">
                <a:ea typeface="楷体_GB2312" pitchFamily="49" charset="-122"/>
              </a:rPr>
              <a:t> </a:t>
            </a:r>
            <a:r>
              <a:rPr kumimoji="1" lang="en-US" altLang="zh-CN" i="1" dirty="0">
                <a:ea typeface="楷体_GB2312" pitchFamily="49" charset="-122"/>
              </a:rPr>
              <a:t>A</a:t>
            </a:r>
            <a:r>
              <a:rPr kumimoji="1" lang="en-US" altLang="zh-CN" dirty="0">
                <a:ea typeface="楷体_GB2312" pitchFamily="49" charset="-122"/>
              </a:rPr>
              <a:t> </a:t>
            </a:r>
            <a:r>
              <a:rPr kumimoji="1" lang="zh-CN" altLang="en-US" dirty="0">
                <a:ea typeface="楷体_GB2312" pitchFamily="49" charset="-122"/>
              </a:rPr>
              <a:t>与</a:t>
            </a:r>
            <a:r>
              <a:rPr kumimoji="1" lang="en-US" altLang="zh-CN" i="1" dirty="0">
                <a:ea typeface="楷体_GB2312" pitchFamily="49" charset="-122"/>
              </a:rPr>
              <a:t>B</a:t>
            </a:r>
            <a:r>
              <a:rPr kumimoji="1" lang="en-US" altLang="zh-CN" dirty="0">
                <a:ea typeface="楷体_GB2312" pitchFamily="49" charset="-122"/>
              </a:rPr>
              <a:t> </a:t>
            </a:r>
            <a:r>
              <a:rPr kumimoji="1" lang="zh-CN" altLang="en-US" dirty="0">
                <a:ea typeface="楷体_GB2312" pitchFamily="49" charset="-122"/>
              </a:rPr>
              <a:t>互相对立</a:t>
            </a:r>
            <a:endParaRPr kumimoji="1" lang="en-US" altLang="zh-CN" dirty="0">
              <a:ea typeface="楷体_GB2312" pitchFamily="49" charset="-122"/>
            </a:endParaRPr>
          </a:p>
        </p:txBody>
      </p:sp>
      <p:graphicFrame>
        <p:nvGraphicFramePr>
          <p:cNvPr id="25607" name="Object 1031"/>
          <p:cNvGraphicFramePr>
            <a:graphicFrameLocks noChangeAspect="1"/>
          </p:cNvGraphicFramePr>
          <p:nvPr/>
        </p:nvGraphicFramePr>
        <p:xfrm>
          <a:off x="1176338" y="1335088"/>
          <a:ext cx="3767137" cy="654050"/>
        </p:xfrm>
        <a:graphic>
          <a:graphicData uri="http://schemas.openxmlformats.org/presentationml/2006/ole">
            <mc:AlternateContent xmlns:mc="http://schemas.openxmlformats.org/markup-compatibility/2006">
              <mc:Choice xmlns:v="urn:schemas-microsoft-com:vml" Requires="v">
                <p:oleObj spid="_x0000_s7630" name="Equation" r:id="rId7" imgW="32004000" imgH="4876800" progId="Equation.DSMT4">
                  <p:embed/>
                </p:oleObj>
              </mc:Choice>
              <mc:Fallback>
                <p:oleObj name="Equation" r:id="rId7" imgW="32004000" imgH="4876800" progId="Equation.DSMT4">
                  <p:embed/>
                  <p:pic>
                    <p:nvPicPr>
                      <p:cNvPr id="0" name="图片 7603"/>
                      <p:cNvPicPr>
                        <a:picLocks noChangeAspect="1" noChangeArrowheads="1"/>
                      </p:cNvPicPr>
                      <p:nvPr/>
                    </p:nvPicPr>
                    <p:blipFill>
                      <a:blip r:embed="rId8"/>
                      <a:srcRect/>
                      <a:stretch>
                        <a:fillRect/>
                      </a:stretch>
                    </p:blipFill>
                    <p:spPr bwMode="auto">
                      <a:xfrm>
                        <a:off x="1176338" y="1335088"/>
                        <a:ext cx="376713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32"/>
          <p:cNvGrpSpPr/>
          <p:nvPr/>
        </p:nvGrpSpPr>
        <p:grpSpPr bwMode="auto">
          <a:xfrm>
            <a:off x="972356" y="2598415"/>
            <a:ext cx="4285444" cy="1190625"/>
            <a:chOff x="458" y="1246"/>
            <a:chExt cx="2462" cy="750"/>
          </a:xfrm>
        </p:grpSpPr>
        <p:sp>
          <p:nvSpPr>
            <p:cNvPr id="7184" name="Text Box 1033"/>
            <p:cNvSpPr txBox="1">
              <a:spLocks noChangeArrowheads="1"/>
            </p:cNvSpPr>
            <p:nvPr/>
          </p:nvSpPr>
          <p:spPr bwMode="auto">
            <a:xfrm>
              <a:off x="712" y="1246"/>
              <a:ext cx="22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lang="zh-CN" altLang="en-US" dirty="0">
                  <a:ea typeface="楷体_GB2312" pitchFamily="49" charset="-122"/>
                </a:rPr>
                <a:t>每次试验 </a:t>
              </a:r>
              <a:r>
                <a:rPr lang="en-US" altLang="zh-CN" i="1" dirty="0">
                  <a:ea typeface="楷体_GB2312" pitchFamily="49" charset="-122"/>
                </a:rPr>
                <a:t>A、</a:t>
              </a:r>
              <a:r>
                <a:rPr lang="zh-CN" altLang="en-US" dirty="0">
                  <a:ea typeface="楷体_GB2312" pitchFamily="49" charset="-122"/>
                </a:rPr>
                <a:t> </a:t>
              </a:r>
              <a:r>
                <a:rPr lang="en-US" altLang="zh-CN" i="1" dirty="0">
                  <a:ea typeface="楷体_GB2312" pitchFamily="49" charset="-122"/>
                </a:rPr>
                <a:t>B</a:t>
              </a:r>
              <a:r>
                <a:rPr lang="zh-CN" altLang="en-US" dirty="0">
                  <a:ea typeface="楷体_GB2312" pitchFamily="49" charset="-122"/>
                </a:rPr>
                <a:t>中有且只有一个发生</a:t>
              </a:r>
            </a:p>
          </p:txBody>
        </p:sp>
        <p:graphicFrame>
          <p:nvGraphicFramePr>
            <p:cNvPr id="7174" name="Object 1034"/>
            <p:cNvGraphicFramePr>
              <a:graphicFrameLocks noChangeAspect="1"/>
            </p:cNvGraphicFramePr>
            <p:nvPr/>
          </p:nvGraphicFramePr>
          <p:xfrm>
            <a:off x="458" y="1316"/>
            <a:ext cx="369" cy="272"/>
          </p:xfrm>
          <a:graphic>
            <a:graphicData uri="http://schemas.openxmlformats.org/presentationml/2006/ole">
              <mc:AlternateContent xmlns:mc="http://schemas.openxmlformats.org/markup-compatibility/2006">
                <mc:Choice xmlns:v="urn:schemas-microsoft-com:vml" Requires="v">
                  <p:oleObj spid="_x0000_s7631" name="Equation" r:id="rId9" imgW="4876800" imgH="3657600" progId="Equation.DSMT4">
                    <p:embed/>
                  </p:oleObj>
                </mc:Choice>
                <mc:Fallback>
                  <p:oleObj name="Equation" r:id="rId9" imgW="4876800" imgH="3657600" progId="Equation.DSMT4">
                    <p:embed/>
                    <p:pic>
                      <p:nvPicPr>
                        <p:cNvPr id="0" name="图片 7604"/>
                        <p:cNvPicPr>
                          <a:picLocks noChangeAspect="1" noChangeArrowheads="1"/>
                        </p:cNvPicPr>
                        <p:nvPr/>
                      </p:nvPicPr>
                      <p:blipFill>
                        <a:blip r:embed="rId10"/>
                        <a:srcRect/>
                        <a:stretch>
                          <a:fillRect/>
                        </a:stretch>
                      </p:blipFill>
                      <p:spPr bwMode="auto">
                        <a:xfrm>
                          <a:off x="458" y="1316"/>
                          <a:ext cx="36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21" name="Oval 1045"/>
          <p:cNvSpPr>
            <a:spLocks noChangeArrowheads="1"/>
          </p:cNvSpPr>
          <p:nvPr/>
        </p:nvSpPr>
        <p:spPr bwMode="auto">
          <a:xfrm>
            <a:off x="6553200" y="1828800"/>
            <a:ext cx="1371600" cy="838200"/>
          </a:xfrm>
          <a:prstGeom prst="ellipse">
            <a:avLst/>
          </a:prstGeom>
          <a:solidFill>
            <a:srgbClr val="FF9900"/>
          </a:solidFill>
          <a:ln w="9525">
            <a:solidFill>
              <a:schemeClr val="tx1"/>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3200" b="1" i="1">
                <a:solidFill>
                  <a:schemeClr val="bg2"/>
                </a:solidFill>
                <a:ea typeface="楷体_GB2312" pitchFamily="49" charset="-122"/>
              </a:rPr>
              <a:t>A</a:t>
            </a:r>
          </a:p>
        </p:txBody>
      </p:sp>
      <p:graphicFrame>
        <p:nvGraphicFramePr>
          <p:cNvPr id="25625" name="Object 1049"/>
          <p:cNvGraphicFramePr>
            <a:graphicFrameLocks noChangeAspect="1"/>
          </p:cNvGraphicFramePr>
          <p:nvPr/>
        </p:nvGraphicFramePr>
        <p:xfrm>
          <a:off x="5791200" y="1335088"/>
          <a:ext cx="762000" cy="725487"/>
        </p:xfrm>
        <a:graphic>
          <a:graphicData uri="http://schemas.openxmlformats.org/presentationml/2006/ole">
            <mc:AlternateContent xmlns:mc="http://schemas.openxmlformats.org/markup-compatibility/2006">
              <mc:Choice xmlns:v="urn:schemas-microsoft-com:vml" Requires="v">
                <p:oleObj spid="_x0000_s7632" name="Equation" r:id="rId11" imgW="393700" imgH="330200" progId="Equation.3">
                  <p:embed/>
                </p:oleObj>
              </mc:Choice>
              <mc:Fallback>
                <p:oleObj name="Equation" r:id="rId11" imgW="393700" imgH="330200" progId="Equation.3">
                  <p:embed/>
                  <p:pic>
                    <p:nvPicPr>
                      <p:cNvPr id="0" name="图片 76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1200" y="1335088"/>
                        <a:ext cx="762000"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9" name="Text Box 1053"/>
          <p:cNvSpPr txBox="1">
            <a:spLocks noChangeArrowheads="1"/>
          </p:cNvSpPr>
          <p:nvPr/>
        </p:nvSpPr>
        <p:spPr bwMode="auto">
          <a:xfrm>
            <a:off x="1187624" y="5157192"/>
            <a:ext cx="57467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latin typeface="宋体" panose="02010600030101010101" pitchFamily="2" charset="-122"/>
              </a:rPr>
              <a:t>注意：</a:t>
            </a:r>
            <a:r>
              <a:rPr kumimoji="1" lang="zh-CN" altLang="en-US" dirty="0"/>
              <a:t>“</a:t>
            </a:r>
            <a:r>
              <a:rPr kumimoji="1" lang="en-US" altLang="zh-CN" i="1" dirty="0">
                <a:latin typeface="Batang" pitchFamily="18" charset="-127"/>
                <a:ea typeface="Batang" pitchFamily="18" charset="-127"/>
              </a:rPr>
              <a:t>A</a:t>
            </a:r>
            <a:r>
              <a:rPr kumimoji="1" lang="en-US" altLang="zh-CN" dirty="0">
                <a:latin typeface="楷体_GB2312" pitchFamily="49" charset="-122"/>
                <a:ea typeface="楷体_GB2312" pitchFamily="49" charset="-122"/>
              </a:rPr>
              <a:t> </a:t>
            </a:r>
            <a:r>
              <a:rPr kumimoji="1" lang="zh-CN" altLang="en-US" dirty="0">
                <a:latin typeface="宋体" panose="02010600030101010101" pitchFamily="2" charset="-122"/>
              </a:rPr>
              <a:t>与</a:t>
            </a:r>
            <a:r>
              <a:rPr kumimoji="1" lang="en-US" altLang="zh-CN" i="1" dirty="0">
                <a:latin typeface="Batang" pitchFamily="18" charset="-127"/>
                <a:ea typeface="Batang" pitchFamily="18" charset="-127"/>
              </a:rPr>
              <a:t>B</a:t>
            </a:r>
            <a:r>
              <a:rPr kumimoji="1" lang="en-US" altLang="zh-CN" dirty="0">
                <a:latin typeface="Batang" pitchFamily="18" charset="-127"/>
                <a:ea typeface="Batang" pitchFamily="18" charset="-127"/>
              </a:rPr>
              <a:t> </a:t>
            </a:r>
            <a:r>
              <a:rPr kumimoji="1" lang="zh-CN" altLang="en-US" dirty="0">
                <a:latin typeface="宋体" panose="02010600030101010101" pitchFamily="2" charset="-122"/>
              </a:rPr>
              <a:t>互相对立</a:t>
            </a:r>
            <a:r>
              <a:rPr kumimoji="1" lang="zh-CN" altLang="en-US" dirty="0"/>
              <a:t>”</a:t>
            </a:r>
            <a:r>
              <a:rPr kumimoji="1" lang="zh-CN" altLang="en-US" dirty="0">
                <a:latin typeface="宋体" panose="02010600030101010101" pitchFamily="2" charset="-122"/>
              </a:rPr>
              <a:t>与</a:t>
            </a:r>
          </a:p>
          <a:p>
            <a:pPr eaLnBrk="1" hangingPunct="1"/>
            <a:r>
              <a:rPr kumimoji="1" lang="zh-CN" altLang="en-US" dirty="0"/>
              <a:t>“</a:t>
            </a:r>
            <a:r>
              <a:rPr kumimoji="1" lang="en-US" altLang="zh-CN" i="1" dirty="0">
                <a:latin typeface="Batang" pitchFamily="18" charset="-127"/>
                <a:ea typeface="Batang" pitchFamily="18" charset="-127"/>
              </a:rPr>
              <a:t>A</a:t>
            </a:r>
            <a:r>
              <a:rPr kumimoji="1" lang="en-US" altLang="zh-CN" dirty="0">
                <a:latin typeface="Batang" pitchFamily="18" charset="-127"/>
                <a:ea typeface="Batang" pitchFamily="18" charset="-127"/>
              </a:rPr>
              <a:t> </a:t>
            </a:r>
            <a:r>
              <a:rPr kumimoji="1" lang="zh-CN" altLang="en-US" dirty="0">
                <a:latin typeface="宋体" panose="02010600030101010101" pitchFamily="2" charset="-122"/>
              </a:rPr>
              <a:t>与</a:t>
            </a:r>
            <a:r>
              <a:rPr kumimoji="1" lang="en-US" altLang="zh-CN" i="1" dirty="0">
                <a:latin typeface="Batang" pitchFamily="18" charset="-127"/>
                <a:ea typeface="Batang" pitchFamily="18" charset="-127"/>
              </a:rPr>
              <a:t>B</a:t>
            </a:r>
            <a:r>
              <a:rPr kumimoji="1" lang="en-US" altLang="zh-CN" dirty="0">
                <a:latin typeface="Batang" pitchFamily="18" charset="-127"/>
                <a:ea typeface="Batang" pitchFamily="18" charset="-127"/>
              </a:rPr>
              <a:t> </a:t>
            </a:r>
            <a:r>
              <a:rPr kumimoji="1" lang="zh-CN" altLang="en-US" dirty="0">
                <a:latin typeface="宋体" panose="02010600030101010101" pitchFamily="2" charset="-122"/>
              </a:rPr>
              <a:t>互斥</a:t>
            </a:r>
            <a:r>
              <a:rPr kumimoji="1" lang="zh-CN" altLang="en-US" dirty="0"/>
              <a:t>”</a:t>
            </a:r>
            <a:r>
              <a:rPr kumimoji="1" lang="zh-CN" altLang="en-US" dirty="0">
                <a:latin typeface="宋体" panose="02010600030101010101" pitchFamily="2" charset="-122"/>
              </a:rPr>
              <a:t>是不同的概念</a:t>
            </a:r>
          </a:p>
        </p:txBody>
      </p:sp>
      <p:sp>
        <p:nvSpPr>
          <p:cNvPr id="25634" name="Text Box 1058"/>
          <p:cNvSpPr txBox="1">
            <a:spLocks noChangeArrowheads="1"/>
          </p:cNvSpPr>
          <p:nvPr/>
        </p:nvSpPr>
        <p:spPr bwMode="auto">
          <a:xfrm>
            <a:off x="467544" y="548680"/>
            <a:ext cx="63367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1" dirty="0">
                <a:solidFill>
                  <a:schemeClr val="tx2"/>
                </a:solidFill>
                <a:ea typeface="楷体_GB2312" pitchFamily="49" charset="-122"/>
                <a:sym typeface="Euclid Symbol" pitchFamily="18" charset="2"/>
              </a:rPr>
              <a:t>7. </a:t>
            </a:r>
            <a:r>
              <a:rPr kumimoji="1" lang="zh-CN" altLang="en-US" sz="4000" dirty="0">
                <a:solidFill>
                  <a:schemeClr val="tx2"/>
                </a:solidFill>
                <a:ea typeface="隶书" panose="02010509060101010101" pitchFamily="49" charset="-122"/>
                <a:sym typeface="Euclid Symbol" pitchFamily="18" charset="2"/>
              </a:rPr>
              <a:t>事件的对立</a:t>
            </a:r>
            <a:r>
              <a:rPr kumimoji="1" lang="en-US" altLang="zh-CN" sz="4000" dirty="0">
                <a:solidFill>
                  <a:schemeClr val="tx2"/>
                </a:solidFill>
                <a:ea typeface="隶书" panose="02010509060101010101" pitchFamily="49" charset="-122"/>
                <a:sym typeface="Euclid Symbol" pitchFamily="18" charset="2"/>
              </a:rPr>
              <a:t>complement</a:t>
            </a:r>
            <a:endParaRPr kumimoji="1" lang="en-US" altLang="zh-CN" sz="4000" dirty="0">
              <a:solidFill>
                <a:schemeClr val="tx2"/>
              </a:solidFill>
              <a:latin typeface="隶书" panose="02010509060101010101" pitchFamily="49" charset="-122"/>
              <a:ea typeface="隶书" panose="02010509060101010101" pitchFamily="49" charset="-122"/>
              <a:sym typeface="Euclid Symbol" pitchFamily="18" charset="2"/>
            </a:endParaRPr>
          </a:p>
        </p:txBody>
      </p:sp>
      <p:graphicFrame>
        <p:nvGraphicFramePr>
          <p:cNvPr id="25636" name="Object 1060"/>
          <p:cNvGraphicFramePr>
            <a:graphicFrameLocks noChangeAspect="1"/>
          </p:cNvGraphicFramePr>
          <p:nvPr/>
        </p:nvGraphicFramePr>
        <p:xfrm>
          <a:off x="6172200" y="1258888"/>
          <a:ext cx="744538" cy="646112"/>
        </p:xfrm>
        <a:graphic>
          <a:graphicData uri="http://schemas.openxmlformats.org/presentationml/2006/ole">
            <mc:AlternateContent xmlns:mc="http://schemas.openxmlformats.org/markup-compatibility/2006">
              <mc:Choice xmlns:v="urn:schemas-microsoft-com:vml" Requires="v">
                <p:oleObj spid="_x0000_s7633" name="Equation" r:id="rId13" imgW="457200" imgH="304800" progId="Equation.3">
                  <p:embed/>
                </p:oleObj>
              </mc:Choice>
              <mc:Fallback>
                <p:oleObj name="Equation" r:id="rId13" imgW="457200" imgH="304800" progId="Equation.3">
                  <p:embed/>
                  <p:pic>
                    <p:nvPicPr>
                      <p:cNvPr id="0" name="图片 76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1258888"/>
                        <a:ext cx="744538"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5634"/>
                                        </p:tgtEl>
                                        <p:attrNameLst>
                                          <p:attrName>style.visibility</p:attrName>
                                        </p:attrNameLst>
                                      </p:cBhvr>
                                      <p:to>
                                        <p:strVal val="visible"/>
                                      </p:to>
                                    </p:set>
                                    <p:animEffect transition="in" filter="barn(outHorizontal)">
                                      <p:cBhvr>
                                        <p:cTn id="7" dur="500"/>
                                        <p:tgtEl>
                                          <p:spTgt spid="25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wipe(up)">
                                      <p:cBhvr>
                                        <p:cTn id="12" dur="500"/>
                                        <p:tgtEl>
                                          <p:spTgt spid="256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wipe(up)">
                                      <p:cBhvr>
                                        <p:cTn id="17" dur="500"/>
                                        <p:tgtEl>
                                          <p:spTgt spid="256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621"/>
                                        </p:tgtEl>
                                        <p:attrNameLst>
                                          <p:attrName>style.visibility</p:attrName>
                                        </p:attrNameLst>
                                      </p:cBhvr>
                                      <p:to>
                                        <p:strVal val="visible"/>
                                      </p:to>
                                    </p:set>
                                    <p:animEffect transition="in" filter="wipe(up)">
                                      <p:cBhvr>
                                        <p:cTn id="27" dur="500"/>
                                        <p:tgtEl>
                                          <p:spTgt spid="256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625"/>
                                        </p:tgtEl>
                                        <p:attrNameLst>
                                          <p:attrName>style.visibility</p:attrName>
                                        </p:attrNameLst>
                                      </p:cBhvr>
                                      <p:to>
                                        <p:strVal val="visible"/>
                                      </p:to>
                                    </p:set>
                                    <p:animEffect transition="in" filter="wipe(up)">
                                      <p:cBhvr>
                                        <p:cTn id="32" dur="500"/>
                                        <p:tgtEl>
                                          <p:spTgt spid="256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5636"/>
                                        </p:tgtEl>
                                        <p:attrNameLst>
                                          <p:attrName>style.visibility</p:attrName>
                                        </p:attrNameLst>
                                      </p:cBhvr>
                                      <p:to>
                                        <p:strVal val="visible"/>
                                      </p:to>
                                    </p:set>
                                    <p:animEffect transition="in" filter="wipe(up)">
                                      <p:cBhvr>
                                        <p:cTn id="47" dur="500"/>
                                        <p:tgtEl>
                                          <p:spTgt spid="256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5629"/>
                                        </p:tgtEl>
                                        <p:attrNameLst>
                                          <p:attrName>style.visibility</p:attrName>
                                        </p:attrNameLst>
                                      </p:cBhvr>
                                      <p:to>
                                        <p:strVal val="visible"/>
                                      </p:to>
                                    </p:set>
                                    <p:animEffect transition="in" filter="wipe(up)">
                                      <p:cBhvr>
                                        <p:cTn id="52" dur="500"/>
                                        <p:tgtEl>
                                          <p:spTgt spid="25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utoUpdateAnimBg="0"/>
      <p:bldP spid="25621" grpId="0" animBg="1" autoUpdateAnimBg="0"/>
      <p:bldP spid="25629" grpId="0" autoUpdateAnimBg="0"/>
      <p:bldP spid="2563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1027"/>
          <p:cNvSpPr>
            <a:spLocks noChangeArrowheads="1"/>
          </p:cNvSpPr>
          <p:nvPr/>
        </p:nvSpPr>
        <p:spPr bwMode="auto">
          <a:xfrm>
            <a:off x="571500" y="2106613"/>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CCECFF"/>
              </a:buClr>
              <a:buFont typeface="Wingdings" panose="05000000000000000000" pitchFamily="2" charset="2"/>
              <a:buChar char="q"/>
            </a:pPr>
            <a:r>
              <a:rPr kumimoji="1" lang="zh-CN" altLang="en-US" sz="3200" dirty="0">
                <a:solidFill>
                  <a:srgbClr val="CCECFF"/>
                </a:solidFill>
                <a:ea typeface="楷体_GB2312" pitchFamily="49" charset="-122"/>
              </a:rPr>
              <a:t> </a:t>
            </a:r>
            <a:r>
              <a:rPr kumimoji="1" lang="zh-CN" altLang="en-US" dirty="0">
                <a:solidFill>
                  <a:schemeClr val="tx2"/>
                </a:solidFill>
                <a:ea typeface="黑体" panose="02010609060101010101" pitchFamily="49" charset="-122"/>
              </a:rPr>
              <a:t>吸收律</a:t>
            </a:r>
          </a:p>
        </p:txBody>
      </p:sp>
      <p:graphicFrame>
        <p:nvGraphicFramePr>
          <p:cNvPr id="73732" name="Object 1028"/>
          <p:cNvGraphicFramePr>
            <a:graphicFrameLocks noChangeAspect="1"/>
          </p:cNvGraphicFramePr>
          <p:nvPr/>
        </p:nvGraphicFramePr>
        <p:xfrm>
          <a:off x="2838483" y="2276872"/>
          <a:ext cx="2158918" cy="1620000"/>
        </p:xfrm>
        <a:graphic>
          <a:graphicData uri="http://schemas.openxmlformats.org/presentationml/2006/ole">
            <mc:AlternateContent xmlns:mc="http://schemas.openxmlformats.org/markup-compatibility/2006">
              <mc:Choice xmlns:v="urn:schemas-microsoft-com:vml" Requires="v">
                <p:oleObj spid="_x0000_s8652" name="Equation" r:id="rId4" imgW="21336000" imgH="15849600" progId="Equation.DSMT4">
                  <p:embed/>
                </p:oleObj>
              </mc:Choice>
              <mc:Fallback>
                <p:oleObj name="Equation" r:id="rId4" imgW="21336000" imgH="15849600" progId="Equation.DSMT4">
                  <p:embed/>
                  <p:pic>
                    <p:nvPicPr>
                      <p:cNvPr id="0" name="图片 8625"/>
                      <p:cNvPicPr>
                        <a:picLocks noChangeAspect="1" noChangeArrowheads="1"/>
                      </p:cNvPicPr>
                      <p:nvPr/>
                    </p:nvPicPr>
                    <p:blipFill>
                      <a:blip r:embed="rId5"/>
                      <a:srcRect/>
                      <a:stretch>
                        <a:fillRect/>
                      </a:stretch>
                    </p:blipFill>
                    <p:spPr bwMode="auto">
                      <a:xfrm>
                        <a:off x="2838483" y="2276872"/>
                        <a:ext cx="2158918" cy="162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3" name="Object 1029"/>
          <p:cNvGraphicFramePr>
            <a:graphicFrameLocks noChangeAspect="1"/>
          </p:cNvGraphicFramePr>
          <p:nvPr/>
        </p:nvGraphicFramePr>
        <p:xfrm>
          <a:off x="5280061" y="2276872"/>
          <a:ext cx="2401864" cy="1620000"/>
        </p:xfrm>
        <a:graphic>
          <a:graphicData uri="http://schemas.openxmlformats.org/presentationml/2006/ole">
            <mc:AlternateContent xmlns:mc="http://schemas.openxmlformats.org/markup-compatibility/2006">
              <mc:Choice xmlns:v="urn:schemas-microsoft-com:vml" Requires="v">
                <p:oleObj spid="_x0000_s8653" name="Equation" r:id="rId6" imgW="25298400" imgH="15849600" progId="Equation.DSMT4">
                  <p:embed/>
                </p:oleObj>
              </mc:Choice>
              <mc:Fallback>
                <p:oleObj name="Equation" r:id="rId6" imgW="25298400" imgH="15849600" progId="Equation.DSMT4">
                  <p:embed/>
                  <p:pic>
                    <p:nvPicPr>
                      <p:cNvPr id="0" name="图片 8626"/>
                      <p:cNvPicPr>
                        <a:picLocks noChangeAspect="1" noChangeArrowheads="1"/>
                      </p:cNvPicPr>
                      <p:nvPr/>
                    </p:nvPicPr>
                    <p:blipFill>
                      <a:blip r:embed="rId7"/>
                      <a:srcRect/>
                      <a:stretch>
                        <a:fillRect/>
                      </a:stretch>
                    </p:blipFill>
                    <p:spPr bwMode="auto">
                      <a:xfrm>
                        <a:off x="5280061" y="2276872"/>
                        <a:ext cx="2401864" cy="162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4" name="Rectangle 1030"/>
          <p:cNvSpPr>
            <a:spLocks noChangeArrowheads="1"/>
          </p:cNvSpPr>
          <p:nvPr/>
        </p:nvSpPr>
        <p:spPr bwMode="auto">
          <a:xfrm>
            <a:off x="603250" y="5002213"/>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CCECFF"/>
              </a:buClr>
              <a:buFont typeface="Wingdings" panose="05000000000000000000" pitchFamily="2" charset="2"/>
              <a:buChar char="q"/>
            </a:pPr>
            <a:r>
              <a:rPr kumimoji="1" lang="zh-CN" altLang="en-US" sz="3200">
                <a:solidFill>
                  <a:srgbClr val="CCECFF"/>
                </a:solidFill>
                <a:ea typeface="楷体_GB2312" pitchFamily="49" charset="-122"/>
              </a:rPr>
              <a:t> </a:t>
            </a:r>
            <a:r>
              <a:rPr kumimoji="1" lang="zh-CN" altLang="en-US">
                <a:solidFill>
                  <a:schemeClr val="tx2"/>
                </a:solidFill>
                <a:ea typeface="黑体" panose="02010609060101010101" pitchFamily="49" charset="-122"/>
              </a:rPr>
              <a:t>幂等律</a:t>
            </a:r>
          </a:p>
        </p:txBody>
      </p:sp>
      <p:graphicFrame>
        <p:nvGraphicFramePr>
          <p:cNvPr id="73735" name="Object 1031"/>
          <p:cNvGraphicFramePr>
            <a:graphicFrameLocks noChangeAspect="1"/>
          </p:cNvGraphicFramePr>
          <p:nvPr/>
        </p:nvGraphicFramePr>
        <p:xfrm>
          <a:off x="2771800" y="5129080"/>
          <a:ext cx="1728000" cy="432000"/>
        </p:xfrm>
        <a:graphic>
          <a:graphicData uri="http://schemas.openxmlformats.org/presentationml/2006/ole">
            <mc:AlternateContent xmlns:mc="http://schemas.openxmlformats.org/markup-compatibility/2006">
              <mc:Choice xmlns:v="urn:schemas-microsoft-com:vml" Requires="v">
                <p:oleObj spid="_x0000_s8654" name="Equation" r:id="rId8" imgW="16154400" imgH="3962400" progId="Equation.DSMT4">
                  <p:embed/>
                </p:oleObj>
              </mc:Choice>
              <mc:Fallback>
                <p:oleObj name="Equation" r:id="rId8" imgW="16154400" imgH="3962400" progId="Equation.DSMT4">
                  <p:embed/>
                  <p:pic>
                    <p:nvPicPr>
                      <p:cNvPr id="0" name="图片 8627"/>
                      <p:cNvPicPr>
                        <a:picLocks noChangeAspect="1" noChangeArrowheads="1"/>
                      </p:cNvPicPr>
                      <p:nvPr/>
                    </p:nvPicPr>
                    <p:blipFill>
                      <a:blip r:embed="rId9"/>
                      <a:srcRect/>
                      <a:stretch>
                        <a:fillRect/>
                      </a:stretch>
                    </p:blipFill>
                    <p:spPr bwMode="auto">
                      <a:xfrm>
                        <a:off x="2771800" y="5129080"/>
                        <a:ext cx="1728000"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1032"/>
          <p:cNvGraphicFramePr>
            <a:graphicFrameLocks noChangeAspect="1"/>
          </p:cNvGraphicFramePr>
          <p:nvPr/>
        </p:nvGraphicFramePr>
        <p:xfrm>
          <a:off x="5004048" y="5157240"/>
          <a:ext cx="1878000" cy="432000"/>
        </p:xfrm>
        <a:graphic>
          <a:graphicData uri="http://schemas.openxmlformats.org/presentationml/2006/ole">
            <mc:AlternateContent xmlns:mc="http://schemas.openxmlformats.org/markup-compatibility/2006">
              <mc:Choice xmlns:v="urn:schemas-microsoft-com:vml" Requires="v">
                <p:oleObj spid="_x0000_s8655" name="Equation" r:id="rId10" imgW="16154400" imgH="3962400" progId="Equation.DSMT4">
                  <p:embed/>
                </p:oleObj>
              </mc:Choice>
              <mc:Fallback>
                <p:oleObj name="Equation" r:id="rId10" imgW="16154400" imgH="3962400" progId="Equation.DSMT4">
                  <p:embed/>
                  <p:pic>
                    <p:nvPicPr>
                      <p:cNvPr id="0" name="图片 8628"/>
                      <p:cNvPicPr>
                        <a:picLocks noChangeAspect="1" noChangeArrowheads="1"/>
                      </p:cNvPicPr>
                      <p:nvPr/>
                    </p:nvPicPr>
                    <p:blipFill>
                      <a:blip r:embed="rId11"/>
                      <a:srcRect/>
                      <a:stretch>
                        <a:fillRect/>
                      </a:stretch>
                    </p:blipFill>
                    <p:spPr bwMode="auto">
                      <a:xfrm>
                        <a:off x="5004048" y="5157240"/>
                        <a:ext cx="1878000"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7" name="Rectangle 1033"/>
          <p:cNvSpPr>
            <a:spLocks noChangeArrowheads="1"/>
          </p:cNvSpPr>
          <p:nvPr/>
        </p:nvSpPr>
        <p:spPr bwMode="auto">
          <a:xfrm>
            <a:off x="609600" y="5840413"/>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CCECFF"/>
              </a:buClr>
              <a:buFont typeface="Wingdings" panose="05000000000000000000" pitchFamily="2" charset="2"/>
              <a:buChar char="q"/>
            </a:pPr>
            <a:r>
              <a:rPr kumimoji="1" lang="zh-CN" altLang="en-US" sz="3200">
                <a:solidFill>
                  <a:srgbClr val="CCECFF"/>
                </a:solidFill>
                <a:ea typeface="楷体_GB2312" pitchFamily="49" charset="-122"/>
              </a:rPr>
              <a:t> </a:t>
            </a:r>
            <a:r>
              <a:rPr kumimoji="1" lang="zh-CN" altLang="en-US">
                <a:solidFill>
                  <a:schemeClr val="tx2"/>
                </a:solidFill>
                <a:ea typeface="黑体" panose="02010609060101010101" pitchFamily="49" charset="-122"/>
              </a:rPr>
              <a:t>差化积</a:t>
            </a:r>
          </a:p>
        </p:txBody>
      </p:sp>
      <p:graphicFrame>
        <p:nvGraphicFramePr>
          <p:cNvPr id="73738" name="Object 1034"/>
          <p:cNvGraphicFramePr>
            <a:graphicFrameLocks noChangeAspect="1"/>
          </p:cNvGraphicFramePr>
          <p:nvPr/>
        </p:nvGraphicFramePr>
        <p:xfrm>
          <a:off x="2771800" y="5949280"/>
          <a:ext cx="3283501" cy="576000"/>
        </p:xfrm>
        <a:graphic>
          <a:graphicData uri="http://schemas.openxmlformats.org/presentationml/2006/ole">
            <mc:AlternateContent xmlns:mc="http://schemas.openxmlformats.org/markup-compatibility/2006">
              <mc:Choice xmlns:v="urn:schemas-microsoft-com:vml" Requires="v">
                <p:oleObj spid="_x0000_s8656" name="Equation" r:id="rId12" imgW="35052000" imgH="5486400" progId="Equation.DSMT4">
                  <p:embed/>
                </p:oleObj>
              </mc:Choice>
              <mc:Fallback>
                <p:oleObj name="Equation" r:id="rId12" imgW="35052000" imgH="5486400" progId="Equation.DSMT4">
                  <p:embed/>
                  <p:pic>
                    <p:nvPicPr>
                      <p:cNvPr id="0" name="图片 8629"/>
                      <p:cNvPicPr>
                        <a:picLocks noChangeAspect="1" noChangeArrowheads="1"/>
                      </p:cNvPicPr>
                      <p:nvPr/>
                    </p:nvPicPr>
                    <p:blipFill>
                      <a:blip r:embed="rId13"/>
                      <a:srcRect/>
                      <a:stretch>
                        <a:fillRect/>
                      </a:stretch>
                    </p:blipFill>
                    <p:spPr bwMode="auto">
                      <a:xfrm>
                        <a:off x="2771800" y="5949280"/>
                        <a:ext cx="3283501" cy="57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9" name="Rectangle 1035"/>
          <p:cNvSpPr>
            <a:spLocks noChangeArrowheads="1"/>
          </p:cNvSpPr>
          <p:nvPr/>
        </p:nvSpPr>
        <p:spPr bwMode="auto">
          <a:xfrm>
            <a:off x="571500" y="4235450"/>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CCECFF"/>
              </a:buClr>
              <a:buFont typeface="Wingdings" panose="05000000000000000000" pitchFamily="2" charset="2"/>
              <a:buChar char="q"/>
            </a:pPr>
            <a:r>
              <a:rPr kumimoji="1" lang="zh-CN" altLang="en-US" sz="3200" dirty="0">
                <a:solidFill>
                  <a:srgbClr val="CCECFF"/>
                </a:solidFill>
                <a:ea typeface="楷体_GB2312" pitchFamily="49" charset="-122"/>
              </a:rPr>
              <a:t> </a:t>
            </a:r>
            <a:r>
              <a:rPr kumimoji="1" lang="zh-CN" altLang="en-US" dirty="0">
                <a:solidFill>
                  <a:schemeClr val="tx2"/>
                </a:solidFill>
                <a:ea typeface="黑体" panose="02010609060101010101" pitchFamily="49" charset="-122"/>
              </a:rPr>
              <a:t>重余律</a:t>
            </a:r>
          </a:p>
        </p:txBody>
      </p:sp>
      <p:graphicFrame>
        <p:nvGraphicFramePr>
          <p:cNvPr id="8199" name="Object 1037"/>
          <p:cNvGraphicFramePr>
            <a:graphicFrameLocks noChangeAspect="1"/>
          </p:cNvGraphicFramePr>
          <p:nvPr/>
        </p:nvGraphicFramePr>
        <p:xfrm>
          <a:off x="2814906" y="4336800"/>
          <a:ext cx="946287" cy="576000"/>
        </p:xfrm>
        <a:graphic>
          <a:graphicData uri="http://schemas.openxmlformats.org/presentationml/2006/ole">
            <mc:AlternateContent xmlns:mc="http://schemas.openxmlformats.org/markup-compatibility/2006">
              <mc:Choice xmlns:v="urn:schemas-microsoft-com:vml" Requires="v">
                <p:oleObj spid="_x0000_s8657" name="Equation" r:id="rId14" imgW="9753600" imgH="5486400" progId="Equation.DSMT4">
                  <p:embed/>
                </p:oleObj>
              </mc:Choice>
              <mc:Fallback>
                <p:oleObj name="Equation" r:id="rId14" imgW="9753600" imgH="5486400" progId="Equation.DSMT4">
                  <p:embed/>
                  <p:pic>
                    <p:nvPicPr>
                      <p:cNvPr id="0" name="图片 8630"/>
                      <p:cNvPicPr>
                        <a:picLocks noChangeAspect="1" noChangeArrowheads="1"/>
                      </p:cNvPicPr>
                      <p:nvPr/>
                    </p:nvPicPr>
                    <p:blipFill>
                      <a:blip r:embed="rId15"/>
                      <a:srcRect/>
                      <a:stretch>
                        <a:fillRect/>
                      </a:stretch>
                    </p:blipFill>
                    <p:spPr bwMode="auto">
                      <a:xfrm>
                        <a:off x="2814906" y="4336800"/>
                        <a:ext cx="946287" cy="57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39"/>
          <p:cNvGrpSpPr/>
          <p:nvPr/>
        </p:nvGrpSpPr>
        <p:grpSpPr bwMode="auto">
          <a:xfrm>
            <a:off x="685800" y="481013"/>
            <a:ext cx="2671763" cy="701675"/>
            <a:chOff x="480" y="145"/>
            <a:chExt cx="1683" cy="442"/>
          </a:xfrm>
        </p:grpSpPr>
        <p:sp>
          <p:nvSpPr>
            <p:cNvPr id="8214" name="Oval 1040"/>
            <p:cNvSpPr>
              <a:spLocks noChangeArrowheads="1"/>
            </p:cNvSpPr>
            <p:nvPr/>
          </p:nvSpPr>
          <p:spPr bwMode="auto">
            <a:xfrm>
              <a:off x="480" y="288"/>
              <a:ext cx="384" cy="192"/>
            </a:xfrm>
            <a:prstGeom prst="ellipse">
              <a:avLst/>
            </a:prstGeom>
            <a:solidFill>
              <a:srgbClr val="FC445A"/>
            </a:solidFill>
            <a:ln w="9525">
              <a:solidFill>
                <a:schemeClr val="tx1"/>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5" name="Text Box 1041"/>
            <p:cNvSpPr txBox="1">
              <a:spLocks noChangeArrowheads="1"/>
            </p:cNvSpPr>
            <p:nvPr/>
          </p:nvSpPr>
          <p:spPr bwMode="auto">
            <a:xfrm>
              <a:off x="1084" y="145"/>
              <a:ext cx="107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4000" b="1" dirty="0">
                  <a:ea typeface="楷体_GB2312" pitchFamily="49" charset="-122"/>
                </a:rPr>
                <a:t>运算律</a:t>
              </a:r>
            </a:p>
          </p:txBody>
        </p:sp>
      </p:grpSp>
      <p:sp>
        <p:nvSpPr>
          <p:cNvPr id="8206" name="AutoShape 1046"/>
          <p:cNvSpPr>
            <a:spLocks noChangeArrowheads="1"/>
          </p:cNvSpPr>
          <p:nvPr/>
        </p:nvSpPr>
        <p:spPr bwMode="auto">
          <a:xfrm>
            <a:off x="5186363" y="1676400"/>
            <a:ext cx="1062037" cy="152400"/>
          </a:xfrm>
          <a:prstGeom prst="leftRightArrow">
            <a:avLst>
              <a:gd name="adj1" fmla="val 50000"/>
              <a:gd name="adj2" fmla="val 139375"/>
            </a:avLst>
          </a:prstGeom>
          <a:solidFill>
            <a:srgbClr val="97E5E7"/>
          </a:solidFill>
          <a:ln w="9525">
            <a:solidFill>
              <a:schemeClr val="tx1"/>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7" name="Text Box 1047"/>
          <p:cNvSpPr txBox="1">
            <a:spLocks noChangeArrowheads="1"/>
          </p:cNvSpPr>
          <p:nvPr/>
        </p:nvSpPr>
        <p:spPr bwMode="auto">
          <a:xfrm>
            <a:off x="5105400" y="88265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隶书" panose="02010509060101010101" pitchFamily="49" charset="-122"/>
              </a:rPr>
              <a:t>对应</a:t>
            </a:r>
          </a:p>
        </p:txBody>
      </p:sp>
      <p:grpSp>
        <p:nvGrpSpPr>
          <p:cNvPr id="8208" name="Group 1050"/>
          <p:cNvGrpSpPr/>
          <p:nvPr/>
        </p:nvGrpSpPr>
        <p:grpSpPr bwMode="auto">
          <a:xfrm>
            <a:off x="3505200" y="838200"/>
            <a:ext cx="1447800" cy="1295400"/>
            <a:chOff x="1776" y="864"/>
            <a:chExt cx="912" cy="816"/>
          </a:xfrm>
        </p:grpSpPr>
        <p:sp>
          <p:nvSpPr>
            <p:cNvPr id="8212" name="Oval 1048"/>
            <p:cNvSpPr>
              <a:spLocks noChangeArrowheads="1"/>
            </p:cNvSpPr>
            <p:nvPr/>
          </p:nvSpPr>
          <p:spPr bwMode="auto">
            <a:xfrm>
              <a:off x="1776" y="864"/>
              <a:ext cx="912" cy="816"/>
            </a:xfrm>
            <a:prstGeom prst="ellipse">
              <a:avLst/>
            </a:prstGeom>
            <a:solidFill>
              <a:srgbClr val="53D3ED"/>
            </a:solidFill>
            <a:ln w="9525">
              <a:solidFill>
                <a:schemeClr val="tx1"/>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3" name="Text Box 1049"/>
            <p:cNvSpPr txBox="1">
              <a:spLocks noChangeArrowheads="1"/>
            </p:cNvSpPr>
            <p:nvPr/>
          </p:nvSpPr>
          <p:spPr bwMode="auto">
            <a:xfrm>
              <a:off x="1900" y="864"/>
              <a:ext cx="6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solidFill>
                    <a:srgbClr val="660033"/>
                  </a:solidFill>
                  <a:latin typeface="黑体" panose="02010609060101010101" pitchFamily="49" charset="-122"/>
                  <a:ea typeface="黑体" panose="02010609060101010101" pitchFamily="49" charset="-122"/>
                </a:rPr>
                <a:t>事件</a:t>
              </a:r>
            </a:p>
            <a:p>
              <a:pPr eaLnBrk="1" hangingPunct="1"/>
              <a:r>
                <a:rPr kumimoji="1" lang="zh-CN" altLang="en-US" dirty="0">
                  <a:solidFill>
                    <a:srgbClr val="660033"/>
                  </a:solidFill>
                  <a:latin typeface="黑体" panose="02010609060101010101" pitchFamily="49" charset="-122"/>
                  <a:ea typeface="黑体" panose="02010609060101010101" pitchFamily="49" charset="-122"/>
                </a:rPr>
                <a:t>运算</a:t>
              </a:r>
            </a:p>
          </p:txBody>
        </p:sp>
      </p:grpSp>
      <p:grpSp>
        <p:nvGrpSpPr>
          <p:cNvPr id="8209" name="Group 1051"/>
          <p:cNvGrpSpPr/>
          <p:nvPr/>
        </p:nvGrpSpPr>
        <p:grpSpPr bwMode="auto">
          <a:xfrm>
            <a:off x="6553200" y="838200"/>
            <a:ext cx="1447800" cy="1295400"/>
            <a:chOff x="1776" y="864"/>
            <a:chExt cx="912" cy="816"/>
          </a:xfrm>
        </p:grpSpPr>
        <p:sp>
          <p:nvSpPr>
            <p:cNvPr id="8210" name="Oval 1052"/>
            <p:cNvSpPr>
              <a:spLocks noChangeArrowheads="1"/>
            </p:cNvSpPr>
            <p:nvPr/>
          </p:nvSpPr>
          <p:spPr bwMode="auto">
            <a:xfrm>
              <a:off x="1776" y="864"/>
              <a:ext cx="912" cy="816"/>
            </a:xfrm>
            <a:prstGeom prst="ellipse">
              <a:avLst/>
            </a:prstGeom>
            <a:solidFill>
              <a:srgbClr val="53D3ED"/>
            </a:solidFill>
            <a:ln w="9525">
              <a:solidFill>
                <a:schemeClr val="tx1"/>
              </a:solidFill>
              <a:miter lim="800000"/>
            </a:ln>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1" name="Text Box 1053"/>
            <p:cNvSpPr txBox="1">
              <a:spLocks noChangeArrowheads="1"/>
            </p:cNvSpPr>
            <p:nvPr/>
          </p:nvSpPr>
          <p:spPr bwMode="auto">
            <a:xfrm>
              <a:off x="1900" y="864"/>
              <a:ext cx="6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solidFill>
                    <a:srgbClr val="660033"/>
                  </a:solidFill>
                  <a:latin typeface="黑体" panose="02010609060101010101" pitchFamily="49" charset="-122"/>
                  <a:ea typeface="黑体" panose="02010609060101010101" pitchFamily="49" charset="-122"/>
                </a:rPr>
                <a:t>集合</a:t>
              </a:r>
            </a:p>
            <a:p>
              <a:pPr eaLnBrk="1" hangingPunct="1"/>
              <a:r>
                <a:rPr kumimoji="1" lang="zh-CN" altLang="en-US">
                  <a:solidFill>
                    <a:srgbClr val="660033"/>
                  </a:solidFill>
                  <a:latin typeface="黑体" panose="02010609060101010101" pitchFamily="49" charset="-122"/>
                  <a:ea typeface="黑体" panose="02010609060101010101" pitchFamily="49" charset="-122"/>
                </a:rPr>
                <a:t>运算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wipe(up)">
                                      <p:cBhvr>
                                        <p:cTn id="12" dur="500"/>
                                        <p:tgtEl>
                                          <p:spTgt spid="737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wipe(up)">
                                      <p:cBhvr>
                                        <p:cTn id="17" dur="500"/>
                                        <p:tgtEl>
                                          <p:spTgt spid="737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3733"/>
                                        </p:tgtEl>
                                        <p:attrNameLst>
                                          <p:attrName>style.visibility</p:attrName>
                                        </p:attrNameLst>
                                      </p:cBhvr>
                                      <p:to>
                                        <p:strVal val="visible"/>
                                      </p:to>
                                    </p:set>
                                    <p:animEffect transition="in" filter="wipe(up)">
                                      <p:cBhvr>
                                        <p:cTn id="22" dur="500"/>
                                        <p:tgtEl>
                                          <p:spTgt spid="737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3739"/>
                                        </p:tgtEl>
                                        <p:attrNameLst>
                                          <p:attrName>style.visibility</p:attrName>
                                        </p:attrNameLst>
                                      </p:cBhvr>
                                      <p:to>
                                        <p:strVal val="visible"/>
                                      </p:to>
                                    </p:set>
                                    <p:animEffect transition="in" filter="wipe(up)">
                                      <p:cBhvr>
                                        <p:cTn id="27" dur="500"/>
                                        <p:tgtEl>
                                          <p:spTgt spid="7373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1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3734"/>
                                        </p:tgtEl>
                                        <p:attrNameLst>
                                          <p:attrName>style.visibility</p:attrName>
                                        </p:attrNameLst>
                                      </p:cBhvr>
                                      <p:to>
                                        <p:strVal val="visible"/>
                                      </p:to>
                                    </p:set>
                                    <p:animEffect transition="in" filter="wipe(up)">
                                      <p:cBhvr>
                                        <p:cTn id="36" dur="500"/>
                                        <p:tgtEl>
                                          <p:spTgt spid="7373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3735"/>
                                        </p:tgtEl>
                                        <p:attrNameLst>
                                          <p:attrName>style.visibility</p:attrName>
                                        </p:attrNameLst>
                                      </p:cBhvr>
                                      <p:to>
                                        <p:strVal val="visible"/>
                                      </p:to>
                                    </p:set>
                                    <p:animEffect transition="in" filter="wipe(up)">
                                      <p:cBhvr>
                                        <p:cTn id="41" dur="500"/>
                                        <p:tgtEl>
                                          <p:spTgt spid="737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736"/>
                                        </p:tgtEl>
                                        <p:attrNameLst>
                                          <p:attrName>style.visibility</p:attrName>
                                        </p:attrNameLst>
                                      </p:cBhvr>
                                      <p:to>
                                        <p:strVal val="visible"/>
                                      </p:to>
                                    </p:set>
                                    <p:animEffect transition="in" filter="wipe(up)">
                                      <p:cBhvr>
                                        <p:cTn id="46" dur="500"/>
                                        <p:tgtEl>
                                          <p:spTgt spid="737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3737"/>
                                        </p:tgtEl>
                                        <p:attrNameLst>
                                          <p:attrName>style.visibility</p:attrName>
                                        </p:attrNameLst>
                                      </p:cBhvr>
                                      <p:to>
                                        <p:strVal val="visible"/>
                                      </p:to>
                                    </p:set>
                                    <p:animEffect transition="in" filter="wipe(up)">
                                      <p:cBhvr>
                                        <p:cTn id="51" dur="500"/>
                                        <p:tgtEl>
                                          <p:spTgt spid="7373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73738"/>
                                        </p:tgtEl>
                                        <p:attrNameLst>
                                          <p:attrName>style.visibility</p:attrName>
                                        </p:attrNameLst>
                                      </p:cBhvr>
                                      <p:to>
                                        <p:strVal val="visible"/>
                                      </p:to>
                                    </p:set>
                                    <p:animEffect transition="in" filter="wipe(up)">
                                      <p:cBhvr>
                                        <p:cTn id="56"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4" grpId="0" autoUpdateAnimBg="0"/>
      <p:bldP spid="73737" grpId="0" autoUpdateAnimBg="0"/>
      <p:bldP spid="7373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533400" y="516736"/>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CCECFF"/>
              </a:buClr>
              <a:buFont typeface="Wingdings" panose="05000000000000000000" pitchFamily="2" charset="2"/>
              <a:buChar char="q"/>
            </a:pPr>
            <a:r>
              <a:rPr kumimoji="1" lang="zh-CN" altLang="en-US" sz="3200">
                <a:solidFill>
                  <a:srgbClr val="CCECFF"/>
                </a:solidFill>
                <a:ea typeface="楷体_GB2312" pitchFamily="49" charset="-122"/>
              </a:rPr>
              <a:t> </a:t>
            </a:r>
            <a:r>
              <a:rPr kumimoji="1" lang="zh-CN" altLang="en-US">
                <a:solidFill>
                  <a:schemeClr val="tx2"/>
                </a:solidFill>
                <a:ea typeface="黑体" panose="02010609060101010101" pitchFamily="49" charset="-122"/>
              </a:rPr>
              <a:t>交换律</a:t>
            </a:r>
          </a:p>
        </p:txBody>
      </p:sp>
      <p:graphicFrame>
        <p:nvGraphicFramePr>
          <p:cNvPr id="72707" name="Object 3"/>
          <p:cNvGraphicFramePr>
            <a:graphicFrameLocks noChangeAspect="1"/>
          </p:cNvGraphicFramePr>
          <p:nvPr/>
        </p:nvGraphicFramePr>
        <p:xfrm>
          <a:off x="2843808" y="621411"/>
          <a:ext cx="2131200" cy="432000"/>
        </p:xfrm>
        <a:graphic>
          <a:graphicData uri="http://schemas.openxmlformats.org/presentationml/2006/ole">
            <mc:AlternateContent xmlns:mc="http://schemas.openxmlformats.org/markup-compatibility/2006">
              <mc:Choice xmlns:v="urn:schemas-microsoft-com:vml" Requires="v">
                <p:oleObj spid="_x0000_s9980" name="Equation" r:id="rId3" imgW="22555200" imgH="3962400" progId="Equation.DSMT4">
                  <p:embed/>
                </p:oleObj>
              </mc:Choice>
              <mc:Fallback>
                <p:oleObj name="Equation" r:id="rId3" imgW="22555200" imgH="3962400" progId="Equation.DSMT4">
                  <p:embed/>
                  <p:pic>
                    <p:nvPicPr>
                      <p:cNvPr id="0" name="图片 9937"/>
                      <p:cNvPicPr>
                        <a:picLocks noChangeAspect="1" noChangeArrowheads="1"/>
                      </p:cNvPicPr>
                      <p:nvPr/>
                    </p:nvPicPr>
                    <p:blipFill>
                      <a:blip r:embed="rId4"/>
                      <a:srcRect/>
                      <a:stretch>
                        <a:fillRect/>
                      </a:stretch>
                    </p:blipFill>
                    <p:spPr bwMode="auto">
                      <a:xfrm>
                        <a:off x="2843808" y="621411"/>
                        <a:ext cx="2131200" cy="432000"/>
                      </a:xfrm>
                      <a:prstGeom prst="rect">
                        <a:avLst/>
                      </a:prstGeom>
                      <a:noFill/>
                      <a:ln>
                        <a:noFill/>
                      </a:ln>
                      <a:effectLst/>
                    </p:spPr>
                  </p:pic>
                </p:oleObj>
              </mc:Fallback>
            </mc:AlternateContent>
          </a:graphicData>
        </a:graphic>
      </p:graphicFrame>
      <p:graphicFrame>
        <p:nvGraphicFramePr>
          <p:cNvPr id="72708" name="Object 4"/>
          <p:cNvGraphicFramePr>
            <a:graphicFrameLocks noChangeAspect="1"/>
          </p:cNvGraphicFramePr>
          <p:nvPr/>
        </p:nvGraphicFramePr>
        <p:xfrm>
          <a:off x="5436096" y="620792"/>
          <a:ext cx="1412458" cy="432000"/>
        </p:xfrm>
        <a:graphic>
          <a:graphicData uri="http://schemas.openxmlformats.org/presentationml/2006/ole">
            <mc:AlternateContent xmlns:mc="http://schemas.openxmlformats.org/markup-compatibility/2006">
              <mc:Choice xmlns:v="urn:schemas-microsoft-com:vml" Requires="v">
                <p:oleObj spid="_x0000_s9981" name="Equation" r:id="rId5" imgW="14325600" imgH="3962400" progId="Equation.DSMT4">
                  <p:embed/>
                </p:oleObj>
              </mc:Choice>
              <mc:Fallback>
                <p:oleObj name="Equation" r:id="rId5" imgW="14325600" imgH="3962400" progId="Equation.DSMT4">
                  <p:embed/>
                  <p:pic>
                    <p:nvPicPr>
                      <p:cNvPr id="0" name="图片 9938"/>
                      <p:cNvPicPr>
                        <a:picLocks noChangeAspect="1" noChangeArrowheads="1"/>
                      </p:cNvPicPr>
                      <p:nvPr/>
                    </p:nvPicPr>
                    <p:blipFill>
                      <a:blip r:embed="rId6"/>
                      <a:srcRect/>
                      <a:stretch>
                        <a:fillRect/>
                      </a:stretch>
                    </p:blipFill>
                    <p:spPr bwMode="auto">
                      <a:xfrm>
                        <a:off x="5436096" y="620792"/>
                        <a:ext cx="1412458"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9" name="Rectangle 5"/>
          <p:cNvSpPr>
            <a:spLocks noChangeArrowheads="1"/>
          </p:cNvSpPr>
          <p:nvPr/>
        </p:nvSpPr>
        <p:spPr bwMode="auto">
          <a:xfrm>
            <a:off x="533400" y="1275482"/>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CCECFF"/>
              </a:buClr>
              <a:buFont typeface="Wingdings" panose="05000000000000000000" pitchFamily="2" charset="2"/>
              <a:buChar char="q"/>
            </a:pPr>
            <a:r>
              <a:rPr kumimoji="1" lang="zh-CN" altLang="en-US" sz="3200">
                <a:solidFill>
                  <a:srgbClr val="CCECFF"/>
                </a:solidFill>
                <a:ea typeface="楷体_GB2312" pitchFamily="49" charset="-122"/>
              </a:rPr>
              <a:t> </a:t>
            </a:r>
            <a:r>
              <a:rPr kumimoji="1" lang="zh-CN" altLang="en-US">
                <a:solidFill>
                  <a:schemeClr val="tx2"/>
                </a:solidFill>
                <a:ea typeface="黑体" panose="02010609060101010101" pitchFamily="49" charset="-122"/>
              </a:rPr>
              <a:t>结合律</a:t>
            </a:r>
          </a:p>
        </p:txBody>
      </p:sp>
      <p:graphicFrame>
        <p:nvGraphicFramePr>
          <p:cNvPr id="72710" name="Object 6"/>
          <p:cNvGraphicFramePr>
            <a:graphicFrameLocks noChangeAspect="1"/>
          </p:cNvGraphicFramePr>
          <p:nvPr/>
        </p:nvGraphicFramePr>
        <p:xfrm>
          <a:off x="2771800" y="1412880"/>
          <a:ext cx="3601920" cy="504000"/>
        </p:xfrm>
        <a:graphic>
          <a:graphicData uri="http://schemas.openxmlformats.org/presentationml/2006/ole">
            <mc:AlternateContent xmlns:mc="http://schemas.openxmlformats.org/markup-compatibility/2006">
              <mc:Choice xmlns:v="urn:schemas-microsoft-com:vml" Requires="v">
                <p:oleObj spid="_x0000_s9982" name="Equation" r:id="rId7" imgW="40843200" imgH="4876800" progId="Equation.DSMT4">
                  <p:embed/>
                </p:oleObj>
              </mc:Choice>
              <mc:Fallback>
                <p:oleObj name="Equation" r:id="rId7" imgW="40843200" imgH="4876800" progId="Equation.DSMT4">
                  <p:embed/>
                  <p:pic>
                    <p:nvPicPr>
                      <p:cNvPr id="0" name="图片 9939"/>
                      <p:cNvPicPr>
                        <a:picLocks noChangeAspect="1" noChangeArrowheads="1"/>
                      </p:cNvPicPr>
                      <p:nvPr/>
                    </p:nvPicPr>
                    <p:blipFill>
                      <a:blip r:embed="rId8"/>
                      <a:srcRect/>
                      <a:stretch>
                        <a:fillRect/>
                      </a:stretch>
                    </p:blipFill>
                    <p:spPr bwMode="auto">
                      <a:xfrm>
                        <a:off x="2771800" y="1412880"/>
                        <a:ext cx="3601920" cy="50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7"/>
          <p:cNvGraphicFramePr>
            <a:graphicFrameLocks noChangeAspect="1"/>
          </p:cNvGraphicFramePr>
          <p:nvPr/>
        </p:nvGraphicFramePr>
        <p:xfrm>
          <a:off x="2771800" y="2060952"/>
          <a:ext cx="3032578" cy="540000"/>
        </p:xfrm>
        <a:graphic>
          <a:graphicData uri="http://schemas.openxmlformats.org/presentationml/2006/ole">
            <mc:AlternateContent xmlns:mc="http://schemas.openxmlformats.org/markup-compatibility/2006">
              <mc:Choice xmlns:v="urn:schemas-microsoft-com:vml" Requires="v">
                <p:oleObj spid="_x0000_s9983" name="Equation" r:id="rId9" imgW="24993600" imgH="4876800" progId="Equation.DSMT4">
                  <p:embed/>
                </p:oleObj>
              </mc:Choice>
              <mc:Fallback>
                <p:oleObj name="Equation" r:id="rId9" imgW="24993600" imgH="4876800" progId="Equation.DSMT4">
                  <p:embed/>
                  <p:pic>
                    <p:nvPicPr>
                      <p:cNvPr id="0" name="图片 9940"/>
                      <p:cNvPicPr>
                        <a:picLocks noChangeAspect="1" noChangeArrowheads="1"/>
                      </p:cNvPicPr>
                      <p:nvPr/>
                    </p:nvPicPr>
                    <p:blipFill>
                      <a:blip r:embed="rId10"/>
                      <a:srcRect/>
                      <a:stretch>
                        <a:fillRect/>
                      </a:stretch>
                    </p:blipFill>
                    <p:spPr bwMode="auto">
                      <a:xfrm>
                        <a:off x="2771800" y="2060952"/>
                        <a:ext cx="3032578"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2" name="Rectangle 8"/>
          <p:cNvSpPr>
            <a:spLocks noChangeArrowheads="1"/>
          </p:cNvSpPr>
          <p:nvPr/>
        </p:nvSpPr>
        <p:spPr bwMode="auto">
          <a:xfrm>
            <a:off x="533400" y="2646144"/>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CCECFF"/>
              </a:buClr>
              <a:buFont typeface="Wingdings" panose="05000000000000000000" pitchFamily="2" charset="2"/>
              <a:buChar char="q"/>
            </a:pPr>
            <a:r>
              <a:rPr kumimoji="1" lang="zh-CN" altLang="en-US" sz="3200">
                <a:solidFill>
                  <a:srgbClr val="CCECFF"/>
                </a:solidFill>
                <a:ea typeface="楷体_GB2312" pitchFamily="49" charset="-122"/>
              </a:rPr>
              <a:t> </a:t>
            </a:r>
            <a:r>
              <a:rPr kumimoji="1" lang="zh-CN" altLang="en-US">
                <a:solidFill>
                  <a:schemeClr val="tx2"/>
                </a:solidFill>
                <a:ea typeface="黑体" panose="02010609060101010101" pitchFamily="49" charset="-122"/>
              </a:rPr>
              <a:t>分配律</a:t>
            </a:r>
          </a:p>
        </p:txBody>
      </p:sp>
      <p:graphicFrame>
        <p:nvGraphicFramePr>
          <p:cNvPr id="72713" name="Object 9"/>
          <p:cNvGraphicFramePr>
            <a:graphicFrameLocks noChangeAspect="1"/>
          </p:cNvGraphicFramePr>
          <p:nvPr/>
        </p:nvGraphicFramePr>
        <p:xfrm>
          <a:off x="2843808" y="2744984"/>
          <a:ext cx="4691910" cy="540000"/>
        </p:xfrm>
        <a:graphic>
          <a:graphicData uri="http://schemas.openxmlformats.org/presentationml/2006/ole">
            <mc:AlternateContent xmlns:mc="http://schemas.openxmlformats.org/markup-compatibility/2006">
              <mc:Choice xmlns:v="urn:schemas-microsoft-com:vml" Requires="v">
                <p:oleObj spid="_x0000_s9984" name="Equation" r:id="rId11" imgW="49987200" imgH="4876800" progId="Equation.DSMT4">
                  <p:embed/>
                </p:oleObj>
              </mc:Choice>
              <mc:Fallback>
                <p:oleObj name="Equation" r:id="rId11" imgW="49987200" imgH="4876800" progId="Equation.DSMT4">
                  <p:embed/>
                  <p:pic>
                    <p:nvPicPr>
                      <p:cNvPr id="0" name="图片 9941"/>
                      <p:cNvPicPr>
                        <a:picLocks noChangeAspect="1" noChangeArrowheads="1"/>
                      </p:cNvPicPr>
                      <p:nvPr/>
                    </p:nvPicPr>
                    <p:blipFill>
                      <a:blip r:embed="rId12"/>
                      <a:srcRect/>
                      <a:stretch>
                        <a:fillRect/>
                      </a:stretch>
                    </p:blipFill>
                    <p:spPr bwMode="auto">
                      <a:xfrm>
                        <a:off x="2843808" y="2744984"/>
                        <a:ext cx="4691910"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4" name="Object 10"/>
          <p:cNvGraphicFramePr>
            <a:graphicFrameLocks noChangeAspect="1"/>
          </p:cNvGraphicFramePr>
          <p:nvPr/>
        </p:nvGraphicFramePr>
        <p:xfrm>
          <a:off x="2771800" y="3393056"/>
          <a:ext cx="4554001" cy="540000"/>
        </p:xfrm>
        <a:graphic>
          <a:graphicData uri="http://schemas.openxmlformats.org/presentationml/2006/ole">
            <mc:AlternateContent xmlns:mc="http://schemas.openxmlformats.org/markup-compatibility/2006">
              <mc:Choice xmlns:v="urn:schemas-microsoft-com:vml" Requires="v">
                <p:oleObj spid="_x0000_s9985" name="Equation" r:id="rId13" imgW="42062400" imgH="4876800" progId="Equation.DSMT4">
                  <p:embed/>
                </p:oleObj>
              </mc:Choice>
              <mc:Fallback>
                <p:oleObj name="Equation" r:id="rId13" imgW="42062400" imgH="4876800" progId="Equation.DSMT4">
                  <p:embed/>
                  <p:pic>
                    <p:nvPicPr>
                      <p:cNvPr id="0" name="图片 9942"/>
                      <p:cNvPicPr>
                        <a:picLocks noChangeAspect="1" noChangeArrowheads="1"/>
                      </p:cNvPicPr>
                      <p:nvPr/>
                    </p:nvPicPr>
                    <p:blipFill>
                      <a:blip r:embed="rId14"/>
                      <a:srcRect/>
                      <a:stretch>
                        <a:fillRect/>
                      </a:stretch>
                    </p:blipFill>
                    <p:spPr bwMode="auto">
                      <a:xfrm>
                        <a:off x="2771800" y="3393056"/>
                        <a:ext cx="4554001"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5" name="Object 11"/>
          <p:cNvGraphicFramePr>
            <a:graphicFrameLocks noChangeAspect="1"/>
          </p:cNvGraphicFramePr>
          <p:nvPr/>
        </p:nvGraphicFramePr>
        <p:xfrm>
          <a:off x="2843808" y="4049484"/>
          <a:ext cx="1869825" cy="576000"/>
        </p:xfrm>
        <a:graphic>
          <a:graphicData uri="http://schemas.openxmlformats.org/presentationml/2006/ole">
            <mc:AlternateContent xmlns:mc="http://schemas.openxmlformats.org/markup-compatibility/2006">
              <mc:Choice xmlns:v="urn:schemas-microsoft-com:vml" Requires="v">
                <p:oleObj spid="_x0000_s9986" name="Equation" r:id="rId15" imgW="21640800" imgH="5791200" progId="Equation.DSMT4">
                  <p:embed/>
                </p:oleObj>
              </mc:Choice>
              <mc:Fallback>
                <p:oleObj name="Equation" r:id="rId15" imgW="21640800" imgH="5791200" progId="Equation.DSMT4">
                  <p:embed/>
                  <p:pic>
                    <p:nvPicPr>
                      <p:cNvPr id="0" name="图片 9943"/>
                      <p:cNvPicPr>
                        <a:picLocks noChangeAspect="1" noChangeArrowheads="1"/>
                      </p:cNvPicPr>
                      <p:nvPr/>
                    </p:nvPicPr>
                    <p:blipFill>
                      <a:blip r:embed="rId16"/>
                      <a:srcRect/>
                      <a:stretch>
                        <a:fillRect/>
                      </a:stretch>
                    </p:blipFill>
                    <p:spPr bwMode="auto">
                      <a:xfrm>
                        <a:off x="2843808" y="4049484"/>
                        <a:ext cx="1869825" cy="57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6" name="Object 12"/>
          <p:cNvGraphicFramePr>
            <a:graphicFrameLocks noChangeAspect="1"/>
          </p:cNvGraphicFramePr>
          <p:nvPr/>
        </p:nvGraphicFramePr>
        <p:xfrm>
          <a:off x="5220072" y="4030136"/>
          <a:ext cx="1763597" cy="576000"/>
        </p:xfrm>
        <a:graphic>
          <a:graphicData uri="http://schemas.openxmlformats.org/presentationml/2006/ole">
            <mc:AlternateContent xmlns:mc="http://schemas.openxmlformats.org/markup-compatibility/2006">
              <mc:Choice xmlns:v="urn:schemas-microsoft-com:vml" Requires="v">
                <p:oleObj spid="_x0000_s9987" name="Equation" r:id="rId17" imgW="18897600" imgH="4876800" progId="Equation.DSMT4">
                  <p:embed/>
                </p:oleObj>
              </mc:Choice>
              <mc:Fallback>
                <p:oleObj name="Equation" r:id="rId17" imgW="18897600" imgH="4876800" progId="Equation.DSMT4">
                  <p:embed/>
                  <p:pic>
                    <p:nvPicPr>
                      <p:cNvPr id="0" name="图片 9944"/>
                      <p:cNvPicPr>
                        <a:picLocks noChangeAspect="1" noChangeArrowheads="1"/>
                      </p:cNvPicPr>
                      <p:nvPr/>
                    </p:nvPicPr>
                    <p:blipFill>
                      <a:blip r:embed="rId18"/>
                      <a:srcRect/>
                      <a:stretch>
                        <a:fillRect/>
                      </a:stretch>
                    </p:blipFill>
                    <p:spPr bwMode="auto">
                      <a:xfrm>
                        <a:off x="5220072" y="4030136"/>
                        <a:ext cx="1763597" cy="57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7" name="Object 13"/>
          <p:cNvGraphicFramePr>
            <a:graphicFrameLocks noChangeAspect="1"/>
          </p:cNvGraphicFramePr>
          <p:nvPr/>
        </p:nvGraphicFramePr>
        <p:xfrm>
          <a:off x="2915816" y="4797256"/>
          <a:ext cx="1775565" cy="936000"/>
        </p:xfrm>
        <a:graphic>
          <a:graphicData uri="http://schemas.openxmlformats.org/presentationml/2006/ole">
            <mc:AlternateContent xmlns:mc="http://schemas.openxmlformats.org/markup-compatibility/2006">
              <mc:Choice xmlns:v="urn:schemas-microsoft-com:vml" Requires="v">
                <p:oleObj spid="_x0000_s9988" name="Equation" r:id="rId19" imgW="20116800" imgH="10972800" progId="Equation.DSMT4">
                  <p:embed/>
                </p:oleObj>
              </mc:Choice>
              <mc:Fallback>
                <p:oleObj name="Equation" r:id="rId19" imgW="20116800" imgH="10972800" progId="Equation.DSMT4">
                  <p:embed/>
                  <p:pic>
                    <p:nvPicPr>
                      <p:cNvPr id="0" name="图片 9945"/>
                      <p:cNvPicPr>
                        <a:picLocks noChangeAspect="1" noChangeArrowheads="1"/>
                      </p:cNvPicPr>
                      <p:nvPr/>
                    </p:nvPicPr>
                    <p:blipFill>
                      <a:blip r:embed="rId20"/>
                      <a:srcRect/>
                      <a:stretch>
                        <a:fillRect/>
                      </a:stretch>
                    </p:blipFill>
                    <p:spPr bwMode="auto">
                      <a:xfrm>
                        <a:off x="2915816" y="4797256"/>
                        <a:ext cx="1775565" cy="93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8" name="Object 14"/>
          <p:cNvGraphicFramePr>
            <a:graphicFrameLocks noChangeAspect="1"/>
          </p:cNvGraphicFramePr>
          <p:nvPr/>
        </p:nvGraphicFramePr>
        <p:xfrm>
          <a:off x="5364088" y="4869264"/>
          <a:ext cx="1642660" cy="936000"/>
        </p:xfrm>
        <a:graphic>
          <a:graphicData uri="http://schemas.openxmlformats.org/presentationml/2006/ole">
            <mc:AlternateContent xmlns:mc="http://schemas.openxmlformats.org/markup-compatibility/2006">
              <mc:Choice xmlns:v="urn:schemas-microsoft-com:vml" Requires="v">
                <p:oleObj spid="_x0000_s9989" name="Equation" r:id="rId21" imgW="20116800" imgH="10972800" progId="Equation.DSMT4">
                  <p:embed/>
                </p:oleObj>
              </mc:Choice>
              <mc:Fallback>
                <p:oleObj name="Equation" r:id="rId21" imgW="20116800" imgH="10972800" progId="Equation.DSMT4">
                  <p:embed/>
                  <p:pic>
                    <p:nvPicPr>
                      <p:cNvPr id="0" name="图片 9946"/>
                      <p:cNvPicPr>
                        <a:picLocks noChangeAspect="1" noChangeArrowheads="1"/>
                      </p:cNvPicPr>
                      <p:nvPr/>
                    </p:nvPicPr>
                    <p:blipFill>
                      <a:blip r:embed="rId22"/>
                      <a:srcRect/>
                      <a:stretch>
                        <a:fillRect/>
                      </a:stretch>
                    </p:blipFill>
                    <p:spPr bwMode="auto">
                      <a:xfrm>
                        <a:off x="5364088" y="4869264"/>
                        <a:ext cx="1642660" cy="93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9" name="Rectangle 15"/>
          <p:cNvSpPr>
            <a:spLocks noChangeArrowheads="1"/>
          </p:cNvSpPr>
          <p:nvPr/>
        </p:nvSpPr>
        <p:spPr bwMode="auto">
          <a:xfrm>
            <a:off x="457200" y="3964786"/>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buClr>
                <a:srgbClr val="CCECFF"/>
              </a:buClr>
              <a:buFont typeface="Wingdings" panose="05000000000000000000" pitchFamily="2" charset="2"/>
              <a:buChar char="q"/>
            </a:pPr>
            <a:r>
              <a:rPr kumimoji="1" lang="zh-CN" altLang="en-US" sz="3200">
                <a:solidFill>
                  <a:srgbClr val="CCECFF"/>
                </a:solidFill>
                <a:ea typeface="楷体_GB2312" pitchFamily="49" charset="-122"/>
              </a:rPr>
              <a:t> </a:t>
            </a:r>
            <a:r>
              <a:rPr kumimoji="1" lang="zh-CN" altLang="en-US">
                <a:solidFill>
                  <a:schemeClr val="tx2"/>
                </a:solidFill>
                <a:ea typeface="黑体" panose="02010609060101010101" pitchFamily="49" charset="-122"/>
              </a:rPr>
              <a:t>反演律</a:t>
            </a:r>
          </a:p>
        </p:txBody>
      </p:sp>
      <p:sp>
        <p:nvSpPr>
          <p:cNvPr id="72720" name="Text Box 16"/>
          <p:cNvSpPr txBox="1">
            <a:spLocks noChangeArrowheads="1"/>
          </p:cNvSpPr>
          <p:nvPr/>
        </p:nvSpPr>
        <p:spPr bwMode="auto">
          <a:xfrm>
            <a:off x="609600" y="5810250"/>
            <a:ext cx="739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运算顺序</a:t>
            </a:r>
            <a:r>
              <a:rPr kumimoji="1" lang="zh-CN" altLang="en-US">
                <a:solidFill>
                  <a:schemeClr val="tx2"/>
                </a:solidFill>
                <a:ea typeface="楷体_GB2312" pitchFamily="49" charset="-122"/>
              </a:rPr>
              <a:t>： </a:t>
            </a:r>
            <a:r>
              <a:rPr kumimoji="1" lang="zh-CN" altLang="en-US" sz="4000" b="1">
                <a:solidFill>
                  <a:schemeClr val="tx2"/>
                </a:solidFill>
                <a:ea typeface="楷体_GB2312" pitchFamily="49" charset="-122"/>
              </a:rPr>
              <a:t>逆交并差，括号优先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up)">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wipe(up)">
                                      <p:cBhvr>
                                        <p:cTn id="12" dur="500"/>
                                        <p:tgtEl>
                                          <p:spTgt spid="727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2708"/>
                                        </p:tgtEl>
                                        <p:attrNameLst>
                                          <p:attrName>style.visibility</p:attrName>
                                        </p:attrNameLst>
                                      </p:cBhvr>
                                      <p:to>
                                        <p:strVal val="visible"/>
                                      </p:to>
                                    </p:set>
                                    <p:animEffect transition="in" filter="wipe(up)">
                                      <p:cBhvr>
                                        <p:cTn id="17" dur="500"/>
                                        <p:tgtEl>
                                          <p:spTgt spid="727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2709"/>
                                        </p:tgtEl>
                                        <p:attrNameLst>
                                          <p:attrName>style.visibility</p:attrName>
                                        </p:attrNameLst>
                                      </p:cBhvr>
                                      <p:to>
                                        <p:strVal val="visible"/>
                                      </p:to>
                                    </p:set>
                                    <p:animEffect transition="in" filter="wipe(up)">
                                      <p:cBhvr>
                                        <p:cTn id="22" dur="500"/>
                                        <p:tgtEl>
                                          <p:spTgt spid="727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2710"/>
                                        </p:tgtEl>
                                        <p:attrNameLst>
                                          <p:attrName>style.visibility</p:attrName>
                                        </p:attrNameLst>
                                      </p:cBhvr>
                                      <p:to>
                                        <p:strVal val="visible"/>
                                      </p:to>
                                    </p:set>
                                    <p:animEffect transition="in" filter="wipe(up)">
                                      <p:cBhvr>
                                        <p:cTn id="27" dur="500"/>
                                        <p:tgtEl>
                                          <p:spTgt spid="727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2711"/>
                                        </p:tgtEl>
                                        <p:attrNameLst>
                                          <p:attrName>style.visibility</p:attrName>
                                        </p:attrNameLst>
                                      </p:cBhvr>
                                      <p:to>
                                        <p:strVal val="visible"/>
                                      </p:to>
                                    </p:set>
                                    <p:animEffect transition="in" filter="wipe(up)">
                                      <p:cBhvr>
                                        <p:cTn id="32" dur="500"/>
                                        <p:tgtEl>
                                          <p:spTgt spid="727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2712"/>
                                        </p:tgtEl>
                                        <p:attrNameLst>
                                          <p:attrName>style.visibility</p:attrName>
                                        </p:attrNameLst>
                                      </p:cBhvr>
                                      <p:to>
                                        <p:strVal val="visible"/>
                                      </p:to>
                                    </p:set>
                                    <p:animEffect transition="in" filter="wipe(up)">
                                      <p:cBhvr>
                                        <p:cTn id="37" dur="500"/>
                                        <p:tgtEl>
                                          <p:spTgt spid="727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2713"/>
                                        </p:tgtEl>
                                        <p:attrNameLst>
                                          <p:attrName>style.visibility</p:attrName>
                                        </p:attrNameLst>
                                      </p:cBhvr>
                                      <p:to>
                                        <p:strVal val="visible"/>
                                      </p:to>
                                    </p:set>
                                    <p:animEffect transition="in" filter="wipe(up)">
                                      <p:cBhvr>
                                        <p:cTn id="42" dur="500"/>
                                        <p:tgtEl>
                                          <p:spTgt spid="727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2714"/>
                                        </p:tgtEl>
                                        <p:attrNameLst>
                                          <p:attrName>style.visibility</p:attrName>
                                        </p:attrNameLst>
                                      </p:cBhvr>
                                      <p:to>
                                        <p:strVal val="visible"/>
                                      </p:to>
                                    </p:set>
                                    <p:animEffect transition="in" filter="wipe(up)">
                                      <p:cBhvr>
                                        <p:cTn id="47" dur="500"/>
                                        <p:tgtEl>
                                          <p:spTgt spid="727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2719"/>
                                        </p:tgtEl>
                                        <p:attrNameLst>
                                          <p:attrName>style.visibility</p:attrName>
                                        </p:attrNameLst>
                                      </p:cBhvr>
                                      <p:to>
                                        <p:strVal val="visible"/>
                                      </p:to>
                                    </p:set>
                                    <p:animEffect transition="in" filter="wipe(up)">
                                      <p:cBhvr>
                                        <p:cTn id="52" dur="500"/>
                                        <p:tgtEl>
                                          <p:spTgt spid="727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2715"/>
                                        </p:tgtEl>
                                        <p:attrNameLst>
                                          <p:attrName>style.visibility</p:attrName>
                                        </p:attrNameLst>
                                      </p:cBhvr>
                                      <p:to>
                                        <p:strVal val="visible"/>
                                      </p:to>
                                    </p:set>
                                    <p:animEffect transition="in" filter="wipe(up)">
                                      <p:cBhvr>
                                        <p:cTn id="57" dur="500"/>
                                        <p:tgtEl>
                                          <p:spTgt spid="727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2716"/>
                                        </p:tgtEl>
                                        <p:attrNameLst>
                                          <p:attrName>style.visibility</p:attrName>
                                        </p:attrNameLst>
                                      </p:cBhvr>
                                      <p:to>
                                        <p:strVal val="visible"/>
                                      </p:to>
                                    </p:set>
                                    <p:animEffect transition="in" filter="wipe(up)">
                                      <p:cBhvr>
                                        <p:cTn id="62" dur="500"/>
                                        <p:tgtEl>
                                          <p:spTgt spid="727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2717"/>
                                        </p:tgtEl>
                                        <p:attrNameLst>
                                          <p:attrName>style.visibility</p:attrName>
                                        </p:attrNameLst>
                                      </p:cBhvr>
                                      <p:to>
                                        <p:strVal val="visible"/>
                                      </p:to>
                                    </p:set>
                                    <p:animEffect transition="in" filter="wipe(up)">
                                      <p:cBhvr>
                                        <p:cTn id="67" dur="500"/>
                                        <p:tgtEl>
                                          <p:spTgt spid="727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72718"/>
                                        </p:tgtEl>
                                        <p:attrNameLst>
                                          <p:attrName>style.visibility</p:attrName>
                                        </p:attrNameLst>
                                      </p:cBhvr>
                                      <p:to>
                                        <p:strVal val="visible"/>
                                      </p:to>
                                    </p:set>
                                    <p:animEffect transition="in" filter="wipe(up)">
                                      <p:cBhvr>
                                        <p:cTn id="72" dur="500"/>
                                        <p:tgtEl>
                                          <p:spTgt spid="727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72720"/>
                                        </p:tgtEl>
                                        <p:attrNameLst>
                                          <p:attrName>style.visibility</p:attrName>
                                        </p:attrNameLst>
                                      </p:cBhvr>
                                      <p:to>
                                        <p:strVal val="visible"/>
                                      </p:to>
                                    </p:set>
                                    <p:animEffect transition="in" filter="wipe(up)">
                                      <p:cBhvr>
                                        <p:cTn id="77" dur="500"/>
                                        <p:tgtEl>
                                          <p:spTgt spid="7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9" grpId="0" autoUpdateAnimBg="0"/>
      <p:bldP spid="72712" grpId="0" autoUpdateAnimBg="0"/>
      <p:bldP spid="72719" grpId="0" autoUpdateAnimBg="0"/>
      <p:bldP spid="7272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838200" y="764704"/>
            <a:ext cx="7121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latin typeface="黑体" panose="02010609060101010101" pitchFamily="49" charset="-122"/>
                <a:ea typeface="黑体" panose="02010609060101010101" pitchFamily="49" charset="-122"/>
              </a:rPr>
              <a:t>例</a:t>
            </a:r>
            <a:r>
              <a:rPr kumimoji="1" lang="en-US" altLang="zh-CN" b="1" dirty="0">
                <a:latin typeface="黑体" panose="02010609060101010101" pitchFamily="49" charset="-122"/>
                <a:ea typeface="黑体" panose="02010609060101010101" pitchFamily="49" charset="-122"/>
              </a:rPr>
              <a:t>1</a:t>
            </a:r>
            <a:r>
              <a:rPr kumimoji="1" lang="en-US" altLang="zh-CN" sz="3200" dirty="0">
                <a:ea typeface="楷体_GB2312" pitchFamily="49" charset="-122"/>
              </a:rPr>
              <a:t>   </a:t>
            </a:r>
            <a:r>
              <a:rPr kumimoji="1" lang="zh-CN" altLang="en-US" dirty="0">
                <a:ea typeface="楷体_GB2312" pitchFamily="49" charset="-122"/>
              </a:rPr>
              <a:t>在图书馆中随意抽取一本书，</a:t>
            </a:r>
          </a:p>
        </p:txBody>
      </p:sp>
      <p:sp>
        <p:nvSpPr>
          <p:cNvPr id="10260" name="Text Box 5"/>
          <p:cNvSpPr txBox="1">
            <a:spLocks noChangeArrowheads="1"/>
          </p:cNvSpPr>
          <p:nvPr/>
        </p:nvSpPr>
        <p:spPr bwMode="auto">
          <a:xfrm>
            <a:off x="3171528" y="1380654"/>
            <a:ext cx="32880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dirty="0">
                <a:ea typeface="楷体_GB2312" pitchFamily="49" charset="-122"/>
              </a:rPr>
              <a:t>A</a:t>
            </a:r>
            <a:r>
              <a:rPr kumimoji="1" lang="zh-CN" altLang="en-US" dirty="0">
                <a:ea typeface="楷体_GB2312" pitchFamily="49" charset="-122"/>
              </a:rPr>
              <a:t>表示数学书，</a:t>
            </a:r>
          </a:p>
        </p:txBody>
      </p:sp>
      <p:sp>
        <p:nvSpPr>
          <p:cNvPr id="10259" name="Text Box 8"/>
          <p:cNvSpPr txBox="1">
            <a:spLocks noChangeArrowheads="1"/>
          </p:cNvSpPr>
          <p:nvPr/>
        </p:nvSpPr>
        <p:spPr bwMode="auto">
          <a:xfrm>
            <a:off x="3171529" y="1990254"/>
            <a:ext cx="32624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dirty="0">
                <a:ea typeface="楷体_GB2312" pitchFamily="49" charset="-122"/>
              </a:rPr>
              <a:t>B</a:t>
            </a:r>
            <a:r>
              <a:rPr kumimoji="1" lang="zh-CN" altLang="en-US" dirty="0">
                <a:ea typeface="楷体_GB2312" pitchFamily="49" charset="-122"/>
              </a:rPr>
              <a:t>表示中文书，</a:t>
            </a:r>
          </a:p>
        </p:txBody>
      </p:sp>
      <p:sp>
        <p:nvSpPr>
          <p:cNvPr id="10258" name="Text Box 11"/>
          <p:cNvSpPr txBox="1">
            <a:spLocks noChangeArrowheads="1"/>
          </p:cNvSpPr>
          <p:nvPr/>
        </p:nvSpPr>
        <p:spPr bwMode="auto">
          <a:xfrm>
            <a:off x="3131840" y="2599854"/>
            <a:ext cx="29161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dirty="0">
                <a:ea typeface="楷体_GB2312" pitchFamily="49" charset="-122"/>
              </a:rPr>
              <a:t>C</a:t>
            </a:r>
            <a:r>
              <a:rPr kumimoji="1" lang="zh-CN" altLang="en-US" dirty="0">
                <a:ea typeface="楷体_GB2312" pitchFamily="49" charset="-122"/>
              </a:rPr>
              <a:t>表示平装书.</a:t>
            </a:r>
          </a:p>
        </p:txBody>
      </p:sp>
      <p:sp>
        <p:nvSpPr>
          <p:cNvPr id="68620" name="Text Box 12"/>
          <p:cNvSpPr txBox="1">
            <a:spLocks noChangeArrowheads="1"/>
          </p:cNvSpPr>
          <p:nvPr/>
        </p:nvSpPr>
        <p:spPr bwMode="auto">
          <a:xfrm>
            <a:off x="2362200" y="3461345"/>
            <a:ext cx="658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ea typeface="楷体_GB2312" pitchFamily="49" charset="-122"/>
              </a:rPr>
              <a:t>—— </a:t>
            </a:r>
            <a:r>
              <a:rPr kumimoji="1" lang="zh-CN" altLang="en-US" dirty="0">
                <a:ea typeface="楷体_GB2312" pitchFamily="49" charset="-122"/>
              </a:rPr>
              <a:t>抽取的是精装中文版数学书</a:t>
            </a:r>
          </a:p>
        </p:txBody>
      </p:sp>
      <p:sp>
        <p:nvSpPr>
          <p:cNvPr id="68623" name="Text Box 15"/>
          <p:cNvSpPr txBox="1">
            <a:spLocks noChangeArrowheads="1"/>
          </p:cNvSpPr>
          <p:nvPr/>
        </p:nvSpPr>
        <p:spPr bwMode="auto">
          <a:xfrm>
            <a:off x="2406650" y="4188420"/>
            <a:ext cx="475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ea typeface="楷体_GB2312" pitchFamily="49" charset="-122"/>
              </a:rPr>
              <a:t>—— </a:t>
            </a:r>
            <a:r>
              <a:rPr kumimoji="1" lang="zh-CN" altLang="en-US" dirty="0">
                <a:ea typeface="楷体_GB2312" pitchFamily="49" charset="-122"/>
              </a:rPr>
              <a:t>精装书都是中文书</a:t>
            </a:r>
          </a:p>
        </p:txBody>
      </p:sp>
      <p:sp>
        <p:nvSpPr>
          <p:cNvPr id="68625" name="Text Box 17"/>
          <p:cNvSpPr txBox="1">
            <a:spLocks noChangeArrowheads="1"/>
          </p:cNvSpPr>
          <p:nvPr/>
        </p:nvSpPr>
        <p:spPr bwMode="auto">
          <a:xfrm>
            <a:off x="2362200" y="4964708"/>
            <a:ext cx="653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a:ea typeface="楷体_GB2312" pitchFamily="49" charset="-122"/>
              </a:rPr>
              <a:t>—— 非</a:t>
            </a:r>
            <a:r>
              <a:rPr kumimoji="1" lang="zh-CN" altLang="en-US">
                <a:ea typeface="楷体_GB2312" pitchFamily="49" charset="-122"/>
              </a:rPr>
              <a:t>数学书都是中文版的，且</a:t>
            </a:r>
          </a:p>
        </p:txBody>
      </p:sp>
      <p:sp>
        <p:nvSpPr>
          <p:cNvPr id="68626" name="Text Box 18"/>
          <p:cNvSpPr txBox="1">
            <a:spLocks noChangeArrowheads="1"/>
          </p:cNvSpPr>
          <p:nvPr/>
        </p:nvSpPr>
        <p:spPr bwMode="auto">
          <a:xfrm>
            <a:off x="3276600" y="5667970"/>
            <a:ext cx="516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ea typeface="楷体_GB2312" pitchFamily="49" charset="-122"/>
              </a:rPr>
              <a:t>中文版的书都是</a:t>
            </a:r>
            <a:r>
              <a:rPr kumimoji="1" lang="zh-CN" altLang="en-US" sz="3200">
                <a:ea typeface="楷体_GB2312" pitchFamily="49" charset="-122"/>
              </a:rPr>
              <a:t>非</a:t>
            </a:r>
            <a:r>
              <a:rPr kumimoji="1" lang="zh-CN" altLang="en-US">
                <a:ea typeface="楷体_GB2312" pitchFamily="49" charset="-122"/>
              </a:rPr>
              <a:t>数学书</a:t>
            </a:r>
          </a:p>
        </p:txBody>
      </p:sp>
      <p:sp>
        <p:nvSpPr>
          <p:cNvPr id="68630" name="Text Box 22"/>
          <p:cNvSpPr txBox="1">
            <a:spLocks noChangeArrowheads="1"/>
          </p:cNvSpPr>
          <p:nvPr/>
        </p:nvSpPr>
        <p:spPr bwMode="auto">
          <a:xfrm>
            <a:off x="898525" y="285965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黑体" panose="02010609060101010101" pitchFamily="49" charset="-122"/>
              </a:rPr>
              <a:t>则</a:t>
            </a:r>
          </a:p>
        </p:txBody>
      </p:sp>
      <p:sp>
        <p:nvSpPr>
          <p:cNvPr id="68631" name="Text Box 23"/>
          <p:cNvSpPr txBox="1">
            <a:spLocks noChangeArrowheads="1"/>
          </p:cNvSpPr>
          <p:nvPr/>
        </p:nvSpPr>
        <p:spPr bwMode="auto">
          <a:xfrm>
            <a:off x="1797050" y="1380654"/>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ea typeface="楷体_GB2312" pitchFamily="49" charset="-122"/>
              </a:rPr>
              <a:t>事件</a:t>
            </a:r>
          </a:p>
        </p:txBody>
      </p:sp>
      <p:graphicFrame>
        <p:nvGraphicFramePr>
          <p:cNvPr id="9" name="对象 8"/>
          <p:cNvGraphicFramePr>
            <a:graphicFrameLocks noChangeAspect="1"/>
          </p:cNvGraphicFramePr>
          <p:nvPr/>
        </p:nvGraphicFramePr>
        <p:xfrm>
          <a:off x="1246733" y="3501008"/>
          <a:ext cx="1159917" cy="662810"/>
        </p:xfrm>
        <a:graphic>
          <a:graphicData uri="http://schemas.openxmlformats.org/presentationml/2006/ole">
            <mc:AlternateContent xmlns:mc="http://schemas.openxmlformats.org/markup-compatibility/2006">
              <mc:Choice xmlns:v="urn:schemas-microsoft-com:vml" Requires="v">
                <p:oleObj spid="_x0000_s10547" name="Equation" r:id="rId3" imgW="8534400" imgH="4876800" progId="Equation.DSMT4">
                  <p:embed/>
                </p:oleObj>
              </mc:Choice>
              <mc:Fallback>
                <p:oleObj name="Equation" r:id="rId3" imgW="8534400" imgH="4876800" progId="Equation.DSMT4">
                  <p:embed/>
                  <p:pic>
                    <p:nvPicPr>
                      <p:cNvPr id="0" name="图片 10532"/>
                      <p:cNvPicPr/>
                      <p:nvPr/>
                    </p:nvPicPr>
                    <p:blipFill>
                      <a:blip r:embed="rId4"/>
                      <a:stretch>
                        <a:fillRect/>
                      </a:stretch>
                    </p:blipFill>
                    <p:spPr>
                      <a:xfrm>
                        <a:off x="1246733" y="3501008"/>
                        <a:ext cx="1159917" cy="66281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233596" y="4234647"/>
          <a:ext cx="1273175" cy="599141"/>
        </p:xfrm>
        <a:graphic>
          <a:graphicData uri="http://schemas.openxmlformats.org/presentationml/2006/ole">
            <mc:AlternateContent xmlns:mc="http://schemas.openxmlformats.org/markup-compatibility/2006">
              <mc:Choice xmlns:v="urn:schemas-microsoft-com:vml" Requires="v">
                <p:oleObj spid="_x0000_s10548" name="Equation" r:id="rId5" imgW="10363200" imgH="4876800" progId="Equation.DSMT4">
                  <p:embed/>
                </p:oleObj>
              </mc:Choice>
              <mc:Fallback>
                <p:oleObj name="Equation" r:id="rId5" imgW="10363200" imgH="4876800" progId="Equation.DSMT4">
                  <p:embed/>
                  <p:pic>
                    <p:nvPicPr>
                      <p:cNvPr id="0" name="图片 10533"/>
                      <p:cNvPicPr/>
                      <p:nvPr/>
                    </p:nvPicPr>
                    <p:blipFill>
                      <a:blip r:embed="rId6"/>
                      <a:stretch>
                        <a:fillRect/>
                      </a:stretch>
                    </p:blipFill>
                    <p:spPr>
                      <a:xfrm>
                        <a:off x="1233596" y="4234647"/>
                        <a:ext cx="1273175" cy="599141"/>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158072" y="5028415"/>
          <a:ext cx="1364382" cy="639555"/>
        </p:xfrm>
        <a:graphic>
          <a:graphicData uri="http://schemas.openxmlformats.org/presentationml/2006/ole">
            <mc:AlternateContent xmlns:mc="http://schemas.openxmlformats.org/markup-compatibility/2006">
              <mc:Choice xmlns:v="urn:schemas-microsoft-com:vml" Requires="v">
                <p:oleObj spid="_x0000_s10549" name="Equation" r:id="rId7" imgW="9753600" imgH="4572000" progId="Equation.DSMT4">
                  <p:embed/>
                </p:oleObj>
              </mc:Choice>
              <mc:Fallback>
                <p:oleObj name="Equation" r:id="rId7" imgW="9753600" imgH="4572000" progId="Equation.DSMT4">
                  <p:embed/>
                  <p:pic>
                    <p:nvPicPr>
                      <p:cNvPr id="0" name="图片 10534"/>
                      <p:cNvPicPr/>
                      <p:nvPr/>
                    </p:nvPicPr>
                    <p:blipFill>
                      <a:blip r:embed="rId8"/>
                      <a:stretch>
                        <a:fillRect/>
                      </a:stretch>
                    </p:blipFill>
                    <p:spPr>
                      <a:xfrm>
                        <a:off x="1158072" y="5028415"/>
                        <a:ext cx="1364382" cy="63955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631"/>
                                        </p:tgtEl>
                                        <p:attrNameLst>
                                          <p:attrName>style.visibility</p:attrName>
                                        </p:attrNameLst>
                                      </p:cBhvr>
                                      <p:to>
                                        <p:strVal val="visible"/>
                                      </p:to>
                                    </p:set>
                                    <p:animEffect transition="in" filter="dissolve">
                                      <p:cBhvr>
                                        <p:cTn id="12" dur="500"/>
                                        <p:tgtEl>
                                          <p:spTgt spid="6863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630"/>
                                        </p:tgtEl>
                                        <p:attrNameLst>
                                          <p:attrName>style.visibility</p:attrName>
                                        </p:attrNameLst>
                                      </p:cBhvr>
                                      <p:to>
                                        <p:strVal val="visible"/>
                                      </p:to>
                                    </p:set>
                                    <p:animEffect transition="in" filter="dissolve">
                                      <p:cBhvr>
                                        <p:cTn id="29" dur="500"/>
                                        <p:tgtEl>
                                          <p:spTgt spid="6863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8620"/>
                                        </p:tgtEl>
                                        <p:attrNameLst>
                                          <p:attrName>style.visibility</p:attrName>
                                        </p:attrNameLst>
                                      </p:cBhvr>
                                      <p:to>
                                        <p:strVal val="visible"/>
                                      </p:to>
                                    </p:set>
                                    <p:animEffect transition="in" filter="wipe(left)">
                                      <p:cBhvr>
                                        <p:cTn id="38" dur="500"/>
                                        <p:tgtEl>
                                          <p:spTgt spid="6862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8623"/>
                                        </p:tgtEl>
                                        <p:attrNameLst>
                                          <p:attrName>style.visibility</p:attrName>
                                        </p:attrNameLst>
                                      </p:cBhvr>
                                      <p:to>
                                        <p:strVal val="visible"/>
                                      </p:to>
                                    </p:set>
                                    <p:animEffect transition="in" filter="wipe(left)">
                                      <p:cBhvr>
                                        <p:cTn id="47" dur="500"/>
                                        <p:tgtEl>
                                          <p:spTgt spid="6862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8625"/>
                                        </p:tgtEl>
                                        <p:attrNameLst>
                                          <p:attrName>style.visibility</p:attrName>
                                        </p:attrNameLst>
                                      </p:cBhvr>
                                      <p:to>
                                        <p:strVal val="visible"/>
                                      </p:to>
                                    </p:set>
                                    <p:animEffect transition="in" filter="wipe(left)">
                                      <p:cBhvr>
                                        <p:cTn id="56" dur="500"/>
                                        <p:tgtEl>
                                          <p:spTgt spid="686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8626"/>
                                        </p:tgtEl>
                                        <p:attrNameLst>
                                          <p:attrName>style.visibility</p:attrName>
                                        </p:attrNameLst>
                                      </p:cBhvr>
                                      <p:to>
                                        <p:strVal val="visible"/>
                                      </p:to>
                                    </p:set>
                                    <p:animEffect transition="in" filter="wipe(left)">
                                      <p:cBhvr>
                                        <p:cTn id="61" dur="500"/>
                                        <p:tgtEl>
                                          <p:spTgt spid="6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10260" grpId="0"/>
      <p:bldP spid="10259" grpId="0"/>
      <p:bldP spid="10258" grpId="0"/>
      <p:bldP spid="68620" grpId="0" autoUpdateAnimBg="0"/>
      <p:bldP spid="68623" grpId="0" autoUpdateAnimBg="0"/>
      <p:bldP spid="68625" grpId="0" autoUpdateAnimBg="0"/>
      <p:bldP spid="68626" grpId="0" autoUpdateAnimBg="0"/>
      <p:bldP spid="68630" grpId="0" autoUpdateAnimBg="0"/>
      <p:bldP spid="686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517525" y="476672"/>
            <a:ext cx="808692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4000" b="1" dirty="0">
                <a:latin typeface="黑体" panose="02010609060101010101" pitchFamily="49" charset="-122"/>
                <a:ea typeface="黑体" panose="02010609060101010101" pitchFamily="49" charset="-122"/>
              </a:rPr>
              <a:t>例</a:t>
            </a:r>
            <a:r>
              <a:rPr kumimoji="1" lang="en-US" altLang="zh-CN" sz="4000" b="1" dirty="0">
                <a:latin typeface="黑体" panose="02010609060101010101" pitchFamily="49" charset="-122"/>
                <a:ea typeface="黑体" panose="02010609060101010101" pitchFamily="49" charset="-122"/>
              </a:rPr>
              <a:t>2</a:t>
            </a:r>
            <a:r>
              <a:rPr kumimoji="1" lang="en-US" altLang="zh-CN" sz="4000" b="1" dirty="0">
                <a:ea typeface="楷体_GB2312" pitchFamily="49" charset="-122"/>
              </a:rPr>
              <a:t> </a:t>
            </a:r>
            <a:r>
              <a:rPr kumimoji="1" lang="en-US" altLang="zh-CN" sz="4000" dirty="0">
                <a:ea typeface="楷体_GB2312" pitchFamily="49" charset="-122"/>
              </a:rPr>
              <a:t> </a:t>
            </a:r>
            <a:r>
              <a:rPr kumimoji="1" lang="zh-CN" altLang="en-US" sz="4000" dirty="0">
                <a:ea typeface="楷体_GB2312" pitchFamily="49" charset="-122"/>
              </a:rPr>
              <a:t>利用事件关系和运算表达多个事件的关系</a:t>
            </a:r>
          </a:p>
        </p:txBody>
      </p:sp>
      <p:sp>
        <p:nvSpPr>
          <p:cNvPr id="74757" name="Text Box 5"/>
          <p:cNvSpPr txBox="1">
            <a:spLocks noChangeArrowheads="1"/>
          </p:cNvSpPr>
          <p:nvPr/>
        </p:nvSpPr>
        <p:spPr bwMode="auto">
          <a:xfrm>
            <a:off x="762000" y="2062163"/>
            <a:ext cx="49736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4400" i="1">
                <a:ea typeface="楷体_GB2312" pitchFamily="49" charset="-122"/>
              </a:rPr>
              <a:t>A ,B ,C</a:t>
            </a:r>
            <a:r>
              <a:rPr kumimoji="1" lang="en-US" altLang="zh-CN" sz="4000">
                <a:ea typeface="楷体_GB2312" pitchFamily="49" charset="-122"/>
              </a:rPr>
              <a:t> </a:t>
            </a:r>
            <a:r>
              <a:rPr kumimoji="1" lang="zh-CN" altLang="en-US" sz="4000">
                <a:ea typeface="楷体_GB2312" pitchFamily="49" charset="-122"/>
              </a:rPr>
              <a:t>都不发生——</a:t>
            </a:r>
          </a:p>
        </p:txBody>
      </p:sp>
      <p:graphicFrame>
        <p:nvGraphicFramePr>
          <p:cNvPr id="74758" name="Object 6"/>
          <p:cNvGraphicFramePr>
            <a:graphicFrameLocks noChangeAspect="1"/>
          </p:cNvGraphicFramePr>
          <p:nvPr/>
        </p:nvGraphicFramePr>
        <p:xfrm>
          <a:off x="2195733" y="3140967"/>
          <a:ext cx="1462413" cy="648000"/>
        </p:xfrm>
        <a:graphic>
          <a:graphicData uri="http://schemas.openxmlformats.org/presentationml/2006/ole">
            <mc:AlternateContent xmlns:mc="http://schemas.openxmlformats.org/markup-compatibility/2006">
              <mc:Choice xmlns:v="urn:schemas-microsoft-com:vml" Requires="v">
                <p:oleObj spid="_x0000_s11568" name="Equation" r:id="rId3" imgW="9448800" imgH="5486400" progId="Equation.DSMT4">
                  <p:embed/>
                </p:oleObj>
              </mc:Choice>
              <mc:Fallback>
                <p:oleObj name="Equation" r:id="rId3" imgW="9448800" imgH="5486400" progId="Equation.DSMT4">
                  <p:embed/>
                  <p:pic>
                    <p:nvPicPr>
                      <p:cNvPr id="0" name="图片 11549"/>
                      <p:cNvPicPr>
                        <a:picLocks noChangeAspect="1" noChangeArrowheads="1"/>
                      </p:cNvPicPr>
                      <p:nvPr/>
                    </p:nvPicPr>
                    <p:blipFill>
                      <a:blip r:embed="rId4"/>
                      <a:srcRect/>
                      <a:stretch>
                        <a:fillRect/>
                      </a:stretch>
                    </p:blipFill>
                    <p:spPr bwMode="auto">
                      <a:xfrm>
                        <a:off x="2195733" y="3140967"/>
                        <a:ext cx="1462413" cy="6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9" name="Object 7"/>
          <p:cNvGraphicFramePr>
            <a:graphicFrameLocks noChangeAspect="1"/>
          </p:cNvGraphicFramePr>
          <p:nvPr/>
        </p:nvGraphicFramePr>
        <p:xfrm>
          <a:off x="3779912" y="3069032"/>
          <a:ext cx="2442460" cy="648000"/>
        </p:xfrm>
        <a:graphic>
          <a:graphicData uri="http://schemas.openxmlformats.org/presentationml/2006/ole">
            <mc:AlternateContent xmlns:mc="http://schemas.openxmlformats.org/markup-compatibility/2006">
              <mc:Choice xmlns:v="urn:schemas-microsoft-com:vml" Requires="v">
                <p:oleObj spid="_x0000_s11569" name="Equation" r:id="rId5" imgW="19507200" imgH="5181600" progId="Equation.DSMT4">
                  <p:embed/>
                </p:oleObj>
              </mc:Choice>
              <mc:Fallback>
                <p:oleObj name="Equation" r:id="rId5" imgW="19507200" imgH="5181600" progId="Equation.DSMT4">
                  <p:embed/>
                  <p:pic>
                    <p:nvPicPr>
                      <p:cNvPr id="0" name="图片 11550"/>
                      <p:cNvPicPr>
                        <a:picLocks noChangeAspect="1" noChangeArrowheads="1"/>
                      </p:cNvPicPr>
                      <p:nvPr/>
                    </p:nvPicPr>
                    <p:blipFill>
                      <a:blip r:embed="rId6"/>
                      <a:srcRect/>
                      <a:stretch>
                        <a:fillRect/>
                      </a:stretch>
                    </p:blipFill>
                    <p:spPr bwMode="auto">
                      <a:xfrm>
                        <a:off x="3779912" y="3069032"/>
                        <a:ext cx="244246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0" name="Text Box 8"/>
          <p:cNvSpPr txBox="1">
            <a:spLocks noChangeArrowheads="1"/>
          </p:cNvSpPr>
          <p:nvPr/>
        </p:nvSpPr>
        <p:spPr bwMode="auto">
          <a:xfrm>
            <a:off x="0" y="4200525"/>
            <a:ext cx="5684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ea typeface="楷体_GB2312" pitchFamily="49" charset="-122"/>
              </a:rPr>
              <a:t>       </a:t>
            </a:r>
            <a:r>
              <a:rPr kumimoji="1" lang="en-US" altLang="zh-CN" sz="4400" i="1">
                <a:ea typeface="楷体_GB2312" pitchFamily="49" charset="-122"/>
              </a:rPr>
              <a:t>A ,B ,C</a:t>
            </a:r>
            <a:r>
              <a:rPr kumimoji="1" lang="en-US" altLang="zh-CN" sz="4000">
                <a:ea typeface="楷体_GB2312" pitchFamily="49" charset="-122"/>
              </a:rPr>
              <a:t> </a:t>
            </a:r>
            <a:r>
              <a:rPr kumimoji="1" lang="zh-CN" altLang="en-US" sz="4000">
                <a:ea typeface="楷体_GB2312" pitchFamily="49" charset="-122"/>
              </a:rPr>
              <a:t>不都发生——</a:t>
            </a:r>
          </a:p>
        </p:txBody>
      </p:sp>
      <p:graphicFrame>
        <p:nvGraphicFramePr>
          <p:cNvPr id="74761" name="Object 9"/>
          <p:cNvGraphicFramePr>
            <a:graphicFrameLocks noChangeAspect="1"/>
          </p:cNvGraphicFramePr>
          <p:nvPr/>
        </p:nvGraphicFramePr>
        <p:xfrm>
          <a:off x="3563888" y="5373288"/>
          <a:ext cx="1983344" cy="648000"/>
        </p:xfrm>
        <a:graphic>
          <a:graphicData uri="http://schemas.openxmlformats.org/presentationml/2006/ole">
            <mc:AlternateContent xmlns:mc="http://schemas.openxmlformats.org/markup-compatibility/2006">
              <mc:Choice xmlns:v="urn:schemas-microsoft-com:vml" Requires="v">
                <p:oleObj spid="_x0000_s11570" name="Equation" r:id="rId7" imgW="16459200" imgH="5486400" progId="Equation.DSMT4">
                  <p:embed/>
                </p:oleObj>
              </mc:Choice>
              <mc:Fallback>
                <p:oleObj name="Equation" r:id="rId7" imgW="16459200" imgH="5486400" progId="Equation.DSMT4">
                  <p:embed/>
                  <p:pic>
                    <p:nvPicPr>
                      <p:cNvPr id="0" name="图片 11551"/>
                      <p:cNvPicPr>
                        <a:picLocks noChangeAspect="1" noChangeArrowheads="1"/>
                      </p:cNvPicPr>
                      <p:nvPr/>
                    </p:nvPicPr>
                    <p:blipFill>
                      <a:blip r:embed="rId8"/>
                      <a:srcRect/>
                      <a:stretch>
                        <a:fillRect/>
                      </a:stretch>
                    </p:blipFill>
                    <p:spPr bwMode="auto">
                      <a:xfrm>
                        <a:off x="3563888" y="5373288"/>
                        <a:ext cx="1983344" cy="6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2" name="Object 10"/>
          <p:cNvGraphicFramePr>
            <a:graphicFrameLocks noChangeAspect="1"/>
          </p:cNvGraphicFramePr>
          <p:nvPr/>
        </p:nvGraphicFramePr>
        <p:xfrm>
          <a:off x="2024063" y="5301280"/>
          <a:ext cx="1419300" cy="648000"/>
        </p:xfrm>
        <a:graphic>
          <a:graphicData uri="http://schemas.openxmlformats.org/presentationml/2006/ole">
            <mc:AlternateContent xmlns:mc="http://schemas.openxmlformats.org/markup-compatibility/2006">
              <mc:Choice xmlns:v="urn:schemas-microsoft-com:vml" Requires="v">
                <p:oleObj spid="_x0000_s11571" name="Equation" r:id="rId9" imgW="11582400" imgH="5181600" progId="Equation.DSMT4">
                  <p:embed/>
                </p:oleObj>
              </mc:Choice>
              <mc:Fallback>
                <p:oleObj name="Equation" r:id="rId9" imgW="11582400" imgH="5181600" progId="Equation.DSMT4">
                  <p:embed/>
                  <p:pic>
                    <p:nvPicPr>
                      <p:cNvPr id="0" name="图片 11552"/>
                      <p:cNvPicPr>
                        <a:picLocks noChangeAspect="1" noChangeArrowheads="1"/>
                      </p:cNvPicPr>
                      <p:nvPr/>
                    </p:nvPicPr>
                    <p:blipFill>
                      <a:blip r:embed="rId10"/>
                      <a:srcRect/>
                      <a:stretch>
                        <a:fillRect/>
                      </a:stretch>
                    </p:blipFill>
                    <p:spPr bwMode="auto">
                      <a:xfrm>
                        <a:off x="2024063" y="5301280"/>
                        <a:ext cx="14193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wipe(left)">
                                      <p:cBhvr>
                                        <p:cTn id="7" dur="500"/>
                                        <p:tgtEl>
                                          <p:spTgt spid="747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wipe(left)">
                                      <p:cBhvr>
                                        <p:cTn id="12" dur="500"/>
                                        <p:tgtEl>
                                          <p:spTgt spid="747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4758"/>
                                        </p:tgtEl>
                                        <p:attrNameLst>
                                          <p:attrName>style.visibility</p:attrName>
                                        </p:attrNameLst>
                                      </p:cBhvr>
                                      <p:to>
                                        <p:strVal val="visible"/>
                                      </p:to>
                                    </p:set>
                                    <p:animEffect transition="in" filter="wipe(up)">
                                      <p:cBhvr>
                                        <p:cTn id="17" dur="500"/>
                                        <p:tgtEl>
                                          <p:spTgt spid="747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4759"/>
                                        </p:tgtEl>
                                        <p:attrNameLst>
                                          <p:attrName>style.visibility</p:attrName>
                                        </p:attrNameLst>
                                      </p:cBhvr>
                                      <p:to>
                                        <p:strVal val="visible"/>
                                      </p:to>
                                    </p:set>
                                    <p:animEffect transition="in" filter="wipe(up)">
                                      <p:cBhvr>
                                        <p:cTn id="22" dur="500"/>
                                        <p:tgtEl>
                                          <p:spTgt spid="747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60"/>
                                        </p:tgtEl>
                                        <p:attrNameLst>
                                          <p:attrName>style.visibility</p:attrName>
                                        </p:attrNameLst>
                                      </p:cBhvr>
                                      <p:to>
                                        <p:strVal val="visible"/>
                                      </p:to>
                                    </p:set>
                                    <p:animEffect transition="in" filter="wipe(left)">
                                      <p:cBhvr>
                                        <p:cTn id="27" dur="500"/>
                                        <p:tgtEl>
                                          <p:spTgt spid="747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4761"/>
                                        </p:tgtEl>
                                        <p:attrNameLst>
                                          <p:attrName>style.visibility</p:attrName>
                                        </p:attrNameLst>
                                      </p:cBhvr>
                                      <p:to>
                                        <p:strVal val="visible"/>
                                      </p:to>
                                    </p:set>
                                    <p:animEffect transition="in" filter="wipe(up)">
                                      <p:cBhvr>
                                        <p:cTn id="32" dur="500"/>
                                        <p:tgtEl>
                                          <p:spTgt spid="747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4762"/>
                                        </p:tgtEl>
                                        <p:attrNameLst>
                                          <p:attrName>style.visibility</p:attrName>
                                        </p:attrNameLst>
                                      </p:cBhvr>
                                      <p:to>
                                        <p:strVal val="visible"/>
                                      </p:to>
                                    </p:set>
                                    <p:animEffect transition="in" filter="wipe(up)">
                                      <p:cBhvr>
                                        <p:cTn id="37" dur="500"/>
                                        <p:tgtEl>
                                          <p:spTgt spid="7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P spid="74757" grpId="0" autoUpdateAnimBg="0"/>
      <p:bldP spid="7476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66112" y="993222"/>
            <a:ext cx="8626368" cy="4493538"/>
          </a:xfrm>
          <a:prstGeom prst="rect">
            <a:avLst/>
          </a:prstGeom>
        </p:spPr>
        <p:txBody>
          <a:bodyPr wrap="square">
            <a:spAutoFit/>
          </a:bodyPr>
          <a:lstStyle/>
          <a:p>
            <a:pPr>
              <a:spcBef>
                <a:spcPts val="600"/>
              </a:spcBef>
            </a:pPr>
            <a:r>
              <a:rPr lang="en-US" altLang="zh-CN" sz="3200" dirty="0">
                <a:latin typeface="Times New Roman" panose="02020603050405020304" pitchFamily="18" charset="0"/>
                <a:ea typeface="宋体" panose="02010600030101010101" pitchFamily="2" charset="-122"/>
              </a:rPr>
              <a:t>1.</a:t>
            </a:r>
            <a:r>
              <a:rPr lang="zh-CN" altLang="en-US" sz="3200" dirty="0">
                <a:latin typeface="Times New Roman" panose="02020603050405020304" pitchFamily="18" charset="0"/>
                <a:ea typeface="宋体" panose="02010600030101010101" pitchFamily="2" charset="-122"/>
              </a:rPr>
              <a:t>设</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𝐴</a:t>
            </a:r>
            <a:r>
              <a:rPr lang="zh-CN" altLang="en-US" sz="3200" dirty="0">
                <a:latin typeface="Times New Roman" panose="02020603050405020304" pitchFamily="18" charset="0"/>
                <a:ea typeface="宋体" panose="02010600030101010101" pitchFamily="2" charset="-122"/>
              </a:rPr>
              <a:t>、𝐵、𝐶表示三个事件，利用𝐴、</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𝐵</a:t>
            </a:r>
            <a:r>
              <a:rPr lang="zh-CN" altLang="en-US" sz="3200" dirty="0">
                <a:latin typeface="Times New Roman" panose="02020603050405020304" pitchFamily="18" charset="0"/>
                <a:ea typeface="宋体" panose="02010600030101010101" pitchFamily="2" charset="-122"/>
              </a:rPr>
              <a:t>、𝐶表示下列事件：</a:t>
            </a:r>
            <a:endParaRPr lang="en-US" altLang="zh-CN" sz="3200" dirty="0">
              <a:latin typeface="Times New Roman" panose="02020603050405020304" pitchFamily="18" charset="0"/>
              <a:ea typeface="宋体" panose="02010600030101010101" pitchFamily="2" charset="-122"/>
            </a:endParaRPr>
          </a:p>
          <a:p>
            <a:pPr>
              <a:spcBef>
                <a:spcPts val="600"/>
              </a:spcBef>
            </a:pPr>
            <a:r>
              <a:rPr lang="en-US" altLang="zh-CN" sz="3200" dirty="0">
                <a:latin typeface="Times New Roman" panose="02020603050405020304" pitchFamily="18" charset="0"/>
                <a:ea typeface="宋体" panose="02010600030101010101" pitchFamily="2" charset="-122"/>
              </a:rPr>
              <a:t>(1)</a:t>
            </a:r>
            <a:r>
              <a:rPr lang="zh-CN" altLang="en-US" sz="3200" dirty="0">
                <a:latin typeface="Times New Roman" panose="02020603050405020304" pitchFamily="18" charset="0"/>
                <a:ea typeface="宋体" panose="02010600030101010101" pitchFamily="2" charset="-122"/>
              </a:rPr>
              <a:t>𝐴与𝐵发生，</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𝐶</a:t>
            </a:r>
            <a:r>
              <a:rPr lang="zh-CN" altLang="en-US" sz="3200" dirty="0">
                <a:latin typeface="Times New Roman" panose="02020603050405020304" pitchFamily="18" charset="0"/>
                <a:ea typeface="宋体" panose="02010600030101010101" pitchFamily="2" charset="-122"/>
              </a:rPr>
              <a:t>不发生；</a:t>
            </a:r>
            <a:endParaRPr lang="en-US" altLang="zh-CN" sz="3200" dirty="0">
              <a:latin typeface="Times New Roman" panose="02020603050405020304" pitchFamily="18" charset="0"/>
              <a:ea typeface="宋体" panose="02010600030101010101" pitchFamily="2" charset="-122"/>
            </a:endParaRPr>
          </a:p>
          <a:p>
            <a:pPr>
              <a:spcBef>
                <a:spcPts val="600"/>
              </a:spcBef>
            </a:pPr>
            <a:r>
              <a:rPr lang="en-US" altLang="zh-CN" sz="3200" dirty="0">
                <a:latin typeface="Times New Roman" panose="02020603050405020304" pitchFamily="18" charset="0"/>
                <a:ea typeface="宋体" panose="02010600030101010101" pitchFamily="2" charset="-122"/>
              </a:rPr>
              <a:t>(2)</a:t>
            </a:r>
            <a:r>
              <a:rPr lang="zh-CN" altLang="en-US" sz="3200" dirty="0">
                <a:latin typeface="Times New Roman" panose="02020603050405020304" pitchFamily="18" charset="0"/>
                <a:ea typeface="宋体" panose="02010600030101010101" pitchFamily="2" charset="-122"/>
              </a:rPr>
              <a:t>𝐴、𝐵、𝐶都发生；</a:t>
            </a:r>
            <a:endParaRPr lang="en-US" altLang="zh-CN" sz="3200" dirty="0">
              <a:latin typeface="Times New Roman" panose="02020603050405020304" pitchFamily="18" charset="0"/>
              <a:ea typeface="宋体" panose="02010600030101010101" pitchFamily="2" charset="-122"/>
            </a:endParaRPr>
          </a:p>
          <a:p>
            <a:pPr>
              <a:spcBef>
                <a:spcPts val="600"/>
              </a:spcBef>
            </a:pPr>
            <a:r>
              <a:rPr lang="en-US" altLang="zh-CN" sz="3200" dirty="0">
                <a:latin typeface="Times New Roman" panose="02020603050405020304" pitchFamily="18" charset="0"/>
                <a:ea typeface="宋体" panose="02010600030101010101" pitchFamily="2" charset="-122"/>
              </a:rPr>
              <a:t>(3)</a:t>
            </a:r>
            <a:r>
              <a:rPr lang="zh-CN" altLang="en-US" sz="3200" dirty="0">
                <a:latin typeface="Times New Roman" panose="02020603050405020304" pitchFamily="18" charset="0"/>
                <a:ea typeface="宋体" panose="02010600030101010101" pitchFamily="2" charset="-122"/>
              </a:rPr>
              <a:t>𝐴、𝐵、𝐶都不发生；</a:t>
            </a:r>
            <a:endParaRPr lang="en-US" altLang="zh-CN" sz="3200" dirty="0">
              <a:latin typeface="Times New Roman" panose="02020603050405020304" pitchFamily="18" charset="0"/>
              <a:ea typeface="宋体" panose="02010600030101010101" pitchFamily="2" charset="-122"/>
            </a:endParaRPr>
          </a:p>
          <a:p>
            <a:pPr>
              <a:spcBef>
                <a:spcPts val="600"/>
              </a:spcBef>
            </a:pPr>
            <a:r>
              <a:rPr lang="en-US" altLang="zh-CN" sz="3200" dirty="0">
                <a:latin typeface="Times New Roman" panose="02020603050405020304" pitchFamily="18" charset="0"/>
                <a:ea typeface="宋体" panose="02010600030101010101" pitchFamily="2" charset="-122"/>
              </a:rPr>
              <a:t>(4)</a:t>
            </a:r>
            <a:r>
              <a:rPr lang="zh-CN" altLang="en-US" sz="3200" dirty="0">
                <a:latin typeface="Times New Roman" panose="02020603050405020304" pitchFamily="18" charset="0"/>
                <a:ea typeface="宋体" panose="02010600030101010101" pitchFamily="2" charset="-122"/>
              </a:rPr>
              <a:t>𝐴、𝐵、𝐶中恰有两个发生；</a:t>
            </a:r>
            <a:endParaRPr lang="en-US" altLang="zh-CN" sz="3200" dirty="0">
              <a:latin typeface="Times New Roman" panose="02020603050405020304" pitchFamily="18" charset="0"/>
              <a:ea typeface="宋体" panose="02010600030101010101" pitchFamily="2" charset="-122"/>
            </a:endParaRPr>
          </a:p>
          <a:p>
            <a:pPr>
              <a:spcBef>
                <a:spcPts val="600"/>
              </a:spcBef>
            </a:pPr>
            <a:r>
              <a:rPr lang="en-US" altLang="zh-CN" sz="3200" dirty="0">
                <a:latin typeface="Times New Roman" panose="02020603050405020304" pitchFamily="18" charset="0"/>
                <a:ea typeface="宋体" panose="02010600030101010101" pitchFamily="2" charset="-122"/>
              </a:rPr>
              <a:t>(5)</a:t>
            </a:r>
            <a:r>
              <a:rPr lang="zh-CN" altLang="en-US" sz="3200" dirty="0">
                <a:latin typeface="Times New Roman" panose="02020603050405020304" pitchFamily="18" charset="0"/>
                <a:ea typeface="宋体" panose="02010600030101010101" pitchFamily="2" charset="-122"/>
              </a:rPr>
              <a:t>𝐴、𝐵、𝐶中至少有一个不发生；</a:t>
            </a:r>
            <a:endParaRPr lang="en-US" altLang="zh-CN" sz="3200" dirty="0">
              <a:latin typeface="Times New Roman" panose="02020603050405020304" pitchFamily="18" charset="0"/>
              <a:ea typeface="宋体" panose="02010600030101010101" pitchFamily="2" charset="-122"/>
            </a:endParaRPr>
          </a:p>
          <a:p>
            <a:pPr>
              <a:spcBef>
                <a:spcPts val="600"/>
              </a:spcBef>
            </a:pPr>
            <a:r>
              <a:rPr lang="en-US" altLang="zh-CN" sz="3200" dirty="0">
                <a:latin typeface="Times New Roman" panose="02020603050405020304" pitchFamily="18" charset="0"/>
                <a:ea typeface="宋体" panose="02010600030101010101" pitchFamily="2" charset="-122"/>
              </a:rPr>
              <a:t>(6)</a:t>
            </a:r>
            <a:r>
              <a:rPr lang="zh-CN" altLang="en-US" sz="3200" dirty="0">
                <a:latin typeface="Times New Roman" panose="02020603050405020304" pitchFamily="18" charset="0"/>
                <a:ea typeface="宋体" panose="02010600030101010101" pitchFamily="2" charset="-122"/>
              </a:rPr>
              <a:t>𝐴、𝐵、𝐶中不多于一个发生。</a:t>
            </a:r>
            <a:endParaRPr lang="en-US" altLang="zh-CN" sz="3200" dirty="0">
              <a:latin typeface="Times New Roman" panose="02020603050405020304" pitchFamily="18" charset="0"/>
              <a:ea typeface="宋体" panose="02010600030101010101" pitchFamily="2" charset="-122"/>
            </a:endParaRPr>
          </a:p>
        </p:txBody>
      </p:sp>
      <p:graphicFrame>
        <p:nvGraphicFramePr>
          <p:cNvPr id="12291" name="Object 4"/>
          <p:cNvGraphicFramePr>
            <a:graphicFrameLocks noChangeAspect="1"/>
          </p:cNvGraphicFramePr>
          <p:nvPr/>
        </p:nvGraphicFramePr>
        <p:xfrm>
          <a:off x="6650703" y="3321050"/>
          <a:ext cx="114300" cy="215900"/>
        </p:xfrm>
        <a:graphic>
          <a:graphicData uri="http://schemas.openxmlformats.org/presentationml/2006/ole">
            <mc:AlternateContent xmlns:mc="http://schemas.openxmlformats.org/markup-compatibility/2006">
              <mc:Choice xmlns:v="urn:schemas-microsoft-com:vml" Requires="v">
                <p:oleObj spid="_x0000_s13317" name="公式" r:id="rId4" imgW="114300" imgH="215900" progId="Equation.3">
                  <p:embed/>
                </p:oleObj>
              </mc:Choice>
              <mc:Fallback>
                <p:oleObj name="公式" r:id="rId4" imgW="114300" imgH="215900" progId="Equation.3">
                  <p:embed/>
                  <p:pic>
                    <p:nvPicPr>
                      <p:cNvPr id="12291" name="Object 4"/>
                      <p:cNvPicPr>
                        <a:picLocks noChangeAspect="1" noChangeArrowheads="1"/>
                      </p:cNvPicPr>
                      <p:nvPr/>
                    </p:nvPicPr>
                    <p:blipFill>
                      <a:blip r:embed="rId5">
                        <a:biLevel thresh="50000"/>
                        <a:grayscl/>
                        <a:lum bright="70000" contrast="-70000"/>
                        <a:extLst>
                          <a:ext uri="{28A0092B-C50C-407E-A947-70E740481C1C}">
                            <a14:useLocalDpi xmlns:a14="http://schemas.microsoft.com/office/drawing/2010/main" val="0"/>
                          </a:ext>
                        </a:extLst>
                      </a:blip>
                      <a:srcRect/>
                      <a:stretch>
                        <a:fillRect/>
                      </a:stretch>
                    </p:blipFill>
                    <p:spPr bwMode="auto">
                      <a:xfrm>
                        <a:off x="6650703"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标题 3"/>
          <p:cNvSpPr>
            <a:spLocks noGrp="1"/>
          </p:cNvSpPr>
          <p:nvPr>
            <p:ph type="title"/>
          </p:nvPr>
        </p:nvSpPr>
        <p:spPr/>
        <p:txBody>
          <a:bodyPr>
            <a:normAutofit/>
          </a:bodyPr>
          <a:lstStyle/>
          <a:p>
            <a:r>
              <a:rPr kumimoji="1" lang="zh-CN" altLang="en-US" dirty="0">
                <a:solidFill>
                  <a:schemeClr val="bg1"/>
                </a:solidFill>
              </a:rPr>
              <a:t>习题一</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11" name="矩形 10"/>
              <p:cNvSpPr/>
              <p:nvPr/>
            </p:nvSpPr>
            <p:spPr>
              <a:xfrm>
                <a:off x="6372200" y="4406726"/>
                <a:ext cx="1529137"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e>
                      </m:acc>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1" name="矩形 10"/>
              <p:cNvSpPr>
                <a:spLocks noRot="1" noChangeAspect="1" noMove="1" noResize="1" noEditPoints="1" noAdjustHandles="1" noChangeArrowheads="1" noChangeShapeType="1" noTextEdit="1"/>
              </p:cNvSpPr>
              <p:nvPr/>
            </p:nvSpPr>
            <p:spPr>
              <a:xfrm>
                <a:off x="6372200" y="4406726"/>
                <a:ext cx="1529137" cy="462434"/>
              </a:xfrm>
              <a:prstGeom prst="rect">
                <a:avLst/>
              </a:prstGeom>
              <a:blipFill rotWithShape="1">
                <a:blip r:embed="rId6"/>
                <a:stretch>
                  <a:fillRect l="-40" t="-100" r="2" b="1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567308" y="5402867"/>
                <a:ext cx="3823611"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r>
                            <a:rPr lang="en-US" altLang="zh-CN" sz="2400" b="1" i="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 </m:t>
                          </m:r>
                        </m:e>
                      </m:acc>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e>
                      </m:acc>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en-US" altLang="zh-CN" sz="2400" b="1" i="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 </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e>
                      </m:acc>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en-US" altLang="zh-CN" sz="2400" b="1" i="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 </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e>
                      </m:acc>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e>
                      </m:acc>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2" name="矩形 11"/>
              <p:cNvSpPr>
                <a:spLocks noRot="1" noChangeAspect="1" noMove="1" noResize="1" noEditPoints="1" noAdjustHandles="1" noChangeArrowheads="1" noChangeShapeType="1" noTextEdit="1"/>
              </p:cNvSpPr>
              <p:nvPr/>
            </p:nvSpPr>
            <p:spPr>
              <a:xfrm>
                <a:off x="4567308" y="5402867"/>
                <a:ext cx="3823611" cy="462434"/>
              </a:xfrm>
              <a:prstGeom prst="rect">
                <a:avLst/>
              </a:prstGeom>
              <a:blipFill rotWithShape="1">
                <a:blip r:embed="rId7"/>
                <a:stretch>
                  <a:fillRect l="-10" t="-62" r="1" b="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698002" y="3789040"/>
                <a:ext cx="2692917"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𝐴𝐵</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e>
                      </m:acc>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𝐵𝐶</m:t>
                      </m:r>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3" name="矩形 12"/>
              <p:cNvSpPr>
                <a:spLocks noRot="1" noChangeAspect="1" noMove="1" noResize="1" noEditPoints="1" noAdjustHandles="1" noChangeArrowheads="1" noChangeShapeType="1" noTextEdit="1"/>
              </p:cNvSpPr>
              <p:nvPr/>
            </p:nvSpPr>
            <p:spPr>
              <a:xfrm>
                <a:off x="5698002" y="3789040"/>
                <a:ext cx="2692917" cy="462434"/>
              </a:xfrm>
              <a:prstGeom prst="rect">
                <a:avLst/>
              </a:prstGeom>
              <a:blipFill rotWithShape="1">
                <a:blip r:embed="rId8"/>
                <a:stretch>
                  <a:fillRect l="-5" t="-136" r="1" b="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283968" y="3141555"/>
                <a:ext cx="970137" cy="64748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zh-CN" altLang="en-US" sz="2400" b="1" i="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r>
                            <a:rPr lang="en-US" altLang="zh-CN" sz="2400" b="1" i="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 </m:t>
                          </m:r>
                        </m:e>
                      </m:acc>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r>
                            <a:rPr lang="en-US" altLang="zh-CN" sz="2400" b="1" i="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 </m:t>
                          </m:r>
                        </m:e>
                      </m:acc>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e>
                      </m:acc>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4" name="矩形 13"/>
              <p:cNvSpPr>
                <a:spLocks noRot="1" noChangeAspect="1" noMove="1" noResize="1" noEditPoints="1" noAdjustHandles="1" noChangeArrowheads="1" noChangeShapeType="1" noTextEdit="1"/>
              </p:cNvSpPr>
              <p:nvPr/>
            </p:nvSpPr>
            <p:spPr>
              <a:xfrm>
                <a:off x="4283968" y="3141555"/>
                <a:ext cx="970137" cy="647485"/>
              </a:xfrm>
              <a:prstGeom prst="rect">
                <a:avLst/>
              </a:prstGeom>
              <a:blipFill rotWithShape="1">
                <a:blip r:embed="rId9"/>
                <a:stretch>
                  <a:fillRect l="-27" t="-32" r="12" b="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283967" y="2653807"/>
                <a:ext cx="8354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𝐴𝐵𝐶</m:t>
                      </m:r>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5" name="矩形 14"/>
              <p:cNvSpPr>
                <a:spLocks noRot="1" noChangeAspect="1" noMove="1" noResize="1" noEditPoints="1" noAdjustHandles="1" noChangeArrowheads="1" noChangeShapeType="1" noTextEdit="1"/>
              </p:cNvSpPr>
              <p:nvPr/>
            </p:nvSpPr>
            <p:spPr>
              <a:xfrm>
                <a:off x="4283967" y="2653807"/>
                <a:ext cx="835485" cy="461665"/>
              </a:xfrm>
              <a:prstGeom prst="rect">
                <a:avLst/>
              </a:prstGeom>
              <a:blipFill rotWithShape="1">
                <a:blip r:embed="rId10"/>
                <a:stretch>
                  <a:fillRect l="-31" t="-31" r="10" b="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692523" y="2132856"/>
                <a:ext cx="835485"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𝐴𝐵</m:t>
                      </m:r>
                      <m:acc>
                        <m:accPr>
                          <m:chr m:val="̅"/>
                          <m:ctrlPr>
                            <a:rPr lang="zh-CN" altLang="en-US" sz="2400" b="1" i="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pitchFamily="18" charset="0"/>
                            </a:rPr>
                          </m:ctrlPr>
                        </m:accPr>
                        <m:e>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e>
                      </m:acc>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9" name="矩形 18"/>
              <p:cNvSpPr>
                <a:spLocks noRot="1" noChangeAspect="1" noMove="1" noResize="1" noEditPoints="1" noAdjustHandles="1" noChangeArrowheads="1" noChangeShapeType="1" noTextEdit="1"/>
              </p:cNvSpPr>
              <p:nvPr/>
            </p:nvSpPr>
            <p:spPr>
              <a:xfrm>
                <a:off x="4692523" y="2132856"/>
                <a:ext cx="835485" cy="462434"/>
              </a:xfrm>
              <a:prstGeom prst="rect">
                <a:avLst/>
              </a:prstGeom>
              <a:blipFill rotWithShape="1">
                <a:blip r:embed="rId11"/>
                <a:stretch>
                  <a:fillRect l="-61" t="-114" r="40" b="1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FA0C4F-6ED0-452A-AA5B-C9889FA6B961}" type="datetime1">
              <a:rPr lang="zh-CN" altLang="en-US"/>
              <a:t>2022/9/7</a:t>
            </a:fld>
            <a:endParaRPr lang="en-US" altLang="zh-CN"/>
          </a:p>
        </p:txBody>
      </p:sp>
      <p:sp>
        <p:nvSpPr>
          <p:cNvPr id="6" name="灯片编号占位符 5"/>
          <p:cNvSpPr>
            <a:spLocks noGrp="1"/>
          </p:cNvSpPr>
          <p:nvPr>
            <p:ph type="sldNum" sz="quarter" idx="12"/>
          </p:nvPr>
        </p:nvSpPr>
        <p:spPr/>
        <p:txBody>
          <a:bodyPr/>
          <a:lstStyle/>
          <a:p>
            <a:fld id="{7AAFAB61-04F8-4A2B-BBAB-B1F6C1173857}" type="slidenum">
              <a:rPr lang="zh-CN" altLang="en-US"/>
              <a:t>3</a:t>
            </a:fld>
            <a:endParaRPr lang="en-US" altLang="zh-CN" dirty="0"/>
          </a:p>
        </p:txBody>
      </p:sp>
      <p:sp>
        <p:nvSpPr>
          <p:cNvPr id="473090" name="Rectangle 2"/>
          <p:cNvSpPr>
            <a:spLocks noGrp="1" noChangeArrowheads="1"/>
          </p:cNvSpPr>
          <p:nvPr>
            <p:ph type="title"/>
          </p:nvPr>
        </p:nvSpPr>
        <p:spPr/>
        <p:txBody>
          <a:bodyPr/>
          <a:lstStyle/>
          <a:p>
            <a:r>
              <a:rPr lang="zh-CN" altLang="en-US"/>
              <a:t>关于课程</a:t>
            </a:r>
          </a:p>
        </p:txBody>
      </p:sp>
      <p:sp>
        <p:nvSpPr>
          <p:cNvPr id="473091" name="Rectangle 3"/>
          <p:cNvSpPr>
            <a:spLocks noGrp="1" noChangeArrowheads="1"/>
          </p:cNvSpPr>
          <p:nvPr>
            <p:ph type="body" idx="1"/>
          </p:nvPr>
        </p:nvSpPr>
        <p:spPr>
          <a:xfrm>
            <a:off x="457200" y="1088390"/>
            <a:ext cx="3996690" cy="5005070"/>
          </a:xfrm>
        </p:spPr>
        <p:txBody>
          <a:bodyPr/>
          <a:lstStyle/>
          <a:p>
            <a:pPr marL="0" indent="0" algn="ctr">
              <a:buNone/>
            </a:pPr>
            <a:r>
              <a:rPr lang="en-US" altLang="zh-CN" dirty="0"/>
              <a:t>内容             </a:t>
            </a:r>
          </a:p>
          <a:p>
            <a:r>
              <a:rPr lang="en-US" altLang="zh-CN" dirty="0"/>
              <a:t>1. 随机事件及其概率</a:t>
            </a:r>
          </a:p>
          <a:p>
            <a:r>
              <a:rPr lang="en-US" altLang="zh-CN" dirty="0"/>
              <a:t>2. 随机变量及其分布</a:t>
            </a:r>
          </a:p>
          <a:p>
            <a:r>
              <a:rPr lang="en-US" altLang="zh-CN" dirty="0"/>
              <a:t>3. 多维随机变量及其分布</a:t>
            </a:r>
          </a:p>
          <a:p>
            <a:r>
              <a:rPr lang="en-US" altLang="zh-CN" dirty="0"/>
              <a:t>4. 随机变量的数字特征</a:t>
            </a:r>
          </a:p>
          <a:p>
            <a:r>
              <a:rPr lang="en-US" altLang="zh-CN" dirty="0"/>
              <a:t>5. 数理统计的基本知识</a:t>
            </a:r>
          </a:p>
          <a:p>
            <a:r>
              <a:rPr lang="en-US" altLang="zh-CN" dirty="0"/>
              <a:t>6. 参数估计与假设检验</a:t>
            </a:r>
          </a:p>
          <a:p>
            <a:r>
              <a:rPr lang="en-US" altLang="zh-CN" dirty="0"/>
              <a:t>7. 一元线性回归分析和方差分析</a:t>
            </a:r>
          </a:p>
        </p:txBody>
      </p:sp>
      <p:sp>
        <p:nvSpPr>
          <p:cNvPr id="3" name="Rectangle 3"/>
          <p:cNvSpPr>
            <a:spLocks noGrp="1" noChangeArrowheads="1"/>
          </p:cNvSpPr>
          <p:nvPr/>
        </p:nvSpPr>
        <p:spPr>
          <a:xfrm>
            <a:off x="4690110" y="1088390"/>
            <a:ext cx="3863975" cy="5005070"/>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lnSpc>
                <a:spcPct val="130000"/>
              </a:lnSpc>
              <a:spcBef>
                <a:spcPct val="0"/>
              </a:spcBef>
              <a:spcAft>
                <a:spcPct val="0"/>
              </a:spcAft>
              <a:buClr>
                <a:srgbClr val="000099"/>
              </a:buClr>
              <a:buFont typeface="Wingdings" panose="05000000000000000000" pitchFamily="2" charset="2"/>
              <a:buBlip>
                <a:blip r:embed="rId2"/>
              </a:buBlip>
              <a:defRPr sz="2400" b="1">
                <a:solidFill>
                  <a:srgbClr val="000000"/>
                </a:solidFill>
                <a:latin typeface="+mn-lt"/>
                <a:ea typeface="+mn-ea"/>
                <a:cs typeface="+mn-cs"/>
              </a:defRPr>
            </a:lvl1pPr>
            <a:lvl2pPr marL="742950" indent="-285750" algn="l" rtl="0" fontAlgn="base">
              <a:lnSpc>
                <a:spcPct val="130000"/>
              </a:lnSpc>
              <a:spcBef>
                <a:spcPct val="0"/>
              </a:spcBef>
              <a:spcAft>
                <a:spcPct val="0"/>
              </a:spcAft>
              <a:buClr>
                <a:srgbClr val="0033CC"/>
              </a:buClr>
              <a:buFont typeface="Wingdings" panose="05000000000000000000" pitchFamily="2" charset="2"/>
              <a:buChar char="§"/>
              <a:defRPr sz="2200" b="1">
                <a:solidFill>
                  <a:srgbClr val="000000"/>
                </a:solidFill>
                <a:latin typeface="+mn-lt"/>
                <a:ea typeface="+mn-ea"/>
                <a:cs typeface="+mn-cs"/>
              </a:defRPr>
            </a:lvl2pPr>
            <a:lvl3pPr marL="1085850" indent="-228600" algn="l" rtl="0" fontAlgn="base">
              <a:lnSpc>
                <a:spcPct val="130000"/>
              </a:lnSpc>
              <a:spcBef>
                <a:spcPct val="0"/>
              </a:spcBef>
              <a:spcAft>
                <a:spcPct val="0"/>
              </a:spcAft>
              <a:buClr>
                <a:srgbClr val="000099"/>
              </a:buClr>
              <a:buChar char="–"/>
              <a:defRPr sz="2000" b="1">
                <a:solidFill>
                  <a:srgbClr val="000099"/>
                </a:solidFill>
                <a:latin typeface="+mn-lt"/>
                <a:ea typeface="+mn-ea"/>
                <a:cs typeface="+mn-cs"/>
              </a:defRPr>
            </a:lvl3pPr>
            <a:lvl4pPr marL="1428750" indent="-228600" algn="l" rtl="0" fontAlgn="base">
              <a:lnSpc>
                <a:spcPct val="130000"/>
              </a:lnSpc>
              <a:spcBef>
                <a:spcPct val="0"/>
              </a:spcBef>
              <a:spcAft>
                <a:spcPct val="0"/>
              </a:spcAft>
              <a:buClr>
                <a:srgbClr val="000099"/>
              </a:buClr>
              <a:buChar char="•"/>
              <a:defRPr sz="2000" b="1">
                <a:solidFill>
                  <a:srgbClr val="000099"/>
                </a:solidFill>
                <a:latin typeface="+mn-lt"/>
                <a:ea typeface="+mn-ea"/>
                <a:cs typeface="+mn-cs"/>
              </a:defRPr>
            </a:lvl4pPr>
            <a:lvl5pPr marL="1771650" indent="-228600" algn="l" rtl="0" fontAlgn="base">
              <a:lnSpc>
                <a:spcPct val="130000"/>
              </a:lnSpc>
              <a:spcBef>
                <a:spcPct val="0"/>
              </a:spcBef>
              <a:spcAft>
                <a:spcPct val="0"/>
              </a:spcAft>
              <a:buClr>
                <a:srgbClr val="000099"/>
              </a:buClr>
              <a:buFont typeface="Wingdings" panose="05000000000000000000" pitchFamily="2" charset="2"/>
              <a:buBlip>
                <a:blip r:embed="rId2"/>
              </a:buBlip>
              <a:defRPr b="1">
                <a:solidFill>
                  <a:srgbClr val="000099"/>
                </a:solidFill>
                <a:latin typeface="+mn-lt"/>
                <a:ea typeface="+mn-ea"/>
                <a:cs typeface="+mn-cs"/>
              </a:defRPr>
            </a:lvl5pPr>
            <a:lvl6pPr marL="2228850" indent="-228600" algn="l" rtl="0" fontAlgn="base">
              <a:lnSpc>
                <a:spcPct val="130000"/>
              </a:lnSpc>
              <a:spcBef>
                <a:spcPct val="0"/>
              </a:spcBef>
              <a:spcAft>
                <a:spcPct val="0"/>
              </a:spcAft>
              <a:buClr>
                <a:srgbClr val="000099"/>
              </a:buClr>
              <a:buFont typeface="Wingdings" panose="05000000000000000000" pitchFamily="2" charset="2"/>
              <a:buBlip>
                <a:blip r:embed="rId2"/>
              </a:buBlip>
              <a:defRPr b="1">
                <a:solidFill>
                  <a:srgbClr val="000099"/>
                </a:solidFill>
                <a:latin typeface="+mn-lt"/>
                <a:ea typeface="+mn-ea"/>
                <a:cs typeface="+mn-cs"/>
              </a:defRPr>
            </a:lvl6pPr>
            <a:lvl7pPr marL="2686050" indent="-228600" algn="l" rtl="0" fontAlgn="base">
              <a:lnSpc>
                <a:spcPct val="130000"/>
              </a:lnSpc>
              <a:spcBef>
                <a:spcPct val="0"/>
              </a:spcBef>
              <a:spcAft>
                <a:spcPct val="0"/>
              </a:spcAft>
              <a:buClr>
                <a:srgbClr val="000099"/>
              </a:buClr>
              <a:buFont typeface="Wingdings" panose="05000000000000000000" pitchFamily="2" charset="2"/>
              <a:buBlip>
                <a:blip r:embed="rId2"/>
              </a:buBlip>
              <a:defRPr b="1">
                <a:solidFill>
                  <a:srgbClr val="000099"/>
                </a:solidFill>
                <a:latin typeface="+mn-lt"/>
                <a:ea typeface="+mn-ea"/>
                <a:cs typeface="+mn-cs"/>
              </a:defRPr>
            </a:lvl7pPr>
            <a:lvl8pPr marL="3143250" indent="-228600" algn="l" rtl="0" fontAlgn="base">
              <a:lnSpc>
                <a:spcPct val="130000"/>
              </a:lnSpc>
              <a:spcBef>
                <a:spcPct val="0"/>
              </a:spcBef>
              <a:spcAft>
                <a:spcPct val="0"/>
              </a:spcAft>
              <a:buClr>
                <a:srgbClr val="000099"/>
              </a:buClr>
              <a:buFont typeface="Wingdings" panose="05000000000000000000" pitchFamily="2" charset="2"/>
              <a:buBlip>
                <a:blip r:embed="rId2"/>
              </a:buBlip>
              <a:defRPr b="1">
                <a:solidFill>
                  <a:srgbClr val="000099"/>
                </a:solidFill>
                <a:latin typeface="+mn-lt"/>
                <a:ea typeface="+mn-ea"/>
                <a:cs typeface="+mn-cs"/>
              </a:defRPr>
            </a:lvl8pPr>
            <a:lvl9pPr marL="3600450" indent="-228600" algn="l" rtl="0" fontAlgn="base">
              <a:lnSpc>
                <a:spcPct val="130000"/>
              </a:lnSpc>
              <a:spcBef>
                <a:spcPct val="0"/>
              </a:spcBef>
              <a:spcAft>
                <a:spcPct val="0"/>
              </a:spcAft>
              <a:buClr>
                <a:srgbClr val="000099"/>
              </a:buClr>
              <a:buFont typeface="Wingdings" panose="05000000000000000000" pitchFamily="2" charset="2"/>
              <a:buBlip>
                <a:blip r:embed="rId2"/>
              </a:buBlip>
              <a:defRPr b="1">
                <a:solidFill>
                  <a:srgbClr val="000099"/>
                </a:solidFill>
                <a:latin typeface="+mn-lt"/>
                <a:ea typeface="+mn-ea"/>
                <a:cs typeface="+mn-cs"/>
              </a:defRPr>
            </a:lvl9pPr>
          </a:lstStyle>
          <a:p>
            <a:pPr marL="0" indent="0" algn="ctr">
              <a:buNone/>
            </a:pPr>
            <a:r>
              <a:rPr lang="zh-CN" altLang="en-US">
                <a:sym typeface="+mn-ea"/>
              </a:rPr>
              <a:t>考核</a:t>
            </a:r>
            <a:endParaRPr lang="zh-CN" altLang="en-US"/>
          </a:p>
          <a:p>
            <a:pPr marL="0" indent="0" algn="l">
              <a:buNone/>
            </a:pPr>
            <a:r>
              <a:rPr lang="zh-CN" altLang="en-US">
                <a:sym typeface="+mn-ea"/>
              </a:rPr>
              <a:t>1. 平时成绩30%(包括课堂表现、课下作业)</a:t>
            </a:r>
            <a:endParaRPr lang="zh-CN" altLang="en-US"/>
          </a:p>
          <a:p>
            <a:pPr marL="0" indent="0" algn="l">
              <a:buNone/>
            </a:pPr>
            <a:r>
              <a:rPr lang="zh-CN" altLang="en-US">
                <a:sym typeface="+mn-ea"/>
              </a:rPr>
              <a:t>2. 期末考试70%</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矩形 8"/>
          <p:cNvSpPr/>
          <p:nvPr/>
        </p:nvSpPr>
        <p:spPr>
          <a:xfrm>
            <a:off x="395536" y="476672"/>
            <a:ext cx="7488832" cy="3170099"/>
          </a:xfrm>
          <a:prstGeom prst="rect">
            <a:avLst/>
          </a:prstGeom>
        </p:spPr>
        <p:txBody>
          <a:bodyPr wrap="square">
            <a:spAutoFit/>
          </a:bodyPr>
          <a:lstStyle/>
          <a:p>
            <a:pPr>
              <a:spcBef>
                <a:spcPts val="600"/>
              </a:spcBef>
            </a:pPr>
            <a:r>
              <a:rPr lang="en-US" altLang="zh-CN" sz="3600" dirty="0"/>
              <a:t>2.</a:t>
            </a:r>
            <a:r>
              <a:rPr lang="zh-CN" altLang="en-US" sz="3600" dirty="0"/>
              <a:t>指出下面式子中事件之间的关系：</a:t>
            </a:r>
            <a:endParaRPr lang="en-US" altLang="zh-CN" sz="3600" dirty="0"/>
          </a:p>
          <a:p>
            <a:pPr>
              <a:spcBef>
                <a:spcPts val="600"/>
              </a:spcBef>
            </a:pPr>
            <a:r>
              <a:rPr lang="en-US" altLang="zh-CN" sz="3600" dirty="0"/>
              <a:t>(1)</a:t>
            </a:r>
            <a:r>
              <a:rPr lang="zh-CN" altLang="en-US" sz="3600" dirty="0"/>
              <a:t>𝐴𝐵</a:t>
            </a:r>
            <a:r>
              <a:rPr lang="en-US" altLang="zh-CN" sz="3600" dirty="0"/>
              <a:t>=</a:t>
            </a:r>
            <a:r>
              <a:rPr lang="zh-CN" altLang="en-US" sz="3600" dirty="0"/>
              <a:t>𝐴；</a:t>
            </a:r>
            <a:endParaRPr lang="en-US" altLang="zh-CN" sz="3600" dirty="0"/>
          </a:p>
          <a:p>
            <a:pPr>
              <a:spcBef>
                <a:spcPts val="600"/>
              </a:spcBef>
            </a:pPr>
            <a:r>
              <a:rPr lang="en-US" altLang="zh-CN" sz="3600" dirty="0"/>
              <a:t>(2)</a:t>
            </a:r>
            <a:r>
              <a:rPr lang="zh-CN" altLang="en-US" sz="3600" dirty="0"/>
              <a:t>𝐴∪𝐵</a:t>
            </a:r>
            <a:r>
              <a:rPr lang="en-US" altLang="zh-CN" sz="3600" dirty="0"/>
              <a:t>=</a:t>
            </a:r>
            <a:r>
              <a:rPr lang="zh-CN" altLang="en-US" sz="3600" dirty="0"/>
              <a:t>𝐴；</a:t>
            </a:r>
            <a:endParaRPr lang="en-US" altLang="zh-CN" sz="3600" dirty="0"/>
          </a:p>
          <a:p>
            <a:pPr>
              <a:spcBef>
                <a:spcPts val="600"/>
              </a:spcBef>
            </a:pPr>
            <a:r>
              <a:rPr lang="en-US" altLang="zh-CN" sz="3600" dirty="0"/>
              <a:t>(3)</a:t>
            </a:r>
            <a:r>
              <a:rPr lang="zh-CN" altLang="en-US" sz="3600" dirty="0"/>
              <a:t>𝐴𝐵𝐶</a:t>
            </a:r>
            <a:r>
              <a:rPr lang="en-US" altLang="zh-CN" sz="3600" dirty="0"/>
              <a:t>=</a:t>
            </a:r>
            <a:r>
              <a:rPr lang="zh-CN" altLang="en-US" sz="3600" dirty="0"/>
              <a:t>𝐴；</a:t>
            </a:r>
            <a:endParaRPr lang="en-US" altLang="zh-CN" sz="3600" dirty="0"/>
          </a:p>
          <a:p>
            <a:pPr>
              <a:spcBef>
                <a:spcPts val="600"/>
              </a:spcBef>
            </a:pPr>
            <a:r>
              <a:rPr lang="en-US" altLang="zh-CN" sz="3600" dirty="0"/>
              <a:t>(4)</a:t>
            </a:r>
            <a:r>
              <a:rPr lang="zh-CN" altLang="en-US" sz="3600" dirty="0"/>
              <a:t>𝐴∪𝐵∪𝐶</a:t>
            </a:r>
            <a:r>
              <a:rPr lang="en-US" altLang="zh-CN" sz="3600" dirty="0"/>
              <a:t>=</a:t>
            </a:r>
            <a:r>
              <a:rPr lang="zh-CN" altLang="en-US" sz="3600" dirty="0"/>
              <a:t>𝐴</a:t>
            </a:r>
            <a:r>
              <a:rPr lang="en-US" altLang="zh-CN" sz="3600" dirty="0"/>
              <a:t>.</a:t>
            </a:r>
          </a:p>
        </p:txBody>
      </p:sp>
      <p:sp>
        <p:nvSpPr>
          <p:cNvPr id="13319" name="Rectangle 2"/>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0" name="矩形 9"/>
              <p:cNvSpPr/>
              <p:nvPr/>
            </p:nvSpPr>
            <p:spPr>
              <a:xfrm>
                <a:off x="3677172" y="1239143"/>
                <a:ext cx="10513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0" name="矩形 9"/>
              <p:cNvSpPr>
                <a:spLocks noRot="1" noChangeAspect="1" noMove="1" noResize="1" noEditPoints="1" noAdjustHandles="1" noChangeArrowheads="1" noChangeShapeType="1" noTextEdit="1"/>
              </p:cNvSpPr>
              <p:nvPr/>
            </p:nvSpPr>
            <p:spPr>
              <a:xfrm>
                <a:off x="3677172" y="1239143"/>
                <a:ext cx="1051313" cy="461665"/>
              </a:xfrm>
              <a:prstGeom prst="rect">
                <a:avLst/>
              </a:prstGeom>
              <a:blipFill rotWithShape="1">
                <a:blip r:embed="rId2"/>
                <a:stretch>
                  <a:fillRect l="-50" t="-56" r="26" b="-26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677172" y="1830888"/>
                <a:ext cx="10513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1" name="矩形 10"/>
              <p:cNvSpPr>
                <a:spLocks noRot="1" noChangeAspect="1" noMove="1" noResize="1" noEditPoints="1" noAdjustHandles="1" noChangeArrowheads="1" noChangeShapeType="1" noTextEdit="1"/>
              </p:cNvSpPr>
              <p:nvPr/>
            </p:nvSpPr>
            <p:spPr>
              <a:xfrm>
                <a:off x="3677172" y="1830888"/>
                <a:ext cx="1051313" cy="461665"/>
              </a:xfrm>
              <a:prstGeom prst="rect">
                <a:avLst/>
              </a:prstGeom>
              <a:blipFill rotWithShape="1">
                <a:blip r:embed="rId2"/>
                <a:stretch>
                  <a:fillRect l="-50" t="-40" r="26" b="-27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677172" y="2463279"/>
                <a:ext cx="123565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𝐵𝐶</m:t>
                      </m:r>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2" name="矩形 11"/>
              <p:cNvSpPr>
                <a:spLocks noRot="1" noChangeAspect="1" noMove="1" noResize="1" noEditPoints="1" noAdjustHandles="1" noChangeArrowheads="1" noChangeShapeType="1" noTextEdit="1"/>
              </p:cNvSpPr>
              <p:nvPr/>
            </p:nvSpPr>
            <p:spPr>
              <a:xfrm>
                <a:off x="3677172" y="2463279"/>
                <a:ext cx="1235659" cy="461665"/>
              </a:xfrm>
              <a:prstGeom prst="rect">
                <a:avLst/>
              </a:prstGeom>
              <a:blipFill rotWithShape="1">
                <a:blip r:embed="rId3"/>
                <a:stretch>
                  <a:fillRect l="-42" t="-25" r="38" b="-2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677172" y="3111351"/>
                <a:ext cx="15824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𝐵</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𝐶</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m:t>
                      </m:r>
                      <m:r>
                        <a:rPr lang="zh-CN" altLang="en-US" sz="2400"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Cambria Math" panose="02040503050406030204"/>
                        </a:rPr>
                        <m:t>𝐴</m:t>
                      </m:r>
                    </m:oMath>
                  </m:oMathPara>
                </a14:m>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mc:Choice>
        <mc:Fallback xmlns="">
          <p:sp>
            <p:nvSpPr>
              <p:cNvPr id="13" name="矩形 12"/>
              <p:cNvSpPr>
                <a:spLocks noRot="1" noChangeAspect="1" noMove="1" noResize="1" noEditPoints="1" noAdjustHandles="1" noChangeArrowheads="1" noChangeShapeType="1" noTextEdit="1"/>
              </p:cNvSpPr>
              <p:nvPr/>
            </p:nvSpPr>
            <p:spPr>
              <a:xfrm>
                <a:off x="3677172" y="3111351"/>
                <a:ext cx="1582484" cy="461665"/>
              </a:xfrm>
              <a:prstGeom prst="rect">
                <a:avLst/>
              </a:prstGeom>
              <a:blipFill rotWithShape="1">
                <a:blip r:embed="rId4"/>
                <a:stretch>
                  <a:fillRect l="-33" t="-105" r="37" b="-264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FA0C4F-6ED0-452A-AA5B-C9889FA6B961}" type="datetime1">
              <a:rPr lang="zh-CN" altLang="en-US"/>
              <a:t>2022/9/7</a:t>
            </a:fld>
            <a:endParaRPr lang="en-US" altLang="zh-CN"/>
          </a:p>
        </p:txBody>
      </p:sp>
      <p:sp>
        <p:nvSpPr>
          <p:cNvPr id="6" name="灯片编号占位符 5"/>
          <p:cNvSpPr>
            <a:spLocks noGrp="1"/>
          </p:cNvSpPr>
          <p:nvPr>
            <p:ph type="sldNum" sz="quarter" idx="12"/>
          </p:nvPr>
        </p:nvSpPr>
        <p:spPr/>
        <p:txBody>
          <a:bodyPr/>
          <a:lstStyle/>
          <a:p>
            <a:fld id="{7AAFAB61-04F8-4A2B-BBAB-B1F6C1173857}" type="slidenum">
              <a:rPr lang="zh-CN" altLang="en-US"/>
              <a:t>4</a:t>
            </a:fld>
            <a:endParaRPr lang="en-US" altLang="zh-CN" dirty="0"/>
          </a:p>
        </p:txBody>
      </p:sp>
      <p:sp>
        <p:nvSpPr>
          <p:cNvPr id="473090" name="Rectangle 2"/>
          <p:cNvSpPr>
            <a:spLocks noGrp="1" noChangeArrowheads="1"/>
          </p:cNvSpPr>
          <p:nvPr>
            <p:ph type="title"/>
          </p:nvPr>
        </p:nvSpPr>
        <p:spPr/>
        <p:txBody>
          <a:bodyPr/>
          <a:lstStyle/>
          <a:p>
            <a:r>
              <a:rPr lang="zh-CN" altLang="en-US"/>
              <a:t>参考教材</a:t>
            </a:r>
          </a:p>
        </p:txBody>
      </p:sp>
      <p:sp>
        <p:nvSpPr>
          <p:cNvPr id="473091" name="Rectangle 3"/>
          <p:cNvSpPr>
            <a:spLocks noGrp="1" noChangeArrowheads="1"/>
          </p:cNvSpPr>
          <p:nvPr>
            <p:ph type="body" idx="1"/>
          </p:nvPr>
        </p:nvSpPr>
        <p:spPr>
          <a:xfrm>
            <a:off x="457503" y="1207294"/>
            <a:ext cx="6336382" cy="4183608"/>
          </a:xfrm>
        </p:spPr>
        <p:txBody>
          <a:bodyPr/>
          <a:lstStyle/>
          <a:p>
            <a:r>
              <a:rPr lang="zh-CN" altLang="en-US" sz="2800" dirty="0"/>
              <a:t>刘建亚，吴臻:</a:t>
            </a:r>
          </a:p>
          <a:p>
            <a:pPr marL="457200" lvl="1" indent="0">
              <a:buNone/>
            </a:pPr>
            <a:r>
              <a:rPr lang="zh-CN" altLang="en-US" sz="2400" dirty="0"/>
              <a:t>《概率论与数理统计》</a:t>
            </a:r>
          </a:p>
          <a:p>
            <a:pPr marL="457200" lvl="1" indent="0">
              <a:buNone/>
            </a:pPr>
            <a:r>
              <a:rPr lang="zh-CN" altLang="en-US" sz="2400" dirty="0"/>
              <a:t>高等教育出版社</a:t>
            </a:r>
          </a:p>
          <a:p>
            <a:pPr marL="0" indent="0">
              <a:buNone/>
            </a:pPr>
            <a:endParaRPr lang="zh-CN" altLang="en-US" sz="2400" dirty="0"/>
          </a:p>
        </p:txBody>
      </p:sp>
      <p:pic>
        <p:nvPicPr>
          <p:cNvPr id="3" name="图片 2" descr="截屏2022-09-07 上午12.03.39"/>
          <p:cNvPicPr>
            <a:picLocks noChangeAspect="1"/>
          </p:cNvPicPr>
          <p:nvPr/>
        </p:nvPicPr>
        <p:blipFill>
          <a:blip r:embed="rId2"/>
          <a:stretch>
            <a:fillRect/>
          </a:stretch>
        </p:blipFill>
        <p:spPr>
          <a:xfrm>
            <a:off x="4792980" y="1336675"/>
            <a:ext cx="3213100" cy="4184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WordArt 3"/>
          <p:cNvSpPr>
            <a:spLocks noChangeArrowheads="1" noChangeShapeType="1" noTextEdit="1"/>
          </p:cNvSpPr>
          <p:nvPr/>
        </p:nvSpPr>
        <p:spPr bwMode="auto">
          <a:xfrm>
            <a:off x="1042988" y="1844675"/>
            <a:ext cx="6983412" cy="2447925"/>
          </a:xfrm>
          <a:prstGeom prst="rect">
            <a:avLst/>
          </a:prstGeom>
        </p:spPr>
        <p:txBody>
          <a:bodyPr wrap="none" fromWordArt="1">
            <a:prstTxWarp prst="textPlain">
              <a:avLst>
                <a:gd name="adj" fmla="val 50000"/>
              </a:avLst>
            </a:prstTxWarp>
          </a:bodyPr>
          <a:lstStyle/>
          <a:p>
            <a:pPr algn="ctr"/>
            <a:r>
              <a:rPr lang="zh-CN" altLang="en-US" kern="10">
                <a:ln w="12700">
                  <a:solidFill>
                    <a:srgbClr val="EAEAEA"/>
                  </a:solidFill>
                  <a:miter lim="800000"/>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华文细黑" panose="02010600040101010101" charset="-122"/>
                <a:ea typeface="华文细黑" panose="02010600040101010101" charset="-122"/>
              </a:rPr>
              <a:t>概率统计序言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box(out)">
                                      <p:cBhvr>
                                        <p:cTn id="7"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30" name="Text Box 10"/>
          <p:cNvSpPr txBox="1">
            <a:spLocks noChangeArrowheads="1"/>
          </p:cNvSpPr>
          <p:nvPr/>
        </p:nvSpPr>
        <p:spPr bwMode="auto">
          <a:xfrm>
            <a:off x="900113" y="2636838"/>
            <a:ext cx="7467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804030504040204" pitchFamily="34" charset="0"/>
                <a:ea typeface="宋体" panose="02010600030101010101" pitchFamily="2" charset="-122"/>
              </a:defRPr>
            </a:lvl1pPr>
            <a:lvl2pPr marL="742950" indent="-285750" eaLnBrk="0" hangingPunct="0">
              <a:defRPr>
                <a:solidFill>
                  <a:schemeClr val="tx1"/>
                </a:solidFill>
                <a:latin typeface="Tahoma" panose="020B0804030504040204" pitchFamily="34" charset="0"/>
                <a:ea typeface="宋体" panose="02010600030101010101" pitchFamily="2" charset="-122"/>
              </a:defRPr>
            </a:lvl2pPr>
            <a:lvl3pPr marL="1143000" indent="-228600" eaLnBrk="0" hangingPunct="0">
              <a:defRPr>
                <a:solidFill>
                  <a:schemeClr val="tx1"/>
                </a:solidFill>
                <a:latin typeface="Tahoma" panose="020B0804030504040204" pitchFamily="34" charset="0"/>
                <a:ea typeface="宋体" panose="02010600030101010101" pitchFamily="2" charset="-122"/>
              </a:defRPr>
            </a:lvl3pPr>
            <a:lvl4pPr marL="1600200" indent="-228600" eaLnBrk="0" hangingPunct="0">
              <a:defRPr>
                <a:solidFill>
                  <a:schemeClr val="tx1"/>
                </a:solidFill>
                <a:latin typeface="Tahoma" panose="020B0804030504040204" pitchFamily="34" charset="0"/>
                <a:ea typeface="宋体" panose="02010600030101010101" pitchFamily="2" charset="-122"/>
              </a:defRPr>
            </a:lvl4pPr>
            <a:lvl5pPr marL="2057400" indent="-228600" eaLnBrk="0" hangingPunct="0">
              <a:defRPr>
                <a:solidFill>
                  <a:schemeClr val="tx1"/>
                </a:solidFill>
                <a:latin typeface="Tahom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804030504040204" pitchFamily="34" charset="0"/>
                <a:ea typeface="宋体" panose="02010600030101010101" pitchFamily="2" charset="-122"/>
              </a:defRPr>
            </a:lvl9pPr>
          </a:lstStyle>
          <a:p>
            <a:pPr eaLnBrk="1" hangingPunct="1">
              <a:lnSpc>
                <a:spcPct val="120000"/>
              </a:lnSpc>
              <a:spcBef>
                <a:spcPct val="50000"/>
              </a:spcBef>
            </a:pPr>
            <a:r>
              <a:rPr kumimoji="1" lang="en-US" altLang="zh-CN" sz="3600" b="1">
                <a:latin typeface="Times New Roman" panose="02020603050405020304" pitchFamily="18" charset="0"/>
              </a:rPr>
              <a:t>       </a:t>
            </a:r>
            <a:endParaRPr kumimoji="1" lang="en-US" altLang="zh-CN" sz="3200" b="1">
              <a:latin typeface="Times New Roman" panose="02020603050405020304" pitchFamily="18" charset="0"/>
            </a:endParaRPr>
          </a:p>
        </p:txBody>
      </p:sp>
      <p:pic>
        <p:nvPicPr>
          <p:cNvPr id="5126" name="Picture 2" descr="F:\教学\教学\概率论与数理统计\2012\ps\chp_probability_st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93" y="188640"/>
            <a:ext cx="7011639"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1043608" y="5661248"/>
            <a:ext cx="679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kumimoji="1" lang="en-US" altLang="zh-CN" sz="2800" b="1" dirty="0">
                <a:latin typeface="Times New Roman" panose="02020603050405020304" pitchFamily="18" charset="0"/>
              </a:rPr>
              <a:t>Difference between Probability &amp; Statistics</a:t>
            </a:r>
            <a:endParaRPr kumimoji="1" lang="zh-CN" altLang="en-US" sz="32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wheel(1)">
                                      <p:cBhvr>
                                        <p:cTn id="7" dur="1250"/>
                                        <p:tgtEl>
                                          <p:spTgt spid="5126"/>
                                        </p:tgtEl>
                                      </p:cBhvr>
                                    </p:animEffect>
                                  </p:childTnLst>
                                </p:cTn>
                              </p:par>
                            </p:childTnLst>
                          </p:cTn>
                        </p:par>
                        <p:par>
                          <p:cTn id="8" fill="hold">
                            <p:stCondLst>
                              <p:cond delay="1500"/>
                            </p:stCondLst>
                            <p:childTnLst>
                              <p:par>
                                <p:cTn id="9" presetID="16" presetClass="entr" presetSubtype="37" fill="hold" grpId="0" nodeType="afterEffect">
                                  <p:stCondLst>
                                    <p:cond delay="0"/>
                                  </p:stCondLst>
                                  <p:childTnLst>
                                    <p:set>
                                      <p:cBhvr>
                                        <p:cTn id="10" dur="1" fill="hold">
                                          <p:stCondLst>
                                            <p:cond delay="0"/>
                                          </p:stCondLst>
                                        </p:cTn>
                                        <p:tgtEl>
                                          <p:spTgt spid="107530"/>
                                        </p:tgtEl>
                                        <p:attrNameLst>
                                          <p:attrName>style.visibility</p:attrName>
                                        </p:attrNameLst>
                                      </p:cBhvr>
                                      <p:to>
                                        <p:strVal val="visible"/>
                                      </p:to>
                                    </p:set>
                                    <p:animEffect transition="in" filter="barn(outVertical)">
                                      <p:cBhvr>
                                        <p:cTn id="11" dur="500"/>
                                        <p:tgtEl>
                                          <p:spTgt spid="107530"/>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0" grpId="0" autoUpdateAnimBg="0"/>
      <p:bldP spid="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5" name="Rectangle 7"/>
          <p:cNvSpPr>
            <a:spLocks noGrp="1" noChangeArrowheads="1"/>
          </p:cNvSpPr>
          <p:nvPr>
            <p:ph type="title"/>
          </p:nvPr>
        </p:nvSpPr>
        <p:spPr/>
        <p:txBody>
          <a:bodyPr vert="horz" lIns="91440" tIns="45720" rIns="91440" bIns="45720" rtlCol="0" anchor="ctr">
            <a:normAutofit/>
          </a:bodyPr>
          <a:lstStyle/>
          <a:p>
            <a:r>
              <a:rPr lang="zh-CN" altLang="en-US" dirty="0">
                <a:solidFill>
                  <a:schemeClr val="bg1"/>
                </a:solidFill>
              </a:rPr>
              <a:t>一</a:t>
            </a:r>
            <a:r>
              <a:rPr lang="en-US" altLang="zh-CN" dirty="0">
                <a:solidFill>
                  <a:schemeClr val="bg1"/>
                </a:solidFill>
              </a:rPr>
              <a:t>. </a:t>
            </a:r>
            <a:r>
              <a:rPr lang="zh-CN" altLang="en-US" dirty="0">
                <a:solidFill>
                  <a:schemeClr val="bg1"/>
                </a:solidFill>
              </a:rPr>
              <a:t>概率统计的研究对象</a:t>
            </a:r>
          </a:p>
        </p:txBody>
      </p:sp>
      <p:sp>
        <p:nvSpPr>
          <p:cNvPr id="135176" name="Text Box 8"/>
          <p:cNvSpPr txBox="1">
            <a:spLocks noChangeArrowheads="1"/>
          </p:cNvSpPr>
          <p:nvPr/>
        </p:nvSpPr>
        <p:spPr bwMode="auto">
          <a:xfrm>
            <a:off x="4715892" y="1667371"/>
            <a:ext cx="4169296" cy="265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kumimoji="1" lang="en-US" altLang="zh-CN" sz="3200" b="1" dirty="0"/>
              <a:t>A. </a:t>
            </a:r>
            <a:r>
              <a:rPr kumimoji="1" lang="zh-CN" altLang="en-US" sz="3200" b="1" dirty="0"/>
              <a:t>太阳从东方升起；</a:t>
            </a:r>
          </a:p>
          <a:p>
            <a:pPr algn="just" eaLnBrk="1" hangingPunct="1">
              <a:lnSpc>
                <a:spcPct val="130000"/>
              </a:lnSpc>
            </a:pPr>
            <a:r>
              <a:rPr kumimoji="1" lang="en-US" altLang="zh-CN" sz="3200" b="1" dirty="0"/>
              <a:t>B.</a:t>
            </a:r>
            <a:r>
              <a:rPr kumimoji="1" lang="zh-CN" altLang="en-US" sz="3200" b="1" dirty="0"/>
              <a:t>上抛物体一定下落；</a:t>
            </a:r>
          </a:p>
          <a:p>
            <a:pPr algn="just" eaLnBrk="1" hangingPunct="1">
              <a:lnSpc>
                <a:spcPct val="130000"/>
              </a:lnSpc>
            </a:pPr>
            <a:r>
              <a:rPr kumimoji="1" lang="en-US" altLang="zh-CN" sz="3200" b="1" dirty="0"/>
              <a:t>C. </a:t>
            </a:r>
            <a:r>
              <a:rPr kumimoji="1" lang="zh-CN" altLang="en-US" sz="3200" b="1" dirty="0"/>
              <a:t>明天的最高温度；</a:t>
            </a:r>
          </a:p>
          <a:p>
            <a:pPr algn="just" eaLnBrk="1" hangingPunct="1">
              <a:lnSpc>
                <a:spcPct val="130000"/>
              </a:lnSpc>
            </a:pPr>
            <a:r>
              <a:rPr kumimoji="1" lang="en-US" altLang="zh-CN" sz="3200" b="1" dirty="0"/>
              <a:t>D. </a:t>
            </a:r>
            <a:r>
              <a:rPr kumimoji="1" lang="zh-CN" altLang="en-US" sz="3200" b="1" dirty="0"/>
              <a:t>新生婴儿的体重</a:t>
            </a:r>
            <a:r>
              <a:rPr kumimoji="1" lang="en-US" altLang="zh-CN" sz="3200" b="1" dirty="0"/>
              <a:t>.</a:t>
            </a:r>
          </a:p>
        </p:txBody>
      </p:sp>
      <p:sp>
        <p:nvSpPr>
          <p:cNvPr id="135178" name="Rectangle 10"/>
          <p:cNvSpPr>
            <a:spLocks noChangeArrowheads="1"/>
          </p:cNvSpPr>
          <p:nvPr/>
        </p:nvSpPr>
        <p:spPr bwMode="auto">
          <a:xfrm>
            <a:off x="611560" y="3324721"/>
            <a:ext cx="380104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dirty="0">
                <a:solidFill>
                  <a:srgbClr val="0000FF"/>
                </a:solidFill>
              </a:rPr>
              <a:t>随机现象</a:t>
            </a:r>
            <a:endParaRPr kumimoji="1" lang="en-US" altLang="zh-CN" sz="3200" b="1" dirty="0">
              <a:solidFill>
                <a:srgbClr val="0000FF"/>
              </a:solidFill>
            </a:endParaRPr>
          </a:p>
          <a:p>
            <a:pPr eaLnBrk="1" hangingPunct="1"/>
            <a:r>
              <a:rPr kumimoji="1" lang="en-US" altLang="zh-CN" sz="2800" b="1" dirty="0">
                <a:solidFill>
                  <a:srgbClr val="0000FF"/>
                </a:solidFill>
              </a:rPr>
              <a:t>(random  phenomenon)</a:t>
            </a:r>
            <a:endParaRPr kumimoji="1" lang="zh-CN" altLang="en-US" sz="2800" b="1" dirty="0">
              <a:solidFill>
                <a:srgbClr val="0000FF"/>
              </a:solidFill>
            </a:endParaRPr>
          </a:p>
        </p:txBody>
      </p:sp>
      <p:sp>
        <p:nvSpPr>
          <p:cNvPr id="135183" name="AutoShape 15"/>
          <p:cNvSpPr/>
          <p:nvPr/>
        </p:nvSpPr>
        <p:spPr bwMode="auto">
          <a:xfrm>
            <a:off x="4499992" y="1956296"/>
            <a:ext cx="152400" cy="914400"/>
          </a:xfrm>
          <a:prstGeom prst="leftBrace">
            <a:avLst>
              <a:gd name="adj1" fmla="val 50000"/>
              <a:gd name="adj2"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5184" name="AutoShape 16"/>
          <p:cNvSpPr/>
          <p:nvPr/>
        </p:nvSpPr>
        <p:spPr bwMode="auto">
          <a:xfrm>
            <a:off x="4499992" y="3180259"/>
            <a:ext cx="152400" cy="914400"/>
          </a:xfrm>
          <a:prstGeom prst="leftBrace">
            <a:avLst>
              <a:gd name="adj1" fmla="val 50000"/>
              <a:gd name="adj2"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5185" name="Rectangle 17"/>
          <p:cNvSpPr>
            <a:spLocks noChangeArrowheads="1"/>
          </p:cNvSpPr>
          <p:nvPr/>
        </p:nvSpPr>
        <p:spPr bwMode="auto">
          <a:xfrm>
            <a:off x="538163" y="2099171"/>
            <a:ext cx="4039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dirty="0"/>
              <a:t>确定性现象</a:t>
            </a:r>
            <a:endParaRPr kumimoji="1" lang="en-US" altLang="zh-CN" sz="3200" b="1" dirty="0"/>
          </a:p>
          <a:p>
            <a:pPr eaLnBrk="1" hangingPunct="1"/>
            <a:r>
              <a:rPr kumimoji="1" lang="en-US" altLang="zh-CN" sz="2400" b="1" dirty="0"/>
              <a:t>(deterministic  phenomenon )</a:t>
            </a:r>
            <a:endParaRPr kumimoji="1"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5175"/>
                                        </p:tgtEl>
                                        <p:attrNameLst>
                                          <p:attrName>style.visibility</p:attrName>
                                        </p:attrNameLst>
                                      </p:cBhvr>
                                      <p:to>
                                        <p:strVal val="visible"/>
                                      </p:to>
                                    </p:set>
                                    <p:anim calcmode="lin" valueType="num">
                                      <p:cBhvr additive="base">
                                        <p:cTn id="7" dur="2000" fill="hold"/>
                                        <p:tgtEl>
                                          <p:spTgt spid="135175"/>
                                        </p:tgtEl>
                                        <p:attrNameLst>
                                          <p:attrName>ppt_x</p:attrName>
                                        </p:attrNameLst>
                                      </p:cBhvr>
                                      <p:tavLst>
                                        <p:tav tm="0">
                                          <p:val>
                                            <p:strVal val="#ppt_x"/>
                                          </p:val>
                                        </p:tav>
                                        <p:tav tm="100000">
                                          <p:val>
                                            <p:strVal val="#ppt_x"/>
                                          </p:val>
                                        </p:tav>
                                      </p:tavLst>
                                    </p:anim>
                                    <p:anim calcmode="lin" valueType="num">
                                      <p:cBhvr additive="base">
                                        <p:cTn id="8" dur="2000" fill="hold"/>
                                        <p:tgtEl>
                                          <p:spTgt spid="13517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5176"/>
                                        </p:tgtEl>
                                        <p:attrNameLst>
                                          <p:attrName>style.visibility</p:attrName>
                                        </p:attrNameLst>
                                      </p:cBhvr>
                                      <p:to>
                                        <p:strVal val="visible"/>
                                      </p:to>
                                    </p:set>
                                    <p:anim calcmode="lin" valueType="num">
                                      <p:cBhvr additive="base">
                                        <p:cTn id="13" dur="500" fill="hold"/>
                                        <p:tgtEl>
                                          <p:spTgt spid="135176"/>
                                        </p:tgtEl>
                                        <p:attrNameLst>
                                          <p:attrName>ppt_x</p:attrName>
                                        </p:attrNameLst>
                                      </p:cBhvr>
                                      <p:tavLst>
                                        <p:tav tm="0">
                                          <p:val>
                                            <p:strVal val="#ppt_x"/>
                                          </p:val>
                                        </p:tav>
                                        <p:tav tm="100000">
                                          <p:val>
                                            <p:strVal val="#ppt_x"/>
                                          </p:val>
                                        </p:tav>
                                      </p:tavLst>
                                    </p:anim>
                                    <p:anim calcmode="lin" valueType="num">
                                      <p:cBhvr additive="base">
                                        <p:cTn id="14" dur="500" fill="hold"/>
                                        <p:tgtEl>
                                          <p:spTgt spid="1351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183"/>
                                        </p:tgtEl>
                                        <p:attrNameLst>
                                          <p:attrName>style.visibility</p:attrName>
                                        </p:attrNameLst>
                                      </p:cBhvr>
                                      <p:to>
                                        <p:strVal val="visible"/>
                                      </p:to>
                                    </p:set>
                                    <p:anim calcmode="lin" valueType="num">
                                      <p:cBhvr additive="base">
                                        <p:cTn id="19" dur="500" fill="hold"/>
                                        <p:tgtEl>
                                          <p:spTgt spid="135183"/>
                                        </p:tgtEl>
                                        <p:attrNameLst>
                                          <p:attrName>ppt_x</p:attrName>
                                        </p:attrNameLst>
                                      </p:cBhvr>
                                      <p:tavLst>
                                        <p:tav tm="0">
                                          <p:val>
                                            <p:strVal val="0-#ppt_w/2"/>
                                          </p:val>
                                        </p:tav>
                                        <p:tav tm="100000">
                                          <p:val>
                                            <p:strVal val="#ppt_x"/>
                                          </p:val>
                                        </p:tav>
                                      </p:tavLst>
                                    </p:anim>
                                    <p:anim calcmode="lin" valueType="num">
                                      <p:cBhvr additive="base">
                                        <p:cTn id="20" dur="500" fill="hold"/>
                                        <p:tgtEl>
                                          <p:spTgt spid="1351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5185"/>
                                        </p:tgtEl>
                                        <p:attrNameLst>
                                          <p:attrName>style.visibility</p:attrName>
                                        </p:attrNameLst>
                                      </p:cBhvr>
                                      <p:to>
                                        <p:strVal val="visible"/>
                                      </p:to>
                                    </p:set>
                                    <p:animEffect transition="in" filter="wipe(left)">
                                      <p:cBhvr>
                                        <p:cTn id="25" dur="500"/>
                                        <p:tgtEl>
                                          <p:spTgt spid="13518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5184"/>
                                        </p:tgtEl>
                                        <p:attrNameLst>
                                          <p:attrName>style.visibility</p:attrName>
                                        </p:attrNameLst>
                                      </p:cBhvr>
                                      <p:to>
                                        <p:strVal val="visible"/>
                                      </p:to>
                                    </p:set>
                                    <p:anim calcmode="lin" valueType="num">
                                      <p:cBhvr additive="base">
                                        <p:cTn id="30" dur="500" fill="hold"/>
                                        <p:tgtEl>
                                          <p:spTgt spid="135184"/>
                                        </p:tgtEl>
                                        <p:attrNameLst>
                                          <p:attrName>ppt_x</p:attrName>
                                        </p:attrNameLst>
                                      </p:cBhvr>
                                      <p:tavLst>
                                        <p:tav tm="0">
                                          <p:val>
                                            <p:strVal val="0-#ppt_w/2"/>
                                          </p:val>
                                        </p:tav>
                                        <p:tav tm="100000">
                                          <p:val>
                                            <p:strVal val="#ppt_x"/>
                                          </p:val>
                                        </p:tav>
                                      </p:tavLst>
                                    </p:anim>
                                    <p:anim calcmode="lin" valueType="num">
                                      <p:cBhvr additive="base">
                                        <p:cTn id="31" dur="500" fill="hold"/>
                                        <p:tgtEl>
                                          <p:spTgt spid="13518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5178"/>
                                        </p:tgtEl>
                                        <p:attrNameLst>
                                          <p:attrName>style.visibility</p:attrName>
                                        </p:attrNameLst>
                                      </p:cBhvr>
                                      <p:to>
                                        <p:strVal val="visible"/>
                                      </p:to>
                                    </p:set>
                                    <p:animEffect transition="in" filter="wipe(left)">
                                      <p:cBhvr>
                                        <p:cTn id="36" dur="500"/>
                                        <p:tgtEl>
                                          <p:spTgt spid="13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5" grpId="0"/>
      <p:bldP spid="135176" grpId="0" autoUpdateAnimBg="0"/>
      <p:bldP spid="135178" grpId="0" autoUpdateAnimBg="0"/>
      <p:bldP spid="135183" grpId="0" animBg="1"/>
      <p:bldP spid="135184" grpId="0" animBg="1"/>
      <p:bldP spid="13518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ChangeArrowheads="1"/>
          </p:cNvSpPr>
          <p:nvPr/>
        </p:nvSpPr>
        <p:spPr bwMode="auto">
          <a:xfrm>
            <a:off x="1187450" y="937146"/>
            <a:ext cx="7067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4000" dirty="0">
                <a:solidFill>
                  <a:srgbClr val="00B050"/>
                </a:solidFill>
                <a:ea typeface="文鼎CS行楷" pitchFamily="49" charset="-122"/>
              </a:rPr>
              <a:t>      在我们所生活的世界上，</a:t>
            </a:r>
            <a:br>
              <a:rPr kumimoji="1" lang="zh-CN" altLang="en-US" sz="4000" dirty="0">
                <a:solidFill>
                  <a:srgbClr val="00B050"/>
                </a:solidFill>
                <a:ea typeface="文鼎CS行楷" pitchFamily="49" charset="-122"/>
              </a:rPr>
            </a:br>
            <a:r>
              <a:rPr kumimoji="1" lang="zh-CN" altLang="en-US" sz="4000" dirty="0">
                <a:solidFill>
                  <a:srgbClr val="00B050"/>
                </a:solidFill>
                <a:ea typeface="文鼎CS行楷" pitchFamily="49" charset="-122"/>
              </a:rPr>
              <a:t>             充满了随机性</a:t>
            </a:r>
            <a:br>
              <a:rPr kumimoji="1" lang="zh-CN" altLang="en-US" sz="1600" b="1" dirty="0">
                <a:solidFill>
                  <a:srgbClr val="00B050"/>
                </a:solidFill>
              </a:rPr>
            </a:br>
            <a:endParaRPr kumimoji="1" lang="zh-CN" altLang="en-US" sz="1600" b="1" dirty="0">
              <a:solidFill>
                <a:srgbClr val="00B050"/>
              </a:solidFill>
            </a:endParaRPr>
          </a:p>
        </p:txBody>
      </p:sp>
      <p:sp>
        <p:nvSpPr>
          <p:cNvPr id="129032" name="Rectangle 8"/>
          <p:cNvSpPr>
            <a:spLocks noChangeArrowheads="1"/>
          </p:cNvSpPr>
          <p:nvPr/>
        </p:nvSpPr>
        <p:spPr bwMode="auto">
          <a:xfrm>
            <a:off x="755650" y="2565400"/>
            <a:ext cx="7543800"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pPr>
            <a:r>
              <a:rPr kumimoji="1" lang="zh-CN" altLang="en-US" sz="3200" b="1" dirty="0"/>
              <a:t>        从扔硬币、掷骰子和玩扑克等简单的机会游戏，到复杂的社会现象；从婴儿的出生，到世间万物的繁衍生息；从流星坠落，到大自然的千变万化</a:t>
            </a:r>
            <a:r>
              <a:rPr kumimoji="1" lang="en-US" altLang="zh-CN" sz="3200" b="1" dirty="0"/>
              <a:t>……</a:t>
            </a:r>
            <a:r>
              <a:rPr kumimoji="1" lang="zh-CN" altLang="en-US" sz="3200" b="1" dirty="0"/>
              <a:t>，我们无时无刻不面临着随机性</a:t>
            </a:r>
            <a:r>
              <a:rPr kumimoji="1" lang="en-US" altLang="zh-CN" sz="3200" b="1" dirty="0"/>
              <a:t>.</a:t>
            </a:r>
            <a:endParaRPr kumimoji="1" lang="en-US" altLang="zh-CN" sz="2400" dirty="0"/>
          </a:p>
        </p:txBody>
      </p:sp>
      <p:sp>
        <p:nvSpPr>
          <p:cNvPr id="129034" name="AutoShape 10"/>
          <p:cNvSpPr>
            <a:spLocks noChangeArrowheads="1"/>
          </p:cNvSpPr>
          <p:nvPr/>
        </p:nvSpPr>
        <p:spPr bwMode="auto">
          <a:xfrm>
            <a:off x="3635375" y="5805488"/>
            <a:ext cx="4249738" cy="609600"/>
          </a:xfrm>
          <a:prstGeom prst="wedgeRoundRectCallout">
            <a:avLst>
              <a:gd name="adj1" fmla="val -35991"/>
              <a:gd name="adj2" fmla="val -11458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3200" b="1"/>
              <a:t>概率统计的研究对象</a:t>
            </a:r>
          </a:p>
        </p:txBody>
      </p:sp>
      <p:sp>
        <p:nvSpPr>
          <p:cNvPr id="2" name="文本框 1"/>
          <p:cNvSpPr txBox="1"/>
          <p:nvPr/>
        </p:nvSpPr>
        <p:spPr>
          <a:xfrm>
            <a:off x="7818120" y="6693535"/>
            <a:ext cx="309880" cy="368300"/>
          </a:xfrm>
          <a:prstGeom prst="rect">
            <a:avLst/>
          </a:prstGeom>
          <a:noFill/>
        </p:spPr>
        <p:txBody>
          <a:bodyPr wrap="none" rtlCol="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box(out)">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9032"/>
                                        </p:tgtEl>
                                        <p:attrNameLst>
                                          <p:attrName>style.visibility</p:attrName>
                                        </p:attrNameLst>
                                      </p:cBhvr>
                                      <p:to>
                                        <p:strVal val="visible"/>
                                      </p:to>
                                    </p:set>
                                    <p:animEffect transition="in" filter="box(out)">
                                      <p:cBhvr>
                                        <p:cTn id="12" dur="500"/>
                                        <p:tgtEl>
                                          <p:spTgt spid="1290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9034"/>
                                        </p:tgtEl>
                                        <p:attrNameLst>
                                          <p:attrName>style.visibility</p:attrName>
                                        </p:attrNameLst>
                                      </p:cBhvr>
                                      <p:to>
                                        <p:strVal val="visible"/>
                                      </p:to>
                                    </p:set>
                                    <p:anim calcmode="lin" valueType="num">
                                      <p:cBhvr additive="base">
                                        <p:cTn id="17" dur="500" fill="hold"/>
                                        <p:tgtEl>
                                          <p:spTgt spid="129034"/>
                                        </p:tgtEl>
                                        <p:attrNameLst>
                                          <p:attrName>ppt_x</p:attrName>
                                        </p:attrNameLst>
                                      </p:cBhvr>
                                      <p:tavLst>
                                        <p:tav tm="0">
                                          <p:val>
                                            <p:strVal val="#ppt_x"/>
                                          </p:val>
                                        </p:tav>
                                        <p:tav tm="100000">
                                          <p:val>
                                            <p:strVal val="#ppt_x"/>
                                          </p:val>
                                        </p:tav>
                                      </p:tavLst>
                                    </p:anim>
                                    <p:anim calcmode="lin" valueType="num">
                                      <p:cBhvr additive="base">
                                        <p:cTn id="18"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P spid="129032" grpId="0"/>
      <p:bldP spid="1290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971550" y="908050"/>
            <a:ext cx="6813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宋体" panose="02010600030101010101" pitchFamily="2" charset="-122"/>
              </a:rPr>
              <a:t>              </a:t>
            </a:r>
            <a:endParaRPr kumimoji="1" lang="zh-CN" altLang="en-US" sz="3200" b="1" dirty="0">
              <a:latin typeface="宋体" panose="02010600030101010101" pitchFamily="2" charset="-122"/>
            </a:endParaRPr>
          </a:p>
        </p:txBody>
      </p:sp>
      <p:sp>
        <p:nvSpPr>
          <p:cNvPr id="132100" name="Text Box 4"/>
          <p:cNvSpPr txBox="1">
            <a:spLocks noChangeArrowheads="1"/>
          </p:cNvSpPr>
          <p:nvPr/>
        </p:nvSpPr>
        <p:spPr bwMode="auto">
          <a:xfrm>
            <a:off x="1979613" y="4580533"/>
            <a:ext cx="477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1" dirty="0">
                <a:solidFill>
                  <a:srgbClr val="C00000"/>
                </a:solidFill>
              </a:rPr>
              <a:t>随机现象的统计规律性</a:t>
            </a:r>
          </a:p>
        </p:txBody>
      </p:sp>
      <p:sp>
        <p:nvSpPr>
          <p:cNvPr id="132101" name="Rectangle 5"/>
          <p:cNvSpPr>
            <a:spLocks noChangeArrowheads="1"/>
          </p:cNvSpPr>
          <p:nvPr/>
        </p:nvSpPr>
        <p:spPr bwMode="auto">
          <a:xfrm>
            <a:off x="971550" y="1700808"/>
            <a:ext cx="5692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3200" b="1" dirty="0">
                <a:latin typeface="宋体" panose="02010600030101010101" pitchFamily="2" charset="-122"/>
              </a:rPr>
              <a:t>随机现象是不是没有规律可言</a:t>
            </a:r>
            <a:r>
              <a:rPr kumimoji="1" lang="en-US" altLang="zh-CN" sz="3200" b="1" dirty="0">
                <a:latin typeface="宋体" panose="02010600030101010101" pitchFamily="2" charset="-122"/>
              </a:rPr>
              <a:t>?</a:t>
            </a:r>
          </a:p>
        </p:txBody>
      </p:sp>
      <p:sp>
        <p:nvSpPr>
          <p:cNvPr id="132102" name="Rectangle 6"/>
          <p:cNvSpPr>
            <a:spLocks noChangeArrowheads="1"/>
          </p:cNvSpPr>
          <p:nvPr/>
        </p:nvSpPr>
        <p:spPr bwMode="auto">
          <a:xfrm>
            <a:off x="7308850" y="1772246"/>
            <a:ext cx="1000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dirty="0">
                <a:solidFill>
                  <a:srgbClr val="0000FF"/>
                </a:solidFill>
              </a:rPr>
              <a:t>否！</a:t>
            </a:r>
          </a:p>
        </p:txBody>
      </p:sp>
      <p:sp>
        <p:nvSpPr>
          <p:cNvPr id="132103" name="Rectangle 7"/>
          <p:cNvSpPr>
            <a:spLocks noChangeArrowheads="1"/>
          </p:cNvSpPr>
          <p:nvPr/>
        </p:nvSpPr>
        <p:spPr bwMode="auto">
          <a:xfrm>
            <a:off x="971550" y="2780308"/>
            <a:ext cx="71628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3200" b="1">
                <a:solidFill>
                  <a:schemeClr val="tx2"/>
                </a:solidFill>
              </a:rPr>
              <a:t>        在一定条件下对随机现象进行大量观测会发现某种规律性</a:t>
            </a:r>
            <a:r>
              <a:rPr kumimoji="1" lang="en-US" altLang="zh-CN" sz="3200" b="1">
                <a:solidFill>
                  <a:schemeClr val="tx2"/>
                </a:solidFill>
              </a:rPr>
              <a:t>.</a:t>
            </a:r>
          </a:p>
        </p:txBody>
      </p:sp>
      <p:sp>
        <p:nvSpPr>
          <p:cNvPr id="2" name="标题 1"/>
          <p:cNvSpPr>
            <a:spLocks noGrp="1"/>
          </p:cNvSpPr>
          <p:nvPr>
            <p:ph type="title"/>
          </p:nvPr>
        </p:nvSpPr>
        <p:spPr/>
        <p:txBody>
          <a:bodyPr>
            <a:normAutofit/>
          </a:bodyPr>
          <a:lstStyle/>
          <a:p>
            <a:r>
              <a:rPr lang="zh-CN" altLang="en-US" dirty="0">
                <a:solidFill>
                  <a:schemeClr val="bg1"/>
                </a:solidFill>
              </a:rPr>
              <a:t>二</a:t>
            </a:r>
            <a:r>
              <a:rPr lang="en-US" altLang="zh-CN" dirty="0">
                <a:solidFill>
                  <a:schemeClr val="bg1"/>
                </a:solidFill>
              </a:rPr>
              <a:t>.</a:t>
            </a:r>
            <a:r>
              <a:rPr lang="zh-CN" altLang="en-US" dirty="0">
                <a:solidFill>
                  <a:schemeClr val="bg1"/>
                </a:solidFill>
              </a:rPr>
              <a:t>概率统计的研究内容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500" fill="hold"/>
                                        <p:tgtEl>
                                          <p:spTgt spid="132098"/>
                                        </p:tgtEl>
                                        <p:attrNameLst>
                                          <p:attrName>ppt_w</p:attrName>
                                        </p:attrNameLst>
                                      </p:cBhvr>
                                      <p:tavLst>
                                        <p:tav tm="0">
                                          <p:val>
                                            <p:fltVal val="0"/>
                                          </p:val>
                                        </p:tav>
                                        <p:tav tm="100000">
                                          <p:val>
                                            <p:strVal val="#ppt_w"/>
                                          </p:val>
                                        </p:tav>
                                      </p:tavLst>
                                    </p:anim>
                                    <p:anim calcmode="lin" valueType="num">
                                      <p:cBhvr>
                                        <p:cTn id="8" dur="500" fill="hold"/>
                                        <p:tgtEl>
                                          <p:spTgt spid="13209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101"/>
                                        </p:tgtEl>
                                        <p:attrNameLst>
                                          <p:attrName>style.visibility</p:attrName>
                                        </p:attrNameLst>
                                      </p:cBhvr>
                                      <p:to>
                                        <p:strVal val="visible"/>
                                      </p:to>
                                    </p:set>
                                    <p:anim calcmode="lin" valueType="num">
                                      <p:cBhvr additive="base">
                                        <p:cTn id="13" dur="500" fill="hold"/>
                                        <p:tgtEl>
                                          <p:spTgt spid="132101"/>
                                        </p:tgtEl>
                                        <p:attrNameLst>
                                          <p:attrName>ppt_x</p:attrName>
                                        </p:attrNameLst>
                                      </p:cBhvr>
                                      <p:tavLst>
                                        <p:tav tm="0">
                                          <p:val>
                                            <p:strVal val="0-#ppt_w/2"/>
                                          </p:val>
                                        </p:tav>
                                        <p:tav tm="100000">
                                          <p:val>
                                            <p:strVal val="#ppt_x"/>
                                          </p:val>
                                        </p:tav>
                                      </p:tavLst>
                                    </p:anim>
                                    <p:anim calcmode="lin" valueType="num">
                                      <p:cBhvr additive="base">
                                        <p:cTn id="14" dur="500" fill="hold"/>
                                        <p:tgtEl>
                                          <p:spTgt spid="1321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2102"/>
                                        </p:tgtEl>
                                        <p:attrNameLst>
                                          <p:attrName>style.visibility</p:attrName>
                                        </p:attrNameLst>
                                      </p:cBhvr>
                                      <p:to>
                                        <p:strVal val="visible"/>
                                      </p:to>
                                    </p:set>
                                    <p:anim calcmode="lin" valueType="num">
                                      <p:cBhvr additive="base">
                                        <p:cTn id="19" dur="500" fill="hold"/>
                                        <p:tgtEl>
                                          <p:spTgt spid="132102"/>
                                        </p:tgtEl>
                                        <p:attrNameLst>
                                          <p:attrName>ppt_x</p:attrName>
                                        </p:attrNameLst>
                                      </p:cBhvr>
                                      <p:tavLst>
                                        <p:tav tm="0">
                                          <p:val>
                                            <p:strVal val="1+#ppt_w/2"/>
                                          </p:val>
                                        </p:tav>
                                        <p:tav tm="100000">
                                          <p:val>
                                            <p:strVal val="#ppt_x"/>
                                          </p:val>
                                        </p:tav>
                                      </p:tavLst>
                                    </p:anim>
                                    <p:anim calcmode="lin" valueType="num">
                                      <p:cBhvr additive="base">
                                        <p:cTn id="20" dur="500" fill="hold"/>
                                        <p:tgtEl>
                                          <p:spTgt spid="13210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32103"/>
                                        </p:tgtEl>
                                        <p:attrNameLst>
                                          <p:attrName>style.visibility</p:attrName>
                                        </p:attrNameLst>
                                      </p:cBhvr>
                                      <p:to>
                                        <p:strVal val="visible"/>
                                      </p:to>
                                    </p:set>
                                    <p:animEffect transition="in" filter="wipe(right)">
                                      <p:cBhvr>
                                        <p:cTn id="25" dur="500"/>
                                        <p:tgtEl>
                                          <p:spTgt spid="13210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2100"/>
                                        </p:tgtEl>
                                        <p:attrNameLst>
                                          <p:attrName>style.visibility</p:attrName>
                                        </p:attrNameLst>
                                      </p:cBhvr>
                                      <p:to>
                                        <p:strVal val="visible"/>
                                      </p:to>
                                    </p:set>
                                    <p:anim calcmode="lin" valueType="num">
                                      <p:cBhvr additive="base">
                                        <p:cTn id="30" dur="500" fill="hold"/>
                                        <p:tgtEl>
                                          <p:spTgt spid="132100"/>
                                        </p:tgtEl>
                                        <p:attrNameLst>
                                          <p:attrName>ppt_x</p:attrName>
                                        </p:attrNameLst>
                                      </p:cBhvr>
                                      <p:tavLst>
                                        <p:tav tm="0">
                                          <p:val>
                                            <p:strVal val="#ppt_x"/>
                                          </p:val>
                                        </p:tav>
                                        <p:tav tm="100000">
                                          <p:val>
                                            <p:strVal val="#ppt_x"/>
                                          </p:val>
                                        </p:tav>
                                      </p:tavLst>
                                    </p:anim>
                                    <p:anim calcmode="lin" valueType="num">
                                      <p:cBhvr additive="base">
                                        <p:cTn id="31" dur="500" fill="hold"/>
                                        <p:tgtEl>
                                          <p:spTgt spid="13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00" grpId="0"/>
      <p:bldP spid="132101" grpId="0" autoUpdateAnimBg="0"/>
      <p:bldP spid="132102" grpId="0" autoUpdateAnimBg="0"/>
      <p:bldP spid="13210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VmYTU4YTI4MmZiZDA2YTg1ZTAzNGExYWFjNDAzN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ekman template">
  <a:themeElements>
    <a:clrScheme name="beekman templat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beekman template">
      <a:majorFont>
        <a:latin typeface="黑体"/>
        <a:ea typeface="黑体"/>
        <a:cs typeface="Times New Roman"/>
      </a:majorFont>
      <a:minorFont>
        <a:latin typeface="Times New Roman"/>
        <a:ea typeface="新宋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20000"/>
          </a:lnSpc>
          <a:spcBef>
            <a:spcPct val="0"/>
          </a:spcBef>
          <a:spcAft>
            <a:spcPct val="0"/>
          </a:spcAft>
          <a:buClrTx/>
          <a:buSzTx/>
          <a:buFontTx/>
          <a:buNone/>
          <a:defRPr kumimoji="0" lang="en-US"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20000"/>
          </a:lnSpc>
          <a:spcBef>
            <a:spcPct val="0"/>
          </a:spcBef>
          <a:spcAft>
            <a:spcPct val="0"/>
          </a:spcAft>
          <a:buClrTx/>
          <a:buSzTx/>
          <a:buFontTx/>
          <a:buNone/>
          <a:defRPr kumimoji="0" lang="en-US"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defRPr>
        </a:defPPr>
      </a:lstStyle>
    </a:lnDef>
  </a:objectDefaults>
  <a:extraClrSchemeLst>
    <a:extraClrScheme>
      <a:clrScheme name="beekman templat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beekman templat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beekman templat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beekman templat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eekman template">
  <a:themeElements>
    <a:clrScheme name="beekman templat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beekman template">
      <a:majorFont>
        <a:latin typeface="黑体"/>
        <a:ea typeface="黑体"/>
        <a:cs typeface="Times New Roman"/>
      </a:majorFont>
      <a:minorFont>
        <a:latin typeface="Times New Roman"/>
        <a:ea typeface="新宋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20000"/>
          </a:lnSpc>
          <a:spcBef>
            <a:spcPct val="0"/>
          </a:spcBef>
          <a:spcAft>
            <a:spcPct val="0"/>
          </a:spcAft>
          <a:buClrTx/>
          <a:buSzTx/>
          <a:buFontTx/>
          <a:buNone/>
          <a:defRPr kumimoji="0" lang="en-US"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20000"/>
          </a:lnSpc>
          <a:spcBef>
            <a:spcPct val="0"/>
          </a:spcBef>
          <a:spcAft>
            <a:spcPct val="0"/>
          </a:spcAft>
          <a:buClrTx/>
          <a:buSzTx/>
          <a:buFontTx/>
          <a:buNone/>
          <a:defRPr kumimoji="0" lang="en-US"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defRPr>
        </a:defPPr>
      </a:lstStyle>
    </a:lnDef>
  </a:objectDefaults>
  <a:extraClrSchemeLst>
    <a:extraClrScheme>
      <a:clrScheme name="beekman templat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beekman templat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beekman templat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beekman templat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1497</Words>
  <Application>Microsoft Office PowerPoint</Application>
  <PresentationFormat>全屏显示(4:3)</PresentationFormat>
  <Paragraphs>205</Paragraphs>
  <Slides>30</Slides>
  <Notes>6</Notes>
  <HiddenSlides>0</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2</vt:i4>
      </vt:variant>
      <vt:variant>
        <vt:lpstr>幻灯片标题</vt:lpstr>
      </vt:variant>
      <vt:variant>
        <vt:i4>30</vt:i4>
      </vt:variant>
    </vt:vector>
  </HeadingPairs>
  <TitlesOfParts>
    <vt:vector size="51" baseType="lpstr">
      <vt:lpstr>Batang</vt:lpstr>
      <vt:lpstr>Euclid Symbol</vt:lpstr>
      <vt:lpstr>黑体</vt:lpstr>
      <vt:lpstr>华文细黑</vt:lpstr>
      <vt:lpstr>华文新魏</vt:lpstr>
      <vt:lpstr>楷体_GB2312</vt:lpstr>
      <vt:lpstr>隶书</vt:lpstr>
      <vt:lpstr>宋体</vt:lpstr>
      <vt:lpstr>文鼎CS行楷</vt:lpstr>
      <vt:lpstr>新宋体</vt:lpstr>
      <vt:lpstr>Arial</vt:lpstr>
      <vt:lpstr>Calibri</vt:lpstr>
      <vt:lpstr>Cambria Math</vt:lpstr>
      <vt:lpstr>Symbol</vt:lpstr>
      <vt:lpstr>Times New Roman</vt:lpstr>
      <vt:lpstr>Wingdings</vt:lpstr>
      <vt:lpstr>Office 主题​​</vt:lpstr>
      <vt:lpstr>beekman template</vt:lpstr>
      <vt:lpstr>1_beekman template</vt:lpstr>
      <vt:lpstr>Equation</vt:lpstr>
      <vt:lpstr>公式</vt:lpstr>
      <vt:lpstr>概率与统计 </vt:lpstr>
      <vt:lpstr>概率与统计</vt:lpstr>
      <vt:lpstr>关于课程</vt:lpstr>
      <vt:lpstr>参考教材</vt:lpstr>
      <vt:lpstr>PowerPoint 演示文稿</vt:lpstr>
      <vt:lpstr>PowerPoint 演示文稿</vt:lpstr>
      <vt:lpstr>一. 概率统计的研究对象</vt:lpstr>
      <vt:lpstr>PowerPoint 演示文稿</vt:lpstr>
      <vt:lpstr>二.概率统计的研究内容</vt:lpstr>
      <vt:lpstr>PowerPoint 演示文稿</vt:lpstr>
      <vt:lpstr>三.概率统计的应用</vt:lpstr>
      <vt:lpstr>PowerPoint 演示文稿</vt:lpstr>
      <vt:lpstr>PowerPoint 演示文稿</vt:lpstr>
      <vt:lpstr>§1.1  随机事件及其运算</vt:lpstr>
      <vt:lpstr>PowerPoint 演示文稿</vt:lpstr>
      <vt:lpstr>PowerPoint 演示文稿</vt:lpstr>
      <vt:lpstr>PowerPoint 演示文稿</vt:lpstr>
      <vt:lpstr> 2.事件的关系和运算</vt:lpstr>
      <vt:lpstr>1. 事件的包含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习题一</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yiwen</dc:creator>
  <cp:lastModifiedBy>Shuzhen Chen</cp:lastModifiedBy>
  <cp:revision>92</cp:revision>
  <dcterms:created xsi:type="dcterms:W3CDTF">2022-09-07T00:38:48Z</dcterms:created>
  <dcterms:modified xsi:type="dcterms:W3CDTF">2022-09-07T02:28:06Z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66DED0D053FC4338BC8776B43484F9DF</vt:lpwstr>
  </property>
  <property fmtid="{D5CDD505-2E9C-101B-9397-08002B2CF9AE}" pid="3" name="KSOProductBuildVer">
    <vt:lpwstr>2052-3.9.3.6359</vt:lpwstr>
  </property>
</Properties>
</file>