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87553" autoAdjust="0"/>
  </p:normalViewPr>
  <p:slideViewPr>
    <p:cSldViewPr>
      <p:cViewPr varScale="1">
        <p:scale>
          <a:sx n="61" d="100"/>
          <a:sy n="61" d="100"/>
        </p:scale>
        <p:origin x="1266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D64AA-03E6-4BC6-8EEE-1254898F1F96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D4F88-5BD2-417F-8956-9CE95D777C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9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5D4F88-5BD2-417F-8956-9CE95D777CF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6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724CAFDB-B71D-49EF-A0BD-B9B6B86F30BA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10</a:t>
            </a:fld>
            <a:endParaRPr lang="en-US" altLang="zh-CN" sz="120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(1)</a:t>
            </a:r>
            <a:r>
              <a:rPr lang="zh-CN" altLang="en-US" dirty="0">
                <a:ea typeface="宋体" charset="-122"/>
              </a:rPr>
              <a:t>指定</a:t>
            </a:r>
            <a:r>
              <a:rPr lang="en-US" altLang="zh-CN" dirty="0">
                <a:ea typeface="宋体" charset="-122"/>
              </a:rPr>
              <a:t>K</a:t>
            </a:r>
            <a:r>
              <a:rPr lang="zh-CN" altLang="en-US" dirty="0">
                <a:ea typeface="宋体" charset="-122"/>
              </a:rPr>
              <a:t>个盒子，第一个球</a:t>
            </a:r>
            <a:r>
              <a:rPr lang="en-US" altLang="zh-CN" dirty="0">
                <a:ea typeface="宋体" charset="-122"/>
              </a:rPr>
              <a:t>K</a:t>
            </a:r>
            <a:r>
              <a:rPr lang="zh-CN" altLang="en-US" dirty="0">
                <a:ea typeface="宋体" charset="-122"/>
              </a:rPr>
              <a:t>可选</a:t>
            </a:r>
            <a:r>
              <a:rPr lang="en-US" altLang="zh-CN" dirty="0">
                <a:ea typeface="宋体" charset="-122"/>
              </a:rPr>
              <a:t>K</a:t>
            </a:r>
            <a:r>
              <a:rPr lang="zh-CN" altLang="en-US" dirty="0">
                <a:ea typeface="宋体" charset="-122"/>
              </a:rPr>
              <a:t>个盒子，第二个球可选</a:t>
            </a:r>
            <a:r>
              <a:rPr lang="en-US" altLang="zh-CN" dirty="0">
                <a:ea typeface="宋体" charset="-122"/>
              </a:rPr>
              <a:t>K-1</a:t>
            </a:r>
            <a:r>
              <a:rPr lang="zh-CN" altLang="en-US" dirty="0">
                <a:ea typeface="宋体" charset="-122"/>
              </a:rPr>
              <a:t>个盒子，</a:t>
            </a:r>
            <a:r>
              <a:rPr lang="en-US" altLang="zh-CN" dirty="0">
                <a:latin typeface="Arial" charset="0"/>
                <a:ea typeface="宋体" charset="-122"/>
              </a:rPr>
              <a:t>…</a:t>
            </a:r>
            <a:r>
              <a:rPr lang="zh-CN" altLang="en-US" dirty="0">
                <a:ea typeface="宋体" charset="-122"/>
              </a:rPr>
              <a:t>，即</a:t>
            </a:r>
            <a:r>
              <a:rPr lang="en-US" altLang="zh-CN" dirty="0">
                <a:ea typeface="宋体" charset="-122"/>
              </a:rPr>
              <a:t>K</a:t>
            </a:r>
            <a:r>
              <a:rPr lang="zh-CN" altLang="en-US" dirty="0">
                <a:ea typeface="宋体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69213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6341651A-1FA7-4C91-8E69-A8F8992A6068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13</a:t>
            </a:fld>
            <a:endParaRPr lang="en-US" altLang="zh-CN" sz="1200">
              <a:solidFill>
                <a:schemeClr val="folHlink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83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450695AD-E75C-436A-BB1E-54C362A38838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24</a:t>
            </a:fld>
            <a:endParaRPr lang="en-US" altLang="zh-CN" sz="120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）最小号码为</a:t>
            </a:r>
            <a:r>
              <a:rPr lang="en-US" altLang="zh-CN">
                <a:ea typeface="宋体" charset="-122"/>
              </a:rPr>
              <a:t>5</a:t>
            </a:r>
            <a:r>
              <a:rPr lang="zh-CN" altLang="en-US">
                <a:ea typeface="宋体" charset="-122"/>
              </a:rPr>
              <a:t>，即</a:t>
            </a:r>
            <a:r>
              <a:rPr lang="en-US" altLang="zh-CN">
                <a:ea typeface="宋体" charset="-122"/>
              </a:rPr>
              <a:t>5</a:t>
            </a:r>
            <a:r>
              <a:rPr lang="zh-CN" altLang="en-US">
                <a:ea typeface="宋体" charset="-122"/>
              </a:rPr>
              <a:t>确定了，所以还剩下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个球，在</a:t>
            </a:r>
            <a:r>
              <a:rPr lang="en-US" altLang="zh-CN">
                <a:ea typeface="宋体" charset="-122"/>
              </a:rPr>
              <a:t>6</a:t>
            </a:r>
            <a:r>
              <a:rPr lang="en-US" altLang="zh-CN">
                <a:latin typeface="Arial" charset="0"/>
                <a:ea typeface="宋体" charset="-122"/>
              </a:rPr>
              <a:t>…</a:t>
            </a:r>
            <a:r>
              <a:rPr lang="en-US" altLang="zh-CN">
                <a:ea typeface="宋体" charset="-122"/>
              </a:rPr>
              <a:t>10</a:t>
            </a:r>
            <a:r>
              <a:rPr lang="zh-CN" altLang="en-US">
                <a:ea typeface="宋体" charset="-122"/>
              </a:rPr>
              <a:t>之间取，即</a:t>
            </a:r>
            <a:r>
              <a:rPr lang="en-US" altLang="zh-CN">
                <a:ea typeface="宋体" charset="-122"/>
              </a:rPr>
              <a:t>c</a:t>
            </a:r>
            <a:r>
              <a:rPr lang="en-US" altLang="zh-CN" baseline="-25000">
                <a:ea typeface="宋体" charset="-122"/>
              </a:rPr>
              <a:t>5</a:t>
            </a:r>
            <a:r>
              <a:rPr lang="en-US" altLang="zh-CN" baseline="30000">
                <a:ea typeface="宋体" charset="-122"/>
              </a:rPr>
              <a:t>2</a:t>
            </a:r>
          </a:p>
          <a:p>
            <a:pPr eaLnBrk="1" hangingPunct="1"/>
            <a:r>
              <a:rPr lang="zh-CN" altLang="en-US">
                <a:ea typeface="宋体" charset="-122"/>
              </a:rPr>
              <a:t>其余同理</a:t>
            </a:r>
          </a:p>
        </p:txBody>
      </p:sp>
    </p:spTree>
    <p:extLst>
      <p:ext uri="{BB962C8B-B14F-4D97-AF65-F5344CB8AC3E}">
        <p14:creationId xmlns:p14="http://schemas.microsoft.com/office/powerpoint/2010/main" val="258175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9EFFB837-3EE3-4A09-9727-5E346D23F553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25</a:t>
            </a:fld>
            <a:endParaRPr lang="en-US" altLang="zh-CN" sz="1200">
              <a:solidFill>
                <a:schemeClr val="folHlink"/>
              </a:solidFill>
              <a:ea typeface="楷体_GB2312" pitchFamily="49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）第一卷可选的位置有</a:t>
            </a:r>
            <a:r>
              <a:rPr lang="en-US" altLang="zh-CN">
                <a:ea typeface="宋体" charset="-122"/>
              </a:rPr>
              <a:t>5</a:t>
            </a:r>
            <a:r>
              <a:rPr lang="zh-CN" altLang="en-US">
                <a:ea typeface="宋体" charset="-122"/>
              </a:rPr>
              <a:t>，那么第五卷剩下的位置就是</a:t>
            </a:r>
            <a:r>
              <a:rPr lang="en-US" altLang="zh-CN">
                <a:ea typeface="宋体" charset="-122"/>
              </a:rPr>
              <a:t>4</a:t>
            </a:r>
            <a:r>
              <a:rPr lang="zh-CN" altLang="en-US">
                <a:ea typeface="宋体" charset="-122"/>
              </a:rPr>
              <a:t>，所以分母为</a:t>
            </a:r>
            <a:r>
              <a:rPr lang="en-US" altLang="zh-CN">
                <a:ea typeface="宋体" charset="-122"/>
              </a:rPr>
              <a:t>5*4</a:t>
            </a:r>
            <a:r>
              <a:rPr lang="zh-CN" altLang="en-US">
                <a:ea typeface="宋体" charset="-122"/>
              </a:rPr>
              <a:t>。分子表示第一卷有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边可以选择，剩下的一边自然是第五卷。</a:t>
            </a:r>
          </a:p>
          <a:p>
            <a:pPr eaLnBrk="1" hangingPunct="1"/>
            <a:r>
              <a:rPr lang="en-US" altLang="zh-CN">
                <a:ea typeface="宋体" charset="-122"/>
              </a:rPr>
              <a:t>(3)</a:t>
            </a:r>
            <a:r>
              <a:rPr lang="zh-CN" altLang="en-US">
                <a:ea typeface="宋体" charset="-122"/>
              </a:rPr>
              <a:t>分子的</a:t>
            </a:r>
            <a:r>
              <a:rPr lang="en-US" altLang="zh-CN">
                <a:ea typeface="宋体" charset="-122"/>
              </a:rPr>
              <a:t>2*4</a:t>
            </a:r>
            <a:r>
              <a:rPr lang="zh-CN" altLang="en-US">
                <a:ea typeface="宋体" charset="-122"/>
              </a:rPr>
              <a:t>表示如果第一卷取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边的一边，那么剩下的第五卷取</a:t>
            </a:r>
            <a:r>
              <a:rPr lang="en-US" altLang="zh-CN">
                <a:ea typeface="宋体" charset="-122"/>
              </a:rPr>
              <a:t>4</a:t>
            </a:r>
            <a:r>
              <a:rPr lang="zh-CN" altLang="en-US">
                <a:ea typeface="宋体" charset="-122"/>
              </a:rPr>
              <a:t>个位置中的一个。</a:t>
            </a:r>
          </a:p>
        </p:txBody>
      </p:sp>
    </p:spTree>
    <p:extLst>
      <p:ext uri="{BB962C8B-B14F-4D97-AF65-F5344CB8AC3E}">
        <p14:creationId xmlns:p14="http://schemas.microsoft.com/office/powerpoint/2010/main" val="145299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55CD2EDA-69B0-4A45-BB2B-A006233A6C80}" type="slidenum">
              <a:rPr lang="zh-CN" altLang="en-US" sz="1200" smtClean="0">
                <a:solidFill>
                  <a:schemeClr val="folHlink"/>
                </a:solidFill>
                <a:ea typeface="楷体_GB2312" pitchFamily="49" charset="-122"/>
              </a:rPr>
              <a:pPr eaLnBrk="1" hangingPunct="1"/>
              <a:t>27</a:t>
            </a:fld>
            <a:endParaRPr lang="en-US" altLang="zh-CN" sz="1200">
              <a:solidFill>
                <a:schemeClr val="folHlink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509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23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</a:t>
            </a:r>
            <a:r>
              <a:rPr lang="zh-CN" altLang="en-US" sz="1200" baseline="0" dirty="0">
                <a:solidFill>
                  <a:schemeClr val="bg1"/>
                </a:solidFill>
              </a:rPr>
              <a:t>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 userDrawn="1"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416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4F1B-BDA5-4191-AD7B-7DB9885E18F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1200" baseline="0" dirty="0">
                <a:solidFill>
                  <a:schemeClr val="bg1"/>
                </a:solidFill>
              </a:rPr>
              <a:t>     </a:t>
            </a:r>
            <a:r>
              <a:rPr lang="zh-CN" altLang="en-US" sz="1200" dirty="0">
                <a:solidFill>
                  <a:schemeClr val="bg1"/>
                </a:solidFill>
              </a:rPr>
              <a:t>第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章</a:t>
            </a:r>
            <a:r>
              <a:rPr lang="zh-CN" altLang="en-US" sz="1200" baseline="0" dirty="0">
                <a:solidFill>
                  <a:schemeClr val="bg1"/>
                </a:solidFill>
              </a:rPr>
              <a:t> 随机事件及其概率</a:t>
            </a:r>
            <a:r>
              <a:rPr lang="en-US" altLang="zh-CN" sz="1200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schemeClr val="bg1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 userDrawn="1"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F23776-A7A3-40CC-A908-6FD92DB23DA5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82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3880D-E23B-49A5-BD3A-AED5DBF238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399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4F1B-BDA5-4191-AD7B-7DB9885E18F0}" type="datetimeFigureOut">
              <a:rPr lang="zh-CN" altLang="en-US" smtClean="0"/>
              <a:t>2021/9/5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3776-A7A3-40CC-A908-6FD92DB23D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75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wmf"/><Relationship Id="rId12" Type="http://schemas.openxmlformats.org/officeDocument/2006/relationships/image" Target="../media/image17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hyperlink" Target="file:///E:\&#25945;&#23398;\&#25945;&#23398;\&#27010;&#29575;&#35770;&#19982;&#25968;&#29702;&#32479;&#35745;\2010&#27010;&#29575;&#19982;&#25968;&#29702;&#32479;&#35745;\&#21160;&#30011;\&#20960;&#20309;&#27010;&#29575;.exe" TargetMode="External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4.gif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3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file:///D:\&#25945;&#23398;\&#25945;&#23398;\&#27010;&#29575;&#35770;&#19982;&#25968;&#29702;&#32479;&#35745;\2010&#27010;&#29575;&#19982;&#25968;&#29702;&#32479;&#35745;\&#21160;&#30011;\&#25243;&#30828;&#24065;&#35797;&#39564;.sw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file:///E:\&#25945;&#23398;\&#25945;&#23398;\&#27010;&#29575;&#35770;&#19982;&#25968;&#29702;&#32479;&#35745;\2010&#27010;&#29575;&#19982;&#25968;&#29702;&#32479;&#35745;\&#21160;&#30011;\&#25243;&#39600;&#23376;&#35797;&#39564;.swf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Text Box 3"/>
          <p:cNvSpPr txBox="1">
            <a:spLocks noChangeArrowheads="1"/>
          </p:cNvSpPr>
          <p:nvPr/>
        </p:nvSpPr>
        <p:spPr bwMode="auto">
          <a:xfrm>
            <a:off x="457200" y="1275482"/>
            <a:ext cx="5616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/>
              <a:t>历史上概率的三次定义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1140768" y="3528715"/>
            <a:ext cx="310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>
                <a:ea typeface="Arial Unicode MS" pitchFamily="34" charset="-122"/>
                <a:cs typeface="Arial Unicode MS" pitchFamily="34" charset="-122"/>
                <a:sym typeface="Euclid Symbol" pitchFamily="18" charset="2"/>
              </a:rPr>
              <a:t>③ </a:t>
            </a:r>
            <a:r>
              <a:rPr kumimoji="1" lang="zh-CN" altLang="en-US">
                <a:ea typeface="黑体" pitchFamily="49" charset="-122"/>
              </a:rPr>
              <a:t>公理化定义</a:t>
            </a:r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1140768" y="2750840"/>
            <a:ext cx="2647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>
                <a:ea typeface="Arial Unicode MS" pitchFamily="34" charset="-122"/>
                <a:cs typeface="Arial Unicode MS" pitchFamily="34" charset="-122"/>
                <a:sym typeface="Euclid Symbol" pitchFamily="18" charset="2"/>
              </a:rPr>
              <a:t>② </a:t>
            </a:r>
            <a:r>
              <a:rPr kumimoji="1" lang="zh-CN" altLang="en-US">
                <a:ea typeface="黑体" pitchFamily="49" charset="-122"/>
              </a:rPr>
              <a:t>统计定义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1140768" y="1988840"/>
            <a:ext cx="2647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4000">
                <a:ea typeface="Arial Unicode MS" pitchFamily="34" charset="-122"/>
                <a:cs typeface="Arial Unicode MS" pitchFamily="34" charset="-122"/>
                <a:sym typeface="Euclid Symbol" pitchFamily="18" charset="2"/>
              </a:rPr>
              <a:t>① </a:t>
            </a:r>
            <a:r>
              <a:rPr kumimoji="1" lang="zh-CN" altLang="en-US">
                <a:ea typeface="黑体" pitchFamily="49" charset="-122"/>
              </a:rPr>
              <a:t>古典定义</a:t>
            </a:r>
            <a:endParaRPr kumimoji="1" lang="zh-CN" altLang="en-US">
              <a:ea typeface="楷体_GB2312" pitchFamily="49" charset="-122"/>
              <a:sym typeface="Euclid Symbol" pitchFamily="18" charset="2"/>
            </a:endParaRPr>
          </a:p>
        </p:txBody>
      </p:sp>
      <p:sp>
        <p:nvSpPr>
          <p:cNvPr id="180231" name="AutoShape 7"/>
          <p:cNvSpPr>
            <a:spLocks/>
          </p:cNvSpPr>
          <p:nvPr/>
        </p:nvSpPr>
        <p:spPr bwMode="auto">
          <a:xfrm>
            <a:off x="683568" y="2157115"/>
            <a:ext cx="381000" cy="1905000"/>
          </a:xfrm>
          <a:prstGeom prst="lef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60168" y="2004715"/>
            <a:ext cx="4572000" cy="641350"/>
            <a:chOff x="2640" y="1440"/>
            <a:chExt cx="2880" cy="404"/>
          </a:xfrm>
        </p:grpSpPr>
        <p:sp>
          <p:nvSpPr>
            <p:cNvPr id="20496" name="Line 9"/>
            <p:cNvSpPr>
              <a:spLocks noChangeShapeType="1"/>
            </p:cNvSpPr>
            <p:nvPr/>
          </p:nvSpPr>
          <p:spPr bwMode="auto">
            <a:xfrm>
              <a:off x="2640" y="16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Text Box 10"/>
            <p:cNvSpPr txBox="1">
              <a:spLocks noChangeArrowheads="1"/>
            </p:cNvSpPr>
            <p:nvPr/>
          </p:nvSpPr>
          <p:spPr bwMode="auto">
            <a:xfrm>
              <a:off x="3278" y="1440"/>
              <a:ext cx="22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ea typeface="楷体_GB2312" pitchFamily="49" charset="-122"/>
                </a:rPr>
                <a:t>概率的最初定义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960168" y="2734965"/>
            <a:ext cx="4572000" cy="641350"/>
            <a:chOff x="2640" y="1900"/>
            <a:chExt cx="2880" cy="404"/>
          </a:xfrm>
        </p:grpSpPr>
        <p:sp>
          <p:nvSpPr>
            <p:cNvPr id="20494" name="Line 12"/>
            <p:cNvSpPr>
              <a:spLocks noChangeShapeType="1"/>
            </p:cNvSpPr>
            <p:nvPr/>
          </p:nvSpPr>
          <p:spPr bwMode="auto">
            <a:xfrm>
              <a:off x="2640" y="20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Text Box 13"/>
            <p:cNvSpPr txBox="1">
              <a:spLocks noChangeArrowheads="1"/>
            </p:cNvSpPr>
            <p:nvPr/>
          </p:nvSpPr>
          <p:spPr bwMode="auto">
            <a:xfrm>
              <a:off x="3278" y="1900"/>
              <a:ext cx="22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ea typeface="楷体_GB2312" pitchFamily="49" charset="-122"/>
                </a:rPr>
                <a:t>基于频率的定义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264968" y="3636665"/>
            <a:ext cx="4191000" cy="641350"/>
            <a:chOff x="2736" y="2688"/>
            <a:chExt cx="2640" cy="404"/>
          </a:xfrm>
        </p:grpSpPr>
        <p:sp>
          <p:nvSpPr>
            <p:cNvPr id="20492" name="Line 15"/>
            <p:cNvSpPr>
              <a:spLocks noChangeShapeType="1"/>
            </p:cNvSpPr>
            <p:nvPr/>
          </p:nvSpPr>
          <p:spPr bwMode="auto">
            <a:xfrm>
              <a:off x="2736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Text Box 16"/>
            <p:cNvSpPr txBox="1">
              <a:spLocks noChangeArrowheads="1"/>
            </p:cNvSpPr>
            <p:nvPr/>
          </p:nvSpPr>
          <p:spPr bwMode="auto">
            <a:xfrm>
              <a:off x="3326" y="2688"/>
              <a:ext cx="205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ea typeface="楷体_GB2312" pitchFamily="49" charset="-122"/>
                </a:rPr>
                <a:t>于</a:t>
              </a:r>
              <a:r>
                <a:rPr kumimoji="1" lang="en-US" altLang="zh-CN">
                  <a:ea typeface="楷体_GB2312" pitchFamily="49" charset="-122"/>
                </a:rPr>
                <a:t>1933</a:t>
              </a:r>
              <a:r>
                <a:rPr kumimoji="1" lang="zh-CN" altLang="en-US">
                  <a:ea typeface="楷体_GB2312" pitchFamily="49" charset="-122"/>
                </a:rPr>
                <a:t>年由前</a:t>
              </a:r>
            </a:p>
          </p:txBody>
        </p:sp>
      </p:grpSp>
      <p:sp>
        <p:nvSpPr>
          <p:cNvPr id="180241" name="Text Box 17"/>
          <p:cNvSpPr txBox="1">
            <a:spLocks noChangeArrowheads="1"/>
          </p:cNvSpPr>
          <p:nvPr/>
        </p:nvSpPr>
        <p:spPr bwMode="auto">
          <a:xfrm>
            <a:off x="2001193" y="4322465"/>
            <a:ext cx="6683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ea typeface="楷体_GB2312" pitchFamily="49" charset="-122"/>
              </a:rPr>
              <a:t>苏联数学家柯尔莫哥洛夫给出</a:t>
            </a:r>
            <a:endParaRPr kumimoji="1" lang="zh-CN" altLang="en-US" sz="3200" dirty="0">
              <a:ea typeface="楷体_GB2312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§1.2   </a:t>
            </a:r>
            <a:r>
              <a:rPr lang="zh-CN" altLang="en-US" dirty="0">
                <a:solidFill>
                  <a:srgbClr val="000000"/>
                </a:solidFill>
              </a:rPr>
              <a:t>随机事件的概率</a:t>
            </a:r>
          </a:p>
        </p:txBody>
      </p:sp>
    </p:spTree>
    <p:extLst>
      <p:ext uri="{BB962C8B-B14F-4D97-AF65-F5344CB8AC3E}">
        <p14:creationId xmlns:p14="http://schemas.microsoft.com/office/powerpoint/2010/main" val="201292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utoUpdateAnimBg="0"/>
      <p:bldP spid="180228" grpId="0" autoUpdateAnimBg="0"/>
      <p:bldP spid="180229" grpId="0" autoUpdateAnimBg="0"/>
      <p:bldP spid="180230" grpId="0" autoUpdateAnimBg="0"/>
      <p:bldP spid="180231" grpId="0" animBg="1"/>
      <p:bldP spid="18024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9" name="Text Box 3"/>
          <p:cNvSpPr txBox="1">
            <a:spLocks noChangeArrowheads="1"/>
          </p:cNvSpPr>
          <p:nvPr/>
        </p:nvSpPr>
        <p:spPr bwMode="auto">
          <a:xfrm>
            <a:off x="228599" y="260350"/>
            <a:ext cx="8532813" cy="156966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ea typeface="宋体" pitchFamily="2" charset="-122"/>
              </a:rPr>
              <a:t>                             设有 </a:t>
            </a:r>
            <a:r>
              <a:rPr kumimoji="1" lang="en-US" altLang="zh-CN" sz="3200" i="1" dirty="0">
                <a:ea typeface="宋体" pitchFamily="2" charset="-122"/>
              </a:rPr>
              <a:t>k</a:t>
            </a:r>
            <a:r>
              <a:rPr kumimoji="1" lang="en-US" altLang="zh-CN" sz="3200" dirty="0">
                <a:ea typeface="宋体" pitchFamily="2" charset="-122"/>
              </a:rPr>
              <a:t> </a:t>
            </a:r>
            <a:r>
              <a:rPr kumimoji="1" lang="zh-CN" altLang="en-US" sz="3200" dirty="0">
                <a:ea typeface="宋体" pitchFamily="2" charset="-122"/>
              </a:rPr>
              <a:t>个不同的球</a:t>
            </a:r>
            <a:r>
              <a:rPr kumimoji="1" lang="en-US" altLang="zh-CN" sz="3200" dirty="0">
                <a:ea typeface="宋体" pitchFamily="2" charset="-122"/>
              </a:rPr>
              <a:t>, </a:t>
            </a:r>
            <a:r>
              <a:rPr kumimoji="1" lang="zh-CN" altLang="en-US" sz="3200" dirty="0">
                <a:ea typeface="宋体" pitchFamily="2" charset="-122"/>
              </a:rPr>
              <a:t>每个球等可能地落入 </a:t>
            </a:r>
            <a:r>
              <a:rPr kumimoji="1" lang="en-US" altLang="zh-CN" sz="3200" i="1" dirty="0">
                <a:ea typeface="宋体" pitchFamily="2" charset="-122"/>
              </a:rPr>
              <a:t>N</a:t>
            </a:r>
            <a:r>
              <a:rPr kumimoji="1" lang="en-US" altLang="zh-CN" sz="3200" dirty="0">
                <a:ea typeface="宋体" pitchFamily="2" charset="-122"/>
              </a:rPr>
              <a:t> </a:t>
            </a:r>
            <a:r>
              <a:rPr kumimoji="1" lang="zh-CN" altLang="en-US" sz="3200" dirty="0">
                <a:ea typeface="宋体" pitchFamily="2" charset="-122"/>
              </a:rPr>
              <a:t>个盒子中</a:t>
            </a:r>
            <a:r>
              <a:rPr kumimoji="1" lang="en-US" altLang="zh-CN" sz="3200" dirty="0">
                <a:ea typeface="宋体" pitchFamily="2" charset="-122"/>
              </a:rPr>
              <a:t>(</a:t>
            </a:r>
            <a:r>
              <a:rPr kumimoji="1" lang="zh-CN" altLang="en-US" sz="3200" dirty="0">
                <a:ea typeface="宋体" pitchFamily="2" charset="-122"/>
              </a:rPr>
              <a:t> </a:t>
            </a:r>
            <a:r>
              <a:rPr kumimoji="1" lang="en-US" altLang="zh-CN" sz="3200" i="1" dirty="0">
                <a:ea typeface="宋体" pitchFamily="2" charset="-122"/>
              </a:rPr>
              <a:t>k </a:t>
            </a:r>
            <a:r>
              <a:rPr kumimoji="1" lang="en-US" altLang="zh-CN" sz="3200" dirty="0">
                <a:ea typeface="宋体" pitchFamily="2" charset="-122"/>
              </a:rPr>
              <a:t>≤ </a:t>
            </a:r>
            <a:r>
              <a:rPr kumimoji="1" lang="en-US" altLang="zh-CN" sz="3200" i="1" dirty="0">
                <a:ea typeface="宋体" pitchFamily="2" charset="-122"/>
              </a:rPr>
              <a:t>N</a:t>
            </a:r>
            <a:r>
              <a:rPr kumimoji="1" lang="en-US" altLang="zh-CN" sz="3200" dirty="0">
                <a:ea typeface="宋体" pitchFamily="2" charset="-122"/>
              </a:rPr>
              <a:t>), </a:t>
            </a:r>
            <a:r>
              <a:rPr kumimoji="1" lang="zh-CN" altLang="en-US" sz="3200" dirty="0">
                <a:ea typeface="宋体" pitchFamily="2" charset="-122"/>
              </a:rPr>
              <a:t>设每个盒子容球数无限</a:t>
            </a:r>
            <a:r>
              <a:rPr kumimoji="1" lang="en-US" altLang="zh-CN" sz="3200" dirty="0">
                <a:ea typeface="宋体" pitchFamily="2" charset="-122"/>
              </a:rPr>
              <a:t>, </a:t>
            </a:r>
            <a:r>
              <a:rPr kumimoji="1" lang="zh-CN" altLang="en-US" sz="3200" dirty="0">
                <a:ea typeface="宋体" pitchFamily="2" charset="-122"/>
              </a:rPr>
              <a:t>求下列事件的概率</a:t>
            </a:r>
            <a:r>
              <a:rPr kumimoji="1" lang="en-US" altLang="zh-CN" sz="3200" dirty="0">
                <a:ea typeface="宋体" pitchFamily="2" charset="-122"/>
              </a:rPr>
              <a:t>:</a:t>
            </a:r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152400" y="2014676"/>
            <a:ext cx="830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(1)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某指定的 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k 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个盒子中各有一球；</a:t>
            </a:r>
          </a:p>
        </p:txBody>
      </p:sp>
      <p:sp>
        <p:nvSpPr>
          <p:cNvPr id="189446" name="Rectangle 6"/>
          <p:cNvSpPr>
            <a:spLocks noChangeArrowheads="1"/>
          </p:cNvSpPr>
          <p:nvPr/>
        </p:nvSpPr>
        <p:spPr bwMode="auto">
          <a:xfrm>
            <a:off x="243432" y="3342263"/>
            <a:ext cx="685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(3)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恰有 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个盒子中各有一球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6158" name="Rectangle 9"/>
          <p:cNvSpPr>
            <a:spLocks noChangeArrowheads="1"/>
          </p:cNvSpPr>
          <p:nvPr/>
        </p:nvSpPr>
        <p:spPr bwMode="auto">
          <a:xfrm>
            <a:off x="203075" y="2661007"/>
            <a:ext cx="87614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(2)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某指定的一个盒子恰有 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宋体" pitchFamily="2" charset="-122"/>
              </a:rPr>
              <a:t>个球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m 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≤ </a:t>
            </a:r>
            <a:r>
              <a:rPr kumimoji="1" lang="en-US" altLang="zh-CN" sz="3200" i="1" dirty="0">
                <a:latin typeface="Times New Roman" pitchFamily="18" charset="0"/>
                <a:ea typeface="宋体" pitchFamily="2" charset="-122"/>
              </a:rPr>
              <a:t>k</a:t>
            </a:r>
            <a:r>
              <a:rPr kumimoji="1" lang="en-US" altLang="zh-CN" sz="3200" dirty="0">
                <a:latin typeface="Times New Roman" pitchFamily="18" charset="0"/>
                <a:ea typeface="宋体" pitchFamily="2" charset="-122"/>
              </a:rPr>
              <a:t>)</a:t>
            </a:r>
          </a:p>
        </p:txBody>
      </p:sp>
      <p:sp>
        <p:nvSpPr>
          <p:cNvPr id="189450" name="Text Box 10"/>
          <p:cNvSpPr txBox="1">
            <a:spLocks noChangeArrowheads="1"/>
          </p:cNvSpPr>
          <p:nvPr/>
        </p:nvSpPr>
        <p:spPr bwMode="auto">
          <a:xfrm>
            <a:off x="152400" y="260350"/>
            <a:ext cx="3914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3200" dirty="0">
                <a:ea typeface="楷体_GB2312" pitchFamily="49" charset="-122"/>
              </a:rPr>
              <a:t> (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分房模型</a:t>
            </a:r>
            <a:r>
              <a:rPr kumimoji="1" lang="en-US" altLang="zh-CN" b="1" dirty="0">
                <a:solidFill>
                  <a:srgbClr val="0000FF"/>
                </a:solidFill>
                <a:ea typeface="楷体_GB2312" pitchFamily="49" charset="-122"/>
              </a:rPr>
              <a:t>)</a:t>
            </a:r>
            <a:endParaRPr kumimoji="1"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89451" name="Text Box 11"/>
          <p:cNvSpPr txBox="1">
            <a:spLocks noChangeArrowheads="1"/>
          </p:cNvSpPr>
          <p:nvPr/>
        </p:nvSpPr>
        <p:spPr bwMode="auto">
          <a:xfrm>
            <a:off x="395536" y="4149080"/>
            <a:ext cx="6429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66CCFF"/>
                </a:solidFill>
                <a:ea typeface="黑体" pitchFamily="49" charset="-122"/>
              </a:rPr>
              <a:t>解</a:t>
            </a:r>
          </a:p>
        </p:txBody>
      </p:sp>
      <p:graphicFrame>
        <p:nvGraphicFramePr>
          <p:cNvPr id="189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698315"/>
              </p:ext>
            </p:extLst>
          </p:nvPr>
        </p:nvGraphicFramePr>
        <p:xfrm>
          <a:off x="1475656" y="4293096"/>
          <a:ext cx="1600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4" name="Equation" r:id="rId4" imgW="457200" imgH="203040" progId="Equation.DSMT4">
                  <p:embed/>
                </p:oleObj>
              </mc:Choice>
              <mc:Fallback>
                <p:oleObj name="Equation" r:id="rId4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93096"/>
                        <a:ext cx="1600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412729"/>
              </p:ext>
            </p:extLst>
          </p:nvPr>
        </p:nvGraphicFramePr>
        <p:xfrm>
          <a:off x="4355976" y="4149080"/>
          <a:ext cx="1973263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5" name="Equation" r:id="rId6" imgW="761760" imgH="393480" progId="Equation.DSMT4">
                  <p:embed/>
                </p:oleObj>
              </mc:Choice>
              <mc:Fallback>
                <p:oleObj name="Equation" r:id="rId6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149080"/>
                        <a:ext cx="1973263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04114"/>
              </p:ext>
            </p:extLst>
          </p:nvPr>
        </p:nvGraphicFramePr>
        <p:xfrm>
          <a:off x="4860032" y="5022304"/>
          <a:ext cx="3124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6" name="Equation" r:id="rId8" imgW="876240" imgH="419040" progId="Equation.DSMT4">
                  <p:embed/>
                </p:oleObj>
              </mc:Choice>
              <mc:Fallback>
                <p:oleObj name="Equation" r:id="rId8" imgW="876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022304"/>
                        <a:ext cx="3124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836372"/>
              </p:ext>
            </p:extLst>
          </p:nvPr>
        </p:nvGraphicFramePr>
        <p:xfrm>
          <a:off x="701675" y="5109617"/>
          <a:ext cx="37750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27" name="Equation" r:id="rId10" imgW="1384200" imgH="419040" progId="Equation.DSMT4">
                  <p:embed/>
                </p:oleObj>
              </mc:Choice>
              <mc:Fallback>
                <p:oleObj name="Equation" r:id="rId10" imgW="1384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109617"/>
                        <a:ext cx="37750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2" descr="http://files.turbosquid.com/Preview/Content_2009_07_13__19_17_55/pool_03.jpg36B13FD9-AD01-4440-B5E0AEBF6D5D85A5.jpgLarge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082746" y="1287125"/>
            <a:ext cx="2025757" cy="20257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2404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animBg="1"/>
      <p:bldP spid="189445" grpId="0" autoUpdateAnimBg="0"/>
      <p:bldP spid="189446" grpId="0" autoUpdateAnimBg="0"/>
      <p:bldP spid="6158" grpId="0"/>
      <p:bldP spid="189450" grpId="0" autoUpdateAnimBg="0"/>
      <p:bldP spid="18945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/>
          <p:cNvSpPr txBox="1">
            <a:spLocks noChangeArrowheads="1"/>
          </p:cNvSpPr>
          <p:nvPr/>
        </p:nvSpPr>
        <p:spPr bwMode="auto">
          <a:xfrm>
            <a:off x="539750" y="116632"/>
            <a:ext cx="548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66CCFF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kumimoji="1" lang="zh-CN" altLang="en-US" b="1" dirty="0">
                <a:solidFill>
                  <a:srgbClr val="0000FF"/>
                </a:solidFill>
                <a:ea typeface="楷体_GB2312" pitchFamily="49" charset="-122"/>
              </a:rPr>
              <a:t>“分房模型”的应用</a:t>
            </a:r>
          </a:p>
        </p:txBody>
      </p:sp>
      <p:sp>
        <p:nvSpPr>
          <p:cNvPr id="190467" name="Text Box 3"/>
          <p:cNvSpPr txBox="1">
            <a:spLocks noChangeArrowheads="1"/>
          </p:cNvSpPr>
          <p:nvPr/>
        </p:nvSpPr>
        <p:spPr bwMode="auto">
          <a:xfrm>
            <a:off x="457200" y="2053382"/>
            <a:ext cx="636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66CCFF"/>
                </a:solidFill>
                <a:ea typeface="黑体" pitchFamily="49" charset="-122"/>
              </a:rPr>
              <a:t>解</a:t>
            </a:r>
          </a:p>
        </p:txBody>
      </p:sp>
      <p:sp>
        <p:nvSpPr>
          <p:cNvPr id="190468" name="Text Box 4"/>
          <p:cNvSpPr txBox="1">
            <a:spLocks noChangeArrowheads="1"/>
          </p:cNvSpPr>
          <p:nvPr/>
        </p:nvSpPr>
        <p:spPr bwMode="auto">
          <a:xfrm>
            <a:off x="1476375" y="3428281"/>
            <a:ext cx="705606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 </a:t>
            </a:r>
            <a:r>
              <a:rPr kumimoji="1" lang="en-US" altLang="zh-CN" sz="3200" i="1" dirty="0">
                <a:ea typeface="楷体_GB2312" pitchFamily="49" charset="-122"/>
              </a:rPr>
              <a:t>n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个人的生日均不相同，相当于：每个盒子至多有一个球或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恰有</a:t>
            </a:r>
            <a:r>
              <a:rPr kumimoji="1" lang="en-US" altLang="zh-CN" sz="3200" i="1" dirty="0">
                <a:ea typeface="楷体_GB2312" pitchFamily="49" charset="-122"/>
              </a:rPr>
              <a:t>n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个盒子中各有一球</a:t>
            </a: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endParaRPr kumimoji="1"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1431925" y="1988121"/>
            <a:ext cx="59298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本问题中的人可被视为“球”，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1547813" y="2708201"/>
            <a:ext cx="42883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ea typeface="楷体_GB2312" pitchFamily="49" charset="-122"/>
              </a:rPr>
              <a:t>365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天为</a:t>
            </a:r>
            <a:r>
              <a:rPr kumimoji="1" lang="en-US" altLang="zh-CN" sz="3200" dirty="0">
                <a:ea typeface="楷体_GB2312" pitchFamily="49" charset="-122"/>
              </a:rPr>
              <a:t>365</a:t>
            </a:r>
            <a:r>
              <a:rPr kumimoji="1" lang="zh-CN" altLang="en-US" sz="3200" dirty="0">
                <a:ea typeface="楷体_GB2312" pitchFamily="49" charset="-122"/>
              </a:rPr>
              <a:t>只“盒子”</a:t>
            </a:r>
          </a:p>
        </p:txBody>
      </p:sp>
      <p:graphicFrame>
        <p:nvGraphicFramePr>
          <p:cNvPr id="1904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505783"/>
              </p:ext>
            </p:extLst>
          </p:nvPr>
        </p:nvGraphicFramePr>
        <p:xfrm>
          <a:off x="5580063" y="4652417"/>
          <a:ext cx="2700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8" name="Equation" r:id="rId3" imgW="990360" imgH="431640" progId="Equation.DSMT4">
                  <p:embed/>
                </p:oleObj>
              </mc:Choice>
              <mc:Fallback>
                <p:oleObj name="Equation" r:id="rId3" imgW="990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4652417"/>
                        <a:ext cx="27003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3" name="Text Box 9"/>
          <p:cNvSpPr txBox="1">
            <a:spLocks noChangeArrowheads="1"/>
          </p:cNvSpPr>
          <p:nvPr/>
        </p:nvSpPr>
        <p:spPr bwMode="auto">
          <a:xfrm>
            <a:off x="468313" y="835770"/>
            <a:ext cx="8353425" cy="1077218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某班级有 </a:t>
            </a:r>
            <a:r>
              <a:rPr kumimoji="1" lang="en-US" altLang="zh-CN" sz="3200" i="1" dirty="0">
                <a:ea typeface="楷体_GB2312" pitchFamily="49" charset="-122"/>
              </a:rPr>
              <a:t>n</a:t>
            </a:r>
            <a:r>
              <a:rPr kumimoji="1" lang="en-US" altLang="zh-CN" sz="3200" dirty="0">
                <a:ea typeface="楷体_GB2312" pitchFamily="49" charset="-122"/>
              </a:rPr>
              <a:t> (</a:t>
            </a:r>
            <a:r>
              <a:rPr kumimoji="1" lang="en-US" altLang="zh-CN" sz="3200" i="1" dirty="0">
                <a:ea typeface="楷体_GB2312" pitchFamily="49" charset="-122"/>
              </a:rPr>
              <a:t>n</a:t>
            </a:r>
            <a:r>
              <a:rPr kumimoji="1" lang="en-US" altLang="zh-CN" sz="3200" dirty="0">
                <a:ea typeface="楷体_GB2312" pitchFamily="49" charset="-122"/>
              </a:rPr>
              <a:t> ≤365)</a:t>
            </a:r>
            <a:r>
              <a:rPr kumimoji="1" lang="zh-CN" altLang="en-US" sz="3200" dirty="0">
                <a:ea typeface="楷体_GB2312" pitchFamily="49" charset="-122"/>
              </a:rPr>
              <a:t>个人，求</a:t>
            </a:r>
            <a:r>
              <a:rPr kumimoji="1" lang="en-US" altLang="zh-CN" sz="3200" i="1" dirty="0">
                <a:ea typeface="楷体_GB2312" pitchFamily="49" charset="-122"/>
              </a:rPr>
              <a:t>n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个人的生日均不相同（设为事件</a:t>
            </a:r>
            <a:r>
              <a:rPr kumimoji="1" lang="en-US" altLang="zh-CN" sz="3200" i="1" dirty="0">
                <a:ea typeface="楷体_GB2312" pitchFamily="49" charset="-122"/>
              </a:rPr>
              <a:t>A</a:t>
            </a:r>
            <a:r>
              <a:rPr kumimoji="1" lang="en-US" altLang="zh-CN" sz="3200" dirty="0">
                <a:ea typeface="楷体_GB2312" pitchFamily="49" charset="-122"/>
              </a:rPr>
              <a:t> ) </a:t>
            </a:r>
            <a:r>
              <a:rPr kumimoji="1" lang="zh-CN" altLang="en-US" sz="3200" dirty="0">
                <a:ea typeface="楷体_GB2312" pitchFamily="49" charset="-122"/>
              </a:rPr>
              <a:t>的概率</a:t>
            </a:r>
            <a:r>
              <a:rPr kumimoji="1" lang="en-US" altLang="zh-CN" sz="3200" dirty="0">
                <a:ea typeface="楷体_GB2312" pitchFamily="49" charset="-122"/>
              </a:rPr>
              <a:t>.</a:t>
            </a:r>
          </a:p>
        </p:txBody>
      </p:sp>
      <p:pic>
        <p:nvPicPr>
          <p:cNvPr id="9" name="Picture 6" descr="http://rockblok.files.wordpress.com/2010/06/geburtstagstorte.jpg"/>
          <p:cNvPicPr>
            <a:picLocks noChangeAspect="1" noChangeArrowheads="1"/>
          </p:cNvPicPr>
          <p:nvPr/>
        </p:nvPicPr>
        <p:blipFill>
          <a:blip r:embed="rId5" cstate="print"/>
          <a:srcRect t="5097" b="4864"/>
          <a:stretch>
            <a:fillRect/>
          </a:stretch>
        </p:blipFill>
        <p:spPr bwMode="auto">
          <a:xfrm>
            <a:off x="5358" y="4977174"/>
            <a:ext cx="1830338" cy="18334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209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utoUpdateAnimBg="0"/>
      <p:bldP spid="190467" grpId="0" autoUpdateAnimBg="0"/>
      <p:bldP spid="190468" grpId="0"/>
      <p:bldP spid="190469" grpId="0" autoUpdateAnimBg="0"/>
      <p:bldP spid="190470" grpId="0" autoUpdateAnimBg="0"/>
      <p:bldP spid="19047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929208" y="3212976"/>
            <a:ext cx="763605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        把等可能推广到无限个样本点场合，人们引入了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几何概型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.  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由此形成了确定概率的另一方法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——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几何概率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.</a:t>
            </a:r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611188" y="1196752"/>
            <a:ext cx="80010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        早在概率论发展初期，人们就认识到，只考虑有限个等可能样本点的古典方法是不够的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5897"/>
            <a:ext cx="8856984" cy="70609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3.</a:t>
            </a:r>
            <a:r>
              <a:rPr lang="zh-CN" altLang="en-US" sz="2800" dirty="0">
                <a:solidFill>
                  <a:schemeClr val="bg1"/>
                </a:solidFill>
              </a:rPr>
              <a:t>几何概型  </a:t>
            </a:r>
            <a:r>
              <a:rPr lang="en-US" altLang="zh-CN" sz="2800" dirty="0">
                <a:solidFill>
                  <a:schemeClr val="bg1"/>
                </a:solidFill>
              </a:rPr>
              <a:t>Geometric  Probability (</a:t>
            </a:r>
            <a:r>
              <a:rPr lang="zh-CN" altLang="en-US" sz="2800" dirty="0">
                <a:solidFill>
                  <a:schemeClr val="bg1"/>
                </a:solidFill>
              </a:rPr>
              <a:t>古典概型的推广</a:t>
            </a:r>
            <a:r>
              <a:rPr lang="en-US" altLang="zh-CN" sz="2800" dirty="0">
                <a:solidFill>
                  <a:schemeClr val="bg1"/>
                </a:solidFill>
              </a:rPr>
              <a:t>)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684213" y="1052513"/>
            <a:ext cx="723900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1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、设样本空间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是平面上某个区域，它的面积记为</a:t>
            </a:r>
            <a:r>
              <a:rPr kumimoji="1" lang="el-GR" altLang="zh-CN" sz="3200" i="1" dirty="0">
                <a:latin typeface="Times New Roman" pitchFamily="18" charset="0"/>
                <a:ea typeface="楷体" pitchFamily="49" charset="-122"/>
              </a:rPr>
              <a:t>μ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);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32138" y="3068638"/>
            <a:ext cx="3048000" cy="2438400"/>
            <a:chOff x="2160" y="1920"/>
            <a:chExt cx="1920" cy="1536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1920" cy="153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kumimoji="1" lang="zh-CN" altLang="en-US" b="1" i="1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256" y="2880"/>
              <a:ext cx="276" cy="404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kumimoji="1" lang="en-US" altLang="zh-CN" sz="3600" b="1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FFFF00"/>
                </a:solidFill>
              </a:rPr>
              <a:t>几何方法的思路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4419600" y="2542456"/>
            <a:ext cx="4343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3200" dirty="0">
                <a:ea typeface="楷体" pitchFamily="49" charset="-122"/>
              </a:rPr>
              <a:t>该点落入</a:t>
            </a:r>
            <a:r>
              <a:rPr kumimoji="1" lang="en-US" altLang="zh-CN" sz="3200" i="1" dirty="0">
                <a:ea typeface="楷体" pitchFamily="49" charset="-122"/>
              </a:rPr>
              <a:t>S</a:t>
            </a:r>
            <a:r>
              <a:rPr kumimoji="1" lang="zh-CN" altLang="en-US" sz="3200" dirty="0">
                <a:ea typeface="楷体" pitchFamily="49" charset="-122"/>
              </a:rPr>
              <a:t>内任何部分区域内的可能性只与这部分区域的面积成比例，而与这部分区域的位置和形状无关</a:t>
            </a:r>
            <a:r>
              <a:rPr kumimoji="1" lang="en-US" altLang="zh-CN" sz="3200" dirty="0">
                <a:ea typeface="楷体" pitchFamily="49" charset="-122"/>
              </a:rPr>
              <a:t>.</a:t>
            </a:r>
            <a:endParaRPr kumimoji="1" lang="en-US" altLang="zh-CN" sz="2400" dirty="0">
              <a:ea typeface="楷体" pitchFamily="49" charset="-122"/>
            </a:endParaRPr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838200" y="2085256"/>
            <a:ext cx="3048000" cy="2438400"/>
          </a:xfrm>
          <a:prstGeom prst="rect">
            <a:avLst/>
          </a:prstGeom>
          <a:ln>
            <a:headEnd/>
            <a:tailEnd/>
          </a:ln>
          <a:ex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kumimoji="1" lang="zh-CN" altLang="en-US" b="1" i="1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1143000" y="3685456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i="1" dirty="0">
                <a:latin typeface="Times New Roman" pitchFamily="18" charset="0"/>
              </a:rPr>
              <a:t>S</a:t>
            </a:r>
          </a:p>
        </p:txBody>
      </p:sp>
      <p:sp>
        <p:nvSpPr>
          <p:cNvPr id="193541" name="Oval 5"/>
          <p:cNvSpPr>
            <a:spLocks noChangeArrowheads="1"/>
          </p:cNvSpPr>
          <p:nvPr/>
        </p:nvSpPr>
        <p:spPr bwMode="auto">
          <a:xfrm>
            <a:off x="2209800" y="2999656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2" name="Rectangle 6"/>
          <p:cNvSpPr>
            <a:spLocks noChangeArrowheads="1"/>
          </p:cNvSpPr>
          <p:nvPr/>
        </p:nvSpPr>
        <p:spPr bwMode="auto">
          <a:xfrm>
            <a:off x="1066800" y="332656"/>
            <a:ext cx="588168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2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、向区域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上随机投掷一点</a:t>
            </a:r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4499992" y="1323256"/>
            <a:ext cx="433920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dirty="0">
                <a:ea typeface="楷体" pitchFamily="49" charset="-122"/>
              </a:rPr>
              <a:t>“</a:t>
            </a:r>
            <a:r>
              <a:rPr kumimoji="1" lang="zh-CN" altLang="en-US" sz="3200" dirty="0">
                <a:solidFill>
                  <a:srgbClr val="0000FF"/>
                </a:solidFill>
                <a:ea typeface="楷体" pitchFamily="49" charset="-122"/>
              </a:rPr>
              <a:t>随机投掷一点</a:t>
            </a:r>
            <a:r>
              <a:rPr kumimoji="1" lang="zh-CN" altLang="en-US" sz="3200" dirty="0">
                <a:ea typeface="楷体" pitchFamily="49" charset="-122"/>
              </a:rPr>
              <a:t>”的含义是</a:t>
            </a:r>
            <a:r>
              <a:rPr kumimoji="1" lang="en-US" altLang="zh-CN" sz="3200" dirty="0">
                <a:ea typeface="楷体" pitchFamily="49" charset="-122"/>
              </a:rPr>
              <a:t>:</a:t>
            </a:r>
          </a:p>
        </p:txBody>
      </p:sp>
      <p:sp>
        <p:nvSpPr>
          <p:cNvPr id="193544" name="Freeform 8"/>
          <p:cNvSpPr>
            <a:spLocks/>
          </p:cNvSpPr>
          <p:nvPr/>
        </p:nvSpPr>
        <p:spPr bwMode="auto">
          <a:xfrm>
            <a:off x="1828800" y="2694856"/>
            <a:ext cx="1249363" cy="942975"/>
          </a:xfrm>
          <a:custGeom>
            <a:avLst/>
            <a:gdLst>
              <a:gd name="T0" fmla="*/ 2147483647 w 787"/>
              <a:gd name="T1" fmla="*/ 2147483647 h 594"/>
              <a:gd name="T2" fmla="*/ 2147483647 w 787"/>
              <a:gd name="T3" fmla="*/ 2147483647 h 594"/>
              <a:gd name="T4" fmla="*/ 2147483647 w 787"/>
              <a:gd name="T5" fmla="*/ 2147483647 h 594"/>
              <a:gd name="T6" fmla="*/ 2147483647 w 787"/>
              <a:gd name="T7" fmla="*/ 2147483647 h 594"/>
              <a:gd name="T8" fmla="*/ 2147483647 w 787"/>
              <a:gd name="T9" fmla="*/ 2147483647 h 594"/>
              <a:gd name="T10" fmla="*/ 2147483647 w 787"/>
              <a:gd name="T11" fmla="*/ 2147483647 h 594"/>
              <a:gd name="T12" fmla="*/ 2147483647 w 787"/>
              <a:gd name="T13" fmla="*/ 2147483647 h 594"/>
              <a:gd name="T14" fmla="*/ 2147483647 w 787"/>
              <a:gd name="T15" fmla="*/ 2147483647 h 594"/>
              <a:gd name="T16" fmla="*/ 2147483647 w 787"/>
              <a:gd name="T17" fmla="*/ 2147483647 h 594"/>
              <a:gd name="T18" fmla="*/ 2147483647 w 787"/>
              <a:gd name="T19" fmla="*/ 2147483647 h 594"/>
              <a:gd name="T20" fmla="*/ 2147483647 w 787"/>
              <a:gd name="T21" fmla="*/ 2147483647 h 594"/>
              <a:gd name="T22" fmla="*/ 2147483647 w 787"/>
              <a:gd name="T23" fmla="*/ 2147483647 h 594"/>
              <a:gd name="T24" fmla="*/ 0 w 787"/>
              <a:gd name="T25" fmla="*/ 2147483647 h 594"/>
              <a:gd name="T26" fmla="*/ 2147483647 w 787"/>
              <a:gd name="T27" fmla="*/ 2147483647 h 5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7"/>
              <a:gd name="T43" fmla="*/ 0 h 594"/>
              <a:gd name="T44" fmla="*/ 787 w 787"/>
              <a:gd name="T45" fmla="*/ 594 h 59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7" h="594">
                <a:moveTo>
                  <a:pt x="25" y="30"/>
                </a:moveTo>
                <a:cubicBezTo>
                  <a:pt x="116" y="0"/>
                  <a:pt x="182" y="16"/>
                  <a:pt x="275" y="30"/>
                </a:cubicBezTo>
                <a:cubicBezTo>
                  <a:pt x="375" y="45"/>
                  <a:pt x="476" y="53"/>
                  <a:pt x="576" y="68"/>
                </a:cubicBezTo>
                <a:cubicBezTo>
                  <a:pt x="601" y="76"/>
                  <a:pt x="629" y="78"/>
                  <a:pt x="651" y="93"/>
                </a:cubicBezTo>
                <a:cubicBezTo>
                  <a:pt x="692" y="120"/>
                  <a:pt x="723" y="154"/>
                  <a:pt x="764" y="181"/>
                </a:cubicBezTo>
                <a:cubicBezTo>
                  <a:pt x="787" y="251"/>
                  <a:pt x="782" y="398"/>
                  <a:pt x="739" y="469"/>
                </a:cubicBezTo>
                <a:cubicBezTo>
                  <a:pt x="698" y="537"/>
                  <a:pt x="597" y="569"/>
                  <a:pt x="526" y="594"/>
                </a:cubicBezTo>
                <a:cubicBezTo>
                  <a:pt x="480" y="590"/>
                  <a:pt x="434" y="587"/>
                  <a:pt x="388" y="581"/>
                </a:cubicBezTo>
                <a:cubicBezTo>
                  <a:pt x="332" y="573"/>
                  <a:pt x="290" y="536"/>
                  <a:pt x="238" y="519"/>
                </a:cubicBezTo>
                <a:cubicBezTo>
                  <a:pt x="169" y="473"/>
                  <a:pt x="132" y="424"/>
                  <a:pt x="87" y="356"/>
                </a:cubicBezTo>
                <a:cubicBezTo>
                  <a:pt x="79" y="343"/>
                  <a:pt x="70" y="331"/>
                  <a:pt x="62" y="318"/>
                </a:cubicBezTo>
                <a:cubicBezTo>
                  <a:pt x="54" y="306"/>
                  <a:pt x="37" y="281"/>
                  <a:pt x="37" y="281"/>
                </a:cubicBezTo>
                <a:cubicBezTo>
                  <a:pt x="25" y="243"/>
                  <a:pt x="12" y="206"/>
                  <a:pt x="0" y="168"/>
                </a:cubicBezTo>
                <a:cubicBezTo>
                  <a:pt x="7" y="124"/>
                  <a:pt x="25" y="74"/>
                  <a:pt x="25" y="30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93545" name="Oval 9"/>
          <p:cNvSpPr>
            <a:spLocks noChangeAspect="1" noChangeArrowheads="1"/>
          </p:cNvSpPr>
          <p:nvPr/>
        </p:nvSpPr>
        <p:spPr bwMode="auto">
          <a:xfrm>
            <a:off x="2438400" y="3152056"/>
            <a:ext cx="108000" cy="108000"/>
          </a:xfrm>
          <a:prstGeom prst="ellipse">
            <a:avLst/>
          </a:prstGeom>
          <a:solidFill>
            <a:srgbClr val="FF0000"/>
          </a:solidFill>
          <a:ln w="76200"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39" grpId="0" animBg="1"/>
      <p:bldP spid="193540" grpId="0"/>
      <p:bldP spid="193541" grpId="0" animBg="1"/>
      <p:bldP spid="193542" grpId="0"/>
      <p:bldP spid="193543" grpId="0" autoUpdateAnimBg="0"/>
      <p:bldP spid="193544" grpId="0" animBg="1"/>
      <p:bldP spid="1935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539750" y="404664"/>
            <a:ext cx="77724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3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、设事件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是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的某个区域，它的面积为 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μ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)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，则向区域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上随机投掷一点，该点落在区域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的概率为</a:t>
            </a:r>
          </a:p>
        </p:txBody>
      </p:sp>
      <p:grpSp>
        <p:nvGrpSpPr>
          <p:cNvPr id="8196" name="Group 3"/>
          <p:cNvGrpSpPr>
            <a:grpSpLocks/>
          </p:cNvGrpSpPr>
          <p:nvPr/>
        </p:nvGrpSpPr>
        <p:grpSpPr bwMode="auto">
          <a:xfrm>
            <a:off x="768350" y="2708920"/>
            <a:ext cx="3048000" cy="2438400"/>
            <a:chOff x="2160" y="1920"/>
            <a:chExt cx="1920" cy="1536"/>
          </a:xfrm>
        </p:grpSpPr>
        <p:sp>
          <p:nvSpPr>
            <p:cNvPr id="8201" name="Rectangle 4"/>
            <p:cNvSpPr>
              <a:spLocks noChangeArrowheads="1"/>
            </p:cNvSpPr>
            <p:nvPr/>
          </p:nvSpPr>
          <p:spPr bwMode="auto">
            <a:xfrm>
              <a:off x="2160" y="1920"/>
              <a:ext cx="1920" cy="1536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kumimoji="1" lang="zh-CN" altLang="en-US" b="1" i="1"/>
            </a:p>
          </p:txBody>
        </p:sp>
        <p:sp>
          <p:nvSpPr>
            <p:cNvPr id="8202" name="Rectangle 5"/>
            <p:cNvSpPr>
              <a:spLocks noChangeArrowheads="1"/>
            </p:cNvSpPr>
            <p:nvPr/>
          </p:nvSpPr>
          <p:spPr bwMode="auto">
            <a:xfrm>
              <a:off x="2256" y="2880"/>
              <a:ext cx="276" cy="404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kumimoji="1" lang="en-US" altLang="zh-CN" sz="3600" b="1" i="1" dirty="0"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8197" name="Group 6"/>
          <p:cNvGrpSpPr>
            <a:grpSpLocks/>
          </p:cNvGrpSpPr>
          <p:nvPr/>
        </p:nvGrpSpPr>
        <p:grpSpPr bwMode="auto">
          <a:xfrm>
            <a:off x="1682750" y="3547120"/>
            <a:ext cx="1249363" cy="942975"/>
            <a:chOff x="3072" y="2976"/>
            <a:chExt cx="787" cy="594"/>
          </a:xfrm>
        </p:grpSpPr>
        <p:sp>
          <p:nvSpPr>
            <p:cNvPr id="8199" name="Freeform 7"/>
            <p:cNvSpPr>
              <a:spLocks/>
            </p:cNvSpPr>
            <p:nvPr/>
          </p:nvSpPr>
          <p:spPr bwMode="auto">
            <a:xfrm>
              <a:off x="3072" y="2976"/>
              <a:ext cx="787" cy="594"/>
            </a:xfrm>
            <a:custGeom>
              <a:avLst/>
              <a:gdLst>
                <a:gd name="T0" fmla="*/ 25 w 787"/>
                <a:gd name="T1" fmla="*/ 30 h 594"/>
                <a:gd name="T2" fmla="*/ 275 w 787"/>
                <a:gd name="T3" fmla="*/ 30 h 594"/>
                <a:gd name="T4" fmla="*/ 576 w 787"/>
                <a:gd name="T5" fmla="*/ 68 h 594"/>
                <a:gd name="T6" fmla="*/ 651 w 787"/>
                <a:gd name="T7" fmla="*/ 93 h 594"/>
                <a:gd name="T8" fmla="*/ 764 w 787"/>
                <a:gd name="T9" fmla="*/ 181 h 594"/>
                <a:gd name="T10" fmla="*/ 739 w 787"/>
                <a:gd name="T11" fmla="*/ 469 h 594"/>
                <a:gd name="T12" fmla="*/ 526 w 787"/>
                <a:gd name="T13" fmla="*/ 594 h 594"/>
                <a:gd name="T14" fmla="*/ 388 w 787"/>
                <a:gd name="T15" fmla="*/ 581 h 594"/>
                <a:gd name="T16" fmla="*/ 238 w 787"/>
                <a:gd name="T17" fmla="*/ 519 h 594"/>
                <a:gd name="T18" fmla="*/ 87 w 787"/>
                <a:gd name="T19" fmla="*/ 356 h 594"/>
                <a:gd name="T20" fmla="*/ 62 w 787"/>
                <a:gd name="T21" fmla="*/ 318 h 594"/>
                <a:gd name="T22" fmla="*/ 37 w 787"/>
                <a:gd name="T23" fmla="*/ 281 h 594"/>
                <a:gd name="T24" fmla="*/ 0 w 787"/>
                <a:gd name="T25" fmla="*/ 168 h 594"/>
                <a:gd name="T26" fmla="*/ 25 w 787"/>
                <a:gd name="T27" fmla="*/ 30 h 59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7"/>
                <a:gd name="T43" fmla="*/ 0 h 594"/>
                <a:gd name="T44" fmla="*/ 787 w 787"/>
                <a:gd name="T45" fmla="*/ 594 h 59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7" h="594">
                  <a:moveTo>
                    <a:pt x="25" y="30"/>
                  </a:moveTo>
                  <a:cubicBezTo>
                    <a:pt x="116" y="0"/>
                    <a:pt x="182" y="16"/>
                    <a:pt x="275" y="30"/>
                  </a:cubicBezTo>
                  <a:cubicBezTo>
                    <a:pt x="375" y="45"/>
                    <a:pt x="476" y="53"/>
                    <a:pt x="576" y="68"/>
                  </a:cubicBezTo>
                  <a:cubicBezTo>
                    <a:pt x="601" y="76"/>
                    <a:pt x="629" y="78"/>
                    <a:pt x="651" y="93"/>
                  </a:cubicBezTo>
                  <a:cubicBezTo>
                    <a:pt x="692" y="120"/>
                    <a:pt x="723" y="154"/>
                    <a:pt x="764" y="181"/>
                  </a:cubicBezTo>
                  <a:cubicBezTo>
                    <a:pt x="787" y="251"/>
                    <a:pt x="782" y="398"/>
                    <a:pt x="739" y="469"/>
                  </a:cubicBezTo>
                  <a:cubicBezTo>
                    <a:pt x="698" y="537"/>
                    <a:pt x="597" y="569"/>
                    <a:pt x="526" y="594"/>
                  </a:cubicBezTo>
                  <a:cubicBezTo>
                    <a:pt x="480" y="590"/>
                    <a:pt x="434" y="587"/>
                    <a:pt x="388" y="581"/>
                  </a:cubicBezTo>
                  <a:cubicBezTo>
                    <a:pt x="332" y="573"/>
                    <a:pt x="290" y="536"/>
                    <a:pt x="238" y="519"/>
                  </a:cubicBezTo>
                  <a:cubicBezTo>
                    <a:pt x="169" y="473"/>
                    <a:pt x="132" y="424"/>
                    <a:pt x="87" y="356"/>
                  </a:cubicBezTo>
                  <a:cubicBezTo>
                    <a:pt x="79" y="343"/>
                    <a:pt x="70" y="331"/>
                    <a:pt x="62" y="318"/>
                  </a:cubicBezTo>
                  <a:cubicBezTo>
                    <a:pt x="54" y="306"/>
                    <a:pt x="37" y="281"/>
                    <a:pt x="37" y="281"/>
                  </a:cubicBezTo>
                  <a:cubicBezTo>
                    <a:pt x="25" y="243"/>
                    <a:pt x="12" y="206"/>
                    <a:pt x="0" y="168"/>
                  </a:cubicBezTo>
                  <a:cubicBezTo>
                    <a:pt x="7" y="124"/>
                    <a:pt x="25" y="74"/>
                    <a:pt x="25" y="30"/>
                  </a:cubicBezTo>
                  <a:close/>
                </a:path>
              </a:pathLst>
            </a:custGeom>
            <a:ln/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312" y="3072"/>
              <a:ext cx="287" cy="365"/>
            </a:xfrm>
            <a:prstGeom prst="rect">
              <a:avLst/>
            </a:prstGeom>
            <a:noFill/>
            <a:ln>
              <a:noFill/>
            </a:ln>
            <a:extLst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/>
              <a:r>
                <a:rPr kumimoji="1" lang="en-US" altLang="zh-CN" sz="3200" b="1" i="1" dirty="0"/>
                <a:t>A</a:t>
              </a:r>
            </a:p>
          </p:txBody>
        </p:sp>
      </p:grpSp>
      <p:sp>
        <p:nvSpPr>
          <p:cNvPr id="194569" name="Oval 9"/>
          <p:cNvSpPr>
            <a:spLocks noChangeArrowheads="1"/>
          </p:cNvSpPr>
          <p:nvPr/>
        </p:nvSpPr>
        <p:spPr bwMode="auto">
          <a:xfrm>
            <a:off x="2520950" y="3851920"/>
            <a:ext cx="108000" cy="108000"/>
          </a:xfrm>
          <a:prstGeom prst="ellipse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4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08544"/>
              </p:ext>
            </p:extLst>
          </p:nvPr>
        </p:nvGraphicFramePr>
        <p:xfrm>
          <a:off x="5292725" y="2493814"/>
          <a:ext cx="23304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2" name="Equation" r:id="rId3" imgW="850680" imgH="419040" progId="Equation.DSMT4">
                  <p:embed/>
                </p:oleObj>
              </mc:Choice>
              <mc:Fallback>
                <p:oleObj name="Equation" r:id="rId3" imgW="850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493814"/>
                        <a:ext cx="233045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B967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57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utoUpdateAnimBg="0"/>
      <p:bldP spid="1945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468313" y="405488"/>
            <a:ext cx="813752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4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、假如样本空间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可用一线段，或空间中某个区域表示，并且向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S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上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随机投掷一点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的含义如前述，则事件</a:t>
            </a:r>
            <a:r>
              <a:rPr kumimoji="1" lang="en-US" altLang="zh-CN" sz="3200" i="1" dirty="0">
                <a:latin typeface="Times New Roman" pitchFamily="18" charset="0"/>
                <a:ea typeface="楷体" pitchFamily="49" charset="-122"/>
              </a:rPr>
              <a:t>A</a:t>
            </a: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的概率仍可用</a:t>
            </a:r>
          </a:p>
        </p:txBody>
      </p:sp>
      <p:graphicFrame>
        <p:nvGraphicFramePr>
          <p:cNvPr id="1955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418000"/>
              </p:ext>
            </p:extLst>
          </p:nvPr>
        </p:nvGraphicFramePr>
        <p:xfrm>
          <a:off x="2987675" y="2710538"/>
          <a:ext cx="233045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0" name="Equation" r:id="rId3" imgW="850680" imgH="419040" progId="Equation.DSMT4">
                  <p:embed/>
                </p:oleObj>
              </mc:Choice>
              <mc:Fallback>
                <p:oleObj name="Equation" r:id="rId3" imgW="850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710538"/>
                        <a:ext cx="2330450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B967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435356" y="4113888"/>
            <a:ext cx="8005718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dirty="0">
                <a:latin typeface="Times New Roman" pitchFamily="18" charset="0"/>
                <a:ea typeface="楷体" pitchFamily="49" charset="-122"/>
              </a:rPr>
              <a:t>只不过把</a:t>
            </a:r>
            <a:r>
              <a:rPr kumimoji="1" lang="el-GR" altLang="zh-CN" sz="3200" i="1" dirty="0">
                <a:latin typeface="Times New Roman" pitchFamily="18" charset="0"/>
                <a:ea typeface="楷体" pitchFamily="49" charset="-122"/>
              </a:rPr>
              <a:t>μ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(·)</a:t>
            </a:r>
            <a:r>
              <a:rPr kumimoji="1" lang="zh-CN" altLang="zh-CN" sz="3200" dirty="0">
                <a:latin typeface="Times New Roman" pitchFamily="18" charset="0"/>
                <a:ea typeface="楷体" pitchFamily="49" charset="-122"/>
              </a:rPr>
              <a:t>理解为长度或体积即可</a:t>
            </a:r>
            <a:r>
              <a:rPr kumimoji="1" lang="en-US" altLang="zh-CN" sz="3200" dirty="0">
                <a:latin typeface="Times New Roman" pitchFamily="18" charset="0"/>
                <a:ea typeface="楷体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4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autoUpdateAnimBg="0"/>
      <p:bldP spid="92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Text Box 2"/>
          <p:cNvSpPr txBox="1">
            <a:spLocks noChangeArrowheads="1"/>
          </p:cNvSpPr>
          <p:nvPr/>
        </p:nvSpPr>
        <p:spPr bwMode="auto">
          <a:xfrm>
            <a:off x="533400" y="914400"/>
            <a:ext cx="8071048" cy="197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kumimoji="1" lang="zh-CN" altLang="en-US" sz="1100" b="1" dirty="0">
              <a:solidFill>
                <a:srgbClr val="FFCC66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 dirty="0">
                <a:ea typeface="楷体_GB2312" pitchFamily="49" charset="-122"/>
              </a:rPr>
              <a:t>        </a:t>
            </a:r>
            <a:r>
              <a:rPr kumimoji="1" lang="zh-CN" altLang="en-US" sz="3200" dirty="0">
                <a:ea typeface="楷体_GB2312" pitchFamily="49" charset="-122"/>
              </a:rPr>
              <a:t>设样本空间为有限区域 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</a:t>
            </a:r>
            <a:r>
              <a:rPr kumimoji="1" lang="en-US" altLang="zh-CN" sz="3200" dirty="0"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若样本点落入  内任何区域 </a:t>
            </a:r>
            <a:r>
              <a:rPr kumimoji="1" lang="en-US" altLang="zh-CN" sz="3200" i="1" dirty="0">
                <a:ea typeface="楷体_GB2312" pitchFamily="49" charset="-122"/>
                <a:sym typeface="Symbol" pitchFamily="18" charset="2"/>
              </a:rPr>
              <a:t>G</a:t>
            </a:r>
            <a:r>
              <a:rPr kumimoji="1" lang="en-US" altLang="zh-CN" sz="3200" dirty="0"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中的概率与区域</a:t>
            </a:r>
            <a:r>
              <a:rPr kumimoji="1" lang="en-US" altLang="zh-CN" sz="3200" i="1" dirty="0">
                <a:ea typeface="楷体_GB2312" pitchFamily="49" charset="-122"/>
                <a:sym typeface="Symbol" pitchFamily="18" charset="2"/>
              </a:rPr>
              <a:t>G</a:t>
            </a:r>
            <a:r>
              <a:rPr kumimoji="1" lang="en-US" altLang="zh-CN" sz="3200" dirty="0"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的测度成正比</a:t>
            </a:r>
            <a:r>
              <a:rPr kumimoji="1" lang="en-US" altLang="zh-CN" sz="3200" dirty="0"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则样本点落入</a:t>
            </a:r>
            <a:r>
              <a:rPr kumimoji="1" lang="en-US" altLang="zh-CN" sz="3200" i="1" dirty="0">
                <a:ea typeface="楷体_GB2312" pitchFamily="49" charset="-122"/>
                <a:sym typeface="Symbol" pitchFamily="18" charset="2"/>
              </a:rPr>
              <a:t>G</a:t>
            </a:r>
            <a:r>
              <a:rPr kumimoji="1" lang="zh-CN" altLang="en-US" sz="3200" dirty="0">
                <a:ea typeface="楷体_GB2312" pitchFamily="49" charset="-122"/>
                <a:sym typeface="Symbol" pitchFamily="18" charset="2"/>
              </a:rPr>
              <a:t>内的概率为</a:t>
            </a:r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11475"/>
              </p:ext>
            </p:extLst>
          </p:nvPr>
        </p:nvGraphicFramePr>
        <p:xfrm>
          <a:off x="2699792" y="3501008"/>
          <a:ext cx="3024336" cy="120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9" name="Equation" r:id="rId3" imgW="1117440" imgH="444240" progId="Equation.DSMT4">
                  <p:embed/>
                </p:oleObj>
              </mc:Choice>
              <mc:Fallback>
                <p:oleObj name="Equation" r:id="rId3" imgW="1117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501008"/>
                        <a:ext cx="3024336" cy="1205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AutoShape 4">
            <a:hlinkClick r:id="rId5" action="ppaction://program" highlightClick="1"/>
          </p:cNvPr>
          <p:cNvSpPr>
            <a:spLocks noChangeArrowheads="1"/>
          </p:cNvSpPr>
          <p:nvPr/>
        </p:nvSpPr>
        <p:spPr bwMode="auto">
          <a:xfrm>
            <a:off x="7308850" y="6165850"/>
            <a:ext cx="719138" cy="287338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几何概率</a:t>
            </a:r>
          </a:p>
        </p:txBody>
      </p:sp>
    </p:spTree>
    <p:extLst>
      <p:ext uri="{BB962C8B-B14F-4D97-AF65-F5344CB8AC3E}">
        <p14:creationId xmlns:p14="http://schemas.microsoft.com/office/powerpoint/2010/main" val="379770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ext Box 2"/>
          <p:cNvSpPr txBox="1">
            <a:spLocks noChangeArrowheads="1"/>
          </p:cNvSpPr>
          <p:nvPr/>
        </p:nvSpPr>
        <p:spPr bwMode="auto">
          <a:xfrm>
            <a:off x="250825" y="332656"/>
            <a:ext cx="8616950" cy="161607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66CCFF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kumimoji="1" lang="zh-CN" altLang="en-US" sz="3200" dirty="0">
                <a:ea typeface="楷体_GB2312" pitchFamily="49" charset="-122"/>
              </a:rPr>
              <a:t>某人的表停了，他打开收音机听电台报时，</a:t>
            </a:r>
          </a:p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       已知电台是整点报时的，问他等待报时的时</a:t>
            </a:r>
          </a:p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       间短于十分钟的概率</a:t>
            </a:r>
          </a:p>
        </p:txBody>
      </p:sp>
      <p:sp>
        <p:nvSpPr>
          <p:cNvPr id="197635" name="Line 3"/>
          <p:cNvSpPr>
            <a:spLocks noChangeShapeType="1"/>
          </p:cNvSpPr>
          <p:nvPr/>
        </p:nvSpPr>
        <p:spPr bwMode="auto">
          <a:xfrm>
            <a:off x="1143000" y="3036714"/>
            <a:ext cx="586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898525" y="3284364"/>
            <a:ext cx="79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ea typeface="楷体_GB2312" pitchFamily="49" charset="-122"/>
              </a:rPr>
              <a:t>9</a:t>
            </a:r>
            <a:r>
              <a:rPr kumimoji="1" lang="zh-CN" altLang="en-US" sz="3200">
                <a:ea typeface="楷体_GB2312" pitchFamily="49" charset="-122"/>
              </a:rPr>
              <a:t>点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6461125" y="3284364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3200">
                <a:ea typeface="楷体_GB2312" pitchFamily="49" charset="-122"/>
              </a:rPr>
              <a:t>10</a:t>
            </a:r>
            <a:r>
              <a:rPr kumimoji="1" lang="zh-CN" altLang="en-US" sz="3200">
                <a:ea typeface="楷体_GB2312" pitchFamily="49" charset="-122"/>
              </a:rPr>
              <a:t>点</a:t>
            </a:r>
          </a:p>
        </p:txBody>
      </p:sp>
      <p:sp>
        <p:nvSpPr>
          <p:cNvPr id="197638" name="AutoShape 6"/>
          <p:cNvSpPr>
            <a:spLocks/>
          </p:cNvSpPr>
          <p:nvPr/>
        </p:nvSpPr>
        <p:spPr bwMode="auto">
          <a:xfrm rot="16142655">
            <a:off x="6397625" y="2296939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5859463" y="2204864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ea typeface="楷体_GB2312" pitchFamily="49" charset="-122"/>
              </a:rPr>
              <a:t>10</a:t>
            </a:r>
            <a:r>
              <a:rPr kumimoji="1" lang="zh-CN" altLang="en-US" sz="2400">
                <a:ea typeface="楷体_GB2312" pitchFamily="49" charset="-122"/>
              </a:rPr>
              <a:t>分钟</a:t>
            </a:r>
          </a:p>
        </p:txBody>
      </p:sp>
      <p:graphicFrame>
        <p:nvGraphicFramePr>
          <p:cNvPr id="197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0724"/>
              </p:ext>
            </p:extLst>
          </p:nvPr>
        </p:nvGraphicFramePr>
        <p:xfrm>
          <a:off x="2699792" y="3862788"/>
          <a:ext cx="2280022" cy="955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4" name="Equation" r:id="rId3" imgW="939600" imgH="393480" progId="Equation.DSMT4">
                  <p:embed/>
                </p:oleObj>
              </mc:Choice>
              <mc:Fallback>
                <p:oleObj name="Equation" r:id="rId3" imgW="939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862788"/>
                        <a:ext cx="2280022" cy="955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89040"/>
            <a:ext cx="3067023" cy="23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4" grpId="0" animBg="1" autoUpdateAnimBg="0"/>
      <p:bldP spid="197635" grpId="0" animBg="1"/>
      <p:bldP spid="197636" grpId="0" autoUpdateAnimBg="0"/>
      <p:bldP spid="197637" grpId="0" autoUpdateAnimBg="0"/>
      <p:bldP spid="197638" grpId="0" animBg="1"/>
      <p:bldP spid="19763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ext Box 2"/>
          <p:cNvSpPr txBox="1">
            <a:spLocks noChangeArrowheads="1"/>
          </p:cNvSpPr>
          <p:nvPr/>
        </p:nvSpPr>
        <p:spPr bwMode="auto">
          <a:xfrm>
            <a:off x="478076" y="342900"/>
            <a:ext cx="8289449" cy="3108543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b="1" dirty="0">
                <a:solidFill>
                  <a:srgbClr val="99CCFF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kumimoji="1" lang="zh-CN" altLang="en-US" sz="3200" dirty="0">
                <a:ea typeface="楷体_GB2312" pitchFamily="49" charset="-122"/>
              </a:rPr>
              <a:t> 两船欲停靠同一个码头，设两船到达码</a:t>
            </a:r>
          </a:p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头的时间各不相干，而且到达码头的时间在</a:t>
            </a:r>
          </a:p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一昼夜内是等可能的</a:t>
            </a:r>
            <a:r>
              <a:rPr kumimoji="1" lang="en-US" altLang="zh-CN" sz="3200" b="1" dirty="0">
                <a:ea typeface="楷体_GB2312" pitchFamily="49" charset="-122"/>
              </a:rPr>
              <a:t>. </a:t>
            </a:r>
            <a:r>
              <a:rPr kumimoji="1" lang="en-US" altLang="zh-CN" sz="3200" dirty="0">
                <a:ea typeface="楷体_GB2312" pitchFamily="49" charset="-122"/>
              </a:rPr>
              <a:t>  </a:t>
            </a:r>
            <a:r>
              <a:rPr kumimoji="1" lang="zh-CN" altLang="en-US" sz="3200" dirty="0">
                <a:ea typeface="楷体_GB2312" pitchFamily="49" charset="-122"/>
              </a:rPr>
              <a:t>如果两船到达码头后</a:t>
            </a:r>
          </a:p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需在码头停留的时间分别是</a:t>
            </a:r>
            <a:r>
              <a:rPr kumimoji="1" lang="en-US" altLang="zh-CN" sz="3200" dirty="0">
                <a:ea typeface="楷体_GB2312" pitchFamily="49" charset="-122"/>
              </a:rPr>
              <a:t>1 </a:t>
            </a:r>
            <a:r>
              <a:rPr kumimoji="1" lang="zh-CN" altLang="en-US" sz="3200" dirty="0">
                <a:ea typeface="楷体_GB2312" pitchFamily="49" charset="-122"/>
              </a:rPr>
              <a:t>小时与</a:t>
            </a:r>
            <a:r>
              <a:rPr kumimoji="1" lang="en-US" altLang="zh-CN" sz="3200" dirty="0">
                <a:ea typeface="楷体_GB2312" pitchFamily="49" charset="-122"/>
              </a:rPr>
              <a:t>2 </a:t>
            </a:r>
            <a:r>
              <a:rPr kumimoji="1" lang="zh-CN" altLang="en-US" sz="3200" dirty="0">
                <a:ea typeface="楷体_GB2312" pitchFamily="49" charset="-122"/>
              </a:rPr>
              <a:t>小 时，</a:t>
            </a:r>
          </a:p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试求在一昼夜内，任一船到达时，需要等待</a:t>
            </a:r>
          </a:p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空出码头的概率</a:t>
            </a:r>
            <a:r>
              <a:rPr kumimoji="1" lang="en-US" altLang="zh-CN" sz="3200" b="1" dirty="0">
                <a:ea typeface="楷体_GB2312" pitchFamily="49" charset="-122"/>
              </a:rPr>
              <a:t>.</a:t>
            </a:r>
          </a:p>
        </p:txBody>
      </p:sp>
      <p:sp>
        <p:nvSpPr>
          <p:cNvPr id="198659" name="Text Box 3"/>
          <p:cNvSpPr txBox="1">
            <a:spLocks noChangeArrowheads="1"/>
          </p:cNvSpPr>
          <p:nvPr/>
        </p:nvSpPr>
        <p:spPr bwMode="auto">
          <a:xfrm>
            <a:off x="593725" y="3675063"/>
            <a:ext cx="7939088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66CCFF"/>
                </a:solidFill>
                <a:ea typeface="黑体" pitchFamily="49" charset="-122"/>
              </a:rPr>
              <a:t>解</a:t>
            </a:r>
            <a:r>
              <a:rPr kumimoji="1" lang="zh-CN" altLang="en-US" sz="3200" dirty="0">
                <a:ea typeface="楷体_GB2312" pitchFamily="49" charset="-122"/>
              </a:rPr>
              <a:t>  设船</a:t>
            </a:r>
            <a:r>
              <a:rPr kumimoji="1" lang="en-US" altLang="zh-CN" sz="3200" dirty="0">
                <a:ea typeface="楷体_GB2312" pitchFamily="49" charset="-122"/>
              </a:rPr>
              <a:t>1 </a:t>
            </a:r>
            <a:r>
              <a:rPr kumimoji="1" lang="zh-CN" altLang="en-US" sz="3200" dirty="0">
                <a:ea typeface="楷体_GB2312" pitchFamily="49" charset="-122"/>
              </a:rPr>
              <a:t>到达码头的时刻为 </a:t>
            </a:r>
            <a:r>
              <a:rPr kumimoji="1" lang="en-US" altLang="zh-CN" sz="3200" i="1" dirty="0">
                <a:ea typeface="楷体_GB2312" pitchFamily="49" charset="-122"/>
              </a:rPr>
              <a:t>x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，</a:t>
            </a:r>
            <a:r>
              <a:rPr kumimoji="1" lang="en-US" altLang="zh-CN" sz="3200" dirty="0">
                <a:ea typeface="楷体_GB2312" pitchFamily="49" charset="-122"/>
              </a:rPr>
              <a:t>0 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≤ 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x 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&lt; 24</a:t>
            </a:r>
            <a:endParaRPr kumimoji="1" lang="en-US" altLang="zh-CN" sz="3200" dirty="0">
              <a:ea typeface="楷体_GB2312" pitchFamily="49" charset="-122"/>
            </a:endParaRPr>
          </a:p>
          <a:p>
            <a:pPr eaLnBrk="1" hangingPunct="1"/>
            <a:r>
              <a:rPr kumimoji="1" lang="en-US" altLang="zh-CN" sz="3200" dirty="0">
                <a:ea typeface="楷体_GB2312" pitchFamily="49" charset="-122"/>
              </a:rPr>
              <a:t>           </a:t>
            </a:r>
            <a:r>
              <a:rPr kumimoji="1" lang="zh-CN" altLang="en-US" sz="3200" dirty="0">
                <a:ea typeface="楷体_GB2312" pitchFamily="49" charset="-122"/>
              </a:rPr>
              <a:t>船</a:t>
            </a:r>
            <a:r>
              <a:rPr kumimoji="1" lang="en-US" altLang="zh-CN" sz="3200" dirty="0">
                <a:ea typeface="楷体_GB2312" pitchFamily="49" charset="-122"/>
              </a:rPr>
              <a:t>2 </a:t>
            </a:r>
            <a:r>
              <a:rPr kumimoji="1" lang="zh-CN" altLang="en-US" sz="3200" dirty="0">
                <a:ea typeface="楷体_GB2312" pitchFamily="49" charset="-122"/>
              </a:rPr>
              <a:t>到达码头的时</a:t>
            </a:r>
            <a:r>
              <a:rPr kumimoji="1" lang="zh-CN" altLang="en-US" sz="3200" dirty="0">
                <a:latin typeface="Verdana" pitchFamily="34" charset="0"/>
                <a:ea typeface="楷体_GB2312" pitchFamily="49" charset="-122"/>
              </a:rPr>
              <a:t>刻</a:t>
            </a:r>
            <a:r>
              <a:rPr kumimoji="1" lang="zh-CN" altLang="en-US" sz="3200" dirty="0">
                <a:ea typeface="楷体_GB2312" pitchFamily="49" charset="-122"/>
              </a:rPr>
              <a:t>为 </a:t>
            </a:r>
            <a:r>
              <a:rPr kumimoji="1" lang="en-US" altLang="zh-CN" sz="3200" i="1" dirty="0">
                <a:ea typeface="楷体_GB2312" pitchFamily="49" charset="-122"/>
              </a:rPr>
              <a:t>y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，</a:t>
            </a:r>
            <a:r>
              <a:rPr kumimoji="1" lang="en-US" altLang="zh-CN" sz="3200" dirty="0">
                <a:ea typeface="楷体_GB2312" pitchFamily="49" charset="-122"/>
              </a:rPr>
              <a:t>0 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≤ 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y 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&lt; 24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1168400" y="4895850"/>
            <a:ext cx="736441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设事件 </a:t>
            </a:r>
            <a:r>
              <a:rPr kumimoji="1" lang="en-US" altLang="zh-CN" sz="3200" i="1" dirty="0">
                <a:ea typeface="楷体_GB2312" pitchFamily="49" charset="-122"/>
              </a:rPr>
              <a:t>A</a:t>
            </a:r>
            <a:r>
              <a:rPr kumimoji="1" lang="en-US" altLang="zh-CN" sz="3200" dirty="0">
                <a:ea typeface="楷体_GB2312" pitchFamily="49" charset="-122"/>
              </a:rPr>
              <a:t> </a:t>
            </a:r>
            <a:r>
              <a:rPr kumimoji="1" lang="zh-CN" altLang="en-US" sz="3200" dirty="0">
                <a:ea typeface="楷体_GB2312" pitchFamily="49" charset="-122"/>
              </a:rPr>
              <a:t>表示任一船到达码头时需要等待空出码头</a:t>
            </a:r>
          </a:p>
        </p:txBody>
      </p:sp>
    </p:spTree>
    <p:extLst>
      <p:ext uri="{BB962C8B-B14F-4D97-AF65-F5344CB8AC3E}">
        <p14:creationId xmlns:p14="http://schemas.microsoft.com/office/powerpoint/2010/main" val="370531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animBg="1" autoUpdateAnimBg="0"/>
      <p:bldP spid="198659" grpId="0" autoUpdateAnimBg="0"/>
      <p:bldP spid="1986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/>
          <p:cNvSpPr txBox="1">
            <a:spLocks noChangeArrowheads="1"/>
          </p:cNvSpPr>
          <p:nvPr/>
        </p:nvSpPr>
        <p:spPr bwMode="auto">
          <a:xfrm>
            <a:off x="611188" y="2205038"/>
            <a:ext cx="795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设在 </a:t>
            </a:r>
            <a:r>
              <a:rPr kumimoji="1" lang="en-US" altLang="zh-CN" i="1" dirty="0">
                <a:ea typeface="楷体_GB2312" pitchFamily="49" charset="-122"/>
              </a:rPr>
              <a:t>n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次试验中，事件 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发生了</a:t>
            </a:r>
            <a:r>
              <a:rPr kumimoji="1" lang="en-US" altLang="zh-CN" i="1" dirty="0">
                <a:ea typeface="楷体_GB2312" pitchFamily="49" charset="-122"/>
              </a:rPr>
              <a:t>m</a:t>
            </a:r>
            <a:r>
              <a:rPr kumimoji="1" lang="en-US" altLang="zh-CN" i="1" baseline="-25000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次，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3888" y="3330575"/>
            <a:ext cx="7116762" cy="952500"/>
            <a:chOff x="1152" y="2136"/>
            <a:chExt cx="3832" cy="600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2976664"/>
                </p:ext>
              </p:extLst>
            </p:nvPr>
          </p:nvGraphicFramePr>
          <p:xfrm>
            <a:off x="1688" y="2136"/>
            <a:ext cx="781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3" name="Equation" r:id="rId3" imgW="482400" imgH="393480" progId="Equation.DSMT4">
                    <p:embed/>
                  </p:oleObj>
                </mc:Choice>
                <mc:Fallback>
                  <p:oleObj name="Equation" r:id="rId3" imgW="48240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2136"/>
                          <a:ext cx="781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1152" y="2206"/>
              <a:ext cx="38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则称             为事件 </a:t>
              </a:r>
              <a:r>
                <a:rPr kumimoji="1" lang="en-US" altLang="zh-CN" i="1" dirty="0">
                  <a:ea typeface="楷体_GB2312" pitchFamily="49" charset="-122"/>
                </a:rPr>
                <a:t>A </a:t>
              </a:r>
              <a:r>
                <a:rPr kumimoji="1" lang="zh-CN" altLang="en-US" dirty="0">
                  <a:ea typeface="楷体_GB2312" pitchFamily="49" charset="-122"/>
                </a:rPr>
                <a:t>发生的 </a:t>
              </a:r>
              <a:r>
                <a:rPr kumimoji="1" lang="zh-CN" altLang="en-US" sz="4000" b="1" dirty="0">
                  <a:solidFill>
                    <a:srgbClr val="FF0000"/>
                  </a:solidFill>
                  <a:ea typeface="楷体_GB2312" pitchFamily="49" charset="-122"/>
                </a:rPr>
                <a:t>频率</a:t>
              </a: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频率与概率</a:t>
            </a:r>
          </a:p>
        </p:txBody>
      </p:sp>
    </p:spTree>
    <p:extLst>
      <p:ext uri="{BB962C8B-B14F-4D97-AF65-F5344CB8AC3E}">
        <p14:creationId xmlns:p14="http://schemas.microsoft.com/office/powerpoint/2010/main" val="379614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3400" y="2295401"/>
            <a:ext cx="4973638" cy="4270375"/>
            <a:chOff x="460" y="302"/>
            <a:chExt cx="3133" cy="2690"/>
          </a:xfrm>
        </p:grpSpPr>
        <p:sp>
          <p:nvSpPr>
            <p:cNvPr id="12311" name="Line 3"/>
            <p:cNvSpPr>
              <a:spLocks noChangeShapeType="1"/>
            </p:cNvSpPr>
            <p:nvPr/>
          </p:nvSpPr>
          <p:spPr bwMode="auto">
            <a:xfrm flipV="1">
              <a:off x="528" y="2640"/>
              <a:ext cx="2976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2" name="Text Box 4"/>
            <p:cNvSpPr txBox="1">
              <a:spLocks noChangeArrowheads="1"/>
            </p:cNvSpPr>
            <p:nvPr/>
          </p:nvSpPr>
          <p:spPr bwMode="auto">
            <a:xfrm>
              <a:off x="3305" y="2627"/>
              <a:ext cx="2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i="1">
                  <a:ea typeface="楷体_GB2312" pitchFamily="49" charset="-122"/>
                </a:rPr>
                <a:t>x</a:t>
              </a:r>
            </a:p>
          </p:txBody>
        </p:sp>
        <p:sp>
          <p:nvSpPr>
            <p:cNvPr id="12313" name="Line 5"/>
            <p:cNvSpPr>
              <a:spLocks noChangeShapeType="1"/>
            </p:cNvSpPr>
            <p:nvPr/>
          </p:nvSpPr>
          <p:spPr bwMode="auto">
            <a:xfrm flipV="1">
              <a:off x="789" y="448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4" name="Text Box 6"/>
            <p:cNvSpPr txBox="1">
              <a:spLocks noChangeArrowheads="1"/>
            </p:cNvSpPr>
            <p:nvPr/>
          </p:nvSpPr>
          <p:spPr bwMode="auto">
            <a:xfrm>
              <a:off x="460" y="302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81000" y="2743076"/>
            <a:ext cx="4529138" cy="3822700"/>
            <a:chOff x="363" y="592"/>
            <a:chExt cx="2853" cy="2408"/>
          </a:xfrm>
        </p:grpSpPr>
        <p:sp>
          <p:nvSpPr>
            <p:cNvPr id="12308" name="Rectangle 8"/>
            <p:cNvSpPr>
              <a:spLocks noChangeArrowheads="1"/>
            </p:cNvSpPr>
            <p:nvPr/>
          </p:nvSpPr>
          <p:spPr bwMode="auto">
            <a:xfrm>
              <a:off x="796" y="784"/>
              <a:ext cx="2112" cy="18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Text Box 9"/>
            <p:cNvSpPr txBox="1">
              <a:spLocks noChangeArrowheads="1"/>
            </p:cNvSpPr>
            <p:nvPr/>
          </p:nvSpPr>
          <p:spPr bwMode="auto">
            <a:xfrm>
              <a:off x="2736" y="2635"/>
              <a:ext cx="4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>
                  <a:ea typeface="楷体_GB2312" pitchFamily="49" charset="-122"/>
                </a:rPr>
                <a:t>24</a:t>
              </a:r>
            </a:p>
          </p:txBody>
        </p:sp>
        <p:sp>
          <p:nvSpPr>
            <p:cNvPr id="12310" name="Text Box 10"/>
            <p:cNvSpPr txBox="1">
              <a:spLocks noChangeArrowheads="1"/>
            </p:cNvSpPr>
            <p:nvPr/>
          </p:nvSpPr>
          <p:spPr bwMode="auto">
            <a:xfrm>
              <a:off x="363" y="59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ea typeface="楷体_GB2312" pitchFamily="49" charset="-122"/>
                </a:rPr>
                <a:t>24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844550" y="2000126"/>
            <a:ext cx="4946650" cy="4248150"/>
            <a:chOff x="937" y="-87"/>
            <a:chExt cx="3116" cy="2676"/>
          </a:xfrm>
        </p:grpSpPr>
        <p:sp>
          <p:nvSpPr>
            <p:cNvPr id="12306" name="Text Box 12"/>
            <p:cNvSpPr txBox="1">
              <a:spLocks noChangeArrowheads="1"/>
            </p:cNvSpPr>
            <p:nvPr/>
          </p:nvSpPr>
          <p:spPr bwMode="auto">
            <a:xfrm>
              <a:off x="3408" y="-87"/>
              <a:ext cx="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ea typeface="楷体_GB2312" pitchFamily="49" charset="-122"/>
                </a:rPr>
                <a:t>y = x</a:t>
              </a:r>
            </a:p>
          </p:txBody>
        </p:sp>
        <p:sp>
          <p:nvSpPr>
            <p:cNvPr id="12307" name="Line 13"/>
            <p:cNvSpPr>
              <a:spLocks noChangeShapeType="1"/>
            </p:cNvSpPr>
            <p:nvPr/>
          </p:nvSpPr>
          <p:spPr bwMode="auto">
            <a:xfrm flipH="1">
              <a:off x="937" y="189"/>
              <a:ext cx="2688" cy="2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2831976"/>
            <a:ext cx="4267200" cy="3810000"/>
            <a:chOff x="745" y="158"/>
            <a:chExt cx="2688" cy="2400"/>
          </a:xfrm>
        </p:grpSpPr>
        <p:sp>
          <p:nvSpPr>
            <p:cNvPr id="12304" name="Line 15"/>
            <p:cNvSpPr>
              <a:spLocks noChangeShapeType="1"/>
            </p:cNvSpPr>
            <p:nvPr/>
          </p:nvSpPr>
          <p:spPr bwMode="auto">
            <a:xfrm flipH="1">
              <a:off x="745" y="158"/>
              <a:ext cx="2688" cy="2400"/>
            </a:xfrm>
            <a:prstGeom prst="line">
              <a:avLst/>
            </a:prstGeom>
            <a:noFill/>
            <a:ln w="9525">
              <a:solidFill>
                <a:srgbClr val="99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5" name="Text Box 16"/>
            <p:cNvSpPr txBox="1">
              <a:spLocks noChangeArrowheads="1"/>
            </p:cNvSpPr>
            <p:nvPr/>
          </p:nvSpPr>
          <p:spPr bwMode="auto">
            <a:xfrm rot="-2490278">
              <a:off x="1535" y="937"/>
              <a:ext cx="10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ea typeface="楷体_GB2312" pitchFamily="49" charset="-122"/>
                </a:rPr>
                <a:t>y = x + </a:t>
              </a:r>
              <a:r>
                <a:rPr kumimoji="1" lang="en-US" altLang="zh-CN" sz="3200" dirty="0">
                  <a:ea typeface="楷体_GB2312" pitchFamily="49" charset="-122"/>
                </a:rPr>
                <a:t>1</a:t>
              </a:r>
              <a:endParaRPr kumimoji="1" lang="en-US" altLang="zh-CN" sz="3200" i="1" dirty="0">
                <a:ea typeface="楷体_GB2312" pitchFamily="49" charset="-122"/>
              </a:endParaRPr>
            </a:p>
          </p:txBody>
        </p:sp>
      </p:grpSp>
      <p:sp>
        <p:nvSpPr>
          <p:cNvPr id="199697" name="Freeform 17"/>
          <p:cNvSpPr>
            <a:spLocks/>
          </p:cNvSpPr>
          <p:nvPr/>
        </p:nvSpPr>
        <p:spPr bwMode="auto">
          <a:xfrm>
            <a:off x="1060450" y="3060576"/>
            <a:ext cx="3359150" cy="2971800"/>
          </a:xfrm>
          <a:custGeom>
            <a:avLst/>
            <a:gdLst>
              <a:gd name="T0" fmla="*/ 0 w 2116"/>
              <a:gd name="T1" fmla="*/ 2147483647 h 1872"/>
              <a:gd name="T2" fmla="*/ 2147483647 w 2116"/>
              <a:gd name="T3" fmla="*/ 0 h 1872"/>
              <a:gd name="T4" fmla="*/ 2147483647 w 2116"/>
              <a:gd name="T5" fmla="*/ 2147483647 h 1872"/>
              <a:gd name="T6" fmla="*/ 0 w 2116"/>
              <a:gd name="T7" fmla="*/ 2147483647 h 1872"/>
              <a:gd name="T8" fmla="*/ 0 w 2116"/>
              <a:gd name="T9" fmla="*/ 2147483647 h 1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6"/>
              <a:gd name="T16" fmla="*/ 0 h 1872"/>
              <a:gd name="T17" fmla="*/ 2116 w 2116"/>
              <a:gd name="T18" fmla="*/ 1872 h 1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6" h="1872">
                <a:moveTo>
                  <a:pt x="0" y="1680"/>
                </a:moveTo>
                <a:lnTo>
                  <a:pt x="1872" y="0"/>
                </a:lnTo>
                <a:cubicBezTo>
                  <a:pt x="1953" y="3"/>
                  <a:pt x="2035" y="7"/>
                  <a:pt x="2116" y="10"/>
                </a:cubicBezTo>
                <a:lnTo>
                  <a:pt x="0" y="1872"/>
                </a:lnTo>
                <a:lnTo>
                  <a:pt x="0" y="1680"/>
                </a:lnTo>
                <a:close/>
              </a:path>
            </a:pathLst>
          </a:cu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990600" y="2831976"/>
            <a:ext cx="4267200" cy="3810000"/>
            <a:chOff x="1254" y="233"/>
            <a:chExt cx="2688" cy="2400"/>
          </a:xfrm>
        </p:grpSpPr>
        <p:sp>
          <p:nvSpPr>
            <p:cNvPr id="12302" name="Line 19"/>
            <p:cNvSpPr>
              <a:spLocks noChangeShapeType="1"/>
            </p:cNvSpPr>
            <p:nvPr/>
          </p:nvSpPr>
          <p:spPr bwMode="auto">
            <a:xfrm flipH="1">
              <a:off x="1254" y="233"/>
              <a:ext cx="2688" cy="2400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3" name="Rectangle 20"/>
            <p:cNvSpPr>
              <a:spLocks noChangeArrowheads="1"/>
            </p:cNvSpPr>
            <p:nvPr/>
          </p:nvSpPr>
          <p:spPr bwMode="auto">
            <a:xfrm rot="19076997">
              <a:off x="2306" y="1248"/>
              <a:ext cx="99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y = x - </a:t>
              </a:r>
              <a:r>
                <a:rPr kumimoji="1" lang="en-US" altLang="zh-CN" sz="3200" dirty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2</a:t>
              </a:r>
              <a:endPara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99701" name="Freeform 21"/>
          <p:cNvSpPr>
            <a:spLocks/>
          </p:cNvSpPr>
          <p:nvPr/>
        </p:nvSpPr>
        <p:spPr bwMode="auto">
          <a:xfrm>
            <a:off x="1060450" y="3060576"/>
            <a:ext cx="3359150" cy="2971800"/>
          </a:xfrm>
          <a:custGeom>
            <a:avLst/>
            <a:gdLst>
              <a:gd name="T0" fmla="*/ 0 w 2116"/>
              <a:gd name="T1" fmla="*/ 2147483647 h 1872"/>
              <a:gd name="T2" fmla="*/ 2147483647 w 2116"/>
              <a:gd name="T3" fmla="*/ 0 h 1872"/>
              <a:gd name="T4" fmla="*/ 2147483647 w 2116"/>
              <a:gd name="T5" fmla="*/ 2147483647 h 1872"/>
              <a:gd name="T6" fmla="*/ 2147483647 w 2116"/>
              <a:gd name="T7" fmla="*/ 2147483647 h 1872"/>
              <a:gd name="T8" fmla="*/ 0 w 2116"/>
              <a:gd name="T9" fmla="*/ 2147483647 h 1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6"/>
              <a:gd name="T16" fmla="*/ 0 h 1872"/>
              <a:gd name="T17" fmla="*/ 2116 w 2116"/>
              <a:gd name="T18" fmla="*/ 1872 h 1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6" h="1872">
                <a:moveTo>
                  <a:pt x="0" y="1872"/>
                </a:moveTo>
                <a:lnTo>
                  <a:pt x="2112" y="0"/>
                </a:lnTo>
                <a:cubicBezTo>
                  <a:pt x="2113" y="108"/>
                  <a:pt x="2115" y="215"/>
                  <a:pt x="2116" y="323"/>
                </a:cubicBezTo>
                <a:lnTo>
                  <a:pt x="384" y="1872"/>
                </a:lnTo>
                <a:lnTo>
                  <a:pt x="0" y="1872"/>
                </a:lnTo>
                <a:close/>
              </a:path>
            </a:pathLst>
          </a:custGeom>
          <a:solidFill>
            <a:srgbClr val="FF6600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997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260669"/>
              </p:ext>
            </p:extLst>
          </p:nvPr>
        </p:nvGraphicFramePr>
        <p:xfrm>
          <a:off x="5460566" y="2698940"/>
          <a:ext cx="1956668" cy="806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8" name="Equation" r:id="rId3" imgW="571320" imgH="241200" progId="Equation.DSMT4">
                  <p:embed/>
                </p:oleObj>
              </mc:Choice>
              <mc:Fallback>
                <p:oleObj name="Equation" r:id="rId3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0566" y="2698940"/>
                        <a:ext cx="1956668" cy="806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363046"/>
              </p:ext>
            </p:extLst>
          </p:nvPr>
        </p:nvGraphicFramePr>
        <p:xfrm>
          <a:off x="4935538" y="3573339"/>
          <a:ext cx="42418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29" name="Equation" r:id="rId5" imgW="1511280" imgH="393480" progId="Equation.DSMT4">
                  <p:embed/>
                </p:oleObj>
              </mc:Choice>
              <mc:Fallback>
                <p:oleObj name="Equation" r:id="rId5" imgW="1511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3573339"/>
                        <a:ext cx="42418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08810"/>
              </p:ext>
            </p:extLst>
          </p:nvPr>
        </p:nvGraphicFramePr>
        <p:xfrm>
          <a:off x="5256213" y="4725864"/>
          <a:ext cx="3887787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0" name="Equation" r:id="rId7" imgW="1282680" imgH="431640" progId="Equation.DSMT4">
                  <p:embed/>
                </p:oleObj>
              </mc:Choice>
              <mc:Fallback>
                <p:oleObj name="Equation" r:id="rId7" imgW="1282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4725864"/>
                        <a:ext cx="3887787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942225"/>
              </p:ext>
            </p:extLst>
          </p:nvPr>
        </p:nvGraphicFramePr>
        <p:xfrm>
          <a:off x="827584" y="116632"/>
          <a:ext cx="5599890" cy="75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1" name="Equation" r:id="rId9" imgW="2158920" imgH="253800" progId="Equation.DSMT4">
                  <p:embed/>
                </p:oleObj>
              </mc:Choice>
              <mc:Fallback>
                <p:oleObj name="Equation" r:id="rId9" imgW="2158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6632"/>
                        <a:ext cx="5599890" cy="757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1550"/>
              </p:ext>
            </p:extLst>
          </p:nvPr>
        </p:nvGraphicFramePr>
        <p:xfrm>
          <a:off x="814198" y="844945"/>
          <a:ext cx="6423404" cy="142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32" name="Equation" r:id="rId11" imgW="2476440" imgH="482400" progId="Equation.DSMT4">
                  <p:embed/>
                </p:oleObj>
              </mc:Choice>
              <mc:Fallback>
                <p:oleObj name="Equation" r:id="rId11" imgW="2476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98" y="844945"/>
                        <a:ext cx="6423404" cy="1424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2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9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7" grpId="0" animBg="1"/>
      <p:bldP spid="19970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5288" y="1268413"/>
            <a:ext cx="8337550" cy="1349375"/>
            <a:chOff x="240" y="1399"/>
            <a:chExt cx="5252" cy="850"/>
          </a:xfrm>
        </p:grpSpPr>
        <p:sp>
          <p:nvSpPr>
            <p:cNvPr id="28679" name="Text Box 3"/>
            <p:cNvSpPr txBox="1">
              <a:spLocks noChangeArrowheads="1"/>
            </p:cNvSpPr>
            <p:nvPr/>
          </p:nvSpPr>
          <p:spPr bwMode="auto">
            <a:xfrm>
              <a:off x="768" y="1399"/>
              <a:ext cx="47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ea typeface="楷体_GB2312" pitchFamily="49" charset="-122"/>
                  <a:sym typeface="Euclid Symbol" pitchFamily="18" charset="2"/>
                </a:rPr>
                <a:t>概率的公理化理论由前苏联数学家柯尔莫</a:t>
              </a:r>
            </a:p>
          </p:txBody>
        </p:sp>
        <p:sp>
          <p:nvSpPr>
            <p:cNvPr id="28680" name="Text Box 4"/>
            <p:cNvSpPr txBox="1">
              <a:spLocks noChangeArrowheads="1"/>
            </p:cNvSpPr>
            <p:nvPr/>
          </p:nvSpPr>
          <p:spPr bwMode="auto">
            <a:xfrm>
              <a:off x="240" y="1884"/>
              <a:ext cx="22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ea typeface="楷体_GB2312" pitchFamily="49" charset="-122"/>
                  <a:sym typeface="Euclid Symbol" pitchFamily="18" charset="2"/>
                </a:rPr>
                <a:t>哥洛夫</a:t>
              </a:r>
              <a:r>
                <a:rPr kumimoji="1" lang="en-US" altLang="zh-CN" sz="3200">
                  <a:ea typeface="楷体_GB2312" pitchFamily="49" charset="-122"/>
                  <a:sym typeface="Euclid Symbol" pitchFamily="18" charset="2"/>
                </a:rPr>
                <a:t>1933</a:t>
              </a:r>
              <a:r>
                <a:rPr kumimoji="1" lang="zh-CN" altLang="en-US" sz="3200">
                  <a:ea typeface="楷体_GB2312" pitchFamily="49" charset="-122"/>
                  <a:sym typeface="Euclid Symbol" pitchFamily="18" charset="2"/>
                </a:rPr>
                <a:t>年建立</a:t>
              </a:r>
              <a:r>
                <a:rPr kumimoji="1" lang="en-US" altLang="zh-CN" sz="3200">
                  <a:ea typeface="楷体_GB2312" pitchFamily="49" charset="-122"/>
                  <a:sym typeface="Euclid Symbol" pitchFamily="18" charset="2"/>
                </a:rPr>
                <a:t>.</a:t>
              </a:r>
            </a:p>
          </p:txBody>
        </p:sp>
      </p:grp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676124" y="4521200"/>
            <a:ext cx="7810500" cy="136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3200" b="1" dirty="0"/>
              <a:t>        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即通过规定概率应具备的基本性质来定义概率</a:t>
            </a:r>
            <a:r>
              <a:rPr kumimoji="1" lang="en-US" altLang="zh-CN" b="1" dirty="0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pic>
        <p:nvPicPr>
          <p:cNvPr id="9" name="Picture 3349" descr="http://www.cs.technion.ac.il/~tzach/Kolmogorov/big_ko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48664" y="1723038"/>
            <a:ext cx="1714480" cy="2285973"/>
          </a:xfrm>
          <a:prstGeom prst="rect">
            <a:avLst/>
          </a:prstGeom>
          <a:noFill/>
          <a:effectLst>
            <a:softEdge rad="127000"/>
          </a:effectLst>
        </p:spPr>
      </p:pic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6500813" y="39243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TW" sz="1600"/>
              <a:t>Andrey N. Kolmogorov</a:t>
            </a:r>
          </a:p>
          <a:p>
            <a:pPr algn="ctr" eaLnBrk="1" hangingPunct="1"/>
            <a:r>
              <a:rPr lang="en-US" altLang="zh-TW" sz="1600"/>
              <a:t>1903-1987</a:t>
            </a:r>
            <a:endParaRPr lang="zh-TW" altLang="en-US" sz="16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ea typeface="楷体_GB2312" pitchFamily="49" charset="-122"/>
              </a:rPr>
              <a:t>4. </a:t>
            </a:r>
            <a:r>
              <a:rPr kumimoji="1" lang="zh-CN" altLang="en-US" dirty="0">
                <a:solidFill>
                  <a:schemeClr val="bg1"/>
                </a:solidFill>
                <a:ea typeface="楷体_GB2312" pitchFamily="49" charset="-122"/>
              </a:rPr>
              <a:t>概率的公理化定义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 autoUpdateAnimBg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323850" y="980728"/>
            <a:ext cx="871264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ea typeface="楷体_GB2312" pitchFamily="49" charset="-122"/>
              </a:rPr>
              <a:t>        设 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Ω 是</a:t>
            </a:r>
            <a:r>
              <a:rPr kumimoji="1" lang="zh-CN" altLang="en-US" sz="3200" dirty="0">
                <a:ea typeface="楷体_GB2312" pitchFamily="49" charset="-122"/>
              </a:rPr>
              <a:t>随机试验</a:t>
            </a:r>
            <a:r>
              <a:rPr kumimoji="1" lang="en-US" altLang="zh-CN" sz="3200" i="1" dirty="0">
                <a:ea typeface="楷体_GB2312" pitchFamily="49" charset="-122"/>
              </a:rPr>
              <a:t>E </a:t>
            </a:r>
            <a:r>
              <a:rPr kumimoji="1" lang="zh-CN" altLang="en-US" sz="3200" dirty="0">
                <a:ea typeface="楷体_GB2312" pitchFamily="49" charset="-122"/>
              </a:rPr>
              <a:t>的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样本空间，若对于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E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的每一事件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A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，都有一个实数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P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(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A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)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与之对应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, 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则称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P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(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A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)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为事件</a:t>
            </a:r>
            <a:r>
              <a:rPr kumimoji="1" lang="en-US" altLang="zh-CN" sz="3200" i="1" dirty="0">
                <a:ea typeface="楷体_GB2312" pitchFamily="49" charset="-122"/>
                <a:sym typeface="Euclid Symbol" pitchFamily="18" charset="2"/>
              </a:rPr>
              <a:t>A</a:t>
            </a:r>
            <a:r>
              <a:rPr kumimoji="1" lang="zh-CN" altLang="en-US" sz="3200">
                <a:ea typeface="楷体_GB2312" pitchFamily="49" charset="-122"/>
                <a:sym typeface="Euclid Symbol" pitchFamily="18" charset="2"/>
              </a:rPr>
              <a:t>的概率 </a:t>
            </a:r>
            <a:r>
              <a:rPr kumimoji="1" lang="en-US" altLang="zh-CN" sz="3200">
                <a:ea typeface="楷体_GB2312" pitchFamily="49" charset="-122"/>
                <a:sym typeface="Euclid Symbol" pitchFamily="18" charset="2"/>
              </a:rPr>
              <a:t>(Probability)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，只要满足下面的三条公理</a:t>
            </a:r>
            <a:r>
              <a:rPr kumimoji="1" lang="en-US" altLang="zh-CN" sz="3200" dirty="0">
                <a:ea typeface="楷体_GB2312" pitchFamily="49" charset="-122"/>
                <a:sym typeface="Euclid Symbol" pitchFamily="18" charset="2"/>
              </a:rPr>
              <a:t>(axiom)</a:t>
            </a:r>
            <a:r>
              <a:rPr kumimoji="1" lang="zh-CN" altLang="en-US" sz="3200" dirty="0">
                <a:ea typeface="楷体_GB2312" pitchFamily="49" charset="-122"/>
                <a:sym typeface="Euclid Symbol" pitchFamily="18" charset="2"/>
              </a:rPr>
              <a:t>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31913" y="3133178"/>
            <a:ext cx="5702304" cy="584201"/>
            <a:chOff x="374" y="2160"/>
            <a:chExt cx="3592" cy="368"/>
          </a:xfrm>
        </p:grpSpPr>
        <p:sp>
          <p:nvSpPr>
            <p:cNvPr id="13326" name="Text Box 4"/>
            <p:cNvSpPr txBox="1">
              <a:spLocks noChangeArrowheads="1"/>
            </p:cNvSpPr>
            <p:nvPr/>
          </p:nvSpPr>
          <p:spPr bwMode="auto">
            <a:xfrm>
              <a:off x="374" y="2160"/>
              <a:ext cx="15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q"/>
              </a:pPr>
              <a:r>
                <a:rPr kumimoji="1" lang="zh-CN" altLang="en-US" sz="3200">
                  <a:ea typeface="楷体_GB2312" pitchFamily="49" charset="-122"/>
                </a:rPr>
                <a:t>   非负性：</a:t>
              </a:r>
            </a:p>
          </p:txBody>
        </p:sp>
        <p:graphicFrame>
          <p:nvGraphicFramePr>
            <p:cNvPr id="1331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2005874"/>
                </p:ext>
              </p:extLst>
            </p:nvPr>
          </p:nvGraphicFramePr>
          <p:xfrm>
            <a:off x="1844" y="2161"/>
            <a:ext cx="212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4" name="Equation" r:id="rId3" imgW="1180800" imgH="203040" progId="Equation.DSMT4">
                    <p:embed/>
                  </p:oleObj>
                </mc:Choice>
                <mc:Fallback>
                  <p:oleObj name="Equation" r:id="rId3" imgW="1180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2161"/>
                          <a:ext cx="212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31913" y="3925338"/>
            <a:ext cx="3973515" cy="579437"/>
            <a:chOff x="384" y="2716"/>
            <a:chExt cx="2503" cy="365"/>
          </a:xfrm>
        </p:grpSpPr>
        <p:sp>
          <p:nvSpPr>
            <p:cNvPr id="13325" name="Text Box 7"/>
            <p:cNvSpPr txBox="1">
              <a:spLocks noChangeArrowheads="1"/>
            </p:cNvSpPr>
            <p:nvPr/>
          </p:nvSpPr>
          <p:spPr bwMode="auto">
            <a:xfrm>
              <a:off x="384" y="2716"/>
              <a:ext cx="15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q"/>
              </a:pPr>
              <a:r>
                <a:rPr kumimoji="1" lang="zh-CN" altLang="en-US" sz="3200">
                  <a:ea typeface="楷体_GB2312" pitchFamily="49" charset="-122"/>
                </a:rPr>
                <a:t>   规范性：</a:t>
              </a:r>
            </a:p>
          </p:txBody>
        </p:sp>
        <p:graphicFrame>
          <p:nvGraphicFramePr>
            <p:cNvPr id="1331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0844049"/>
                </p:ext>
              </p:extLst>
            </p:nvPr>
          </p:nvGraphicFramePr>
          <p:xfrm>
            <a:off x="1931" y="2732"/>
            <a:ext cx="95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5" name="Equation" r:id="rId5" imgW="583920" imgH="203040" progId="Equation.DSMT4">
                    <p:embed/>
                  </p:oleObj>
                </mc:Choice>
                <mc:Fallback>
                  <p:oleObj name="Equation" r:id="rId5" imgW="583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2732"/>
                          <a:ext cx="95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331913" y="4441281"/>
            <a:ext cx="6596057" cy="1222376"/>
            <a:chOff x="397" y="2845"/>
            <a:chExt cx="4155" cy="770"/>
          </a:xfrm>
        </p:grpSpPr>
        <p:graphicFrame>
          <p:nvGraphicFramePr>
            <p:cNvPr id="1331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6453133"/>
                </p:ext>
              </p:extLst>
            </p:nvPr>
          </p:nvGraphicFramePr>
          <p:xfrm>
            <a:off x="2371" y="2845"/>
            <a:ext cx="2181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6" name="Equation" r:id="rId7" imgW="1295280" imgH="457200" progId="Equation.DSMT4">
                    <p:embed/>
                  </p:oleObj>
                </mc:Choice>
                <mc:Fallback>
                  <p:oleObj name="Equation" r:id="rId7" imgW="12952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" y="2845"/>
                          <a:ext cx="2181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97" y="3024"/>
              <a:ext cx="20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q"/>
              </a:pPr>
              <a:r>
                <a:rPr kumimoji="1" lang="zh-CN" altLang="en-US" sz="3200">
                  <a:ea typeface="楷体_GB2312" pitchFamily="49" charset="-122"/>
                </a:rPr>
                <a:t>   可列可加性：</a:t>
              </a: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051720" y="5724545"/>
            <a:ext cx="567655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ea typeface="楷体_GB2312" pitchFamily="49" charset="-122"/>
              </a:rPr>
              <a:t>其中</a:t>
            </a:r>
            <a:r>
              <a:rPr kumimoji="1" lang="en-US" altLang="zh-CN" sz="3200" i="1" dirty="0">
                <a:ea typeface="楷体_GB2312" pitchFamily="49" charset="-122"/>
              </a:rPr>
              <a:t>A</a:t>
            </a:r>
            <a:r>
              <a:rPr kumimoji="1" lang="en-US" altLang="zh-CN" sz="3200" baseline="-25000" dirty="0">
                <a:ea typeface="楷体_GB2312" pitchFamily="49" charset="-122"/>
              </a:rPr>
              <a:t>1</a:t>
            </a:r>
            <a:r>
              <a:rPr kumimoji="1" lang="en-US" altLang="zh-CN" sz="3200" dirty="0">
                <a:ea typeface="楷体_GB2312" pitchFamily="49" charset="-122"/>
              </a:rPr>
              <a:t>, </a:t>
            </a:r>
            <a:r>
              <a:rPr kumimoji="1" lang="en-US" altLang="zh-CN" sz="3200" i="1" dirty="0">
                <a:ea typeface="楷体_GB2312" pitchFamily="49" charset="-122"/>
              </a:rPr>
              <a:t>A</a:t>
            </a:r>
            <a:r>
              <a:rPr kumimoji="1" lang="en-US" altLang="zh-CN" sz="3200" baseline="-25000" dirty="0">
                <a:ea typeface="楷体_GB2312" pitchFamily="49" charset="-122"/>
              </a:rPr>
              <a:t>2</a:t>
            </a:r>
            <a:r>
              <a:rPr kumimoji="1" lang="en-US" altLang="zh-CN" sz="3200" dirty="0">
                <a:ea typeface="楷体_GB2312" pitchFamily="49" charset="-122"/>
              </a:rPr>
              <a:t>, … </a:t>
            </a:r>
            <a:r>
              <a:rPr kumimoji="1" lang="zh-CN" altLang="en-US" sz="3200" dirty="0">
                <a:ea typeface="楷体_GB2312" pitchFamily="49" charset="-122"/>
              </a:rPr>
              <a:t>为两两互斥事件</a:t>
            </a:r>
            <a:r>
              <a:rPr kumimoji="1" lang="en-US" altLang="zh-CN" sz="3200" dirty="0">
                <a:ea typeface="楷体_GB2312" pitchFamily="49" charset="-122"/>
              </a:rPr>
              <a:t>.</a:t>
            </a:r>
            <a:endParaRPr kumimoji="1" lang="zh-CN" altLang="en-US" sz="3200" dirty="0">
              <a:ea typeface="楷体_GB2312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The axioms of probability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7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0" grpId="0" autoUpdateAnimBg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827087" y="4509120"/>
            <a:ext cx="7865499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kumimoji="1" lang="zh-CN" altLang="en-US" sz="3200" b="1" dirty="0"/>
              <a:t>        由概率的三条公理，我们可以推导出概率的若干性质及公式</a:t>
            </a:r>
            <a:r>
              <a:rPr kumimoji="1" lang="en-US" altLang="zh-CN" sz="3200" b="1" dirty="0"/>
              <a:t>. </a:t>
            </a:r>
            <a:r>
              <a:rPr kumimoji="1" lang="zh-CN" altLang="en-US" sz="3200" b="1" dirty="0"/>
              <a:t>下节课我们会详细介绍概率的一些简单性质</a:t>
            </a:r>
            <a:r>
              <a:rPr kumimoji="1" lang="en-US" altLang="zh-CN" sz="3200" b="1" dirty="0"/>
              <a:t>.</a:t>
            </a:r>
            <a:endParaRPr kumimoji="1" lang="en-US" altLang="zh-CN" sz="4000" b="1" dirty="0"/>
          </a:p>
        </p:txBody>
      </p:sp>
      <p:pic>
        <p:nvPicPr>
          <p:cNvPr id="3" name="Picture 8" descr="http://amadeo.blog.com/repository/330130/38979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225" y="304102"/>
            <a:ext cx="6191775" cy="4133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51521" y="719846"/>
            <a:ext cx="28083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</a:rPr>
              <a:t>“整个概率论都是从这三个柱子推导而来”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52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2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302436"/>
              </p:ext>
            </p:extLst>
          </p:nvPr>
        </p:nvGraphicFramePr>
        <p:xfrm>
          <a:off x="354013" y="1125538"/>
          <a:ext cx="8148637" cy="464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2" name="Equation" r:id="rId4" imgW="2450880" imgH="1396800" progId="Equation.DSMT4">
                  <p:embed/>
                </p:oleObj>
              </mc:Choice>
              <mc:Fallback>
                <p:oleObj name="Equation" r:id="rId4" imgW="2450880" imgH="139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3" y="1125538"/>
                        <a:ext cx="8148637" cy="464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385973"/>
              </p:ext>
            </p:extLst>
          </p:nvPr>
        </p:nvGraphicFramePr>
        <p:xfrm>
          <a:off x="5867400" y="2133600"/>
          <a:ext cx="15208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" name="Equation" r:id="rId6" imgW="583920" imgH="457200" progId="Equation.DSMT4">
                  <p:embed/>
                </p:oleObj>
              </mc:Choice>
              <mc:Fallback>
                <p:oleObj name="Equation" r:id="rId6" imgW="583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152082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261069"/>
              </p:ext>
            </p:extLst>
          </p:nvPr>
        </p:nvGraphicFramePr>
        <p:xfrm>
          <a:off x="5851525" y="3717925"/>
          <a:ext cx="1554163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" name="Equation" r:id="rId8" imgW="596880" imgH="457200" progId="Equation.DSMT4">
                  <p:embed/>
                </p:oleObj>
              </mc:Choice>
              <mc:Fallback>
                <p:oleObj name="Equation" r:id="rId8" imgW="596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5" y="3717925"/>
                        <a:ext cx="1554163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714070"/>
              </p:ext>
            </p:extLst>
          </p:nvPr>
        </p:nvGraphicFramePr>
        <p:xfrm>
          <a:off x="5675313" y="5373688"/>
          <a:ext cx="16192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5" name="Equation" r:id="rId10" imgW="622080" imgH="457200" progId="Equation.DSMT4">
                  <p:embed/>
                </p:oleObj>
              </mc:Choice>
              <mc:Fallback>
                <p:oleObj name="Equation" r:id="rId10" imgW="622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5373688"/>
                        <a:ext cx="161925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思考练习</a:t>
            </a:r>
          </a:p>
        </p:txBody>
      </p:sp>
    </p:spTree>
    <p:extLst>
      <p:ext uri="{BB962C8B-B14F-4D97-AF65-F5344CB8AC3E}">
        <p14:creationId xmlns:p14="http://schemas.microsoft.com/office/powerpoint/2010/main" val="78864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444730"/>
              </p:ext>
            </p:extLst>
          </p:nvPr>
        </p:nvGraphicFramePr>
        <p:xfrm>
          <a:off x="377825" y="44624"/>
          <a:ext cx="8389938" cy="528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0" name="Equation" r:id="rId4" imgW="2946240" imgH="1854000" progId="Equation.DSMT4">
                  <p:embed/>
                </p:oleObj>
              </mc:Choice>
              <mc:Fallback>
                <p:oleObj name="Equation" r:id="rId4" imgW="294624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44624"/>
                        <a:ext cx="8389938" cy="528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197760"/>
              </p:ext>
            </p:extLst>
          </p:nvPr>
        </p:nvGraphicFramePr>
        <p:xfrm>
          <a:off x="4788024" y="621829"/>
          <a:ext cx="2293938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1" name="Equation" r:id="rId6" imgW="736560" imgH="393480" progId="Equation.DSMT4">
                  <p:embed/>
                </p:oleObj>
              </mc:Choice>
              <mc:Fallback>
                <p:oleObj name="Equation" r:id="rId6" imgW="736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621829"/>
                        <a:ext cx="2293938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659889"/>
              </p:ext>
            </p:extLst>
          </p:nvPr>
        </p:nvGraphicFramePr>
        <p:xfrm>
          <a:off x="6516688" y="1773560"/>
          <a:ext cx="18986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2" name="Equation" r:id="rId8" imgW="609480" imgH="393480" progId="Equation.DSMT4">
                  <p:embed/>
                </p:oleObj>
              </mc:Choice>
              <mc:Fallback>
                <p:oleObj name="Equation" r:id="rId8" imgW="60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773560"/>
                        <a:ext cx="18986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849102"/>
              </p:ext>
            </p:extLst>
          </p:nvPr>
        </p:nvGraphicFramePr>
        <p:xfrm>
          <a:off x="871538" y="3861123"/>
          <a:ext cx="27940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3" name="Equation" r:id="rId10" imgW="1206360" imgH="393480" progId="Equation.DSMT4">
                  <p:embed/>
                </p:oleObj>
              </mc:Choice>
              <mc:Fallback>
                <p:oleObj name="Equation" r:id="rId10" imgW="1206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861123"/>
                        <a:ext cx="27940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69352"/>
              </p:ext>
            </p:extLst>
          </p:nvPr>
        </p:nvGraphicFramePr>
        <p:xfrm>
          <a:off x="4186238" y="4077023"/>
          <a:ext cx="45894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4" name="Equation" r:id="rId12" imgW="2260440" imgH="215640" progId="Equation.DSMT4">
                  <p:embed/>
                </p:oleObj>
              </mc:Choice>
              <mc:Fallback>
                <p:oleObj name="Equation" r:id="rId12" imgW="2260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4077023"/>
                        <a:ext cx="45894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1692275" y="5445448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>
                <a:latin typeface="Tahoma" pitchFamily="34" charset="0"/>
              </a:rPr>
              <a:t>与第二问互为逆事件</a:t>
            </a:r>
          </a:p>
        </p:txBody>
      </p:sp>
      <p:graphicFrame>
        <p:nvGraphicFramePr>
          <p:cNvPr id="253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689291"/>
              </p:ext>
            </p:extLst>
          </p:nvPr>
        </p:nvGraphicFramePr>
        <p:xfrm>
          <a:off x="6877050" y="5085085"/>
          <a:ext cx="63341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5" name="Equation" r:id="rId14" imgW="203040" imgH="393480" progId="Equation.DSMT4">
                  <p:embed/>
                </p:oleObj>
              </mc:Choice>
              <mc:Fallback>
                <p:oleObj name="Equation" r:id="rId14" imgW="203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085085"/>
                        <a:ext cx="633413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436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9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51290"/>
              </p:ext>
            </p:extLst>
          </p:nvPr>
        </p:nvGraphicFramePr>
        <p:xfrm>
          <a:off x="539552" y="1484784"/>
          <a:ext cx="7373216" cy="486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9" name="Equation" r:id="rId3" imgW="3504960" imgH="2311200" progId="Equation.DSMT4">
                  <p:embed/>
                </p:oleObj>
              </mc:Choice>
              <mc:Fallback>
                <p:oleObj name="Equation" r:id="rId3" imgW="3504960" imgH="231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84784"/>
                        <a:ext cx="7373216" cy="48649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5506" y="3501008"/>
            <a:ext cx="2520950" cy="2016125"/>
            <a:chOff x="3470" y="2296"/>
            <a:chExt cx="1588" cy="1270"/>
          </a:xfrm>
        </p:grpSpPr>
        <p:sp>
          <p:nvSpPr>
            <p:cNvPr id="16391" name="Line 5"/>
            <p:cNvSpPr>
              <a:spLocks noChangeShapeType="1"/>
            </p:cNvSpPr>
            <p:nvPr/>
          </p:nvSpPr>
          <p:spPr bwMode="auto">
            <a:xfrm>
              <a:off x="3470" y="3294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 flipV="1">
              <a:off x="3787" y="2296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>
              <a:off x="3787" y="2478"/>
              <a:ext cx="86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8"/>
            <p:cNvSpPr>
              <a:spLocks noChangeShapeType="1"/>
            </p:cNvSpPr>
            <p:nvPr/>
          </p:nvSpPr>
          <p:spPr bwMode="auto">
            <a:xfrm>
              <a:off x="3787" y="2886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9"/>
            <p:cNvSpPr>
              <a:spLocks noChangeShapeType="1"/>
            </p:cNvSpPr>
            <p:nvPr/>
          </p:nvSpPr>
          <p:spPr bwMode="auto">
            <a:xfrm>
              <a:off x="4241" y="2886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3787" y="2886"/>
              <a:ext cx="45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88" name="Object 11"/>
            <p:cNvGraphicFramePr>
              <a:graphicFrameLocks noChangeAspect="1"/>
            </p:cNvGraphicFramePr>
            <p:nvPr/>
          </p:nvGraphicFramePr>
          <p:xfrm>
            <a:off x="4649" y="3067"/>
            <a:ext cx="12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0" name="公式" r:id="rId5" imgW="88560" imgH="177480" progId="Equation.3">
                    <p:embed/>
                  </p:oleObj>
                </mc:Choice>
                <mc:Fallback>
                  <p:oleObj name="公式" r:id="rId5" imgW="88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3067"/>
                          <a:ext cx="12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12"/>
            <p:cNvGraphicFramePr>
              <a:graphicFrameLocks noChangeAspect="1"/>
            </p:cNvGraphicFramePr>
            <p:nvPr/>
          </p:nvGraphicFramePr>
          <p:xfrm>
            <a:off x="3606" y="2387"/>
            <a:ext cx="12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91" name="公式" r:id="rId7" imgW="88560" imgH="177480" progId="Equation.3">
                    <p:embed/>
                  </p:oleObj>
                </mc:Choice>
                <mc:Fallback>
                  <p:oleObj name="公式" r:id="rId7" imgW="88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87"/>
                          <a:ext cx="120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95288" y="260648"/>
            <a:ext cx="8431212" cy="954107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800" dirty="0"/>
              <a:t>8. </a:t>
            </a:r>
            <a:r>
              <a:rPr lang="zh-CN" altLang="en-US" sz="2800" dirty="0"/>
              <a:t>有一根长为</a:t>
            </a:r>
            <a:r>
              <a:rPr lang="en-US" altLang="zh-CN" sz="2800" i="1" dirty="0"/>
              <a:t>l</a:t>
            </a:r>
            <a:r>
              <a:rPr lang="zh-CN" altLang="en-US" sz="2800" dirty="0"/>
              <a:t>的木棒，任意折成三段，求恰好能构成一个三角形的概率． </a:t>
            </a:r>
          </a:p>
        </p:txBody>
      </p:sp>
    </p:spTree>
    <p:extLst>
      <p:ext uri="{BB962C8B-B14F-4D97-AF65-F5344CB8AC3E}">
        <p14:creationId xmlns:p14="http://schemas.microsoft.com/office/powerpoint/2010/main" val="378589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395288" y="260648"/>
            <a:ext cx="8431212" cy="946150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lang="en-US" altLang="zh-CN" sz="2800" dirty="0"/>
              <a:t>23</a:t>
            </a:r>
            <a:r>
              <a:rPr lang="en-US" altLang="zh-CN" sz="2800" dirty="0">
                <a:latin typeface="Tahoma" pitchFamily="34" charset="0"/>
              </a:rPr>
              <a:t>.</a:t>
            </a:r>
            <a:r>
              <a:rPr lang="zh-CN" altLang="en-US" sz="2800" dirty="0">
                <a:latin typeface="Tahoma" pitchFamily="34" charset="0"/>
              </a:rPr>
              <a:t>口袋中</a:t>
            </a:r>
            <a:r>
              <a:rPr lang="en-US" altLang="zh-CN" sz="2800" i="1" dirty="0"/>
              <a:t>a</a:t>
            </a:r>
            <a:r>
              <a:rPr lang="zh-CN" altLang="en-US" sz="2800" dirty="0">
                <a:latin typeface="Tahoma" pitchFamily="34" charset="0"/>
              </a:rPr>
              <a:t>只黑球，</a:t>
            </a:r>
            <a:r>
              <a:rPr lang="en-US" altLang="zh-CN" sz="2800" i="1" dirty="0"/>
              <a:t>b</a:t>
            </a:r>
            <a:r>
              <a:rPr lang="zh-CN" altLang="en-US" sz="2800" dirty="0">
                <a:latin typeface="Tahoma" pitchFamily="34" charset="0"/>
              </a:rPr>
              <a:t>只白球．随机地一只一只摸，摸后不放回．求第</a:t>
            </a:r>
            <a:r>
              <a:rPr lang="en-US" altLang="zh-CN" sz="2800" i="1" dirty="0"/>
              <a:t>k</a:t>
            </a:r>
            <a:r>
              <a:rPr lang="zh-CN" altLang="en-US" sz="2800" dirty="0">
                <a:latin typeface="Tahoma" pitchFamily="34" charset="0"/>
              </a:rPr>
              <a:t>次摸得</a:t>
            </a:r>
            <a:r>
              <a:rPr lang="zh-CN" altLang="en-US" sz="2800" dirty="0"/>
              <a:t>黑</a:t>
            </a:r>
            <a:r>
              <a:rPr lang="zh-CN" altLang="en-US" sz="2800" dirty="0">
                <a:latin typeface="Tahoma" pitchFamily="34" charset="0"/>
              </a:rPr>
              <a:t>球的概率． 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395288" y="1268760"/>
            <a:ext cx="8497192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解法</a:t>
            </a: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/>
              <a:t>：把球编号，按摸的次序把球排成一列，样本点总数就是</a:t>
            </a:r>
            <a:r>
              <a:rPr lang="en-US" altLang="zh-CN" sz="2800" i="1" dirty="0" err="1"/>
              <a:t>a+b</a:t>
            </a:r>
            <a:r>
              <a:rPr lang="zh-CN" altLang="en-US" sz="2800" dirty="0"/>
              <a:t>个球的全排列数 </a:t>
            </a:r>
            <a:r>
              <a:rPr lang="en-US" altLang="zh-CN" sz="2800" dirty="0"/>
              <a:t>(</a:t>
            </a:r>
            <a:r>
              <a:rPr lang="en-US" altLang="zh-CN" sz="2800" i="1"/>
              <a:t>a+b</a:t>
            </a:r>
            <a:r>
              <a:rPr lang="en-US" altLang="zh-CN" sz="2800" dirty="0"/>
              <a:t>)! </a:t>
            </a:r>
            <a:r>
              <a:rPr lang="zh-CN" altLang="en-US" sz="2800" dirty="0"/>
              <a:t>． 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dirty="0"/>
              <a:t>所考察的事件相当于在第</a:t>
            </a:r>
            <a:r>
              <a:rPr lang="en-US" altLang="zh-CN" sz="2800" i="1" dirty="0"/>
              <a:t>k</a:t>
            </a:r>
            <a:r>
              <a:rPr lang="en-US" altLang="zh-CN" sz="2800" dirty="0"/>
              <a:t> </a:t>
            </a:r>
            <a:r>
              <a:rPr lang="zh-CN" altLang="en-US" sz="2800" dirty="0"/>
              <a:t>位放黑球，共有</a:t>
            </a:r>
            <a:r>
              <a:rPr lang="en-US" altLang="zh-CN" sz="2800" i="1" dirty="0"/>
              <a:t>a</a:t>
            </a:r>
            <a:r>
              <a:rPr lang="zh-CN" altLang="en-US" sz="2800" dirty="0"/>
              <a:t>种放法，每种放法又对应其它</a:t>
            </a:r>
            <a:r>
              <a:rPr lang="en-US" altLang="zh-CN" sz="2800" i="1" dirty="0" err="1"/>
              <a:t>a+b</a:t>
            </a:r>
            <a:r>
              <a:rPr lang="zh-CN" altLang="en-US" sz="2800" i="1" dirty="0"/>
              <a:t>－</a:t>
            </a:r>
            <a:r>
              <a:rPr lang="en-US" altLang="zh-CN" sz="2800" dirty="0"/>
              <a:t>1</a:t>
            </a:r>
            <a:r>
              <a:rPr lang="zh-CN" altLang="en-US" sz="2800" dirty="0"/>
              <a:t>个球的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a+b</a:t>
            </a:r>
            <a:r>
              <a:rPr lang="zh-CN" altLang="en-US" sz="2800" i="1" dirty="0"/>
              <a:t>－</a:t>
            </a:r>
            <a:r>
              <a:rPr lang="en-US" altLang="zh-CN" sz="2800" dirty="0"/>
              <a:t>1)! </a:t>
            </a:r>
            <a:r>
              <a:rPr lang="zh-CN" altLang="en-US" sz="2800" dirty="0"/>
              <a:t>种放法</a:t>
            </a:r>
            <a:r>
              <a:rPr lang="en-US" altLang="zh-CN" sz="2800" dirty="0"/>
              <a:t>, </a:t>
            </a:r>
            <a:r>
              <a:rPr lang="zh-CN" altLang="en-US" sz="2800" dirty="0"/>
              <a:t>故该事件包含的样本点数为</a:t>
            </a:r>
            <a:r>
              <a:rPr lang="en-US" altLang="zh-CN" sz="2800" i="1" dirty="0"/>
              <a:t>a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a+b</a:t>
            </a:r>
            <a:r>
              <a:rPr lang="zh-CN" altLang="en-US" sz="2800" dirty="0"/>
              <a:t>－</a:t>
            </a:r>
            <a:r>
              <a:rPr lang="en-US" altLang="zh-CN" sz="2800" dirty="0"/>
              <a:t>1)!</a:t>
            </a:r>
            <a:endParaRPr lang="zh-CN" altLang="en-US" sz="2800" dirty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539750" y="4941888"/>
            <a:ext cx="4430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</a:rPr>
              <a:t>解法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zh-CN" altLang="en-US" sz="2800" dirty="0"/>
              <a:t>：只考虑前</a:t>
            </a:r>
            <a:r>
              <a:rPr lang="en-US" altLang="zh-CN" sz="2800" i="1" dirty="0"/>
              <a:t>k</a:t>
            </a:r>
            <a:r>
              <a:rPr lang="zh-CN" altLang="en-US" sz="2800" dirty="0"/>
              <a:t>个位置：</a:t>
            </a:r>
          </a:p>
        </p:txBody>
      </p:sp>
      <p:graphicFrame>
        <p:nvGraphicFramePr>
          <p:cNvPr id="2560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645410"/>
              </p:ext>
            </p:extLst>
          </p:nvPr>
        </p:nvGraphicFramePr>
        <p:xfrm>
          <a:off x="2576513" y="3789363"/>
          <a:ext cx="34163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6" name="Equation" r:id="rId4" imgW="1269720" imgH="419040" progId="Equation.DSMT4">
                  <p:embed/>
                </p:oleObj>
              </mc:Choice>
              <mc:Fallback>
                <p:oleObj name="Equation" r:id="rId4" imgW="1269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789363"/>
                        <a:ext cx="34163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553296"/>
              </p:ext>
            </p:extLst>
          </p:nvPr>
        </p:nvGraphicFramePr>
        <p:xfrm>
          <a:off x="2987675" y="5373216"/>
          <a:ext cx="25273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7" name="Equation" r:id="rId6" imgW="939600" imgH="457200" progId="Equation.DSMT4">
                  <p:embed/>
                </p:oleObj>
              </mc:Choice>
              <mc:Fallback>
                <p:oleObj name="Equation" r:id="rId6" imgW="939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373216"/>
                        <a:ext cx="25273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9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nimBg="1"/>
      <p:bldP spid="256003" grpId="0"/>
      <p:bldP spid="2560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9750" y="1125531"/>
            <a:ext cx="3206752" cy="684210"/>
            <a:chOff x="336" y="720"/>
            <a:chExt cx="2020" cy="431"/>
          </a:xfrm>
        </p:grpSpPr>
        <p:sp>
          <p:nvSpPr>
            <p:cNvPr id="2078" name="Text Box 4"/>
            <p:cNvSpPr txBox="1">
              <a:spLocks noChangeArrowheads="1"/>
            </p:cNvSpPr>
            <p:nvPr/>
          </p:nvSpPr>
          <p:spPr bwMode="auto">
            <a:xfrm>
              <a:off x="336" y="72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q"/>
              </a:pPr>
              <a:r>
                <a:rPr kumimoji="1" lang="zh-CN" altLang="en-US" sz="3200"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1466047"/>
                </p:ext>
              </p:extLst>
            </p:nvPr>
          </p:nvGraphicFramePr>
          <p:xfrm>
            <a:off x="789" y="720"/>
            <a:ext cx="1567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4" name="Equation" r:id="rId3" imgW="825480" imgH="228600" progId="Equation.DSMT4">
                    <p:embed/>
                  </p:oleObj>
                </mc:Choice>
                <mc:Fallback>
                  <p:oleObj name="Equation" r:id="rId3" imgW="825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9" y="720"/>
                          <a:ext cx="1567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3400" y="1905010"/>
            <a:ext cx="2598738" cy="731841"/>
            <a:chOff x="336" y="1200"/>
            <a:chExt cx="1637" cy="461"/>
          </a:xfrm>
        </p:grpSpPr>
        <p:sp>
          <p:nvSpPr>
            <p:cNvPr id="2077" name="Text Box 7"/>
            <p:cNvSpPr txBox="1">
              <a:spLocks noChangeArrowheads="1"/>
            </p:cNvSpPr>
            <p:nvPr/>
          </p:nvSpPr>
          <p:spPr bwMode="auto">
            <a:xfrm>
              <a:off x="336" y="120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Char char="q"/>
              </a:pPr>
              <a:r>
                <a:rPr kumimoji="1" lang="zh-CN" altLang="en-US" sz="3200"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05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146632"/>
                </p:ext>
              </p:extLst>
            </p:nvPr>
          </p:nvGraphicFramePr>
          <p:xfrm>
            <a:off x="730" y="1207"/>
            <a:ext cx="124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5" name="Equation" r:id="rId5" imgW="622080" imgH="228600" progId="Equation.DSMT4">
                    <p:embed/>
                  </p:oleObj>
                </mc:Choice>
                <mc:Fallback>
                  <p:oleObj name="Equation" r:id="rId5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1207"/>
                          <a:ext cx="124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539750" y="2708275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kumimoji="1" lang="zh-CN" altLang="en-US" sz="3200" dirty="0">
                <a:ea typeface="楷体_GB2312" pitchFamily="49" charset="-122"/>
              </a:rPr>
              <a:t>   </a:t>
            </a:r>
            <a:r>
              <a:rPr kumimoji="1" lang="zh-CN" altLang="en-US" dirty="0">
                <a:ea typeface="楷体_GB2312" pitchFamily="49" charset="-122"/>
              </a:rPr>
              <a:t>事件 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zh-CN" altLang="en-US" dirty="0">
                <a:ea typeface="楷体_GB2312" pitchFamily="49" charset="-122"/>
              </a:rPr>
              <a:t>互斥，则</a:t>
            </a:r>
          </a:p>
        </p:txBody>
      </p:sp>
      <p:graphicFrame>
        <p:nvGraphicFramePr>
          <p:cNvPr id="1822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954266"/>
              </p:ext>
            </p:extLst>
          </p:nvPr>
        </p:nvGraphicFramePr>
        <p:xfrm>
          <a:off x="900113" y="3500438"/>
          <a:ext cx="42894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6" name="Equation" r:id="rId7" imgW="1676160" imgH="228600" progId="Equation.DSMT4">
                  <p:embed/>
                </p:oleObj>
              </mc:Choice>
              <mc:Fallback>
                <p:oleObj name="Equation" r:id="rId7" imgW="1676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42894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3" name="Text Box 11"/>
          <p:cNvSpPr txBox="1">
            <a:spLocks noChangeArrowheads="1"/>
          </p:cNvSpPr>
          <p:nvPr/>
        </p:nvSpPr>
        <p:spPr bwMode="auto">
          <a:xfrm>
            <a:off x="685800" y="4267200"/>
            <a:ext cx="8131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ea typeface="楷体_GB2312" pitchFamily="49" charset="-122"/>
              </a:rPr>
              <a:t>可推广到有限个两两互斥事件的和事件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334000" y="1143000"/>
            <a:ext cx="3429000" cy="641350"/>
            <a:chOff x="3360" y="816"/>
            <a:chExt cx="2160" cy="404"/>
          </a:xfrm>
        </p:grpSpPr>
        <p:sp>
          <p:nvSpPr>
            <p:cNvPr id="2075" name="Line 13"/>
            <p:cNvSpPr>
              <a:spLocks noChangeShapeType="1"/>
            </p:cNvSpPr>
            <p:nvPr/>
          </p:nvSpPr>
          <p:spPr bwMode="auto">
            <a:xfrm>
              <a:off x="3360" y="10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6" name="Text Box 14"/>
            <p:cNvSpPr txBox="1">
              <a:spLocks noChangeArrowheads="1"/>
            </p:cNvSpPr>
            <p:nvPr/>
          </p:nvSpPr>
          <p:spPr bwMode="auto">
            <a:xfrm>
              <a:off x="4430" y="816"/>
              <a:ext cx="109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ea typeface="楷体_GB2312" pitchFamily="49" charset="-122"/>
                </a:rPr>
                <a:t>非负性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64163" y="1844675"/>
            <a:ext cx="3384550" cy="641350"/>
            <a:chOff x="3360" y="1306"/>
            <a:chExt cx="2067" cy="404"/>
          </a:xfrm>
        </p:grpSpPr>
        <p:sp>
          <p:nvSpPr>
            <p:cNvPr id="2073" name="Line 16"/>
            <p:cNvSpPr>
              <a:spLocks noChangeShapeType="1"/>
            </p:cNvSpPr>
            <p:nvPr/>
          </p:nvSpPr>
          <p:spPr bwMode="auto">
            <a:xfrm>
              <a:off x="3360" y="158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4" name="Text Box 17"/>
            <p:cNvSpPr txBox="1">
              <a:spLocks noChangeArrowheads="1"/>
            </p:cNvSpPr>
            <p:nvPr/>
          </p:nvSpPr>
          <p:spPr bwMode="auto">
            <a:xfrm>
              <a:off x="4444" y="1306"/>
              <a:ext cx="9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ea typeface="楷体_GB2312" pitchFamily="49" charset="-122"/>
                </a:rPr>
                <a:t>规范性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334000" y="3529013"/>
            <a:ext cx="3297238" cy="641350"/>
            <a:chOff x="3360" y="2386"/>
            <a:chExt cx="2077" cy="404"/>
          </a:xfrm>
        </p:grpSpPr>
        <p:sp>
          <p:nvSpPr>
            <p:cNvPr id="2071" name="Line 19"/>
            <p:cNvSpPr>
              <a:spLocks noChangeShapeType="1"/>
            </p:cNvSpPr>
            <p:nvPr/>
          </p:nvSpPr>
          <p:spPr bwMode="auto">
            <a:xfrm>
              <a:off x="3360" y="259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2" name="Text Box 20"/>
            <p:cNvSpPr txBox="1">
              <a:spLocks noChangeArrowheads="1"/>
            </p:cNvSpPr>
            <p:nvPr/>
          </p:nvSpPr>
          <p:spPr bwMode="auto">
            <a:xfrm>
              <a:off x="4454" y="2386"/>
              <a:ext cx="9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ea typeface="楷体_GB2312" pitchFamily="49" charset="-122"/>
                </a:rPr>
                <a:t>可加性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334000" y="5129213"/>
            <a:ext cx="3236913" cy="641350"/>
            <a:chOff x="3360" y="3231"/>
            <a:chExt cx="2039" cy="404"/>
          </a:xfrm>
        </p:grpSpPr>
        <p:sp>
          <p:nvSpPr>
            <p:cNvPr id="2069" name="Text Box 22"/>
            <p:cNvSpPr txBox="1">
              <a:spLocks noChangeArrowheads="1"/>
            </p:cNvSpPr>
            <p:nvPr/>
          </p:nvSpPr>
          <p:spPr bwMode="auto">
            <a:xfrm>
              <a:off x="4416" y="3231"/>
              <a:ext cx="9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zh-CN" altLang="en-US" b="1">
                  <a:ea typeface="楷体_GB2312" pitchFamily="49" charset="-122"/>
                </a:rPr>
                <a:t>稳定性</a:t>
              </a:r>
            </a:p>
          </p:txBody>
        </p:sp>
        <p:sp>
          <p:nvSpPr>
            <p:cNvPr id="2070" name="Line 23"/>
            <p:cNvSpPr>
              <a:spLocks noChangeShapeType="1"/>
            </p:cNvSpPr>
            <p:nvPr/>
          </p:nvSpPr>
          <p:spPr bwMode="auto">
            <a:xfrm>
              <a:off x="3360" y="3461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995738" y="5743575"/>
            <a:ext cx="2708275" cy="709613"/>
            <a:chOff x="2160" y="3840"/>
            <a:chExt cx="1706" cy="447"/>
          </a:xfrm>
        </p:grpSpPr>
        <p:sp>
          <p:nvSpPr>
            <p:cNvPr id="2066" name="Line 25"/>
            <p:cNvSpPr>
              <a:spLocks noChangeShapeType="1"/>
            </p:cNvSpPr>
            <p:nvPr/>
          </p:nvSpPr>
          <p:spPr bwMode="auto">
            <a:xfrm>
              <a:off x="2160" y="38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" name="Line 26"/>
            <p:cNvSpPr>
              <a:spLocks noChangeShapeType="1"/>
            </p:cNvSpPr>
            <p:nvPr/>
          </p:nvSpPr>
          <p:spPr bwMode="auto">
            <a:xfrm>
              <a:off x="2160" y="41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8" name="Text Box 27"/>
            <p:cNvSpPr txBox="1">
              <a:spLocks noChangeArrowheads="1"/>
            </p:cNvSpPr>
            <p:nvPr/>
          </p:nvSpPr>
          <p:spPr bwMode="auto">
            <a:xfrm>
              <a:off x="2726" y="3922"/>
              <a:ext cx="11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3200" b="1" dirty="0">
                  <a:ea typeface="MingLiU" pitchFamily="49" charset="-120"/>
                </a:rPr>
                <a:t>某一定数</a:t>
              </a:r>
            </a:p>
          </p:txBody>
        </p:sp>
      </p:grpSp>
      <p:sp>
        <p:nvSpPr>
          <p:cNvPr id="2065" name="Text Box 30"/>
          <p:cNvSpPr txBox="1">
            <a:spLocks noChangeArrowheads="1"/>
          </p:cNvSpPr>
          <p:nvPr/>
        </p:nvSpPr>
        <p:spPr bwMode="auto">
          <a:xfrm>
            <a:off x="611188" y="5084769"/>
            <a:ext cx="820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kumimoji="1" lang="zh-CN" altLang="en-US" dirty="0">
                <a:ea typeface="楷体_GB2312" pitchFamily="49" charset="-122"/>
              </a:rPr>
              <a:t>  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频率的性质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950126"/>
              </p:ext>
            </p:extLst>
          </p:nvPr>
        </p:nvGraphicFramePr>
        <p:xfrm>
          <a:off x="1259632" y="5013280"/>
          <a:ext cx="365890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7" name="Equation" r:id="rId9" imgW="1091880" imgH="279360" progId="Equation.DSMT4">
                  <p:embed/>
                </p:oleObj>
              </mc:Choice>
              <mc:Fallback>
                <p:oleObj name="Equation" r:id="rId9" imgW="1091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9632" y="5013280"/>
                        <a:ext cx="3658904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253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8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/>
      <p:bldP spid="182283" grpId="0" autoUpdateAnimBg="0"/>
      <p:bldP spid="20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1476375" y="1124744"/>
            <a:ext cx="658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投一枚硬币观察正面向上的次数</a:t>
            </a: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614363" y="2804319"/>
            <a:ext cx="7996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 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</a:rPr>
              <a:t> = 4040,   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i="1" baseline="-25000">
                <a:ea typeface="楷体_GB2312" pitchFamily="49" charset="-122"/>
              </a:rPr>
              <a:t>H </a:t>
            </a:r>
            <a:r>
              <a:rPr kumimoji="1" lang="en-US" altLang="zh-CN">
                <a:ea typeface="楷体_GB2312" pitchFamily="49" charset="-122"/>
              </a:rPr>
              <a:t>=2048,     </a:t>
            </a:r>
            <a:r>
              <a:rPr kumimoji="1" lang="en-US" altLang="zh-CN" i="1">
                <a:ea typeface="楷体_GB2312" pitchFamily="49" charset="-122"/>
              </a:rPr>
              <a:t>f </a:t>
            </a:r>
            <a:r>
              <a:rPr kumimoji="1" lang="en-US" altLang="zh-CN" i="1" baseline="-25000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</a:rPr>
              <a:t>( </a:t>
            </a:r>
            <a:r>
              <a:rPr kumimoji="1" lang="en-US" altLang="zh-CN" i="1">
                <a:ea typeface="楷体_GB2312" pitchFamily="49" charset="-122"/>
              </a:rPr>
              <a:t>H </a:t>
            </a:r>
            <a:r>
              <a:rPr kumimoji="1" lang="en-US" altLang="zh-CN">
                <a:ea typeface="楷体_GB2312" pitchFamily="49" charset="-122"/>
              </a:rPr>
              <a:t>) = 0.5069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588963" y="4491832"/>
            <a:ext cx="8097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</a:rPr>
              <a:t> = 12000,   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 i="1" baseline="-25000">
                <a:ea typeface="楷体_GB2312" pitchFamily="49" charset="-122"/>
              </a:rPr>
              <a:t>H </a:t>
            </a:r>
            <a:r>
              <a:rPr kumimoji="1" lang="en-US" altLang="zh-CN">
                <a:ea typeface="楷体_GB2312" pitchFamily="49" charset="-122"/>
              </a:rPr>
              <a:t>=6019,     </a:t>
            </a:r>
            <a:r>
              <a:rPr kumimoji="1" lang="en-US" altLang="zh-CN" i="1">
                <a:ea typeface="楷体_GB2312" pitchFamily="49" charset="-122"/>
              </a:rPr>
              <a:t>f </a:t>
            </a:r>
            <a:r>
              <a:rPr kumimoji="1" lang="en-US" altLang="zh-CN" i="1" baseline="-25000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</a:rPr>
              <a:t>( </a:t>
            </a:r>
            <a:r>
              <a:rPr kumimoji="1" lang="en-US" altLang="zh-CN" i="1">
                <a:ea typeface="楷体_GB2312" pitchFamily="49" charset="-122"/>
              </a:rPr>
              <a:t>H </a:t>
            </a:r>
            <a:r>
              <a:rPr kumimoji="1" lang="en-US" altLang="zh-CN">
                <a:ea typeface="楷体_GB2312" pitchFamily="49" charset="-122"/>
              </a:rPr>
              <a:t>) = 0.5016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728663" y="5330032"/>
            <a:ext cx="7996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i="1" dirty="0">
                <a:ea typeface="楷体_GB2312" pitchFamily="49" charset="-122"/>
              </a:rPr>
              <a:t>n</a:t>
            </a:r>
            <a:r>
              <a:rPr kumimoji="1" lang="en-US" altLang="zh-CN" dirty="0">
                <a:ea typeface="楷体_GB2312" pitchFamily="49" charset="-122"/>
              </a:rPr>
              <a:t> = 24000,   </a:t>
            </a:r>
            <a:r>
              <a:rPr kumimoji="1" lang="en-US" altLang="zh-CN" i="1" dirty="0" err="1">
                <a:ea typeface="楷体_GB2312" pitchFamily="49" charset="-122"/>
              </a:rPr>
              <a:t>n</a:t>
            </a:r>
            <a:r>
              <a:rPr kumimoji="1" lang="en-US" altLang="zh-CN" i="1" baseline="-25000" dirty="0" err="1">
                <a:ea typeface="楷体_GB2312" pitchFamily="49" charset="-122"/>
              </a:rPr>
              <a:t>H</a:t>
            </a:r>
            <a:r>
              <a:rPr kumimoji="1" lang="en-US" altLang="zh-CN" i="1" baseline="-25000" dirty="0">
                <a:ea typeface="楷体_GB2312" pitchFamily="49" charset="-122"/>
              </a:rPr>
              <a:t> </a:t>
            </a:r>
            <a:r>
              <a:rPr kumimoji="1" lang="en-US" altLang="zh-CN" dirty="0">
                <a:ea typeface="楷体_GB2312" pitchFamily="49" charset="-122"/>
              </a:rPr>
              <a:t>=12012,    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i="1" baseline="-25000" dirty="0">
                <a:ea typeface="楷体_GB2312" pitchFamily="49" charset="-122"/>
              </a:rPr>
              <a:t>n</a:t>
            </a:r>
            <a:r>
              <a:rPr kumimoji="1" lang="en-US" altLang="zh-CN" dirty="0">
                <a:ea typeface="楷体_GB2312" pitchFamily="49" charset="-122"/>
              </a:rPr>
              <a:t>( </a:t>
            </a:r>
            <a:r>
              <a:rPr kumimoji="1" lang="en-US" altLang="zh-CN" i="1" dirty="0">
                <a:ea typeface="楷体_GB2312" pitchFamily="49" charset="-122"/>
              </a:rPr>
              <a:t>H </a:t>
            </a:r>
            <a:r>
              <a:rPr kumimoji="1" lang="en-US" altLang="zh-CN" dirty="0">
                <a:ea typeface="楷体_GB2312" pitchFamily="49" charset="-122"/>
              </a:rPr>
              <a:t>) = 0.5005</a:t>
            </a:r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468313" y="1988344"/>
            <a:ext cx="4397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ea typeface="楷体_GB2312" pitchFamily="49" charset="-122"/>
              </a:rPr>
              <a:t> </a:t>
            </a:r>
            <a:r>
              <a:rPr kumimoji="1" lang="zh-CN" altLang="en-US" b="1">
                <a:ea typeface="Arial Unicode MS" pitchFamily="34" charset="-122"/>
                <a:cs typeface="Arial Unicode MS" pitchFamily="34" charset="-122"/>
              </a:rPr>
              <a:t>蒲丰投币</a:t>
            </a: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457200" y="3780632"/>
            <a:ext cx="579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ea typeface="楷体_GB2312" pitchFamily="49" charset="-122"/>
              </a:rPr>
              <a:t> </a:t>
            </a:r>
            <a:r>
              <a:rPr kumimoji="1" lang="zh-CN" altLang="en-US" b="1">
                <a:ea typeface="Arial Unicode MS" pitchFamily="34" charset="-122"/>
                <a:cs typeface="Arial Unicode MS" pitchFamily="34" charset="-122"/>
              </a:rPr>
              <a:t>皮尔逊投币</a:t>
            </a:r>
          </a:p>
        </p:txBody>
      </p:sp>
      <p:sp>
        <p:nvSpPr>
          <p:cNvPr id="21513" name="AutoShape 9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8272462" y="6259513"/>
            <a:ext cx="504825" cy="260349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频率稳定性的实例</a:t>
            </a:r>
          </a:p>
        </p:txBody>
      </p:sp>
    </p:spTree>
    <p:extLst>
      <p:ext uri="{BB962C8B-B14F-4D97-AF65-F5344CB8AC3E}">
        <p14:creationId xmlns:p14="http://schemas.microsoft.com/office/powerpoint/2010/main" val="391721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utoUpdateAnimBg="0"/>
      <p:bldP spid="183299" grpId="0" autoUpdateAnimBg="0"/>
      <p:bldP spid="183300" grpId="0" autoUpdateAnimBg="0"/>
      <p:bldP spid="183301" grpId="0" autoUpdateAnimBg="0"/>
      <p:bldP spid="183303" grpId="0" autoUpdateAnimBg="0"/>
      <p:bldP spid="18330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1619250" y="980728"/>
            <a:ext cx="704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在相同条件下重复进行的 </a:t>
            </a:r>
            <a:r>
              <a:rPr kumimoji="1" lang="en-US" altLang="zh-CN" i="1">
                <a:ea typeface="楷体_GB2312" pitchFamily="49" charset="-122"/>
              </a:rPr>
              <a:t>n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次</a:t>
            </a:r>
            <a:r>
              <a:rPr kumimoji="1" lang="zh-CN" altLang="en-US">
                <a:latin typeface="Verdana" pitchFamily="34" charset="0"/>
                <a:ea typeface="楷体_GB2312" pitchFamily="49" charset="-122"/>
              </a:rPr>
              <a:t>试验</a:t>
            </a:r>
          </a:p>
        </p:txBody>
      </p:sp>
      <p:sp>
        <p:nvSpPr>
          <p:cNvPr id="184324" name="Text Box 4"/>
          <p:cNvSpPr txBox="1">
            <a:spLocks noChangeArrowheads="1"/>
          </p:cNvSpPr>
          <p:nvPr/>
        </p:nvSpPr>
        <p:spPr bwMode="auto">
          <a:xfrm>
            <a:off x="527050" y="1700808"/>
            <a:ext cx="823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中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zh-CN" altLang="en-US" dirty="0">
                <a:ea typeface="楷体_GB2312" pitchFamily="49" charset="-122"/>
              </a:rPr>
              <a:t>事件 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发生的频率稳定地在某一</a:t>
            </a:r>
            <a:r>
              <a:rPr kumimoji="1" lang="zh-CN" altLang="en-US" dirty="0">
                <a:latin typeface="Verdana" pitchFamily="34" charset="0"/>
                <a:ea typeface="楷体_GB2312" pitchFamily="49" charset="-122"/>
              </a:rPr>
              <a:t>常数</a:t>
            </a:r>
          </a:p>
        </p:txBody>
      </p:sp>
      <p:sp>
        <p:nvSpPr>
          <p:cNvPr id="184325" name="Text Box 5"/>
          <p:cNvSpPr txBox="1">
            <a:spLocks noChangeArrowheads="1"/>
          </p:cNvSpPr>
          <p:nvPr/>
        </p:nvSpPr>
        <p:spPr bwMode="auto">
          <a:xfrm>
            <a:off x="684213" y="2404070"/>
            <a:ext cx="8037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i="1">
                <a:ea typeface="楷体_GB2312" pitchFamily="49" charset="-122"/>
              </a:rPr>
              <a:t>p </a:t>
            </a:r>
            <a:r>
              <a:rPr kumimoji="1" lang="zh-CN" altLang="en-US">
                <a:ea typeface="楷体_GB2312" pitchFamily="49" charset="-122"/>
              </a:rPr>
              <a:t>附近摆动</a:t>
            </a:r>
            <a:r>
              <a:rPr kumimoji="1" lang="en-US" altLang="zh-CN">
                <a:ea typeface="楷体_GB2312" pitchFamily="49" charset="-122"/>
              </a:rPr>
              <a:t>,</a:t>
            </a:r>
            <a:r>
              <a:rPr kumimoji="1" lang="en-US" altLang="zh-CN" i="1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且随 </a:t>
            </a:r>
            <a:r>
              <a:rPr kumimoji="1" lang="en-US" altLang="zh-CN" i="1">
                <a:ea typeface="楷体_GB2312" pitchFamily="49" charset="-122"/>
              </a:rPr>
              <a:t>n  </a:t>
            </a:r>
            <a:r>
              <a:rPr kumimoji="1" lang="zh-CN" altLang="en-US">
                <a:ea typeface="楷体_GB2312" pitchFamily="49" charset="-122"/>
              </a:rPr>
              <a:t>越大摆动幅度越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小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1800">
                <a:latin typeface="Verdana" pitchFamily="34" charset="0"/>
              </a:rPr>
              <a:t> </a:t>
            </a:r>
          </a:p>
        </p:txBody>
      </p:sp>
      <p:sp>
        <p:nvSpPr>
          <p:cNvPr id="184326" name="Text Box 6"/>
          <p:cNvSpPr txBox="1">
            <a:spLocks noChangeArrowheads="1"/>
          </p:cNvSpPr>
          <p:nvPr/>
        </p:nvSpPr>
        <p:spPr bwMode="auto">
          <a:xfrm>
            <a:off x="533400" y="3072408"/>
            <a:ext cx="704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则称 </a:t>
            </a:r>
            <a:r>
              <a:rPr kumimoji="1" lang="en-US" altLang="zh-CN" i="1">
                <a:ea typeface="楷体_GB2312" pitchFamily="49" charset="-122"/>
              </a:rPr>
              <a:t>p </a:t>
            </a:r>
            <a:r>
              <a:rPr kumimoji="1" lang="zh-CN" altLang="en-US">
                <a:ea typeface="楷体_GB2312" pitchFamily="49" charset="-122"/>
              </a:rPr>
              <a:t>为事件 </a:t>
            </a:r>
            <a:r>
              <a:rPr kumimoji="1" lang="en-US" altLang="zh-CN" i="1">
                <a:ea typeface="楷体_GB2312" pitchFamily="49" charset="-122"/>
              </a:rPr>
              <a:t>A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的概率</a:t>
            </a:r>
            <a:r>
              <a:rPr kumimoji="1" lang="en-US" altLang="zh-CN">
                <a:ea typeface="楷体_GB2312" pitchFamily="49" charset="-122"/>
              </a:rPr>
              <a:t>, </a:t>
            </a:r>
            <a:r>
              <a:rPr kumimoji="1" lang="zh-CN" altLang="en-US">
                <a:ea typeface="楷体_GB2312" pitchFamily="49" charset="-122"/>
              </a:rPr>
              <a:t>记作 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A</a:t>
            </a:r>
            <a:r>
              <a:rPr kumimoji="1" lang="en-US" altLang="zh-CN">
                <a:ea typeface="楷体_GB2312" pitchFamily="49" charset="-122"/>
              </a:rPr>
              <a:t>).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14400" y="3892203"/>
            <a:ext cx="7391400" cy="2012950"/>
            <a:chOff x="576" y="2860"/>
            <a:chExt cx="4656" cy="1268"/>
          </a:xfrm>
        </p:grpSpPr>
        <p:sp>
          <p:nvSpPr>
            <p:cNvPr id="22539" name="Text Box 8"/>
            <p:cNvSpPr txBox="1">
              <a:spLocks noChangeArrowheads="1"/>
            </p:cNvSpPr>
            <p:nvPr/>
          </p:nvSpPr>
          <p:spPr bwMode="auto">
            <a:xfrm>
              <a:off x="1821" y="2860"/>
              <a:ext cx="2157" cy="422"/>
            </a:xfrm>
            <a:prstGeom prst="rect">
              <a:avLst/>
            </a:prstGeom>
            <a:noFill/>
            <a:ln w="28575">
              <a:solidFill>
                <a:srgbClr val="66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66CCFF"/>
                  </a:solidFill>
                </a:rPr>
                <a:t>对本定义的评价</a:t>
              </a:r>
            </a:p>
          </p:txBody>
        </p:sp>
        <p:sp>
          <p:nvSpPr>
            <p:cNvPr id="22540" name="Line 9"/>
            <p:cNvSpPr>
              <a:spLocks noChangeShapeType="1"/>
            </p:cNvSpPr>
            <p:nvPr/>
          </p:nvSpPr>
          <p:spPr bwMode="auto">
            <a:xfrm>
              <a:off x="576" y="3072"/>
              <a:ext cx="1248" cy="0"/>
            </a:xfrm>
            <a:prstGeom prst="line">
              <a:avLst/>
            </a:prstGeom>
            <a:noFill/>
            <a:ln w="38100">
              <a:solidFill>
                <a:srgbClr val="66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1" name="Line 10"/>
            <p:cNvSpPr>
              <a:spLocks noChangeShapeType="1"/>
            </p:cNvSpPr>
            <p:nvPr/>
          </p:nvSpPr>
          <p:spPr bwMode="auto">
            <a:xfrm>
              <a:off x="3984" y="3024"/>
              <a:ext cx="1248" cy="0"/>
            </a:xfrm>
            <a:prstGeom prst="line">
              <a:avLst/>
            </a:prstGeom>
            <a:noFill/>
            <a:ln w="38100">
              <a:solidFill>
                <a:srgbClr val="66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42" name="Line 11"/>
            <p:cNvSpPr>
              <a:spLocks noChangeShapeType="1"/>
            </p:cNvSpPr>
            <p:nvPr/>
          </p:nvSpPr>
          <p:spPr bwMode="auto">
            <a:xfrm>
              <a:off x="576" y="4128"/>
              <a:ext cx="4608" cy="0"/>
            </a:xfrm>
            <a:prstGeom prst="line">
              <a:avLst/>
            </a:prstGeom>
            <a:noFill/>
            <a:ln w="38100">
              <a:solidFill>
                <a:srgbClr val="66CC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32" name="Text Box 12"/>
          <p:cNvSpPr txBox="1">
            <a:spLocks noChangeArrowheads="1"/>
          </p:cNvSpPr>
          <p:nvPr/>
        </p:nvSpPr>
        <p:spPr bwMode="auto">
          <a:xfrm>
            <a:off x="946150" y="4638328"/>
            <a:ext cx="2470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优点：直观</a:t>
            </a:r>
          </a:p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            易懂</a:t>
            </a:r>
          </a:p>
        </p:txBody>
      </p:sp>
      <p:sp>
        <p:nvSpPr>
          <p:cNvPr id="184333" name="Text Box 13"/>
          <p:cNvSpPr txBox="1">
            <a:spLocks noChangeArrowheads="1"/>
          </p:cNvSpPr>
          <p:nvPr/>
        </p:nvSpPr>
        <p:spPr bwMode="auto">
          <a:xfrm>
            <a:off x="4114800" y="4609753"/>
            <a:ext cx="2470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缺点：粗糙</a:t>
            </a:r>
          </a:p>
          <a:p>
            <a:pPr eaLnBrk="1" hangingPunct="1"/>
            <a:r>
              <a:rPr kumimoji="1" lang="zh-CN" altLang="en-US">
                <a:ea typeface="楷体_GB2312" pitchFamily="49" charset="-122"/>
              </a:rPr>
              <a:t>            模糊</a:t>
            </a:r>
          </a:p>
        </p:txBody>
      </p:sp>
      <p:sp>
        <p:nvSpPr>
          <p:cNvPr id="184334" name="Text Box 14"/>
          <p:cNvSpPr txBox="1">
            <a:spLocks noChangeArrowheads="1"/>
          </p:cNvSpPr>
          <p:nvPr/>
        </p:nvSpPr>
        <p:spPr bwMode="auto">
          <a:xfrm>
            <a:off x="6826250" y="4638328"/>
            <a:ext cx="1098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>
                <a:ea typeface="楷体_GB2312" pitchFamily="49" charset="-122"/>
              </a:rPr>
              <a:t>不便</a:t>
            </a:r>
          </a:p>
          <a:p>
            <a:pPr eaLnBrk="1" hangingPunct="1"/>
            <a:r>
              <a:rPr kumimoji="1" lang="zh-CN" altLang="en-US">
                <a:ea typeface="楷体_GB2312" pitchFamily="49" charset="-122"/>
              </a:rPr>
              <a:t>使用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</a:rPr>
              <a:t> 概率的统计定义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575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  <p:bldP spid="184324" grpId="0" autoUpdateAnimBg="0"/>
      <p:bldP spid="184325" grpId="0" autoUpdateAnimBg="0"/>
      <p:bldP spid="184326" grpId="0" autoUpdateAnimBg="0"/>
      <p:bldP spid="184332" grpId="0" autoUpdateAnimBg="0"/>
      <p:bldP spid="184333" grpId="0" autoUpdateAnimBg="0"/>
      <p:bldP spid="1843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Text Box 2"/>
          <p:cNvSpPr txBox="1">
            <a:spLocks noChangeArrowheads="1"/>
          </p:cNvSpPr>
          <p:nvPr/>
        </p:nvSpPr>
        <p:spPr bwMode="auto">
          <a:xfrm>
            <a:off x="900113" y="836712"/>
            <a:ext cx="617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设 随机试验</a:t>
            </a:r>
            <a:r>
              <a:rPr kumimoji="1" lang="en-US" altLang="zh-CN" i="1" dirty="0">
                <a:ea typeface="楷体_GB2312" pitchFamily="49" charset="-122"/>
              </a:rPr>
              <a:t>E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具有下列特点：</a:t>
            </a:r>
          </a:p>
        </p:txBody>
      </p:sp>
      <p:sp>
        <p:nvSpPr>
          <p:cNvPr id="185347" name="Text Box 3"/>
          <p:cNvSpPr txBox="1">
            <a:spLocks noChangeArrowheads="1"/>
          </p:cNvSpPr>
          <p:nvPr/>
        </p:nvSpPr>
        <p:spPr bwMode="auto">
          <a:xfrm>
            <a:off x="1619250" y="1491134"/>
            <a:ext cx="619283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Char char="q"/>
            </a:pPr>
            <a:r>
              <a:rPr kumimoji="1" lang="zh-CN" altLang="en-US" sz="3200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基本事件的个数有限</a:t>
            </a:r>
          </a:p>
          <a:p>
            <a:pPr eaLnBrk="1" hangingPunct="1">
              <a:buFont typeface="Wingdings" pitchFamily="2" charset="2"/>
              <a:buChar char="q"/>
            </a:pPr>
            <a:r>
              <a:rPr kumimoji="1" lang="zh-CN" altLang="en-US" dirty="0">
                <a:ea typeface="楷体_GB2312" pitchFamily="49" charset="-122"/>
              </a:rPr>
              <a:t> 每个基本事件等可能性发生</a:t>
            </a:r>
          </a:p>
        </p:txBody>
      </p:sp>
      <p:sp>
        <p:nvSpPr>
          <p:cNvPr id="185348" name="Text Box 4"/>
          <p:cNvSpPr txBox="1">
            <a:spLocks noChangeArrowheads="1"/>
          </p:cNvSpPr>
          <p:nvPr/>
        </p:nvSpPr>
        <p:spPr bwMode="auto">
          <a:xfrm>
            <a:off x="827088" y="2715096"/>
            <a:ext cx="582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dirty="0">
                <a:ea typeface="楷体_GB2312" pitchFamily="49" charset="-122"/>
              </a:rPr>
              <a:t>则称</a:t>
            </a:r>
            <a:r>
              <a:rPr kumimoji="1" lang="zh-CN" altLang="en-US" i="1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</a:rPr>
              <a:t>E</a:t>
            </a:r>
            <a:r>
              <a:rPr kumimoji="1" lang="en-US" altLang="zh-CN" dirty="0">
                <a:ea typeface="楷体_GB2312" pitchFamily="49" charset="-122"/>
              </a:rPr>
              <a:t> </a:t>
            </a:r>
            <a:r>
              <a:rPr kumimoji="1" lang="zh-CN" altLang="en-US" dirty="0">
                <a:ea typeface="楷体_GB2312" pitchFamily="49" charset="-122"/>
              </a:rPr>
              <a:t>为</a:t>
            </a:r>
            <a:r>
              <a:rPr kumimoji="1" lang="zh-CN" altLang="en-US" sz="3200" dirty="0">
                <a:ea typeface="楷体_GB2312" pitchFamily="49" charset="-122"/>
              </a:rPr>
              <a:t> 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古典</a:t>
            </a:r>
            <a:r>
              <a:rPr kumimoji="1"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等可能</a:t>
            </a:r>
            <a:r>
              <a:rPr kumimoji="1"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概型</a:t>
            </a:r>
          </a:p>
        </p:txBody>
      </p:sp>
      <p:sp>
        <p:nvSpPr>
          <p:cNvPr id="185349" name="Rectangle 5"/>
          <p:cNvSpPr>
            <a:spLocks noChangeArrowheads="1"/>
          </p:cNvSpPr>
          <p:nvPr/>
        </p:nvSpPr>
        <p:spPr bwMode="auto">
          <a:xfrm>
            <a:off x="827088" y="3507606"/>
            <a:ext cx="52629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dirty="0">
                <a:ea typeface="楷体_GB2312" pitchFamily="49" charset="-122"/>
              </a:rPr>
              <a:t>古典概型中概率的计算：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25550" y="4282306"/>
            <a:ext cx="7234238" cy="660400"/>
            <a:chOff x="772" y="2784"/>
            <a:chExt cx="4124" cy="416"/>
          </a:xfrm>
        </p:grpSpPr>
        <p:sp>
          <p:nvSpPr>
            <p:cNvPr id="3086" name="Text Box 7"/>
            <p:cNvSpPr txBox="1">
              <a:spLocks noChangeArrowheads="1"/>
            </p:cNvSpPr>
            <p:nvPr/>
          </p:nvSpPr>
          <p:spPr bwMode="auto">
            <a:xfrm>
              <a:off x="772" y="2796"/>
              <a:ext cx="42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ea typeface="楷体_GB2312" pitchFamily="49" charset="-122"/>
                </a:rPr>
                <a:t>记</a:t>
              </a:r>
              <a:r>
                <a:rPr kumimoji="1" lang="zh-CN" altLang="en-US" sz="3200" dirty="0"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307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6876826"/>
                </p:ext>
              </p:extLst>
            </p:nvPr>
          </p:nvGraphicFramePr>
          <p:xfrm>
            <a:off x="1152" y="2784"/>
            <a:ext cx="374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9" name="Equation" r:id="rId4" imgW="2222280" imgH="203040" progId="Equation.DSMT4">
                    <p:embed/>
                  </p:oleObj>
                </mc:Choice>
                <mc:Fallback>
                  <p:oleObj name="Equation" r:id="rId4" imgW="222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3744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5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35378"/>
              </p:ext>
            </p:extLst>
          </p:nvPr>
        </p:nvGraphicFramePr>
        <p:xfrm>
          <a:off x="1774825" y="5045075"/>
          <a:ext cx="59753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30" name="Equation" r:id="rId6" imgW="2108160" imgH="215640" progId="Equation.DSMT4">
                  <p:embed/>
                </p:oleObj>
              </mc:Choice>
              <mc:Fallback>
                <p:oleObj name="Equation" r:id="rId6" imgW="2108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5045075"/>
                        <a:ext cx="59753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219200" y="5517232"/>
            <a:ext cx="2560638" cy="1041400"/>
            <a:chOff x="768" y="3566"/>
            <a:chExt cx="1613" cy="656"/>
          </a:xfrm>
        </p:grpSpPr>
        <p:graphicFrame>
          <p:nvGraphicFramePr>
            <p:cNvPr id="307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6946129"/>
                </p:ext>
              </p:extLst>
            </p:nvPr>
          </p:nvGraphicFramePr>
          <p:xfrm>
            <a:off x="1156" y="3566"/>
            <a:ext cx="1225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31" name="Equation" r:id="rId8" imgW="736560" imgH="393480" progId="Equation.DSMT4">
                    <p:embed/>
                  </p:oleObj>
                </mc:Choice>
                <mc:Fallback>
                  <p:oleObj name="Equation" r:id="rId8" imgW="7365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566"/>
                          <a:ext cx="1225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5" name="Text Box 12"/>
            <p:cNvSpPr txBox="1">
              <a:spLocks noChangeArrowheads="1"/>
            </p:cNvSpPr>
            <p:nvPr/>
          </p:nvSpPr>
          <p:spPr bwMode="auto">
            <a:xfrm>
              <a:off x="768" y="367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>
                  <a:ea typeface="楷体_GB2312" pitchFamily="49" charset="-122"/>
                </a:rPr>
                <a:t>则</a:t>
              </a:r>
            </a:p>
          </p:txBody>
        </p:sp>
      </p:grpSp>
      <p:sp>
        <p:nvSpPr>
          <p:cNvPr id="185358" name="Text Box 14"/>
          <p:cNvSpPr txBox="1">
            <a:spLocks noChangeArrowheads="1"/>
          </p:cNvSpPr>
          <p:nvPr/>
        </p:nvSpPr>
        <p:spPr bwMode="auto">
          <a:xfrm>
            <a:off x="4427538" y="5667970"/>
            <a:ext cx="3889375" cy="6413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FF9900"/>
                </a:solidFill>
                <a:ea typeface="楷体_GB2312" pitchFamily="49" charset="-122"/>
              </a:rPr>
              <a:t>  </a:t>
            </a:r>
            <a:r>
              <a:rPr kumimoji="1" lang="zh-CN" altLang="en-US" b="1" dirty="0">
                <a:solidFill>
                  <a:srgbClr val="A50021"/>
                </a:solidFill>
                <a:ea typeface="楷体_GB2312" pitchFamily="49" charset="-122"/>
              </a:rPr>
              <a:t>概率的古典定义</a:t>
            </a:r>
            <a:endParaRPr kumimoji="1" lang="zh-CN" altLang="en-US" b="1" dirty="0">
              <a:solidFill>
                <a:srgbClr val="A50021"/>
              </a:solidFill>
              <a:ea typeface="楷体_GB2312" pitchFamily="49" charset="-122"/>
              <a:sym typeface="Euclid Symbol" pitchFamily="18" charset="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2.  </a:t>
            </a:r>
            <a:r>
              <a:rPr lang="zh-CN" altLang="en-US" dirty="0">
                <a:solidFill>
                  <a:schemeClr val="bg1"/>
                </a:solidFill>
              </a:rPr>
              <a:t>古典概型</a:t>
            </a:r>
            <a:r>
              <a:rPr lang="en-US" altLang="zh-CN" dirty="0">
                <a:solidFill>
                  <a:schemeClr val="bg1"/>
                </a:solidFill>
              </a:rPr>
              <a:t>(classical  probability 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0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6" grpId="0" autoUpdateAnimBg="0"/>
      <p:bldP spid="185347" grpId="0" build="p" autoUpdateAnimBg="0"/>
      <p:bldP spid="185348" grpId="0" autoUpdateAnimBg="0"/>
      <p:bldP spid="185349" grpId="0" autoUpdateAnimBg="0"/>
      <p:bldP spid="18535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765175"/>
            <a:ext cx="9324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3200" b="1"/>
              <a:t>例 一颗骰子掷两次，求出现点数之和是</a:t>
            </a:r>
            <a:r>
              <a:rPr kumimoji="1" lang="en-US" altLang="zh-CN" sz="3200" b="1"/>
              <a:t>8</a:t>
            </a:r>
            <a:r>
              <a:rPr kumimoji="1" lang="zh-CN" altLang="en-US" sz="3200" b="1"/>
              <a:t>的概率</a:t>
            </a:r>
          </a:p>
        </p:txBody>
      </p:sp>
      <p:sp>
        <p:nvSpPr>
          <p:cNvPr id="186371" name="Text Box 3"/>
          <p:cNvSpPr txBox="1">
            <a:spLocks noChangeArrowheads="1"/>
          </p:cNvSpPr>
          <p:nvPr/>
        </p:nvSpPr>
        <p:spPr bwMode="auto">
          <a:xfrm>
            <a:off x="2843213" y="4724400"/>
            <a:ext cx="3744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0000FF"/>
                </a:solidFill>
              </a:rPr>
              <a:t>答案：</a:t>
            </a:r>
            <a:r>
              <a:rPr kumimoji="1" lang="en-US" altLang="zh-CN" sz="3200" b="1" i="1">
                <a:solidFill>
                  <a:srgbClr val="0000FF"/>
                </a:solidFill>
              </a:rPr>
              <a:t>P</a:t>
            </a:r>
            <a:r>
              <a:rPr kumimoji="1" lang="en-US" altLang="zh-CN" sz="3200" b="1">
                <a:solidFill>
                  <a:srgbClr val="0000FF"/>
                </a:solidFill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</a:rPr>
              <a:t>A</a:t>
            </a:r>
            <a:r>
              <a:rPr kumimoji="1" lang="en-US" altLang="zh-CN" sz="3200" b="1">
                <a:solidFill>
                  <a:srgbClr val="0000FF"/>
                </a:solidFill>
              </a:rPr>
              <a:t>)=5/36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179512" y="1773238"/>
            <a:ext cx="88566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/>
            <a:r>
              <a:rPr kumimoji="1" lang="zh-CN" altLang="en-US" sz="3200" b="1" dirty="0"/>
              <a:t>        掷一颗骰子，有</a:t>
            </a:r>
            <a:r>
              <a:rPr kumimoji="1" lang="en-US" altLang="zh-CN" sz="3200" b="1" dirty="0"/>
              <a:t>6</a:t>
            </a:r>
            <a:r>
              <a:rPr kumimoji="1" lang="zh-CN" altLang="en-US" sz="3200" b="1" dirty="0"/>
              <a:t>个等可能的结果，掷两次</a:t>
            </a:r>
          </a:p>
          <a:p>
            <a:pPr algn="just" eaLnBrk="1" hangingPunct="1"/>
            <a:r>
              <a:rPr kumimoji="1" lang="zh-CN" altLang="en-US" sz="3200" b="1" dirty="0"/>
              <a:t>有</a:t>
            </a:r>
            <a:r>
              <a:rPr kumimoji="1" lang="en-US" altLang="zh-CN" sz="3200" b="1" dirty="0"/>
              <a:t>6</a:t>
            </a:r>
            <a:r>
              <a:rPr kumimoji="1" lang="en-US" altLang="zh-CN" sz="3200" b="1" dirty="0">
                <a:cs typeface="Times New Roman" pitchFamily="18" charset="0"/>
                <a:sym typeface="Symbol" pitchFamily="18" charset="2"/>
              </a:rPr>
              <a:t>·6=36</a:t>
            </a:r>
            <a:r>
              <a:rPr kumimoji="1" lang="zh-CN" altLang="en-US" sz="3200" b="1" dirty="0">
                <a:sym typeface="Symbol" pitchFamily="18" charset="2"/>
              </a:rPr>
              <a:t>个等可能结果，设</a:t>
            </a:r>
            <a:r>
              <a:rPr kumimoji="1" lang="en-US" altLang="zh-CN" sz="3200" b="1" i="1" dirty="0">
                <a:sym typeface="Symbol" pitchFamily="18" charset="2"/>
              </a:rPr>
              <a:t>A</a:t>
            </a:r>
            <a:r>
              <a:rPr kumimoji="1" lang="en-US" altLang="zh-CN" sz="3200" b="1" dirty="0">
                <a:sym typeface="Symbol" pitchFamily="18" charset="2"/>
              </a:rPr>
              <a:t> </a:t>
            </a:r>
            <a:r>
              <a:rPr kumimoji="1" lang="zh-CN" altLang="en-US" sz="3200" b="1" dirty="0">
                <a:sym typeface="Symbol" pitchFamily="18" charset="2"/>
              </a:rPr>
              <a:t>为</a:t>
            </a:r>
            <a:r>
              <a:rPr kumimoji="1" lang="zh-CN" altLang="en-US" sz="3200" b="1" dirty="0">
                <a:solidFill>
                  <a:srgbClr val="0000FF"/>
                </a:solidFill>
                <a:latin typeface="Verdana" pitchFamily="34" charset="0"/>
              </a:rPr>
              <a:t>点数之和是</a:t>
            </a:r>
            <a:r>
              <a:rPr kumimoji="1" lang="en-US" altLang="zh-CN" sz="3200" dirty="0">
                <a:solidFill>
                  <a:srgbClr val="0000FF"/>
                </a:solidFill>
                <a:latin typeface="Verdana" pitchFamily="34" charset="0"/>
              </a:rPr>
              <a:t>8</a:t>
            </a:r>
            <a:r>
              <a:rPr kumimoji="1" lang="zh-CN" altLang="en-US" sz="3200" dirty="0">
                <a:latin typeface="Verdana" pitchFamily="34" charset="0"/>
              </a:rPr>
              <a:t>，</a:t>
            </a:r>
            <a:endParaRPr kumimoji="1" lang="zh-CN" altLang="en-US" sz="3200" dirty="0">
              <a:sym typeface="Symbol" pitchFamily="18" charset="2"/>
            </a:endParaRPr>
          </a:p>
          <a:p>
            <a:pPr algn="just" eaLnBrk="1" hangingPunct="1"/>
            <a:r>
              <a:rPr kumimoji="1" lang="zh-CN" altLang="en-US" sz="3200" b="1" dirty="0">
                <a:sym typeface="Symbol" pitchFamily="18" charset="2"/>
              </a:rPr>
              <a:t>有（</a:t>
            </a:r>
            <a:r>
              <a:rPr kumimoji="1" lang="en-US" altLang="zh-CN" sz="3200" b="1" dirty="0">
                <a:sym typeface="Symbol" pitchFamily="18" charset="2"/>
              </a:rPr>
              <a:t>2</a:t>
            </a:r>
            <a:r>
              <a:rPr kumimoji="1" lang="zh-CN" altLang="en-US" sz="3200" b="1" dirty="0">
                <a:sym typeface="Symbol" pitchFamily="18" charset="2"/>
              </a:rPr>
              <a:t>，</a:t>
            </a:r>
            <a:r>
              <a:rPr kumimoji="1" lang="en-US" altLang="zh-CN" sz="3200" b="1" dirty="0">
                <a:sym typeface="Symbol" pitchFamily="18" charset="2"/>
              </a:rPr>
              <a:t>6</a:t>
            </a:r>
            <a:r>
              <a:rPr kumimoji="1" lang="zh-CN" altLang="en-US" sz="3200" b="1" dirty="0">
                <a:sym typeface="Symbol" pitchFamily="18" charset="2"/>
              </a:rPr>
              <a:t>），（</a:t>
            </a:r>
            <a:r>
              <a:rPr kumimoji="1" lang="en-US" altLang="zh-CN" sz="3200" b="1" dirty="0">
                <a:sym typeface="Symbol" pitchFamily="18" charset="2"/>
              </a:rPr>
              <a:t>3</a:t>
            </a:r>
            <a:r>
              <a:rPr kumimoji="1" lang="zh-CN" altLang="en-US" sz="3200" b="1" dirty="0">
                <a:sym typeface="Symbol" pitchFamily="18" charset="2"/>
              </a:rPr>
              <a:t>，</a:t>
            </a:r>
            <a:r>
              <a:rPr kumimoji="1" lang="en-US" altLang="zh-CN" sz="3200" b="1" dirty="0">
                <a:sym typeface="Symbol" pitchFamily="18" charset="2"/>
              </a:rPr>
              <a:t>5</a:t>
            </a:r>
            <a:r>
              <a:rPr kumimoji="1" lang="zh-CN" altLang="en-US" sz="3200" b="1" dirty="0">
                <a:sym typeface="Symbol" pitchFamily="18" charset="2"/>
              </a:rPr>
              <a:t>），（</a:t>
            </a:r>
            <a:r>
              <a:rPr kumimoji="1" lang="en-US" altLang="zh-CN" sz="3200" b="1" dirty="0">
                <a:sym typeface="Symbol" pitchFamily="18" charset="2"/>
              </a:rPr>
              <a:t>4</a:t>
            </a:r>
            <a:r>
              <a:rPr kumimoji="1" lang="zh-CN" altLang="en-US" sz="3200" b="1" dirty="0">
                <a:sym typeface="Symbol" pitchFamily="18" charset="2"/>
              </a:rPr>
              <a:t>，</a:t>
            </a:r>
            <a:r>
              <a:rPr kumimoji="1" lang="en-US" altLang="zh-CN" sz="3200" b="1" dirty="0">
                <a:sym typeface="Symbol" pitchFamily="18" charset="2"/>
              </a:rPr>
              <a:t>4</a:t>
            </a:r>
            <a:r>
              <a:rPr kumimoji="1" lang="zh-CN" altLang="en-US" sz="3200" b="1" dirty="0">
                <a:sym typeface="Symbol" pitchFamily="18" charset="2"/>
              </a:rPr>
              <a:t>），（</a:t>
            </a:r>
            <a:r>
              <a:rPr kumimoji="1" lang="en-US" altLang="zh-CN" sz="3200" b="1" dirty="0">
                <a:sym typeface="Symbol" pitchFamily="18" charset="2"/>
              </a:rPr>
              <a:t>5</a:t>
            </a:r>
            <a:r>
              <a:rPr kumimoji="1" lang="zh-CN" altLang="en-US" sz="3200" b="1" dirty="0">
                <a:sym typeface="Symbol" pitchFamily="18" charset="2"/>
              </a:rPr>
              <a:t>，</a:t>
            </a:r>
            <a:r>
              <a:rPr kumimoji="1" lang="en-US" altLang="zh-CN" sz="3200" b="1" dirty="0">
                <a:sym typeface="Symbol" pitchFamily="18" charset="2"/>
              </a:rPr>
              <a:t>3</a:t>
            </a:r>
            <a:r>
              <a:rPr kumimoji="1" lang="zh-CN" altLang="en-US" sz="3200" b="1" dirty="0">
                <a:sym typeface="Symbol" pitchFamily="18" charset="2"/>
              </a:rPr>
              <a:t>），</a:t>
            </a:r>
          </a:p>
          <a:p>
            <a:pPr algn="just" eaLnBrk="1" hangingPunct="1"/>
            <a:r>
              <a:rPr kumimoji="1" lang="zh-CN" altLang="en-US" sz="3200" b="1" dirty="0">
                <a:sym typeface="Symbol" pitchFamily="18" charset="2"/>
              </a:rPr>
              <a:t>（</a:t>
            </a:r>
            <a:r>
              <a:rPr kumimoji="1" lang="en-US" altLang="zh-CN" sz="3200" b="1" dirty="0">
                <a:sym typeface="Symbol" pitchFamily="18" charset="2"/>
              </a:rPr>
              <a:t>6</a:t>
            </a:r>
            <a:r>
              <a:rPr kumimoji="1" lang="zh-CN" altLang="en-US" sz="3200" b="1" dirty="0">
                <a:sym typeface="Symbol" pitchFamily="18" charset="2"/>
              </a:rPr>
              <a:t>，</a:t>
            </a:r>
            <a:r>
              <a:rPr kumimoji="1" lang="en-US" altLang="zh-CN" sz="3200" b="1" dirty="0">
                <a:sym typeface="Symbol" pitchFamily="18" charset="2"/>
              </a:rPr>
              <a:t>2</a:t>
            </a:r>
            <a:r>
              <a:rPr kumimoji="1" lang="zh-CN" altLang="en-US" sz="3200" b="1" dirty="0">
                <a:sym typeface="Symbol" pitchFamily="18" charset="2"/>
              </a:rPr>
              <a:t>）共</a:t>
            </a:r>
            <a:r>
              <a:rPr kumimoji="1" lang="en-US" altLang="zh-CN" sz="3200" b="1" dirty="0">
                <a:sym typeface="Symbol" pitchFamily="18" charset="2"/>
              </a:rPr>
              <a:t>5</a:t>
            </a:r>
            <a:r>
              <a:rPr kumimoji="1" lang="zh-CN" altLang="en-US" sz="3200" b="1" dirty="0">
                <a:sym typeface="Symbol" pitchFamily="18" charset="2"/>
              </a:rPr>
              <a:t>种情形。</a:t>
            </a:r>
            <a:endParaRPr kumimoji="1" lang="zh-CN" altLang="en-US" sz="3200" b="1" dirty="0"/>
          </a:p>
        </p:txBody>
      </p:sp>
      <p:sp>
        <p:nvSpPr>
          <p:cNvPr id="23557" name="AutoShape 6">
            <a:hlinkClick r:id="rId2" action="ppaction://program" highlightClick="1"/>
          </p:cNvPr>
          <p:cNvSpPr>
            <a:spLocks noChangeArrowheads="1"/>
          </p:cNvSpPr>
          <p:nvPr/>
        </p:nvSpPr>
        <p:spPr bwMode="auto">
          <a:xfrm>
            <a:off x="7308850" y="6165850"/>
            <a:ext cx="576263" cy="360363"/>
          </a:xfrm>
          <a:prstGeom prst="actionButtonMovi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pic>
        <p:nvPicPr>
          <p:cNvPr id="7" name="Picture 2" descr="http://files.turbosquid.com/Preview/Content_2009_07_14__15_58_39/DICE.jpg03de8ff9-d4d7-4a70-9b70-3b4e2cf14df9Larg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3801767"/>
            <a:ext cx="2795585" cy="2795585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753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0" grpId="0" autoUpdateAnimBg="0"/>
      <p:bldP spid="186371" grpId="0" autoUpdateAnimBg="0"/>
      <p:bldP spid="18637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2"/>
          <p:cNvSpPr txBox="1">
            <a:spLocks noChangeArrowheads="1"/>
          </p:cNvSpPr>
          <p:nvPr/>
        </p:nvSpPr>
        <p:spPr bwMode="auto">
          <a:xfrm>
            <a:off x="611188" y="260350"/>
            <a:ext cx="8001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/>
              <a:t>例   把</a:t>
            </a:r>
            <a:r>
              <a:rPr kumimoji="1" lang="en-US" altLang="zh-CN" sz="3200" b="1" i="1" dirty="0"/>
              <a:t>C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C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E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E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I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N</a:t>
            </a:r>
            <a:r>
              <a:rPr kumimoji="1" lang="zh-CN" altLang="en-US" sz="3200" b="1" i="1" dirty="0"/>
              <a:t>、</a:t>
            </a:r>
            <a:r>
              <a:rPr kumimoji="1" lang="en-US" altLang="zh-CN" sz="3200" b="1" i="1" dirty="0"/>
              <a:t>S</a:t>
            </a:r>
            <a:r>
              <a:rPr kumimoji="1" lang="zh-CN" altLang="en-US" sz="3200" b="1" dirty="0"/>
              <a:t>七个字母分别写在七张同样的卡片上，并且将卡片放入同一盒中，现从盒中任意一张一张地将卡片取出，并将其按取到的顺序排成一列，有多大可能排列结果恰好拼成一个英文单词：</a:t>
            </a:r>
            <a:endParaRPr kumimoji="1" lang="zh-CN" altLang="en-US" b="1" dirty="0"/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28971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C</a:t>
            </a:r>
            <a:endParaRPr kumimoji="1" lang="en-US" altLang="zh-CN" sz="3200" b="1" i="1">
              <a:solidFill>
                <a:srgbClr val="99FF99"/>
              </a:solidFill>
            </a:endParaRPr>
          </a:p>
        </p:txBody>
      </p:sp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3543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I</a:t>
            </a:r>
            <a:endParaRPr kumimoji="1" lang="en-US" altLang="zh-CN" sz="3200" b="1" i="1">
              <a:solidFill>
                <a:srgbClr val="99FF99"/>
              </a:solidFill>
            </a:endParaRPr>
          </a:p>
        </p:txBody>
      </p:sp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24399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S</a:t>
            </a:r>
            <a:endParaRPr kumimoji="1" lang="en-US" altLang="zh-CN" sz="3200" b="1" i="1">
              <a:solidFill>
                <a:srgbClr val="99FF99"/>
              </a:solidFill>
            </a:endParaRP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42687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N</a:t>
            </a:r>
            <a:endParaRPr kumimoji="1" lang="en-US" altLang="zh-CN" sz="3200" b="1">
              <a:solidFill>
                <a:srgbClr val="FFFF99"/>
              </a:solidFill>
            </a:endParaRP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47259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C</a:t>
            </a:r>
            <a:endParaRPr kumimoji="1" lang="en-US" altLang="zh-CN" sz="3200" b="1">
              <a:solidFill>
                <a:srgbClr val="99FF99"/>
              </a:solidFill>
            </a:endParaRP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51831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E</a:t>
            </a:r>
            <a:endParaRPr kumimoji="1" lang="en-US" altLang="zh-CN" sz="3200" b="1">
              <a:solidFill>
                <a:srgbClr val="99FF99"/>
              </a:solidFill>
            </a:endParaRPr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3811588" y="2924175"/>
            <a:ext cx="381000" cy="381000"/>
          </a:xfrm>
          <a:prstGeom prst="rect">
            <a:avLst/>
          </a:prstGeom>
          <a:solidFill>
            <a:srgbClr val="993366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3200" b="1" i="1">
                <a:solidFill>
                  <a:srgbClr val="FFFF99"/>
                </a:solidFill>
              </a:rPr>
              <a:t>E</a:t>
            </a:r>
            <a:endParaRPr kumimoji="1" lang="en-US" altLang="zh-CN" sz="3200" b="1">
              <a:solidFill>
                <a:srgbClr val="99FF99"/>
              </a:solidFill>
            </a:endParaRPr>
          </a:p>
        </p:txBody>
      </p:sp>
      <p:sp>
        <p:nvSpPr>
          <p:cNvPr id="187402" name="Text Box 10"/>
          <p:cNvSpPr txBox="1">
            <a:spLocks noChangeArrowheads="1"/>
          </p:cNvSpPr>
          <p:nvPr/>
        </p:nvSpPr>
        <p:spPr bwMode="auto">
          <a:xfrm>
            <a:off x="366713" y="4052888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 dirty="0"/>
              <a:t>拼成英文单词</a:t>
            </a:r>
            <a:r>
              <a:rPr kumimoji="1" lang="en-US" altLang="zh-CN" b="1" i="1" dirty="0">
                <a:solidFill>
                  <a:srgbClr val="0000FF"/>
                </a:solidFill>
              </a:rPr>
              <a:t>SCIENCE</a:t>
            </a:r>
            <a:r>
              <a:rPr kumimoji="1" lang="en-US" altLang="zh-CN" b="1" dirty="0"/>
              <a:t> </a:t>
            </a:r>
            <a:r>
              <a:rPr kumimoji="1" lang="zh-CN" altLang="en-US" sz="3200" b="1" dirty="0"/>
              <a:t>的情况数为</a:t>
            </a:r>
          </a:p>
        </p:txBody>
      </p:sp>
      <p:sp>
        <p:nvSpPr>
          <p:cNvPr id="187403" name="Text Box 11"/>
          <p:cNvSpPr txBox="1">
            <a:spLocks noChangeArrowheads="1"/>
          </p:cNvSpPr>
          <p:nvPr/>
        </p:nvSpPr>
        <p:spPr bwMode="auto">
          <a:xfrm>
            <a:off x="468313" y="5589588"/>
            <a:ext cx="510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3200" b="1" dirty="0"/>
              <a:t>故该结果出现的概率为：</a:t>
            </a:r>
          </a:p>
        </p:txBody>
      </p:sp>
      <p:graphicFrame>
        <p:nvGraphicFramePr>
          <p:cNvPr id="1874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13145"/>
              </p:ext>
            </p:extLst>
          </p:nvPr>
        </p:nvGraphicFramePr>
        <p:xfrm>
          <a:off x="3205163" y="4770438"/>
          <a:ext cx="17129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Equation" r:id="rId4" imgW="545760" imgH="164880" progId="Equation.DSMT4">
                  <p:embed/>
                </p:oleObj>
              </mc:Choice>
              <mc:Fallback>
                <p:oleObj name="Equation" r:id="rId4" imgW="5457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770438"/>
                        <a:ext cx="17129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4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599801"/>
              </p:ext>
            </p:extLst>
          </p:nvPr>
        </p:nvGraphicFramePr>
        <p:xfrm>
          <a:off x="4884738" y="5338763"/>
          <a:ext cx="42608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Equation" r:id="rId6" imgW="1549080" imgH="393480" progId="Equation.DSMT4">
                  <p:embed/>
                </p:oleObj>
              </mc:Choice>
              <mc:Fallback>
                <p:oleObj name="Equation" r:id="rId6" imgW="1549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5338763"/>
                        <a:ext cx="4260850" cy="1077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6" name="Rectangle 14"/>
          <p:cNvSpPr>
            <a:spLocks noChangeArrowheads="1"/>
          </p:cNvSpPr>
          <p:nvPr/>
        </p:nvSpPr>
        <p:spPr bwMode="auto">
          <a:xfrm>
            <a:off x="655462" y="3429000"/>
            <a:ext cx="5748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3200" b="1" dirty="0"/>
              <a:t>解：七个字母的排列总数为</a:t>
            </a:r>
            <a:r>
              <a:rPr kumimoji="1" lang="en-US" altLang="zh-CN" sz="3200" b="1" dirty="0"/>
              <a:t>7</a:t>
            </a:r>
            <a:r>
              <a:rPr kumimoji="1" lang="zh-CN" altLang="en-US" sz="3200" b="1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207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8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4" grpId="0" autoUpdateAnimBg="0"/>
      <p:bldP spid="187395" grpId="0" animBg="1" autoUpdateAnimBg="0"/>
      <p:bldP spid="187396" grpId="0" animBg="1" autoUpdateAnimBg="0"/>
      <p:bldP spid="187397" grpId="0" animBg="1" autoUpdateAnimBg="0"/>
      <p:bldP spid="187398" grpId="0" animBg="1" autoUpdateAnimBg="0"/>
      <p:bldP spid="187399" grpId="0" animBg="1" autoUpdateAnimBg="0"/>
      <p:bldP spid="187400" grpId="0" animBg="1" autoUpdateAnimBg="0"/>
      <p:bldP spid="187401" grpId="0" animBg="1" autoUpdateAnimBg="0"/>
      <p:bldP spid="187402" grpId="0" autoUpdateAnimBg="0"/>
      <p:bldP spid="187403" grpId="0" autoUpdateAnimBg="0"/>
      <p:bldP spid="18740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/>
          <p:cNvSpPr txBox="1">
            <a:spLocks noChangeArrowheads="1"/>
          </p:cNvSpPr>
          <p:nvPr/>
        </p:nvSpPr>
        <p:spPr bwMode="auto">
          <a:xfrm>
            <a:off x="468313" y="404664"/>
            <a:ext cx="77724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3200" b="1" dirty="0"/>
              <a:t>例 设有</a:t>
            </a:r>
            <a:r>
              <a:rPr kumimoji="1" lang="en-US" altLang="zh-CN" sz="3200" b="1" i="1" dirty="0"/>
              <a:t>N</a:t>
            </a:r>
            <a:r>
              <a:rPr kumimoji="1" lang="zh-CN" altLang="en-US" sz="3200" b="1" dirty="0"/>
              <a:t>件产品</a:t>
            </a:r>
            <a:r>
              <a:rPr kumimoji="1" lang="en-US" altLang="zh-CN" sz="3200" b="1" dirty="0"/>
              <a:t>,</a:t>
            </a:r>
            <a:r>
              <a:rPr kumimoji="1" lang="zh-CN" altLang="en-US" sz="3200" b="1" dirty="0"/>
              <a:t>其中有</a:t>
            </a:r>
            <a:r>
              <a:rPr kumimoji="1" lang="en-US" altLang="zh-CN" sz="3200" b="1" i="1" dirty="0"/>
              <a:t>M</a:t>
            </a:r>
            <a:r>
              <a:rPr kumimoji="1" lang="zh-CN" altLang="en-US" sz="3200" b="1" dirty="0"/>
              <a:t>件次品</a:t>
            </a:r>
            <a:r>
              <a:rPr kumimoji="1" lang="en-US" altLang="zh-CN" sz="3200" b="1" dirty="0"/>
              <a:t>,</a:t>
            </a:r>
            <a:r>
              <a:rPr kumimoji="1" lang="zh-CN" altLang="en-US" sz="3200" b="1" dirty="0"/>
              <a:t>现从这</a:t>
            </a:r>
            <a:r>
              <a:rPr kumimoji="1" lang="en-US" altLang="zh-CN" sz="3200" b="1" i="1" dirty="0"/>
              <a:t>N</a:t>
            </a:r>
            <a:r>
              <a:rPr kumimoji="1" lang="zh-CN" altLang="en-US" sz="3200" b="1" dirty="0"/>
              <a:t>件中任取</a:t>
            </a:r>
            <a:r>
              <a:rPr kumimoji="1" lang="en-US" altLang="zh-CN" sz="3200" b="1" i="1" dirty="0"/>
              <a:t>n</a:t>
            </a:r>
            <a:r>
              <a:rPr kumimoji="1" lang="zh-CN" altLang="en-US" sz="3200" b="1" dirty="0"/>
              <a:t>件</a:t>
            </a:r>
            <a:r>
              <a:rPr kumimoji="1" lang="en-US" altLang="zh-CN" sz="3200" b="1" dirty="0"/>
              <a:t>,</a:t>
            </a:r>
            <a:r>
              <a:rPr kumimoji="1" lang="zh-CN" altLang="en-US" sz="3200" b="1" dirty="0"/>
              <a:t>求其中恰有</a:t>
            </a:r>
            <a:r>
              <a:rPr kumimoji="1" lang="en-US" altLang="zh-CN" sz="3200" b="1" i="1" dirty="0"/>
              <a:t>k</a:t>
            </a:r>
            <a:r>
              <a:rPr kumimoji="1" lang="zh-CN" altLang="en-US" sz="3200" b="1" dirty="0"/>
              <a:t>件次品的概率</a:t>
            </a:r>
            <a:r>
              <a:rPr kumimoji="1" lang="en-US" altLang="zh-CN" sz="3200" b="1" dirty="0"/>
              <a:t>.</a:t>
            </a: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187450" y="1844526"/>
            <a:ext cx="525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/>
              <a:t>解：令</a:t>
            </a:r>
            <a:r>
              <a:rPr kumimoji="1" lang="en-US" altLang="zh-CN" sz="3200" b="1" i="1" dirty="0"/>
              <a:t>A</a:t>
            </a:r>
            <a:r>
              <a:rPr kumimoji="1" lang="en-US" altLang="zh-CN" sz="3200" b="1" dirty="0"/>
              <a:t>={</a:t>
            </a:r>
            <a:r>
              <a:rPr kumimoji="1" lang="zh-CN" altLang="en-US" sz="3200" b="1" dirty="0"/>
              <a:t>恰有</a:t>
            </a:r>
            <a:r>
              <a:rPr kumimoji="1" lang="en-US" altLang="zh-CN" sz="3200" b="1" i="1" dirty="0"/>
              <a:t>k</a:t>
            </a:r>
            <a:r>
              <a:rPr kumimoji="1" lang="zh-CN" altLang="en-US" sz="3200" b="1" dirty="0"/>
              <a:t>件次品</a:t>
            </a:r>
            <a:r>
              <a:rPr kumimoji="1" lang="en-US" altLang="zh-CN" sz="3200" b="1" dirty="0"/>
              <a:t>}</a:t>
            </a: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368326"/>
              </p:ext>
            </p:extLst>
          </p:nvPr>
        </p:nvGraphicFramePr>
        <p:xfrm>
          <a:off x="2362200" y="2852589"/>
          <a:ext cx="3627438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9" name="Equation" r:id="rId3" imgW="1066680" imgH="457200" progId="Equation.DSMT4">
                  <p:embed/>
                </p:oleObj>
              </mc:Choice>
              <mc:Fallback>
                <p:oleObj name="Equation" r:id="rId3" imgW="1066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52589"/>
                        <a:ext cx="3627438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1" name="Text Box 5"/>
          <p:cNvSpPr txBox="1">
            <a:spLocks noChangeArrowheads="1"/>
          </p:cNvSpPr>
          <p:nvPr/>
        </p:nvSpPr>
        <p:spPr bwMode="auto">
          <a:xfrm>
            <a:off x="2771775" y="4724251"/>
            <a:ext cx="2736329" cy="646331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zh-CN" altLang="en-US" dirty="0">
                <a:ea typeface="楷体_GB2312" pitchFamily="49" charset="-122"/>
              </a:rPr>
              <a:t>超几何公式</a:t>
            </a:r>
          </a:p>
        </p:txBody>
      </p:sp>
    </p:spTree>
    <p:extLst>
      <p:ext uri="{BB962C8B-B14F-4D97-AF65-F5344CB8AC3E}">
        <p14:creationId xmlns:p14="http://schemas.microsoft.com/office/powerpoint/2010/main" val="256779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  <p:bldP spid="188419" grpId="0" autoUpdateAnimBg="0"/>
      <p:bldP spid="188421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6899</TotalTime>
  <Words>1641</Words>
  <Application>Microsoft Office PowerPoint</Application>
  <PresentationFormat>全屏显示(4:3)</PresentationFormat>
  <Paragraphs>155</Paragraphs>
  <Slides>27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5" baseType="lpstr">
      <vt:lpstr>Arial Unicode MS</vt:lpstr>
      <vt:lpstr>Euclid Symbol</vt:lpstr>
      <vt:lpstr>MingLiU</vt:lpstr>
      <vt:lpstr>新細明體</vt:lpstr>
      <vt:lpstr>黑体</vt:lpstr>
      <vt:lpstr>楷体</vt:lpstr>
      <vt:lpstr>楷体_GB2312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Office 主题​​</vt:lpstr>
      <vt:lpstr>Equation</vt:lpstr>
      <vt:lpstr>公式</vt:lpstr>
      <vt:lpstr>§1.2   随机事件的概率</vt:lpstr>
      <vt:lpstr> 1. 频率与概率</vt:lpstr>
      <vt:lpstr>频率的性质</vt:lpstr>
      <vt:lpstr>频率稳定性的实例</vt:lpstr>
      <vt:lpstr> 概率的统计定义</vt:lpstr>
      <vt:lpstr>2.  古典概型(classical  probability 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3.几何概型  Geometric  Probability (古典概型的推广)</vt:lpstr>
      <vt:lpstr>几何方法的思路</vt:lpstr>
      <vt:lpstr>PowerPoint 演示文稿</vt:lpstr>
      <vt:lpstr>PowerPoint 演示文稿</vt:lpstr>
      <vt:lpstr>PowerPoint 演示文稿</vt:lpstr>
      <vt:lpstr>几何概率</vt:lpstr>
      <vt:lpstr>PowerPoint 演示文稿</vt:lpstr>
      <vt:lpstr>PowerPoint 演示文稿</vt:lpstr>
      <vt:lpstr>PowerPoint 演示文稿</vt:lpstr>
      <vt:lpstr> 4. 概率的公理化定义</vt:lpstr>
      <vt:lpstr>The axioms of probability</vt:lpstr>
      <vt:lpstr>PowerPoint 演示文稿</vt:lpstr>
      <vt:lpstr>思考练习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yiwen</dc:creator>
  <cp:lastModifiedBy>YU Dongxiao</cp:lastModifiedBy>
  <cp:revision>131</cp:revision>
  <dcterms:created xsi:type="dcterms:W3CDTF">2013-09-09T07:29:37Z</dcterms:created>
  <dcterms:modified xsi:type="dcterms:W3CDTF">2021-09-06T04:44:05Z</dcterms:modified>
</cp:coreProperties>
</file>