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0"/>
  </p:notesMasterIdLst>
  <p:sldIdLst>
    <p:sldId id="256" r:id="rId2"/>
    <p:sldId id="276" r:id="rId3"/>
    <p:sldId id="258" r:id="rId4"/>
    <p:sldId id="277" r:id="rId5"/>
    <p:sldId id="259" r:id="rId6"/>
    <p:sldId id="260" r:id="rId7"/>
    <p:sldId id="278" r:id="rId8"/>
    <p:sldId id="261" r:id="rId9"/>
    <p:sldId id="262" r:id="rId10"/>
    <p:sldId id="279" r:id="rId11"/>
    <p:sldId id="263" r:id="rId12"/>
    <p:sldId id="280" r:id="rId13"/>
    <p:sldId id="264" r:id="rId14"/>
    <p:sldId id="281" r:id="rId15"/>
    <p:sldId id="282" r:id="rId16"/>
    <p:sldId id="265" r:id="rId17"/>
    <p:sldId id="283" r:id="rId18"/>
    <p:sldId id="284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66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7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6E287E0-2D6A-47C3-9648-D3BB3C23AD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944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第二章第三章很简单就是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/>
              <a:t>之间的关系及互相求解，有时候再加上根据性质求求常数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287E0-2D6A-47C3-9648-D3BB3C23AD5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67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3ACE93F-90D0-4663-A4E5-6E4A2563551E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每个基本事件（样本点）</a:t>
            </a:r>
            <a:r>
              <a:rPr lang="en-US" altLang="zh-CN"/>
              <a:t>w</a:t>
            </a:r>
            <a:r>
              <a:rPr lang="zh-CN" altLang="en-US"/>
              <a:t>有唯一实数对应</a:t>
            </a:r>
          </a:p>
        </p:txBody>
      </p:sp>
    </p:spTree>
    <p:extLst>
      <p:ext uri="{BB962C8B-B14F-4D97-AF65-F5344CB8AC3E}">
        <p14:creationId xmlns:p14="http://schemas.microsoft.com/office/powerpoint/2010/main" val="216994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err="1"/>
              <a:t>r.v</a:t>
            </a:r>
            <a:r>
              <a:rPr lang="en-US" altLang="zh-CN" dirty="0"/>
              <a:t>. random variate</a:t>
            </a:r>
            <a:endParaRPr lang="zh-CN" altLang="en-US" dirty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E5D6D56-F6BB-4E09-92D1-6D7B7ABC5173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3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63C8169-D109-4899-B899-27C964262492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先讲</a:t>
            </a:r>
            <a:r>
              <a:rPr lang="en-US" altLang="zh-CN"/>
              <a:t>2.1</a:t>
            </a:r>
            <a:r>
              <a:rPr lang="zh-CN" altLang="en-US"/>
              <a:t>节的第</a:t>
            </a:r>
            <a:r>
              <a:rPr lang="en-US" altLang="zh-CN"/>
              <a:t>6</a:t>
            </a:r>
            <a:r>
              <a:rPr lang="zh-CN" altLang="en-US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223823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2A699-59C4-40D6-88B1-B2E1DAF67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23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8CEB7-87A0-47C7-8435-13AFE7692F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200" baseline="0" dirty="0">
                <a:solidFill>
                  <a:schemeClr val="bg1"/>
                </a:solidFill>
              </a:rPr>
              <a:t>     </a:t>
            </a: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章</a:t>
            </a:r>
            <a:r>
              <a:rPr lang="zh-CN" altLang="en-US" sz="1200" dirty="0">
                <a:effectLst/>
              </a:rPr>
              <a:t>随机变量及其分布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16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8CEB7-87A0-47C7-8435-13AFE7692F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200" baseline="0" dirty="0">
                <a:solidFill>
                  <a:schemeClr val="bg1"/>
                </a:solidFill>
              </a:rPr>
              <a:t>     </a:t>
            </a: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章</a:t>
            </a:r>
            <a:r>
              <a:rPr lang="zh-CN" altLang="en-US" sz="1200" dirty="0">
                <a:effectLst/>
              </a:rPr>
              <a:t>随机变量及其分布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2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6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6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6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1F2D0-196B-465D-A275-88A73C1CE1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28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0186C-D4AD-416F-8120-8E490655EA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460653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A8CEB7-87A0-47C7-8435-13AFE7692F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75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4"/>
          <p:cNvSpPr txBox="1">
            <a:spLocks noChangeArrowheads="1"/>
          </p:cNvSpPr>
          <p:nvPr/>
        </p:nvSpPr>
        <p:spPr bwMode="auto">
          <a:xfrm rot="-2874585">
            <a:off x="1642269" y="2402682"/>
            <a:ext cx="990600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随</a:t>
            </a:r>
            <a:endParaRPr kumimoji="1" lang="zh-CN" altLang="en-US" sz="4800">
              <a:solidFill>
                <a:srgbClr val="660033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6261" name="WordArt 5"/>
          <p:cNvSpPr>
            <a:spLocks noChangeArrowheads="1" noChangeShapeType="1" noTextEdit="1"/>
          </p:cNvSpPr>
          <p:nvPr/>
        </p:nvSpPr>
        <p:spPr bwMode="auto">
          <a:xfrm>
            <a:off x="2700338" y="3487738"/>
            <a:ext cx="990600" cy="1189037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第</a:t>
            </a:r>
          </a:p>
        </p:txBody>
      </p:sp>
      <p:sp>
        <p:nvSpPr>
          <p:cNvPr id="96262" name="WordArt 6"/>
          <p:cNvSpPr>
            <a:spLocks noChangeArrowheads="1" noChangeShapeType="1" noTextEdit="1"/>
          </p:cNvSpPr>
          <p:nvPr/>
        </p:nvSpPr>
        <p:spPr bwMode="auto">
          <a:xfrm>
            <a:off x="3995738" y="3716338"/>
            <a:ext cx="990600" cy="7000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二</a:t>
            </a:r>
          </a:p>
        </p:txBody>
      </p:sp>
      <p:sp>
        <p:nvSpPr>
          <p:cNvPr id="96263" name="WordArt 7"/>
          <p:cNvSpPr>
            <a:spLocks noChangeArrowheads="1" noChangeShapeType="1" noTextEdit="1"/>
          </p:cNvSpPr>
          <p:nvPr/>
        </p:nvSpPr>
        <p:spPr bwMode="auto">
          <a:xfrm>
            <a:off x="5138738" y="3487738"/>
            <a:ext cx="1143000" cy="1143000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章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 rot="-1778458">
            <a:off x="2362200" y="1862138"/>
            <a:ext cx="793750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机</a:t>
            </a: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 rot="-157142">
            <a:off x="3810000" y="1404938"/>
            <a:ext cx="793750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量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 rot="-800048">
            <a:off x="3028950" y="1557338"/>
            <a:ext cx="815975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变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 rot="1325882">
            <a:off x="5292725" y="1557338"/>
            <a:ext cx="815975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其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 rot="485949">
            <a:off x="4552950" y="1404938"/>
            <a:ext cx="815975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及</a:t>
            </a: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 rot="2174830">
            <a:off x="6000750" y="1938338"/>
            <a:ext cx="815975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分</a:t>
            </a:r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 rot="2811883">
            <a:off x="6588919" y="2394744"/>
            <a:ext cx="793750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nimBg="1" autoUpdateAnimBg="0"/>
      <p:bldP spid="96261" grpId="0" animBg="1"/>
      <p:bldP spid="96262" grpId="0" animBg="1"/>
      <p:bldP spid="96263" grpId="0" animBg="1"/>
      <p:bldP spid="96264" grpId="0" animBg="1" autoUpdateAnimBg="0"/>
      <p:bldP spid="96265" grpId="0" animBg="1" autoUpdateAnimBg="0"/>
      <p:bldP spid="96266" grpId="0" animBg="1" autoUpdateAnimBg="0"/>
      <p:bldP spid="96267" grpId="0" animBg="1" autoUpdateAnimBg="0"/>
      <p:bldP spid="96268" grpId="0" animBg="1" autoUpdateAnimBg="0"/>
      <p:bldP spid="96269" grpId="0" animBg="1" autoUpdateAnimBg="0"/>
      <p:bldP spid="96270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990600" y="381000"/>
            <a:ext cx="7391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随机变量概念的产生是概率论发展史上的重大事件</a:t>
            </a:r>
            <a:r>
              <a:rPr kumimoji="1" lang="en-US" altLang="zh-CN" sz="3200" b="1" dirty="0">
                <a:latin typeface="Times New Roman" pitchFamily="18" charset="0"/>
              </a:rPr>
              <a:t>.   </a:t>
            </a:r>
            <a:r>
              <a:rPr kumimoji="1" lang="zh-CN" altLang="en-US" sz="3200" b="1" dirty="0">
                <a:latin typeface="Times New Roman" pitchFamily="18" charset="0"/>
              </a:rPr>
              <a:t>引入随机变量后，对随机现象统计规律的研究，就由对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事件及事件概率</a:t>
            </a:r>
            <a:r>
              <a:rPr kumimoji="1" lang="zh-CN" altLang="en-US" sz="3200" b="1" dirty="0">
                <a:latin typeface="Times New Roman" pitchFamily="18" charset="0"/>
              </a:rPr>
              <a:t>的研究扩大为对</a:t>
            </a:r>
            <a:r>
              <a:rPr kumimoji="1" lang="zh-CN" altLang="en-US" sz="3200" b="1" dirty="0">
                <a:solidFill>
                  <a:srgbClr val="CC00FF"/>
                </a:solidFill>
                <a:latin typeface="Times New Roman" pitchFamily="18" charset="0"/>
              </a:rPr>
              <a:t>随机变量及其取值规律</a:t>
            </a:r>
            <a:r>
              <a:rPr kumimoji="1" lang="zh-CN" altLang="en-US" sz="3200" b="1" dirty="0">
                <a:latin typeface="Times New Roman" pitchFamily="18" charset="0"/>
              </a:rPr>
              <a:t>的研究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2291" name="Oval 5"/>
          <p:cNvSpPr>
            <a:spLocks noChangeArrowheads="1"/>
          </p:cNvSpPr>
          <p:nvPr/>
        </p:nvSpPr>
        <p:spPr bwMode="auto">
          <a:xfrm>
            <a:off x="1447800" y="3962400"/>
            <a:ext cx="2057400" cy="1676400"/>
          </a:xfrm>
          <a:prstGeom prst="ellipse">
            <a:avLst/>
          </a:prstGeom>
          <a:solidFill>
            <a:srgbClr val="66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1676400" y="4267200"/>
            <a:ext cx="183255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事件及</a:t>
            </a:r>
          </a:p>
          <a:p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事件概率</a:t>
            </a:r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3810000" y="4648200"/>
            <a:ext cx="1447800" cy="228600"/>
          </a:xfrm>
          <a:prstGeom prst="rightArrow">
            <a:avLst>
              <a:gd name="adj1" fmla="val 50000"/>
              <a:gd name="adj2" fmla="val 1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8"/>
          <p:cNvSpPr>
            <a:spLocks noChangeArrowheads="1"/>
          </p:cNvSpPr>
          <p:nvPr/>
        </p:nvSpPr>
        <p:spPr bwMode="auto">
          <a:xfrm rot="-1559589">
            <a:off x="3733800" y="4038600"/>
            <a:ext cx="1447800" cy="228600"/>
          </a:xfrm>
          <a:prstGeom prst="rightArrow">
            <a:avLst>
              <a:gd name="adj1" fmla="val 50000"/>
              <a:gd name="adj2" fmla="val 1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AutoShape 9"/>
          <p:cNvSpPr>
            <a:spLocks noChangeArrowheads="1"/>
          </p:cNvSpPr>
          <p:nvPr/>
        </p:nvSpPr>
        <p:spPr bwMode="auto">
          <a:xfrm rot="1259965">
            <a:off x="3733800" y="5257800"/>
            <a:ext cx="1447800" cy="228600"/>
          </a:xfrm>
          <a:prstGeom prst="rightArrow">
            <a:avLst>
              <a:gd name="adj1" fmla="val 50000"/>
              <a:gd name="adj2" fmla="val 1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Oval 10"/>
          <p:cNvSpPr>
            <a:spLocks noChangeArrowheads="1"/>
          </p:cNvSpPr>
          <p:nvPr/>
        </p:nvSpPr>
        <p:spPr bwMode="auto">
          <a:xfrm>
            <a:off x="5486400" y="3276600"/>
            <a:ext cx="3048000" cy="2743200"/>
          </a:xfrm>
          <a:prstGeom prst="ellipse">
            <a:avLst/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随机变量及其</a:t>
            </a:r>
          </a:p>
          <a:p>
            <a:pPr algn="ctr"/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取值规律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620639" y="2276475"/>
            <a:ext cx="40118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Times New Roman" pitchFamily="18" charset="0"/>
              </a:rPr>
              <a:t>离散型 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altLang="zh-TW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r.v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sz="36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620639" y="3006725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itchFamily="18" charset="0"/>
              </a:rPr>
              <a:t>非离散型</a:t>
            </a:r>
          </a:p>
        </p:txBody>
      </p:sp>
      <p:sp>
        <p:nvSpPr>
          <p:cNvPr id="107525" name="AutoShape 5"/>
          <p:cNvSpPr>
            <a:spLocks/>
          </p:cNvSpPr>
          <p:nvPr/>
        </p:nvSpPr>
        <p:spPr bwMode="auto">
          <a:xfrm>
            <a:off x="1331714" y="2420938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1255713" y="731925"/>
            <a:ext cx="3097212" cy="579438"/>
          </a:xfrm>
          <a:prstGeom prst="rect">
            <a:avLst/>
          </a:prstGeom>
          <a:solidFill>
            <a:srgbClr val="66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CCFFFF"/>
                </a:solidFill>
                <a:latin typeface="Times New Roman" pitchFamily="18" charset="0"/>
              </a:rPr>
              <a:t>随机变量的分类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      </a:t>
            </a:r>
          </a:p>
        </p:txBody>
      </p: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539552" y="1844675"/>
            <a:ext cx="5334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Times New Roman" pitchFamily="18" charset="0"/>
              </a:rPr>
              <a:t>随机变量</a:t>
            </a:r>
          </a:p>
        </p:txBody>
      </p:sp>
      <p:sp>
        <p:nvSpPr>
          <p:cNvPr id="107535" name="Rectangle 15"/>
          <p:cNvSpPr>
            <a:spLocks noChangeArrowheads="1"/>
          </p:cNvSpPr>
          <p:nvPr/>
        </p:nvSpPr>
        <p:spPr bwMode="auto">
          <a:xfrm>
            <a:off x="3636764" y="3017838"/>
            <a:ext cx="53410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latin typeface="Times New Roman" pitchFamily="18" charset="0"/>
              </a:rPr>
              <a:t>-----</a:t>
            </a:r>
            <a:r>
              <a:rPr kumimoji="1" lang="zh-CN" altLang="en-US" sz="3600" b="1" dirty="0">
                <a:latin typeface="Times New Roman" pitchFamily="18" charset="0"/>
              </a:rPr>
              <a:t>连续型</a:t>
            </a:r>
            <a:r>
              <a:rPr kumimoji="1" lang="en-US" altLang="zh-CN" sz="3600" b="1" dirty="0">
                <a:latin typeface="Times New Roman" pitchFamily="18" charset="0"/>
              </a:rPr>
              <a:t>Continuous </a:t>
            </a:r>
            <a:r>
              <a:rPr kumimoji="1" lang="en-US" altLang="zh-CN" sz="3600" b="1" dirty="0" err="1">
                <a:latin typeface="Times New Roman" pitchFamily="18" charset="0"/>
              </a:rPr>
              <a:t>r.v</a:t>
            </a:r>
            <a:r>
              <a:rPr kumimoji="1" lang="en-US" altLang="zh-CN" sz="3600" b="1" dirty="0">
                <a:latin typeface="Times New Roman" pitchFamily="18" charset="0"/>
              </a:rPr>
              <a:t>.</a:t>
            </a:r>
            <a:endParaRPr kumimoji="1" lang="zh-CN" altLang="en-US" sz="3600" b="1" dirty="0">
              <a:latin typeface="Times New Roman" pitchFamily="18" charset="0"/>
            </a:endParaRPr>
          </a:p>
        </p:txBody>
      </p:sp>
      <p:sp>
        <p:nvSpPr>
          <p:cNvPr id="107536" name="AutoShape 16"/>
          <p:cNvSpPr>
            <a:spLocks noChangeArrowheads="1"/>
          </p:cNvSpPr>
          <p:nvPr/>
        </p:nvSpPr>
        <p:spPr bwMode="auto">
          <a:xfrm>
            <a:off x="5200650" y="658813"/>
            <a:ext cx="2971800" cy="1371600"/>
          </a:xfrm>
          <a:prstGeom prst="wedgeRoundRectCallout">
            <a:avLst>
              <a:gd name="adj1" fmla="val -85158"/>
              <a:gd name="adj2" fmla="val 7005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2800" b="1" dirty="0">
                <a:latin typeface="Times New Roman" pitchFamily="18" charset="0"/>
              </a:rPr>
              <a:t>所有取值可以</a:t>
            </a:r>
          </a:p>
          <a:p>
            <a:pPr algn="ctr"/>
            <a:r>
              <a:rPr kumimoji="1" lang="zh-CN" altLang="en-US" sz="2800" b="1" dirty="0">
                <a:latin typeface="Times New Roman" pitchFamily="18" charset="0"/>
              </a:rPr>
              <a:t>逐个一一列举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sp>
        <p:nvSpPr>
          <p:cNvPr id="107537" name="AutoShape 17"/>
          <p:cNvSpPr>
            <a:spLocks noChangeArrowheads="1"/>
          </p:cNvSpPr>
          <p:nvPr/>
        </p:nvSpPr>
        <p:spPr bwMode="auto">
          <a:xfrm>
            <a:off x="4650715" y="3701008"/>
            <a:ext cx="3313112" cy="1727200"/>
          </a:xfrm>
          <a:prstGeom prst="wedgeRoundRectCallout">
            <a:avLst>
              <a:gd name="adj1" fmla="val -70509"/>
              <a:gd name="adj2" fmla="val -4007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itchFamily="18" charset="0"/>
              </a:rPr>
              <a:t>有无穷多取值</a:t>
            </a:r>
          </a:p>
          <a:p>
            <a:pPr algn="ctr"/>
            <a:r>
              <a:rPr kumimoji="1" lang="zh-CN" altLang="en-US" sz="2800" b="1">
                <a:latin typeface="Times New Roman" pitchFamily="18" charset="0"/>
              </a:rPr>
              <a:t>不能一一列举</a:t>
            </a:r>
          </a:p>
          <a:p>
            <a:pPr algn="ctr"/>
            <a:r>
              <a:rPr kumimoji="1" lang="zh-CN" altLang="en-US" sz="2800" b="1">
                <a:latin typeface="Times New Roman" pitchFamily="18" charset="0"/>
              </a:rPr>
              <a:t>充满一个区间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23" grpId="0" autoUpdateAnimBg="0"/>
      <p:bldP spid="107525" grpId="0" animBg="1"/>
      <p:bldP spid="107533" grpId="0" autoUpdateAnimBg="0"/>
      <p:bldP spid="107534" grpId="0" autoUpdateAnimBg="0"/>
      <p:bldP spid="107535" grpId="0" autoUpdateAnimBg="0"/>
      <p:bldP spid="107536" grpId="0" animBg="1" autoUpdateAnimBg="0"/>
      <p:bldP spid="10753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539750" y="692150"/>
            <a:ext cx="7870825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FFFF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为了对离散型的和连续型的 </a:t>
            </a:r>
            <a:r>
              <a:rPr kumimoji="1" lang="en-US" altLang="zh-CN" sz="3200" b="1" i="1" dirty="0" err="1">
                <a:latin typeface="Times New Roman" pitchFamily="18" charset="0"/>
              </a:rPr>
              <a:t>r.v</a:t>
            </a:r>
            <a:r>
              <a:rPr kumimoji="1" lang="en-US" altLang="zh-CN" sz="3200" b="1" i="1" dirty="0">
                <a:latin typeface="Times New Roman" pitchFamily="18" charset="0"/>
              </a:rPr>
              <a:t>.</a:t>
            </a:r>
            <a:r>
              <a:rPr kumimoji="1" lang="zh-CN" altLang="zh-CN" sz="3200" b="1" dirty="0">
                <a:latin typeface="Times New Roman" pitchFamily="18" charset="0"/>
              </a:rPr>
              <a:t>以及更广泛类型的</a:t>
            </a:r>
            <a:r>
              <a:rPr kumimoji="1" lang="en-US" altLang="zh-CN" sz="3200" b="1" i="1" dirty="0" err="1">
                <a:latin typeface="Times New Roman" pitchFamily="18" charset="0"/>
              </a:rPr>
              <a:t>r.v</a:t>
            </a:r>
            <a:r>
              <a:rPr kumimoji="1" lang="en-US" altLang="zh-CN" sz="3200" b="1" i="1" dirty="0">
                <a:latin typeface="Times New Roman" pitchFamily="18" charset="0"/>
              </a:rPr>
              <a:t>.</a:t>
            </a:r>
            <a:r>
              <a:rPr kumimoji="1" lang="zh-CN" altLang="en-US" sz="3200" b="1" dirty="0">
                <a:latin typeface="Times New Roman" pitchFamily="18" charset="0"/>
              </a:rPr>
              <a:t>给出一种统一的描述方法，引进了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分布函数</a:t>
            </a:r>
            <a:r>
              <a:rPr kumimoji="1" lang="zh-CN" altLang="en-US" sz="3200" b="1" dirty="0">
                <a:latin typeface="Times New Roman" pitchFamily="18" charset="0"/>
              </a:rPr>
              <a:t>的概念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21150" y="2978150"/>
            <a:ext cx="4324350" cy="2255838"/>
            <a:chOff x="1296" y="1296"/>
            <a:chExt cx="2724" cy="1421"/>
          </a:xfrm>
        </p:grpSpPr>
        <p:sp>
          <p:nvSpPr>
            <p:cNvPr id="14358" name="Rectangle 4"/>
            <p:cNvSpPr>
              <a:spLocks noChangeArrowheads="1"/>
            </p:cNvSpPr>
            <p:nvPr/>
          </p:nvSpPr>
          <p:spPr bwMode="auto">
            <a:xfrm>
              <a:off x="2064" y="129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FF00"/>
                  </a:solidFill>
                  <a:latin typeface="Times New Roman" pitchFamily="18" charset="0"/>
                </a:rPr>
                <a:t> </a:t>
              </a:r>
              <a:r>
                <a:rPr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f </a:t>
              </a:r>
              <a:r>
                <a:rPr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)</a:t>
              </a:r>
              <a:endParaRPr lang="en-US" altLang="zh-CN" sz="2400" b="1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grpSp>
          <p:nvGrpSpPr>
            <p:cNvPr id="14359" name="Group 5"/>
            <p:cNvGrpSpPr>
              <a:grpSpLocks/>
            </p:cNvGrpSpPr>
            <p:nvPr/>
          </p:nvGrpSpPr>
          <p:grpSpPr bwMode="auto">
            <a:xfrm>
              <a:off x="1296" y="1392"/>
              <a:ext cx="2724" cy="1325"/>
              <a:chOff x="1296" y="1392"/>
              <a:chExt cx="2724" cy="1325"/>
            </a:xfrm>
          </p:grpSpPr>
          <p:sp>
            <p:nvSpPr>
              <p:cNvPr id="14360" name="Text Box 6"/>
              <p:cNvSpPr txBox="1">
                <a:spLocks noChangeArrowheads="1"/>
              </p:cNvSpPr>
              <p:nvPr/>
            </p:nvSpPr>
            <p:spPr bwMode="auto">
              <a:xfrm>
                <a:off x="3792" y="226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 dirty="0">
                    <a:latin typeface="Times New Roman" pitchFamily="18" charset="0"/>
                  </a:rPr>
                  <a:t>x</a:t>
                </a:r>
                <a:endParaRPr lang="en-US" altLang="zh-CN" sz="3200" b="1" dirty="0">
                  <a:latin typeface="Times New Roman" pitchFamily="18" charset="0"/>
                </a:endParaRPr>
              </a:p>
            </p:txBody>
          </p:sp>
          <p:sp>
            <p:nvSpPr>
              <p:cNvPr id="14361" name="Line 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48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2" name="Text Box 8"/>
              <p:cNvSpPr txBox="1">
                <a:spLocks noChangeArrowheads="1"/>
              </p:cNvSpPr>
              <p:nvPr/>
            </p:nvSpPr>
            <p:spPr bwMode="auto">
              <a:xfrm>
                <a:off x="1872" y="2352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0000FF"/>
                    </a:solidFill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14363" name="Freeform 9"/>
              <p:cNvSpPr>
                <a:spLocks/>
              </p:cNvSpPr>
              <p:nvPr/>
            </p:nvSpPr>
            <p:spPr bwMode="auto">
              <a:xfrm>
                <a:off x="1364" y="2450"/>
                <a:ext cx="38" cy="13"/>
              </a:xfrm>
              <a:custGeom>
                <a:avLst/>
                <a:gdLst>
                  <a:gd name="T0" fmla="*/ 0 w 38"/>
                  <a:gd name="T1" fmla="*/ 0 h 13"/>
                  <a:gd name="T2" fmla="*/ 38 w 38"/>
                  <a:gd name="T3" fmla="*/ 13 h 13"/>
                  <a:gd name="T4" fmla="*/ 0 w 38"/>
                  <a:gd name="T5" fmla="*/ 0 h 13"/>
                  <a:gd name="T6" fmla="*/ 0 60000 65536"/>
                  <a:gd name="T7" fmla="*/ 0 60000 65536"/>
                  <a:gd name="T8" fmla="*/ 0 60000 65536"/>
                  <a:gd name="T9" fmla="*/ 0 w 38"/>
                  <a:gd name="T10" fmla="*/ 0 h 13"/>
                  <a:gd name="T11" fmla="*/ 38 w 38"/>
                  <a:gd name="T12" fmla="*/ 13 h 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" h="13">
                    <a:moveTo>
                      <a:pt x="0" y="0"/>
                    </a:moveTo>
                    <a:cubicBezTo>
                      <a:pt x="13" y="4"/>
                      <a:pt x="38" y="13"/>
                      <a:pt x="38" y="13"/>
                    </a:cubicBezTo>
                    <a:cubicBezTo>
                      <a:pt x="38" y="13"/>
                      <a:pt x="13" y="4"/>
                      <a:pt x="0" y="0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4" name="Line 10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1248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5" name="Freeform 11"/>
              <p:cNvSpPr>
                <a:spLocks/>
              </p:cNvSpPr>
              <p:nvPr/>
            </p:nvSpPr>
            <p:spPr bwMode="auto">
              <a:xfrm>
                <a:off x="1680" y="1728"/>
                <a:ext cx="1248" cy="728"/>
              </a:xfrm>
              <a:custGeom>
                <a:avLst/>
                <a:gdLst>
                  <a:gd name="T0" fmla="*/ 0 w 1248"/>
                  <a:gd name="T1" fmla="*/ 704 h 728"/>
                  <a:gd name="T2" fmla="*/ 336 w 1248"/>
                  <a:gd name="T3" fmla="*/ 656 h 728"/>
                  <a:gd name="T4" fmla="*/ 528 w 1248"/>
                  <a:gd name="T5" fmla="*/ 272 h 728"/>
                  <a:gd name="T6" fmla="*/ 672 w 1248"/>
                  <a:gd name="T7" fmla="*/ 32 h 728"/>
                  <a:gd name="T8" fmla="*/ 768 w 1248"/>
                  <a:gd name="T9" fmla="*/ 80 h 728"/>
                  <a:gd name="T10" fmla="*/ 864 w 1248"/>
                  <a:gd name="T11" fmla="*/ 272 h 728"/>
                  <a:gd name="T12" fmla="*/ 912 w 1248"/>
                  <a:gd name="T13" fmla="*/ 416 h 728"/>
                  <a:gd name="T14" fmla="*/ 1056 w 1248"/>
                  <a:gd name="T15" fmla="*/ 656 h 728"/>
                  <a:gd name="T16" fmla="*/ 1248 w 1248"/>
                  <a:gd name="T17" fmla="*/ 704 h 7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8"/>
                  <a:gd name="T28" fmla="*/ 0 h 728"/>
                  <a:gd name="T29" fmla="*/ 1248 w 1248"/>
                  <a:gd name="T30" fmla="*/ 728 h 72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8" h="728">
                    <a:moveTo>
                      <a:pt x="0" y="704"/>
                    </a:moveTo>
                    <a:cubicBezTo>
                      <a:pt x="124" y="716"/>
                      <a:pt x="248" y="728"/>
                      <a:pt x="336" y="656"/>
                    </a:cubicBezTo>
                    <a:cubicBezTo>
                      <a:pt x="424" y="584"/>
                      <a:pt x="472" y="376"/>
                      <a:pt x="528" y="272"/>
                    </a:cubicBezTo>
                    <a:cubicBezTo>
                      <a:pt x="584" y="168"/>
                      <a:pt x="632" y="64"/>
                      <a:pt x="672" y="32"/>
                    </a:cubicBezTo>
                    <a:cubicBezTo>
                      <a:pt x="712" y="0"/>
                      <a:pt x="736" y="40"/>
                      <a:pt x="768" y="80"/>
                    </a:cubicBezTo>
                    <a:cubicBezTo>
                      <a:pt x="800" y="120"/>
                      <a:pt x="840" y="216"/>
                      <a:pt x="864" y="272"/>
                    </a:cubicBezTo>
                    <a:cubicBezTo>
                      <a:pt x="888" y="328"/>
                      <a:pt x="880" y="352"/>
                      <a:pt x="912" y="416"/>
                    </a:cubicBezTo>
                    <a:cubicBezTo>
                      <a:pt x="944" y="480"/>
                      <a:pt x="1000" y="608"/>
                      <a:pt x="1056" y="656"/>
                    </a:cubicBezTo>
                    <a:cubicBezTo>
                      <a:pt x="1112" y="704"/>
                      <a:pt x="1216" y="696"/>
                      <a:pt x="1248" y="704"/>
                    </a:cubicBezTo>
                  </a:path>
                </a:pathLst>
              </a:custGeom>
              <a:solidFill>
                <a:srgbClr val="3366FF"/>
              </a:solidFill>
              <a:ln w="952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89000" y="2901950"/>
            <a:ext cx="2698750" cy="2286000"/>
            <a:chOff x="2016" y="1440"/>
            <a:chExt cx="1700" cy="1440"/>
          </a:xfrm>
        </p:grpSpPr>
        <p:grpSp>
          <p:nvGrpSpPr>
            <p:cNvPr id="14341" name="Group 13"/>
            <p:cNvGrpSpPr>
              <a:grpSpLocks/>
            </p:cNvGrpSpPr>
            <p:nvPr/>
          </p:nvGrpSpPr>
          <p:grpSpPr bwMode="auto">
            <a:xfrm>
              <a:off x="2016" y="1440"/>
              <a:ext cx="1700" cy="1440"/>
              <a:chOff x="2016" y="1440"/>
              <a:chExt cx="1700" cy="1440"/>
            </a:xfrm>
          </p:grpSpPr>
          <p:grpSp>
            <p:nvGrpSpPr>
              <p:cNvPr id="14345" name="Group 14"/>
              <p:cNvGrpSpPr>
                <a:grpSpLocks/>
              </p:cNvGrpSpPr>
              <p:nvPr/>
            </p:nvGrpSpPr>
            <p:grpSpPr bwMode="auto">
              <a:xfrm>
                <a:off x="2016" y="1584"/>
                <a:ext cx="1524" cy="1296"/>
                <a:chOff x="3036" y="1728"/>
                <a:chExt cx="1524" cy="1296"/>
              </a:xfrm>
            </p:grpSpPr>
            <p:sp>
              <p:nvSpPr>
                <p:cNvPr id="14348" name="Line 15"/>
                <p:cNvSpPr>
                  <a:spLocks noChangeShapeType="1"/>
                </p:cNvSpPr>
                <p:nvPr/>
              </p:nvSpPr>
              <p:spPr bwMode="auto">
                <a:xfrm>
                  <a:off x="3072" y="2688"/>
                  <a:ext cx="1488" cy="0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4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0" cy="1296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0" name="Line 17"/>
                <p:cNvSpPr>
                  <a:spLocks noChangeShapeType="1"/>
                </p:cNvSpPr>
                <p:nvPr/>
              </p:nvSpPr>
              <p:spPr bwMode="auto">
                <a:xfrm>
                  <a:off x="3598" y="2007"/>
                  <a:ext cx="2" cy="68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1" name="Line 18"/>
                <p:cNvSpPr>
                  <a:spLocks noChangeShapeType="1"/>
                </p:cNvSpPr>
                <p:nvPr/>
              </p:nvSpPr>
              <p:spPr bwMode="auto">
                <a:xfrm>
                  <a:off x="3888" y="2347"/>
                  <a:ext cx="0" cy="34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2" name="Line 19"/>
                <p:cNvSpPr>
                  <a:spLocks noChangeShapeType="1"/>
                </p:cNvSpPr>
                <p:nvPr/>
              </p:nvSpPr>
              <p:spPr bwMode="auto">
                <a:xfrm>
                  <a:off x="3312" y="259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3" name="Line 20"/>
                <p:cNvSpPr>
                  <a:spLocks noChangeShapeType="1"/>
                </p:cNvSpPr>
                <p:nvPr/>
              </p:nvSpPr>
              <p:spPr bwMode="auto">
                <a:xfrm>
                  <a:off x="3312" y="2324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4" name="Rectangle 21"/>
                <p:cNvSpPr>
                  <a:spLocks noChangeArrowheads="1"/>
                </p:cNvSpPr>
                <p:nvPr/>
              </p:nvSpPr>
              <p:spPr bwMode="auto">
                <a:xfrm>
                  <a:off x="3044" y="2475"/>
                  <a:ext cx="27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 b="1" dirty="0">
                      <a:latin typeface="Times New Roman" pitchFamily="18" charset="0"/>
                    </a:rPr>
                    <a:t>0.1</a:t>
                  </a:r>
                  <a:endParaRPr kumimoji="1" lang="en-US" altLang="zh-CN" sz="3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4355" name="Rectangle 22"/>
                <p:cNvSpPr>
                  <a:spLocks noChangeArrowheads="1"/>
                </p:cNvSpPr>
                <p:nvPr/>
              </p:nvSpPr>
              <p:spPr bwMode="auto">
                <a:xfrm>
                  <a:off x="3036" y="2188"/>
                  <a:ext cx="27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 b="1" dirty="0">
                      <a:latin typeface="Times New Roman" pitchFamily="18" charset="0"/>
                    </a:rPr>
                    <a:t>0.3</a:t>
                  </a:r>
                  <a:endParaRPr kumimoji="1" lang="en-US" altLang="zh-CN" sz="3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4356" name="Rectangle 23"/>
                <p:cNvSpPr>
                  <a:spLocks noChangeArrowheads="1"/>
                </p:cNvSpPr>
                <p:nvPr/>
              </p:nvSpPr>
              <p:spPr bwMode="auto">
                <a:xfrm>
                  <a:off x="3036" y="1885"/>
                  <a:ext cx="27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 b="1" dirty="0">
                      <a:latin typeface="Times New Roman" pitchFamily="18" charset="0"/>
                    </a:rPr>
                    <a:t>0.6</a:t>
                  </a:r>
                  <a:endParaRPr kumimoji="1" lang="en-US" altLang="zh-CN" sz="3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4357" name="Line 24"/>
                <p:cNvSpPr>
                  <a:spLocks noChangeShapeType="1"/>
                </p:cNvSpPr>
                <p:nvPr/>
              </p:nvSpPr>
              <p:spPr bwMode="auto">
                <a:xfrm>
                  <a:off x="3312" y="2007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346" name="Rectangle 25"/>
              <p:cNvSpPr>
                <a:spLocks noChangeArrowheads="1"/>
              </p:cNvSpPr>
              <p:nvPr/>
            </p:nvSpPr>
            <p:spPr bwMode="auto">
              <a:xfrm>
                <a:off x="3504" y="246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latin typeface="Times New Roman" pitchFamily="18" charset="0"/>
                  </a:rPr>
                  <a:t>k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sp>
            <p:nvSpPr>
              <p:cNvPr id="14347" name="Rectangle 26"/>
              <p:cNvSpPr>
                <a:spLocks noChangeArrowheads="1"/>
              </p:cNvSpPr>
              <p:nvPr/>
            </p:nvSpPr>
            <p:spPr bwMode="auto">
              <a:xfrm>
                <a:off x="2256" y="1440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latin typeface="Times New Roman" pitchFamily="18" charset="0"/>
                  </a:rPr>
                  <a:t>P</a:t>
                </a:r>
                <a:r>
                  <a:rPr kumimoji="1" lang="en-US" altLang="zh-CN" sz="2400" b="1" i="1" baseline="-25000">
                    <a:latin typeface="Times New Roman" pitchFamily="18" charset="0"/>
                  </a:rPr>
                  <a:t>K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</p:grpSp>
        <p:sp>
          <p:nvSpPr>
            <p:cNvPr id="14342" name="Rectangle 27"/>
            <p:cNvSpPr>
              <a:spLocks noChangeArrowheads="1"/>
            </p:cNvSpPr>
            <p:nvPr/>
          </p:nvSpPr>
          <p:spPr bwMode="auto">
            <a:xfrm>
              <a:off x="2156" y="24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0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4343" name="Rectangle 28"/>
            <p:cNvSpPr>
              <a:spLocks noChangeArrowheads="1"/>
            </p:cNvSpPr>
            <p:nvPr/>
          </p:nvSpPr>
          <p:spPr bwMode="auto">
            <a:xfrm>
              <a:off x="2492" y="24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1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4344" name="Rectangle 29"/>
            <p:cNvSpPr>
              <a:spLocks noChangeArrowheads="1"/>
            </p:cNvSpPr>
            <p:nvPr/>
          </p:nvSpPr>
          <p:spPr bwMode="auto">
            <a:xfrm>
              <a:off x="2784" y="24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2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1287064" y="4451230"/>
            <a:ext cx="72000" cy="59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2051050" y="2616076"/>
            <a:ext cx="68980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为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概率分布函数</a:t>
            </a:r>
            <a:r>
              <a:rPr kumimoji="1" lang="zh-CN" altLang="en-US" sz="3200" dirty="0">
                <a:latin typeface="Times New Roman" pitchFamily="18" charset="0"/>
                <a:ea typeface="黑体" pitchFamily="2" charset="-122"/>
              </a:rPr>
              <a:t>，简称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分布函数</a:t>
            </a:r>
            <a:r>
              <a:rPr kumimoji="1" lang="en-US" altLang="zh-CN" sz="3200" dirty="0">
                <a:solidFill>
                  <a:srgbClr val="FFCC66"/>
                </a:solidFill>
                <a:latin typeface="Times New Roman" pitchFamily="18" charset="0"/>
                <a:ea typeface="黑体" pitchFamily="2" charset="-122"/>
              </a:rPr>
              <a:t>.</a:t>
            </a:r>
            <a:endParaRPr kumimoji="1" lang="en-US" altLang="zh-CN" sz="3200" i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908175" y="1150814"/>
            <a:ext cx="61418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为 </a:t>
            </a:r>
            <a:r>
              <a:rPr kumimoji="1" lang="en-US" altLang="zh-CN" sz="3200" i="1" dirty="0" err="1">
                <a:latin typeface="Times New Roman" pitchFamily="18" charset="0"/>
                <a:ea typeface="黑体" pitchFamily="2" charset="-122"/>
                <a:sym typeface="Euclid Symbol" pitchFamily="18" charset="2"/>
              </a:rPr>
              <a:t>r</a:t>
            </a:r>
            <a:r>
              <a:rPr kumimoji="1" lang="en-US" altLang="zh-CN" sz="3200" dirty="0" err="1">
                <a:latin typeface="Times New Roman" pitchFamily="18" charset="0"/>
                <a:ea typeface="黑体" pitchFamily="2" charset="-122"/>
                <a:sym typeface="Euclid Symbol" pitchFamily="18" charset="2"/>
              </a:rPr>
              <a:t>.</a:t>
            </a:r>
            <a:r>
              <a:rPr kumimoji="1" lang="en-US" altLang="zh-CN" sz="3200" i="1" dirty="0" err="1">
                <a:latin typeface="Times New Roman" pitchFamily="18" charset="0"/>
                <a:ea typeface="黑体" pitchFamily="2" charset="-122"/>
                <a:sym typeface="Euclid Symbol" pitchFamily="18" charset="2"/>
              </a:rPr>
              <a:t>v</a:t>
            </a:r>
            <a:r>
              <a:rPr kumimoji="1" lang="en-US" altLang="zh-CN" sz="3200" dirty="0">
                <a:latin typeface="Times New Roman" pitchFamily="18" charset="0"/>
                <a:ea typeface="黑体" pitchFamily="2" charset="-122"/>
                <a:sym typeface="Euclid Symbol" pitchFamily="18" charset="2"/>
              </a:rPr>
              <a:t>.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是任一实数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称函数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599325"/>
              </p:ext>
            </p:extLst>
          </p:nvPr>
        </p:nvGraphicFramePr>
        <p:xfrm>
          <a:off x="2582602" y="1913799"/>
          <a:ext cx="5417072" cy="593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name="Equation" r:id="rId4" imgW="2095200" imgH="203040" progId="Equation.DSMT4">
                  <p:embed/>
                </p:oleObj>
              </mc:Choice>
              <mc:Fallback>
                <p:oleObj name="Equation" r:id="rId4" imgW="20952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602" y="1913799"/>
                        <a:ext cx="5417072" cy="593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107504" y="116632"/>
            <a:ext cx="8964487" cy="95410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kumimoji="1"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随机变量的分布函数</a:t>
            </a:r>
            <a:endParaRPr kumimoji="1" lang="en-US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Distribution Function/Cumulative Distribution Function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755650" y="1052389"/>
            <a:ext cx="1101725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484438" y="3146303"/>
            <a:ext cx="3886200" cy="1317625"/>
            <a:chOff x="1568" y="2529"/>
            <a:chExt cx="2448" cy="830"/>
          </a:xfrm>
        </p:grpSpPr>
        <p:sp>
          <p:nvSpPr>
            <p:cNvPr id="15372" name="Rectangle 26"/>
            <p:cNvSpPr>
              <a:spLocks noChangeArrowheads="1"/>
            </p:cNvSpPr>
            <p:nvPr/>
          </p:nvSpPr>
          <p:spPr bwMode="auto">
            <a:xfrm>
              <a:off x="1568" y="2610"/>
              <a:ext cx="244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4400" dirty="0">
                  <a:solidFill>
                    <a:srgbClr val="FFFF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4400" dirty="0">
                  <a:solidFill>
                    <a:srgbClr val="CC00FF"/>
                  </a:solidFill>
                  <a:latin typeface="Times New Roman" pitchFamily="18" charset="0"/>
                </a:rPr>
                <a:t>———</a:t>
              </a:r>
              <a:r>
                <a:rPr kumimoji="1" lang="en-US" altLang="zh-CN" sz="4400" dirty="0">
                  <a:solidFill>
                    <a:srgbClr val="0000FF"/>
                  </a:solidFill>
                  <a:latin typeface="Times New Roman" pitchFamily="18" charset="0"/>
                </a:rPr>
                <a:t>|——&gt;</a:t>
              </a:r>
            </a:p>
          </p:txBody>
        </p:sp>
        <p:graphicFrame>
          <p:nvGraphicFramePr>
            <p:cNvPr id="1537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432842"/>
                </p:ext>
              </p:extLst>
            </p:nvPr>
          </p:nvGraphicFramePr>
          <p:xfrm>
            <a:off x="1965" y="2529"/>
            <a:ext cx="74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3" name="Equation" r:id="rId6" imgW="419040" imgH="164880" progId="Equation.DSMT4">
                    <p:embed/>
                  </p:oleObj>
                </mc:Choice>
                <mc:Fallback>
                  <p:oleObj name="Equation" r:id="rId6" imgW="419040" imgH="16488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2529"/>
                          <a:ext cx="743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4" name="Text Box 28"/>
            <p:cNvSpPr txBox="1">
              <a:spLocks noChangeArrowheads="1"/>
            </p:cNvSpPr>
            <p:nvPr/>
          </p:nvSpPr>
          <p:spPr bwMode="auto">
            <a:xfrm>
              <a:off x="2668" y="299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i="1" dirty="0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</a:p>
          </p:txBody>
        </p:sp>
        <p:graphicFrame>
          <p:nvGraphicFramePr>
            <p:cNvPr id="1537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6134844"/>
                </p:ext>
              </p:extLst>
            </p:nvPr>
          </p:nvGraphicFramePr>
          <p:xfrm>
            <a:off x="2528" y="2608"/>
            <a:ext cx="402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4" name="Equation" r:id="rId8" imgW="164880" imgH="228600" progId="Equation.DSMT4">
                    <p:embed/>
                  </p:oleObj>
                </mc:Choice>
                <mc:Fallback>
                  <p:oleObj name="Equation" r:id="rId8" imgW="164880" imgH="228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8" y="2608"/>
                          <a:ext cx="402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827088" y="4436939"/>
            <a:ext cx="7950200" cy="1803400"/>
            <a:chOff x="336" y="2640"/>
            <a:chExt cx="5008" cy="1136"/>
          </a:xfrm>
        </p:grpSpPr>
        <p:sp>
          <p:nvSpPr>
            <p:cNvPr id="15369" name="Text Box 31"/>
            <p:cNvSpPr txBox="1">
              <a:spLocks noChangeArrowheads="1"/>
            </p:cNvSpPr>
            <p:nvPr/>
          </p:nvSpPr>
          <p:spPr bwMode="auto">
            <a:xfrm>
              <a:off x="336" y="2640"/>
              <a:ext cx="5008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3200" b="1" dirty="0">
                  <a:solidFill>
                    <a:srgbClr val="FFFF00"/>
                  </a:solidFill>
                  <a:latin typeface="Times New Roman" pitchFamily="18" charset="0"/>
                </a:rPr>
                <a:t>        </a:t>
              </a:r>
              <a:r>
                <a:rPr kumimoji="1" lang="zh-CN" altLang="en-US" sz="3200" b="1" dirty="0">
                  <a:latin typeface="Times New Roman" pitchFamily="18" charset="0"/>
                </a:rPr>
                <a:t>如果将 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latin typeface="Times New Roman" pitchFamily="18" charset="0"/>
                </a:rPr>
                <a:t> </a:t>
              </a:r>
              <a:r>
                <a:rPr kumimoji="1" lang="zh-CN" altLang="en-US" sz="3200" b="1" dirty="0">
                  <a:latin typeface="Times New Roman" pitchFamily="18" charset="0"/>
                </a:rPr>
                <a:t>看作数轴上随机点的坐标，那么分布函数 </a:t>
              </a:r>
              <a:r>
                <a:rPr kumimoji="1" lang="en-US" altLang="zh-CN" sz="3200" b="1" i="1" dirty="0">
                  <a:latin typeface="Times New Roman" pitchFamily="18" charset="0"/>
                </a:rPr>
                <a:t>F</a:t>
              </a:r>
              <a:r>
                <a:rPr kumimoji="1" lang="en-US" altLang="zh-CN" sz="3200" b="1" dirty="0">
                  <a:latin typeface="Times New Roman" pitchFamily="18" charset="0"/>
                </a:rPr>
                <a:t>(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latin typeface="Times New Roman" pitchFamily="18" charset="0"/>
                </a:rPr>
                <a:t>)</a:t>
              </a:r>
              <a:r>
                <a:rPr kumimoji="1" lang="en-US" altLang="zh-CN" sz="3200" b="1" i="1" dirty="0">
                  <a:latin typeface="Times New Roman" pitchFamily="18" charset="0"/>
                </a:rPr>
                <a:t> </a:t>
              </a:r>
              <a:r>
                <a:rPr kumimoji="1" lang="zh-CN" altLang="en-US" sz="3200" b="1" dirty="0">
                  <a:latin typeface="Times New Roman" pitchFamily="18" charset="0"/>
                </a:rPr>
                <a:t>的值就表示 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zh-CN" altLang="en-US" sz="3200" b="1" dirty="0">
                  <a:latin typeface="Times New Roman" pitchFamily="18" charset="0"/>
                </a:rPr>
                <a:t>落在区间</a:t>
              </a:r>
            </a:p>
          </p:txBody>
        </p:sp>
        <p:graphicFrame>
          <p:nvGraphicFramePr>
            <p:cNvPr id="15370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9400663"/>
                </p:ext>
              </p:extLst>
            </p:nvPr>
          </p:nvGraphicFramePr>
          <p:xfrm>
            <a:off x="435" y="3435"/>
            <a:ext cx="74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5" name="Equation" r:id="rId10" imgW="482400" imgH="203040" progId="Equation.DSMT4">
                    <p:embed/>
                  </p:oleObj>
                </mc:Choice>
                <mc:Fallback>
                  <p:oleObj name="Equation" r:id="rId10" imgW="482400" imgH="20304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" y="3435"/>
                          <a:ext cx="74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Rectangle 33"/>
            <p:cNvSpPr>
              <a:spLocks noChangeArrowheads="1"/>
            </p:cNvSpPr>
            <p:nvPr/>
          </p:nvSpPr>
          <p:spPr bwMode="auto">
            <a:xfrm>
              <a:off x="1152" y="3411"/>
              <a:ext cx="95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1" dirty="0">
                  <a:latin typeface="Times New Roman" pitchFamily="18" charset="0"/>
                </a:rPr>
                <a:t>的概率</a:t>
              </a:r>
              <a:r>
                <a:rPr kumimoji="1" lang="en-US" altLang="zh-CN" sz="3200" b="1" dirty="0">
                  <a:latin typeface="Times New Roman" pitchFamily="18" charset="0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utoUpdateAnimBg="0"/>
      <p:bldP spid="108547" grpId="0" autoUpdateAnimBg="0"/>
      <p:bldP spid="10855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232050"/>
              </p:ext>
            </p:extLst>
          </p:nvPr>
        </p:nvGraphicFramePr>
        <p:xfrm>
          <a:off x="3347864" y="2555727"/>
          <a:ext cx="2898648" cy="64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8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555727"/>
                        <a:ext cx="2898648" cy="64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385380"/>
              </p:ext>
            </p:extLst>
          </p:nvPr>
        </p:nvGraphicFramePr>
        <p:xfrm>
          <a:off x="801689" y="1594989"/>
          <a:ext cx="2628601" cy="627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9"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9" y="1594989"/>
                        <a:ext cx="2628601" cy="627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887563"/>
              </p:ext>
            </p:extLst>
          </p:nvPr>
        </p:nvGraphicFramePr>
        <p:xfrm>
          <a:off x="5600242" y="1628899"/>
          <a:ext cx="2140110" cy="6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0" name="Equation" r:id="rId7" imgW="711000" imgH="203040" progId="Equation.DSMT4">
                  <p:embed/>
                </p:oleObj>
              </mc:Choice>
              <mc:Fallback>
                <p:oleObj name="Equation" r:id="rId7" imgW="71100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242" y="1628899"/>
                        <a:ext cx="2140110" cy="6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691000"/>
              </p:ext>
            </p:extLst>
          </p:nvPr>
        </p:nvGraphicFramePr>
        <p:xfrm>
          <a:off x="3341686" y="1628899"/>
          <a:ext cx="2209680" cy="60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1" name="Equation" r:id="rId9" imgW="736560" imgH="203040" progId="Equation.DSMT4">
                  <p:embed/>
                </p:oleObj>
              </mc:Choice>
              <mc:Fallback>
                <p:oleObj name="Equation" r:id="rId9" imgW="73656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6" y="1628899"/>
                        <a:ext cx="2209680" cy="609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9" name="Rectangle 17"/>
          <p:cNvSpPr>
            <a:spLocks noChangeArrowheads="1"/>
          </p:cNvSpPr>
          <p:nvPr/>
        </p:nvSpPr>
        <p:spPr bwMode="auto">
          <a:xfrm>
            <a:off x="468313" y="404664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latin typeface="Times New Roman" pitchFamily="18" charset="0"/>
              </a:rPr>
              <a:t>用分布函数计算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>
                <a:latin typeface="Times New Roman" pitchFamily="18" charset="0"/>
              </a:rPr>
              <a:t>落在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 a ,b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] </a:t>
            </a:r>
            <a:r>
              <a:rPr kumimoji="1" lang="zh-CN" altLang="en-US" sz="3600">
                <a:latin typeface="Times New Roman" pitchFamily="18" charset="0"/>
              </a:rPr>
              <a:t>里的概率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755650" y="3860651"/>
            <a:ext cx="7924800" cy="1274195"/>
          </a:xfrm>
          <a:prstGeom prst="rect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因此，只要知道了随机变量</a:t>
            </a:r>
            <a:r>
              <a:rPr kumimoji="1" lang="en-US" altLang="zh-CN" sz="3200" b="1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的分布函数，它的统计特性就可以得到全面的描述</a:t>
            </a:r>
            <a:r>
              <a:rPr kumimoji="1" lang="en-US" altLang="zh-CN" sz="3200" b="1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9" grpId="0" autoUpdateAnimBg="0"/>
      <p:bldP spid="12597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TALK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3733800"/>
            <a:ext cx="11922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838200" y="1828800"/>
            <a:ext cx="7315200" cy="2057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FFFF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分布函数是一个普通的函数，正是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通过它，我们可以用数学分析的工具来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研究随机变量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274148"/>
              </p:ext>
            </p:extLst>
          </p:nvPr>
        </p:nvGraphicFramePr>
        <p:xfrm>
          <a:off x="1470025" y="773113"/>
          <a:ext cx="58515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4" imgW="1993680" imgH="203040" progId="Equation.DSMT4">
                  <p:embed/>
                </p:oleObj>
              </mc:Choice>
              <mc:Fallback>
                <p:oleObj name="Equation" r:id="rId4" imgW="19936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773113"/>
                        <a:ext cx="58515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23528" y="908720"/>
            <a:ext cx="65437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单调不减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non-decreasing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，即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451395"/>
              </p:ext>
            </p:extLst>
          </p:nvPr>
        </p:nvGraphicFramePr>
        <p:xfrm>
          <a:off x="1961683" y="1587169"/>
          <a:ext cx="4066522" cy="551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3" name="Equation" r:id="rId3" imgW="1562040" imgH="228600" progId="Equation.DSMT4">
                  <p:embed/>
                </p:oleObj>
              </mc:Choice>
              <mc:Fallback>
                <p:oleObj name="Equation" r:id="rId3" imgW="15620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683" y="1587169"/>
                        <a:ext cx="4066522" cy="551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353720"/>
              </p:ext>
            </p:extLst>
          </p:nvPr>
        </p:nvGraphicFramePr>
        <p:xfrm>
          <a:off x="323528" y="2187575"/>
          <a:ext cx="75517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4" name="Equation" r:id="rId5" imgW="2539800" imgH="215640" progId="Equation.DSMT4">
                  <p:embed/>
                </p:oleObj>
              </mc:Choice>
              <mc:Fallback>
                <p:oleObj name="Equation" r:id="rId5" imgW="253980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187575"/>
                        <a:ext cx="7551738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512304"/>
              </p:ext>
            </p:extLst>
          </p:nvPr>
        </p:nvGraphicFramePr>
        <p:xfrm>
          <a:off x="2017111" y="2983936"/>
          <a:ext cx="3525455" cy="58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5" name="Equation" r:id="rId7" imgW="1752480" imgH="266400" progId="Equation.DSMT4">
                  <p:embed/>
                </p:oleObj>
              </mc:Choice>
              <mc:Fallback>
                <p:oleObj name="Equation" r:id="rId7" imgW="1752480" imgH="26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111" y="2983936"/>
                        <a:ext cx="3525455" cy="581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323528" y="3645024"/>
            <a:ext cx="63369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右连续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right-continuous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，即</a:t>
            </a:r>
          </a:p>
        </p:txBody>
      </p:sp>
      <p:graphicFrame>
        <p:nvGraphicFramePr>
          <p:cNvPr id="18440" name="Object 15"/>
          <p:cNvGraphicFramePr>
            <a:graphicFrameLocks noChangeAspect="1"/>
          </p:cNvGraphicFramePr>
          <p:nvPr/>
        </p:nvGraphicFramePr>
        <p:xfrm>
          <a:off x="4724400" y="4918075"/>
          <a:ext cx="11430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6" name="Equation" r:id="rId9" imgW="114151" imgH="215619" progId="Equation.DSMT4">
                  <p:embed/>
                </p:oleObj>
              </mc:Choice>
              <mc:Fallback>
                <p:oleObj name="Equation" r:id="rId9" imgW="114151" imgH="21561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18075"/>
                        <a:ext cx="114300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852943"/>
              </p:ext>
            </p:extLst>
          </p:nvPr>
        </p:nvGraphicFramePr>
        <p:xfrm>
          <a:off x="2172196" y="4221088"/>
          <a:ext cx="3263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7" name="Equation" r:id="rId11" imgW="1117440" imgH="304560" progId="Equation.DSMT4">
                  <p:embed/>
                </p:oleObj>
              </mc:Choice>
              <mc:Fallback>
                <p:oleObj name="Equation" r:id="rId11" imgW="1117440" imgH="3045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196" y="4221088"/>
                        <a:ext cx="3263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468313" y="5013325"/>
            <a:ext cx="8321675" cy="156845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FFFF00"/>
                </a:solidFill>
                <a:latin typeface="Times New Roman" pitchFamily="18" charset="0"/>
              </a:rPr>
              <a:t>       </a:t>
            </a:r>
            <a:r>
              <a:rPr kumimoji="1" lang="zh-CN" altLang="en-US" sz="2800" b="1" dirty="0">
                <a:latin typeface="Times New Roman" pitchFamily="18" charset="0"/>
              </a:rPr>
              <a:t>如果一个函数具有上述性质，则一定是某个</a:t>
            </a:r>
            <a:r>
              <a:rPr kumimoji="1" lang="en-US" altLang="zh-CN" sz="2800" b="1" i="1" dirty="0" err="1">
                <a:latin typeface="Times New Roman" pitchFamily="18" charset="0"/>
              </a:rPr>
              <a:t>r.v</a:t>
            </a:r>
            <a:r>
              <a:rPr kumimoji="1" lang="en-US" altLang="zh-CN" sz="2800" b="1" i="1" dirty="0">
                <a:latin typeface="Times New Roman" pitchFamily="18" charset="0"/>
              </a:rPr>
              <a:t>. X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的分布函数</a:t>
            </a:r>
            <a:r>
              <a:rPr kumimoji="1" lang="en-US" altLang="zh-CN" sz="2800" b="1" dirty="0">
                <a:latin typeface="Times New Roman" pitchFamily="18" charset="0"/>
              </a:rPr>
              <a:t>. </a:t>
            </a:r>
            <a:r>
              <a:rPr kumimoji="1" lang="zh-CN" altLang="en-US" sz="2800" b="1" dirty="0">
                <a:latin typeface="Times New Roman" pitchFamily="18" charset="0"/>
              </a:rPr>
              <a:t>也就是说，性质</a:t>
            </a:r>
            <a:r>
              <a:rPr kumimoji="1" lang="en-US" altLang="zh-CN" sz="2800" b="1" dirty="0">
                <a:latin typeface="Times New Roman" pitchFamily="18" charset="0"/>
              </a:rPr>
              <a:t>(1)--(3)</a:t>
            </a:r>
            <a:r>
              <a:rPr kumimoji="1" lang="zh-CN" altLang="en-US" sz="2800" b="1" dirty="0">
                <a:latin typeface="Times New Roman" pitchFamily="18" charset="0"/>
              </a:rPr>
              <a:t>是鉴别一个函数是否是某</a:t>
            </a:r>
            <a:r>
              <a:rPr kumimoji="1" lang="en-US" altLang="zh-CN" sz="2800" b="1" i="1" dirty="0" err="1">
                <a:latin typeface="Times New Roman" pitchFamily="18" charset="0"/>
              </a:rPr>
              <a:t>r.v</a:t>
            </a:r>
            <a:r>
              <a:rPr kumimoji="1" lang="en-US" altLang="zh-CN" sz="2800" b="1" i="1" dirty="0">
                <a:latin typeface="Times New Roman" pitchFamily="18" charset="0"/>
              </a:rPr>
              <a:t>.</a:t>
            </a:r>
            <a:r>
              <a:rPr kumimoji="1" lang="zh-CN" altLang="en-US" sz="2800" b="1" dirty="0">
                <a:latin typeface="Times New Roman" pitchFamily="18" charset="0"/>
              </a:rPr>
              <a:t>的分布函数的充分必要条件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分布函数的性质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utoUpdateAnimBg="0"/>
      <p:bldP spid="109578" grpId="0" autoUpdateAnimBg="0"/>
      <p:bldP spid="10958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Box 3"/>
          <p:cNvSpPr txBox="1">
            <a:spLocks noChangeArrowheads="1"/>
          </p:cNvSpPr>
          <p:nvPr/>
        </p:nvSpPr>
        <p:spPr bwMode="auto">
          <a:xfrm>
            <a:off x="467544" y="260648"/>
            <a:ext cx="7858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>
                <a:latin typeface="+mn-lt"/>
                <a:ea typeface="+mn-ea"/>
              </a:rPr>
              <a:t>例</a:t>
            </a:r>
            <a:r>
              <a:rPr lang="en-US" altLang="zh-CN" sz="320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设随机变量 </a:t>
            </a:r>
            <a:r>
              <a:rPr lang="en-US" altLang="zh-CN" sz="3200" i="1" dirty="0">
                <a:latin typeface="+mn-lt"/>
                <a:ea typeface="+mn-ea"/>
              </a:rPr>
              <a:t>X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的分布函数为：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939408"/>
              </p:ext>
            </p:extLst>
          </p:nvPr>
        </p:nvGraphicFramePr>
        <p:xfrm>
          <a:off x="1619672" y="720090"/>
          <a:ext cx="2919730" cy="2757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6" name="Equation" r:id="rId3" imgW="1371600" imgH="1295280" progId="Equation.3">
                  <p:embed/>
                </p:oleObj>
              </mc:Choice>
              <mc:Fallback>
                <p:oleObj name="Equation" r:id="rId3" imgW="137160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720090"/>
                        <a:ext cx="2919730" cy="27573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283743"/>
              </p:ext>
            </p:extLst>
          </p:nvPr>
        </p:nvGraphicFramePr>
        <p:xfrm>
          <a:off x="395181" y="3645024"/>
          <a:ext cx="3816779" cy="99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7" name="Equation" r:id="rId5" imgW="1650960" imgH="431640" progId="Equation.DSMT4">
                  <p:embed/>
                </p:oleObj>
              </mc:Choice>
              <mc:Fallback>
                <p:oleObj name="Equation" r:id="rId5" imgW="1650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81" y="3645024"/>
                        <a:ext cx="3816779" cy="998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916009"/>
              </p:ext>
            </p:extLst>
          </p:nvPr>
        </p:nvGraphicFramePr>
        <p:xfrm>
          <a:off x="391333" y="4653136"/>
          <a:ext cx="6628939" cy="950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8" name="Equation" r:id="rId7" imgW="3009600" imgH="431640" progId="Equation.DSMT4">
                  <p:embed/>
                </p:oleObj>
              </mc:Choice>
              <mc:Fallback>
                <p:oleObj name="Equation" r:id="rId7" imgW="3009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33" y="4653136"/>
                        <a:ext cx="6628939" cy="950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702910"/>
              </p:ext>
            </p:extLst>
          </p:nvPr>
        </p:nvGraphicFramePr>
        <p:xfrm>
          <a:off x="5045546" y="1844675"/>
          <a:ext cx="21907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9" name="Equation" r:id="rId9" imgW="1231560" imgH="431640" progId="Equation.DSMT4">
                  <p:embed/>
                </p:oleObj>
              </mc:Choice>
              <mc:Fallback>
                <p:oleObj name="Equation" r:id="rId9" imgW="1231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546" y="1844675"/>
                        <a:ext cx="219075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911944"/>
              </p:ext>
            </p:extLst>
          </p:nvPr>
        </p:nvGraphicFramePr>
        <p:xfrm>
          <a:off x="5065365" y="908050"/>
          <a:ext cx="16668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0" name="Equation" r:id="rId11" imgW="952200" imgH="431640" progId="Equation.DSMT4">
                  <p:embed/>
                </p:oleObj>
              </mc:Choice>
              <mc:Fallback>
                <p:oleObj name="Equation" r:id="rId11" imgW="952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365" y="908050"/>
                        <a:ext cx="1666875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925056"/>
              </p:ext>
            </p:extLst>
          </p:nvPr>
        </p:nvGraphicFramePr>
        <p:xfrm>
          <a:off x="418311" y="5619052"/>
          <a:ext cx="5233809" cy="9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Equation" r:id="rId13" imgW="2311200" imgH="431640" progId="Equation.DSMT4">
                  <p:embed/>
                </p:oleObj>
              </mc:Choice>
              <mc:Fallback>
                <p:oleObj name="Equation" r:id="rId13" imgW="2311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11" y="5619052"/>
                        <a:ext cx="5233809" cy="97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584103"/>
              </p:ext>
            </p:extLst>
          </p:nvPr>
        </p:nvGraphicFramePr>
        <p:xfrm>
          <a:off x="5095651" y="2743200"/>
          <a:ext cx="18526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Equation" r:id="rId15" imgW="965160" imgH="431640" progId="Equation.DSMT4">
                  <p:embed/>
                </p:oleObj>
              </mc:Choice>
              <mc:Fallback>
                <p:oleObj name="Equation" r:id="rId15" imgW="965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651" y="2743200"/>
                        <a:ext cx="1852613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 2"/>
          <p:cNvSpPr/>
          <p:nvPr/>
        </p:nvSpPr>
        <p:spPr>
          <a:xfrm>
            <a:off x="467544" y="116632"/>
            <a:ext cx="7344816" cy="345638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45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Box 3"/>
          <p:cNvSpPr txBox="1">
            <a:spLocks noChangeArrowheads="1"/>
          </p:cNvSpPr>
          <p:nvPr/>
        </p:nvSpPr>
        <p:spPr bwMode="auto">
          <a:xfrm>
            <a:off x="539750" y="332656"/>
            <a:ext cx="7786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+mn-lt"/>
                <a:ea typeface="+mn-ea"/>
              </a:rPr>
              <a:t>例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设随机变量 </a:t>
            </a:r>
            <a:r>
              <a:rPr lang="en-US" altLang="zh-CN" sz="3200" i="1" dirty="0">
                <a:latin typeface="+mn-lt"/>
                <a:ea typeface="+mn-ea"/>
              </a:rPr>
              <a:t>X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的分布函数为</a:t>
            </a:r>
            <a:endParaRPr lang="en-US" altLang="zh-CN" sz="3200" dirty="0">
              <a:latin typeface="+mn-lt"/>
              <a:ea typeface="+mn-ea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658764"/>
              </p:ext>
            </p:extLst>
          </p:nvPr>
        </p:nvGraphicFramePr>
        <p:xfrm>
          <a:off x="2292144" y="892622"/>
          <a:ext cx="4045363" cy="1200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3" imgW="1625400" imgH="482400" progId="Equation.3">
                  <p:embed/>
                </p:oleObj>
              </mc:Choice>
              <mc:Fallback>
                <p:oleObj name="Equation" r:id="rId3" imgW="1625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144" y="892622"/>
                        <a:ext cx="4045363" cy="12005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Box 5"/>
          <p:cNvSpPr txBox="1">
            <a:spLocks noChangeArrowheads="1"/>
          </p:cNvSpPr>
          <p:nvPr/>
        </p:nvSpPr>
        <p:spPr bwMode="auto">
          <a:xfrm>
            <a:off x="539750" y="2124145"/>
            <a:ext cx="738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latin typeface="+mn-lt"/>
                <a:ea typeface="+mn-ea"/>
              </a:rPr>
              <a:t>其中            为常数，求常数 </a:t>
            </a:r>
            <a:r>
              <a:rPr lang="en-US" altLang="zh-CN" sz="3200" i="1" dirty="0">
                <a:latin typeface="+mn-lt"/>
                <a:ea typeface="+mn-ea"/>
              </a:rPr>
              <a:t>a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与 </a:t>
            </a:r>
            <a:r>
              <a:rPr lang="en-US" altLang="zh-CN" sz="3200" i="1" dirty="0">
                <a:latin typeface="+mn-lt"/>
                <a:ea typeface="+mn-ea"/>
              </a:rPr>
              <a:t>b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的值。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880212"/>
              </p:ext>
            </p:extLst>
          </p:nvPr>
        </p:nvGraphicFramePr>
        <p:xfrm>
          <a:off x="1429623" y="2185337"/>
          <a:ext cx="1028542" cy="429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5" imgW="368280" imgH="177480" progId="Equation.3">
                  <p:embed/>
                </p:oleObj>
              </mc:Choice>
              <mc:Fallback>
                <p:oleObj name="Equation" r:id="rId5" imgW="368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623" y="2185337"/>
                        <a:ext cx="1028542" cy="429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750" y="3068638"/>
            <a:ext cx="700087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解：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由分布函数的性质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(+ ∞) = 1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，可得：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1.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的右连续性，可得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-1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08283"/>
              </p:ext>
            </p:extLst>
          </p:nvPr>
        </p:nvGraphicFramePr>
        <p:xfrm>
          <a:off x="1790144" y="3664446"/>
          <a:ext cx="5739924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7" imgW="2666880" imgH="291960" progId="Equation.3">
                  <p:embed/>
                </p:oleObj>
              </mc:Choice>
              <mc:Fallback>
                <p:oleObj name="Equation" r:id="rId7" imgW="26668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144" y="3664446"/>
                        <a:ext cx="5739924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69028"/>
              </p:ext>
            </p:extLst>
          </p:nvPr>
        </p:nvGraphicFramePr>
        <p:xfrm>
          <a:off x="1979613" y="5017740"/>
          <a:ext cx="53673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9" imgW="2743200" imgH="291960" progId="Equation.3">
                  <p:embed/>
                </p:oleObj>
              </mc:Choice>
              <mc:Fallback>
                <p:oleObj name="Equation" r:id="rId9" imgW="27432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17740"/>
                        <a:ext cx="536733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/>
        </p:nvSpPr>
        <p:spPr>
          <a:xfrm>
            <a:off x="467544" y="116632"/>
            <a:ext cx="7344816" cy="259228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9505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403350" y="404813"/>
            <a:ext cx="3960813" cy="579437"/>
          </a:xfrm>
          <a:prstGeom prst="rect">
            <a:avLst/>
          </a:prstGeom>
          <a:solidFill>
            <a:srgbClr val="66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CCFFFF"/>
                </a:solidFill>
                <a:latin typeface="Times New Roman" pitchFamily="18" charset="0"/>
              </a:rPr>
              <a:t>随机变量概念的产生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468313" y="2708920"/>
            <a:ext cx="83058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在实际问题中，随机试验的结果可以用数量来表示，由此就产生了随机变量的概念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468313" y="1268413"/>
            <a:ext cx="7931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      </a:t>
            </a:r>
            <a:r>
              <a:rPr lang="zh-CN" altLang="en-US" sz="3200" b="1"/>
              <a:t>上一章中，</a:t>
            </a:r>
            <a:r>
              <a:rPr kumimoji="1" lang="zh-CN" altLang="en-US" sz="3200" b="1"/>
              <a:t>随机试验的结果用基本事件</a:t>
            </a:r>
          </a:p>
          <a:p>
            <a:pPr eaLnBrk="1" hangingPunct="1"/>
            <a:r>
              <a:rPr kumimoji="1" lang="zh-CN" altLang="en-US" sz="3200" b="1"/>
              <a:t>的集合表示。</a:t>
            </a:r>
          </a:p>
        </p:txBody>
      </p:sp>
      <p:sp>
        <p:nvSpPr>
          <p:cNvPr id="120839" name="AutoShape 7"/>
          <p:cNvSpPr>
            <a:spLocks noChangeArrowheads="1"/>
          </p:cNvSpPr>
          <p:nvPr/>
        </p:nvSpPr>
        <p:spPr bwMode="auto">
          <a:xfrm>
            <a:off x="3851275" y="1988840"/>
            <a:ext cx="1944688" cy="609600"/>
          </a:xfrm>
          <a:prstGeom prst="wedgeRoundRectCallout">
            <a:avLst>
              <a:gd name="adj1" fmla="val -79144"/>
              <a:gd name="adj2" fmla="val -32292"/>
              <a:gd name="adj3" fmla="val 16667"/>
            </a:avLst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 dirty="0"/>
              <a:t>局限性</a:t>
            </a:r>
          </a:p>
        </p:txBody>
      </p:sp>
      <p:sp>
        <p:nvSpPr>
          <p:cNvPr id="120840" name="AutoShape 8"/>
          <p:cNvSpPr>
            <a:spLocks noChangeArrowheads="1"/>
          </p:cNvSpPr>
          <p:nvPr/>
        </p:nvSpPr>
        <p:spPr bwMode="auto">
          <a:xfrm>
            <a:off x="3492500" y="4077841"/>
            <a:ext cx="1944688" cy="609600"/>
          </a:xfrm>
          <a:prstGeom prst="wedgeRoundRectCallout">
            <a:avLst>
              <a:gd name="adj1" fmla="val -4042"/>
              <a:gd name="adj2" fmla="val -88282"/>
              <a:gd name="adj3" fmla="val 16667"/>
            </a:avLst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/>
              <a:t>全面性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539552" y="4725913"/>
            <a:ext cx="806539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latin typeface="宋体" pitchFamily="2" charset="-122"/>
              </a:rPr>
              <a:t>   </a:t>
            </a:r>
            <a:r>
              <a:rPr kumimoji="1" lang="zh-CN" altLang="en-US" sz="3200" b="1" dirty="0">
                <a:latin typeface="宋体" pitchFamily="2" charset="-122"/>
              </a:rPr>
              <a:t>为更好地揭示随机现象的规律性并利用数学工具描述其规律</a:t>
            </a:r>
            <a:r>
              <a:rPr kumimoji="1" lang="en-US" altLang="zh-CN" sz="3200" b="1" dirty="0">
                <a:latin typeface="宋体" pitchFamily="2" charset="-122"/>
              </a:rPr>
              <a:t>, </a:t>
            </a:r>
            <a:r>
              <a:rPr kumimoji="1" lang="zh-CN" altLang="en-US" sz="3200" b="1" dirty="0">
                <a:latin typeface="宋体" pitchFamily="2" charset="-122"/>
              </a:rPr>
              <a:t>有必要引入随机变量来描述随机试验的不同结果</a:t>
            </a:r>
            <a:r>
              <a:rPr kumimoji="1" lang="en-US" altLang="zh-CN" sz="3200" b="1" dirty="0">
                <a:latin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120837" grpId="0" autoUpdateAnimBg="0"/>
      <p:bldP spid="120838" grpId="0" autoUpdateAnimBg="0"/>
      <p:bldP spid="120839" grpId="0" animBg="1" autoUpdateAnimBg="0"/>
      <p:bldP spid="120840" grpId="0" animBg="1" autoUpdateAnimBg="0"/>
      <p:bldP spid="12084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2195513" y="4509765"/>
            <a:ext cx="3954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电脑的使用寿命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……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68313" y="981075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   1</a:t>
            </a:r>
            <a:r>
              <a:rPr kumimoji="1" lang="zh-CN" altLang="en-US" sz="3200" b="1">
                <a:latin typeface="Times New Roman" pitchFamily="18" charset="0"/>
              </a:rPr>
              <a:t>、有些试验结果本身与数值有关（本身就是一个数）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468313" y="2492896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   </a:t>
            </a:r>
            <a:r>
              <a:rPr kumimoji="1" lang="zh-CN" altLang="en-US" sz="3200" b="1">
                <a:latin typeface="Times New Roman" pitchFamily="18" charset="0"/>
              </a:rPr>
              <a:t>例如，掷一颗骰子面上出现的点数；</a:t>
            </a:r>
            <a:endParaRPr kumimoji="1" lang="zh-CN" altLang="en-US" sz="32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1547813" y="3501653"/>
            <a:ext cx="5805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</a:t>
            </a:r>
            <a:r>
              <a:rPr kumimoji="1" lang="zh-CN" altLang="en-US" sz="3200" b="1" dirty="0">
                <a:latin typeface="Times New Roman" pitchFamily="18" charset="0"/>
              </a:rPr>
              <a:t>七月份济南的最高温度；</a:t>
            </a:r>
            <a:endParaRPr kumimoji="1" lang="zh-CN" altLang="en-US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utoUpdateAnimBg="0"/>
      <p:bldP spid="102406" grpId="0" autoUpdateAnimBg="0"/>
      <p:bldP spid="102407" grpId="0" autoUpdateAnimBg="0"/>
      <p:bldP spid="10240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468313" y="404664"/>
            <a:ext cx="807720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、在有些试验中，试验结果看来与数值无关，但我们可以引进一个变量来表示它的各种结果</a:t>
            </a:r>
            <a:r>
              <a:rPr kumimoji="1" lang="en-US" altLang="zh-CN" sz="3200" b="1" dirty="0">
                <a:latin typeface="Times New Roman" pitchFamily="18" charset="0"/>
              </a:rPr>
              <a:t>.   </a:t>
            </a:r>
            <a:r>
              <a:rPr kumimoji="1" lang="zh-CN" altLang="en-US" sz="3200" b="1" dirty="0">
                <a:latin typeface="Times New Roman" pitchFamily="18" charset="0"/>
              </a:rPr>
              <a:t>也就是说，把试验结果数值化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      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468313" y="2276277"/>
            <a:ext cx="80724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99CC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zh-CN" altLang="en-US" sz="3600">
                <a:solidFill>
                  <a:srgbClr val="99CC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3600">
                <a:latin typeface="黑体" pitchFamily="2" charset="-122"/>
                <a:ea typeface="楷体_GB2312" pitchFamily="49" charset="-122"/>
              </a:rPr>
              <a:t>检测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一件产品可能出现的两个结果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 </a:t>
            </a:r>
          </a:p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也可以用一个离散变量来描述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117399"/>
              </p:ext>
            </p:extLst>
          </p:nvPr>
        </p:nvGraphicFramePr>
        <p:xfrm>
          <a:off x="2111375" y="3485952"/>
          <a:ext cx="3835400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3" imgW="1180800" imgH="482400" progId="Equation.DSMT4">
                  <p:embed/>
                </p:oleObj>
              </mc:Choice>
              <mc:Fallback>
                <p:oleObj name="Equation" r:id="rId3" imgW="11808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3485952"/>
                        <a:ext cx="3835400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1" name="Rectangle 5"/>
          <p:cNvSpPr>
            <a:spLocks noChangeArrowheads="1"/>
          </p:cNvSpPr>
          <p:nvPr/>
        </p:nvSpPr>
        <p:spPr bwMode="auto">
          <a:xfrm rot="20318594">
            <a:off x="3670300" y="5511602"/>
            <a:ext cx="533400" cy="5334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随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 rot="1768964">
            <a:off x="5727700" y="5587802"/>
            <a:ext cx="533400" cy="533400"/>
          </a:xfrm>
          <a:prstGeom prst="rect">
            <a:avLst/>
          </a:prstGeom>
          <a:solidFill>
            <a:srgbClr val="33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量</a:t>
            </a: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 rot="13317">
            <a:off x="4356100" y="5587802"/>
            <a:ext cx="533400" cy="5334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机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 rot="21587285">
            <a:off x="5041900" y="5587802"/>
            <a:ext cx="533400" cy="533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变</a:t>
            </a: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755650" y="5300465"/>
            <a:ext cx="2825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/>
              <a:t>这种对应关系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  <p:bldP spid="121859" grpId="0" autoUpdateAnimBg="0"/>
      <p:bldP spid="121861" grpId="0" animBg="1" autoUpdateAnimBg="0"/>
      <p:bldP spid="121862" grpId="0" animBg="1" autoUpdateAnimBg="0"/>
      <p:bldP spid="121863" grpId="0" animBg="1" autoUpdateAnimBg="0"/>
      <p:bldP spid="121864" grpId="0" animBg="1" autoUpdateAnimBg="0"/>
      <p:bldP spid="12186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981200" y="1981200"/>
            <a:ext cx="679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Ω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是试验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样本空间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,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若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609600" y="3733800"/>
            <a:ext cx="713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则称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 (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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)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为 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Ω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 上的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sym typeface="Euclid Symbol" pitchFamily="18" charset="2"/>
              </a:rPr>
              <a:t>随机变量</a:t>
            </a:r>
            <a:endParaRPr kumimoji="1" lang="zh-CN" altLang="en-US" sz="36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sym typeface="Euclid Symbol" pitchFamily="18" charset="2"/>
            </a:endParaRP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721851"/>
              </p:ext>
            </p:extLst>
          </p:nvPr>
        </p:nvGraphicFramePr>
        <p:xfrm>
          <a:off x="4886325" y="2865438"/>
          <a:ext cx="40195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" name="Equation" r:id="rId4" imgW="1155600" imgH="215640" progId="Equation.DSMT4">
                  <p:embed/>
                </p:oleObj>
              </mc:Choice>
              <mc:Fallback>
                <p:oleObj name="Equation" r:id="rId4" imgW="115560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2865438"/>
                        <a:ext cx="40195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650875" y="1981200"/>
            <a:ext cx="1112838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611188" y="1052513"/>
            <a:ext cx="6735762" cy="7016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一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随机变量 </a:t>
            </a:r>
            <a:r>
              <a:rPr kumimoji="1" lang="en-US" altLang="zh-CN" sz="4000" dirty="0">
                <a:latin typeface="Times New Roman" pitchFamily="18" charset="0"/>
                <a:ea typeface="黑体" pitchFamily="2" charset="-122"/>
                <a:sym typeface="Euclid Symbol" pitchFamily="18" charset="2"/>
              </a:rPr>
              <a:t>( random  variable )</a:t>
            </a:r>
            <a:endParaRPr kumimoji="1" lang="en-US" altLang="zh-CN" sz="3600" dirty="0">
              <a:solidFill>
                <a:srgbClr val="FFFF99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915816" y="2697163"/>
            <a:ext cx="2057400" cy="579437"/>
            <a:chOff x="2160" y="1747"/>
            <a:chExt cx="1296" cy="365"/>
          </a:xfrm>
        </p:grpSpPr>
        <p:sp>
          <p:nvSpPr>
            <p:cNvPr id="7187" name="Text Box 12"/>
            <p:cNvSpPr txBox="1">
              <a:spLocks noChangeArrowheads="1"/>
            </p:cNvSpPr>
            <p:nvPr/>
          </p:nvSpPr>
          <p:spPr bwMode="auto">
            <a:xfrm>
              <a:off x="2160" y="1747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itchFamily="18" charset="0"/>
                </a:rPr>
                <a:t>按一定法则</a:t>
              </a:r>
              <a:endParaRPr kumimoji="1" lang="zh-CN" altLang="en-US" sz="2800">
                <a:latin typeface="Times New Roman" pitchFamily="18" charset="0"/>
                <a:sym typeface="Euclid Symbol" pitchFamily="18" charset="2"/>
              </a:endParaRPr>
            </a:p>
          </p:txBody>
        </p:sp>
        <p:sp>
          <p:nvSpPr>
            <p:cNvPr id="7188" name="Line 13"/>
            <p:cNvSpPr>
              <a:spLocks noChangeShapeType="1"/>
            </p:cNvSpPr>
            <p:nvPr/>
          </p:nvSpPr>
          <p:spPr bwMode="auto">
            <a:xfrm>
              <a:off x="2160" y="2112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034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365219"/>
              </p:ext>
            </p:extLst>
          </p:nvPr>
        </p:nvGraphicFramePr>
        <p:xfrm>
          <a:off x="971600" y="2878138"/>
          <a:ext cx="18192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Equation" r:id="rId6" imgW="520560" imgH="177480" progId="Equation.DSMT4">
                  <p:embed/>
                </p:oleObj>
              </mc:Choice>
              <mc:Fallback>
                <p:oleObj name="Equation" r:id="rId6" imgW="52056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878138"/>
                        <a:ext cx="1819275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042988" y="4581525"/>
            <a:ext cx="7350125" cy="1676400"/>
            <a:chOff x="657" y="2886"/>
            <a:chExt cx="4630" cy="1056"/>
          </a:xfrm>
        </p:grpSpPr>
        <p:sp>
          <p:nvSpPr>
            <p:cNvPr id="7179" name="Rectangle 16"/>
            <p:cNvSpPr>
              <a:spLocks noChangeArrowheads="1"/>
            </p:cNvSpPr>
            <p:nvPr/>
          </p:nvSpPr>
          <p:spPr bwMode="auto">
            <a:xfrm>
              <a:off x="657" y="2886"/>
              <a:ext cx="1104" cy="9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3200" b="1" i="1" dirty="0">
                  <a:latin typeface="Times New Roman" pitchFamily="18" charset="0"/>
                </a:rPr>
                <a:t>ω</a:t>
              </a:r>
              <a:r>
                <a:rPr kumimoji="1" lang="en-US" altLang="zh-CN" sz="3200" b="1" dirty="0">
                  <a:solidFill>
                    <a:schemeClr val="tx2"/>
                  </a:solidFill>
                  <a:latin typeface="Times New Roman" pitchFamily="18" charset="0"/>
                </a:rPr>
                <a:t>.</a:t>
              </a:r>
              <a:endParaRPr kumimoji="1" lang="en-US" altLang="zh-CN" sz="3200" b="1" dirty="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200" b="1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>
              <a:off x="2517" y="3702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Freeform 18"/>
            <p:cNvSpPr>
              <a:spLocks/>
            </p:cNvSpPr>
            <p:nvPr/>
          </p:nvSpPr>
          <p:spPr bwMode="auto">
            <a:xfrm>
              <a:off x="1317" y="3270"/>
              <a:ext cx="2496" cy="432"/>
            </a:xfrm>
            <a:custGeom>
              <a:avLst/>
              <a:gdLst>
                <a:gd name="T0" fmla="*/ 0 w 2544"/>
                <a:gd name="T1" fmla="*/ 0 h 288"/>
                <a:gd name="T2" fmla="*/ 1723 w 2544"/>
                <a:gd name="T3" fmla="*/ 324 h 288"/>
                <a:gd name="T4" fmla="*/ 2403 w 2544"/>
                <a:gd name="T5" fmla="*/ 972 h 288"/>
                <a:gd name="T6" fmla="*/ 0 60000 65536"/>
                <a:gd name="T7" fmla="*/ 0 60000 65536"/>
                <a:gd name="T8" fmla="*/ 0 60000 65536"/>
                <a:gd name="T9" fmla="*/ 0 w 2544"/>
                <a:gd name="T10" fmla="*/ 0 h 288"/>
                <a:gd name="T11" fmla="*/ 2544 w 25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" h="288">
                  <a:moveTo>
                    <a:pt x="0" y="0"/>
                  </a:moveTo>
                  <a:cubicBezTo>
                    <a:pt x="700" y="24"/>
                    <a:pt x="1400" y="48"/>
                    <a:pt x="1824" y="96"/>
                  </a:cubicBezTo>
                  <a:cubicBezTo>
                    <a:pt x="2248" y="144"/>
                    <a:pt x="2424" y="248"/>
                    <a:pt x="254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Rectangle 19"/>
            <p:cNvSpPr>
              <a:spLocks noChangeArrowheads="1"/>
            </p:cNvSpPr>
            <p:nvPr/>
          </p:nvSpPr>
          <p:spPr bwMode="auto">
            <a:xfrm>
              <a:off x="3618" y="3126"/>
              <a:ext cx="7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i="1">
                  <a:latin typeface="Times New Roman" pitchFamily="18" charset="0"/>
                </a:rPr>
                <a:t>X</a:t>
              </a:r>
              <a:r>
                <a:rPr kumimoji="1" lang="en-US" altLang="zh-CN" sz="3200" b="1">
                  <a:latin typeface="Times New Roman" pitchFamily="18" charset="0"/>
                </a:rPr>
                <a:t>(</a:t>
              </a:r>
              <a:r>
                <a:rPr kumimoji="1" lang="en-US" altLang="zh-CN" sz="3200" b="1" i="1">
                  <a:latin typeface="Times New Roman" pitchFamily="18" charset="0"/>
                </a:rPr>
                <a:t>ω</a:t>
              </a:r>
              <a:r>
                <a:rPr kumimoji="1" lang="en-US" altLang="zh-CN" sz="3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183" name="Line 20"/>
            <p:cNvSpPr>
              <a:spLocks noChangeShapeType="1"/>
            </p:cNvSpPr>
            <p:nvPr/>
          </p:nvSpPr>
          <p:spPr bwMode="auto">
            <a:xfrm>
              <a:off x="3813" y="341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4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8682372"/>
                </p:ext>
              </p:extLst>
            </p:nvPr>
          </p:nvGraphicFramePr>
          <p:xfrm>
            <a:off x="662" y="3532"/>
            <a:ext cx="34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3" name="Equation" r:id="rId8" imgW="164880" imgH="164880" progId="Equation.DSMT4">
                    <p:embed/>
                  </p:oleObj>
                </mc:Choice>
                <mc:Fallback>
                  <p:oleObj name="Equation" r:id="rId8" imgW="164880" imgH="1648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" y="3532"/>
                          <a:ext cx="340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Line 22"/>
            <p:cNvSpPr>
              <a:spLocks noChangeShapeType="1"/>
            </p:cNvSpPr>
            <p:nvPr/>
          </p:nvSpPr>
          <p:spPr bwMode="auto">
            <a:xfrm>
              <a:off x="4869" y="370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Rectangle 23"/>
            <p:cNvSpPr>
              <a:spLocks noChangeArrowheads="1"/>
            </p:cNvSpPr>
            <p:nvPr/>
          </p:nvSpPr>
          <p:spPr bwMode="auto">
            <a:xfrm>
              <a:off x="5000" y="3577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i="1">
                  <a:latin typeface="Times New Roman" pitchFamily="18" charset="0"/>
                </a:rPr>
                <a:t>R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ea typeface="楷体_GB2312" pitchFamily="49" charset="-122"/>
              </a:rPr>
              <a:t>§2.1  </a:t>
            </a:r>
            <a:r>
              <a:rPr kumimoji="1" lang="zh-CN" altLang="en-US" dirty="0">
                <a:ea typeface="楷体_GB2312" pitchFamily="49" charset="-122"/>
              </a:rPr>
              <a:t>随机变量及其分布函数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utoUpdateAnimBg="0"/>
      <p:bldP spid="103428" grpId="0" autoUpdateAnimBg="0"/>
      <p:bldP spid="103431" grpId="0" animBg="1" autoUpdateAnimBg="0"/>
      <p:bldP spid="10343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116632"/>
            <a:ext cx="7980363" cy="673100"/>
            <a:chOff x="432" y="220"/>
            <a:chExt cx="5027" cy="424"/>
          </a:xfrm>
        </p:grpSpPr>
        <p:sp>
          <p:nvSpPr>
            <p:cNvPr id="8205" name="Text Box 3"/>
            <p:cNvSpPr txBox="1">
              <a:spLocks noChangeArrowheads="1"/>
            </p:cNvSpPr>
            <p:nvPr/>
          </p:nvSpPr>
          <p:spPr bwMode="auto">
            <a:xfrm>
              <a:off x="432" y="240"/>
              <a:ext cx="17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>
                  <a:latin typeface="Times New Roman" pitchFamily="18" charset="0"/>
                </a:rPr>
                <a:t>随机变量   </a:t>
              </a:r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是</a:t>
              </a:r>
            </a:p>
          </p:txBody>
        </p:sp>
        <p:graphicFrame>
          <p:nvGraphicFramePr>
            <p:cNvPr id="820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2139543"/>
                </p:ext>
              </p:extLst>
            </p:nvPr>
          </p:nvGraphicFramePr>
          <p:xfrm>
            <a:off x="2200" y="275"/>
            <a:ext cx="79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2" name="Equation" r:id="rId4" imgW="482400" imgH="177480" progId="Equation.DSMT4">
                    <p:embed/>
                  </p:oleObj>
                </mc:Choice>
                <mc:Fallback>
                  <p:oleObj name="Equation" r:id="rId4" imgW="482400" imgH="177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75"/>
                          <a:ext cx="793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Text Box 5"/>
            <p:cNvSpPr txBox="1">
              <a:spLocks noChangeArrowheads="1"/>
            </p:cNvSpPr>
            <p:nvPr/>
          </p:nvSpPr>
          <p:spPr bwMode="auto">
            <a:xfrm>
              <a:off x="3016" y="220"/>
              <a:ext cx="244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上的映射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mapping, </a:t>
              </a:r>
            </a:p>
          </p:txBody>
        </p:sp>
      </p:grp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654050" y="980728"/>
            <a:ext cx="429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此映射具有如下特点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33400" y="1818929"/>
            <a:ext cx="4600575" cy="646113"/>
            <a:chOff x="336" y="1168"/>
            <a:chExt cx="2898" cy="407"/>
          </a:xfrm>
        </p:grpSpPr>
        <p:sp>
          <p:nvSpPr>
            <p:cNvPr id="8203" name="Text Box 8"/>
            <p:cNvSpPr txBox="1">
              <a:spLocks noChangeArrowheads="1"/>
            </p:cNvSpPr>
            <p:nvPr/>
          </p:nvSpPr>
          <p:spPr bwMode="auto">
            <a:xfrm>
              <a:off x="336" y="1168"/>
              <a:ext cx="289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kumimoji="1" lang="en-US" altLang="zh-CN" sz="3200" dirty="0">
                  <a:latin typeface="Times New Roman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3600" b="1" u="sng" dirty="0">
                  <a:latin typeface="Times New Roman" pitchFamily="18" charset="0"/>
                </a:rPr>
                <a:t>定义域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    事件域 </a:t>
              </a:r>
              <a:r>
                <a:rPr kumimoji="1" lang="zh-CN" altLang="en-US" sz="3200" i="1" dirty="0">
                  <a:latin typeface="Times New Roman" pitchFamily="18" charset="0"/>
                  <a:ea typeface="楷体_GB2312" pitchFamily="49" charset="-122"/>
                  <a:sym typeface="Euclid Symbol" pitchFamily="18" charset="2"/>
                </a:rPr>
                <a:t>Ω</a:t>
              </a:r>
              <a:r>
                <a:rPr kumimoji="1" lang="zh-CN" altLang="en-US" sz="3200" dirty="0"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8204" name="AutoShape 9"/>
            <p:cNvSpPr>
              <a:spLocks noChangeArrowheads="1"/>
            </p:cNvSpPr>
            <p:nvPr/>
          </p:nvSpPr>
          <p:spPr bwMode="auto">
            <a:xfrm>
              <a:off x="432" y="1296"/>
              <a:ext cx="192" cy="144"/>
            </a:xfrm>
            <a:prstGeom prst="flowChartDecision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33400" y="2537966"/>
            <a:ext cx="8593138" cy="1878013"/>
            <a:chOff x="336" y="1604"/>
            <a:chExt cx="5413" cy="1183"/>
          </a:xfrm>
        </p:grpSpPr>
        <p:sp>
          <p:nvSpPr>
            <p:cNvPr id="8201" name="Text Box 11"/>
            <p:cNvSpPr txBox="1">
              <a:spLocks noChangeArrowheads="1"/>
            </p:cNvSpPr>
            <p:nvPr/>
          </p:nvSpPr>
          <p:spPr bwMode="auto">
            <a:xfrm>
              <a:off x="336" y="1604"/>
              <a:ext cx="5413" cy="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kumimoji="1" lang="en-US" altLang="zh-CN" sz="3200" dirty="0">
                  <a:latin typeface="Times New Roman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3600" b="1" u="sng" dirty="0">
                  <a:latin typeface="Times New Roman" pitchFamily="18" charset="0"/>
                </a:rPr>
                <a:t>随机性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600" b="1" dirty="0"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kumimoji="1" lang="en-US" altLang="zh-CN" sz="4400" dirty="0" err="1">
                  <a:latin typeface="Times New Roman" pitchFamily="18" charset="0"/>
                  <a:ea typeface="楷体_GB2312" pitchFamily="49" charset="-122"/>
                </a:rPr>
                <a:t>r.v</a:t>
              </a:r>
              <a:r>
                <a:rPr kumimoji="1" lang="en-US" altLang="zh-CN" sz="4400" dirty="0">
                  <a:latin typeface="Times New Roman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i="1" dirty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的可能取值</a:t>
              </a:r>
              <a:r>
                <a:rPr kumimoji="1" lang="en-US" altLang="zh-CN" sz="3600" i="1" dirty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不止一个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, 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试验前只能预知它的可能的取值，但不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   能预知取哪个值</a:t>
              </a:r>
            </a:p>
          </p:txBody>
        </p:sp>
        <p:sp>
          <p:nvSpPr>
            <p:cNvPr id="8202" name="AutoShape 12"/>
            <p:cNvSpPr>
              <a:spLocks noChangeArrowheads="1"/>
            </p:cNvSpPr>
            <p:nvPr/>
          </p:nvSpPr>
          <p:spPr bwMode="auto">
            <a:xfrm>
              <a:off x="432" y="1776"/>
              <a:ext cx="192" cy="144"/>
            </a:xfrm>
            <a:prstGeom prst="flowChartDecision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09600" y="4626198"/>
            <a:ext cx="8258175" cy="646113"/>
            <a:chOff x="384" y="2769"/>
            <a:chExt cx="5202" cy="407"/>
          </a:xfrm>
        </p:grpSpPr>
        <p:sp>
          <p:nvSpPr>
            <p:cNvPr id="8199" name="Text Box 14"/>
            <p:cNvSpPr txBox="1">
              <a:spLocks noChangeArrowheads="1"/>
            </p:cNvSpPr>
            <p:nvPr/>
          </p:nvSpPr>
          <p:spPr bwMode="auto">
            <a:xfrm>
              <a:off x="384" y="2769"/>
              <a:ext cx="520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kumimoji="1" lang="en-US" altLang="zh-CN" sz="3200" dirty="0">
                  <a:latin typeface="Times New Roman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3600" b="1" u="sng" dirty="0">
                  <a:latin typeface="Times New Roman" pitchFamily="18" charset="0"/>
                </a:rPr>
                <a:t>概率特性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3600" b="1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i="1" dirty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以一定的概率取某个值</a:t>
              </a:r>
              <a:r>
                <a:rPr kumimoji="1" lang="en-US" altLang="zh-CN" sz="3600" i="1" dirty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8200" name="AutoShape 15"/>
            <p:cNvSpPr>
              <a:spLocks noChangeArrowheads="1"/>
            </p:cNvSpPr>
            <p:nvPr/>
          </p:nvSpPr>
          <p:spPr bwMode="auto">
            <a:xfrm>
              <a:off x="432" y="2880"/>
              <a:ext cx="192" cy="144"/>
            </a:xfrm>
            <a:prstGeom prst="flowChartDecision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3" descr="men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50D5E"/>
              </a:clrFrom>
              <a:clrTo>
                <a:srgbClr val="050D5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1922463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2819400" y="2873211"/>
            <a:ext cx="5943600" cy="1681336"/>
          </a:xfrm>
          <a:prstGeom prst="wedgeRectCallout">
            <a:avLst>
              <a:gd name="adj1" fmla="val -73005"/>
              <a:gd name="adj2" fmla="val -4409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36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zh-CN" altLang="en-US" sz="3600" b="1" dirty="0">
                <a:solidFill>
                  <a:schemeClr val="tx1"/>
                </a:solidFill>
                <a:latin typeface="Times New Roman" pitchFamily="18" charset="0"/>
              </a:rPr>
              <a:t>而表示随机变量所取的值</a:t>
            </a:r>
            <a:r>
              <a:rPr kumimoji="1" lang="en-US" altLang="zh-CN" sz="3600" b="1" dirty="0">
                <a:solidFill>
                  <a:schemeClr val="tx1"/>
                </a:solidFill>
                <a:latin typeface="Times New Roman" pitchFamily="18" charset="0"/>
              </a:rPr>
              <a:t>(instantiation)</a:t>
            </a:r>
            <a:r>
              <a:rPr kumimoji="1" lang="zh-CN" altLang="en-US" sz="3600" b="1" dirty="0">
                <a:solidFill>
                  <a:schemeClr val="tx1"/>
                </a:solidFill>
                <a:latin typeface="Times New Roman" pitchFamily="18" charset="0"/>
              </a:rPr>
              <a:t>时</a:t>
            </a:r>
            <a:r>
              <a:rPr kumimoji="1" lang="en-US" altLang="zh-CN" sz="3600" b="1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kumimoji="1" lang="zh-CN" altLang="en-US" sz="3600" b="1" dirty="0">
                <a:solidFill>
                  <a:schemeClr val="tx1"/>
                </a:solidFill>
                <a:latin typeface="Times New Roman" pitchFamily="18" charset="0"/>
              </a:rPr>
              <a:t>一般采用小写字母</a:t>
            </a:r>
            <a:r>
              <a:rPr kumimoji="1" lang="en-US" altLang="zh-CN" sz="3600" b="1" i="1" dirty="0" err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3600" b="1" dirty="0" err="1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kumimoji="1" lang="en-US" altLang="zh-CN" sz="3600" b="1" i="1" dirty="0" err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kumimoji="1" lang="en-US" altLang="zh-CN" sz="3600" b="1" dirty="0" err="1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kumimoji="1" lang="en-US" altLang="zh-CN" sz="3600" b="1" i="1" dirty="0" err="1">
                <a:solidFill>
                  <a:schemeClr val="tx1"/>
                </a:solidFill>
                <a:latin typeface="Times New Roman" pitchFamily="18" charset="0"/>
              </a:rPr>
              <a:t>z</a:t>
            </a:r>
            <a:r>
              <a:rPr kumimoji="1" lang="zh-CN" altLang="en-US" sz="3600" b="1" dirty="0">
                <a:solidFill>
                  <a:schemeClr val="tx1"/>
                </a:solidFill>
                <a:latin typeface="Times New Roman" pitchFamily="18" charset="0"/>
              </a:rPr>
              <a:t>等</a:t>
            </a:r>
            <a:r>
              <a:rPr kumimoji="1" lang="en-US" altLang="zh-CN" sz="3600" b="1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kumimoji="1" lang="zh-CN" altLang="zh-CN" sz="36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auto">
          <a:xfrm>
            <a:off x="2819400" y="457200"/>
            <a:ext cx="5867400" cy="2133600"/>
          </a:xfrm>
          <a:prstGeom prst="wedgeEllipseCallout">
            <a:avLst>
              <a:gd name="adj1" fmla="val -61176"/>
              <a:gd name="adj2" fmla="val -444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</a:rPr>
              <a:t>随机变量通常用大写字母</a:t>
            </a:r>
          </a:p>
          <a:p>
            <a:pPr algn="ctr"/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X,Y,Z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</a:rPr>
              <a:t>或希腊字母</a:t>
            </a:r>
            <a:r>
              <a:rPr kumimoji="1" lang="zh-CN" altLang="en-US" sz="3200" i="1" dirty="0">
                <a:solidFill>
                  <a:schemeClr val="tx1"/>
                </a:solidFill>
                <a:latin typeface="Times New Roman" pitchFamily="18" charset="0"/>
                <a:sym typeface="Euclid Symbol" pitchFamily="18" charset="2"/>
              </a:rPr>
              <a:t>ξ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itchFamily="18" charset="0"/>
                <a:sym typeface="Euclid Symbol" pitchFamily="18" charset="2"/>
              </a:rPr>
              <a:t>, </a:t>
            </a:r>
            <a:r>
              <a:rPr kumimoji="1" lang="el-GR" altLang="zh-CN" sz="3200" i="1" dirty="0">
                <a:solidFill>
                  <a:schemeClr val="tx1"/>
                </a:solidFill>
                <a:latin typeface="Times New Roman" pitchFamily="18" charset="0"/>
                <a:sym typeface="Euclid Symbol" pitchFamily="18" charset="2"/>
              </a:rPr>
              <a:t>η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itchFamily="18" charset="0"/>
                <a:sym typeface="Euclid Symbol" pitchFamily="18" charset="2"/>
              </a:rPr>
              <a:t>, </a:t>
            </a:r>
            <a:r>
              <a:rPr kumimoji="1" lang="el-GR" altLang="zh-CN" sz="3200" i="1" dirty="0">
                <a:solidFill>
                  <a:schemeClr val="tx1"/>
                </a:solidFill>
                <a:latin typeface="Times New Roman" pitchFamily="18" charset="0"/>
                <a:sym typeface="Euclid Symbol" pitchFamily="18" charset="2"/>
              </a:rPr>
              <a:t>ζ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</a:rPr>
              <a:t>等表示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 autoUpdateAnimBg="0"/>
      <p:bldP spid="12288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395288" y="1484040"/>
            <a:ext cx="80772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有了随机变量</a:t>
            </a:r>
            <a:r>
              <a:rPr kumimoji="1" lang="en-US" altLang="zh-CN" sz="3200" b="1">
                <a:latin typeface="Times New Roman" pitchFamily="18" charset="0"/>
              </a:rPr>
              <a:t>,   </a:t>
            </a:r>
            <a:r>
              <a:rPr kumimoji="1" lang="zh-CN" altLang="en-US" sz="3200" b="1">
                <a:latin typeface="Times New Roman" pitchFamily="18" charset="0"/>
              </a:rPr>
              <a:t>随机试验中的各种事件，就可以通过随机变量的关系式表达出来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1331913" y="188640"/>
            <a:ext cx="3887787" cy="57943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引入随机变量的意义</a:t>
            </a:r>
          </a:p>
        </p:txBody>
      </p:sp>
      <p:sp>
        <p:nvSpPr>
          <p:cNvPr id="105490" name="Rectangle 18"/>
          <p:cNvSpPr>
            <a:spLocks noChangeArrowheads="1"/>
          </p:cNvSpPr>
          <p:nvPr/>
        </p:nvSpPr>
        <p:spPr bwMode="auto">
          <a:xfrm>
            <a:off x="471488" y="2708201"/>
            <a:ext cx="80772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如：单位时间内某电话交换台收到的呼叫次数用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latin typeface="Times New Roman" pitchFamily="18" charset="0"/>
              </a:rPr>
              <a:t>表示，它是一个随机变量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00150" y="4004345"/>
            <a:ext cx="7086600" cy="609600"/>
            <a:chOff x="288" y="2131"/>
            <a:chExt cx="4464" cy="384"/>
          </a:xfrm>
        </p:grpSpPr>
        <p:sp>
          <p:nvSpPr>
            <p:cNvPr id="10251" name="Rectangle 20"/>
            <p:cNvSpPr>
              <a:spLocks noChangeArrowheads="1"/>
            </p:cNvSpPr>
            <p:nvPr/>
          </p:nvSpPr>
          <p:spPr bwMode="auto">
            <a:xfrm>
              <a:off x="288" y="2131"/>
              <a:ext cx="44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dirty="0">
                  <a:latin typeface="Times New Roman" pitchFamily="18" charset="0"/>
                </a:rPr>
                <a:t> </a:t>
              </a:r>
              <a:r>
                <a:rPr kumimoji="1" lang="zh-CN" altLang="en-US" sz="3200" b="1" dirty="0">
                  <a:latin typeface="Times New Roman" pitchFamily="18" charset="0"/>
                </a:rPr>
                <a:t>事件</a:t>
              </a:r>
              <a:r>
                <a:rPr kumimoji="1" lang="en-US" altLang="zh-CN" sz="3200" b="1" dirty="0">
                  <a:latin typeface="Times New Roman" pitchFamily="18" charset="0"/>
                </a:rPr>
                <a:t>{</a:t>
              </a:r>
              <a:r>
                <a:rPr kumimoji="1" lang="zh-CN" altLang="en-US" sz="3200" b="1" dirty="0">
                  <a:latin typeface="Times New Roman" pitchFamily="18" charset="0"/>
                </a:rPr>
                <a:t>收到不少于</a:t>
              </a:r>
              <a:r>
                <a:rPr kumimoji="1" lang="en-US" altLang="zh-CN" sz="3200" b="1" dirty="0">
                  <a:latin typeface="Times New Roman" pitchFamily="18" charset="0"/>
                </a:rPr>
                <a:t>1</a:t>
              </a:r>
              <a:r>
                <a:rPr kumimoji="1" lang="zh-CN" altLang="en-US" sz="3200" b="1" dirty="0">
                  <a:latin typeface="Times New Roman" pitchFamily="18" charset="0"/>
                </a:rPr>
                <a:t>次呼叫</a:t>
              </a:r>
              <a:r>
                <a:rPr kumimoji="1" lang="en-US" altLang="zh-CN" sz="3200" b="1" dirty="0">
                  <a:latin typeface="Times New Roman" pitchFamily="18" charset="0"/>
                </a:rPr>
                <a:t>}      { 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latin typeface="Times New Roman" pitchFamily="18" charset="0"/>
                </a:rPr>
                <a:t>     1} </a:t>
              </a:r>
            </a:p>
          </p:txBody>
        </p:sp>
        <p:graphicFrame>
          <p:nvGraphicFramePr>
            <p:cNvPr id="10252" name="Object 21"/>
            <p:cNvGraphicFramePr>
              <a:graphicFrameLocks noChangeAspect="1"/>
            </p:cNvGraphicFramePr>
            <p:nvPr/>
          </p:nvGraphicFramePr>
          <p:xfrm>
            <a:off x="3296" y="2216"/>
            <a:ext cx="40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6" name="公式" r:id="rId3" imgW="198072" imgH="144708" progId="Equation.3">
                    <p:embed/>
                  </p:oleObj>
                </mc:Choice>
                <mc:Fallback>
                  <p:oleObj name="公式" r:id="rId3" imgW="198072" imgH="14470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2216"/>
                          <a:ext cx="40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519741"/>
                </p:ext>
              </p:extLst>
            </p:nvPr>
          </p:nvGraphicFramePr>
          <p:xfrm>
            <a:off x="4068" y="2136"/>
            <a:ext cx="26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7" name="Equation" r:id="rId5" imgW="126720" imgH="152280" progId="Equation.DSMT4">
                    <p:embed/>
                  </p:oleObj>
                </mc:Choice>
                <mc:Fallback>
                  <p:oleObj name="Equation" r:id="rId5" imgW="126720" imgH="15228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8" y="2136"/>
                          <a:ext cx="26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704975" y="4796507"/>
            <a:ext cx="5638800" cy="579438"/>
            <a:chOff x="1536" y="2592"/>
            <a:chExt cx="3552" cy="365"/>
          </a:xfrm>
        </p:grpSpPr>
        <p:sp>
          <p:nvSpPr>
            <p:cNvPr id="10249" name="Rectangle 24"/>
            <p:cNvSpPr>
              <a:spLocks noChangeArrowheads="1"/>
            </p:cNvSpPr>
            <p:nvPr/>
          </p:nvSpPr>
          <p:spPr bwMode="auto">
            <a:xfrm>
              <a:off x="1536" y="2592"/>
              <a:ext cx="35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itchFamily="18" charset="0"/>
                </a:rPr>
                <a:t>      {</a:t>
              </a:r>
              <a:r>
                <a:rPr kumimoji="1" lang="zh-CN" altLang="en-US" sz="3200" b="1">
                  <a:latin typeface="Times New Roman" pitchFamily="18" charset="0"/>
                </a:rPr>
                <a:t>没有收到呼叫</a:t>
              </a:r>
              <a:r>
                <a:rPr kumimoji="1" lang="en-US" altLang="zh-CN" sz="3200" b="1">
                  <a:latin typeface="Times New Roman" pitchFamily="18" charset="0"/>
                </a:rPr>
                <a:t>}      {</a:t>
              </a:r>
              <a:r>
                <a:rPr kumimoji="1" lang="en-US" altLang="zh-CN" sz="3200" b="1" i="1">
                  <a:latin typeface="Times New Roman" pitchFamily="18" charset="0"/>
                </a:rPr>
                <a:t>X</a:t>
              </a:r>
              <a:r>
                <a:rPr kumimoji="1" lang="en-US" altLang="zh-CN" sz="3200" b="1">
                  <a:latin typeface="Times New Roman" pitchFamily="18" charset="0"/>
                </a:rPr>
                <a:t>= 0} </a:t>
              </a:r>
            </a:p>
          </p:txBody>
        </p:sp>
        <p:graphicFrame>
          <p:nvGraphicFramePr>
            <p:cNvPr id="10250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5429195"/>
                </p:ext>
              </p:extLst>
            </p:nvPr>
          </p:nvGraphicFramePr>
          <p:xfrm>
            <a:off x="3705" y="2613"/>
            <a:ext cx="42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8" name="公式" r:id="rId7" imgW="198072" imgH="144708" progId="Equation.3">
                    <p:embed/>
                  </p:oleObj>
                </mc:Choice>
                <mc:Fallback>
                  <p:oleObj name="公式" r:id="rId7" imgW="198072" imgH="144708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5" y="2613"/>
                          <a:ext cx="42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500" name="Text Box 28"/>
          <p:cNvSpPr txBox="1">
            <a:spLocks noChangeArrowheads="1"/>
          </p:cNvSpPr>
          <p:nvPr/>
        </p:nvSpPr>
        <p:spPr bwMode="auto">
          <a:xfrm>
            <a:off x="1187450" y="907778"/>
            <a:ext cx="6480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Batang" pitchFamily="18" charset="-127"/>
              </a:rPr>
              <a:t>(1) </a:t>
            </a:r>
            <a:r>
              <a:rPr kumimoji="1" lang="zh-CN" altLang="en-US" sz="3200" b="1">
                <a:latin typeface="Times New Roman" pitchFamily="18" charset="0"/>
              </a:rPr>
              <a:t>任何随机现象可被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r.v.</a:t>
            </a:r>
            <a:r>
              <a:rPr kumimoji="1" lang="zh-CN" altLang="en-US" sz="3200" b="1">
                <a:latin typeface="Times New Roman" pitchFamily="18" charset="0"/>
              </a:rPr>
              <a:t>描述</a:t>
            </a:r>
          </a:p>
        </p:txBody>
      </p:sp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1258888" y="5588521"/>
            <a:ext cx="6842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Batang" pitchFamily="18" charset="-127"/>
              </a:rPr>
              <a:t>(2) </a:t>
            </a:r>
            <a:r>
              <a:rPr kumimoji="1" lang="zh-CN" altLang="en-US" sz="3200" b="1">
                <a:latin typeface="Times New Roman" pitchFamily="18" charset="0"/>
              </a:rPr>
              <a:t>借助微积分方法研究规律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8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8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8" grpId="0" autoUpdateAnimBg="0"/>
      <p:bldP spid="105489" grpId="0" autoUpdateAnimBg="0"/>
      <p:bldP spid="105490" grpId="0" autoUpdateAnimBg="0"/>
      <p:bldP spid="105500" grpId="0" autoUpdateAnimBg="0"/>
      <p:bldP spid="10550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685800" y="457200"/>
            <a:ext cx="7772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可见，随机事件这个概念实际上是包容在随机变量这个更广的概念内</a:t>
            </a:r>
            <a:r>
              <a:rPr kumimoji="1" lang="en-US" altLang="zh-CN" sz="3200" b="1" dirty="0">
                <a:latin typeface="Times New Roman" pitchFamily="18" charset="0"/>
              </a:rPr>
              <a:t>. </a:t>
            </a:r>
            <a:r>
              <a:rPr kumimoji="1" lang="zh-CN" altLang="en-US" sz="3200" b="1" dirty="0">
                <a:latin typeface="Times New Roman" pitchFamily="18" charset="0"/>
              </a:rPr>
              <a:t>也可以说，随机事件是从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静态</a:t>
            </a:r>
            <a:r>
              <a:rPr kumimoji="1" lang="zh-CN" altLang="en-US" sz="3200" b="1" dirty="0">
                <a:latin typeface="Times New Roman" pitchFamily="18" charset="0"/>
              </a:rPr>
              <a:t>的观点来研究随机现象，而随机变量则是一种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动态</a:t>
            </a:r>
            <a:r>
              <a:rPr kumimoji="1" lang="zh-CN" altLang="en-US" sz="3200" b="1" dirty="0">
                <a:latin typeface="Times New Roman" pitchFamily="18" charset="0"/>
              </a:rPr>
              <a:t>的观点，就象数学分析中常量与变量的区别那样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62000" y="3733800"/>
            <a:ext cx="2362200" cy="2838450"/>
            <a:chOff x="480" y="1824"/>
            <a:chExt cx="1488" cy="1788"/>
          </a:xfrm>
        </p:grpSpPr>
        <p:sp>
          <p:nvSpPr>
            <p:cNvPr id="11268" name="Freeform 12"/>
            <p:cNvSpPr>
              <a:spLocks/>
            </p:cNvSpPr>
            <p:nvPr/>
          </p:nvSpPr>
          <p:spPr bwMode="auto">
            <a:xfrm>
              <a:off x="520" y="3369"/>
              <a:ext cx="753" cy="243"/>
            </a:xfrm>
            <a:custGeom>
              <a:avLst/>
              <a:gdLst>
                <a:gd name="T0" fmla="*/ 120 w 1014"/>
                <a:gd name="T1" fmla="*/ 65 h 282"/>
                <a:gd name="T2" fmla="*/ 106 w 1014"/>
                <a:gd name="T3" fmla="*/ 72 h 282"/>
                <a:gd name="T4" fmla="*/ 101 w 1014"/>
                <a:gd name="T5" fmla="*/ 81 h 282"/>
                <a:gd name="T6" fmla="*/ 91 w 1014"/>
                <a:gd name="T7" fmla="*/ 89 h 282"/>
                <a:gd name="T8" fmla="*/ 76 w 1014"/>
                <a:gd name="T9" fmla="*/ 89 h 282"/>
                <a:gd name="T10" fmla="*/ 54 w 1014"/>
                <a:gd name="T11" fmla="*/ 92 h 282"/>
                <a:gd name="T12" fmla="*/ 32 w 1014"/>
                <a:gd name="T13" fmla="*/ 104 h 282"/>
                <a:gd name="T14" fmla="*/ 20 w 1014"/>
                <a:gd name="T15" fmla="*/ 111 h 282"/>
                <a:gd name="T16" fmla="*/ 10 w 1014"/>
                <a:gd name="T17" fmla="*/ 122 h 282"/>
                <a:gd name="T18" fmla="*/ 2 w 1014"/>
                <a:gd name="T19" fmla="*/ 142 h 282"/>
                <a:gd name="T20" fmla="*/ 0 w 1014"/>
                <a:gd name="T21" fmla="*/ 161 h 282"/>
                <a:gd name="T22" fmla="*/ 2 w 1014"/>
                <a:gd name="T23" fmla="*/ 173 h 282"/>
                <a:gd name="T24" fmla="*/ 10 w 1014"/>
                <a:gd name="T25" fmla="*/ 177 h 282"/>
                <a:gd name="T26" fmla="*/ 22 w 1014"/>
                <a:gd name="T27" fmla="*/ 180 h 282"/>
                <a:gd name="T28" fmla="*/ 47 w 1014"/>
                <a:gd name="T29" fmla="*/ 180 h 282"/>
                <a:gd name="T30" fmla="*/ 71 w 1014"/>
                <a:gd name="T31" fmla="*/ 173 h 282"/>
                <a:gd name="T32" fmla="*/ 88 w 1014"/>
                <a:gd name="T33" fmla="*/ 165 h 282"/>
                <a:gd name="T34" fmla="*/ 118 w 1014"/>
                <a:gd name="T35" fmla="*/ 165 h 282"/>
                <a:gd name="T36" fmla="*/ 135 w 1014"/>
                <a:gd name="T37" fmla="*/ 161 h 282"/>
                <a:gd name="T38" fmla="*/ 155 w 1014"/>
                <a:gd name="T39" fmla="*/ 150 h 282"/>
                <a:gd name="T40" fmla="*/ 172 w 1014"/>
                <a:gd name="T41" fmla="*/ 150 h 282"/>
                <a:gd name="T42" fmla="*/ 187 w 1014"/>
                <a:gd name="T43" fmla="*/ 146 h 282"/>
                <a:gd name="T44" fmla="*/ 199 w 1014"/>
                <a:gd name="T45" fmla="*/ 142 h 282"/>
                <a:gd name="T46" fmla="*/ 209 w 1014"/>
                <a:gd name="T47" fmla="*/ 134 h 282"/>
                <a:gd name="T48" fmla="*/ 219 w 1014"/>
                <a:gd name="T49" fmla="*/ 108 h 282"/>
                <a:gd name="T50" fmla="*/ 221 w 1014"/>
                <a:gd name="T51" fmla="*/ 119 h 282"/>
                <a:gd name="T52" fmla="*/ 226 w 1014"/>
                <a:gd name="T53" fmla="*/ 131 h 282"/>
                <a:gd name="T54" fmla="*/ 236 w 1014"/>
                <a:gd name="T55" fmla="*/ 142 h 282"/>
                <a:gd name="T56" fmla="*/ 250 w 1014"/>
                <a:gd name="T57" fmla="*/ 146 h 282"/>
                <a:gd name="T58" fmla="*/ 258 w 1014"/>
                <a:gd name="T59" fmla="*/ 158 h 282"/>
                <a:gd name="T60" fmla="*/ 285 w 1014"/>
                <a:gd name="T61" fmla="*/ 169 h 282"/>
                <a:gd name="T62" fmla="*/ 317 w 1014"/>
                <a:gd name="T63" fmla="*/ 173 h 282"/>
                <a:gd name="T64" fmla="*/ 346 w 1014"/>
                <a:gd name="T65" fmla="*/ 173 h 282"/>
                <a:gd name="T66" fmla="*/ 361 w 1014"/>
                <a:gd name="T67" fmla="*/ 173 h 282"/>
                <a:gd name="T68" fmla="*/ 383 w 1014"/>
                <a:gd name="T69" fmla="*/ 165 h 282"/>
                <a:gd name="T70" fmla="*/ 400 w 1014"/>
                <a:gd name="T71" fmla="*/ 158 h 282"/>
                <a:gd name="T72" fmla="*/ 413 w 1014"/>
                <a:gd name="T73" fmla="*/ 138 h 282"/>
                <a:gd name="T74" fmla="*/ 415 w 1014"/>
                <a:gd name="T75" fmla="*/ 122 h 282"/>
                <a:gd name="T76" fmla="*/ 410 w 1014"/>
                <a:gd name="T77" fmla="*/ 111 h 282"/>
                <a:gd name="T78" fmla="*/ 400 w 1014"/>
                <a:gd name="T79" fmla="*/ 99 h 282"/>
                <a:gd name="T80" fmla="*/ 388 w 1014"/>
                <a:gd name="T81" fmla="*/ 89 h 282"/>
                <a:gd name="T82" fmla="*/ 371 w 1014"/>
                <a:gd name="T83" fmla="*/ 81 h 282"/>
                <a:gd name="T84" fmla="*/ 349 w 1014"/>
                <a:gd name="T85" fmla="*/ 77 h 282"/>
                <a:gd name="T86" fmla="*/ 327 w 1014"/>
                <a:gd name="T87" fmla="*/ 72 h 282"/>
                <a:gd name="T88" fmla="*/ 307 w 1014"/>
                <a:gd name="T89" fmla="*/ 72 h 282"/>
                <a:gd name="T90" fmla="*/ 285 w 1014"/>
                <a:gd name="T91" fmla="*/ 77 h 282"/>
                <a:gd name="T92" fmla="*/ 290 w 1014"/>
                <a:gd name="T93" fmla="*/ 62 h 282"/>
                <a:gd name="T94" fmla="*/ 290 w 1014"/>
                <a:gd name="T95" fmla="*/ 39 h 282"/>
                <a:gd name="T96" fmla="*/ 263 w 1014"/>
                <a:gd name="T97" fmla="*/ 16 h 282"/>
                <a:gd name="T98" fmla="*/ 231 w 1014"/>
                <a:gd name="T99" fmla="*/ 0 h 282"/>
                <a:gd name="T100" fmla="*/ 194 w 1014"/>
                <a:gd name="T101" fmla="*/ 3 h 282"/>
                <a:gd name="T102" fmla="*/ 120 w 1014"/>
                <a:gd name="T103" fmla="*/ 65 h 2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14"/>
                <a:gd name="T157" fmla="*/ 0 h 282"/>
                <a:gd name="T158" fmla="*/ 1014 w 1014"/>
                <a:gd name="T159" fmla="*/ 282 h 2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  <a:close/>
                </a:path>
              </a:pathLst>
            </a:custGeom>
            <a:solidFill>
              <a:srgbClr val="7023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" name="Freeform 13"/>
            <p:cNvSpPr>
              <a:spLocks/>
            </p:cNvSpPr>
            <p:nvPr/>
          </p:nvSpPr>
          <p:spPr bwMode="auto">
            <a:xfrm>
              <a:off x="520" y="3369"/>
              <a:ext cx="753" cy="243"/>
            </a:xfrm>
            <a:custGeom>
              <a:avLst/>
              <a:gdLst>
                <a:gd name="T0" fmla="*/ 120 w 1014"/>
                <a:gd name="T1" fmla="*/ 65 h 282"/>
                <a:gd name="T2" fmla="*/ 106 w 1014"/>
                <a:gd name="T3" fmla="*/ 72 h 282"/>
                <a:gd name="T4" fmla="*/ 101 w 1014"/>
                <a:gd name="T5" fmla="*/ 81 h 282"/>
                <a:gd name="T6" fmla="*/ 91 w 1014"/>
                <a:gd name="T7" fmla="*/ 89 h 282"/>
                <a:gd name="T8" fmla="*/ 76 w 1014"/>
                <a:gd name="T9" fmla="*/ 89 h 282"/>
                <a:gd name="T10" fmla="*/ 54 w 1014"/>
                <a:gd name="T11" fmla="*/ 92 h 282"/>
                <a:gd name="T12" fmla="*/ 32 w 1014"/>
                <a:gd name="T13" fmla="*/ 104 h 282"/>
                <a:gd name="T14" fmla="*/ 20 w 1014"/>
                <a:gd name="T15" fmla="*/ 111 h 282"/>
                <a:gd name="T16" fmla="*/ 10 w 1014"/>
                <a:gd name="T17" fmla="*/ 122 h 282"/>
                <a:gd name="T18" fmla="*/ 2 w 1014"/>
                <a:gd name="T19" fmla="*/ 142 h 282"/>
                <a:gd name="T20" fmla="*/ 0 w 1014"/>
                <a:gd name="T21" fmla="*/ 161 h 282"/>
                <a:gd name="T22" fmla="*/ 2 w 1014"/>
                <a:gd name="T23" fmla="*/ 173 h 282"/>
                <a:gd name="T24" fmla="*/ 10 w 1014"/>
                <a:gd name="T25" fmla="*/ 177 h 282"/>
                <a:gd name="T26" fmla="*/ 22 w 1014"/>
                <a:gd name="T27" fmla="*/ 180 h 282"/>
                <a:gd name="T28" fmla="*/ 47 w 1014"/>
                <a:gd name="T29" fmla="*/ 180 h 282"/>
                <a:gd name="T30" fmla="*/ 71 w 1014"/>
                <a:gd name="T31" fmla="*/ 173 h 282"/>
                <a:gd name="T32" fmla="*/ 88 w 1014"/>
                <a:gd name="T33" fmla="*/ 165 h 282"/>
                <a:gd name="T34" fmla="*/ 118 w 1014"/>
                <a:gd name="T35" fmla="*/ 165 h 282"/>
                <a:gd name="T36" fmla="*/ 135 w 1014"/>
                <a:gd name="T37" fmla="*/ 161 h 282"/>
                <a:gd name="T38" fmla="*/ 155 w 1014"/>
                <a:gd name="T39" fmla="*/ 150 h 282"/>
                <a:gd name="T40" fmla="*/ 172 w 1014"/>
                <a:gd name="T41" fmla="*/ 150 h 282"/>
                <a:gd name="T42" fmla="*/ 187 w 1014"/>
                <a:gd name="T43" fmla="*/ 146 h 282"/>
                <a:gd name="T44" fmla="*/ 199 w 1014"/>
                <a:gd name="T45" fmla="*/ 142 h 282"/>
                <a:gd name="T46" fmla="*/ 209 w 1014"/>
                <a:gd name="T47" fmla="*/ 134 h 282"/>
                <a:gd name="T48" fmla="*/ 219 w 1014"/>
                <a:gd name="T49" fmla="*/ 108 h 282"/>
                <a:gd name="T50" fmla="*/ 221 w 1014"/>
                <a:gd name="T51" fmla="*/ 119 h 282"/>
                <a:gd name="T52" fmla="*/ 226 w 1014"/>
                <a:gd name="T53" fmla="*/ 131 h 282"/>
                <a:gd name="T54" fmla="*/ 236 w 1014"/>
                <a:gd name="T55" fmla="*/ 142 h 282"/>
                <a:gd name="T56" fmla="*/ 250 w 1014"/>
                <a:gd name="T57" fmla="*/ 146 h 282"/>
                <a:gd name="T58" fmla="*/ 258 w 1014"/>
                <a:gd name="T59" fmla="*/ 158 h 282"/>
                <a:gd name="T60" fmla="*/ 285 w 1014"/>
                <a:gd name="T61" fmla="*/ 169 h 282"/>
                <a:gd name="T62" fmla="*/ 317 w 1014"/>
                <a:gd name="T63" fmla="*/ 173 h 282"/>
                <a:gd name="T64" fmla="*/ 346 w 1014"/>
                <a:gd name="T65" fmla="*/ 173 h 282"/>
                <a:gd name="T66" fmla="*/ 361 w 1014"/>
                <a:gd name="T67" fmla="*/ 173 h 282"/>
                <a:gd name="T68" fmla="*/ 383 w 1014"/>
                <a:gd name="T69" fmla="*/ 165 h 282"/>
                <a:gd name="T70" fmla="*/ 400 w 1014"/>
                <a:gd name="T71" fmla="*/ 158 h 282"/>
                <a:gd name="T72" fmla="*/ 413 w 1014"/>
                <a:gd name="T73" fmla="*/ 138 h 282"/>
                <a:gd name="T74" fmla="*/ 415 w 1014"/>
                <a:gd name="T75" fmla="*/ 122 h 282"/>
                <a:gd name="T76" fmla="*/ 410 w 1014"/>
                <a:gd name="T77" fmla="*/ 111 h 282"/>
                <a:gd name="T78" fmla="*/ 400 w 1014"/>
                <a:gd name="T79" fmla="*/ 99 h 282"/>
                <a:gd name="T80" fmla="*/ 388 w 1014"/>
                <a:gd name="T81" fmla="*/ 89 h 282"/>
                <a:gd name="T82" fmla="*/ 371 w 1014"/>
                <a:gd name="T83" fmla="*/ 81 h 282"/>
                <a:gd name="T84" fmla="*/ 349 w 1014"/>
                <a:gd name="T85" fmla="*/ 77 h 282"/>
                <a:gd name="T86" fmla="*/ 327 w 1014"/>
                <a:gd name="T87" fmla="*/ 72 h 282"/>
                <a:gd name="T88" fmla="*/ 307 w 1014"/>
                <a:gd name="T89" fmla="*/ 72 h 282"/>
                <a:gd name="T90" fmla="*/ 285 w 1014"/>
                <a:gd name="T91" fmla="*/ 77 h 282"/>
                <a:gd name="T92" fmla="*/ 290 w 1014"/>
                <a:gd name="T93" fmla="*/ 62 h 282"/>
                <a:gd name="T94" fmla="*/ 290 w 1014"/>
                <a:gd name="T95" fmla="*/ 39 h 282"/>
                <a:gd name="T96" fmla="*/ 263 w 1014"/>
                <a:gd name="T97" fmla="*/ 16 h 282"/>
                <a:gd name="T98" fmla="*/ 231 w 1014"/>
                <a:gd name="T99" fmla="*/ 0 h 282"/>
                <a:gd name="T100" fmla="*/ 194 w 1014"/>
                <a:gd name="T101" fmla="*/ 3 h 282"/>
                <a:gd name="T102" fmla="*/ 120 w 1014"/>
                <a:gd name="T103" fmla="*/ 65 h 2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14"/>
                <a:gd name="T157" fmla="*/ 0 h 282"/>
                <a:gd name="T158" fmla="*/ 1014 w 1014"/>
                <a:gd name="T159" fmla="*/ 282 h 2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Freeform 14"/>
            <p:cNvSpPr>
              <a:spLocks/>
            </p:cNvSpPr>
            <p:nvPr/>
          </p:nvSpPr>
          <p:spPr bwMode="auto">
            <a:xfrm>
              <a:off x="654" y="2847"/>
              <a:ext cx="450" cy="641"/>
            </a:xfrm>
            <a:custGeom>
              <a:avLst/>
              <a:gdLst>
                <a:gd name="T0" fmla="*/ 25 w 606"/>
                <a:gd name="T1" fmla="*/ 108 h 744"/>
                <a:gd name="T2" fmla="*/ 15 w 606"/>
                <a:gd name="T3" fmla="*/ 122 h 744"/>
                <a:gd name="T4" fmla="*/ 7 w 606"/>
                <a:gd name="T5" fmla="*/ 142 h 744"/>
                <a:gd name="T6" fmla="*/ 2 w 606"/>
                <a:gd name="T7" fmla="*/ 161 h 744"/>
                <a:gd name="T8" fmla="*/ 2 w 606"/>
                <a:gd name="T9" fmla="*/ 180 h 744"/>
                <a:gd name="T10" fmla="*/ 0 w 606"/>
                <a:gd name="T11" fmla="*/ 203 h 744"/>
                <a:gd name="T12" fmla="*/ 2 w 606"/>
                <a:gd name="T13" fmla="*/ 222 h 744"/>
                <a:gd name="T14" fmla="*/ 5 w 606"/>
                <a:gd name="T15" fmla="*/ 246 h 744"/>
                <a:gd name="T16" fmla="*/ 12 w 606"/>
                <a:gd name="T17" fmla="*/ 277 h 744"/>
                <a:gd name="T18" fmla="*/ 17 w 606"/>
                <a:gd name="T19" fmla="*/ 292 h 744"/>
                <a:gd name="T20" fmla="*/ 22 w 606"/>
                <a:gd name="T21" fmla="*/ 303 h 744"/>
                <a:gd name="T22" fmla="*/ 27 w 606"/>
                <a:gd name="T23" fmla="*/ 314 h 744"/>
                <a:gd name="T24" fmla="*/ 34 w 606"/>
                <a:gd name="T25" fmla="*/ 330 h 744"/>
                <a:gd name="T26" fmla="*/ 44 w 606"/>
                <a:gd name="T27" fmla="*/ 361 h 744"/>
                <a:gd name="T28" fmla="*/ 52 w 606"/>
                <a:gd name="T29" fmla="*/ 388 h 744"/>
                <a:gd name="T30" fmla="*/ 52 w 606"/>
                <a:gd name="T31" fmla="*/ 395 h 744"/>
                <a:gd name="T32" fmla="*/ 52 w 606"/>
                <a:gd name="T33" fmla="*/ 407 h 744"/>
                <a:gd name="T34" fmla="*/ 52 w 606"/>
                <a:gd name="T35" fmla="*/ 418 h 744"/>
                <a:gd name="T36" fmla="*/ 44 w 606"/>
                <a:gd name="T37" fmla="*/ 449 h 744"/>
                <a:gd name="T38" fmla="*/ 44 w 606"/>
                <a:gd name="T39" fmla="*/ 453 h 744"/>
                <a:gd name="T40" fmla="*/ 47 w 606"/>
                <a:gd name="T41" fmla="*/ 453 h 744"/>
                <a:gd name="T42" fmla="*/ 52 w 606"/>
                <a:gd name="T43" fmla="*/ 449 h 744"/>
                <a:gd name="T44" fmla="*/ 61 w 606"/>
                <a:gd name="T45" fmla="*/ 445 h 744"/>
                <a:gd name="T46" fmla="*/ 74 w 606"/>
                <a:gd name="T47" fmla="*/ 445 h 744"/>
                <a:gd name="T48" fmla="*/ 88 w 606"/>
                <a:gd name="T49" fmla="*/ 449 h 744"/>
                <a:gd name="T50" fmla="*/ 101 w 606"/>
                <a:gd name="T51" fmla="*/ 457 h 744"/>
                <a:gd name="T52" fmla="*/ 120 w 606"/>
                <a:gd name="T53" fmla="*/ 469 h 744"/>
                <a:gd name="T54" fmla="*/ 138 w 606"/>
                <a:gd name="T55" fmla="*/ 472 h 744"/>
                <a:gd name="T56" fmla="*/ 147 w 606"/>
                <a:gd name="T57" fmla="*/ 476 h 744"/>
                <a:gd name="T58" fmla="*/ 147 w 606"/>
                <a:gd name="T59" fmla="*/ 464 h 744"/>
                <a:gd name="T60" fmla="*/ 150 w 606"/>
                <a:gd name="T61" fmla="*/ 437 h 744"/>
                <a:gd name="T62" fmla="*/ 147 w 606"/>
                <a:gd name="T63" fmla="*/ 426 h 744"/>
                <a:gd name="T64" fmla="*/ 152 w 606"/>
                <a:gd name="T65" fmla="*/ 430 h 744"/>
                <a:gd name="T66" fmla="*/ 172 w 606"/>
                <a:gd name="T67" fmla="*/ 426 h 744"/>
                <a:gd name="T68" fmla="*/ 184 w 606"/>
                <a:gd name="T69" fmla="*/ 426 h 744"/>
                <a:gd name="T70" fmla="*/ 204 w 606"/>
                <a:gd name="T71" fmla="*/ 426 h 744"/>
                <a:gd name="T72" fmla="*/ 216 w 606"/>
                <a:gd name="T73" fmla="*/ 430 h 744"/>
                <a:gd name="T74" fmla="*/ 221 w 606"/>
                <a:gd name="T75" fmla="*/ 410 h 744"/>
                <a:gd name="T76" fmla="*/ 224 w 606"/>
                <a:gd name="T77" fmla="*/ 380 h 744"/>
                <a:gd name="T78" fmla="*/ 226 w 606"/>
                <a:gd name="T79" fmla="*/ 338 h 744"/>
                <a:gd name="T80" fmla="*/ 226 w 606"/>
                <a:gd name="T81" fmla="*/ 314 h 744"/>
                <a:gd name="T82" fmla="*/ 228 w 606"/>
                <a:gd name="T83" fmla="*/ 280 h 744"/>
                <a:gd name="T84" fmla="*/ 238 w 606"/>
                <a:gd name="T85" fmla="*/ 246 h 744"/>
                <a:gd name="T86" fmla="*/ 243 w 606"/>
                <a:gd name="T87" fmla="*/ 215 h 744"/>
                <a:gd name="T88" fmla="*/ 248 w 606"/>
                <a:gd name="T89" fmla="*/ 184 h 744"/>
                <a:gd name="T90" fmla="*/ 248 w 606"/>
                <a:gd name="T91" fmla="*/ 153 h 744"/>
                <a:gd name="T92" fmla="*/ 248 w 606"/>
                <a:gd name="T93" fmla="*/ 122 h 744"/>
                <a:gd name="T94" fmla="*/ 243 w 606"/>
                <a:gd name="T95" fmla="*/ 81 h 744"/>
                <a:gd name="T96" fmla="*/ 224 w 606"/>
                <a:gd name="T97" fmla="*/ 42 h 744"/>
                <a:gd name="T98" fmla="*/ 219 w 606"/>
                <a:gd name="T99" fmla="*/ 19 h 744"/>
                <a:gd name="T100" fmla="*/ 175 w 606"/>
                <a:gd name="T101" fmla="*/ 19 h 744"/>
                <a:gd name="T102" fmla="*/ 133 w 606"/>
                <a:gd name="T103" fmla="*/ 0 h 744"/>
                <a:gd name="T104" fmla="*/ 49 w 606"/>
                <a:gd name="T105" fmla="*/ 16 h 744"/>
                <a:gd name="T106" fmla="*/ 25 w 606"/>
                <a:gd name="T107" fmla="*/ 108 h 7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06"/>
                <a:gd name="T163" fmla="*/ 0 h 744"/>
                <a:gd name="T164" fmla="*/ 606 w 606"/>
                <a:gd name="T165" fmla="*/ 744 h 7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  <a:close/>
                </a:path>
              </a:pathLst>
            </a:custGeom>
            <a:solidFill>
              <a:srgbClr val="963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" name="Freeform 15"/>
            <p:cNvSpPr>
              <a:spLocks/>
            </p:cNvSpPr>
            <p:nvPr/>
          </p:nvSpPr>
          <p:spPr bwMode="auto">
            <a:xfrm>
              <a:off x="654" y="2847"/>
              <a:ext cx="450" cy="641"/>
            </a:xfrm>
            <a:custGeom>
              <a:avLst/>
              <a:gdLst>
                <a:gd name="T0" fmla="*/ 25 w 606"/>
                <a:gd name="T1" fmla="*/ 108 h 744"/>
                <a:gd name="T2" fmla="*/ 15 w 606"/>
                <a:gd name="T3" fmla="*/ 122 h 744"/>
                <a:gd name="T4" fmla="*/ 7 w 606"/>
                <a:gd name="T5" fmla="*/ 142 h 744"/>
                <a:gd name="T6" fmla="*/ 2 w 606"/>
                <a:gd name="T7" fmla="*/ 161 h 744"/>
                <a:gd name="T8" fmla="*/ 2 w 606"/>
                <a:gd name="T9" fmla="*/ 180 h 744"/>
                <a:gd name="T10" fmla="*/ 0 w 606"/>
                <a:gd name="T11" fmla="*/ 203 h 744"/>
                <a:gd name="T12" fmla="*/ 2 w 606"/>
                <a:gd name="T13" fmla="*/ 222 h 744"/>
                <a:gd name="T14" fmla="*/ 5 w 606"/>
                <a:gd name="T15" fmla="*/ 246 h 744"/>
                <a:gd name="T16" fmla="*/ 12 w 606"/>
                <a:gd name="T17" fmla="*/ 277 h 744"/>
                <a:gd name="T18" fmla="*/ 17 w 606"/>
                <a:gd name="T19" fmla="*/ 292 h 744"/>
                <a:gd name="T20" fmla="*/ 22 w 606"/>
                <a:gd name="T21" fmla="*/ 303 h 744"/>
                <a:gd name="T22" fmla="*/ 27 w 606"/>
                <a:gd name="T23" fmla="*/ 314 h 744"/>
                <a:gd name="T24" fmla="*/ 34 w 606"/>
                <a:gd name="T25" fmla="*/ 330 h 744"/>
                <a:gd name="T26" fmla="*/ 44 w 606"/>
                <a:gd name="T27" fmla="*/ 361 h 744"/>
                <a:gd name="T28" fmla="*/ 52 w 606"/>
                <a:gd name="T29" fmla="*/ 388 h 744"/>
                <a:gd name="T30" fmla="*/ 52 w 606"/>
                <a:gd name="T31" fmla="*/ 395 h 744"/>
                <a:gd name="T32" fmla="*/ 52 w 606"/>
                <a:gd name="T33" fmla="*/ 407 h 744"/>
                <a:gd name="T34" fmla="*/ 52 w 606"/>
                <a:gd name="T35" fmla="*/ 418 h 744"/>
                <a:gd name="T36" fmla="*/ 44 w 606"/>
                <a:gd name="T37" fmla="*/ 449 h 744"/>
                <a:gd name="T38" fmla="*/ 44 w 606"/>
                <a:gd name="T39" fmla="*/ 453 h 744"/>
                <a:gd name="T40" fmla="*/ 47 w 606"/>
                <a:gd name="T41" fmla="*/ 453 h 744"/>
                <a:gd name="T42" fmla="*/ 52 w 606"/>
                <a:gd name="T43" fmla="*/ 449 h 744"/>
                <a:gd name="T44" fmla="*/ 61 w 606"/>
                <a:gd name="T45" fmla="*/ 445 h 744"/>
                <a:gd name="T46" fmla="*/ 74 w 606"/>
                <a:gd name="T47" fmla="*/ 445 h 744"/>
                <a:gd name="T48" fmla="*/ 88 w 606"/>
                <a:gd name="T49" fmla="*/ 449 h 744"/>
                <a:gd name="T50" fmla="*/ 101 w 606"/>
                <a:gd name="T51" fmla="*/ 457 h 744"/>
                <a:gd name="T52" fmla="*/ 120 w 606"/>
                <a:gd name="T53" fmla="*/ 469 h 744"/>
                <a:gd name="T54" fmla="*/ 138 w 606"/>
                <a:gd name="T55" fmla="*/ 472 h 744"/>
                <a:gd name="T56" fmla="*/ 147 w 606"/>
                <a:gd name="T57" fmla="*/ 476 h 744"/>
                <a:gd name="T58" fmla="*/ 147 w 606"/>
                <a:gd name="T59" fmla="*/ 464 h 744"/>
                <a:gd name="T60" fmla="*/ 150 w 606"/>
                <a:gd name="T61" fmla="*/ 437 h 744"/>
                <a:gd name="T62" fmla="*/ 147 w 606"/>
                <a:gd name="T63" fmla="*/ 426 h 744"/>
                <a:gd name="T64" fmla="*/ 152 w 606"/>
                <a:gd name="T65" fmla="*/ 430 h 744"/>
                <a:gd name="T66" fmla="*/ 172 w 606"/>
                <a:gd name="T67" fmla="*/ 426 h 744"/>
                <a:gd name="T68" fmla="*/ 184 w 606"/>
                <a:gd name="T69" fmla="*/ 426 h 744"/>
                <a:gd name="T70" fmla="*/ 204 w 606"/>
                <a:gd name="T71" fmla="*/ 426 h 744"/>
                <a:gd name="T72" fmla="*/ 216 w 606"/>
                <a:gd name="T73" fmla="*/ 430 h 744"/>
                <a:gd name="T74" fmla="*/ 221 w 606"/>
                <a:gd name="T75" fmla="*/ 410 h 744"/>
                <a:gd name="T76" fmla="*/ 224 w 606"/>
                <a:gd name="T77" fmla="*/ 380 h 744"/>
                <a:gd name="T78" fmla="*/ 226 w 606"/>
                <a:gd name="T79" fmla="*/ 338 h 744"/>
                <a:gd name="T80" fmla="*/ 226 w 606"/>
                <a:gd name="T81" fmla="*/ 314 h 744"/>
                <a:gd name="T82" fmla="*/ 228 w 606"/>
                <a:gd name="T83" fmla="*/ 280 h 744"/>
                <a:gd name="T84" fmla="*/ 238 w 606"/>
                <a:gd name="T85" fmla="*/ 246 h 744"/>
                <a:gd name="T86" fmla="*/ 243 w 606"/>
                <a:gd name="T87" fmla="*/ 215 h 744"/>
                <a:gd name="T88" fmla="*/ 248 w 606"/>
                <a:gd name="T89" fmla="*/ 184 h 744"/>
                <a:gd name="T90" fmla="*/ 248 w 606"/>
                <a:gd name="T91" fmla="*/ 153 h 744"/>
                <a:gd name="T92" fmla="*/ 248 w 606"/>
                <a:gd name="T93" fmla="*/ 122 h 744"/>
                <a:gd name="T94" fmla="*/ 243 w 606"/>
                <a:gd name="T95" fmla="*/ 81 h 744"/>
                <a:gd name="T96" fmla="*/ 224 w 606"/>
                <a:gd name="T97" fmla="*/ 42 h 744"/>
                <a:gd name="T98" fmla="*/ 219 w 606"/>
                <a:gd name="T99" fmla="*/ 19 h 744"/>
                <a:gd name="T100" fmla="*/ 175 w 606"/>
                <a:gd name="T101" fmla="*/ 19 h 744"/>
                <a:gd name="T102" fmla="*/ 133 w 606"/>
                <a:gd name="T103" fmla="*/ 0 h 744"/>
                <a:gd name="T104" fmla="*/ 49 w 606"/>
                <a:gd name="T105" fmla="*/ 16 h 744"/>
                <a:gd name="T106" fmla="*/ 25 w 606"/>
                <a:gd name="T107" fmla="*/ 108 h 7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06"/>
                <a:gd name="T163" fmla="*/ 0 h 744"/>
                <a:gd name="T164" fmla="*/ 606 w 606"/>
                <a:gd name="T165" fmla="*/ 744 h 7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" name="Freeform 16"/>
            <p:cNvSpPr>
              <a:spLocks/>
            </p:cNvSpPr>
            <p:nvPr/>
          </p:nvSpPr>
          <p:spPr bwMode="auto">
            <a:xfrm>
              <a:off x="841" y="2687"/>
              <a:ext cx="223" cy="279"/>
            </a:xfrm>
            <a:custGeom>
              <a:avLst/>
              <a:gdLst>
                <a:gd name="T0" fmla="*/ 25 w 300"/>
                <a:gd name="T1" fmla="*/ 207 h 324"/>
                <a:gd name="T2" fmla="*/ 54 w 300"/>
                <a:gd name="T3" fmla="*/ 207 h 324"/>
                <a:gd name="T4" fmla="*/ 81 w 300"/>
                <a:gd name="T5" fmla="*/ 203 h 324"/>
                <a:gd name="T6" fmla="*/ 121 w 300"/>
                <a:gd name="T7" fmla="*/ 191 h 324"/>
                <a:gd name="T8" fmla="*/ 123 w 300"/>
                <a:gd name="T9" fmla="*/ 119 h 324"/>
                <a:gd name="T10" fmla="*/ 96 w 300"/>
                <a:gd name="T11" fmla="*/ 34 h 324"/>
                <a:gd name="T12" fmla="*/ 81 w 300"/>
                <a:gd name="T13" fmla="*/ 19 h 324"/>
                <a:gd name="T14" fmla="*/ 52 w 300"/>
                <a:gd name="T15" fmla="*/ 0 h 324"/>
                <a:gd name="T16" fmla="*/ 7 w 300"/>
                <a:gd name="T17" fmla="*/ 23 h 324"/>
                <a:gd name="T18" fmla="*/ 0 w 300"/>
                <a:gd name="T19" fmla="*/ 92 h 324"/>
                <a:gd name="T20" fmla="*/ 5 w 300"/>
                <a:gd name="T21" fmla="*/ 119 h 324"/>
                <a:gd name="T22" fmla="*/ 25 w 300"/>
                <a:gd name="T23" fmla="*/ 207 h 3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0"/>
                <a:gd name="T37" fmla="*/ 0 h 324"/>
                <a:gd name="T38" fmla="*/ 300 w 300"/>
                <a:gd name="T39" fmla="*/ 324 h 3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Freeform 17"/>
            <p:cNvSpPr>
              <a:spLocks/>
            </p:cNvSpPr>
            <p:nvPr/>
          </p:nvSpPr>
          <p:spPr bwMode="auto">
            <a:xfrm>
              <a:off x="841" y="2687"/>
              <a:ext cx="223" cy="279"/>
            </a:xfrm>
            <a:custGeom>
              <a:avLst/>
              <a:gdLst>
                <a:gd name="T0" fmla="*/ 25 w 300"/>
                <a:gd name="T1" fmla="*/ 207 h 324"/>
                <a:gd name="T2" fmla="*/ 54 w 300"/>
                <a:gd name="T3" fmla="*/ 207 h 324"/>
                <a:gd name="T4" fmla="*/ 81 w 300"/>
                <a:gd name="T5" fmla="*/ 203 h 324"/>
                <a:gd name="T6" fmla="*/ 121 w 300"/>
                <a:gd name="T7" fmla="*/ 191 h 324"/>
                <a:gd name="T8" fmla="*/ 123 w 300"/>
                <a:gd name="T9" fmla="*/ 119 h 324"/>
                <a:gd name="T10" fmla="*/ 96 w 300"/>
                <a:gd name="T11" fmla="*/ 34 h 324"/>
                <a:gd name="T12" fmla="*/ 81 w 300"/>
                <a:gd name="T13" fmla="*/ 19 h 324"/>
                <a:gd name="T14" fmla="*/ 52 w 300"/>
                <a:gd name="T15" fmla="*/ 0 h 324"/>
                <a:gd name="T16" fmla="*/ 7 w 300"/>
                <a:gd name="T17" fmla="*/ 23 h 324"/>
                <a:gd name="T18" fmla="*/ 0 w 300"/>
                <a:gd name="T19" fmla="*/ 92 h 324"/>
                <a:gd name="T20" fmla="*/ 5 w 300"/>
                <a:gd name="T21" fmla="*/ 119 h 324"/>
                <a:gd name="T22" fmla="*/ 25 w 300"/>
                <a:gd name="T23" fmla="*/ 207 h 3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0"/>
                <a:gd name="T37" fmla="*/ 0 h 324"/>
                <a:gd name="T38" fmla="*/ 300 w 300"/>
                <a:gd name="T39" fmla="*/ 324 h 3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Freeform 18"/>
            <p:cNvSpPr>
              <a:spLocks/>
            </p:cNvSpPr>
            <p:nvPr/>
          </p:nvSpPr>
          <p:spPr bwMode="auto">
            <a:xfrm>
              <a:off x="832" y="2491"/>
              <a:ext cx="428" cy="542"/>
            </a:xfrm>
            <a:custGeom>
              <a:avLst/>
              <a:gdLst>
                <a:gd name="T0" fmla="*/ 54 w 576"/>
                <a:gd name="T1" fmla="*/ 206 h 630"/>
                <a:gd name="T2" fmla="*/ 69 w 576"/>
                <a:gd name="T3" fmla="*/ 230 h 630"/>
                <a:gd name="T4" fmla="*/ 84 w 576"/>
                <a:gd name="T5" fmla="*/ 256 h 630"/>
                <a:gd name="T6" fmla="*/ 91 w 576"/>
                <a:gd name="T7" fmla="*/ 283 h 630"/>
                <a:gd name="T8" fmla="*/ 98 w 576"/>
                <a:gd name="T9" fmla="*/ 313 h 630"/>
                <a:gd name="T10" fmla="*/ 101 w 576"/>
                <a:gd name="T11" fmla="*/ 348 h 630"/>
                <a:gd name="T12" fmla="*/ 101 w 576"/>
                <a:gd name="T13" fmla="*/ 371 h 630"/>
                <a:gd name="T14" fmla="*/ 98 w 576"/>
                <a:gd name="T15" fmla="*/ 401 h 630"/>
                <a:gd name="T16" fmla="*/ 111 w 576"/>
                <a:gd name="T17" fmla="*/ 397 h 630"/>
                <a:gd name="T18" fmla="*/ 143 w 576"/>
                <a:gd name="T19" fmla="*/ 390 h 630"/>
                <a:gd name="T20" fmla="*/ 172 w 576"/>
                <a:gd name="T21" fmla="*/ 385 h 630"/>
                <a:gd name="T22" fmla="*/ 192 w 576"/>
                <a:gd name="T23" fmla="*/ 382 h 630"/>
                <a:gd name="T24" fmla="*/ 195 w 576"/>
                <a:gd name="T25" fmla="*/ 367 h 630"/>
                <a:gd name="T26" fmla="*/ 195 w 576"/>
                <a:gd name="T27" fmla="*/ 348 h 630"/>
                <a:gd name="T28" fmla="*/ 195 w 576"/>
                <a:gd name="T29" fmla="*/ 325 h 630"/>
                <a:gd name="T30" fmla="*/ 184 w 576"/>
                <a:gd name="T31" fmla="*/ 290 h 630"/>
                <a:gd name="T32" fmla="*/ 182 w 576"/>
                <a:gd name="T33" fmla="*/ 271 h 630"/>
                <a:gd name="T34" fmla="*/ 182 w 576"/>
                <a:gd name="T35" fmla="*/ 252 h 630"/>
                <a:gd name="T36" fmla="*/ 197 w 576"/>
                <a:gd name="T37" fmla="*/ 237 h 630"/>
                <a:gd name="T38" fmla="*/ 212 w 576"/>
                <a:gd name="T39" fmla="*/ 218 h 630"/>
                <a:gd name="T40" fmla="*/ 227 w 576"/>
                <a:gd name="T41" fmla="*/ 194 h 630"/>
                <a:gd name="T42" fmla="*/ 234 w 576"/>
                <a:gd name="T43" fmla="*/ 183 h 630"/>
                <a:gd name="T44" fmla="*/ 236 w 576"/>
                <a:gd name="T45" fmla="*/ 172 h 630"/>
                <a:gd name="T46" fmla="*/ 236 w 576"/>
                <a:gd name="T47" fmla="*/ 161 h 630"/>
                <a:gd name="T48" fmla="*/ 234 w 576"/>
                <a:gd name="T49" fmla="*/ 149 h 630"/>
                <a:gd name="T50" fmla="*/ 231 w 576"/>
                <a:gd name="T51" fmla="*/ 141 h 630"/>
                <a:gd name="T52" fmla="*/ 221 w 576"/>
                <a:gd name="T53" fmla="*/ 126 h 630"/>
                <a:gd name="T54" fmla="*/ 204 w 576"/>
                <a:gd name="T55" fmla="*/ 92 h 630"/>
                <a:gd name="T56" fmla="*/ 189 w 576"/>
                <a:gd name="T57" fmla="*/ 65 h 630"/>
                <a:gd name="T58" fmla="*/ 160 w 576"/>
                <a:gd name="T59" fmla="*/ 30 h 630"/>
                <a:gd name="T60" fmla="*/ 135 w 576"/>
                <a:gd name="T61" fmla="*/ 0 h 630"/>
                <a:gd name="T62" fmla="*/ 120 w 576"/>
                <a:gd name="T63" fmla="*/ 0 h 630"/>
                <a:gd name="T64" fmla="*/ 81 w 576"/>
                <a:gd name="T65" fmla="*/ 3 h 630"/>
                <a:gd name="T66" fmla="*/ 49 w 576"/>
                <a:gd name="T67" fmla="*/ 11 h 630"/>
                <a:gd name="T68" fmla="*/ 47 w 576"/>
                <a:gd name="T69" fmla="*/ 19 h 630"/>
                <a:gd name="T70" fmla="*/ 2 w 576"/>
                <a:gd name="T71" fmla="*/ 42 h 630"/>
                <a:gd name="T72" fmla="*/ 0 w 576"/>
                <a:gd name="T73" fmla="*/ 57 h 630"/>
                <a:gd name="T74" fmla="*/ 17 w 576"/>
                <a:gd name="T75" fmla="*/ 99 h 630"/>
                <a:gd name="T76" fmla="*/ 32 w 576"/>
                <a:gd name="T77" fmla="*/ 145 h 630"/>
                <a:gd name="T78" fmla="*/ 54 w 576"/>
                <a:gd name="T79" fmla="*/ 206 h 6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76"/>
                <a:gd name="T121" fmla="*/ 0 h 630"/>
                <a:gd name="T122" fmla="*/ 576 w 576"/>
                <a:gd name="T123" fmla="*/ 630 h 6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Freeform 19"/>
            <p:cNvSpPr>
              <a:spLocks/>
            </p:cNvSpPr>
            <p:nvPr/>
          </p:nvSpPr>
          <p:spPr bwMode="auto">
            <a:xfrm>
              <a:off x="832" y="2491"/>
              <a:ext cx="428" cy="542"/>
            </a:xfrm>
            <a:custGeom>
              <a:avLst/>
              <a:gdLst>
                <a:gd name="T0" fmla="*/ 54 w 576"/>
                <a:gd name="T1" fmla="*/ 206 h 630"/>
                <a:gd name="T2" fmla="*/ 69 w 576"/>
                <a:gd name="T3" fmla="*/ 230 h 630"/>
                <a:gd name="T4" fmla="*/ 84 w 576"/>
                <a:gd name="T5" fmla="*/ 256 h 630"/>
                <a:gd name="T6" fmla="*/ 91 w 576"/>
                <a:gd name="T7" fmla="*/ 283 h 630"/>
                <a:gd name="T8" fmla="*/ 98 w 576"/>
                <a:gd name="T9" fmla="*/ 313 h 630"/>
                <a:gd name="T10" fmla="*/ 101 w 576"/>
                <a:gd name="T11" fmla="*/ 348 h 630"/>
                <a:gd name="T12" fmla="*/ 101 w 576"/>
                <a:gd name="T13" fmla="*/ 371 h 630"/>
                <a:gd name="T14" fmla="*/ 98 w 576"/>
                <a:gd name="T15" fmla="*/ 401 h 630"/>
                <a:gd name="T16" fmla="*/ 111 w 576"/>
                <a:gd name="T17" fmla="*/ 397 h 630"/>
                <a:gd name="T18" fmla="*/ 143 w 576"/>
                <a:gd name="T19" fmla="*/ 390 h 630"/>
                <a:gd name="T20" fmla="*/ 172 w 576"/>
                <a:gd name="T21" fmla="*/ 385 h 630"/>
                <a:gd name="T22" fmla="*/ 192 w 576"/>
                <a:gd name="T23" fmla="*/ 382 h 630"/>
                <a:gd name="T24" fmla="*/ 195 w 576"/>
                <a:gd name="T25" fmla="*/ 367 h 630"/>
                <a:gd name="T26" fmla="*/ 195 w 576"/>
                <a:gd name="T27" fmla="*/ 348 h 630"/>
                <a:gd name="T28" fmla="*/ 195 w 576"/>
                <a:gd name="T29" fmla="*/ 325 h 630"/>
                <a:gd name="T30" fmla="*/ 184 w 576"/>
                <a:gd name="T31" fmla="*/ 290 h 630"/>
                <a:gd name="T32" fmla="*/ 182 w 576"/>
                <a:gd name="T33" fmla="*/ 271 h 630"/>
                <a:gd name="T34" fmla="*/ 182 w 576"/>
                <a:gd name="T35" fmla="*/ 252 h 630"/>
                <a:gd name="T36" fmla="*/ 197 w 576"/>
                <a:gd name="T37" fmla="*/ 237 h 630"/>
                <a:gd name="T38" fmla="*/ 212 w 576"/>
                <a:gd name="T39" fmla="*/ 218 h 630"/>
                <a:gd name="T40" fmla="*/ 227 w 576"/>
                <a:gd name="T41" fmla="*/ 194 h 630"/>
                <a:gd name="T42" fmla="*/ 234 w 576"/>
                <a:gd name="T43" fmla="*/ 183 h 630"/>
                <a:gd name="T44" fmla="*/ 236 w 576"/>
                <a:gd name="T45" fmla="*/ 172 h 630"/>
                <a:gd name="T46" fmla="*/ 236 w 576"/>
                <a:gd name="T47" fmla="*/ 161 h 630"/>
                <a:gd name="T48" fmla="*/ 234 w 576"/>
                <a:gd name="T49" fmla="*/ 149 h 630"/>
                <a:gd name="T50" fmla="*/ 231 w 576"/>
                <a:gd name="T51" fmla="*/ 141 h 630"/>
                <a:gd name="T52" fmla="*/ 221 w 576"/>
                <a:gd name="T53" fmla="*/ 126 h 630"/>
                <a:gd name="T54" fmla="*/ 204 w 576"/>
                <a:gd name="T55" fmla="*/ 92 h 630"/>
                <a:gd name="T56" fmla="*/ 189 w 576"/>
                <a:gd name="T57" fmla="*/ 65 h 630"/>
                <a:gd name="T58" fmla="*/ 160 w 576"/>
                <a:gd name="T59" fmla="*/ 30 h 630"/>
                <a:gd name="T60" fmla="*/ 135 w 576"/>
                <a:gd name="T61" fmla="*/ 0 h 630"/>
                <a:gd name="T62" fmla="*/ 120 w 576"/>
                <a:gd name="T63" fmla="*/ 0 h 630"/>
                <a:gd name="T64" fmla="*/ 81 w 576"/>
                <a:gd name="T65" fmla="*/ 3 h 630"/>
                <a:gd name="T66" fmla="*/ 49 w 576"/>
                <a:gd name="T67" fmla="*/ 11 h 630"/>
                <a:gd name="T68" fmla="*/ 47 w 576"/>
                <a:gd name="T69" fmla="*/ 19 h 630"/>
                <a:gd name="T70" fmla="*/ 2 w 576"/>
                <a:gd name="T71" fmla="*/ 42 h 630"/>
                <a:gd name="T72" fmla="*/ 0 w 576"/>
                <a:gd name="T73" fmla="*/ 57 h 630"/>
                <a:gd name="T74" fmla="*/ 17 w 576"/>
                <a:gd name="T75" fmla="*/ 99 h 630"/>
                <a:gd name="T76" fmla="*/ 32 w 576"/>
                <a:gd name="T77" fmla="*/ 145 h 630"/>
                <a:gd name="T78" fmla="*/ 54 w 576"/>
                <a:gd name="T79" fmla="*/ 206 h 6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76"/>
                <a:gd name="T121" fmla="*/ 0 h 630"/>
                <a:gd name="T122" fmla="*/ 576 w 576"/>
                <a:gd name="T123" fmla="*/ 630 h 6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Freeform 20"/>
            <p:cNvSpPr>
              <a:spLocks/>
            </p:cNvSpPr>
            <p:nvPr/>
          </p:nvSpPr>
          <p:spPr bwMode="auto">
            <a:xfrm>
              <a:off x="551" y="2444"/>
              <a:ext cx="388" cy="625"/>
            </a:xfrm>
            <a:custGeom>
              <a:avLst/>
              <a:gdLst>
                <a:gd name="T0" fmla="*/ 34 w 522"/>
                <a:gd name="T1" fmla="*/ 0 h 726"/>
                <a:gd name="T2" fmla="*/ 15 w 522"/>
                <a:gd name="T3" fmla="*/ 30 h 726"/>
                <a:gd name="T4" fmla="*/ 7 w 522"/>
                <a:gd name="T5" fmla="*/ 42 h 726"/>
                <a:gd name="T6" fmla="*/ 5 w 522"/>
                <a:gd name="T7" fmla="*/ 53 h 726"/>
                <a:gd name="T8" fmla="*/ 2 w 522"/>
                <a:gd name="T9" fmla="*/ 72 h 726"/>
                <a:gd name="T10" fmla="*/ 2 w 522"/>
                <a:gd name="T11" fmla="*/ 96 h 726"/>
                <a:gd name="T12" fmla="*/ 2 w 522"/>
                <a:gd name="T13" fmla="*/ 108 h 726"/>
                <a:gd name="T14" fmla="*/ 0 w 522"/>
                <a:gd name="T15" fmla="*/ 126 h 726"/>
                <a:gd name="T16" fmla="*/ 0 w 522"/>
                <a:gd name="T17" fmla="*/ 145 h 726"/>
                <a:gd name="T18" fmla="*/ 0 w 522"/>
                <a:gd name="T19" fmla="*/ 164 h 726"/>
                <a:gd name="T20" fmla="*/ 7 w 522"/>
                <a:gd name="T21" fmla="*/ 191 h 726"/>
                <a:gd name="T22" fmla="*/ 17 w 522"/>
                <a:gd name="T23" fmla="*/ 214 h 726"/>
                <a:gd name="T24" fmla="*/ 27 w 522"/>
                <a:gd name="T25" fmla="*/ 237 h 726"/>
                <a:gd name="T26" fmla="*/ 32 w 522"/>
                <a:gd name="T27" fmla="*/ 245 h 726"/>
                <a:gd name="T28" fmla="*/ 42 w 522"/>
                <a:gd name="T29" fmla="*/ 253 h 726"/>
                <a:gd name="T30" fmla="*/ 44 w 522"/>
                <a:gd name="T31" fmla="*/ 299 h 726"/>
                <a:gd name="T32" fmla="*/ 42 w 522"/>
                <a:gd name="T33" fmla="*/ 325 h 726"/>
                <a:gd name="T34" fmla="*/ 34 w 522"/>
                <a:gd name="T35" fmla="*/ 344 h 726"/>
                <a:gd name="T36" fmla="*/ 30 w 522"/>
                <a:gd name="T37" fmla="*/ 360 h 726"/>
                <a:gd name="T38" fmla="*/ 25 w 522"/>
                <a:gd name="T39" fmla="*/ 375 h 726"/>
                <a:gd name="T40" fmla="*/ 30 w 522"/>
                <a:gd name="T41" fmla="*/ 375 h 726"/>
                <a:gd name="T42" fmla="*/ 34 w 522"/>
                <a:gd name="T43" fmla="*/ 375 h 726"/>
                <a:gd name="T44" fmla="*/ 30 w 522"/>
                <a:gd name="T45" fmla="*/ 394 h 726"/>
                <a:gd name="T46" fmla="*/ 22 w 522"/>
                <a:gd name="T47" fmla="*/ 418 h 726"/>
                <a:gd name="T48" fmla="*/ 17 w 522"/>
                <a:gd name="T49" fmla="*/ 448 h 726"/>
                <a:gd name="T50" fmla="*/ 27 w 522"/>
                <a:gd name="T51" fmla="*/ 452 h 726"/>
                <a:gd name="T52" fmla="*/ 42 w 522"/>
                <a:gd name="T53" fmla="*/ 448 h 726"/>
                <a:gd name="T54" fmla="*/ 59 w 522"/>
                <a:gd name="T55" fmla="*/ 444 h 726"/>
                <a:gd name="T56" fmla="*/ 77 w 522"/>
                <a:gd name="T57" fmla="*/ 436 h 726"/>
                <a:gd name="T58" fmla="*/ 94 w 522"/>
                <a:gd name="T59" fmla="*/ 433 h 726"/>
                <a:gd name="T60" fmla="*/ 106 w 522"/>
                <a:gd name="T61" fmla="*/ 429 h 726"/>
                <a:gd name="T62" fmla="*/ 116 w 522"/>
                <a:gd name="T63" fmla="*/ 433 h 726"/>
                <a:gd name="T64" fmla="*/ 145 w 522"/>
                <a:gd name="T65" fmla="*/ 452 h 726"/>
                <a:gd name="T66" fmla="*/ 161 w 522"/>
                <a:gd name="T67" fmla="*/ 463 h 726"/>
                <a:gd name="T68" fmla="*/ 167 w 522"/>
                <a:gd name="T69" fmla="*/ 444 h 726"/>
                <a:gd name="T70" fmla="*/ 180 w 522"/>
                <a:gd name="T71" fmla="*/ 418 h 726"/>
                <a:gd name="T72" fmla="*/ 197 w 522"/>
                <a:gd name="T73" fmla="*/ 398 h 726"/>
                <a:gd name="T74" fmla="*/ 210 w 522"/>
                <a:gd name="T75" fmla="*/ 379 h 726"/>
                <a:gd name="T76" fmla="*/ 214 w 522"/>
                <a:gd name="T77" fmla="*/ 375 h 726"/>
                <a:gd name="T78" fmla="*/ 214 w 522"/>
                <a:gd name="T79" fmla="*/ 368 h 726"/>
                <a:gd name="T80" fmla="*/ 207 w 522"/>
                <a:gd name="T81" fmla="*/ 333 h 726"/>
                <a:gd name="T82" fmla="*/ 202 w 522"/>
                <a:gd name="T83" fmla="*/ 299 h 726"/>
                <a:gd name="T84" fmla="*/ 202 w 522"/>
                <a:gd name="T85" fmla="*/ 280 h 726"/>
                <a:gd name="T86" fmla="*/ 190 w 522"/>
                <a:gd name="T87" fmla="*/ 214 h 726"/>
                <a:gd name="T88" fmla="*/ 180 w 522"/>
                <a:gd name="T89" fmla="*/ 164 h 726"/>
                <a:gd name="T90" fmla="*/ 172 w 522"/>
                <a:gd name="T91" fmla="*/ 103 h 726"/>
                <a:gd name="T92" fmla="*/ 170 w 522"/>
                <a:gd name="T93" fmla="*/ 72 h 726"/>
                <a:gd name="T94" fmla="*/ 170 w 522"/>
                <a:gd name="T95" fmla="*/ 57 h 726"/>
                <a:gd name="T96" fmla="*/ 34 w 522"/>
                <a:gd name="T97" fmla="*/ 0 h 7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22"/>
                <a:gd name="T148" fmla="*/ 0 h 726"/>
                <a:gd name="T149" fmla="*/ 522 w 522"/>
                <a:gd name="T150" fmla="*/ 726 h 7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Freeform 21"/>
            <p:cNvSpPr>
              <a:spLocks/>
            </p:cNvSpPr>
            <p:nvPr/>
          </p:nvSpPr>
          <p:spPr bwMode="auto">
            <a:xfrm>
              <a:off x="551" y="2444"/>
              <a:ext cx="388" cy="625"/>
            </a:xfrm>
            <a:custGeom>
              <a:avLst/>
              <a:gdLst>
                <a:gd name="T0" fmla="*/ 34 w 522"/>
                <a:gd name="T1" fmla="*/ 0 h 726"/>
                <a:gd name="T2" fmla="*/ 15 w 522"/>
                <a:gd name="T3" fmla="*/ 30 h 726"/>
                <a:gd name="T4" fmla="*/ 7 w 522"/>
                <a:gd name="T5" fmla="*/ 42 h 726"/>
                <a:gd name="T6" fmla="*/ 5 w 522"/>
                <a:gd name="T7" fmla="*/ 53 h 726"/>
                <a:gd name="T8" fmla="*/ 2 w 522"/>
                <a:gd name="T9" fmla="*/ 72 h 726"/>
                <a:gd name="T10" fmla="*/ 2 w 522"/>
                <a:gd name="T11" fmla="*/ 96 h 726"/>
                <a:gd name="T12" fmla="*/ 2 w 522"/>
                <a:gd name="T13" fmla="*/ 108 h 726"/>
                <a:gd name="T14" fmla="*/ 0 w 522"/>
                <a:gd name="T15" fmla="*/ 126 h 726"/>
                <a:gd name="T16" fmla="*/ 0 w 522"/>
                <a:gd name="T17" fmla="*/ 145 h 726"/>
                <a:gd name="T18" fmla="*/ 0 w 522"/>
                <a:gd name="T19" fmla="*/ 164 h 726"/>
                <a:gd name="T20" fmla="*/ 7 w 522"/>
                <a:gd name="T21" fmla="*/ 191 h 726"/>
                <a:gd name="T22" fmla="*/ 17 w 522"/>
                <a:gd name="T23" fmla="*/ 214 h 726"/>
                <a:gd name="T24" fmla="*/ 27 w 522"/>
                <a:gd name="T25" fmla="*/ 237 h 726"/>
                <a:gd name="T26" fmla="*/ 32 w 522"/>
                <a:gd name="T27" fmla="*/ 245 h 726"/>
                <a:gd name="T28" fmla="*/ 42 w 522"/>
                <a:gd name="T29" fmla="*/ 253 h 726"/>
                <a:gd name="T30" fmla="*/ 44 w 522"/>
                <a:gd name="T31" fmla="*/ 299 h 726"/>
                <a:gd name="T32" fmla="*/ 42 w 522"/>
                <a:gd name="T33" fmla="*/ 325 h 726"/>
                <a:gd name="T34" fmla="*/ 34 w 522"/>
                <a:gd name="T35" fmla="*/ 344 h 726"/>
                <a:gd name="T36" fmla="*/ 30 w 522"/>
                <a:gd name="T37" fmla="*/ 360 h 726"/>
                <a:gd name="T38" fmla="*/ 25 w 522"/>
                <a:gd name="T39" fmla="*/ 375 h 726"/>
                <a:gd name="T40" fmla="*/ 30 w 522"/>
                <a:gd name="T41" fmla="*/ 375 h 726"/>
                <a:gd name="T42" fmla="*/ 34 w 522"/>
                <a:gd name="T43" fmla="*/ 375 h 726"/>
                <a:gd name="T44" fmla="*/ 30 w 522"/>
                <a:gd name="T45" fmla="*/ 394 h 726"/>
                <a:gd name="T46" fmla="*/ 22 w 522"/>
                <a:gd name="T47" fmla="*/ 418 h 726"/>
                <a:gd name="T48" fmla="*/ 17 w 522"/>
                <a:gd name="T49" fmla="*/ 448 h 726"/>
                <a:gd name="T50" fmla="*/ 27 w 522"/>
                <a:gd name="T51" fmla="*/ 452 h 726"/>
                <a:gd name="T52" fmla="*/ 42 w 522"/>
                <a:gd name="T53" fmla="*/ 448 h 726"/>
                <a:gd name="T54" fmla="*/ 59 w 522"/>
                <a:gd name="T55" fmla="*/ 444 h 726"/>
                <a:gd name="T56" fmla="*/ 77 w 522"/>
                <a:gd name="T57" fmla="*/ 436 h 726"/>
                <a:gd name="T58" fmla="*/ 94 w 522"/>
                <a:gd name="T59" fmla="*/ 433 h 726"/>
                <a:gd name="T60" fmla="*/ 106 w 522"/>
                <a:gd name="T61" fmla="*/ 429 h 726"/>
                <a:gd name="T62" fmla="*/ 116 w 522"/>
                <a:gd name="T63" fmla="*/ 433 h 726"/>
                <a:gd name="T64" fmla="*/ 145 w 522"/>
                <a:gd name="T65" fmla="*/ 452 h 726"/>
                <a:gd name="T66" fmla="*/ 161 w 522"/>
                <a:gd name="T67" fmla="*/ 463 h 726"/>
                <a:gd name="T68" fmla="*/ 167 w 522"/>
                <a:gd name="T69" fmla="*/ 444 h 726"/>
                <a:gd name="T70" fmla="*/ 180 w 522"/>
                <a:gd name="T71" fmla="*/ 418 h 726"/>
                <a:gd name="T72" fmla="*/ 197 w 522"/>
                <a:gd name="T73" fmla="*/ 398 h 726"/>
                <a:gd name="T74" fmla="*/ 210 w 522"/>
                <a:gd name="T75" fmla="*/ 379 h 726"/>
                <a:gd name="T76" fmla="*/ 214 w 522"/>
                <a:gd name="T77" fmla="*/ 375 h 726"/>
                <a:gd name="T78" fmla="*/ 214 w 522"/>
                <a:gd name="T79" fmla="*/ 368 h 726"/>
                <a:gd name="T80" fmla="*/ 207 w 522"/>
                <a:gd name="T81" fmla="*/ 333 h 726"/>
                <a:gd name="T82" fmla="*/ 202 w 522"/>
                <a:gd name="T83" fmla="*/ 299 h 726"/>
                <a:gd name="T84" fmla="*/ 202 w 522"/>
                <a:gd name="T85" fmla="*/ 280 h 726"/>
                <a:gd name="T86" fmla="*/ 190 w 522"/>
                <a:gd name="T87" fmla="*/ 214 h 726"/>
                <a:gd name="T88" fmla="*/ 180 w 522"/>
                <a:gd name="T89" fmla="*/ 164 h 726"/>
                <a:gd name="T90" fmla="*/ 172 w 522"/>
                <a:gd name="T91" fmla="*/ 103 h 726"/>
                <a:gd name="T92" fmla="*/ 170 w 522"/>
                <a:gd name="T93" fmla="*/ 72 h 726"/>
                <a:gd name="T94" fmla="*/ 170 w 522"/>
                <a:gd name="T95" fmla="*/ 57 h 726"/>
                <a:gd name="T96" fmla="*/ 34 w 522"/>
                <a:gd name="T97" fmla="*/ 0 h 7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22"/>
                <a:gd name="T148" fmla="*/ 0 h 726"/>
                <a:gd name="T149" fmla="*/ 522 w 522"/>
                <a:gd name="T150" fmla="*/ 726 h 7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Freeform 22"/>
            <p:cNvSpPr>
              <a:spLocks/>
            </p:cNvSpPr>
            <p:nvPr/>
          </p:nvSpPr>
          <p:spPr bwMode="auto">
            <a:xfrm>
              <a:off x="480" y="1871"/>
              <a:ext cx="784" cy="707"/>
            </a:xfrm>
            <a:custGeom>
              <a:avLst/>
              <a:gdLst>
                <a:gd name="T0" fmla="*/ 393 w 1056"/>
                <a:gd name="T1" fmla="*/ 484 h 822"/>
                <a:gd name="T2" fmla="*/ 415 w 1056"/>
                <a:gd name="T3" fmla="*/ 427 h 822"/>
                <a:gd name="T4" fmla="*/ 422 w 1056"/>
                <a:gd name="T5" fmla="*/ 412 h 822"/>
                <a:gd name="T6" fmla="*/ 427 w 1056"/>
                <a:gd name="T7" fmla="*/ 397 h 822"/>
                <a:gd name="T8" fmla="*/ 430 w 1056"/>
                <a:gd name="T9" fmla="*/ 378 h 822"/>
                <a:gd name="T10" fmla="*/ 432 w 1056"/>
                <a:gd name="T11" fmla="*/ 359 h 822"/>
                <a:gd name="T12" fmla="*/ 432 w 1056"/>
                <a:gd name="T13" fmla="*/ 343 h 822"/>
                <a:gd name="T14" fmla="*/ 430 w 1056"/>
                <a:gd name="T15" fmla="*/ 325 h 822"/>
                <a:gd name="T16" fmla="*/ 425 w 1056"/>
                <a:gd name="T17" fmla="*/ 310 h 822"/>
                <a:gd name="T18" fmla="*/ 420 w 1056"/>
                <a:gd name="T19" fmla="*/ 293 h 822"/>
                <a:gd name="T20" fmla="*/ 412 w 1056"/>
                <a:gd name="T21" fmla="*/ 279 h 822"/>
                <a:gd name="T22" fmla="*/ 403 w 1056"/>
                <a:gd name="T23" fmla="*/ 267 h 822"/>
                <a:gd name="T24" fmla="*/ 393 w 1056"/>
                <a:gd name="T25" fmla="*/ 260 h 822"/>
                <a:gd name="T26" fmla="*/ 359 w 1056"/>
                <a:gd name="T27" fmla="*/ 206 h 822"/>
                <a:gd name="T28" fmla="*/ 361 w 1056"/>
                <a:gd name="T29" fmla="*/ 88 h 822"/>
                <a:gd name="T30" fmla="*/ 351 w 1056"/>
                <a:gd name="T31" fmla="*/ 69 h 822"/>
                <a:gd name="T32" fmla="*/ 342 w 1056"/>
                <a:gd name="T33" fmla="*/ 53 h 822"/>
                <a:gd name="T34" fmla="*/ 329 w 1056"/>
                <a:gd name="T35" fmla="*/ 39 h 822"/>
                <a:gd name="T36" fmla="*/ 317 w 1056"/>
                <a:gd name="T37" fmla="*/ 27 h 822"/>
                <a:gd name="T38" fmla="*/ 307 w 1056"/>
                <a:gd name="T39" fmla="*/ 19 h 822"/>
                <a:gd name="T40" fmla="*/ 243 w 1056"/>
                <a:gd name="T41" fmla="*/ 0 h 822"/>
                <a:gd name="T42" fmla="*/ 145 w 1056"/>
                <a:gd name="T43" fmla="*/ 30 h 822"/>
                <a:gd name="T44" fmla="*/ 66 w 1056"/>
                <a:gd name="T45" fmla="*/ 130 h 822"/>
                <a:gd name="T46" fmla="*/ 61 w 1056"/>
                <a:gd name="T47" fmla="*/ 130 h 822"/>
                <a:gd name="T48" fmla="*/ 54 w 1056"/>
                <a:gd name="T49" fmla="*/ 130 h 822"/>
                <a:gd name="T50" fmla="*/ 49 w 1056"/>
                <a:gd name="T51" fmla="*/ 134 h 822"/>
                <a:gd name="T52" fmla="*/ 44 w 1056"/>
                <a:gd name="T53" fmla="*/ 138 h 822"/>
                <a:gd name="T54" fmla="*/ 42 w 1056"/>
                <a:gd name="T55" fmla="*/ 145 h 822"/>
                <a:gd name="T56" fmla="*/ 39 w 1056"/>
                <a:gd name="T57" fmla="*/ 152 h 822"/>
                <a:gd name="T58" fmla="*/ 39 w 1056"/>
                <a:gd name="T59" fmla="*/ 164 h 822"/>
                <a:gd name="T60" fmla="*/ 42 w 1056"/>
                <a:gd name="T61" fmla="*/ 172 h 822"/>
                <a:gd name="T62" fmla="*/ 44 w 1056"/>
                <a:gd name="T63" fmla="*/ 180 h 822"/>
                <a:gd name="T64" fmla="*/ 42 w 1056"/>
                <a:gd name="T65" fmla="*/ 188 h 822"/>
                <a:gd name="T66" fmla="*/ 32 w 1056"/>
                <a:gd name="T67" fmla="*/ 203 h 822"/>
                <a:gd name="T68" fmla="*/ 22 w 1056"/>
                <a:gd name="T69" fmla="*/ 218 h 822"/>
                <a:gd name="T70" fmla="*/ 15 w 1056"/>
                <a:gd name="T71" fmla="*/ 237 h 822"/>
                <a:gd name="T72" fmla="*/ 7 w 1056"/>
                <a:gd name="T73" fmla="*/ 252 h 822"/>
                <a:gd name="T74" fmla="*/ 5 w 1056"/>
                <a:gd name="T75" fmla="*/ 275 h 822"/>
                <a:gd name="T76" fmla="*/ 2 w 1056"/>
                <a:gd name="T77" fmla="*/ 293 h 822"/>
                <a:gd name="T78" fmla="*/ 0 w 1056"/>
                <a:gd name="T79" fmla="*/ 317 h 822"/>
                <a:gd name="T80" fmla="*/ 2 w 1056"/>
                <a:gd name="T81" fmla="*/ 335 h 822"/>
                <a:gd name="T82" fmla="*/ 5 w 1056"/>
                <a:gd name="T83" fmla="*/ 359 h 822"/>
                <a:gd name="T84" fmla="*/ 10 w 1056"/>
                <a:gd name="T85" fmla="*/ 378 h 822"/>
                <a:gd name="T86" fmla="*/ 22 w 1056"/>
                <a:gd name="T87" fmla="*/ 401 h 822"/>
                <a:gd name="T88" fmla="*/ 42 w 1056"/>
                <a:gd name="T89" fmla="*/ 427 h 822"/>
                <a:gd name="T90" fmla="*/ 61 w 1056"/>
                <a:gd name="T91" fmla="*/ 446 h 822"/>
                <a:gd name="T92" fmla="*/ 81 w 1056"/>
                <a:gd name="T93" fmla="*/ 462 h 822"/>
                <a:gd name="T94" fmla="*/ 101 w 1056"/>
                <a:gd name="T95" fmla="*/ 477 h 822"/>
                <a:gd name="T96" fmla="*/ 120 w 1056"/>
                <a:gd name="T97" fmla="*/ 489 h 822"/>
                <a:gd name="T98" fmla="*/ 143 w 1056"/>
                <a:gd name="T99" fmla="*/ 496 h 822"/>
                <a:gd name="T100" fmla="*/ 164 w 1056"/>
                <a:gd name="T101" fmla="*/ 504 h 822"/>
                <a:gd name="T102" fmla="*/ 187 w 1056"/>
                <a:gd name="T103" fmla="*/ 504 h 822"/>
                <a:gd name="T104" fmla="*/ 209 w 1056"/>
                <a:gd name="T105" fmla="*/ 504 h 822"/>
                <a:gd name="T106" fmla="*/ 231 w 1056"/>
                <a:gd name="T107" fmla="*/ 500 h 822"/>
                <a:gd name="T108" fmla="*/ 280 w 1056"/>
                <a:gd name="T109" fmla="*/ 523 h 8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56"/>
                <a:gd name="T166" fmla="*/ 0 h 822"/>
                <a:gd name="T167" fmla="*/ 1056 w 1056"/>
                <a:gd name="T168" fmla="*/ 822 h 8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Freeform 23"/>
            <p:cNvSpPr>
              <a:spLocks/>
            </p:cNvSpPr>
            <p:nvPr/>
          </p:nvSpPr>
          <p:spPr bwMode="auto">
            <a:xfrm>
              <a:off x="480" y="1871"/>
              <a:ext cx="784" cy="707"/>
            </a:xfrm>
            <a:custGeom>
              <a:avLst/>
              <a:gdLst>
                <a:gd name="T0" fmla="*/ 393 w 1056"/>
                <a:gd name="T1" fmla="*/ 484 h 822"/>
                <a:gd name="T2" fmla="*/ 415 w 1056"/>
                <a:gd name="T3" fmla="*/ 427 h 822"/>
                <a:gd name="T4" fmla="*/ 422 w 1056"/>
                <a:gd name="T5" fmla="*/ 412 h 822"/>
                <a:gd name="T6" fmla="*/ 427 w 1056"/>
                <a:gd name="T7" fmla="*/ 397 h 822"/>
                <a:gd name="T8" fmla="*/ 430 w 1056"/>
                <a:gd name="T9" fmla="*/ 378 h 822"/>
                <a:gd name="T10" fmla="*/ 432 w 1056"/>
                <a:gd name="T11" fmla="*/ 359 h 822"/>
                <a:gd name="T12" fmla="*/ 432 w 1056"/>
                <a:gd name="T13" fmla="*/ 343 h 822"/>
                <a:gd name="T14" fmla="*/ 430 w 1056"/>
                <a:gd name="T15" fmla="*/ 325 h 822"/>
                <a:gd name="T16" fmla="*/ 425 w 1056"/>
                <a:gd name="T17" fmla="*/ 310 h 822"/>
                <a:gd name="T18" fmla="*/ 420 w 1056"/>
                <a:gd name="T19" fmla="*/ 293 h 822"/>
                <a:gd name="T20" fmla="*/ 412 w 1056"/>
                <a:gd name="T21" fmla="*/ 279 h 822"/>
                <a:gd name="T22" fmla="*/ 403 w 1056"/>
                <a:gd name="T23" fmla="*/ 267 h 822"/>
                <a:gd name="T24" fmla="*/ 393 w 1056"/>
                <a:gd name="T25" fmla="*/ 260 h 822"/>
                <a:gd name="T26" fmla="*/ 359 w 1056"/>
                <a:gd name="T27" fmla="*/ 206 h 822"/>
                <a:gd name="T28" fmla="*/ 361 w 1056"/>
                <a:gd name="T29" fmla="*/ 88 h 822"/>
                <a:gd name="T30" fmla="*/ 351 w 1056"/>
                <a:gd name="T31" fmla="*/ 69 h 822"/>
                <a:gd name="T32" fmla="*/ 342 w 1056"/>
                <a:gd name="T33" fmla="*/ 53 h 822"/>
                <a:gd name="T34" fmla="*/ 329 w 1056"/>
                <a:gd name="T35" fmla="*/ 39 h 822"/>
                <a:gd name="T36" fmla="*/ 317 w 1056"/>
                <a:gd name="T37" fmla="*/ 27 h 822"/>
                <a:gd name="T38" fmla="*/ 307 w 1056"/>
                <a:gd name="T39" fmla="*/ 19 h 822"/>
                <a:gd name="T40" fmla="*/ 243 w 1056"/>
                <a:gd name="T41" fmla="*/ 0 h 822"/>
                <a:gd name="T42" fmla="*/ 145 w 1056"/>
                <a:gd name="T43" fmla="*/ 30 h 822"/>
                <a:gd name="T44" fmla="*/ 66 w 1056"/>
                <a:gd name="T45" fmla="*/ 130 h 822"/>
                <a:gd name="T46" fmla="*/ 61 w 1056"/>
                <a:gd name="T47" fmla="*/ 130 h 822"/>
                <a:gd name="T48" fmla="*/ 54 w 1056"/>
                <a:gd name="T49" fmla="*/ 130 h 822"/>
                <a:gd name="T50" fmla="*/ 49 w 1056"/>
                <a:gd name="T51" fmla="*/ 134 h 822"/>
                <a:gd name="T52" fmla="*/ 44 w 1056"/>
                <a:gd name="T53" fmla="*/ 138 h 822"/>
                <a:gd name="T54" fmla="*/ 42 w 1056"/>
                <a:gd name="T55" fmla="*/ 145 h 822"/>
                <a:gd name="T56" fmla="*/ 39 w 1056"/>
                <a:gd name="T57" fmla="*/ 152 h 822"/>
                <a:gd name="T58" fmla="*/ 39 w 1056"/>
                <a:gd name="T59" fmla="*/ 164 h 822"/>
                <a:gd name="T60" fmla="*/ 42 w 1056"/>
                <a:gd name="T61" fmla="*/ 172 h 822"/>
                <a:gd name="T62" fmla="*/ 44 w 1056"/>
                <a:gd name="T63" fmla="*/ 180 h 822"/>
                <a:gd name="T64" fmla="*/ 42 w 1056"/>
                <a:gd name="T65" fmla="*/ 188 h 822"/>
                <a:gd name="T66" fmla="*/ 32 w 1056"/>
                <a:gd name="T67" fmla="*/ 203 h 822"/>
                <a:gd name="T68" fmla="*/ 22 w 1056"/>
                <a:gd name="T69" fmla="*/ 218 h 822"/>
                <a:gd name="T70" fmla="*/ 15 w 1056"/>
                <a:gd name="T71" fmla="*/ 237 h 822"/>
                <a:gd name="T72" fmla="*/ 7 w 1056"/>
                <a:gd name="T73" fmla="*/ 252 h 822"/>
                <a:gd name="T74" fmla="*/ 5 w 1056"/>
                <a:gd name="T75" fmla="*/ 275 h 822"/>
                <a:gd name="T76" fmla="*/ 2 w 1056"/>
                <a:gd name="T77" fmla="*/ 293 h 822"/>
                <a:gd name="T78" fmla="*/ 0 w 1056"/>
                <a:gd name="T79" fmla="*/ 317 h 822"/>
                <a:gd name="T80" fmla="*/ 2 w 1056"/>
                <a:gd name="T81" fmla="*/ 335 h 822"/>
                <a:gd name="T82" fmla="*/ 5 w 1056"/>
                <a:gd name="T83" fmla="*/ 359 h 822"/>
                <a:gd name="T84" fmla="*/ 10 w 1056"/>
                <a:gd name="T85" fmla="*/ 378 h 822"/>
                <a:gd name="T86" fmla="*/ 22 w 1056"/>
                <a:gd name="T87" fmla="*/ 401 h 822"/>
                <a:gd name="T88" fmla="*/ 42 w 1056"/>
                <a:gd name="T89" fmla="*/ 427 h 822"/>
                <a:gd name="T90" fmla="*/ 61 w 1056"/>
                <a:gd name="T91" fmla="*/ 446 h 822"/>
                <a:gd name="T92" fmla="*/ 81 w 1056"/>
                <a:gd name="T93" fmla="*/ 462 h 822"/>
                <a:gd name="T94" fmla="*/ 101 w 1056"/>
                <a:gd name="T95" fmla="*/ 477 h 822"/>
                <a:gd name="T96" fmla="*/ 120 w 1056"/>
                <a:gd name="T97" fmla="*/ 489 h 822"/>
                <a:gd name="T98" fmla="*/ 143 w 1056"/>
                <a:gd name="T99" fmla="*/ 496 h 822"/>
                <a:gd name="T100" fmla="*/ 164 w 1056"/>
                <a:gd name="T101" fmla="*/ 504 h 822"/>
                <a:gd name="T102" fmla="*/ 187 w 1056"/>
                <a:gd name="T103" fmla="*/ 504 h 822"/>
                <a:gd name="T104" fmla="*/ 209 w 1056"/>
                <a:gd name="T105" fmla="*/ 504 h 822"/>
                <a:gd name="T106" fmla="*/ 231 w 1056"/>
                <a:gd name="T107" fmla="*/ 500 h 822"/>
                <a:gd name="T108" fmla="*/ 280 w 1056"/>
                <a:gd name="T109" fmla="*/ 523 h 8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56"/>
                <a:gd name="T166" fmla="*/ 0 h 822"/>
                <a:gd name="T167" fmla="*/ 1056 w 1056"/>
                <a:gd name="T168" fmla="*/ 822 h 8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Freeform 24"/>
            <p:cNvSpPr>
              <a:spLocks/>
            </p:cNvSpPr>
            <p:nvPr/>
          </p:nvSpPr>
          <p:spPr bwMode="auto">
            <a:xfrm>
              <a:off x="600" y="1824"/>
              <a:ext cx="504" cy="212"/>
            </a:xfrm>
            <a:custGeom>
              <a:avLst/>
              <a:gdLst>
                <a:gd name="T0" fmla="*/ 54 w 678"/>
                <a:gd name="T1" fmla="*/ 153 h 246"/>
                <a:gd name="T2" fmla="*/ 81 w 678"/>
                <a:gd name="T3" fmla="*/ 119 h 246"/>
                <a:gd name="T4" fmla="*/ 91 w 678"/>
                <a:gd name="T5" fmla="*/ 89 h 246"/>
                <a:gd name="T6" fmla="*/ 98 w 678"/>
                <a:gd name="T7" fmla="*/ 65 h 246"/>
                <a:gd name="T8" fmla="*/ 111 w 678"/>
                <a:gd name="T9" fmla="*/ 81 h 246"/>
                <a:gd name="T10" fmla="*/ 118 w 678"/>
                <a:gd name="T11" fmla="*/ 77 h 246"/>
                <a:gd name="T12" fmla="*/ 133 w 678"/>
                <a:gd name="T13" fmla="*/ 77 h 246"/>
                <a:gd name="T14" fmla="*/ 182 w 678"/>
                <a:gd name="T15" fmla="*/ 53 h 246"/>
                <a:gd name="T16" fmla="*/ 193 w 678"/>
                <a:gd name="T17" fmla="*/ 53 h 246"/>
                <a:gd name="T18" fmla="*/ 219 w 678"/>
                <a:gd name="T19" fmla="*/ 42 h 246"/>
                <a:gd name="T20" fmla="*/ 216 w 678"/>
                <a:gd name="T21" fmla="*/ 53 h 246"/>
                <a:gd name="T22" fmla="*/ 229 w 678"/>
                <a:gd name="T23" fmla="*/ 62 h 246"/>
                <a:gd name="T24" fmla="*/ 277 w 678"/>
                <a:gd name="T25" fmla="*/ 53 h 246"/>
                <a:gd name="T26" fmla="*/ 277 w 678"/>
                <a:gd name="T27" fmla="*/ 46 h 246"/>
                <a:gd name="T28" fmla="*/ 264 w 678"/>
                <a:gd name="T29" fmla="*/ 35 h 246"/>
                <a:gd name="T30" fmla="*/ 274 w 678"/>
                <a:gd name="T31" fmla="*/ 19 h 246"/>
                <a:gd name="T32" fmla="*/ 274 w 678"/>
                <a:gd name="T33" fmla="*/ 12 h 246"/>
                <a:gd name="T34" fmla="*/ 236 w 678"/>
                <a:gd name="T35" fmla="*/ 8 h 246"/>
                <a:gd name="T36" fmla="*/ 207 w 678"/>
                <a:gd name="T37" fmla="*/ 8 h 246"/>
                <a:gd name="T38" fmla="*/ 175 w 678"/>
                <a:gd name="T39" fmla="*/ 12 h 246"/>
                <a:gd name="T40" fmla="*/ 153 w 678"/>
                <a:gd name="T41" fmla="*/ 3 h 246"/>
                <a:gd name="T42" fmla="*/ 135 w 678"/>
                <a:gd name="T43" fmla="*/ 3 h 246"/>
                <a:gd name="T44" fmla="*/ 130 w 678"/>
                <a:gd name="T45" fmla="*/ 19 h 246"/>
                <a:gd name="T46" fmla="*/ 106 w 678"/>
                <a:gd name="T47" fmla="*/ 16 h 246"/>
                <a:gd name="T48" fmla="*/ 91 w 678"/>
                <a:gd name="T49" fmla="*/ 19 h 246"/>
                <a:gd name="T50" fmla="*/ 84 w 678"/>
                <a:gd name="T51" fmla="*/ 35 h 246"/>
                <a:gd name="T52" fmla="*/ 59 w 678"/>
                <a:gd name="T53" fmla="*/ 50 h 246"/>
                <a:gd name="T54" fmla="*/ 37 w 678"/>
                <a:gd name="T55" fmla="*/ 72 h 246"/>
                <a:gd name="T56" fmla="*/ 25 w 678"/>
                <a:gd name="T57" fmla="*/ 92 h 246"/>
                <a:gd name="T58" fmla="*/ 10 w 678"/>
                <a:gd name="T59" fmla="*/ 104 h 246"/>
                <a:gd name="T60" fmla="*/ 10 w 678"/>
                <a:gd name="T61" fmla="*/ 119 h 246"/>
                <a:gd name="T62" fmla="*/ 12 w 678"/>
                <a:gd name="T63" fmla="*/ 127 h 246"/>
                <a:gd name="T64" fmla="*/ 0 w 678"/>
                <a:gd name="T65" fmla="*/ 153 h 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78"/>
                <a:gd name="T100" fmla="*/ 0 h 246"/>
                <a:gd name="T101" fmla="*/ 678 w 678"/>
                <a:gd name="T102" fmla="*/ 246 h 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  <a:close/>
                </a:path>
              </a:pathLst>
            </a:custGeom>
            <a:solidFill>
              <a:srgbClr val="C96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Freeform 25"/>
            <p:cNvSpPr>
              <a:spLocks/>
            </p:cNvSpPr>
            <p:nvPr/>
          </p:nvSpPr>
          <p:spPr bwMode="auto">
            <a:xfrm>
              <a:off x="600" y="1824"/>
              <a:ext cx="504" cy="212"/>
            </a:xfrm>
            <a:custGeom>
              <a:avLst/>
              <a:gdLst>
                <a:gd name="T0" fmla="*/ 54 w 678"/>
                <a:gd name="T1" fmla="*/ 153 h 246"/>
                <a:gd name="T2" fmla="*/ 81 w 678"/>
                <a:gd name="T3" fmla="*/ 119 h 246"/>
                <a:gd name="T4" fmla="*/ 91 w 678"/>
                <a:gd name="T5" fmla="*/ 89 h 246"/>
                <a:gd name="T6" fmla="*/ 98 w 678"/>
                <a:gd name="T7" fmla="*/ 65 h 246"/>
                <a:gd name="T8" fmla="*/ 111 w 678"/>
                <a:gd name="T9" fmla="*/ 81 h 246"/>
                <a:gd name="T10" fmla="*/ 118 w 678"/>
                <a:gd name="T11" fmla="*/ 77 h 246"/>
                <a:gd name="T12" fmla="*/ 133 w 678"/>
                <a:gd name="T13" fmla="*/ 77 h 246"/>
                <a:gd name="T14" fmla="*/ 182 w 678"/>
                <a:gd name="T15" fmla="*/ 53 h 246"/>
                <a:gd name="T16" fmla="*/ 193 w 678"/>
                <a:gd name="T17" fmla="*/ 53 h 246"/>
                <a:gd name="T18" fmla="*/ 219 w 678"/>
                <a:gd name="T19" fmla="*/ 42 h 246"/>
                <a:gd name="T20" fmla="*/ 216 w 678"/>
                <a:gd name="T21" fmla="*/ 53 h 246"/>
                <a:gd name="T22" fmla="*/ 229 w 678"/>
                <a:gd name="T23" fmla="*/ 62 h 246"/>
                <a:gd name="T24" fmla="*/ 277 w 678"/>
                <a:gd name="T25" fmla="*/ 53 h 246"/>
                <a:gd name="T26" fmla="*/ 277 w 678"/>
                <a:gd name="T27" fmla="*/ 46 h 246"/>
                <a:gd name="T28" fmla="*/ 264 w 678"/>
                <a:gd name="T29" fmla="*/ 35 h 246"/>
                <a:gd name="T30" fmla="*/ 274 w 678"/>
                <a:gd name="T31" fmla="*/ 19 h 246"/>
                <a:gd name="T32" fmla="*/ 274 w 678"/>
                <a:gd name="T33" fmla="*/ 12 h 246"/>
                <a:gd name="T34" fmla="*/ 236 w 678"/>
                <a:gd name="T35" fmla="*/ 8 h 246"/>
                <a:gd name="T36" fmla="*/ 207 w 678"/>
                <a:gd name="T37" fmla="*/ 8 h 246"/>
                <a:gd name="T38" fmla="*/ 175 w 678"/>
                <a:gd name="T39" fmla="*/ 12 h 246"/>
                <a:gd name="T40" fmla="*/ 153 w 678"/>
                <a:gd name="T41" fmla="*/ 3 h 246"/>
                <a:gd name="T42" fmla="*/ 135 w 678"/>
                <a:gd name="T43" fmla="*/ 3 h 246"/>
                <a:gd name="T44" fmla="*/ 130 w 678"/>
                <a:gd name="T45" fmla="*/ 19 h 246"/>
                <a:gd name="T46" fmla="*/ 106 w 678"/>
                <a:gd name="T47" fmla="*/ 16 h 246"/>
                <a:gd name="T48" fmla="*/ 91 w 678"/>
                <a:gd name="T49" fmla="*/ 19 h 246"/>
                <a:gd name="T50" fmla="*/ 84 w 678"/>
                <a:gd name="T51" fmla="*/ 35 h 246"/>
                <a:gd name="T52" fmla="*/ 59 w 678"/>
                <a:gd name="T53" fmla="*/ 50 h 246"/>
                <a:gd name="T54" fmla="*/ 37 w 678"/>
                <a:gd name="T55" fmla="*/ 72 h 246"/>
                <a:gd name="T56" fmla="*/ 25 w 678"/>
                <a:gd name="T57" fmla="*/ 92 h 246"/>
                <a:gd name="T58" fmla="*/ 10 w 678"/>
                <a:gd name="T59" fmla="*/ 104 h 246"/>
                <a:gd name="T60" fmla="*/ 10 w 678"/>
                <a:gd name="T61" fmla="*/ 119 h 246"/>
                <a:gd name="T62" fmla="*/ 12 w 678"/>
                <a:gd name="T63" fmla="*/ 127 h 246"/>
                <a:gd name="T64" fmla="*/ 0 w 678"/>
                <a:gd name="T65" fmla="*/ 153 h 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78"/>
                <a:gd name="T100" fmla="*/ 0 h 246"/>
                <a:gd name="T101" fmla="*/ 678 w 678"/>
                <a:gd name="T102" fmla="*/ 246 h 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Freeform 26"/>
            <p:cNvSpPr>
              <a:spLocks/>
            </p:cNvSpPr>
            <p:nvPr/>
          </p:nvSpPr>
          <p:spPr bwMode="auto">
            <a:xfrm>
              <a:off x="587" y="2026"/>
              <a:ext cx="240" cy="62"/>
            </a:xfrm>
            <a:custGeom>
              <a:avLst/>
              <a:gdLst>
                <a:gd name="T0" fmla="*/ 7 w 324"/>
                <a:gd name="T1" fmla="*/ 16 h 72"/>
                <a:gd name="T2" fmla="*/ 0 w 324"/>
                <a:gd name="T3" fmla="*/ 16 h 72"/>
                <a:gd name="T4" fmla="*/ 0 w 324"/>
                <a:gd name="T5" fmla="*/ 3 h 72"/>
                <a:gd name="T6" fmla="*/ 2 w 324"/>
                <a:gd name="T7" fmla="*/ 3 h 72"/>
                <a:gd name="T8" fmla="*/ 15 w 324"/>
                <a:gd name="T9" fmla="*/ 0 h 72"/>
                <a:gd name="T10" fmla="*/ 29 w 324"/>
                <a:gd name="T11" fmla="*/ 0 h 72"/>
                <a:gd name="T12" fmla="*/ 41 w 324"/>
                <a:gd name="T13" fmla="*/ 0 h 72"/>
                <a:gd name="T14" fmla="*/ 54 w 324"/>
                <a:gd name="T15" fmla="*/ 0 h 72"/>
                <a:gd name="T16" fmla="*/ 66 w 324"/>
                <a:gd name="T17" fmla="*/ 3 h 72"/>
                <a:gd name="T18" fmla="*/ 78 w 324"/>
                <a:gd name="T19" fmla="*/ 3 h 72"/>
                <a:gd name="T20" fmla="*/ 90 w 324"/>
                <a:gd name="T21" fmla="*/ 8 h 72"/>
                <a:gd name="T22" fmla="*/ 103 w 324"/>
                <a:gd name="T23" fmla="*/ 12 h 72"/>
                <a:gd name="T24" fmla="*/ 115 w 324"/>
                <a:gd name="T25" fmla="*/ 16 h 72"/>
                <a:gd name="T26" fmla="*/ 127 w 324"/>
                <a:gd name="T27" fmla="*/ 23 h 72"/>
                <a:gd name="T28" fmla="*/ 132 w 324"/>
                <a:gd name="T29" fmla="*/ 46 h 72"/>
                <a:gd name="T30" fmla="*/ 115 w 324"/>
                <a:gd name="T31" fmla="*/ 39 h 72"/>
                <a:gd name="T32" fmla="*/ 95 w 324"/>
                <a:gd name="T33" fmla="*/ 34 h 72"/>
                <a:gd name="T34" fmla="*/ 78 w 324"/>
                <a:gd name="T35" fmla="*/ 27 h 72"/>
                <a:gd name="T36" fmla="*/ 61 w 324"/>
                <a:gd name="T37" fmla="*/ 23 h 72"/>
                <a:gd name="T38" fmla="*/ 41 w 324"/>
                <a:gd name="T39" fmla="*/ 19 h 72"/>
                <a:gd name="T40" fmla="*/ 24 w 324"/>
                <a:gd name="T41" fmla="*/ 16 h 72"/>
                <a:gd name="T42" fmla="*/ 10 w 324"/>
                <a:gd name="T43" fmla="*/ 16 h 72"/>
                <a:gd name="T44" fmla="*/ 7 w 324"/>
                <a:gd name="T45" fmla="*/ 16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4"/>
                <a:gd name="T70" fmla="*/ 0 h 72"/>
                <a:gd name="T71" fmla="*/ 324 w 324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Freeform 27"/>
            <p:cNvSpPr>
              <a:spLocks/>
            </p:cNvSpPr>
            <p:nvPr/>
          </p:nvSpPr>
          <p:spPr bwMode="auto">
            <a:xfrm>
              <a:off x="587" y="2026"/>
              <a:ext cx="240" cy="62"/>
            </a:xfrm>
            <a:custGeom>
              <a:avLst/>
              <a:gdLst>
                <a:gd name="T0" fmla="*/ 7 w 324"/>
                <a:gd name="T1" fmla="*/ 16 h 72"/>
                <a:gd name="T2" fmla="*/ 0 w 324"/>
                <a:gd name="T3" fmla="*/ 16 h 72"/>
                <a:gd name="T4" fmla="*/ 0 w 324"/>
                <a:gd name="T5" fmla="*/ 3 h 72"/>
                <a:gd name="T6" fmla="*/ 2 w 324"/>
                <a:gd name="T7" fmla="*/ 3 h 72"/>
                <a:gd name="T8" fmla="*/ 15 w 324"/>
                <a:gd name="T9" fmla="*/ 0 h 72"/>
                <a:gd name="T10" fmla="*/ 29 w 324"/>
                <a:gd name="T11" fmla="*/ 0 h 72"/>
                <a:gd name="T12" fmla="*/ 41 w 324"/>
                <a:gd name="T13" fmla="*/ 0 h 72"/>
                <a:gd name="T14" fmla="*/ 54 w 324"/>
                <a:gd name="T15" fmla="*/ 0 h 72"/>
                <a:gd name="T16" fmla="*/ 66 w 324"/>
                <a:gd name="T17" fmla="*/ 3 h 72"/>
                <a:gd name="T18" fmla="*/ 78 w 324"/>
                <a:gd name="T19" fmla="*/ 3 h 72"/>
                <a:gd name="T20" fmla="*/ 90 w 324"/>
                <a:gd name="T21" fmla="*/ 8 h 72"/>
                <a:gd name="T22" fmla="*/ 103 w 324"/>
                <a:gd name="T23" fmla="*/ 12 h 72"/>
                <a:gd name="T24" fmla="*/ 115 w 324"/>
                <a:gd name="T25" fmla="*/ 16 h 72"/>
                <a:gd name="T26" fmla="*/ 127 w 324"/>
                <a:gd name="T27" fmla="*/ 23 h 72"/>
                <a:gd name="T28" fmla="*/ 132 w 324"/>
                <a:gd name="T29" fmla="*/ 46 h 72"/>
                <a:gd name="T30" fmla="*/ 115 w 324"/>
                <a:gd name="T31" fmla="*/ 39 h 72"/>
                <a:gd name="T32" fmla="*/ 95 w 324"/>
                <a:gd name="T33" fmla="*/ 34 h 72"/>
                <a:gd name="T34" fmla="*/ 78 w 324"/>
                <a:gd name="T35" fmla="*/ 27 h 72"/>
                <a:gd name="T36" fmla="*/ 61 w 324"/>
                <a:gd name="T37" fmla="*/ 23 h 72"/>
                <a:gd name="T38" fmla="*/ 41 w 324"/>
                <a:gd name="T39" fmla="*/ 19 h 72"/>
                <a:gd name="T40" fmla="*/ 24 w 324"/>
                <a:gd name="T41" fmla="*/ 16 h 72"/>
                <a:gd name="T42" fmla="*/ 10 w 324"/>
                <a:gd name="T43" fmla="*/ 16 h 72"/>
                <a:gd name="T44" fmla="*/ 7 w 324"/>
                <a:gd name="T45" fmla="*/ 16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4"/>
                <a:gd name="T70" fmla="*/ 0 h 72"/>
                <a:gd name="T71" fmla="*/ 324 w 324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Freeform 28"/>
            <p:cNvSpPr>
              <a:spLocks/>
            </p:cNvSpPr>
            <p:nvPr/>
          </p:nvSpPr>
          <p:spPr bwMode="auto">
            <a:xfrm>
              <a:off x="1015" y="2020"/>
              <a:ext cx="62" cy="26"/>
            </a:xfrm>
            <a:custGeom>
              <a:avLst/>
              <a:gdLst>
                <a:gd name="T0" fmla="*/ 0 w 84"/>
                <a:gd name="T1" fmla="*/ 0 h 30"/>
                <a:gd name="T2" fmla="*/ 34 w 84"/>
                <a:gd name="T3" fmla="*/ 0 h 30"/>
                <a:gd name="T4" fmla="*/ 34 w 84"/>
                <a:gd name="T5" fmla="*/ 16 h 30"/>
                <a:gd name="T6" fmla="*/ 0 w 84"/>
                <a:gd name="T7" fmla="*/ 20 h 30"/>
                <a:gd name="T8" fmla="*/ 0 w 84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0"/>
                <a:gd name="T17" fmla="*/ 84 w 84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Freeform 29"/>
            <p:cNvSpPr>
              <a:spLocks/>
            </p:cNvSpPr>
            <p:nvPr/>
          </p:nvSpPr>
          <p:spPr bwMode="auto">
            <a:xfrm>
              <a:off x="1015" y="2020"/>
              <a:ext cx="62" cy="26"/>
            </a:xfrm>
            <a:custGeom>
              <a:avLst/>
              <a:gdLst>
                <a:gd name="T0" fmla="*/ 0 w 84"/>
                <a:gd name="T1" fmla="*/ 0 h 30"/>
                <a:gd name="T2" fmla="*/ 34 w 84"/>
                <a:gd name="T3" fmla="*/ 0 h 30"/>
                <a:gd name="T4" fmla="*/ 34 w 84"/>
                <a:gd name="T5" fmla="*/ 16 h 30"/>
                <a:gd name="T6" fmla="*/ 0 w 84"/>
                <a:gd name="T7" fmla="*/ 20 h 30"/>
                <a:gd name="T8" fmla="*/ 0 w 84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0"/>
                <a:gd name="T17" fmla="*/ 84 w 84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Freeform 30"/>
            <p:cNvSpPr>
              <a:spLocks/>
            </p:cNvSpPr>
            <p:nvPr/>
          </p:nvSpPr>
          <p:spPr bwMode="auto">
            <a:xfrm>
              <a:off x="1059" y="1958"/>
              <a:ext cx="147" cy="176"/>
            </a:xfrm>
            <a:custGeom>
              <a:avLst/>
              <a:gdLst>
                <a:gd name="T0" fmla="*/ 0 w 198"/>
                <a:gd name="T1" fmla="*/ 119 h 204"/>
                <a:gd name="T2" fmla="*/ 2 w 198"/>
                <a:gd name="T3" fmla="*/ 66 h 204"/>
                <a:gd name="T4" fmla="*/ 5 w 198"/>
                <a:gd name="T5" fmla="*/ 8 h 204"/>
                <a:gd name="T6" fmla="*/ 7 w 198"/>
                <a:gd name="T7" fmla="*/ 8 h 204"/>
                <a:gd name="T8" fmla="*/ 12 w 198"/>
                <a:gd name="T9" fmla="*/ 3 h 204"/>
                <a:gd name="T10" fmla="*/ 20 w 198"/>
                <a:gd name="T11" fmla="*/ 0 h 204"/>
                <a:gd name="T12" fmla="*/ 27 w 198"/>
                <a:gd name="T13" fmla="*/ 0 h 204"/>
                <a:gd name="T14" fmla="*/ 34 w 198"/>
                <a:gd name="T15" fmla="*/ 0 h 204"/>
                <a:gd name="T16" fmla="*/ 42 w 198"/>
                <a:gd name="T17" fmla="*/ 0 h 204"/>
                <a:gd name="T18" fmla="*/ 49 w 198"/>
                <a:gd name="T19" fmla="*/ 0 h 204"/>
                <a:gd name="T20" fmla="*/ 56 w 198"/>
                <a:gd name="T21" fmla="*/ 0 h 204"/>
                <a:gd name="T22" fmla="*/ 64 w 198"/>
                <a:gd name="T23" fmla="*/ 0 h 204"/>
                <a:gd name="T24" fmla="*/ 71 w 198"/>
                <a:gd name="T25" fmla="*/ 3 h 204"/>
                <a:gd name="T26" fmla="*/ 79 w 198"/>
                <a:gd name="T27" fmla="*/ 8 h 204"/>
                <a:gd name="T28" fmla="*/ 79 w 198"/>
                <a:gd name="T29" fmla="*/ 23 h 204"/>
                <a:gd name="T30" fmla="*/ 79 w 198"/>
                <a:gd name="T31" fmla="*/ 39 h 204"/>
                <a:gd name="T32" fmla="*/ 81 w 198"/>
                <a:gd name="T33" fmla="*/ 58 h 204"/>
                <a:gd name="T34" fmla="*/ 81 w 198"/>
                <a:gd name="T35" fmla="*/ 78 h 204"/>
                <a:gd name="T36" fmla="*/ 79 w 198"/>
                <a:gd name="T37" fmla="*/ 96 h 204"/>
                <a:gd name="T38" fmla="*/ 79 w 198"/>
                <a:gd name="T39" fmla="*/ 116 h 204"/>
                <a:gd name="T40" fmla="*/ 79 w 198"/>
                <a:gd name="T41" fmla="*/ 131 h 204"/>
                <a:gd name="T42" fmla="*/ 0 w 198"/>
                <a:gd name="T43" fmla="*/ 119 h 2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"/>
                <a:gd name="T67" fmla="*/ 0 h 204"/>
                <a:gd name="T68" fmla="*/ 198 w 198"/>
                <a:gd name="T69" fmla="*/ 204 h 2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Freeform 31"/>
            <p:cNvSpPr>
              <a:spLocks/>
            </p:cNvSpPr>
            <p:nvPr/>
          </p:nvSpPr>
          <p:spPr bwMode="auto">
            <a:xfrm>
              <a:off x="1059" y="1958"/>
              <a:ext cx="147" cy="176"/>
            </a:xfrm>
            <a:custGeom>
              <a:avLst/>
              <a:gdLst>
                <a:gd name="T0" fmla="*/ 0 w 198"/>
                <a:gd name="T1" fmla="*/ 119 h 204"/>
                <a:gd name="T2" fmla="*/ 2 w 198"/>
                <a:gd name="T3" fmla="*/ 66 h 204"/>
                <a:gd name="T4" fmla="*/ 5 w 198"/>
                <a:gd name="T5" fmla="*/ 8 h 204"/>
                <a:gd name="T6" fmla="*/ 7 w 198"/>
                <a:gd name="T7" fmla="*/ 8 h 204"/>
                <a:gd name="T8" fmla="*/ 12 w 198"/>
                <a:gd name="T9" fmla="*/ 3 h 204"/>
                <a:gd name="T10" fmla="*/ 20 w 198"/>
                <a:gd name="T11" fmla="*/ 0 h 204"/>
                <a:gd name="T12" fmla="*/ 27 w 198"/>
                <a:gd name="T13" fmla="*/ 0 h 204"/>
                <a:gd name="T14" fmla="*/ 34 w 198"/>
                <a:gd name="T15" fmla="*/ 0 h 204"/>
                <a:gd name="T16" fmla="*/ 42 w 198"/>
                <a:gd name="T17" fmla="*/ 0 h 204"/>
                <a:gd name="T18" fmla="*/ 49 w 198"/>
                <a:gd name="T19" fmla="*/ 0 h 204"/>
                <a:gd name="T20" fmla="*/ 56 w 198"/>
                <a:gd name="T21" fmla="*/ 0 h 204"/>
                <a:gd name="T22" fmla="*/ 64 w 198"/>
                <a:gd name="T23" fmla="*/ 0 h 204"/>
                <a:gd name="T24" fmla="*/ 71 w 198"/>
                <a:gd name="T25" fmla="*/ 3 h 204"/>
                <a:gd name="T26" fmla="*/ 79 w 198"/>
                <a:gd name="T27" fmla="*/ 8 h 204"/>
                <a:gd name="T28" fmla="*/ 79 w 198"/>
                <a:gd name="T29" fmla="*/ 23 h 204"/>
                <a:gd name="T30" fmla="*/ 79 w 198"/>
                <a:gd name="T31" fmla="*/ 39 h 204"/>
                <a:gd name="T32" fmla="*/ 81 w 198"/>
                <a:gd name="T33" fmla="*/ 58 h 204"/>
                <a:gd name="T34" fmla="*/ 81 w 198"/>
                <a:gd name="T35" fmla="*/ 78 h 204"/>
                <a:gd name="T36" fmla="*/ 79 w 198"/>
                <a:gd name="T37" fmla="*/ 96 h 204"/>
                <a:gd name="T38" fmla="*/ 79 w 198"/>
                <a:gd name="T39" fmla="*/ 116 h 204"/>
                <a:gd name="T40" fmla="*/ 79 w 198"/>
                <a:gd name="T41" fmla="*/ 131 h 204"/>
                <a:gd name="T42" fmla="*/ 0 w 198"/>
                <a:gd name="T43" fmla="*/ 119 h 2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"/>
                <a:gd name="T67" fmla="*/ 0 h 204"/>
                <a:gd name="T68" fmla="*/ 198 w 198"/>
                <a:gd name="T69" fmla="*/ 204 h 2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Freeform 32"/>
            <p:cNvSpPr>
              <a:spLocks/>
            </p:cNvSpPr>
            <p:nvPr/>
          </p:nvSpPr>
          <p:spPr bwMode="auto">
            <a:xfrm>
              <a:off x="1086" y="1979"/>
              <a:ext cx="102" cy="145"/>
            </a:xfrm>
            <a:custGeom>
              <a:avLst/>
              <a:gdLst>
                <a:gd name="T0" fmla="*/ 53 w 138"/>
                <a:gd name="T1" fmla="*/ 108 h 168"/>
                <a:gd name="T2" fmla="*/ 55 w 138"/>
                <a:gd name="T3" fmla="*/ 96 h 168"/>
                <a:gd name="T4" fmla="*/ 55 w 138"/>
                <a:gd name="T5" fmla="*/ 81 h 168"/>
                <a:gd name="T6" fmla="*/ 55 w 138"/>
                <a:gd name="T7" fmla="*/ 66 h 168"/>
                <a:gd name="T8" fmla="*/ 55 w 138"/>
                <a:gd name="T9" fmla="*/ 54 h 168"/>
                <a:gd name="T10" fmla="*/ 55 w 138"/>
                <a:gd name="T11" fmla="*/ 39 h 168"/>
                <a:gd name="T12" fmla="*/ 55 w 138"/>
                <a:gd name="T13" fmla="*/ 23 h 168"/>
                <a:gd name="T14" fmla="*/ 53 w 138"/>
                <a:gd name="T15" fmla="*/ 12 h 168"/>
                <a:gd name="T16" fmla="*/ 53 w 138"/>
                <a:gd name="T17" fmla="*/ 3 h 168"/>
                <a:gd name="T18" fmla="*/ 46 w 138"/>
                <a:gd name="T19" fmla="*/ 3 h 168"/>
                <a:gd name="T20" fmla="*/ 38 w 138"/>
                <a:gd name="T21" fmla="*/ 0 h 168"/>
                <a:gd name="T22" fmla="*/ 32 w 138"/>
                <a:gd name="T23" fmla="*/ 0 h 168"/>
                <a:gd name="T24" fmla="*/ 24 w 138"/>
                <a:gd name="T25" fmla="*/ 0 h 168"/>
                <a:gd name="T26" fmla="*/ 17 w 138"/>
                <a:gd name="T27" fmla="*/ 0 h 168"/>
                <a:gd name="T28" fmla="*/ 10 w 138"/>
                <a:gd name="T29" fmla="*/ 3 h 168"/>
                <a:gd name="T30" fmla="*/ 2 w 138"/>
                <a:gd name="T31" fmla="*/ 3 h 168"/>
                <a:gd name="T32" fmla="*/ 0 w 138"/>
                <a:gd name="T33" fmla="*/ 85 h 168"/>
                <a:gd name="T34" fmla="*/ 53 w 138"/>
                <a:gd name="T35" fmla="*/ 108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168"/>
                <a:gd name="T56" fmla="*/ 138 w 138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Freeform 33"/>
            <p:cNvSpPr>
              <a:spLocks/>
            </p:cNvSpPr>
            <p:nvPr/>
          </p:nvSpPr>
          <p:spPr bwMode="auto">
            <a:xfrm>
              <a:off x="1086" y="1979"/>
              <a:ext cx="102" cy="145"/>
            </a:xfrm>
            <a:custGeom>
              <a:avLst/>
              <a:gdLst>
                <a:gd name="T0" fmla="*/ 53 w 138"/>
                <a:gd name="T1" fmla="*/ 108 h 168"/>
                <a:gd name="T2" fmla="*/ 55 w 138"/>
                <a:gd name="T3" fmla="*/ 96 h 168"/>
                <a:gd name="T4" fmla="*/ 55 w 138"/>
                <a:gd name="T5" fmla="*/ 81 h 168"/>
                <a:gd name="T6" fmla="*/ 55 w 138"/>
                <a:gd name="T7" fmla="*/ 66 h 168"/>
                <a:gd name="T8" fmla="*/ 55 w 138"/>
                <a:gd name="T9" fmla="*/ 54 h 168"/>
                <a:gd name="T10" fmla="*/ 55 w 138"/>
                <a:gd name="T11" fmla="*/ 39 h 168"/>
                <a:gd name="T12" fmla="*/ 55 w 138"/>
                <a:gd name="T13" fmla="*/ 23 h 168"/>
                <a:gd name="T14" fmla="*/ 53 w 138"/>
                <a:gd name="T15" fmla="*/ 12 h 168"/>
                <a:gd name="T16" fmla="*/ 53 w 138"/>
                <a:gd name="T17" fmla="*/ 3 h 168"/>
                <a:gd name="T18" fmla="*/ 46 w 138"/>
                <a:gd name="T19" fmla="*/ 3 h 168"/>
                <a:gd name="T20" fmla="*/ 38 w 138"/>
                <a:gd name="T21" fmla="*/ 0 h 168"/>
                <a:gd name="T22" fmla="*/ 32 w 138"/>
                <a:gd name="T23" fmla="*/ 0 h 168"/>
                <a:gd name="T24" fmla="*/ 24 w 138"/>
                <a:gd name="T25" fmla="*/ 0 h 168"/>
                <a:gd name="T26" fmla="*/ 17 w 138"/>
                <a:gd name="T27" fmla="*/ 0 h 168"/>
                <a:gd name="T28" fmla="*/ 10 w 138"/>
                <a:gd name="T29" fmla="*/ 3 h 168"/>
                <a:gd name="T30" fmla="*/ 2 w 138"/>
                <a:gd name="T31" fmla="*/ 3 h 168"/>
                <a:gd name="T32" fmla="*/ 0 w 138"/>
                <a:gd name="T33" fmla="*/ 85 h 168"/>
                <a:gd name="T34" fmla="*/ 53 w 138"/>
                <a:gd name="T35" fmla="*/ 108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168"/>
                <a:gd name="T56" fmla="*/ 138 w 138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Freeform 34"/>
            <p:cNvSpPr>
              <a:spLocks/>
            </p:cNvSpPr>
            <p:nvPr/>
          </p:nvSpPr>
          <p:spPr bwMode="auto">
            <a:xfrm>
              <a:off x="899" y="2072"/>
              <a:ext cx="321" cy="269"/>
            </a:xfrm>
            <a:custGeom>
              <a:avLst/>
              <a:gdLst>
                <a:gd name="T0" fmla="*/ 2 w 432"/>
                <a:gd name="T1" fmla="*/ 135 h 312"/>
                <a:gd name="T2" fmla="*/ 12 w 432"/>
                <a:gd name="T3" fmla="*/ 142 h 312"/>
                <a:gd name="T4" fmla="*/ 22 w 432"/>
                <a:gd name="T5" fmla="*/ 150 h 312"/>
                <a:gd name="T6" fmla="*/ 32 w 432"/>
                <a:gd name="T7" fmla="*/ 153 h 312"/>
                <a:gd name="T8" fmla="*/ 42 w 432"/>
                <a:gd name="T9" fmla="*/ 153 h 312"/>
                <a:gd name="T10" fmla="*/ 52 w 432"/>
                <a:gd name="T11" fmla="*/ 150 h 312"/>
                <a:gd name="T12" fmla="*/ 59 w 432"/>
                <a:gd name="T13" fmla="*/ 147 h 312"/>
                <a:gd name="T14" fmla="*/ 64 w 432"/>
                <a:gd name="T15" fmla="*/ 161 h 312"/>
                <a:gd name="T16" fmla="*/ 71 w 432"/>
                <a:gd name="T17" fmla="*/ 173 h 312"/>
                <a:gd name="T18" fmla="*/ 81 w 432"/>
                <a:gd name="T19" fmla="*/ 185 h 312"/>
                <a:gd name="T20" fmla="*/ 91 w 432"/>
                <a:gd name="T21" fmla="*/ 192 h 312"/>
                <a:gd name="T22" fmla="*/ 101 w 432"/>
                <a:gd name="T23" fmla="*/ 200 h 312"/>
                <a:gd name="T24" fmla="*/ 111 w 432"/>
                <a:gd name="T25" fmla="*/ 200 h 312"/>
                <a:gd name="T26" fmla="*/ 123 w 432"/>
                <a:gd name="T27" fmla="*/ 200 h 312"/>
                <a:gd name="T28" fmla="*/ 133 w 432"/>
                <a:gd name="T29" fmla="*/ 197 h 312"/>
                <a:gd name="T30" fmla="*/ 143 w 432"/>
                <a:gd name="T31" fmla="*/ 188 h 312"/>
                <a:gd name="T32" fmla="*/ 152 w 432"/>
                <a:gd name="T33" fmla="*/ 181 h 312"/>
                <a:gd name="T34" fmla="*/ 160 w 432"/>
                <a:gd name="T35" fmla="*/ 170 h 312"/>
                <a:gd name="T36" fmla="*/ 167 w 432"/>
                <a:gd name="T37" fmla="*/ 153 h 312"/>
                <a:gd name="T38" fmla="*/ 172 w 432"/>
                <a:gd name="T39" fmla="*/ 138 h 312"/>
                <a:gd name="T40" fmla="*/ 178 w 432"/>
                <a:gd name="T41" fmla="*/ 123 h 312"/>
                <a:gd name="T42" fmla="*/ 178 w 432"/>
                <a:gd name="T43" fmla="*/ 108 h 312"/>
                <a:gd name="T44" fmla="*/ 178 w 432"/>
                <a:gd name="T45" fmla="*/ 89 h 312"/>
                <a:gd name="T46" fmla="*/ 175 w 432"/>
                <a:gd name="T47" fmla="*/ 72 h 312"/>
                <a:gd name="T48" fmla="*/ 172 w 432"/>
                <a:gd name="T49" fmla="*/ 58 h 312"/>
                <a:gd name="T50" fmla="*/ 165 w 432"/>
                <a:gd name="T51" fmla="*/ 42 h 312"/>
                <a:gd name="T52" fmla="*/ 158 w 432"/>
                <a:gd name="T53" fmla="*/ 27 h 312"/>
                <a:gd name="T54" fmla="*/ 150 w 432"/>
                <a:gd name="T55" fmla="*/ 19 h 312"/>
                <a:gd name="T56" fmla="*/ 140 w 432"/>
                <a:gd name="T57" fmla="*/ 12 h 312"/>
                <a:gd name="T58" fmla="*/ 128 w 432"/>
                <a:gd name="T59" fmla="*/ 3 h 312"/>
                <a:gd name="T60" fmla="*/ 118 w 432"/>
                <a:gd name="T61" fmla="*/ 0 h 312"/>
                <a:gd name="T62" fmla="*/ 106 w 432"/>
                <a:gd name="T63" fmla="*/ 3 h 312"/>
                <a:gd name="T64" fmla="*/ 96 w 432"/>
                <a:gd name="T65" fmla="*/ 3 h 312"/>
                <a:gd name="T66" fmla="*/ 86 w 432"/>
                <a:gd name="T67" fmla="*/ 12 h 312"/>
                <a:gd name="T68" fmla="*/ 81 w 432"/>
                <a:gd name="T69" fmla="*/ 16 h 3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2"/>
                <a:gd name="T106" fmla="*/ 0 h 312"/>
                <a:gd name="T107" fmla="*/ 432 w 432"/>
                <a:gd name="T108" fmla="*/ 312 h 3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2" h="312">
                  <a:moveTo>
                    <a:pt x="0" y="204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42" y="228"/>
                  </a:lnTo>
                  <a:lnTo>
                    <a:pt x="54" y="234"/>
                  </a:lnTo>
                  <a:lnTo>
                    <a:pt x="66" y="240"/>
                  </a:lnTo>
                  <a:lnTo>
                    <a:pt x="78" y="240"/>
                  </a:lnTo>
                  <a:lnTo>
                    <a:pt x="90" y="240"/>
                  </a:lnTo>
                  <a:lnTo>
                    <a:pt x="102" y="240"/>
                  </a:lnTo>
                  <a:lnTo>
                    <a:pt x="114" y="240"/>
                  </a:lnTo>
                  <a:lnTo>
                    <a:pt x="126" y="234"/>
                  </a:lnTo>
                  <a:lnTo>
                    <a:pt x="138" y="234"/>
                  </a:lnTo>
                  <a:lnTo>
                    <a:pt x="144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64"/>
                  </a:lnTo>
                  <a:lnTo>
                    <a:pt x="174" y="270"/>
                  </a:lnTo>
                  <a:lnTo>
                    <a:pt x="186" y="282"/>
                  </a:lnTo>
                  <a:lnTo>
                    <a:pt x="198" y="288"/>
                  </a:lnTo>
                  <a:lnTo>
                    <a:pt x="210" y="294"/>
                  </a:lnTo>
                  <a:lnTo>
                    <a:pt x="222" y="300"/>
                  </a:lnTo>
                  <a:lnTo>
                    <a:pt x="234" y="306"/>
                  </a:lnTo>
                  <a:lnTo>
                    <a:pt x="246" y="312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12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6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32" y="192"/>
                  </a:lnTo>
                  <a:lnTo>
                    <a:pt x="432" y="180"/>
                  </a:lnTo>
                  <a:lnTo>
                    <a:pt x="432" y="168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14"/>
                  </a:lnTo>
                  <a:lnTo>
                    <a:pt x="420" y="102"/>
                  </a:lnTo>
                  <a:lnTo>
                    <a:pt x="420" y="90"/>
                  </a:lnTo>
                  <a:lnTo>
                    <a:pt x="408" y="78"/>
                  </a:lnTo>
                  <a:lnTo>
                    <a:pt x="402" y="66"/>
                  </a:lnTo>
                  <a:lnTo>
                    <a:pt x="396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6" y="30"/>
                  </a:lnTo>
                  <a:lnTo>
                    <a:pt x="354" y="18"/>
                  </a:lnTo>
                  <a:lnTo>
                    <a:pt x="342" y="18"/>
                  </a:lnTo>
                  <a:lnTo>
                    <a:pt x="330" y="12"/>
                  </a:lnTo>
                  <a:lnTo>
                    <a:pt x="312" y="6"/>
                  </a:lnTo>
                  <a:lnTo>
                    <a:pt x="300" y="6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6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Freeform 35"/>
            <p:cNvSpPr>
              <a:spLocks/>
            </p:cNvSpPr>
            <p:nvPr/>
          </p:nvSpPr>
          <p:spPr bwMode="auto">
            <a:xfrm>
              <a:off x="899" y="2072"/>
              <a:ext cx="321" cy="269"/>
            </a:xfrm>
            <a:custGeom>
              <a:avLst/>
              <a:gdLst>
                <a:gd name="T0" fmla="*/ 2 w 432"/>
                <a:gd name="T1" fmla="*/ 135 h 312"/>
                <a:gd name="T2" fmla="*/ 12 w 432"/>
                <a:gd name="T3" fmla="*/ 142 h 312"/>
                <a:gd name="T4" fmla="*/ 20 w 432"/>
                <a:gd name="T5" fmla="*/ 150 h 312"/>
                <a:gd name="T6" fmla="*/ 32 w 432"/>
                <a:gd name="T7" fmla="*/ 150 h 312"/>
                <a:gd name="T8" fmla="*/ 42 w 432"/>
                <a:gd name="T9" fmla="*/ 150 h 312"/>
                <a:gd name="T10" fmla="*/ 52 w 432"/>
                <a:gd name="T11" fmla="*/ 150 h 312"/>
                <a:gd name="T12" fmla="*/ 57 w 432"/>
                <a:gd name="T13" fmla="*/ 147 h 312"/>
                <a:gd name="T14" fmla="*/ 64 w 432"/>
                <a:gd name="T15" fmla="*/ 161 h 312"/>
                <a:gd name="T16" fmla="*/ 71 w 432"/>
                <a:gd name="T17" fmla="*/ 173 h 312"/>
                <a:gd name="T18" fmla="*/ 79 w 432"/>
                <a:gd name="T19" fmla="*/ 185 h 312"/>
                <a:gd name="T20" fmla="*/ 89 w 432"/>
                <a:gd name="T21" fmla="*/ 192 h 312"/>
                <a:gd name="T22" fmla="*/ 101 w 432"/>
                <a:gd name="T23" fmla="*/ 197 h 312"/>
                <a:gd name="T24" fmla="*/ 111 w 432"/>
                <a:gd name="T25" fmla="*/ 200 h 312"/>
                <a:gd name="T26" fmla="*/ 123 w 432"/>
                <a:gd name="T27" fmla="*/ 200 h 312"/>
                <a:gd name="T28" fmla="*/ 133 w 432"/>
                <a:gd name="T29" fmla="*/ 197 h 312"/>
                <a:gd name="T30" fmla="*/ 143 w 432"/>
                <a:gd name="T31" fmla="*/ 188 h 312"/>
                <a:gd name="T32" fmla="*/ 152 w 432"/>
                <a:gd name="T33" fmla="*/ 181 h 312"/>
                <a:gd name="T34" fmla="*/ 160 w 432"/>
                <a:gd name="T35" fmla="*/ 170 h 312"/>
                <a:gd name="T36" fmla="*/ 167 w 432"/>
                <a:gd name="T37" fmla="*/ 153 h 312"/>
                <a:gd name="T38" fmla="*/ 172 w 432"/>
                <a:gd name="T39" fmla="*/ 138 h 312"/>
                <a:gd name="T40" fmla="*/ 175 w 432"/>
                <a:gd name="T41" fmla="*/ 123 h 312"/>
                <a:gd name="T42" fmla="*/ 178 w 432"/>
                <a:gd name="T43" fmla="*/ 104 h 312"/>
                <a:gd name="T44" fmla="*/ 178 w 432"/>
                <a:gd name="T45" fmla="*/ 89 h 312"/>
                <a:gd name="T46" fmla="*/ 175 w 432"/>
                <a:gd name="T47" fmla="*/ 69 h 312"/>
                <a:gd name="T48" fmla="*/ 170 w 432"/>
                <a:gd name="T49" fmla="*/ 53 h 312"/>
                <a:gd name="T50" fmla="*/ 165 w 432"/>
                <a:gd name="T51" fmla="*/ 39 h 312"/>
                <a:gd name="T52" fmla="*/ 158 w 432"/>
                <a:gd name="T53" fmla="*/ 27 h 312"/>
                <a:gd name="T54" fmla="*/ 148 w 432"/>
                <a:gd name="T55" fmla="*/ 16 h 312"/>
                <a:gd name="T56" fmla="*/ 138 w 432"/>
                <a:gd name="T57" fmla="*/ 8 h 312"/>
                <a:gd name="T58" fmla="*/ 128 w 432"/>
                <a:gd name="T59" fmla="*/ 3 h 312"/>
                <a:gd name="T60" fmla="*/ 118 w 432"/>
                <a:gd name="T61" fmla="*/ 0 h 312"/>
                <a:gd name="T62" fmla="*/ 106 w 432"/>
                <a:gd name="T63" fmla="*/ 0 h 312"/>
                <a:gd name="T64" fmla="*/ 96 w 432"/>
                <a:gd name="T65" fmla="*/ 3 h 312"/>
                <a:gd name="T66" fmla="*/ 86 w 432"/>
                <a:gd name="T67" fmla="*/ 12 h 312"/>
                <a:gd name="T68" fmla="*/ 79 w 432"/>
                <a:gd name="T69" fmla="*/ 16 h 3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2"/>
                <a:gd name="T106" fmla="*/ 0 h 312"/>
                <a:gd name="T107" fmla="*/ 432 w 432"/>
                <a:gd name="T108" fmla="*/ 312 h 3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2" h="312">
                  <a:moveTo>
                    <a:pt x="0" y="198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36" y="228"/>
                  </a:lnTo>
                  <a:lnTo>
                    <a:pt x="48" y="234"/>
                  </a:lnTo>
                  <a:lnTo>
                    <a:pt x="60" y="234"/>
                  </a:lnTo>
                  <a:lnTo>
                    <a:pt x="78" y="234"/>
                  </a:lnTo>
                  <a:lnTo>
                    <a:pt x="90" y="240"/>
                  </a:lnTo>
                  <a:lnTo>
                    <a:pt x="102" y="234"/>
                  </a:lnTo>
                  <a:lnTo>
                    <a:pt x="114" y="234"/>
                  </a:lnTo>
                  <a:lnTo>
                    <a:pt x="126" y="234"/>
                  </a:lnTo>
                  <a:lnTo>
                    <a:pt x="138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58"/>
                  </a:lnTo>
                  <a:lnTo>
                    <a:pt x="174" y="270"/>
                  </a:lnTo>
                  <a:lnTo>
                    <a:pt x="186" y="276"/>
                  </a:lnTo>
                  <a:lnTo>
                    <a:pt x="192" y="288"/>
                  </a:lnTo>
                  <a:lnTo>
                    <a:pt x="204" y="294"/>
                  </a:lnTo>
                  <a:lnTo>
                    <a:pt x="216" y="300"/>
                  </a:lnTo>
                  <a:lnTo>
                    <a:pt x="228" y="306"/>
                  </a:lnTo>
                  <a:lnTo>
                    <a:pt x="246" y="306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06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0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26" y="192"/>
                  </a:lnTo>
                  <a:lnTo>
                    <a:pt x="432" y="180"/>
                  </a:lnTo>
                  <a:lnTo>
                    <a:pt x="432" y="162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08"/>
                  </a:lnTo>
                  <a:lnTo>
                    <a:pt x="420" y="96"/>
                  </a:lnTo>
                  <a:lnTo>
                    <a:pt x="414" y="84"/>
                  </a:lnTo>
                  <a:lnTo>
                    <a:pt x="408" y="72"/>
                  </a:lnTo>
                  <a:lnTo>
                    <a:pt x="402" y="60"/>
                  </a:lnTo>
                  <a:lnTo>
                    <a:pt x="390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0" y="24"/>
                  </a:lnTo>
                  <a:lnTo>
                    <a:pt x="354" y="18"/>
                  </a:lnTo>
                  <a:lnTo>
                    <a:pt x="336" y="12"/>
                  </a:lnTo>
                  <a:lnTo>
                    <a:pt x="324" y="6"/>
                  </a:lnTo>
                  <a:lnTo>
                    <a:pt x="312" y="6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0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192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Freeform 36"/>
            <p:cNvSpPr>
              <a:spLocks/>
            </p:cNvSpPr>
            <p:nvPr/>
          </p:nvSpPr>
          <p:spPr bwMode="auto">
            <a:xfrm>
              <a:off x="796" y="1969"/>
              <a:ext cx="223" cy="274"/>
            </a:xfrm>
            <a:custGeom>
              <a:avLst/>
              <a:gdLst>
                <a:gd name="T0" fmla="*/ 121 w 300"/>
                <a:gd name="T1" fmla="*/ 3 h 318"/>
                <a:gd name="T2" fmla="*/ 121 w 300"/>
                <a:gd name="T3" fmla="*/ 12 h 318"/>
                <a:gd name="T4" fmla="*/ 123 w 300"/>
                <a:gd name="T5" fmla="*/ 27 h 318"/>
                <a:gd name="T6" fmla="*/ 123 w 300"/>
                <a:gd name="T7" fmla="*/ 42 h 318"/>
                <a:gd name="T8" fmla="*/ 123 w 300"/>
                <a:gd name="T9" fmla="*/ 62 h 318"/>
                <a:gd name="T10" fmla="*/ 123 w 300"/>
                <a:gd name="T11" fmla="*/ 77 h 318"/>
                <a:gd name="T12" fmla="*/ 123 w 300"/>
                <a:gd name="T13" fmla="*/ 92 h 318"/>
                <a:gd name="T14" fmla="*/ 121 w 300"/>
                <a:gd name="T15" fmla="*/ 108 h 318"/>
                <a:gd name="T16" fmla="*/ 121 w 300"/>
                <a:gd name="T17" fmla="*/ 122 h 318"/>
                <a:gd name="T18" fmla="*/ 118 w 300"/>
                <a:gd name="T19" fmla="*/ 138 h 318"/>
                <a:gd name="T20" fmla="*/ 116 w 300"/>
                <a:gd name="T21" fmla="*/ 153 h 318"/>
                <a:gd name="T22" fmla="*/ 103 w 300"/>
                <a:gd name="T23" fmla="*/ 161 h 318"/>
                <a:gd name="T24" fmla="*/ 91 w 300"/>
                <a:gd name="T25" fmla="*/ 169 h 318"/>
                <a:gd name="T26" fmla="*/ 77 w 300"/>
                <a:gd name="T27" fmla="*/ 177 h 318"/>
                <a:gd name="T28" fmla="*/ 64 w 300"/>
                <a:gd name="T29" fmla="*/ 184 h 318"/>
                <a:gd name="T30" fmla="*/ 49 w 300"/>
                <a:gd name="T31" fmla="*/ 188 h 318"/>
                <a:gd name="T32" fmla="*/ 37 w 300"/>
                <a:gd name="T33" fmla="*/ 196 h 318"/>
                <a:gd name="T34" fmla="*/ 22 w 300"/>
                <a:gd name="T35" fmla="*/ 200 h 318"/>
                <a:gd name="T36" fmla="*/ 10 w 300"/>
                <a:gd name="T37" fmla="*/ 203 h 318"/>
                <a:gd name="T38" fmla="*/ 10 w 300"/>
                <a:gd name="T39" fmla="*/ 203 h 318"/>
                <a:gd name="T40" fmla="*/ 5 w 300"/>
                <a:gd name="T41" fmla="*/ 188 h 318"/>
                <a:gd name="T42" fmla="*/ 5 w 300"/>
                <a:gd name="T43" fmla="*/ 173 h 318"/>
                <a:gd name="T44" fmla="*/ 2 w 300"/>
                <a:gd name="T45" fmla="*/ 158 h 318"/>
                <a:gd name="T46" fmla="*/ 2 w 300"/>
                <a:gd name="T47" fmla="*/ 142 h 318"/>
                <a:gd name="T48" fmla="*/ 0 w 300"/>
                <a:gd name="T49" fmla="*/ 127 h 318"/>
                <a:gd name="T50" fmla="*/ 0 w 300"/>
                <a:gd name="T51" fmla="*/ 111 h 318"/>
                <a:gd name="T52" fmla="*/ 0 w 300"/>
                <a:gd name="T53" fmla="*/ 96 h 318"/>
                <a:gd name="T54" fmla="*/ 2 w 300"/>
                <a:gd name="T55" fmla="*/ 81 h 318"/>
                <a:gd name="T56" fmla="*/ 2 w 300"/>
                <a:gd name="T57" fmla="*/ 65 h 318"/>
                <a:gd name="T58" fmla="*/ 5 w 300"/>
                <a:gd name="T59" fmla="*/ 53 h 318"/>
                <a:gd name="T60" fmla="*/ 5 w 300"/>
                <a:gd name="T61" fmla="*/ 39 h 318"/>
                <a:gd name="T62" fmla="*/ 10 w 300"/>
                <a:gd name="T63" fmla="*/ 23 h 318"/>
                <a:gd name="T64" fmla="*/ 12 w 300"/>
                <a:gd name="T65" fmla="*/ 8 h 318"/>
                <a:gd name="T66" fmla="*/ 15 w 300"/>
                <a:gd name="T67" fmla="*/ 8 h 318"/>
                <a:gd name="T68" fmla="*/ 27 w 300"/>
                <a:gd name="T69" fmla="*/ 3 h 318"/>
                <a:gd name="T70" fmla="*/ 39 w 300"/>
                <a:gd name="T71" fmla="*/ 0 h 318"/>
                <a:gd name="T72" fmla="*/ 54 w 300"/>
                <a:gd name="T73" fmla="*/ 0 h 318"/>
                <a:gd name="T74" fmla="*/ 66 w 300"/>
                <a:gd name="T75" fmla="*/ 0 h 318"/>
                <a:gd name="T76" fmla="*/ 81 w 300"/>
                <a:gd name="T77" fmla="*/ 0 h 318"/>
                <a:gd name="T78" fmla="*/ 94 w 300"/>
                <a:gd name="T79" fmla="*/ 0 h 318"/>
                <a:gd name="T80" fmla="*/ 106 w 300"/>
                <a:gd name="T81" fmla="*/ 0 h 318"/>
                <a:gd name="T82" fmla="*/ 121 w 300"/>
                <a:gd name="T83" fmla="*/ 3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0"/>
                <a:gd name="T127" fmla="*/ 0 h 318"/>
                <a:gd name="T128" fmla="*/ 300 w 300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Freeform 37"/>
            <p:cNvSpPr>
              <a:spLocks/>
            </p:cNvSpPr>
            <p:nvPr/>
          </p:nvSpPr>
          <p:spPr bwMode="auto">
            <a:xfrm>
              <a:off x="796" y="1969"/>
              <a:ext cx="223" cy="274"/>
            </a:xfrm>
            <a:custGeom>
              <a:avLst/>
              <a:gdLst>
                <a:gd name="T0" fmla="*/ 121 w 300"/>
                <a:gd name="T1" fmla="*/ 3 h 318"/>
                <a:gd name="T2" fmla="*/ 121 w 300"/>
                <a:gd name="T3" fmla="*/ 12 h 318"/>
                <a:gd name="T4" fmla="*/ 123 w 300"/>
                <a:gd name="T5" fmla="*/ 27 h 318"/>
                <a:gd name="T6" fmla="*/ 123 w 300"/>
                <a:gd name="T7" fmla="*/ 42 h 318"/>
                <a:gd name="T8" fmla="*/ 123 w 300"/>
                <a:gd name="T9" fmla="*/ 62 h 318"/>
                <a:gd name="T10" fmla="*/ 123 w 300"/>
                <a:gd name="T11" fmla="*/ 77 h 318"/>
                <a:gd name="T12" fmla="*/ 123 w 300"/>
                <a:gd name="T13" fmla="*/ 92 h 318"/>
                <a:gd name="T14" fmla="*/ 121 w 300"/>
                <a:gd name="T15" fmla="*/ 108 h 318"/>
                <a:gd name="T16" fmla="*/ 121 w 300"/>
                <a:gd name="T17" fmla="*/ 122 h 318"/>
                <a:gd name="T18" fmla="*/ 118 w 300"/>
                <a:gd name="T19" fmla="*/ 138 h 318"/>
                <a:gd name="T20" fmla="*/ 116 w 300"/>
                <a:gd name="T21" fmla="*/ 153 h 318"/>
                <a:gd name="T22" fmla="*/ 103 w 300"/>
                <a:gd name="T23" fmla="*/ 161 h 318"/>
                <a:gd name="T24" fmla="*/ 91 w 300"/>
                <a:gd name="T25" fmla="*/ 169 h 318"/>
                <a:gd name="T26" fmla="*/ 77 w 300"/>
                <a:gd name="T27" fmla="*/ 177 h 318"/>
                <a:gd name="T28" fmla="*/ 64 w 300"/>
                <a:gd name="T29" fmla="*/ 184 h 318"/>
                <a:gd name="T30" fmla="*/ 49 w 300"/>
                <a:gd name="T31" fmla="*/ 188 h 318"/>
                <a:gd name="T32" fmla="*/ 37 w 300"/>
                <a:gd name="T33" fmla="*/ 196 h 318"/>
                <a:gd name="T34" fmla="*/ 22 w 300"/>
                <a:gd name="T35" fmla="*/ 200 h 318"/>
                <a:gd name="T36" fmla="*/ 10 w 300"/>
                <a:gd name="T37" fmla="*/ 203 h 318"/>
                <a:gd name="T38" fmla="*/ 10 w 300"/>
                <a:gd name="T39" fmla="*/ 203 h 318"/>
                <a:gd name="T40" fmla="*/ 5 w 300"/>
                <a:gd name="T41" fmla="*/ 188 h 318"/>
                <a:gd name="T42" fmla="*/ 5 w 300"/>
                <a:gd name="T43" fmla="*/ 173 h 318"/>
                <a:gd name="T44" fmla="*/ 2 w 300"/>
                <a:gd name="T45" fmla="*/ 158 h 318"/>
                <a:gd name="T46" fmla="*/ 2 w 300"/>
                <a:gd name="T47" fmla="*/ 142 h 318"/>
                <a:gd name="T48" fmla="*/ 0 w 300"/>
                <a:gd name="T49" fmla="*/ 127 h 318"/>
                <a:gd name="T50" fmla="*/ 0 w 300"/>
                <a:gd name="T51" fmla="*/ 111 h 318"/>
                <a:gd name="T52" fmla="*/ 0 w 300"/>
                <a:gd name="T53" fmla="*/ 96 h 318"/>
                <a:gd name="T54" fmla="*/ 2 w 300"/>
                <a:gd name="T55" fmla="*/ 81 h 318"/>
                <a:gd name="T56" fmla="*/ 2 w 300"/>
                <a:gd name="T57" fmla="*/ 65 h 318"/>
                <a:gd name="T58" fmla="*/ 5 w 300"/>
                <a:gd name="T59" fmla="*/ 53 h 318"/>
                <a:gd name="T60" fmla="*/ 5 w 300"/>
                <a:gd name="T61" fmla="*/ 39 h 318"/>
                <a:gd name="T62" fmla="*/ 10 w 300"/>
                <a:gd name="T63" fmla="*/ 23 h 318"/>
                <a:gd name="T64" fmla="*/ 12 w 300"/>
                <a:gd name="T65" fmla="*/ 8 h 318"/>
                <a:gd name="T66" fmla="*/ 15 w 300"/>
                <a:gd name="T67" fmla="*/ 8 h 318"/>
                <a:gd name="T68" fmla="*/ 27 w 300"/>
                <a:gd name="T69" fmla="*/ 3 h 318"/>
                <a:gd name="T70" fmla="*/ 39 w 300"/>
                <a:gd name="T71" fmla="*/ 0 h 318"/>
                <a:gd name="T72" fmla="*/ 54 w 300"/>
                <a:gd name="T73" fmla="*/ 0 h 318"/>
                <a:gd name="T74" fmla="*/ 66 w 300"/>
                <a:gd name="T75" fmla="*/ 0 h 318"/>
                <a:gd name="T76" fmla="*/ 81 w 300"/>
                <a:gd name="T77" fmla="*/ 0 h 318"/>
                <a:gd name="T78" fmla="*/ 94 w 300"/>
                <a:gd name="T79" fmla="*/ 0 h 318"/>
                <a:gd name="T80" fmla="*/ 106 w 300"/>
                <a:gd name="T81" fmla="*/ 0 h 318"/>
                <a:gd name="T82" fmla="*/ 121 w 300"/>
                <a:gd name="T83" fmla="*/ 3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0"/>
                <a:gd name="T127" fmla="*/ 0 h 318"/>
                <a:gd name="T128" fmla="*/ 300 w 300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Freeform 38"/>
            <p:cNvSpPr>
              <a:spLocks/>
            </p:cNvSpPr>
            <p:nvPr/>
          </p:nvSpPr>
          <p:spPr bwMode="auto">
            <a:xfrm>
              <a:off x="827" y="1995"/>
              <a:ext cx="170" cy="211"/>
            </a:xfrm>
            <a:custGeom>
              <a:avLst/>
              <a:gdLst>
                <a:gd name="T0" fmla="*/ 5 w 228"/>
                <a:gd name="T1" fmla="*/ 8 h 246"/>
                <a:gd name="T2" fmla="*/ 2 w 228"/>
                <a:gd name="T3" fmla="*/ 23 h 246"/>
                <a:gd name="T4" fmla="*/ 2 w 228"/>
                <a:gd name="T5" fmla="*/ 38 h 246"/>
                <a:gd name="T6" fmla="*/ 0 w 228"/>
                <a:gd name="T7" fmla="*/ 53 h 246"/>
                <a:gd name="T8" fmla="*/ 0 w 228"/>
                <a:gd name="T9" fmla="*/ 69 h 246"/>
                <a:gd name="T10" fmla="*/ 0 w 228"/>
                <a:gd name="T11" fmla="*/ 87 h 246"/>
                <a:gd name="T12" fmla="*/ 0 w 228"/>
                <a:gd name="T13" fmla="*/ 102 h 246"/>
                <a:gd name="T14" fmla="*/ 0 w 228"/>
                <a:gd name="T15" fmla="*/ 118 h 246"/>
                <a:gd name="T16" fmla="*/ 0 w 228"/>
                <a:gd name="T17" fmla="*/ 132 h 246"/>
                <a:gd name="T18" fmla="*/ 2 w 228"/>
                <a:gd name="T19" fmla="*/ 148 h 246"/>
                <a:gd name="T20" fmla="*/ 5 w 228"/>
                <a:gd name="T21" fmla="*/ 155 h 246"/>
                <a:gd name="T22" fmla="*/ 17 w 228"/>
                <a:gd name="T23" fmla="*/ 152 h 246"/>
                <a:gd name="T24" fmla="*/ 30 w 228"/>
                <a:gd name="T25" fmla="*/ 148 h 246"/>
                <a:gd name="T26" fmla="*/ 43 w 228"/>
                <a:gd name="T27" fmla="*/ 144 h 246"/>
                <a:gd name="T28" fmla="*/ 54 w 228"/>
                <a:gd name="T29" fmla="*/ 136 h 246"/>
                <a:gd name="T30" fmla="*/ 69 w 228"/>
                <a:gd name="T31" fmla="*/ 129 h 246"/>
                <a:gd name="T32" fmla="*/ 82 w 228"/>
                <a:gd name="T33" fmla="*/ 125 h 246"/>
                <a:gd name="T34" fmla="*/ 87 w 228"/>
                <a:gd name="T35" fmla="*/ 118 h 246"/>
                <a:gd name="T36" fmla="*/ 89 w 228"/>
                <a:gd name="T37" fmla="*/ 102 h 246"/>
                <a:gd name="T38" fmla="*/ 92 w 228"/>
                <a:gd name="T39" fmla="*/ 87 h 246"/>
                <a:gd name="T40" fmla="*/ 92 w 228"/>
                <a:gd name="T41" fmla="*/ 72 h 246"/>
                <a:gd name="T42" fmla="*/ 95 w 228"/>
                <a:gd name="T43" fmla="*/ 53 h 246"/>
                <a:gd name="T44" fmla="*/ 95 w 228"/>
                <a:gd name="T45" fmla="*/ 38 h 246"/>
                <a:gd name="T46" fmla="*/ 95 w 228"/>
                <a:gd name="T47" fmla="*/ 23 h 246"/>
                <a:gd name="T48" fmla="*/ 92 w 228"/>
                <a:gd name="T49" fmla="*/ 3 h 246"/>
                <a:gd name="T50" fmla="*/ 92 w 228"/>
                <a:gd name="T51" fmla="*/ 3 h 246"/>
                <a:gd name="T52" fmla="*/ 82 w 228"/>
                <a:gd name="T53" fmla="*/ 3 h 246"/>
                <a:gd name="T54" fmla="*/ 72 w 228"/>
                <a:gd name="T55" fmla="*/ 0 h 246"/>
                <a:gd name="T56" fmla="*/ 63 w 228"/>
                <a:gd name="T57" fmla="*/ 0 h 246"/>
                <a:gd name="T58" fmla="*/ 52 w 228"/>
                <a:gd name="T59" fmla="*/ 0 h 246"/>
                <a:gd name="T60" fmla="*/ 40 w 228"/>
                <a:gd name="T61" fmla="*/ 0 h 246"/>
                <a:gd name="T62" fmla="*/ 30 w 228"/>
                <a:gd name="T63" fmla="*/ 0 h 246"/>
                <a:gd name="T64" fmla="*/ 20 w 228"/>
                <a:gd name="T65" fmla="*/ 3 h 246"/>
                <a:gd name="T66" fmla="*/ 10 w 228"/>
                <a:gd name="T67" fmla="*/ 8 h 246"/>
                <a:gd name="T68" fmla="*/ 7 w 228"/>
                <a:gd name="T69" fmla="*/ 8 h 246"/>
                <a:gd name="T70" fmla="*/ 5 w 228"/>
                <a:gd name="T71" fmla="*/ 8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8"/>
                <a:gd name="T109" fmla="*/ 0 h 246"/>
                <a:gd name="T110" fmla="*/ 228 w 228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Freeform 39"/>
            <p:cNvSpPr>
              <a:spLocks/>
            </p:cNvSpPr>
            <p:nvPr/>
          </p:nvSpPr>
          <p:spPr bwMode="auto">
            <a:xfrm>
              <a:off x="827" y="1995"/>
              <a:ext cx="170" cy="211"/>
            </a:xfrm>
            <a:custGeom>
              <a:avLst/>
              <a:gdLst>
                <a:gd name="T0" fmla="*/ 5 w 228"/>
                <a:gd name="T1" fmla="*/ 8 h 246"/>
                <a:gd name="T2" fmla="*/ 2 w 228"/>
                <a:gd name="T3" fmla="*/ 23 h 246"/>
                <a:gd name="T4" fmla="*/ 2 w 228"/>
                <a:gd name="T5" fmla="*/ 38 h 246"/>
                <a:gd name="T6" fmla="*/ 0 w 228"/>
                <a:gd name="T7" fmla="*/ 53 h 246"/>
                <a:gd name="T8" fmla="*/ 0 w 228"/>
                <a:gd name="T9" fmla="*/ 69 h 246"/>
                <a:gd name="T10" fmla="*/ 0 w 228"/>
                <a:gd name="T11" fmla="*/ 87 h 246"/>
                <a:gd name="T12" fmla="*/ 0 w 228"/>
                <a:gd name="T13" fmla="*/ 102 h 246"/>
                <a:gd name="T14" fmla="*/ 0 w 228"/>
                <a:gd name="T15" fmla="*/ 118 h 246"/>
                <a:gd name="T16" fmla="*/ 0 w 228"/>
                <a:gd name="T17" fmla="*/ 132 h 246"/>
                <a:gd name="T18" fmla="*/ 2 w 228"/>
                <a:gd name="T19" fmla="*/ 148 h 246"/>
                <a:gd name="T20" fmla="*/ 5 w 228"/>
                <a:gd name="T21" fmla="*/ 155 h 246"/>
                <a:gd name="T22" fmla="*/ 17 w 228"/>
                <a:gd name="T23" fmla="*/ 152 h 246"/>
                <a:gd name="T24" fmla="*/ 30 w 228"/>
                <a:gd name="T25" fmla="*/ 148 h 246"/>
                <a:gd name="T26" fmla="*/ 43 w 228"/>
                <a:gd name="T27" fmla="*/ 144 h 246"/>
                <a:gd name="T28" fmla="*/ 54 w 228"/>
                <a:gd name="T29" fmla="*/ 136 h 246"/>
                <a:gd name="T30" fmla="*/ 69 w 228"/>
                <a:gd name="T31" fmla="*/ 129 h 246"/>
                <a:gd name="T32" fmla="*/ 82 w 228"/>
                <a:gd name="T33" fmla="*/ 125 h 246"/>
                <a:gd name="T34" fmla="*/ 87 w 228"/>
                <a:gd name="T35" fmla="*/ 118 h 246"/>
                <a:gd name="T36" fmla="*/ 89 w 228"/>
                <a:gd name="T37" fmla="*/ 102 h 246"/>
                <a:gd name="T38" fmla="*/ 92 w 228"/>
                <a:gd name="T39" fmla="*/ 87 h 246"/>
                <a:gd name="T40" fmla="*/ 92 w 228"/>
                <a:gd name="T41" fmla="*/ 72 h 246"/>
                <a:gd name="T42" fmla="*/ 95 w 228"/>
                <a:gd name="T43" fmla="*/ 53 h 246"/>
                <a:gd name="T44" fmla="*/ 95 w 228"/>
                <a:gd name="T45" fmla="*/ 38 h 246"/>
                <a:gd name="T46" fmla="*/ 95 w 228"/>
                <a:gd name="T47" fmla="*/ 23 h 246"/>
                <a:gd name="T48" fmla="*/ 92 w 228"/>
                <a:gd name="T49" fmla="*/ 3 h 246"/>
                <a:gd name="T50" fmla="*/ 92 w 228"/>
                <a:gd name="T51" fmla="*/ 3 h 246"/>
                <a:gd name="T52" fmla="*/ 82 w 228"/>
                <a:gd name="T53" fmla="*/ 3 h 246"/>
                <a:gd name="T54" fmla="*/ 72 w 228"/>
                <a:gd name="T55" fmla="*/ 0 h 246"/>
                <a:gd name="T56" fmla="*/ 63 w 228"/>
                <a:gd name="T57" fmla="*/ 0 h 246"/>
                <a:gd name="T58" fmla="*/ 52 w 228"/>
                <a:gd name="T59" fmla="*/ 0 h 246"/>
                <a:gd name="T60" fmla="*/ 40 w 228"/>
                <a:gd name="T61" fmla="*/ 0 h 246"/>
                <a:gd name="T62" fmla="*/ 30 w 228"/>
                <a:gd name="T63" fmla="*/ 0 h 246"/>
                <a:gd name="T64" fmla="*/ 20 w 228"/>
                <a:gd name="T65" fmla="*/ 3 h 246"/>
                <a:gd name="T66" fmla="*/ 10 w 228"/>
                <a:gd name="T67" fmla="*/ 8 h 246"/>
                <a:gd name="T68" fmla="*/ 7 w 228"/>
                <a:gd name="T69" fmla="*/ 8 h 246"/>
                <a:gd name="T70" fmla="*/ 5 w 228"/>
                <a:gd name="T71" fmla="*/ 8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8"/>
                <a:gd name="T109" fmla="*/ 0 h 246"/>
                <a:gd name="T110" fmla="*/ 228 w 228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Freeform 40"/>
            <p:cNvSpPr>
              <a:spLocks/>
            </p:cNvSpPr>
            <p:nvPr/>
          </p:nvSpPr>
          <p:spPr bwMode="auto">
            <a:xfrm>
              <a:off x="890" y="2010"/>
              <a:ext cx="44" cy="52"/>
            </a:xfrm>
            <a:custGeom>
              <a:avLst/>
              <a:gdLst>
                <a:gd name="T0" fmla="*/ 23 w 60"/>
                <a:gd name="T1" fmla="*/ 20 h 60"/>
                <a:gd name="T2" fmla="*/ 23 w 60"/>
                <a:gd name="T3" fmla="*/ 16 h 60"/>
                <a:gd name="T4" fmla="*/ 23 w 60"/>
                <a:gd name="T5" fmla="*/ 12 h 60"/>
                <a:gd name="T6" fmla="*/ 21 w 60"/>
                <a:gd name="T7" fmla="*/ 8 h 60"/>
                <a:gd name="T8" fmla="*/ 21 w 60"/>
                <a:gd name="T9" fmla="*/ 3 h 60"/>
                <a:gd name="T10" fmla="*/ 19 w 60"/>
                <a:gd name="T11" fmla="*/ 3 h 60"/>
                <a:gd name="T12" fmla="*/ 17 w 60"/>
                <a:gd name="T13" fmla="*/ 0 h 60"/>
                <a:gd name="T14" fmla="*/ 14 w 60"/>
                <a:gd name="T15" fmla="*/ 0 h 60"/>
                <a:gd name="T16" fmla="*/ 12 w 60"/>
                <a:gd name="T17" fmla="*/ 0 h 60"/>
                <a:gd name="T18" fmla="*/ 10 w 60"/>
                <a:gd name="T19" fmla="*/ 0 h 60"/>
                <a:gd name="T20" fmla="*/ 7 w 60"/>
                <a:gd name="T21" fmla="*/ 0 h 60"/>
                <a:gd name="T22" fmla="*/ 5 w 60"/>
                <a:gd name="T23" fmla="*/ 3 h 60"/>
                <a:gd name="T24" fmla="*/ 2 w 60"/>
                <a:gd name="T25" fmla="*/ 3 h 60"/>
                <a:gd name="T26" fmla="*/ 2 w 60"/>
                <a:gd name="T27" fmla="*/ 8 h 60"/>
                <a:gd name="T28" fmla="*/ 0 w 60"/>
                <a:gd name="T29" fmla="*/ 12 h 60"/>
                <a:gd name="T30" fmla="*/ 0 w 60"/>
                <a:gd name="T31" fmla="*/ 16 h 60"/>
                <a:gd name="T32" fmla="*/ 0 w 60"/>
                <a:gd name="T33" fmla="*/ 20 h 60"/>
                <a:gd name="T34" fmla="*/ 0 w 60"/>
                <a:gd name="T35" fmla="*/ 23 h 60"/>
                <a:gd name="T36" fmla="*/ 2 w 60"/>
                <a:gd name="T37" fmla="*/ 27 h 60"/>
                <a:gd name="T38" fmla="*/ 2 w 60"/>
                <a:gd name="T39" fmla="*/ 31 h 60"/>
                <a:gd name="T40" fmla="*/ 5 w 60"/>
                <a:gd name="T41" fmla="*/ 31 h 60"/>
                <a:gd name="T42" fmla="*/ 5 w 60"/>
                <a:gd name="T43" fmla="*/ 36 h 60"/>
                <a:gd name="T44" fmla="*/ 7 w 60"/>
                <a:gd name="T45" fmla="*/ 36 h 60"/>
                <a:gd name="T46" fmla="*/ 10 w 60"/>
                <a:gd name="T47" fmla="*/ 39 h 60"/>
                <a:gd name="T48" fmla="*/ 12 w 60"/>
                <a:gd name="T49" fmla="*/ 39 h 60"/>
                <a:gd name="T50" fmla="*/ 14 w 60"/>
                <a:gd name="T51" fmla="*/ 39 h 60"/>
                <a:gd name="T52" fmla="*/ 17 w 60"/>
                <a:gd name="T53" fmla="*/ 36 h 60"/>
                <a:gd name="T54" fmla="*/ 19 w 60"/>
                <a:gd name="T55" fmla="*/ 36 h 60"/>
                <a:gd name="T56" fmla="*/ 21 w 60"/>
                <a:gd name="T57" fmla="*/ 31 h 60"/>
                <a:gd name="T58" fmla="*/ 21 w 60"/>
                <a:gd name="T59" fmla="*/ 27 h 60"/>
                <a:gd name="T60" fmla="*/ 23 w 60"/>
                <a:gd name="T61" fmla="*/ 27 h 60"/>
                <a:gd name="T62" fmla="*/ 23 w 60"/>
                <a:gd name="T63" fmla="*/ 23 h 60"/>
                <a:gd name="T64" fmla="*/ 23 w 60"/>
                <a:gd name="T65" fmla="*/ 2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"/>
                <a:gd name="T100" fmla="*/ 0 h 60"/>
                <a:gd name="T101" fmla="*/ 60 w 60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Freeform 41"/>
            <p:cNvSpPr>
              <a:spLocks/>
            </p:cNvSpPr>
            <p:nvPr/>
          </p:nvSpPr>
          <p:spPr bwMode="auto">
            <a:xfrm>
              <a:off x="890" y="2010"/>
              <a:ext cx="44" cy="52"/>
            </a:xfrm>
            <a:custGeom>
              <a:avLst/>
              <a:gdLst>
                <a:gd name="T0" fmla="*/ 23 w 60"/>
                <a:gd name="T1" fmla="*/ 20 h 60"/>
                <a:gd name="T2" fmla="*/ 23 w 60"/>
                <a:gd name="T3" fmla="*/ 16 h 60"/>
                <a:gd name="T4" fmla="*/ 23 w 60"/>
                <a:gd name="T5" fmla="*/ 12 h 60"/>
                <a:gd name="T6" fmla="*/ 21 w 60"/>
                <a:gd name="T7" fmla="*/ 8 h 60"/>
                <a:gd name="T8" fmla="*/ 21 w 60"/>
                <a:gd name="T9" fmla="*/ 3 h 60"/>
                <a:gd name="T10" fmla="*/ 19 w 60"/>
                <a:gd name="T11" fmla="*/ 3 h 60"/>
                <a:gd name="T12" fmla="*/ 17 w 60"/>
                <a:gd name="T13" fmla="*/ 0 h 60"/>
                <a:gd name="T14" fmla="*/ 14 w 60"/>
                <a:gd name="T15" fmla="*/ 0 h 60"/>
                <a:gd name="T16" fmla="*/ 12 w 60"/>
                <a:gd name="T17" fmla="*/ 0 h 60"/>
                <a:gd name="T18" fmla="*/ 10 w 60"/>
                <a:gd name="T19" fmla="*/ 0 h 60"/>
                <a:gd name="T20" fmla="*/ 7 w 60"/>
                <a:gd name="T21" fmla="*/ 0 h 60"/>
                <a:gd name="T22" fmla="*/ 5 w 60"/>
                <a:gd name="T23" fmla="*/ 3 h 60"/>
                <a:gd name="T24" fmla="*/ 2 w 60"/>
                <a:gd name="T25" fmla="*/ 3 h 60"/>
                <a:gd name="T26" fmla="*/ 2 w 60"/>
                <a:gd name="T27" fmla="*/ 8 h 60"/>
                <a:gd name="T28" fmla="*/ 0 w 60"/>
                <a:gd name="T29" fmla="*/ 12 h 60"/>
                <a:gd name="T30" fmla="*/ 0 w 60"/>
                <a:gd name="T31" fmla="*/ 16 h 60"/>
                <a:gd name="T32" fmla="*/ 0 w 60"/>
                <a:gd name="T33" fmla="*/ 20 h 60"/>
                <a:gd name="T34" fmla="*/ 0 w 60"/>
                <a:gd name="T35" fmla="*/ 23 h 60"/>
                <a:gd name="T36" fmla="*/ 2 w 60"/>
                <a:gd name="T37" fmla="*/ 27 h 60"/>
                <a:gd name="T38" fmla="*/ 2 w 60"/>
                <a:gd name="T39" fmla="*/ 31 h 60"/>
                <a:gd name="T40" fmla="*/ 5 w 60"/>
                <a:gd name="T41" fmla="*/ 31 h 60"/>
                <a:gd name="T42" fmla="*/ 5 w 60"/>
                <a:gd name="T43" fmla="*/ 36 h 60"/>
                <a:gd name="T44" fmla="*/ 7 w 60"/>
                <a:gd name="T45" fmla="*/ 36 h 60"/>
                <a:gd name="T46" fmla="*/ 10 w 60"/>
                <a:gd name="T47" fmla="*/ 39 h 60"/>
                <a:gd name="T48" fmla="*/ 12 w 60"/>
                <a:gd name="T49" fmla="*/ 39 h 60"/>
                <a:gd name="T50" fmla="*/ 14 w 60"/>
                <a:gd name="T51" fmla="*/ 39 h 60"/>
                <a:gd name="T52" fmla="*/ 17 w 60"/>
                <a:gd name="T53" fmla="*/ 36 h 60"/>
                <a:gd name="T54" fmla="*/ 19 w 60"/>
                <a:gd name="T55" fmla="*/ 36 h 60"/>
                <a:gd name="T56" fmla="*/ 21 w 60"/>
                <a:gd name="T57" fmla="*/ 31 h 60"/>
                <a:gd name="T58" fmla="*/ 21 w 60"/>
                <a:gd name="T59" fmla="*/ 27 h 60"/>
                <a:gd name="T60" fmla="*/ 23 w 60"/>
                <a:gd name="T61" fmla="*/ 27 h 60"/>
                <a:gd name="T62" fmla="*/ 23 w 60"/>
                <a:gd name="T63" fmla="*/ 23 h 60"/>
                <a:gd name="T64" fmla="*/ 23 w 60"/>
                <a:gd name="T65" fmla="*/ 2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"/>
                <a:gd name="T100" fmla="*/ 0 h 60"/>
                <a:gd name="T101" fmla="*/ 60 w 60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Freeform 42"/>
            <p:cNvSpPr>
              <a:spLocks/>
            </p:cNvSpPr>
            <p:nvPr/>
          </p:nvSpPr>
          <p:spPr bwMode="auto">
            <a:xfrm>
              <a:off x="917" y="2010"/>
              <a:ext cx="26" cy="21"/>
            </a:xfrm>
            <a:custGeom>
              <a:avLst/>
              <a:gdLst>
                <a:gd name="T0" fmla="*/ 0 w 36"/>
                <a:gd name="T1" fmla="*/ 16 h 24"/>
                <a:gd name="T2" fmla="*/ 9 w 36"/>
                <a:gd name="T3" fmla="*/ 0 h 24"/>
                <a:gd name="T4" fmla="*/ 14 w 36"/>
                <a:gd name="T5" fmla="*/ 12 h 24"/>
                <a:gd name="T6" fmla="*/ 0 w 36"/>
                <a:gd name="T7" fmla="*/ 16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4"/>
                <a:gd name="T14" fmla="*/ 36 w 36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4">
                  <a:moveTo>
                    <a:pt x="0" y="24"/>
                  </a:moveTo>
                  <a:lnTo>
                    <a:pt x="24" y="0"/>
                  </a:lnTo>
                  <a:lnTo>
                    <a:pt x="36" y="1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Freeform 43"/>
            <p:cNvSpPr>
              <a:spLocks/>
            </p:cNvSpPr>
            <p:nvPr/>
          </p:nvSpPr>
          <p:spPr bwMode="auto">
            <a:xfrm>
              <a:off x="872" y="2026"/>
              <a:ext cx="22" cy="41"/>
            </a:xfrm>
            <a:custGeom>
              <a:avLst/>
              <a:gdLst>
                <a:gd name="T0" fmla="*/ 2 w 30"/>
                <a:gd name="T1" fmla="*/ 0 h 48"/>
                <a:gd name="T2" fmla="*/ 0 w 30"/>
                <a:gd name="T3" fmla="*/ 3 h 48"/>
                <a:gd name="T4" fmla="*/ 0 w 30"/>
                <a:gd name="T5" fmla="*/ 3 h 48"/>
                <a:gd name="T6" fmla="*/ 0 w 30"/>
                <a:gd name="T7" fmla="*/ 11 h 48"/>
                <a:gd name="T8" fmla="*/ 0 w 30"/>
                <a:gd name="T9" fmla="*/ 15 h 48"/>
                <a:gd name="T10" fmla="*/ 0 w 30"/>
                <a:gd name="T11" fmla="*/ 19 h 48"/>
                <a:gd name="T12" fmla="*/ 2 w 30"/>
                <a:gd name="T13" fmla="*/ 22 h 48"/>
                <a:gd name="T14" fmla="*/ 2 w 30"/>
                <a:gd name="T15" fmla="*/ 22 h 48"/>
                <a:gd name="T16" fmla="*/ 5 w 30"/>
                <a:gd name="T17" fmla="*/ 26 h 48"/>
                <a:gd name="T18" fmla="*/ 7 w 30"/>
                <a:gd name="T19" fmla="*/ 30 h 48"/>
                <a:gd name="T20" fmla="*/ 10 w 30"/>
                <a:gd name="T21" fmla="*/ 30 h 48"/>
                <a:gd name="T22" fmla="*/ 12 w 30"/>
                <a:gd name="T23" fmla="*/ 30 h 48"/>
                <a:gd name="T24" fmla="*/ 12 w 30"/>
                <a:gd name="T25" fmla="*/ 3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48"/>
                <a:gd name="T41" fmla="*/ 30 w 30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48">
                  <a:moveTo>
                    <a:pt x="6" y="0"/>
                  </a:moveTo>
                  <a:lnTo>
                    <a:pt x="0" y="6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6" y="36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24" y="48"/>
                  </a:lnTo>
                  <a:lnTo>
                    <a:pt x="3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Freeform 44"/>
            <p:cNvSpPr>
              <a:spLocks/>
            </p:cNvSpPr>
            <p:nvPr/>
          </p:nvSpPr>
          <p:spPr bwMode="auto">
            <a:xfrm>
              <a:off x="1099" y="1995"/>
              <a:ext cx="31" cy="51"/>
            </a:xfrm>
            <a:custGeom>
              <a:avLst/>
              <a:gdLst>
                <a:gd name="T0" fmla="*/ 0 w 42"/>
                <a:gd name="T1" fmla="*/ 19 h 60"/>
                <a:gd name="T2" fmla="*/ 0 w 42"/>
                <a:gd name="T3" fmla="*/ 14 h 60"/>
                <a:gd name="T4" fmla="*/ 0 w 42"/>
                <a:gd name="T5" fmla="*/ 11 h 60"/>
                <a:gd name="T6" fmla="*/ 2 w 42"/>
                <a:gd name="T7" fmla="*/ 8 h 60"/>
                <a:gd name="T8" fmla="*/ 2 w 42"/>
                <a:gd name="T9" fmla="*/ 3 h 60"/>
                <a:gd name="T10" fmla="*/ 5 w 42"/>
                <a:gd name="T11" fmla="*/ 0 h 60"/>
                <a:gd name="T12" fmla="*/ 5 w 42"/>
                <a:gd name="T13" fmla="*/ 0 h 60"/>
                <a:gd name="T14" fmla="*/ 7 w 42"/>
                <a:gd name="T15" fmla="*/ 0 h 60"/>
                <a:gd name="T16" fmla="*/ 7 w 42"/>
                <a:gd name="T17" fmla="*/ 0 h 60"/>
                <a:gd name="T18" fmla="*/ 10 w 42"/>
                <a:gd name="T19" fmla="*/ 0 h 60"/>
                <a:gd name="T20" fmla="*/ 12 w 42"/>
                <a:gd name="T21" fmla="*/ 0 h 60"/>
                <a:gd name="T22" fmla="*/ 12 w 42"/>
                <a:gd name="T23" fmla="*/ 3 h 60"/>
                <a:gd name="T24" fmla="*/ 15 w 42"/>
                <a:gd name="T25" fmla="*/ 3 h 60"/>
                <a:gd name="T26" fmla="*/ 15 w 42"/>
                <a:gd name="T27" fmla="*/ 8 h 60"/>
                <a:gd name="T28" fmla="*/ 15 w 42"/>
                <a:gd name="T29" fmla="*/ 11 h 60"/>
                <a:gd name="T30" fmla="*/ 17 w 42"/>
                <a:gd name="T31" fmla="*/ 14 h 60"/>
                <a:gd name="T32" fmla="*/ 17 w 42"/>
                <a:gd name="T33" fmla="*/ 19 h 60"/>
                <a:gd name="T34" fmla="*/ 17 w 42"/>
                <a:gd name="T35" fmla="*/ 22 h 60"/>
                <a:gd name="T36" fmla="*/ 15 w 42"/>
                <a:gd name="T37" fmla="*/ 26 h 60"/>
                <a:gd name="T38" fmla="*/ 15 w 42"/>
                <a:gd name="T39" fmla="*/ 26 h 60"/>
                <a:gd name="T40" fmla="*/ 15 w 42"/>
                <a:gd name="T41" fmla="*/ 30 h 60"/>
                <a:gd name="T42" fmla="*/ 12 w 42"/>
                <a:gd name="T43" fmla="*/ 33 h 60"/>
                <a:gd name="T44" fmla="*/ 12 w 42"/>
                <a:gd name="T45" fmla="*/ 33 h 60"/>
                <a:gd name="T46" fmla="*/ 10 w 42"/>
                <a:gd name="T47" fmla="*/ 37 h 60"/>
                <a:gd name="T48" fmla="*/ 7 w 42"/>
                <a:gd name="T49" fmla="*/ 37 h 60"/>
                <a:gd name="T50" fmla="*/ 7 w 42"/>
                <a:gd name="T51" fmla="*/ 37 h 60"/>
                <a:gd name="T52" fmla="*/ 5 w 42"/>
                <a:gd name="T53" fmla="*/ 33 h 60"/>
                <a:gd name="T54" fmla="*/ 2 w 42"/>
                <a:gd name="T55" fmla="*/ 33 h 60"/>
                <a:gd name="T56" fmla="*/ 2 w 42"/>
                <a:gd name="T57" fmla="*/ 30 h 60"/>
                <a:gd name="T58" fmla="*/ 2 w 42"/>
                <a:gd name="T59" fmla="*/ 26 h 60"/>
                <a:gd name="T60" fmla="*/ 0 w 42"/>
                <a:gd name="T61" fmla="*/ 22 h 60"/>
                <a:gd name="T62" fmla="*/ 0 w 42"/>
                <a:gd name="T63" fmla="*/ 22 h 60"/>
                <a:gd name="T64" fmla="*/ 0 w 42"/>
                <a:gd name="T65" fmla="*/ 19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"/>
                <a:gd name="T100" fmla="*/ 0 h 60"/>
                <a:gd name="T101" fmla="*/ 42 w 42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Freeform 45"/>
            <p:cNvSpPr>
              <a:spLocks/>
            </p:cNvSpPr>
            <p:nvPr/>
          </p:nvSpPr>
          <p:spPr bwMode="auto">
            <a:xfrm>
              <a:off x="1099" y="1995"/>
              <a:ext cx="31" cy="51"/>
            </a:xfrm>
            <a:custGeom>
              <a:avLst/>
              <a:gdLst>
                <a:gd name="T0" fmla="*/ 0 w 42"/>
                <a:gd name="T1" fmla="*/ 19 h 60"/>
                <a:gd name="T2" fmla="*/ 0 w 42"/>
                <a:gd name="T3" fmla="*/ 14 h 60"/>
                <a:gd name="T4" fmla="*/ 0 w 42"/>
                <a:gd name="T5" fmla="*/ 11 h 60"/>
                <a:gd name="T6" fmla="*/ 2 w 42"/>
                <a:gd name="T7" fmla="*/ 8 h 60"/>
                <a:gd name="T8" fmla="*/ 2 w 42"/>
                <a:gd name="T9" fmla="*/ 3 h 60"/>
                <a:gd name="T10" fmla="*/ 5 w 42"/>
                <a:gd name="T11" fmla="*/ 0 h 60"/>
                <a:gd name="T12" fmla="*/ 5 w 42"/>
                <a:gd name="T13" fmla="*/ 0 h 60"/>
                <a:gd name="T14" fmla="*/ 7 w 42"/>
                <a:gd name="T15" fmla="*/ 0 h 60"/>
                <a:gd name="T16" fmla="*/ 7 w 42"/>
                <a:gd name="T17" fmla="*/ 0 h 60"/>
                <a:gd name="T18" fmla="*/ 10 w 42"/>
                <a:gd name="T19" fmla="*/ 0 h 60"/>
                <a:gd name="T20" fmla="*/ 12 w 42"/>
                <a:gd name="T21" fmla="*/ 0 h 60"/>
                <a:gd name="T22" fmla="*/ 12 w 42"/>
                <a:gd name="T23" fmla="*/ 3 h 60"/>
                <a:gd name="T24" fmla="*/ 15 w 42"/>
                <a:gd name="T25" fmla="*/ 3 h 60"/>
                <a:gd name="T26" fmla="*/ 15 w 42"/>
                <a:gd name="T27" fmla="*/ 8 h 60"/>
                <a:gd name="T28" fmla="*/ 15 w 42"/>
                <a:gd name="T29" fmla="*/ 11 h 60"/>
                <a:gd name="T30" fmla="*/ 17 w 42"/>
                <a:gd name="T31" fmla="*/ 14 h 60"/>
                <a:gd name="T32" fmla="*/ 17 w 42"/>
                <a:gd name="T33" fmla="*/ 19 h 60"/>
                <a:gd name="T34" fmla="*/ 17 w 42"/>
                <a:gd name="T35" fmla="*/ 22 h 60"/>
                <a:gd name="T36" fmla="*/ 15 w 42"/>
                <a:gd name="T37" fmla="*/ 26 h 60"/>
                <a:gd name="T38" fmla="*/ 15 w 42"/>
                <a:gd name="T39" fmla="*/ 26 h 60"/>
                <a:gd name="T40" fmla="*/ 15 w 42"/>
                <a:gd name="T41" fmla="*/ 30 h 60"/>
                <a:gd name="T42" fmla="*/ 12 w 42"/>
                <a:gd name="T43" fmla="*/ 33 h 60"/>
                <a:gd name="T44" fmla="*/ 12 w 42"/>
                <a:gd name="T45" fmla="*/ 33 h 60"/>
                <a:gd name="T46" fmla="*/ 10 w 42"/>
                <a:gd name="T47" fmla="*/ 37 h 60"/>
                <a:gd name="T48" fmla="*/ 7 w 42"/>
                <a:gd name="T49" fmla="*/ 37 h 60"/>
                <a:gd name="T50" fmla="*/ 7 w 42"/>
                <a:gd name="T51" fmla="*/ 37 h 60"/>
                <a:gd name="T52" fmla="*/ 5 w 42"/>
                <a:gd name="T53" fmla="*/ 33 h 60"/>
                <a:gd name="T54" fmla="*/ 2 w 42"/>
                <a:gd name="T55" fmla="*/ 33 h 60"/>
                <a:gd name="T56" fmla="*/ 2 w 42"/>
                <a:gd name="T57" fmla="*/ 30 h 60"/>
                <a:gd name="T58" fmla="*/ 2 w 42"/>
                <a:gd name="T59" fmla="*/ 26 h 60"/>
                <a:gd name="T60" fmla="*/ 0 w 42"/>
                <a:gd name="T61" fmla="*/ 22 h 60"/>
                <a:gd name="T62" fmla="*/ 0 w 42"/>
                <a:gd name="T63" fmla="*/ 22 h 60"/>
                <a:gd name="T64" fmla="*/ 0 w 42"/>
                <a:gd name="T65" fmla="*/ 19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"/>
                <a:gd name="T100" fmla="*/ 0 h 60"/>
                <a:gd name="T101" fmla="*/ 42 w 42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Freeform 46"/>
            <p:cNvSpPr>
              <a:spLocks/>
            </p:cNvSpPr>
            <p:nvPr/>
          </p:nvSpPr>
          <p:spPr bwMode="auto">
            <a:xfrm>
              <a:off x="1095" y="1995"/>
              <a:ext cx="18" cy="20"/>
            </a:xfrm>
            <a:custGeom>
              <a:avLst/>
              <a:gdLst>
                <a:gd name="T0" fmla="*/ 11 w 24"/>
                <a:gd name="T1" fmla="*/ 14 h 24"/>
                <a:gd name="T2" fmla="*/ 3 w 24"/>
                <a:gd name="T3" fmla="*/ 0 h 24"/>
                <a:gd name="T4" fmla="*/ 0 w 24"/>
                <a:gd name="T5" fmla="*/ 10 h 24"/>
                <a:gd name="T6" fmla="*/ 11 w 24"/>
                <a:gd name="T7" fmla="*/ 1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4"/>
                <a:gd name="T14" fmla="*/ 24 w 2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4">
                  <a:moveTo>
                    <a:pt x="24" y="24"/>
                  </a:moveTo>
                  <a:lnTo>
                    <a:pt x="6" y="0"/>
                  </a:lnTo>
                  <a:lnTo>
                    <a:pt x="0" y="1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Freeform 47"/>
            <p:cNvSpPr>
              <a:spLocks/>
            </p:cNvSpPr>
            <p:nvPr/>
          </p:nvSpPr>
          <p:spPr bwMode="auto">
            <a:xfrm>
              <a:off x="1126" y="2010"/>
              <a:ext cx="18" cy="41"/>
            </a:xfrm>
            <a:custGeom>
              <a:avLst/>
              <a:gdLst>
                <a:gd name="T0" fmla="*/ 8 w 24"/>
                <a:gd name="T1" fmla="*/ 0 h 48"/>
                <a:gd name="T2" fmla="*/ 8 w 24"/>
                <a:gd name="T3" fmla="*/ 0 h 48"/>
                <a:gd name="T4" fmla="*/ 8 w 24"/>
                <a:gd name="T5" fmla="*/ 3 h 48"/>
                <a:gd name="T6" fmla="*/ 11 w 24"/>
                <a:gd name="T7" fmla="*/ 11 h 48"/>
                <a:gd name="T8" fmla="*/ 8 w 24"/>
                <a:gd name="T9" fmla="*/ 15 h 48"/>
                <a:gd name="T10" fmla="*/ 8 w 24"/>
                <a:gd name="T11" fmla="*/ 19 h 48"/>
                <a:gd name="T12" fmla="*/ 8 w 24"/>
                <a:gd name="T13" fmla="*/ 22 h 48"/>
                <a:gd name="T14" fmla="*/ 5 w 24"/>
                <a:gd name="T15" fmla="*/ 22 h 48"/>
                <a:gd name="T16" fmla="*/ 5 w 24"/>
                <a:gd name="T17" fmla="*/ 26 h 48"/>
                <a:gd name="T18" fmla="*/ 3 w 24"/>
                <a:gd name="T19" fmla="*/ 30 h 48"/>
                <a:gd name="T20" fmla="*/ 3 w 24"/>
                <a:gd name="T21" fmla="*/ 30 h 48"/>
                <a:gd name="T22" fmla="*/ 0 w 24"/>
                <a:gd name="T23" fmla="*/ 30 h 48"/>
                <a:gd name="T24" fmla="*/ 0 w 24"/>
                <a:gd name="T25" fmla="*/ 3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48"/>
                <a:gd name="T41" fmla="*/ 24 w 2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48">
                  <a:moveTo>
                    <a:pt x="18" y="0"/>
                  </a:moveTo>
                  <a:lnTo>
                    <a:pt x="18" y="0"/>
                  </a:lnTo>
                  <a:lnTo>
                    <a:pt x="18" y="6"/>
                  </a:lnTo>
                  <a:lnTo>
                    <a:pt x="24" y="18"/>
                  </a:lnTo>
                  <a:lnTo>
                    <a:pt x="18" y="24"/>
                  </a:lnTo>
                  <a:lnTo>
                    <a:pt x="18" y="30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6" y="48"/>
                  </a:lnTo>
                  <a:lnTo>
                    <a:pt x="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Freeform 48"/>
            <p:cNvSpPr>
              <a:spLocks/>
            </p:cNvSpPr>
            <p:nvPr/>
          </p:nvSpPr>
          <p:spPr bwMode="auto">
            <a:xfrm>
              <a:off x="1015" y="1974"/>
              <a:ext cx="4" cy="31"/>
            </a:xfrm>
            <a:custGeom>
              <a:avLst/>
              <a:gdLst>
                <a:gd name="T0" fmla="*/ 0 w 6"/>
                <a:gd name="T1" fmla="*/ 0 h 36"/>
                <a:gd name="T2" fmla="*/ 0 w 6"/>
                <a:gd name="T3" fmla="*/ 8 h 36"/>
                <a:gd name="T4" fmla="*/ 2 w 6"/>
                <a:gd name="T5" fmla="*/ 23 h 36"/>
                <a:gd name="T6" fmla="*/ 0 60000 65536"/>
                <a:gd name="T7" fmla="*/ 0 60000 65536"/>
                <a:gd name="T8" fmla="*/ 0 60000 65536"/>
                <a:gd name="T9" fmla="*/ 0 w 6"/>
                <a:gd name="T10" fmla="*/ 0 h 36"/>
                <a:gd name="T11" fmla="*/ 6 w 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6">
                  <a:moveTo>
                    <a:pt x="0" y="0"/>
                  </a:moveTo>
                  <a:lnTo>
                    <a:pt x="0" y="12"/>
                  </a:lnTo>
                  <a:lnTo>
                    <a:pt x="6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Freeform 49"/>
            <p:cNvSpPr>
              <a:spLocks/>
            </p:cNvSpPr>
            <p:nvPr/>
          </p:nvSpPr>
          <p:spPr bwMode="auto">
            <a:xfrm>
              <a:off x="814" y="2051"/>
              <a:ext cx="205" cy="192"/>
            </a:xfrm>
            <a:custGeom>
              <a:avLst/>
              <a:gdLst>
                <a:gd name="T0" fmla="*/ 113 w 276"/>
                <a:gd name="T1" fmla="*/ 0 h 222"/>
                <a:gd name="T2" fmla="*/ 113 w 276"/>
                <a:gd name="T3" fmla="*/ 16 h 222"/>
                <a:gd name="T4" fmla="*/ 113 w 276"/>
                <a:gd name="T5" fmla="*/ 31 h 222"/>
                <a:gd name="T6" fmla="*/ 111 w 276"/>
                <a:gd name="T7" fmla="*/ 47 h 222"/>
                <a:gd name="T8" fmla="*/ 111 w 276"/>
                <a:gd name="T9" fmla="*/ 62 h 222"/>
                <a:gd name="T10" fmla="*/ 108 w 276"/>
                <a:gd name="T11" fmla="*/ 78 h 222"/>
                <a:gd name="T12" fmla="*/ 106 w 276"/>
                <a:gd name="T13" fmla="*/ 93 h 222"/>
                <a:gd name="T14" fmla="*/ 94 w 276"/>
                <a:gd name="T15" fmla="*/ 101 h 222"/>
                <a:gd name="T16" fmla="*/ 81 w 276"/>
                <a:gd name="T17" fmla="*/ 108 h 222"/>
                <a:gd name="T18" fmla="*/ 66 w 276"/>
                <a:gd name="T19" fmla="*/ 117 h 222"/>
                <a:gd name="T20" fmla="*/ 54 w 276"/>
                <a:gd name="T21" fmla="*/ 125 h 222"/>
                <a:gd name="T22" fmla="*/ 39 w 276"/>
                <a:gd name="T23" fmla="*/ 128 h 222"/>
                <a:gd name="T24" fmla="*/ 27 w 276"/>
                <a:gd name="T25" fmla="*/ 136 h 222"/>
                <a:gd name="T26" fmla="*/ 12 w 276"/>
                <a:gd name="T27" fmla="*/ 140 h 222"/>
                <a:gd name="T28" fmla="*/ 0 w 276"/>
                <a:gd name="T29" fmla="*/ 144 h 222"/>
                <a:gd name="T30" fmla="*/ 0 w 276"/>
                <a:gd name="T31" fmla="*/ 144 h 22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6"/>
                <a:gd name="T49" fmla="*/ 0 h 222"/>
                <a:gd name="T50" fmla="*/ 276 w 276"/>
                <a:gd name="T51" fmla="*/ 222 h 22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6" h="222">
                  <a:moveTo>
                    <a:pt x="276" y="0"/>
                  </a:moveTo>
                  <a:lnTo>
                    <a:pt x="276" y="24"/>
                  </a:lnTo>
                  <a:lnTo>
                    <a:pt x="276" y="48"/>
                  </a:lnTo>
                  <a:lnTo>
                    <a:pt x="270" y="72"/>
                  </a:lnTo>
                  <a:lnTo>
                    <a:pt x="270" y="96"/>
                  </a:lnTo>
                  <a:lnTo>
                    <a:pt x="264" y="120"/>
                  </a:lnTo>
                  <a:lnTo>
                    <a:pt x="258" y="144"/>
                  </a:lnTo>
                  <a:lnTo>
                    <a:pt x="228" y="156"/>
                  </a:lnTo>
                  <a:lnTo>
                    <a:pt x="198" y="168"/>
                  </a:lnTo>
                  <a:lnTo>
                    <a:pt x="162" y="180"/>
                  </a:lnTo>
                  <a:lnTo>
                    <a:pt x="132" y="192"/>
                  </a:lnTo>
                  <a:lnTo>
                    <a:pt x="96" y="198"/>
                  </a:lnTo>
                  <a:lnTo>
                    <a:pt x="66" y="210"/>
                  </a:lnTo>
                  <a:lnTo>
                    <a:pt x="30" y="216"/>
                  </a:lnTo>
                  <a:lnTo>
                    <a:pt x="0" y="2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Freeform 50"/>
            <p:cNvSpPr>
              <a:spLocks/>
            </p:cNvSpPr>
            <p:nvPr/>
          </p:nvSpPr>
          <p:spPr bwMode="auto">
            <a:xfrm>
              <a:off x="796" y="1969"/>
              <a:ext cx="192" cy="274"/>
            </a:xfrm>
            <a:custGeom>
              <a:avLst/>
              <a:gdLst>
                <a:gd name="T0" fmla="*/ 10 w 258"/>
                <a:gd name="T1" fmla="*/ 203 h 318"/>
                <a:gd name="T2" fmla="*/ 10 w 258"/>
                <a:gd name="T3" fmla="*/ 203 h 318"/>
                <a:gd name="T4" fmla="*/ 7 w 258"/>
                <a:gd name="T5" fmla="*/ 188 h 318"/>
                <a:gd name="T6" fmla="*/ 5 w 258"/>
                <a:gd name="T7" fmla="*/ 173 h 318"/>
                <a:gd name="T8" fmla="*/ 2 w 258"/>
                <a:gd name="T9" fmla="*/ 158 h 318"/>
                <a:gd name="T10" fmla="*/ 2 w 258"/>
                <a:gd name="T11" fmla="*/ 142 h 318"/>
                <a:gd name="T12" fmla="*/ 0 w 258"/>
                <a:gd name="T13" fmla="*/ 127 h 318"/>
                <a:gd name="T14" fmla="*/ 0 w 258"/>
                <a:gd name="T15" fmla="*/ 111 h 318"/>
                <a:gd name="T16" fmla="*/ 0 w 258"/>
                <a:gd name="T17" fmla="*/ 96 h 318"/>
                <a:gd name="T18" fmla="*/ 2 w 258"/>
                <a:gd name="T19" fmla="*/ 81 h 318"/>
                <a:gd name="T20" fmla="*/ 2 w 258"/>
                <a:gd name="T21" fmla="*/ 65 h 318"/>
                <a:gd name="T22" fmla="*/ 5 w 258"/>
                <a:gd name="T23" fmla="*/ 53 h 318"/>
                <a:gd name="T24" fmla="*/ 5 w 258"/>
                <a:gd name="T25" fmla="*/ 39 h 318"/>
                <a:gd name="T26" fmla="*/ 10 w 258"/>
                <a:gd name="T27" fmla="*/ 23 h 318"/>
                <a:gd name="T28" fmla="*/ 12 w 258"/>
                <a:gd name="T29" fmla="*/ 8 h 318"/>
                <a:gd name="T30" fmla="*/ 15 w 258"/>
                <a:gd name="T31" fmla="*/ 8 h 318"/>
                <a:gd name="T32" fmla="*/ 27 w 258"/>
                <a:gd name="T33" fmla="*/ 3 h 318"/>
                <a:gd name="T34" fmla="*/ 42 w 258"/>
                <a:gd name="T35" fmla="*/ 0 h 318"/>
                <a:gd name="T36" fmla="*/ 54 w 258"/>
                <a:gd name="T37" fmla="*/ 0 h 318"/>
                <a:gd name="T38" fmla="*/ 67 w 258"/>
                <a:gd name="T39" fmla="*/ 0 h 318"/>
                <a:gd name="T40" fmla="*/ 81 w 258"/>
                <a:gd name="T41" fmla="*/ 0 h 318"/>
                <a:gd name="T42" fmla="*/ 95 w 258"/>
                <a:gd name="T43" fmla="*/ 0 h 318"/>
                <a:gd name="T44" fmla="*/ 106 w 258"/>
                <a:gd name="T45" fmla="*/ 0 h 31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8"/>
                <a:gd name="T70" fmla="*/ 0 h 318"/>
                <a:gd name="T71" fmla="*/ 258 w 258"/>
                <a:gd name="T72" fmla="*/ 318 h 31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8" h="318">
                  <a:moveTo>
                    <a:pt x="24" y="318"/>
                  </a:moveTo>
                  <a:lnTo>
                    <a:pt x="24" y="318"/>
                  </a:lnTo>
                  <a:lnTo>
                    <a:pt x="18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Line 51"/>
            <p:cNvSpPr>
              <a:spLocks noChangeShapeType="1"/>
            </p:cNvSpPr>
            <p:nvPr/>
          </p:nvSpPr>
          <p:spPr bwMode="auto">
            <a:xfrm>
              <a:off x="1019" y="2046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Freeform 52"/>
            <p:cNvSpPr>
              <a:spLocks/>
            </p:cNvSpPr>
            <p:nvPr/>
          </p:nvSpPr>
          <p:spPr bwMode="auto">
            <a:xfrm>
              <a:off x="1024" y="1953"/>
              <a:ext cx="182" cy="160"/>
            </a:xfrm>
            <a:custGeom>
              <a:avLst/>
              <a:gdLst>
                <a:gd name="T0" fmla="*/ 0 w 246"/>
                <a:gd name="T1" fmla="*/ 50 h 186"/>
                <a:gd name="T2" fmla="*/ 22 w 246"/>
                <a:gd name="T3" fmla="*/ 50 h 186"/>
                <a:gd name="T4" fmla="*/ 24 w 246"/>
                <a:gd name="T5" fmla="*/ 11 h 186"/>
                <a:gd name="T6" fmla="*/ 27 w 246"/>
                <a:gd name="T7" fmla="*/ 11 h 186"/>
                <a:gd name="T8" fmla="*/ 32 w 246"/>
                <a:gd name="T9" fmla="*/ 8 h 186"/>
                <a:gd name="T10" fmla="*/ 39 w 246"/>
                <a:gd name="T11" fmla="*/ 3 h 186"/>
                <a:gd name="T12" fmla="*/ 46 w 246"/>
                <a:gd name="T13" fmla="*/ 3 h 186"/>
                <a:gd name="T14" fmla="*/ 54 w 246"/>
                <a:gd name="T15" fmla="*/ 3 h 186"/>
                <a:gd name="T16" fmla="*/ 61 w 246"/>
                <a:gd name="T17" fmla="*/ 0 h 186"/>
                <a:gd name="T18" fmla="*/ 68 w 246"/>
                <a:gd name="T19" fmla="*/ 3 h 186"/>
                <a:gd name="T20" fmla="*/ 75 w 246"/>
                <a:gd name="T21" fmla="*/ 3 h 186"/>
                <a:gd name="T22" fmla="*/ 83 w 246"/>
                <a:gd name="T23" fmla="*/ 3 h 186"/>
                <a:gd name="T24" fmla="*/ 90 w 246"/>
                <a:gd name="T25" fmla="*/ 8 h 186"/>
                <a:gd name="T26" fmla="*/ 98 w 246"/>
                <a:gd name="T27" fmla="*/ 11 h 186"/>
                <a:gd name="T28" fmla="*/ 98 w 246"/>
                <a:gd name="T29" fmla="*/ 27 h 186"/>
                <a:gd name="T30" fmla="*/ 98 w 246"/>
                <a:gd name="T31" fmla="*/ 42 h 186"/>
                <a:gd name="T32" fmla="*/ 100 w 246"/>
                <a:gd name="T33" fmla="*/ 61 h 186"/>
                <a:gd name="T34" fmla="*/ 100 w 246"/>
                <a:gd name="T35" fmla="*/ 80 h 186"/>
                <a:gd name="T36" fmla="*/ 100 w 246"/>
                <a:gd name="T37" fmla="*/ 99 h 186"/>
                <a:gd name="T38" fmla="*/ 98 w 246"/>
                <a:gd name="T39" fmla="*/ 119 h 1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6"/>
                <a:gd name="T61" fmla="*/ 0 h 186"/>
                <a:gd name="T62" fmla="*/ 246 w 246"/>
                <a:gd name="T63" fmla="*/ 186 h 18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6" h="186">
                  <a:moveTo>
                    <a:pt x="0" y="78"/>
                  </a:moveTo>
                  <a:lnTo>
                    <a:pt x="54" y="78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78" y="12"/>
                  </a:lnTo>
                  <a:lnTo>
                    <a:pt x="96" y="6"/>
                  </a:lnTo>
                  <a:lnTo>
                    <a:pt x="114" y="6"/>
                  </a:lnTo>
                  <a:lnTo>
                    <a:pt x="132" y="6"/>
                  </a:lnTo>
                  <a:lnTo>
                    <a:pt x="150" y="0"/>
                  </a:lnTo>
                  <a:lnTo>
                    <a:pt x="168" y="6"/>
                  </a:lnTo>
                  <a:lnTo>
                    <a:pt x="186" y="6"/>
                  </a:lnTo>
                  <a:lnTo>
                    <a:pt x="204" y="6"/>
                  </a:lnTo>
                  <a:lnTo>
                    <a:pt x="222" y="12"/>
                  </a:lnTo>
                  <a:lnTo>
                    <a:pt x="240" y="18"/>
                  </a:lnTo>
                  <a:lnTo>
                    <a:pt x="240" y="42"/>
                  </a:lnTo>
                  <a:lnTo>
                    <a:pt x="240" y="66"/>
                  </a:lnTo>
                  <a:lnTo>
                    <a:pt x="246" y="96"/>
                  </a:lnTo>
                  <a:lnTo>
                    <a:pt x="246" y="126"/>
                  </a:lnTo>
                  <a:lnTo>
                    <a:pt x="246" y="156"/>
                  </a:lnTo>
                  <a:lnTo>
                    <a:pt x="24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Freeform 53"/>
            <p:cNvSpPr>
              <a:spLocks/>
            </p:cNvSpPr>
            <p:nvPr/>
          </p:nvSpPr>
          <p:spPr bwMode="auto">
            <a:xfrm>
              <a:off x="605" y="2046"/>
              <a:ext cx="191" cy="31"/>
            </a:xfrm>
            <a:custGeom>
              <a:avLst/>
              <a:gdLst>
                <a:gd name="T0" fmla="*/ 104 w 258"/>
                <a:gd name="T1" fmla="*/ 23 h 36"/>
                <a:gd name="T2" fmla="*/ 85 w 258"/>
                <a:gd name="T3" fmla="*/ 19 h 36"/>
                <a:gd name="T4" fmla="*/ 68 w 258"/>
                <a:gd name="T5" fmla="*/ 12 h 36"/>
                <a:gd name="T6" fmla="*/ 51 w 258"/>
                <a:gd name="T7" fmla="*/ 8 h 36"/>
                <a:gd name="T8" fmla="*/ 32 w 258"/>
                <a:gd name="T9" fmla="*/ 3 h 36"/>
                <a:gd name="T10" fmla="*/ 15 w 258"/>
                <a:gd name="T11" fmla="*/ 0 h 36"/>
                <a:gd name="T12" fmla="*/ 0 w 258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8"/>
                <a:gd name="T22" fmla="*/ 0 h 36"/>
                <a:gd name="T23" fmla="*/ 258 w 258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8" h="36">
                  <a:moveTo>
                    <a:pt x="258" y="36"/>
                  </a:moveTo>
                  <a:lnTo>
                    <a:pt x="210" y="30"/>
                  </a:lnTo>
                  <a:lnTo>
                    <a:pt x="168" y="18"/>
                  </a:lnTo>
                  <a:lnTo>
                    <a:pt x="126" y="12"/>
                  </a:lnTo>
                  <a:lnTo>
                    <a:pt x="78" y="6"/>
                  </a:lnTo>
                  <a:lnTo>
                    <a:pt x="3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Freeform 54"/>
            <p:cNvSpPr>
              <a:spLocks/>
            </p:cNvSpPr>
            <p:nvPr/>
          </p:nvSpPr>
          <p:spPr bwMode="auto">
            <a:xfrm>
              <a:off x="952" y="2351"/>
              <a:ext cx="152" cy="52"/>
            </a:xfrm>
            <a:custGeom>
              <a:avLst/>
              <a:gdLst>
                <a:gd name="T0" fmla="*/ 0 w 204"/>
                <a:gd name="T1" fmla="*/ 0 h 60"/>
                <a:gd name="T2" fmla="*/ 5 w 204"/>
                <a:gd name="T3" fmla="*/ 8 h 60"/>
                <a:gd name="T4" fmla="*/ 10 w 204"/>
                <a:gd name="T5" fmla="*/ 16 h 60"/>
                <a:gd name="T6" fmla="*/ 15 w 204"/>
                <a:gd name="T7" fmla="*/ 20 h 60"/>
                <a:gd name="T8" fmla="*/ 22 w 204"/>
                <a:gd name="T9" fmla="*/ 23 h 60"/>
                <a:gd name="T10" fmla="*/ 28 w 204"/>
                <a:gd name="T11" fmla="*/ 27 h 60"/>
                <a:gd name="T12" fmla="*/ 32 w 204"/>
                <a:gd name="T13" fmla="*/ 31 h 60"/>
                <a:gd name="T14" fmla="*/ 40 w 204"/>
                <a:gd name="T15" fmla="*/ 36 h 60"/>
                <a:gd name="T16" fmla="*/ 45 w 204"/>
                <a:gd name="T17" fmla="*/ 39 h 60"/>
                <a:gd name="T18" fmla="*/ 52 w 204"/>
                <a:gd name="T19" fmla="*/ 39 h 60"/>
                <a:gd name="T20" fmla="*/ 60 w 204"/>
                <a:gd name="T21" fmla="*/ 39 h 60"/>
                <a:gd name="T22" fmla="*/ 64 w 204"/>
                <a:gd name="T23" fmla="*/ 39 h 60"/>
                <a:gd name="T24" fmla="*/ 72 w 204"/>
                <a:gd name="T25" fmla="*/ 39 h 60"/>
                <a:gd name="T26" fmla="*/ 77 w 204"/>
                <a:gd name="T27" fmla="*/ 39 h 60"/>
                <a:gd name="T28" fmla="*/ 84 w 204"/>
                <a:gd name="T29" fmla="*/ 36 h 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4"/>
                <a:gd name="T46" fmla="*/ 0 h 60"/>
                <a:gd name="T47" fmla="*/ 204 w 204"/>
                <a:gd name="T48" fmla="*/ 60 h 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4" h="60">
                  <a:moveTo>
                    <a:pt x="0" y="0"/>
                  </a:moveTo>
                  <a:lnTo>
                    <a:pt x="12" y="12"/>
                  </a:lnTo>
                  <a:lnTo>
                    <a:pt x="24" y="24"/>
                  </a:lnTo>
                  <a:lnTo>
                    <a:pt x="36" y="30"/>
                  </a:lnTo>
                  <a:lnTo>
                    <a:pt x="54" y="36"/>
                  </a:lnTo>
                  <a:lnTo>
                    <a:pt x="66" y="42"/>
                  </a:lnTo>
                  <a:lnTo>
                    <a:pt x="78" y="48"/>
                  </a:lnTo>
                  <a:lnTo>
                    <a:pt x="96" y="54"/>
                  </a:lnTo>
                  <a:lnTo>
                    <a:pt x="108" y="60"/>
                  </a:lnTo>
                  <a:lnTo>
                    <a:pt x="126" y="60"/>
                  </a:lnTo>
                  <a:lnTo>
                    <a:pt x="144" y="60"/>
                  </a:lnTo>
                  <a:lnTo>
                    <a:pt x="156" y="60"/>
                  </a:lnTo>
                  <a:lnTo>
                    <a:pt x="174" y="60"/>
                  </a:lnTo>
                  <a:lnTo>
                    <a:pt x="186" y="60"/>
                  </a:lnTo>
                  <a:lnTo>
                    <a:pt x="204" y="5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Freeform 55"/>
            <p:cNvSpPr>
              <a:spLocks/>
            </p:cNvSpPr>
            <p:nvPr/>
          </p:nvSpPr>
          <p:spPr bwMode="auto">
            <a:xfrm>
              <a:off x="480" y="2046"/>
              <a:ext cx="423" cy="507"/>
            </a:xfrm>
            <a:custGeom>
              <a:avLst/>
              <a:gdLst>
                <a:gd name="T0" fmla="*/ 64 w 570"/>
                <a:gd name="T1" fmla="*/ 0 h 588"/>
                <a:gd name="T2" fmla="*/ 59 w 570"/>
                <a:gd name="T3" fmla="*/ 0 h 588"/>
                <a:gd name="T4" fmla="*/ 52 w 570"/>
                <a:gd name="T5" fmla="*/ 0 h 588"/>
                <a:gd name="T6" fmla="*/ 47 w 570"/>
                <a:gd name="T7" fmla="*/ 3 h 588"/>
                <a:gd name="T8" fmla="*/ 42 w 570"/>
                <a:gd name="T9" fmla="*/ 12 h 588"/>
                <a:gd name="T10" fmla="*/ 39 w 570"/>
                <a:gd name="T11" fmla="*/ 19 h 588"/>
                <a:gd name="T12" fmla="*/ 39 w 570"/>
                <a:gd name="T13" fmla="*/ 30 h 588"/>
                <a:gd name="T14" fmla="*/ 39 w 570"/>
                <a:gd name="T15" fmla="*/ 39 h 588"/>
                <a:gd name="T16" fmla="*/ 44 w 570"/>
                <a:gd name="T17" fmla="*/ 46 h 588"/>
                <a:gd name="T18" fmla="*/ 47 w 570"/>
                <a:gd name="T19" fmla="*/ 53 h 588"/>
                <a:gd name="T20" fmla="*/ 37 w 570"/>
                <a:gd name="T21" fmla="*/ 66 h 588"/>
                <a:gd name="T22" fmla="*/ 27 w 570"/>
                <a:gd name="T23" fmla="*/ 81 h 588"/>
                <a:gd name="T24" fmla="*/ 17 w 570"/>
                <a:gd name="T25" fmla="*/ 96 h 588"/>
                <a:gd name="T26" fmla="*/ 12 w 570"/>
                <a:gd name="T27" fmla="*/ 116 h 588"/>
                <a:gd name="T28" fmla="*/ 5 w 570"/>
                <a:gd name="T29" fmla="*/ 135 h 588"/>
                <a:gd name="T30" fmla="*/ 2 w 570"/>
                <a:gd name="T31" fmla="*/ 153 h 588"/>
                <a:gd name="T32" fmla="*/ 0 w 570"/>
                <a:gd name="T33" fmla="*/ 177 h 588"/>
                <a:gd name="T34" fmla="*/ 2 w 570"/>
                <a:gd name="T35" fmla="*/ 197 h 588"/>
                <a:gd name="T36" fmla="*/ 5 w 570"/>
                <a:gd name="T37" fmla="*/ 219 h 588"/>
                <a:gd name="T38" fmla="*/ 7 w 570"/>
                <a:gd name="T39" fmla="*/ 239 h 588"/>
                <a:gd name="T40" fmla="*/ 15 w 570"/>
                <a:gd name="T41" fmla="*/ 258 h 588"/>
                <a:gd name="T42" fmla="*/ 34 w 570"/>
                <a:gd name="T43" fmla="*/ 289 h 588"/>
                <a:gd name="T44" fmla="*/ 52 w 570"/>
                <a:gd name="T45" fmla="*/ 311 h 588"/>
                <a:gd name="T46" fmla="*/ 71 w 570"/>
                <a:gd name="T47" fmla="*/ 327 h 588"/>
                <a:gd name="T48" fmla="*/ 91 w 570"/>
                <a:gd name="T49" fmla="*/ 342 h 588"/>
                <a:gd name="T50" fmla="*/ 110 w 570"/>
                <a:gd name="T51" fmla="*/ 358 h 588"/>
                <a:gd name="T52" fmla="*/ 132 w 570"/>
                <a:gd name="T53" fmla="*/ 365 h 588"/>
                <a:gd name="T54" fmla="*/ 155 w 570"/>
                <a:gd name="T55" fmla="*/ 373 h 588"/>
                <a:gd name="T56" fmla="*/ 177 w 570"/>
                <a:gd name="T57" fmla="*/ 377 h 588"/>
                <a:gd name="T58" fmla="*/ 199 w 570"/>
                <a:gd name="T59" fmla="*/ 377 h 588"/>
                <a:gd name="T60" fmla="*/ 218 w 570"/>
                <a:gd name="T61" fmla="*/ 377 h 588"/>
                <a:gd name="T62" fmla="*/ 233 w 570"/>
                <a:gd name="T63" fmla="*/ 373 h 5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70"/>
                <a:gd name="T97" fmla="*/ 0 h 588"/>
                <a:gd name="T98" fmla="*/ 570 w 570"/>
                <a:gd name="T99" fmla="*/ 588 h 58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70" h="588">
                  <a:moveTo>
                    <a:pt x="162" y="0"/>
                  </a:moveTo>
                  <a:lnTo>
                    <a:pt x="156" y="0"/>
                  </a:lnTo>
                  <a:lnTo>
                    <a:pt x="150" y="0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20" y="6"/>
                  </a:lnTo>
                  <a:lnTo>
                    <a:pt x="114" y="6"/>
                  </a:lnTo>
                  <a:lnTo>
                    <a:pt x="108" y="12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96" y="30"/>
                  </a:lnTo>
                  <a:lnTo>
                    <a:pt x="96" y="36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66"/>
                  </a:lnTo>
                  <a:lnTo>
                    <a:pt x="108" y="72"/>
                  </a:lnTo>
                  <a:lnTo>
                    <a:pt x="108" y="78"/>
                  </a:lnTo>
                  <a:lnTo>
                    <a:pt x="114" y="84"/>
                  </a:lnTo>
                  <a:lnTo>
                    <a:pt x="102" y="90"/>
                  </a:lnTo>
                  <a:lnTo>
                    <a:pt x="90" y="102"/>
                  </a:lnTo>
                  <a:lnTo>
                    <a:pt x="78" y="114"/>
                  </a:lnTo>
                  <a:lnTo>
                    <a:pt x="66" y="126"/>
                  </a:lnTo>
                  <a:lnTo>
                    <a:pt x="54" y="138"/>
                  </a:lnTo>
                  <a:lnTo>
                    <a:pt x="42" y="150"/>
                  </a:lnTo>
                  <a:lnTo>
                    <a:pt x="36" y="168"/>
                  </a:lnTo>
                  <a:lnTo>
                    <a:pt x="30" y="180"/>
                  </a:lnTo>
                  <a:lnTo>
                    <a:pt x="18" y="192"/>
                  </a:lnTo>
                  <a:lnTo>
                    <a:pt x="12" y="210"/>
                  </a:lnTo>
                  <a:lnTo>
                    <a:pt x="12" y="228"/>
                  </a:lnTo>
                  <a:lnTo>
                    <a:pt x="6" y="240"/>
                  </a:lnTo>
                  <a:lnTo>
                    <a:pt x="6" y="258"/>
                  </a:lnTo>
                  <a:lnTo>
                    <a:pt x="0" y="276"/>
                  </a:lnTo>
                  <a:lnTo>
                    <a:pt x="0" y="294"/>
                  </a:lnTo>
                  <a:lnTo>
                    <a:pt x="6" y="306"/>
                  </a:lnTo>
                  <a:lnTo>
                    <a:pt x="6" y="324"/>
                  </a:lnTo>
                  <a:lnTo>
                    <a:pt x="12" y="342"/>
                  </a:lnTo>
                  <a:lnTo>
                    <a:pt x="12" y="360"/>
                  </a:lnTo>
                  <a:lnTo>
                    <a:pt x="18" y="372"/>
                  </a:lnTo>
                  <a:lnTo>
                    <a:pt x="24" y="390"/>
                  </a:lnTo>
                  <a:lnTo>
                    <a:pt x="36" y="402"/>
                  </a:lnTo>
                  <a:lnTo>
                    <a:pt x="54" y="426"/>
                  </a:lnTo>
                  <a:lnTo>
                    <a:pt x="84" y="450"/>
                  </a:lnTo>
                  <a:lnTo>
                    <a:pt x="102" y="468"/>
                  </a:lnTo>
                  <a:lnTo>
                    <a:pt x="126" y="486"/>
                  </a:lnTo>
                  <a:lnTo>
                    <a:pt x="150" y="498"/>
                  </a:lnTo>
                  <a:lnTo>
                    <a:pt x="174" y="510"/>
                  </a:lnTo>
                  <a:lnTo>
                    <a:pt x="198" y="522"/>
                  </a:lnTo>
                  <a:lnTo>
                    <a:pt x="222" y="534"/>
                  </a:lnTo>
                  <a:lnTo>
                    <a:pt x="246" y="546"/>
                  </a:lnTo>
                  <a:lnTo>
                    <a:pt x="270" y="558"/>
                  </a:lnTo>
                  <a:lnTo>
                    <a:pt x="294" y="564"/>
                  </a:lnTo>
                  <a:lnTo>
                    <a:pt x="324" y="570"/>
                  </a:lnTo>
                  <a:lnTo>
                    <a:pt x="348" y="576"/>
                  </a:lnTo>
                  <a:lnTo>
                    <a:pt x="378" y="582"/>
                  </a:lnTo>
                  <a:lnTo>
                    <a:pt x="402" y="588"/>
                  </a:lnTo>
                  <a:lnTo>
                    <a:pt x="432" y="588"/>
                  </a:lnTo>
                  <a:lnTo>
                    <a:pt x="456" y="588"/>
                  </a:lnTo>
                  <a:lnTo>
                    <a:pt x="486" y="588"/>
                  </a:lnTo>
                  <a:lnTo>
                    <a:pt x="510" y="588"/>
                  </a:lnTo>
                  <a:lnTo>
                    <a:pt x="534" y="588"/>
                  </a:lnTo>
                  <a:lnTo>
                    <a:pt x="564" y="582"/>
                  </a:lnTo>
                  <a:lnTo>
                    <a:pt x="570" y="58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Freeform 56"/>
            <p:cNvSpPr>
              <a:spLocks/>
            </p:cNvSpPr>
            <p:nvPr/>
          </p:nvSpPr>
          <p:spPr bwMode="auto">
            <a:xfrm>
              <a:off x="1055" y="1907"/>
              <a:ext cx="53" cy="46"/>
            </a:xfrm>
            <a:custGeom>
              <a:avLst/>
              <a:gdLst>
                <a:gd name="T0" fmla="*/ 29 w 72"/>
                <a:gd name="T1" fmla="*/ 33 h 54"/>
                <a:gd name="T2" fmla="*/ 24 w 72"/>
                <a:gd name="T3" fmla="*/ 26 h 54"/>
                <a:gd name="T4" fmla="*/ 19 w 72"/>
                <a:gd name="T5" fmla="*/ 19 h 54"/>
                <a:gd name="T6" fmla="*/ 12 w 72"/>
                <a:gd name="T7" fmla="*/ 11 h 54"/>
                <a:gd name="T8" fmla="*/ 7 w 72"/>
                <a:gd name="T9" fmla="*/ 3 h 54"/>
                <a:gd name="T10" fmla="*/ 0 w 7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54"/>
                <a:gd name="T20" fmla="*/ 72 w 72"/>
                <a:gd name="T21" fmla="*/ 54 h 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54">
                  <a:moveTo>
                    <a:pt x="72" y="54"/>
                  </a:moveTo>
                  <a:lnTo>
                    <a:pt x="60" y="42"/>
                  </a:lnTo>
                  <a:lnTo>
                    <a:pt x="48" y="30"/>
                  </a:lnTo>
                  <a:lnTo>
                    <a:pt x="30" y="18"/>
                  </a:lnTo>
                  <a:lnTo>
                    <a:pt x="18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Freeform 57"/>
            <p:cNvSpPr>
              <a:spLocks/>
            </p:cNvSpPr>
            <p:nvPr/>
          </p:nvSpPr>
          <p:spPr bwMode="auto">
            <a:xfrm>
              <a:off x="1228" y="2248"/>
              <a:ext cx="36" cy="191"/>
            </a:xfrm>
            <a:custGeom>
              <a:avLst/>
              <a:gdLst>
                <a:gd name="T0" fmla="*/ 5 w 48"/>
                <a:gd name="T1" fmla="*/ 141 h 222"/>
                <a:gd name="T2" fmla="*/ 11 w 48"/>
                <a:gd name="T3" fmla="*/ 134 h 222"/>
                <a:gd name="T4" fmla="*/ 13 w 48"/>
                <a:gd name="T5" fmla="*/ 126 h 222"/>
                <a:gd name="T6" fmla="*/ 15 w 48"/>
                <a:gd name="T7" fmla="*/ 119 h 222"/>
                <a:gd name="T8" fmla="*/ 18 w 48"/>
                <a:gd name="T9" fmla="*/ 108 h 222"/>
                <a:gd name="T10" fmla="*/ 18 w 48"/>
                <a:gd name="T11" fmla="*/ 99 h 222"/>
                <a:gd name="T12" fmla="*/ 20 w 48"/>
                <a:gd name="T13" fmla="*/ 92 h 222"/>
                <a:gd name="T14" fmla="*/ 20 w 48"/>
                <a:gd name="T15" fmla="*/ 80 h 222"/>
                <a:gd name="T16" fmla="*/ 20 w 48"/>
                <a:gd name="T17" fmla="*/ 72 h 222"/>
                <a:gd name="T18" fmla="*/ 20 w 48"/>
                <a:gd name="T19" fmla="*/ 65 h 222"/>
                <a:gd name="T20" fmla="*/ 18 w 48"/>
                <a:gd name="T21" fmla="*/ 53 h 222"/>
                <a:gd name="T22" fmla="*/ 18 w 48"/>
                <a:gd name="T23" fmla="*/ 46 h 222"/>
                <a:gd name="T24" fmla="*/ 15 w 48"/>
                <a:gd name="T25" fmla="*/ 39 h 222"/>
                <a:gd name="T26" fmla="*/ 13 w 48"/>
                <a:gd name="T27" fmla="*/ 30 h 222"/>
                <a:gd name="T28" fmla="*/ 11 w 48"/>
                <a:gd name="T29" fmla="*/ 23 h 222"/>
                <a:gd name="T30" fmla="*/ 8 w 48"/>
                <a:gd name="T31" fmla="*/ 15 h 222"/>
                <a:gd name="T32" fmla="*/ 3 w 48"/>
                <a:gd name="T33" fmla="*/ 8 h 222"/>
                <a:gd name="T34" fmla="*/ 0 w 48"/>
                <a:gd name="T35" fmla="*/ 0 h 2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222"/>
                <a:gd name="T56" fmla="*/ 48 w 48"/>
                <a:gd name="T57" fmla="*/ 222 h 2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222">
                  <a:moveTo>
                    <a:pt x="12" y="222"/>
                  </a:moveTo>
                  <a:lnTo>
                    <a:pt x="24" y="210"/>
                  </a:lnTo>
                  <a:lnTo>
                    <a:pt x="30" y="198"/>
                  </a:lnTo>
                  <a:lnTo>
                    <a:pt x="36" y="186"/>
                  </a:lnTo>
                  <a:lnTo>
                    <a:pt x="42" y="168"/>
                  </a:lnTo>
                  <a:lnTo>
                    <a:pt x="42" y="156"/>
                  </a:lnTo>
                  <a:lnTo>
                    <a:pt x="48" y="144"/>
                  </a:lnTo>
                  <a:lnTo>
                    <a:pt x="48" y="126"/>
                  </a:lnTo>
                  <a:lnTo>
                    <a:pt x="48" y="114"/>
                  </a:lnTo>
                  <a:lnTo>
                    <a:pt x="48" y="102"/>
                  </a:lnTo>
                  <a:lnTo>
                    <a:pt x="42" y="84"/>
                  </a:lnTo>
                  <a:lnTo>
                    <a:pt x="42" y="72"/>
                  </a:lnTo>
                  <a:lnTo>
                    <a:pt x="36" y="60"/>
                  </a:lnTo>
                  <a:lnTo>
                    <a:pt x="30" y="48"/>
                  </a:lnTo>
                  <a:lnTo>
                    <a:pt x="24" y="36"/>
                  </a:lnTo>
                  <a:lnTo>
                    <a:pt x="18" y="24"/>
                  </a:lnTo>
                  <a:lnTo>
                    <a:pt x="6" y="1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Freeform 58"/>
            <p:cNvSpPr>
              <a:spLocks/>
            </p:cNvSpPr>
            <p:nvPr/>
          </p:nvSpPr>
          <p:spPr bwMode="auto">
            <a:xfrm>
              <a:off x="1099" y="2418"/>
              <a:ext cx="250" cy="202"/>
            </a:xfrm>
            <a:custGeom>
              <a:avLst/>
              <a:gdLst>
                <a:gd name="T0" fmla="*/ 0 w 336"/>
                <a:gd name="T1" fmla="*/ 101 h 234"/>
                <a:gd name="T2" fmla="*/ 12 w 336"/>
                <a:gd name="T3" fmla="*/ 92 h 234"/>
                <a:gd name="T4" fmla="*/ 25 w 336"/>
                <a:gd name="T5" fmla="*/ 89 h 234"/>
                <a:gd name="T6" fmla="*/ 37 w 336"/>
                <a:gd name="T7" fmla="*/ 78 h 234"/>
                <a:gd name="T8" fmla="*/ 42 w 336"/>
                <a:gd name="T9" fmla="*/ 66 h 234"/>
                <a:gd name="T10" fmla="*/ 45 w 336"/>
                <a:gd name="T11" fmla="*/ 50 h 234"/>
                <a:gd name="T12" fmla="*/ 54 w 336"/>
                <a:gd name="T13" fmla="*/ 27 h 234"/>
                <a:gd name="T14" fmla="*/ 64 w 336"/>
                <a:gd name="T15" fmla="*/ 12 h 234"/>
                <a:gd name="T16" fmla="*/ 71 w 336"/>
                <a:gd name="T17" fmla="*/ 3 h 234"/>
                <a:gd name="T18" fmla="*/ 81 w 336"/>
                <a:gd name="T19" fmla="*/ 0 h 234"/>
                <a:gd name="T20" fmla="*/ 89 w 336"/>
                <a:gd name="T21" fmla="*/ 0 h 234"/>
                <a:gd name="T22" fmla="*/ 99 w 336"/>
                <a:gd name="T23" fmla="*/ 3 h 234"/>
                <a:gd name="T24" fmla="*/ 106 w 336"/>
                <a:gd name="T25" fmla="*/ 12 h 234"/>
                <a:gd name="T26" fmla="*/ 114 w 336"/>
                <a:gd name="T27" fmla="*/ 19 h 234"/>
                <a:gd name="T28" fmla="*/ 121 w 336"/>
                <a:gd name="T29" fmla="*/ 27 h 234"/>
                <a:gd name="T30" fmla="*/ 126 w 336"/>
                <a:gd name="T31" fmla="*/ 42 h 234"/>
                <a:gd name="T32" fmla="*/ 124 w 336"/>
                <a:gd name="T33" fmla="*/ 54 h 234"/>
                <a:gd name="T34" fmla="*/ 131 w 336"/>
                <a:gd name="T35" fmla="*/ 58 h 234"/>
                <a:gd name="T36" fmla="*/ 138 w 336"/>
                <a:gd name="T37" fmla="*/ 66 h 234"/>
                <a:gd name="T38" fmla="*/ 138 w 336"/>
                <a:gd name="T39" fmla="*/ 73 h 234"/>
                <a:gd name="T40" fmla="*/ 138 w 336"/>
                <a:gd name="T41" fmla="*/ 85 h 234"/>
                <a:gd name="T42" fmla="*/ 136 w 336"/>
                <a:gd name="T43" fmla="*/ 89 h 234"/>
                <a:gd name="T44" fmla="*/ 131 w 336"/>
                <a:gd name="T45" fmla="*/ 92 h 234"/>
                <a:gd name="T46" fmla="*/ 116 w 336"/>
                <a:gd name="T47" fmla="*/ 96 h 234"/>
                <a:gd name="T48" fmla="*/ 118 w 336"/>
                <a:gd name="T49" fmla="*/ 101 h 234"/>
                <a:gd name="T50" fmla="*/ 118 w 336"/>
                <a:gd name="T51" fmla="*/ 108 h 234"/>
                <a:gd name="T52" fmla="*/ 116 w 336"/>
                <a:gd name="T53" fmla="*/ 116 h 234"/>
                <a:gd name="T54" fmla="*/ 109 w 336"/>
                <a:gd name="T55" fmla="*/ 123 h 234"/>
                <a:gd name="T56" fmla="*/ 101 w 336"/>
                <a:gd name="T57" fmla="*/ 123 h 234"/>
                <a:gd name="T58" fmla="*/ 99 w 336"/>
                <a:gd name="T59" fmla="*/ 123 h 234"/>
                <a:gd name="T60" fmla="*/ 99 w 336"/>
                <a:gd name="T61" fmla="*/ 131 h 234"/>
                <a:gd name="T62" fmla="*/ 96 w 336"/>
                <a:gd name="T63" fmla="*/ 135 h 234"/>
                <a:gd name="T64" fmla="*/ 92 w 336"/>
                <a:gd name="T65" fmla="*/ 139 h 234"/>
                <a:gd name="T66" fmla="*/ 84 w 336"/>
                <a:gd name="T67" fmla="*/ 139 h 234"/>
                <a:gd name="T68" fmla="*/ 69 w 336"/>
                <a:gd name="T69" fmla="*/ 135 h 234"/>
                <a:gd name="T70" fmla="*/ 57 w 336"/>
                <a:gd name="T71" fmla="*/ 135 h 234"/>
                <a:gd name="T72" fmla="*/ 45 w 336"/>
                <a:gd name="T73" fmla="*/ 139 h 234"/>
                <a:gd name="T74" fmla="*/ 35 w 336"/>
                <a:gd name="T75" fmla="*/ 147 h 234"/>
                <a:gd name="T76" fmla="*/ 25 w 336"/>
                <a:gd name="T77" fmla="*/ 150 h 234"/>
                <a:gd name="T78" fmla="*/ 0 w 336"/>
                <a:gd name="T79" fmla="*/ 101 h 2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36"/>
                <a:gd name="T121" fmla="*/ 0 h 234"/>
                <a:gd name="T122" fmla="*/ 336 w 336"/>
                <a:gd name="T123" fmla="*/ 234 h 23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Freeform 59"/>
            <p:cNvSpPr>
              <a:spLocks/>
            </p:cNvSpPr>
            <p:nvPr/>
          </p:nvSpPr>
          <p:spPr bwMode="auto">
            <a:xfrm>
              <a:off x="1099" y="2418"/>
              <a:ext cx="250" cy="202"/>
            </a:xfrm>
            <a:custGeom>
              <a:avLst/>
              <a:gdLst>
                <a:gd name="T0" fmla="*/ 0 w 336"/>
                <a:gd name="T1" fmla="*/ 101 h 234"/>
                <a:gd name="T2" fmla="*/ 12 w 336"/>
                <a:gd name="T3" fmla="*/ 92 h 234"/>
                <a:gd name="T4" fmla="*/ 25 w 336"/>
                <a:gd name="T5" fmla="*/ 89 h 234"/>
                <a:gd name="T6" fmla="*/ 37 w 336"/>
                <a:gd name="T7" fmla="*/ 78 h 234"/>
                <a:gd name="T8" fmla="*/ 42 w 336"/>
                <a:gd name="T9" fmla="*/ 66 h 234"/>
                <a:gd name="T10" fmla="*/ 45 w 336"/>
                <a:gd name="T11" fmla="*/ 50 h 234"/>
                <a:gd name="T12" fmla="*/ 54 w 336"/>
                <a:gd name="T13" fmla="*/ 27 h 234"/>
                <a:gd name="T14" fmla="*/ 64 w 336"/>
                <a:gd name="T15" fmla="*/ 12 h 234"/>
                <a:gd name="T16" fmla="*/ 71 w 336"/>
                <a:gd name="T17" fmla="*/ 3 h 234"/>
                <a:gd name="T18" fmla="*/ 81 w 336"/>
                <a:gd name="T19" fmla="*/ 0 h 234"/>
                <a:gd name="T20" fmla="*/ 89 w 336"/>
                <a:gd name="T21" fmla="*/ 0 h 234"/>
                <a:gd name="T22" fmla="*/ 99 w 336"/>
                <a:gd name="T23" fmla="*/ 3 h 234"/>
                <a:gd name="T24" fmla="*/ 106 w 336"/>
                <a:gd name="T25" fmla="*/ 12 h 234"/>
                <a:gd name="T26" fmla="*/ 114 w 336"/>
                <a:gd name="T27" fmla="*/ 19 h 234"/>
                <a:gd name="T28" fmla="*/ 121 w 336"/>
                <a:gd name="T29" fmla="*/ 27 h 234"/>
                <a:gd name="T30" fmla="*/ 126 w 336"/>
                <a:gd name="T31" fmla="*/ 42 h 234"/>
                <a:gd name="T32" fmla="*/ 124 w 336"/>
                <a:gd name="T33" fmla="*/ 54 h 234"/>
                <a:gd name="T34" fmla="*/ 131 w 336"/>
                <a:gd name="T35" fmla="*/ 58 h 234"/>
                <a:gd name="T36" fmla="*/ 138 w 336"/>
                <a:gd name="T37" fmla="*/ 66 h 234"/>
                <a:gd name="T38" fmla="*/ 138 w 336"/>
                <a:gd name="T39" fmla="*/ 73 h 234"/>
                <a:gd name="T40" fmla="*/ 138 w 336"/>
                <a:gd name="T41" fmla="*/ 85 h 234"/>
                <a:gd name="T42" fmla="*/ 136 w 336"/>
                <a:gd name="T43" fmla="*/ 89 h 234"/>
                <a:gd name="T44" fmla="*/ 131 w 336"/>
                <a:gd name="T45" fmla="*/ 92 h 234"/>
                <a:gd name="T46" fmla="*/ 116 w 336"/>
                <a:gd name="T47" fmla="*/ 96 h 234"/>
                <a:gd name="T48" fmla="*/ 118 w 336"/>
                <a:gd name="T49" fmla="*/ 101 h 234"/>
                <a:gd name="T50" fmla="*/ 118 w 336"/>
                <a:gd name="T51" fmla="*/ 108 h 234"/>
                <a:gd name="T52" fmla="*/ 116 w 336"/>
                <a:gd name="T53" fmla="*/ 116 h 234"/>
                <a:gd name="T54" fmla="*/ 109 w 336"/>
                <a:gd name="T55" fmla="*/ 123 h 234"/>
                <a:gd name="T56" fmla="*/ 101 w 336"/>
                <a:gd name="T57" fmla="*/ 123 h 234"/>
                <a:gd name="T58" fmla="*/ 99 w 336"/>
                <a:gd name="T59" fmla="*/ 123 h 234"/>
                <a:gd name="T60" fmla="*/ 99 w 336"/>
                <a:gd name="T61" fmla="*/ 131 h 234"/>
                <a:gd name="T62" fmla="*/ 96 w 336"/>
                <a:gd name="T63" fmla="*/ 135 h 234"/>
                <a:gd name="T64" fmla="*/ 92 w 336"/>
                <a:gd name="T65" fmla="*/ 139 h 234"/>
                <a:gd name="T66" fmla="*/ 84 w 336"/>
                <a:gd name="T67" fmla="*/ 139 h 234"/>
                <a:gd name="T68" fmla="*/ 69 w 336"/>
                <a:gd name="T69" fmla="*/ 135 h 234"/>
                <a:gd name="T70" fmla="*/ 57 w 336"/>
                <a:gd name="T71" fmla="*/ 135 h 234"/>
                <a:gd name="T72" fmla="*/ 45 w 336"/>
                <a:gd name="T73" fmla="*/ 139 h 234"/>
                <a:gd name="T74" fmla="*/ 35 w 336"/>
                <a:gd name="T75" fmla="*/ 147 h 234"/>
                <a:gd name="T76" fmla="*/ 25 w 336"/>
                <a:gd name="T77" fmla="*/ 150 h 234"/>
                <a:gd name="T78" fmla="*/ 0 w 336"/>
                <a:gd name="T79" fmla="*/ 101 h 2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36"/>
                <a:gd name="T121" fmla="*/ 0 h 234"/>
                <a:gd name="T122" fmla="*/ 336 w 336"/>
                <a:gd name="T123" fmla="*/ 234 h 23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Freeform 60"/>
            <p:cNvSpPr>
              <a:spLocks/>
            </p:cNvSpPr>
            <p:nvPr/>
          </p:nvSpPr>
          <p:spPr bwMode="auto">
            <a:xfrm>
              <a:off x="649" y="2491"/>
              <a:ext cx="566" cy="367"/>
            </a:xfrm>
            <a:custGeom>
              <a:avLst/>
              <a:gdLst>
                <a:gd name="T0" fmla="*/ 64 w 762"/>
                <a:gd name="T1" fmla="*/ 62 h 426"/>
                <a:gd name="T2" fmla="*/ 77 w 762"/>
                <a:gd name="T3" fmla="*/ 58 h 426"/>
                <a:gd name="T4" fmla="*/ 91 w 762"/>
                <a:gd name="T5" fmla="*/ 53 h 426"/>
                <a:gd name="T6" fmla="*/ 96 w 762"/>
                <a:gd name="T7" fmla="*/ 58 h 426"/>
                <a:gd name="T8" fmla="*/ 101 w 762"/>
                <a:gd name="T9" fmla="*/ 69 h 426"/>
                <a:gd name="T10" fmla="*/ 103 w 762"/>
                <a:gd name="T11" fmla="*/ 72 h 426"/>
                <a:gd name="T12" fmla="*/ 111 w 762"/>
                <a:gd name="T13" fmla="*/ 69 h 426"/>
                <a:gd name="T14" fmla="*/ 126 w 762"/>
                <a:gd name="T15" fmla="*/ 62 h 426"/>
                <a:gd name="T16" fmla="*/ 145 w 762"/>
                <a:gd name="T17" fmla="*/ 50 h 426"/>
                <a:gd name="T18" fmla="*/ 165 w 762"/>
                <a:gd name="T19" fmla="*/ 39 h 426"/>
                <a:gd name="T20" fmla="*/ 184 w 762"/>
                <a:gd name="T21" fmla="*/ 27 h 426"/>
                <a:gd name="T22" fmla="*/ 201 w 762"/>
                <a:gd name="T23" fmla="*/ 12 h 426"/>
                <a:gd name="T24" fmla="*/ 219 w 762"/>
                <a:gd name="T25" fmla="*/ 3 h 426"/>
                <a:gd name="T26" fmla="*/ 229 w 762"/>
                <a:gd name="T27" fmla="*/ 0 h 426"/>
                <a:gd name="T28" fmla="*/ 233 w 762"/>
                <a:gd name="T29" fmla="*/ 0 h 426"/>
                <a:gd name="T30" fmla="*/ 251 w 762"/>
                <a:gd name="T31" fmla="*/ 8 h 426"/>
                <a:gd name="T32" fmla="*/ 261 w 762"/>
                <a:gd name="T33" fmla="*/ 19 h 426"/>
                <a:gd name="T34" fmla="*/ 273 w 762"/>
                <a:gd name="T35" fmla="*/ 27 h 426"/>
                <a:gd name="T36" fmla="*/ 285 w 762"/>
                <a:gd name="T37" fmla="*/ 42 h 426"/>
                <a:gd name="T38" fmla="*/ 297 w 762"/>
                <a:gd name="T39" fmla="*/ 62 h 426"/>
                <a:gd name="T40" fmla="*/ 308 w 762"/>
                <a:gd name="T41" fmla="*/ 84 h 426"/>
                <a:gd name="T42" fmla="*/ 310 w 762"/>
                <a:gd name="T43" fmla="*/ 99 h 426"/>
                <a:gd name="T44" fmla="*/ 312 w 762"/>
                <a:gd name="T45" fmla="*/ 119 h 426"/>
                <a:gd name="T46" fmla="*/ 310 w 762"/>
                <a:gd name="T47" fmla="*/ 127 h 426"/>
                <a:gd name="T48" fmla="*/ 290 w 762"/>
                <a:gd name="T49" fmla="*/ 153 h 426"/>
                <a:gd name="T50" fmla="*/ 270 w 762"/>
                <a:gd name="T51" fmla="*/ 173 h 426"/>
                <a:gd name="T52" fmla="*/ 248 w 762"/>
                <a:gd name="T53" fmla="*/ 188 h 426"/>
                <a:gd name="T54" fmla="*/ 229 w 762"/>
                <a:gd name="T55" fmla="*/ 200 h 426"/>
                <a:gd name="T56" fmla="*/ 211 w 762"/>
                <a:gd name="T57" fmla="*/ 207 h 426"/>
                <a:gd name="T58" fmla="*/ 179 w 762"/>
                <a:gd name="T59" fmla="*/ 227 h 426"/>
                <a:gd name="T60" fmla="*/ 157 w 762"/>
                <a:gd name="T61" fmla="*/ 238 h 426"/>
                <a:gd name="T62" fmla="*/ 128 w 762"/>
                <a:gd name="T63" fmla="*/ 253 h 426"/>
                <a:gd name="T64" fmla="*/ 113 w 762"/>
                <a:gd name="T65" fmla="*/ 265 h 426"/>
                <a:gd name="T66" fmla="*/ 98 w 762"/>
                <a:gd name="T67" fmla="*/ 269 h 426"/>
                <a:gd name="T68" fmla="*/ 84 w 762"/>
                <a:gd name="T69" fmla="*/ 272 h 426"/>
                <a:gd name="T70" fmla="*/ 64 w 762"/>
                <a:gd name="T71" fmla="*/ 272 h 426"/>
                <a:gd name="T72" fmla="*/ 42 w 762"/>
                <a:gd name="T73" fmla="*/ 269 h 426"/>
                <a:gd name="T74" fmla="*/ 29 w 762"/>
                <a:gd name="T75" fmla="*/ 257 h 426"/>
                <a:gd name="T76" fmla="*/ 17 w 762"/>
                <a:gd name="T77" fmla="*/ 246 h 426"/>
                <a:gd name="T78" fmla="*/ 10 w 762"/>
                <a:gd name="T79" fmla="*/ 230 h 426"/>
                <a:gd name="T80" fmla="*/ 2 w 762"/>
                <a:gd name="T81" fmla="*/ 207 h 426"/>
                <a:gd name="T82" fmla="*/ 0 w 762"/>
                <a:gd name="T83" fmla="*/ 188 h 426"/>
                <a:gd name="T84" fmla="*/ 5 w 762"/>
                <a:gd name="T85" fmla="*/ 161 h 426"/>
                <a:gd name="T86" fmla="*/ 17 w 762"/>
                <a:gd name="T87" fmla="*/ 127 h 426"/>
                <a:gd name="T88" fmla="*/ 34 w 762"/>
                <a:gd name="T89" fmla="*/ 89 h 426"/>
                <a:gd name="T90" fmla="*/ 64 w 762"/>
                <a:gd name="T91" fmla="*/ 62 h 42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62"/>
                <a:gd name="T139" fmla="*/ 0 h 426"/>
                <a:gd name="T140" fmla="*/ 762 w 762"/>
                <a:gd name="T141" fmla="*/ 426 h 42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62" h="426">
                  <a:moveTo>
                    <a:pt x="156" y="96"/>
                  </a:moveTo>
                  <a:lnTo>
                    <a:pt x="186" y="90"/>
                  </a:lnTo>
                  <a:lnTo>
                    <a:pt x="222" y="84"/>
                  </a:lnTo>
                  <a:lnTo>
                    <a:pt x="234" y="90"/>
                  </a:lnTo>
                  <a:lnTo>
                    <a:pt x="246" y="108"/>
                  </a:lnTo>
                  <a:lnTo>
                    <a:pt x="252" y="114"/>
                  </a:lnTo>
                  <a:lnTo>
                    <a:pt x="270" y="108"/>
                  </a:lnTo>
                  <a:lnTo>
                    <a:pt x="306" y="96"/>
                  </a:lnTo>
                  <a:lnTo>
                    <a:pt x="354" y="78"/>
                  </a:lnTo>
                  <a:lnTo>
                    <a:pt x="402" y="60"/>
                  </a:lnTo>
                  <a:lnTo>
                    <a:pt x="450" y="42"/>
                  </a:lnTo>
                  <a:lnTo>
                    <a:pt x="492" y="18"/>
                  </a:lnTo>
                  <a:lnTo>
                    <a:pt x="534" y="6"/>
                  </a:lnTo>
                  <a:lnTo>
                    <a:pt x="558" y="0"/>
                  </a:lnTo>
                  <a:lnTo>
                    <a:pt x="570" y="0"/>
                  </a:lnTo>
                  <a:lnTo>
                    <a:pt x="612" y="12"/>
                  </a:lnTo>
                  <a:lnTo>
                    <a:pt x="636" y="30"/>
                  </a:lnTo>
                  <a:lnTo>
                    <a:pt x="666" y="42"/>
                  </a:lnTo>
                  <a:lnTo>
                    <a:pt x="696" y="66"/>
                  </a:lnTo>
                  <a:lnTo>
                    <a:pt x="726" y="96"/>
                  </a:lnTo>
                  <a:lnTo>
                    <a:pt x="750" y="132"/>
                  </a:lnTo>
                  <a:lnTo>
                    <a:pt x="756" y="156"/>
                  </a:lnTo>
                  <a:lnTo>
                    <a:pt x="762" y="186"/>
                  </a:lnTo>
                  <a:lnTo>
                    <a:pt x="756" y="198"/>
                  </a:lnTo>
                  <a:lnTo>
                    <a:pt x="708" y="240"/>
                  </a:lnTo>
                  <a:lnTo>
                    <a:pt x="660" y="270"/>
                  </a:lnTo>
                  <a:lnTo>
                    <a:pt x="606" y="294"/>
                  </a:lnTo>
                  <a:lnTo>
                    <a:pt x="558" y="312"/>
                  </a:lnTo>
                  <a:lnTo>
                    <a:pt x="516" y="324"/>
                  </a:lnTo>
                  <a:lnTo>
                    <a:pt x="438" y="354"/>
                  </a:lnTo>
                  <a:lnTo>
                    <a:pt x="384" y="372"/>
                  </a:lnTo>
                  <a:lnTo>
                    <a:pt x="312" y="396"/>
                  </a:lnTo>
                  <a:lnTo>
                    <a:pt x="276" y="414"/>
                  </a:lnTo>
                  <a:lnTo>
                    <a:pt x="240" y="420"/>
                  </a:lnTo>
                  <a:lnTo>
                    <a:pt x="204" y="426"/>
                  </a:lnTo>
                  <a:lnTo>
                    <a:pt x="156" y="426"/>
                  </a:lnTo>
                  <a:lnTo>
                    <a:pt x="102" y="420"/>
                  </a:lnTo>
                  <a:lnTo>
                    <a:pt x="72" y="402"/>
                  </a:lnTo>
                  <a:lnTo>
                    <a:pt x="42" y="384"/>
                  </a:lnTo>
                  <a:lnTo>
                    <a:pt x="24" y="360"/>
                  </a:lnTo>
                  <a:lnTo>
                    <a:pt x="6" y="324"/>
                  </a:lnTo>
                  <a:lnTo>
                    <a:pt x="0" y="294"/>
                  </a:lnTo>
                  <a:lnTo>
                    <a:pt x="12" y="252"/>
                  </a:lnTo>
                  <a:lnTo>
                    <a:pt x="42" y="198"/>
                  </a:lnTo>
                  <a:lnTo>
                    <a:pt x="84" y="138"/>
                  </a:lnTo>
                  <a:lnTo>
                    <a:pt x="156" y="96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Freeform 61"/>
            <p:cNvSpPr>
              <a:spLocks/>
            </p:cNvSpPr>
            <p:nvPr/>
          </p:nvSpPr>
          <p:spPr bwMode="auto">
            <a:xfrm>
              <a:off x="1282" y="2129"/>
              <a:ext cx="686" cy="362"/>
            </a:xfrm>
            <a:custGeom>
              <a:avLst/>
              <a:gdLst>
                <a:gd name="T0" fmla="*/ 0 w 924"/>
                <a:gd name="T1" fmla="*/ 257 h 420"/>
                <a:gd name="T2" fmla="*/ 373 w 924"/>
                <a:gd name="T3" fmla="*/ 0 h 420"/>
                <a:gd name="T4" fmla="*/ 378 w 924"/>
                <a:gd name="T5" fmla="*/ 8 h 420"/>
                <a:gd name="T6" fmla="*/ 22 w 924"/>
                <a:gd name="T7" fmla="*/ 269 h 420"/>
                <a:gd name="T8" fmla="*/ 0 w 924"/>
                <a:gd name="T9" fmla="*/ 257 h 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4"/>
                <a:gd name="T16" fmla="*/ 0 h 420"/>
                <a:gd name="T17" fmla="*/ 924 w 924"/>
                <a:gd name="T18" fmla="*/ 420 h 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Freeform 62"/>
            <p:cNvSpPr>
              <a:spLocks/>
            </p:cNvSpPr>
            <p:nvPr/>
          </p:nvSpPr>
          <p:spPr bwMode="auto">
            <a:xfrm>
              <a:off x="1282" y="2129"/>
              <a:ext cx="686" cy="362"/>
            </a:xfrm>
            <a:custGeom>
              <a:avLst/>
              <a:gdLst>
                <a:gd name="T0" fmla="*/ 0 w 924"/>
                <a:gd name="T1" fmla="*/ 257 h 420"/>
                <a:gd name="T2" fmla="*/ 373 w 924"/>
                <a:gd name="T3" fmla="*/ 0 h 420"/>
                <a:gd name="T4" fmla="*/ 378 w 924"/>
                <a:gd name="T5" fmla="*/ 8 h 420"/>
                <a:gd name="T6" fmla="*/ 22 w 924"/>
                <a:gd name="T7" fmla="*/ 269 h 420"/>
                <a:gd name="T8" fmla="*/ 0 w 924"/>
                <a:gd name="T9" fmla="*/ 257 h 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4"/>
                <a:gd name="T16" fmla="*/ 0 h 420"/>
                <a:gd name="T17" fmla="*/ 924 w 924"/>
                <a:gd name="T18" fmla="*/ 420 h 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Freeform 63"/>
            <p:cNvSpPr>
              <a:spLocks/>
            </p:cNvSpPr>
            <p:nvPr/>
          </p:nvSpPr>
          <p:spPr bwMode="auto">
            <a:xfrm>
              <a:off x="627" y="2491"/>
              <a:ext cx="588" cy="367"/>
            </a:xfrm>
            <a:custGeom>
              <a:avLst/>
              <a:gdLst>
                <a:gd name="T0" fmla="*/ 115 w 792"/>
                <a:gd name="T1" fmla="*/ 72 h 426"/>
                <a:gd name="T2" fmla="*/ 123 w 792"/>
                <a:gd name="T3" fmla="*/ 69 h 426"/>
                <a:gd name="T4" fmla="*/ 137 w 792"/>
                <a:gd name="T5" fmla="*/ 62 h 426"/>
                <a:gd name="T6" fmla="*/ 157 w 792"/>
                <a:gd name="T7" fmla="*/ 50 h 426"/>
                <a:gd name="T8" fmla="*/ 177 w 792"/>
                <a:gd name="T9" fmla="*/ 39 h 426"/>
                <a:gd name="T10" fmla="*/ 196 w 792"/>
                <a:gd name="T11" fmla="*/ 27 h 426"/>
                <a:gd name="T12" fmla="*/ 214 w 792"/>
                <a:gd name="T13" fmla="*/ 12 h 426"/>
                <a:gd name="T14" fmla="*/ 231 w 792"/>
                <a:gd name="T15" fmla="*/ 3 h 426"/>
                <a:gd name="T16" fmla="*/ 241 w 792"/>
                <a:gd name="T17" fmla="*/ 0 h 426"/>
                <a:gd name="T18" fmla="*/ 245 w 792"/>
                <a:gd name="T19" fmla="*/ 0 h 426"/>
                <a:gd name="T20" fmla="*/ 263 w 792"/>
                <a:gd name="T21" fmla="*/ 8 h 426"/>
                <a:gd name="T22" fmla="*/ 272 w 792"/>
                <a:gd name="T23" fmla="*/ 16 h 426"/>
                <a:gd name="T24" fmla="*/ 285 w 792"/>
                <a:gd name="T25" fmla="*/ 27 h 426"/>
                <a:gd name="T26" fmla="*/ 297 w 792"/>
                <a:gd name="T27" fmla="*/ 42 h 426"/>
                <a:gd name="T28" fmla="*/ 310 w 792"/>
                <a:gd name="T29" fmla="*/ 62 h 426"/>
                <a:gd name="T30" fmla="*/ 319 w 792"/>
                <a:gd name="T31" fmla="*/ 84 h 426"/>
                <a:gd name="T32" fmla="*/ 322 w 792"/>
                <a:gd name="T33" fmla="*/ 99 h 426"/>
                <a:gd name="T34" fmla="*/ 324 w 792"/>
                <a:gd name="T35" fmla="*/ 115 h 426"/>
                <a:gd name="T36" fmla="*/ 322 w 792"/>
                <a:gd name="T37" fmla="*/ 127 h 426"/>
                <a:gd name="T38" fmla="*/ 302 w 792"/>
                <a:gd name="T39" fmla="*/ 153 h 426"/>
                <a:gd name="T40" fmla="*/ 282 w 792"/>
                <a:gd name="T41" fmla="*/ 173 h 426"/>
                <a:gd name="T42" fmla="*/ 260 w 792"/>
                <a:gd name="T43" fmla="*/ 188 h 426"/>
                <a:gd name="T44" fmla="*/ 241 w 792"/>
                <a:gd name="T45" fmla="*/ 200 h 426"/>
                <a:gd name="T46" fmla="*/ 223 w 792"/>
                <a:gd name="T47" fmla="*/ 207 h 426"/>
                <a:gd name="T48" fmla="*/ 192 w 792"/>
                <a:gd name="T49" fmla="*/ 227 h 426"/>
                <a:gd name="T50" fmla="*/ 169 w 792"/>
                <a:gd name="T51" fmla="*/ 238 h 426"/>
                <a:gd name="T52" fmla="*/ 140 w 792"/>
                <a:gd name="T53" fmla="*/ 253 h 426"/>
                <a:gd name="T54" fmla="*/ 125 w 792"/>
                <a:gd name="T55" fmla="*/ 265 h 426"/>
                <a:gd name="T56" fmla="*/ 110 w 792"/>
                <a:gd name="T57" fmla="*/ 269 h 426"/>
                <a:gd name="T58" fmla="*/ 96 w 792"/>
                <a:gd name="T59" fmla="*/ 272 h 426"/>
                <a:gd name="T60" fmla="*/ 76 w 792"/>
                <a:gd name="T61" fmla="*/ 272 h 426"/>
                <a:gd name="T62" fmla="*/ 54 w 792"/>
                <a:gd name="T63" fmla="*/ 269 h 426"/>
                <a:gd name="T64" fmla="*/ 39 w 792"/>
                <a:gd name="T65" fmla="*/ 257 h 426"/>
                <a:gd name="T66" fmla="*/ 17 w 792"/>
                <a:gd name="T67" fmla="*/ 242 h 426"/>
                <a:gd name="T68" fmla="*/ 0 w 792"/>
                <a:gd name="T69" fmla="*/ 219 h 4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2"/>
                <a:gd name="T106" fmla="*/ 0 h 426"/>
                <a:gd name="T107" fmla="*/ 792 w 792"/>
                <a:gd name="T108" fmla="*/ 426 h 4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2" h="426">
                  <a:moveTo>
                    <a:pt x="282" y="114"/>
                  </a:moveTo>
                  <a:lnTo>
                    <a:pt x="300" y="108"/>
                  </a:lnTo>
                  <a:lnTo>
                    <a:pt x="336" y="96"/>
                  </a:lnTo>
                  <a:lnTo>
                    <a:pt x="384" y="78"/>
                  </a:lnTo>
                  <a:lnTo>
                    <a:pt x="432" y="60"/>
                  </a:lnTo>
                  <a:lnTo>
                    <a:pt x="480" y="42"/>
                  </a:lnTo>
                  <a:lnTo>
                    <a:pt x="522" y="18"/>
                  </a:lnTo>
                  <a:lnTo>
                    <a:pt x="564" y="6"/>
                  </a:lnTo>
                  <a:lnTo>
                    <a:pt x="588" y="0"/>
                  </a:lnTo>
                  <a:lnTo>
                    <a:pt x="600" y="0"/>
                  </a:lnTo>
                  <a:lnTo>
                    <a:pt x="642" y="12"/>
                  </a:lnTo>
                  <a:lnTo>
                    <a:pt x="666" y="24"/>
                  </a:lnTo>
                  <a:lnTo>
                    <a:pt x="696" y="42"/>
                  </a:lnTo>
                  <a:lnTo>
                    <a:pt x="726" y="66"/>
                  </a:lnTo>
                  <a:lnTo>
                    <a:pt x="756" y="96"/>
                  </a:lnTo>
                  <a:lnTo>
                    <a:pt x="780" y="132"/>
                  </a:lnTo>
                  <a:lnTo>
                    <a:pt x="786" y="156"/>
                  </a:lnTo>
                  <a:lnTo>
                    <a:pt x="792" y="180"/>
                  </a:lnTo>
                  <a:lnTo>
                    <a:pt x="786" y="198"/>
                  </a:lnTo>
                  <a:lnTo>
                    <a:pt x="738" y="240"/>
                  </a:lnTo>
                  <a:lnTo>
                    <a:pt x="690" y="270"/>
                  </a:lnTo>
                  <a:lnTo>
                    <a:pt x="636" y="294"/>
                  </a:lnTo>
                  <a:lnTo>
                    <a:pt x="588" y="312"/>
                  </a:lnTo>
                  <a:lnTo>
                    <a:pt x="546" y="324"/>
                  </a:lnTo>
                  <a:lnTo>
                    <a:pt x="468" y="354"/>
                  </a:lnTo>
                  <a:lnTo>
                    <a:pt x="414" y="372"/>
                  </a:lnTo>
                  <a:lnTo>
                    <a:pt x="342" y="396"/>
                  </a:lnTo>
                  <a:lnTo>
                    <a:pt x="306" y="414"/>
                  </a:lnTo>
                  <a:lnTo>
                    <a:pt x="270" y="420"/>
                  </a:lnTo>
                  <a:lnTo>
                    <a:pt x="234" y="426"/>
                  </a:lnTo>
                  <a:lnTo>
                    <a:pt x="186" y="426"/>
                  </a:lnTo>
                  <a:lnTo>
                    <a:pt x="132" y="420"/>
                  </a:lnTo>
                  <a:lnTo>
                    <a:pt x="96" y="402"/>
                  </a:lnTo>
                  <a:lnTo>
                    <a:pt x="42" y="378"/>
                  </a:lnTo>
                  <a:lnTo>
                    <a:pt x="0" y="3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Freeform 64"/>
            <p:cNvSpPr>
              <a:spLocks/>
            </p:cNvSpPr>
            <p:nvPr/>
          </p:nvSpPr>
          <p:spPr bwMode="auto">
            <a:xfrm>
              <a:off x="1144" y="2728"/>
              <a:ext cx="18" cy="99"/>
            </a:xfrm>
            <a:custGeom>
              <a:avLst/>
              <a:gdLst>
                <a:gd name="T0" fmla="*/ 11 w 24"/>
                <a:gd name="T1" fmla="*/ 75 h 114"/>
                <a:gd name="T2" fmla="*/ 11 w 24"/>
                <a:gd name="T3" fmla="*/ 55 h 114"/>
                <a:gd name="T4" fmla="*/ 8 w 24"/>
                <a:gd name="T5" fmla="*/ 36 h 114"/>
                <a:gd name="T6" fmla="*/ 5 w 24"/>
                <a:gd name="T7" fmla="*/ 12 h 114"/>
                <a:gd name="T8" fmla="*/ 0 w 24"/>
                <a:gd name="T9" fmla="*/ 0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4"/>
                <a:gd name="T17" fmla="*/ 24 w 24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4">
                  <a:moveTo>
                    <a:pt x="24" y="114"/>
                  </a:moveTo>
                  <a:lnTo>
                    <a:pt x="24" y="84"/>
                  </a:lnTo>
                  <a:lnTo>
                    <a:pt x="18" y="54"/>
                  </a:lnTo>
                  <a:lnTo>
                    <a:pt x="12" y="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Freeform 65"/>
            <p:cNvSpPr>
              <a:spLocks/>
            </p:cNvSpPr>
            <p:nvPr/>
          </p:nvSpPr>
          <p:spPr bwMode="auto">
            <a:xfrm>
              <a:off x="778" y="2584"/>
              <a:ext cx="54" cy="41"/>
            </a:xfrm>
            <a:custGeom>
              <a:avLst/>
              <a:gdLst>
                <a:gd name="T0" fmla="*/ 2 w 72"/>
                <a:gd name="T1" fmla="*/ 0 h 48"/>
                <a:gd name="T2" fmla="*/ 8 w 72"/>
                <a:gd name="T3" fmla="*/ 0 h 48"/>
                <a:gd name="T4" fmla="*/ 12 w 72"/>
                <a:gd name="T5" fmla="*/ 0 h 48"/>
                <a:gd name="T6" fmla="*/ 17 w 72"/>
                <a:gd name="T7" fmla="*/ 0 h 48"/>
                <a:gd name="T8" fmla="*/ 20 w 72"/>
                <a:gd name="T9" fmla="*/ 0 h 48"/>
                <a:gd name="T10" fmla="*/ 26 w 72"/>
                <a:gd name="T11" fmla="*/ 3 h 48"/>
                <a:gd name="T12" fmla="*/ 30 w 72"/>
                <a:gd name="T13" fmla="*/ 3 h 48"/>
                <a:gd name="T14" fmla="*/ 20 w 72"/>
                <a:gd name="T15" fmla="*/ 8 h 48"/>
                <a:gd name="T16" fmla="*/ 15 w 72"/>
                <a:gd name="T17" fmla="*/ 11 h 48"/>
                <a:gd name="T18" fmla="*/ 11 w 72"/>
                <a:gd name="T19" fmla="*/ 15 h 48"/>
                <a:gd name="T20" fmla="*/ 8 w 72"/>
                <a:gd name="T21" fmla="*/ 19 h 48"/>
                <a:gd name="T22" fmla="*/ 5 w 72"/>
                <a:gd name="T23" fmla="*/ 26 h 48"/>
                <a:gd name="T24" fmla="*/ 0 w 72"/>
                <a:gd name="T25" fmla="*/ 3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48"/>
                <a:gd name="T41" fmla="*/ 72 w 72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48">
                  <a:moveTo>
                    <a:pt x="6" y="0"/>
                  </a:moveTo>
                  <a:lnTo>
                    <a:pt x="18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48" y="12"/>
                  </a:lnTo>
                  <a:lnTo>
                    <a:pt x="36" y="18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2" y="42"/>
                  </a:lnTo>
                  <a:lnTo>
                    <a:pt x="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Freeform 66"/>
            <p:cNvSpPr>
              <a:spLocks/>
            </p:cNvSpPr>
            <p:nvPr/>
          </p:nvSpPr>
          <p:spPr bwMode="auto">
            <a:xfrm>
              <a:off x="823" y="2594"/>
              <a:ext cx="9" cy="26"/>
            </a:xfrm>
            <a:custGeom>
              <a:avLst/>
              <a:gdLst>
                <a:gd name="T0" fmla="*/ 5 w 12"/>
                <a:gd name="T1" fmla="*/ 0 h 30"/>
                <a:gd name="T2" fmla="*/ 3 w 12"/>
                <a:gd name="T3" fmla="*/ 0 h 30"/>
                <a:gd name="T4" fmla="*/ 0 w 12"/>
                <a:gd name="T5" fmla="*/ 8 h 30"/>
                <a:gd name="T6" fmla="*/ 0 w 12"/>
                <a:gd name="T7" fmla="*/ 16 h 30"/>
                <a:gd name="T8" fmla="*/ 0 w 12"/>
                <a:gd name="T9" fmla="*/ 2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0"/>
                <a:gd name="T17" fmla="*/ 12 w 12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0">
                  <a:moveTo>
                    <a:pt x="12" y="0"/>
                  </a:moveTo>
                  <a:lnTo>
                    <a:pt x="6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3" name="Freeform 67"/>
            <p:cNvSpPr>
              <a:spLocks/>
            </p:cNvSpPr>
            <p:nvPr/>
          </p:nvSpPr>
          <p:spPr bwMode="auto">
            <a:xfrm>
              <a:off x="551" y="2485"/>
              <a:ext cx="388" cy="579"/>
            </a:xfrm>
            <a:custGeom>
              <a:avLst/>
              <a:gdLst>
                <a:gd name="T0" fmla="*/ 15 w 522"/>
                <a:gd name="T1" fmla="*/ 0 h 672"/>
                <a:gd name="T2" fmla="*/ 7 w 522"/>
                <a:gd name="T3" fmla="*/ 12 h 672"/>
                <a:gd name="T4" fmla="*/ 5 w 522"/>
                <a:gd name="T5" fmla="*/ 23 h 672"/>
                <a:gd name="T6" fmla="*/ 2 w 522"/>
                <a:gd name="T7" fmla="*/ 42 h 672"/>
                <a:gd name="T8" fmla="*/ 2 w 522"/>
                <a:gd name="T9" fmla="*/ 65 h 672"/>
                <a:gd name="T10" fmla="*/ 2 w 522"/>
                <a:gd name="T11" fmla="*/ 77 h 672"/>
                <a:gd name="T12" fmla="*/ 2 w 522"/>
                <a:gd name="T13" fmla="*/ 96 h 672"/>
                <a:gd name="T14" fmla="*/ 0 w 522"/>
                <a:gd name="T15" fmla="*/ 115 h 672"/>
                <a:gd name="T16" fmla="*/ 2 w 522"/>
                <a:gd name="T17" fmla="*/ 134 h 672"/>
                <a:gd name="T18" fmla="*/ 7 w 522"/>
                <a:gd name="T19" fmla="*/ 161 h 672"/>
                <a:gd name="T20" fmla="*/ 17 w 522"/>
                <a:gd name="T21" fmla="*/ 184 h 672"/>
                <a:gd name="T22" fmla="*/ 27 w 522"/>
                <a:gd name="T23" fmla="*/ 207 h 672"/>
                <a:gd name="T24" fmla="*/ 32 w 522"/>
                <a:gd name="T25" fmla="*/ 215 h 672"/>
                <a:gd name="T26" fmla="*/ 42 w 522"/>
                <a:gd name="T27" fmla="*/ 222 h 672"/>
                <a:gd name="T28" fmla="*/ 44 w 522"/>
                <a:gd name="T29" fmla="*/ 269 h 672"/>
                <a:gd name="T30" fmla="*/ 42 w 522"/>
                <a:gd name="T31" fmla="*/ 296 h 672"/>
                <a:gd name="T32" fmla="*/ 34 w 522"/>
                <a:gd name="T33" fmla="*/ 314 h 672"/>
                <a:gd name="T34" fmla="*/ 30 w 522"/>
                <a:gd name="T35" fmla="*/ 330 h 672"/>
                <a:gd name="T36" fmla="*/ 25 w 522"/>
                <a:gd name="T37" fmla="*/ 346 h 672"/>
                <a:gd name="T38" fmla="*/ 30 w 522"/>
                <a:gd name="T39" fmla="*/ 346 h 672"/>
                <a:gd name="T40" fmla="*/ 34 w 522"/>
                <a:gd name="T41" fmla="*/ 346 h 672"/>
                <a:gd name="T42" fmla="*/ 30 w 522"/>
                <a:gd name="T43" fmla="*/ 364 h 672"/>
                <a:gd name="T44" fmla="*/ 22 w 522"/>
                <a:gd name="T45" fmla="*/ 388 h 672"/>
                <a:gd name="T46" fmla="*/ 17 w 522"/>
                <a:gd name="T47" fmla="*/ 418 h 672"/>
                <a:gd name="T48" fmla="*/ 27 w 522"/>
                <a:gd name="T49" fmla="*/ 418 h 672"/>
                <a:gd name="T50" fmla="*/ 44 w 522"/>
                <a:gd name="T51" fmla="*/ 418 h 672"/>
                <a:gd name="T52" fmla="*/ 59 w 522"/>
                <a:gd name="T53" fmla="*/ 414 h 672"/>
                <a:gd name="T54" fmla="*/ 77 w 522"/>
                <a:gd name="T55" fmla="*/ 407 h 672"/>
                <a:gd name="T56" fmla="*/ 94 w 522"/>
                <a:gd name="T57" fmla="*/ 400 h 672"/>
                <a:gd name="T58" fmla="*/ 106 w 522"/>
                <a:gd name="T59" fmla="*/ 400 h 672"/>
                <a:gd name="T60" fmla="*/ 116 w 522"/>
                <a:gd name="T61" fmla="*/ 400 h 672"/>
                <a:gd name="T62" fmla="*/ 145 w 522"/>
                <a:gd name="T63" fmla="*/ 422 h 672"/>
                <a:gd name="T64" fmla="*/ 163 w 522"/>
                <a:gd name="T65" fmla="*/ 430 h 672"/>
                <a:gd name="T66" fmla="*/ 167 w 522"/>
                <a:gd name="T67" fmla="*/ 414 h 672"/>
                <a:gd name="T68" fmla="*/ 180 w 522"/>
                <a:gd name="T69" fmla="*/ 388 h 672"/>
                <a:gd name="T70" fmla="*/ 197 w 522"/>
                <a:gd name="T71" fmla="*/ 364 h 672"/>
                <a:gd name="T72" fmla="*/ 210 w 522"/>
                <a:gd name="T73" fmla="*/ 349 h 672"/>
                <a:gd name="T74" fmla="*/ 214 w 522"/>
                <a:gd name="T75" fmla="*/ 346 h 672"/>
                <a:gd name="T76" fmla="*/ 214 w 522"/>
                <a:gd name="T77" fmla="*/ 338 h 672"/>
                <a:gd name="T78" fmla="*/ 207 w 522"/>
                <a:gd name="T79" fmla="*/ 303 h 672"/>
                <a:gd name="T80" fmla="*/ 204 w 522"/>
                <a:gd name="T81" fmla="*/ 269 h 6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2"/>
                <a:gd name="T124" fmla="*/ 0 h 672"/>
                <a:gd name="T125" fmla="*/ 522 w 522"/>
                <a:gd name="T126" fmla="*/ 672 h 6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2" h="672">
                  <a:moveTo>
                    <a:pt x="36" y="0"/>
                  </a:moveTo>
                  <a:lnTo>
                    <a:pt x="18" y="18"/>
                  </a:lnTo>
                  <a:lnTo>
                    <a:pt x="12" y="36"/>
                  </a:lnTo>
                  <a:lnTo>
                    <a:pt x="6" y="66"/>
                  </a:lnTo>
                  <a:lnTo>
                    <a:pt x="6" y="102"/>
                  </a:lnTo>
                  <a:lnTo>
                    <a:pt x="6" y="120"/>
                  </a:lnTo>
                  <a:lnTo>
                    <a:pt x="6" y="150"/>
                  </a:lnTo>
                  <a:lnTo>
                    <a:pt x="0" y="180"/>
                  </a:lnTo>
                  <a:lnTo>
                    <a:pt x="6" y="210"/>
                  </a:lnTo>
                  <a:lnTo>
                    <a:pt x="18" y="252"/>
                  </a:lnTo>
                  <a:lnTo>
                    <a:pt x="42" y="288"/>
                  </a:lnTo>
                  <a:lnTo>
                    <a:pt x="66" y="324"/>
                  </a:lnTo>
                  <a:lnTo>
                    <a:pt x="78" y="336"/>
                  </a:lnTo>
                  <a:lnTo>
                    <a:pt x="102" y="348"/>
                  </a:lnTo>
                  <a:lnTo>
                    <a:pt x="108" y="420"/>
                  </a:lnTo>
                  <a:lnTo>
                    <a:pt x="102" y="462"/>
                  </a:lnTo>
                  <a:lnTo>
                    <a:pt x="84" y="492"/>
                  </a:lnTo>
                  <a:lnTo>
                    <a:pt x="72" y="516"/>
                  </a:lnTo>
                  <a:lnTo>
                    <a:pt x="60" y="540"/>
                  </a:lnTo>
                  <a:lnTo>
                    <a:pt x="72" y="540"/>
                  </a:lnTo>
                  <a:lnTo>
                    <a:pt x="84" y="540"/>
                  </a:lnTo>
                  <a:lnTo>
                    <a:pt x="72" y="570"/>
                  </a:lnTo>
                  <a:lnTo>
                    <a:pt x="54" y="606"/>
                  </a:lnTo>
                  <a:lnTo>
                    <a:pt x="42" y="654"/>
                  </a:lnTo>
                  <a:lnTo>
                    <a:pt x="66" y="654"/>
                  </a:lnTo>
                  <a:lnTo>
                    <a:pt x="108" y="654"/>
                  </a:lnTo>
                  <a:lnTo>
                    <a:pt x="144" y="648"/>
                  </a:lnTo>
                  <a:lnTo>
                    <a:pt x="186" y="636"/>
                  </a:lnTo>
                  <a:lnTo>
                    <a:pt x="228" y="624"/>
                  </a:lnTo>
                  <a:lnTo>
                    <a:pt x="258" y="624"/>
                  </a:lnTo>
                  <a:lnTo>
                    <a:pt x="282" y="624"/>
                  </a:lnTo>
                  <a:lnTo>
                    <a:pt x="354" y="660"/>
                  </a:lnTo>
                  <a:lnTo>
                    <a:pt x="396" y="672"/>
                  </a:lnTo>
                  <a:lnTo>
                    <a:pt x="408" y="648"/>
                  </a:lnTo>
                  <a:lnTo>
                    <a:pt x="438" y="606"/>
                  </a:lnTo>
                  <a:lnTo>
                    <a:pt x="480" y="570"/>
                  </a:lnTo>
                  <a:lnTo>
                    <a:pt x="510" y="546"/>
                  </a:lnTo>
                  <a:lnTo>
                    <a:pt x="522" y="540"/>
                  </a:lnTo>
                  <a:lnTo>
                    <a:pt x="522" y="528"/>
                  </a:lnTo>
                  <a:lnTo>
                    <a:pt x="504" y="474"/>
                  </a:lnTo>
                  <a:lnTo>
                    <a:pt x="498" y="4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4" name="Freeform 68"/>
            <p:cNvSpPr>
              <a:spLocks/>
            </p:cNvSpPr>
            <p:nvPr/>
          </p:nvSpPr>
          <p:spPr bwMode="auto">
            <a:xfrm>
              <a:off x="614" y="2909"/>
              <a:ext cx="169" cy="42"/>
            </a:xfrm>
            <a:custGeom>
              <a:avLst/>
              <a:gdLst>
                <a:gd name="T0" fmla="*/ 0 w 228"/>
                <a:gd name="T1" fmla="*/ 32 h 48"/>
                <a:gd name="T2" fmla="*/ 15 w 228"/>
                <a:gd name="T3" fmla="*/ 28 h 48"/>
                <a:gd name="T4" fmla="*/ 27 w 228"/>
                <a:gd name="T5" fmla="*/ 25 h 48"/>
                <a:gd name="T6" fmla="*/ 39 w 228"/>
                <a:gd name="T7" fmla="*/ 25 h 48"/>
                <a:gd name="T8" fmla="*/ 51 w 228"/>
                <a:gd name="T9" fmla="*/ 25 h 48"/>
                <a:gd name="T10" fmla="*/ 64 w 228"/>
                <a:gd name="T11" fmla="*/ 25 h 48"/>
                <a:gd name="T12" fmla="*/ 73 w 228"/>
                <a:gd name="T13" fmla="*/ 25 h 48"/>
                <a:gd name="T14" fmla="*/ 83 w 228"/>
                <a:gd name="T15" fmla="*/ 28 h 48"/>
                <a:gd name="T16" fmla="*/ 88 w 228"/>
                <a:gd name="T17" fmla="*/ 28 h 48"/>
                <a:gd name="T18" fmla="*/ 88 w 228"/>
                <a:gd name="T19" fmla="*/ 28 h 48"/>
                <a:gd name="T20" fmla="*/ 88 w 228"/>
                <a:gd name="T21" fmla="*/ 20 h 48"/>
                <a:gd name="T22" fmla="*/ 90 w 228"/>
                <a:gd name="T23" fmla="*/ 12 h 48"/>
                <a:gd name="T24" fmla="*/ 93 w 228"/>
                <a:gd name="T25" fmla="*/ 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48"/>
                <a:gd name="T41" fmla="*/ 228 w 228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48">
                  <a:moveTo>
                    <a:pt x="0" y="48"/>
                  </a:moveTo>
                  <a:lnTo>
                    <a:pt x="36" y="42"/>
                  </a:lnTo>
                  <a:lnTo>
                    <a:pt x="66" y="36"/>
                  </a:lnTo>
                  <a:lnTo>
                    <a:pt x="96" y="36"/>
                  </a:lnTo>
                  <a:lnTo>
                    <a:pt x="126" y="36"/>
                  </a:lnTo>
                  <a:lnTo>
                    <a:pt x="156" y="36"/>
                  </a:lnTo>
                  <a:lnTo>
                    <a:pt x="180" y="36"/>
                  </a:lnTo>
                  <a:lnTo>
                    <a:pt x="204" y="42"/>
                  </a:lnTo>
                  <a:lnTo>
                    <a:pt x="216" y="42"/>
                  </a:lnTo>
                  <a:lnTo>
                    <a:pt x="216" y="30"/>
                  </a:lnTo>
                  <a:lnTo>
                    <a:pt x="222" y="18"/>
                  </a:lnTo>
                  <a:lnTo>
                    <a:pt x="22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Freeform 69"/>
            <p:cNvSpPr>
              <a:spLocks/>
            </p:cNvSpPr>
            <p:nvPr/>
          </p:nvSpPr>
          <p:spPr bwMode="auto">
            <a:xfrm>
              <a:off x="1246" y="2465"/>
              <a:ext cx="31" cy="10"/>
            </a:xfrm>
            <a:custGeom>
              <a:avLst/>
              <a:gdLst>
                <a:gd name="T0" fmla="*/ 17 w 42"/>
                <a:gd name="T1" fmla="*/ 7 h 12"/>
                <a:gd name="T2" fmla="*/ 15 w 42"/>
                <a:gd name="T3" fmla="*/ 3 h 12"/>
                <a:gd name="T4" fmla="*/ 12 w 42"/>
                <a:gd name="T5" fmla="*/ 0 h 12"/>
                <a:gd name="T6" fmla="*/ 7 w 42"/>
                <a:gd name="T7" fmla="*/ 0 h 12"/>
                <a:gd name="T8" fmla="*/ 0 w 4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2"/>
                <a:gd name="T17" fmla="*/ 42 w 42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2">
                  <a:moveTo>
                    <a:pt x="42" y="12"/>
                  </a:moveTo>
                  <a:lnTo>
                    <a:pt x="36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6" name="Freeform 70"/>
            <p:cNvSpPr>
              <a:spLocks/>
            </p:cNvSpPr>
            <p:nvPr/>
          </p:nvSpPr>
          <p:spPr bwMode="auto">
            <a:xfrm>
              <a:off x="1260" y="2527"/>
              <a:ext cx="49" cy="20"/>
            </a:xfrm>
            <a:custGeom>
              <a:avLst/>
              <a:gdLst>
                <a:gd name="T0" fmla="*/ 27 w 66"/>
                <a:gd name="T1" fmla="*/ 14 h 24"/>
                <a:gd name="T2" fmla="*/ 20 w 66"/>
                <a:gd name="T3" fmla="*/ 14 h 24"/>
                <a:gd name="T4" fmla="*/ 12 w 66"/>
                <a:gd name="T5" fmla="*/ 10 h 24"/>
                <a:gd name="T6" fmla="*/ 7 w 66"/>
                <a:gd name="T7" fmla="*/ 7 h 24"/>
                <a:gd name="T8" fmla="*/ 0 w 66"/>
                <a:gd name="T9" fmla="*/ 3 h 24"/>
                <a:gd name="T10" fmla="*/ 0 w 66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24"/>
                <a:gd name="T20" fmla="*/ 66 w 66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24">
                  <a:moveTo>
                    <a:pt x="66" y="24"/>
                  </a:moveTo>
                  <a:lnTo>
                    <a:pt x="48" y="24"/>
                  </a:lnTo>
                  <a:lnTo>
                    <a:pt x="30" y="18"/>
                  </a:lnTo>
                  <a:lnTo>
                    <a:pt x="18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7" name="Freeform 71"/>
            <p:cNvSpPr>
              <a:spLocks/>
            </p:cNvSpPr>
            <p:nvPr/>
          </p:nvSpPr>
          <p:spPr bwMode="auto">
            <a:xfrm>
              <a:off x="1237" y="2568"/>
              <a:ext cx="40" cy="16"/>
            </a:xfrm>
            <a:custGeom>
              <a:avLst/>
              <a:gdLst>
                <a:gd name="T0" fmla="*/ 22 w 54"/>
                <a:gd name="T1" fmla="*/ 12 h 18"/>
                <a:gd name="T2" fmla="*/ 17 w 54"/>
                <a:gd name="T3" fmla="*/ 12 h 18"/>
                <a:gd name="T4" fmla="*/ 10 w 54"/>
                <a:gd name="T5" fmla="*/ 9 h 18"/>
                <a:gd name="T6" fmla="*/ 2 w 54"/>
                <a:gd name="T7" fmla="*/ 4 h 18"/>
                <a:gd name="T8" fmla="*/ 0 w 54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8"/>
                <a:gd name="T17" fmla="*/ 54 w 54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8">
                  <a:moveTo>
                    <a:pt x="54" y="18"/>
                  </a:moveTo>
                  <a:lnTo>
                    <a:pt x="42" y="18"/>
                  </a:lnTo>
                  <a:lnTo>
                    <a:pt x="24" y="12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8" name="Freeform 72"/>
            <p:cNvSpPr>
              <a:spLocks/>
            </p:cNvSpPr>
            <p:nvPr/>
          </p:nvSpPr>
          <p:spPr bwMode="auto">
            <a:xfrm>
              <a:off x="917" y="3033"/>
              <a:ext cx="44" cy="388"/>
            </a:xfrm>
            <a:custGeom>
              <a:avLst/>
              <a:gdLst>
                <a:gd name="T0" fmla="*/ 23 w 60"/>
                <a:gd name="T1" fmla="*/ 0 h 450"/>
                <a:gd name="T2" fmla="*/ 21 w 60"/>
                <a:gd name="T3" fmla="*/ 8 h 450"/>
                <a:gd name="T4" fmla="*/ 17 w 60"/>
                <a:gd name="T5" fmla="*/ 12 h 450"/>
                <a:gd name="T6" fmla="*/ 17 w 60"/>
                <a:gd name="T7" fmla="*/ 16 h 450"/>
                <a:gd name="T8" fmla="*/ 12 w 60"/>
                <a:gd name="T9" fmla="*/ 19 h 450"/>
                <a:gd name="T10" fmla="*/ 7 w 60"/>
                <a:gd name="T11" fmla="*/ 23 h 450"/>
                <a:gd name="T12" fmla="*/ 12 w 60"/>
                <a:gd name="T13" fmla="*/ 27 h 450"/>
                <a:gd name="T14" fmla="*/ 17 w 60"/>
                <a:gd name="T15" fmla="*/ 42 h 450"/>
                <a:gd name="T16" fmla="*/ 19 w 60"/>
                <a:gd name="T17" fmla="*/ 53 h 450"/>
                <a:gd name="T18" fmla="*/ 21 w 60"/>
                <a:gd name="T19" fmla="*/ 72 h 450"/>
                <a:gd name="T20" fmla="*/ 21 w 60"/>
                <a:gd name="T21" fmla="*/ 84 h 450"/>
                <a:gd name="T22" fmla="*/ 19 w 60"/>
                <a:gd name="T23" fmla="*/ 100 h 450"/>
                <a:gd name="T24" fmla="*/ 17 w 60"/>
                <a:gd name="T25" fmla="*/ 116 h 450"/>
                <a:gd name="T26" fmla="*/ 12 w 60"/>
                <a:gd name="T27" fmla="*/ 127 h 450"/>
                <a:gd name="T28" fmla="*/ 7 w 60"/>
                <a:gd name="T29" fmla="*/ 138 h 450"/>
                <a:gd name="T30" fmla="*/ 5 w 60"/>
                <a:gd name="T31" fmla="*/ 153 h 450"/>
                <a:gd name="T32" fmla="*/ 2 w 60"/>
                <a:gd name="T33" fmla="*/ 165 h 450"/>
                <a:gd name="T34" fmla="*/ 0 w 60"/>
                <a:gd name="T35" fmla="*/ 181 h 450"/>
                <a:gd name="T36" fmla="*/ 2 w 60"/>
                <a:gd name="T37" fmla="*/ 200 h 450"/>
                <a:gd name="T38" fmla="*/ 2 w 60"/>
                <a:gd name="T39" fmla="*/ 216 h 450"/>
                <a:gd name="T40" fmla="*/ 2 w 60"/>
                <a:gd name="T41" fmla="*/ 223 h 450"/>
                <a:gd name="T42" fmla="*/ 2 w 60"/>
                <a:gd name="T43" fmla="*/ 239 h 450"/>
                <a:gd name="T44" fmla="*/ 2 w 60"/>
                <a:gd name="T45" fmla="*/ 262 h 450"/>
                <a:gd name="T46" fmla="*/ 2 w 60"/>
                <a:gd name="T47" fmla="*/ 289 h 4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"/>
                <a:gd name="T73" fmla="*/ 0 h 450"/>
                <a:gd name="T74" fmla="*/ 60 w 60"/>
                <a:gd name="T75" fmla="*/ 450 h 4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" h="450">
                  <a:moveTo>
                    <a:pt x="60" y="0"/>
                  </a:moveTo>
                  <a:lnTo>
                    <a:pt x="54" y="12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30" y="30"/>
                  </a:lnTo>
                  <a:lnTo>
                    <a:pt x="18" y="36"/>
                  </a:lnTo>
                  <a:lnTo>
                    <a:pt x="30" y="42"/>
                  </a:lnTo>
                  <a:lnTo>
                    <a:pt x="42" y="66"/>
                  </a:lnTo>
                  <a:lnTo>
                    <a:pt x="48" y="84"/>
                  </a:lnTo>
                  <a:lnTo>
                    <a:pt x="54" y="114"/>
                  </a:lnTo>
                  <a:lnTo>
                    <a:pt x="54" y="132"/>
                  </a:lnTo>
                  <a:lnTo>
                    <a:pt x="48" y="156"/>
                  </a:lnTo>
                  <a:lnTo>
                    <a:pt x="42" y="180"/>
                  </a:lnTo>
                  <a:lnTo>
                    <a:pt x="30" y="198"/>
                  </a:lnTo>
                  <a:lnTo>
                    <a:pt x="18" y="216"/>
                  </a:lnTo>
                  <a:lnTo>
                    <a:pt x="12" y="240"/>
                  </a:lnTo>
                  <a:lnTo>
                    <a:pt x="6" y="258"/>
                  </a:lnTo>
                  <a:lnTo>
                    <a:pt x="0" y="282"/>
                  </a:lnTo>
                  <a:lnTo>
                    <a:pt x="6" y="312"/>
                  </a:lnTo>
                  <a:lnTo>
                    <a:pt x="6" y="336"/>
                  </a:lnTo>
                  <a:lnTo>
                    <a:pt x="6" y="348"/>
                  </a:lnTo>
                  <a:lnTo>
                    <a:pt x="6" y="372"/>
                  </a:lnTo>
                  <a:lnTo>
                    <a:pt x="6" y="408"/>
                  </a:lnTo>
                  <a:lnTo>
                    <a:pt x="6" y="45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9" name="Freeform 73"/>
            <p:cNvSpPr>
              <a:spLocks/>
            </p:cNvSpPr>
            <p:nvPr/>
          </p:nvSpPr>
          <p:spPr bwMode="auto">
            <a:xfrm>
              <a:off x="520" y="3467"/>
              <a:ext cx="753" cy="145"/>
            </a:xfrm>
            <a:custGeom>
              <a:avLst/>
              <a:gdLst>
                <a:gd name="T0" fmla="*/ 91 w 1014"/>
                <a:gd name="T1" fmla="*/ 16 h 168"/>
                <a:gd name="T2" fmla="*/ 76 w 1014"/>
                <a:gd name="T3" fmla="*/ 16 h 168"/>
                <a:gd name="T4" fmla="*/ 54 w 1014"/>
                <a:gd name="T5" fmla="*/ 19 h 168"/>
                <a:gd name="T6" fmla="*/ 32 w 1014"/>
                <a:gd name="T7" fmla="*/ 30 h 168"/>
                <a:gd name="T8" fmla="*/ 20 w 1014"/>
                <a:gd name="T9" fmla="*/ 39 h 168"/>
                <a:gd name="T10" fmla="*/ 10 w 1014"/>
                <a:gd name="T11" fmla="*/ 50 h 168"/>
                <a:gd name="T12" fmla="*/ 2 w 1014"/>
                <a:gd name="T13" fmla="*/ 69 h 168"/>
                <a:gd name="T14" fmla="*/ 0 w 1014"/>
                <a:gd name="T15" fmla="*/ 89 h 168"/>
                <a:gd name="T16" fmla="*/ 2 w 1014"/>
                <a:gd name="T17" fmla="*/ 101 h 168"/>
                <a:gd name="T18" fmla="*/ 10 w 1014"/>
                <a:gd name="T19" fmla="*/ 104 h 168"/>
                <a:gd name="T20" fmla="*/ 22 w 1014"/>
                <a:gd name="T21" fmla="*/ 108 h 168"/>
                <a:gd name="T22" fmla="*/ 47 w 1014"/>
                <a:gd name="T23" fmla="*/ 108 h 168"/>
                <a:gd name="T24" fmla="*/ 71 w 1014"/>
                <a:gd name="T25" fmla="*/ 101 h 168"/>
                <a:gd name="T26" fmla="*/ 88 w 1014"/>
                <a:gd name="T27" fmla="*/ 92 h 168"/>
                <a:gd name="T28" fmla="*/ 118 w 1014"/>
                <a:gd name="T29" fmla="*/ 92 h 168"/>
                <a:gd name="T30" fmla="*/ 135 w 1014"/>
                <a:gd name="T31" fmla="*/ 89 h 168"/>
                <a:gd name="T32" fmla="*/ 155 w 1014"/>
                <a:gd name="T33" fmla="*/ 78 h 168"/>
                <a:gd name="T34" fmla="*/ 172 w 1014"/>
                <a:gd name="T35" fmla="*/ 78 h 168"/>
                <a:gd name="T36" fmla="*/ 187 w 1014"/>
                <a:gd name="T37" fmla="*/ 73 h 168"/>
                <a:gd name="T38" fmla="*/ 199 w 1014"/>
                <a:gd name="T39" fmla="*/ 69 h 168"/>
                <a:gd name="T40" fmla="*/ 209 w 1014"/>
                <a:gd name="T41" fmla="*/ 62 h 168"/>
                <a:gd name="T42" fmla="*/ 219 w 1014"/>
                <a:gd name="T43" fmla="*/ 35 h 168"/>
                <a:gd name="T44" fmla="*/ 221 w 1014"/>
                <a:gd name="T45" fmla="*/ 47 h 168"/>
                <a:gd name="T46" fmla="*/ 226 w 1014"/>
                <a:gd name="T47" fmla="*/ 58 h 168"/>
                <a:gd name="T48" fmla="*/ 236 w 1014"/>
                <a:gd name="T49" fmla="*/ 69 h 168"/>
                <a:gd name="T50" fmla="*/ 250 w 1014"/>
                <a:gd name="T51" fmla="*/ 73 h 168"/>
                <a:gd name="T52" fmla="*/ 258 w 1014"/>
                <a:gd name="T53" fmla="*/ 85 h 168"/>
                <a:gd name="T54" fmla="*/ 285 w 1014"/>
                <a:gd name="T55" fmla="*/ 96 h 168"/>
                <a:gd name="T56" fmla="*/ 317 w 1014"/>
                <a:gd name="T57" fmla="*/ 101 h 168"/>
                <a:gd name="T58" fmla="*/ 346 w 1014"/>
                <a:gd name="T59" fmla="*/ 101 h 168"/>
                <a:gd name="T60" fmla="*/ 361 w 1014"/>
                <a:gd name="T61" fmla="*/ 101 h 168"/>
                <a:gd name="T62" fmla="*/ 383 w 1014"/>
                <a:gd name="T63" fmla="*/ 92 h 168"/>
                <a:gd name="T64" fmla="*/ 400 w 1014"/>
                <a:gd name="T65" fmla="*/ 85 h 168"/>
                <a:gd name="T66" fmla="*/ 413 w 1014"/>
                <a:gd name="T67" fmla="*/ 66 h 168"/>
                <a:gd name="T68" fmla="*/ 415 w 1014"/>
                <a:gd name="T69" fmla="*/ 50 h 168"/>
                <a:gd name="T70" fmla="*/ 410 w 1014"/>
                <a:gd name="T71" fmla="*/ 39 h 168"/>
                <a:gd name="T72" fmla="*/ 400 w 1014"/>
                <a:gd name="T73" fmla="*/ 27 h 168"/>
                <a:gd name="T74" fmla="*/ 388 w 1014"/>
                <a:gd name="T75" fmla="*/ 16 h 168"/>
                <a:gd name="T76" fmla="*/ 371 w 1014"/>
                <a:gd name="T77" fmla="*/ 8 h 168"/>
                <a:gd name="T78" fmla="*/ 349 w 1014"/>
                <a:gd name="T79" fmla="*/ 3 h 168"/>
                <a:gd name="T80" fmla="*/ 327 w 1014"/>
                <a:gd name="T81" fmla="*/ 0 h 168"/>
                <a:gd name="T82" fmla="*/ 307 w 1014"/>
                <a:gd name="T83" fmla="*/ 0 h 168"/>
                <a:gd name="T84" fmla="*/ 285 w 1014"/>
                <a:gd name="T85" fmla="*/ 3 h 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14"/>
                <a:gd name="T130" fmla="*/ 0 h 168"/>
                <a:gd name="T131" fmla="*/ 1014 w 1014"/>
                <a:gd name="T132" fmla="*/ 168 h 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14" h="168">
                  <a:moveTo>
                    <a:pt x="222" y="24"/>
                  </a:moveTo>
                  <a:lnTo>
                    <a:pt x="186" y="24"/>
                  </a:lnTo>
                  <a:lnTo>
                    <a:pt x="132" y="30"/>
                  </a:lnTo>
                  <a:lnTo>
                    <a:pt x="78" y="48"/>
                  </a:lnTo>
                  <a:lnTo>
                    <a:pt x="48" y="60"/>
                  </a:lnTo>
                  <a:lnTo>
                    <a:pt x="24" y="78"/>
                  </a:lnTo>
                  <a:lnTo>
                    <a:pt x="6" y="108"/>
                  </a:lnTo>
                  <a:lnTo>
                    <a:pt x="0" y="138"/>
                  </a:lnTo>
                  <a:lnTo>
                    <a:pt x="6" y="156"/>
                  </a:lnTo>
                  <a:lnTo>
                    <a:pt x="24" y="162"/>
                  </a:lnTo>
                  <a:lnTo>
                    <a:pt x="54" y="168"/>
                  </a:lnTo>
                  <a:lnTo>
                    <a:pt x="114" y="168"/>
                  </a:lnTo>
                  <a:lnTo>
                    <a:pt x="174" y="156"/>
                  </a:lnTo>
                  <a:lnTo>
                    <a:pt x="216" y="144"/>
                  </a:lnTo>
                  <a:lnTo>
                    <a:pt x="288" y="144"/>
                  </a:lnTo>
                  <a:lnTo>
                    <a:pt x="330" y="138"/>
                  </a:lnTo>
                  <a:lnTo>
                    <a:pt x="378" y="120"/>
                  </a:lnTo>
                  <a:lnTo>
                    <a:pt x="420" y="120"/>
                  </a:lnTo>
                  <a:lnTo>
                    <a:pt x="456" y="114"/>
                  </a:lnTo>
                  <a:lnTo>
                    <a:pt x="486" y="108"/>
                  </a:lnTo>
                  <a:lnTo>
                    <a:pt x="510" y="96"/>
                  </a:lnTo>
                  <a:lnTo>
                    <a:pt x="534" y="54"/>
                  </a:lnTo>
                  <a:lnTo>
                    <a:pt x="540" y="72"/>
                  </a:lnTo>
                  <a:lnTo>
                    <a:pt x="552" y="90"/>
                  </a:lnTo>
                  <a:lnTo>
                    <a:pt x="576" y="108"/>
                  </a:lnTo>
                  <a:lnTo>
                    <a:pt x="612" y="114"/>
                  </a:lnTo>
                  <a:lnTo>
                    <a:pt x="630" y="132"/>
                  </a:lnTo>
                  <a:lnTo>
                    <a:pt x="696" y="150"/>
                  </a:lnTo>
                  <a:lnTo>
                    <a:pt x="774" y="156"/>
                  </a:lnTo>
                  <a:lnTo>
                    <a:pt x="846" y="156"/>
                  </a:lnTo>
                  <a:lnTo>
                    <a:pt x="882" y="156"/>
                  </a:lnTo>
                  <a:lnTo>
                    <a:pt x="936" y="144"/>
                  </a:lnTo>
                  <a:lnTo>
                    <a:pt x="978" y="132"/>
                  </a:lnTo>
                  <a:lnTo>
                    <a:pt x="1008" y="102"/>
                  </a:lnTo>
                  <a:lnTo>
                    <a:pt x="1014" y="78"/>
                  </a:lnTo>
                  <a:lnTo>
                    <a:pt x="1002" y="60"/>
                  </a:lnTo>
                  <a:lnTo>
                    <a:pt x="978" y="42"/>
                  </a:lnTo>
                  <a:lnTo>
                    <a:pt x="948" y="24"/>
                  </a:lnTo>
                  <a:lnTo>
                    <a:pt x="906" y="12"/>
                  </a:lnTo>
                  <a:lnTo>
                    <a:pt x="852" y="6"/>
                  </a:lnTo>
                  <a:lnTo>
                    <a:pt x="798" y="0"/>
                  </a:lnTo>
                  <a:lnTo>
                    <a:pt x="750" y="0"/>
                  </a:lnTo>
                  <a:lnTo>
                    <a:pt x="696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0" name="Freeform 74"/>
            <p:cNvSpPr>
              <a:spLocks/>
            </p:cNvSpPr>
            <p:nvPr/>
          </p:nvSpPr>
          <p:spPr bwMode="auto">
            <a:xfrm>
              <a:off x="966" y="3436"/>
              <a:ext cx="80" cy="11"/>
            </a:xfrm>
            <a:custGeom>
              <a:avLst/>
              <a:gdLst>
                <a:gd name="T0" fmla="*/ 44 w 108"/>
                <a:gd name="T1" fmla="*/ 9 h 12"/>
                <a:gd name="T2" fmla="*/ 39 w 108"/>
                <a:gd name="T3" fmla="*/ 6 h 12"/>
                <a:gd name="T4" fmla="*/ 32 w 108"/>
                <a:gd name="T5" fmla="*/ 0 h 12"/>
                <a:gd name="T6" fmla="*/ 27 w 108"/>
                <a:gd name="T7" fmla="*/ 0 h 12"/>
                <a:gd name="T8" fmla="*/ 22 w 108"/>
                <a:gd name="T9" fmla="*/ 0 h 12"/>
                <a:gd name="T10" fmla="*/ 15 w 108"/>
                <a:gd name="T11" fmla="*/ 0 h 12"/>
                <a:gd name="T12" fmla="*/ 10 w 108"/>
                <a:gd name="T13" fmla="*/ 6 h 12"/>
                <a:gd name="T14" fmla="*/ 5 w 108"/>
                <a:gd name="T15" fmla="*/ 6 h 12"/>
                <a:gd name="T16" fmla="*/ 0 w 108"/>
                <a:gd name="T17" fmla="*/ 9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8"/>
                <a:gd name="T28" fmla="*/ 0 h 12"/>
                <a:gd name="T29" fmla="*/ 108 w 108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8" h="12">
                  <a:moveTo>
                    <a:pt x="108" y="12"/>
                  </a:moveTo>
                  <a:lnTo>
                    <a:pt x="96" y="6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Freeform 75"/>
            <p:cNvSpPr>
              <a:spLocks/>
            </p:cNvSpPr>
            <p:nvPr/>
          </p:nvSpPr>
          <p:spPr bwMode="auto">
            <a:xfrm>
              <a:off x="983" y="3457"/>
              <a:ext cx="63" cy="26"/>
            </a:xfrm>
            <a:custGeom>
              <a:avLst/>
              <a:gdLst>
                <a:gd name="T0" fmla="*/ 35 w 84"/>
                <a:gd name="T1" fmla="*/ 3 h 30"/>
                <a:gd name="T2" fmla="*/ 33 w 84"/>
                <a:gd name="T3" fmla="*/ 0 h 30"/>
                <a:gd name="T4" fmla="*/ 28 w 84"/>
                <a:gd name="T5" fmla="*/ 0 h 30"/>
                <a:gd name="T6" fmla="*/ 23 w 84"/>
                <a:gd name="T7" fmla="*/ 0 h 30"/>
                <a:gd name="T8" fmla="*/ 20 w 84"/>
                <a:gd name="T9" fmla="*/ 3 h 30"/>
                <a:gd name="T10" fmla="*/ 15 w 84"/>
                <a:gd name="T11" fmla="*/ 3 h 30"/>
                <a:gd name="T12" fmla="*/ 11 w 84"/>
                <a:gd name="T13" fmla="*/ 8 h 30"/>
                <a:gd name="T14" fmla="*/ 8 w 84"/>
                <a:gd name="T15" fmla="*/ 8 h 30"/>
                <a:gd name="T16" fmla="*/ 5 w 84"/>
                <a:gd name="T17" fmla="*/ 12 h 30"/>
                <a:gd name="T18" fmla="*/ 0 w 84"/>
                <a:gd name="T19" fmla="*/ 20 h 30"/>
                <a:gd name="T20" fmla="*/ 0 w 84"/>
                <a:gd name="T21" fmla="*/ 2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4"/>
                <a:gd name="T34" fmla="*/ 0 h 30"/>
                <a:gd name="T35" fmla="*/ 84 w 84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4" h="30">
                  <a:moveTo>
                    <a:pt x="84" y="6"/>
                  </a:move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48" y="6"/>
                  </a:lnTo>
                  <a:lnTo>
                    <a:pt x="36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2" name="Freeform 76"/>
            <p:cNvSpPr>
              <a:spLocks/>
            </p:cNvSpPr>
            <p:nvPr/>
          </p:nvSpPr>
          <p:spPr bwMode="auto">
            <a:xfrm>
              <a:off x="698" y="3478"/>
              <a:ext cx="54" cy="25"/>
            </a:xfrm>
            <a:custGeom>
              <a:avLst/>
              <a:gdLst>
                <a:gd name="T0" fmla="*/ 30 w 72"/>
                <a:gd name="T1" fmla="*/ 18 h 30"/>
                <a:gd name="T2" fmla="*/ 28 w 72"/>
                <a:gd name="T3" fmla="*/ 14 h 30"/>
                <a:gd name="T4" fmla="*/ 23 w 72"/>
                <a:gd name="T5" fmla="*/ 11 h 30"/>
                <a:gd name="T6" fmla="*/ 20 w 72"/>
                <a:gd name="T7" fmla="*/ 7 h 30"/>
                <a:gd name="T8" fmla="*/ 15 w 72"/>
                <a:gd name="T9" fmla="*/ 3 h 30"/>
                <a:gd name="T10" fmla="*/ 11 w 72"/>
                <a:gd name="T11" fmla="*/ 3 h 30"/>
                <a:gd name="T12" fmla="*/ 5 w 72"/>
                <a:gd name="T13" fmla="*/ 3 h 30"/>
                <a:gd name="T14" fmla="*/ 0 w 72"/>
                <a:gd name="T15" fmla="*/ 0 h 30"/>
                <a:gd name="T16" fmla="*/ 0 w 72"/>
                <a:gd name="T17" fmla="*/ 0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"/>
                <a:gd name="T28" fmla="*/ 0 h 30"/>
                <a:gd name="T29" fmla="*/ 72 w 72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" h="30">
                  <a:moveTo>
                    <a:pt x="72" y="30"/>
                  </a:moveTo>
                  <a:lnTo>
                    <a:pt x="66" y="24"/>
                  </a:lnTo>
                  <a:lnTo>
                    <a:pt x="54" y="18"/>
                  </a:lnTo>
                  <a:lnTo>
                    <a:pt x="48" y="12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3" name="Freeform 77"/>
            <p:cNvSpPr>
              <a:spLocks/>
            </p:cNvSpPr>
            <p:nvPr/>
          </p:nvSpPr>
          <p:spPr bwMode="auto">
            <a:xfrm>
              <a:off x="716" y="3467"/>
              <a:ext cx="67" cy="16"/>
            </a:xfrm>
            <a:custGeom>
              <a:avLst/>
              <a:gdLst>
                <a:gd name="T0" fmla="*/ 37 w 90"/>
                <a:gd name="T1" fmla="*/ 12 h 18"/>
                <a:gd name="T2" fmla="*/ 32 w 90"/>
                <a:gd name="T3" fmla="*/ 9 h 18"/>
                <a:gd name="T4" fmla="*/ 25 w 90"/>
                <a:gd name="T5" fmla="*/ 4 h 18"/>
                <a:gd name="T6" fmla="*/ 20 w 90"/>
                <a:gd name="T7" fmla="*/ 0 h 18"/>
                <a:gd name="T8" fmla="*/ 15 w 90"/>
                <a:gd name="T9" fmla="*/ 0 h 18"/>
                <a:gd name="T10" fmla="*/ 7 w 90"/>
                <a:gd name="T11" fmla="*/ 0 h 18"/>
                <a:gd name="T12" fmla="*/ 2 w 90"/>
                <a:gd name="T13" fmla="*/ 0 h 18"/>
                <a:gd name="T14" fmla="*/ 0 w 90"/>
                <a:gd name="T15" fmla="*/ 0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"/>
                <a:gd name="T25" fmla="*/ 0 h 18"/>
                <a:gd name="T26" fmla="*/ 90 w 90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" h="18">
                  <a:moveTo>
                    <a:pt x="90" y="18"/>
                  </a:moveTo>
                  <a:lnTo>
                    <a:pt x="78" y="12"/>
                  </a:lnTo>
                  <a:lnTo>
                    <a:pt x="6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4" name="Freeform 78"/>
            <p:cNvSpPr>
              <a:spLocks/>
            </p:cNvSpPr>
            <p:nvPr/>
          </p:nvSpPr>
          <p:spPr bwMode="auto">
            <a:xfrm>
              <a:off x="921" y="3488"/>
              <a:ext cx="1" cy="26"/>
            </a:xfrm>
            <a:custGeom>
              <a:avLst/>
              <a:gdLst>
                <a:gd name="T0" fmla="*/ 0 w 1"/>
                <a:gd name="T1" fmla="*/ 20 h 30"/>
                <a:gd name="T2" fmla="*/ 0 w 1"/>
                <a:gd name="T3" fmla="*/ 12 h 30"/>
                <a:gd name="T4" fmla="*/ 0 w 1"/>
                <a:gd name="T5" fmla="*/ 8 h 30"/>
                <a:gd name="T6" fmla="*/ 0 w 1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0"/>
                <a:gd name="T14" fmla="*/ 1 w 1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0">
                  <a:moveTo>
                    <a:pt x="0" y="30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6" grpId="0" autoUpdateAnimBg="0"/>
    </p:bldLst>
  </p:timing>
</p:sld>
</file>

<file path=ppt/theme/theme1.xml><?xml version="1.0" encoding="utf-8"?>
<a:theme xmlns:a="http://schemas.openxmlformats.org/drawingml/2006/main" name="chapter1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1175</TotalTime>
  <Words>937</Words>
  <Application>Microsoft Office PowerPoint</Application>
  <PresentationFormat>全屏显示(4:3)</PresentationFormat>
  <Paragraphs>121</Paragraphs>
  <Slides>18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Batang</vt:lpstr>
      <vt:lpstr>Euclid Symbol</vt:lpstr>
      <vt:lpstr>黑体</vt:lpstr>
      <vt:lpstr>楷体_GB2312</vt:lpstr>
      <vt:lpstr>宋体</vt:lpstr>
      <vt:lpstr>Arial</vt:lpstr>
      <vt:lpstr>Calibri</vt:lpstr>
      <vt:lpstr>Symbol</vt:lpstr>
      <vt:lpstr>Times New Roman</vt:lpstr>
      <vt:lpstr>Verdana</vt:lpstr>
      <vt:lpstr>Wingdings</vt:lpstr>
      <vt:lpstr>chapter1-3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§2.1  随机变量及其分布函数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分布函数的性质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Dongxiao Yu</cp:lastModifiedBy>
  <cp:revision>81</cp:revision>
  <cp:lastPrinted>1601-01-01T00:00:00Z</cp:lastPrinted>
  <dcterms:created xsi:type="dcterms:W3CDTF">2006-11-15T11:00:29Z</dcterms:created>
  <dcterms:modified xsi:type="dcterms:W3CDTF">2022-09-27T11:44:55Z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