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8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1" r:id="rId20"/>
    <p:sldId id="276" r:id="rId21"/>
    <p:sldId id="293" r:id="rId22"/>
    <p:sldId id="277" r:id="rId23"/>
    <p:sldId id="292" r:id="rId24"/>
    <p:sldId id="278" r:id="rId25"/>
    <p:sldId id="280" r:id="rId26"/>
    <p:sldId id="281" r:id="rId27"/>
    <p:sldId id="282" r:id="rId28"/>
    <p:sldId id="283" r:id="rId29"/>
    <p:sldId id="288" r:id="rId30"/>
    <p:sldId id="284" r:id="rId31"/>
    <p:sldId id="285" r:id="rId32"/>
    <p:sldId id="290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95" autoAdjust="0"/>
  </p:normalViewPr>
  <p:slideViewPr>
    <p:cSldViewPr>
      <p:cViewPr varScale="1">
        <p:scale>
          <a:sx n="59" d="100"/>
          <a:sy n="59" d="100"/>
        </p:scale>
        <p:origin x="149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5.wmf"/><Relationship Id="rId4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B9B6670-9F7B-4609-8670-38219ECEADD8}" type="datetimeFigureOut">
              <a:rPr lang="zh-CN" altLang="en-US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AC43F62-A4CD-4D7B-8179-477C015CED5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5134C4-78E4-4292-84CC-C65AFC5A7903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这里的概率分布类似于连续随机变量的概率密度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f(x)</a:t>
            </a:r>
            <a:r>
              <a:rPr lang="zh-CN" altLang="en-US" dirty="0"/>
              <a:t>只是为了与连续变量的表示方式一致起来</a:t>
            </a:r>
            <a:endParaRPr lang="en-US" altLang="zh-CN" dirty="0"/>
          </a:p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random variable;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denotes a particular value of the random variable;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that is, fixed real numbers. The parameter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usually unknown and must be estimated from data; that’s what statistical inference is all about. 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3F62-A4CD-4D7B-8179-477C015CED5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96DB7-758D-4082-A25E-83BAD500A533}" type="slidenum"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t>17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C43F62-A4CD-4D7B-8179-477C015CED5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 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/>
          <p:nvPr userDrawn="1"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2021/9/27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>
                <a:solidFill>
                  <a:prstClr val="white"/>
                </a:solidFill>
              </a:rPr>
              <a:t>章</a:t>
            </a:r>
            <a:r>
              <a:rPr lang="zh-CN" altLang="en-US" sz="1200">
                <a:effectLst/>
              </a:rPr>
              <a:t>随机变量及其分布</a:t>
            </a:r>
            <a:r>
              <a:rPr lang="en-US" altLang="zh-CN" sz="120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C272A-9573-40A7-AAF2-22A49C89F37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FC45A-D314-413E-9539-D11BC8D22EE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F234F1B-BDA5-4191-AD7B-7DB9885E18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2021/9/27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11" Type="http://schemas.openxmlformats.org/officeDocument/2006/relationships/slide" Target="slide27.xml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5.wmf"/><Relationship Id="rId11" Type="http://schemas.openxmlformats.org/officeDocument/2006/relationships/slide" Target="slide18.xml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0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0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wmf"/><Relationship Id="rId26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2.wmf"/><Relationship Id="rId20" Type="http://schemas.openxmlformats.org/officeDocument/2006/relationships/image" Target="../media/image24.wmf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6.wmf"/><Relationship Id="rId32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28" Type="http://schemas.openxmlformats.org/officeDocument/2006/relationships/image" Target="../media/image28.wmf"/><Relationship Id="rId10" Type="http://schemas.openxmlformats.org/officeDocument/2006/relationships/image" Target="../media/image19.wmf"/><Relationship Id="rId19" Type="http://schemas.openxmlformats.org/officeDocument/2006/relationships/oleObject" Target="../embeddings/oleObject22.bin"/><Relationship Id="rId31" Type="http://schemas.openxmlformats.org/officeDocument/2006/relationships/oleObject" Target="../embeddings/oleObject2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Relationship Id="rId22" Type="http://schemas.openxmlformats.org/officeDocument/2006/relationships/image" Target="../media/image25.wmf"/><Relationship Id="rId27" Type="http://schemas.openxmlformats.org/officeDocument/2006/relationships/oleObject" Target="../embeddings/oleObject26.bin"/><Relationship Id="rId30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6.bin"/><Relationship Id="rId3" Type="http://schemas.openxmlformats.org/officeDocument/2006/relationships/oleObject" Target="../embeddings/oleObject29.bin"/><Relationship Id="rId7" Type="http://schemas.openxmlformats.org/officeDocument/2006/relationships/slide" Target="slide11.xml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8.wmf"/><Relationship Id="rId4" Type="http://schemas.openxmlformats.org/officeDocument/2006/relationships/image" Target="../media/image31.wmf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27013" y="1047425"/>
            <a:ext cx="11430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23529" y="1196752"/>
            <a:ext cx="8856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若随机变量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的可能取值是有限个或可列个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离散型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discrete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随机变量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43508" y="2348880"/>
            <a:ext cx="885698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描述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的概率特性常用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概率分布律 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probability function/probability mass function</a:t>
            </a:r>
            <a:endParaRPr kumimoji="1"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1178570" y="3503613"/>
          <a:ext cx="72818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0" name="Equation" r:id="rId4" imgW="54254400" imgH="5486400" progId="Equation.DSMT4">
                  <p:embed/>
                </p:oleObj>
              </mc:Choice>
              <mc:Fallback>
                <p:oleObj name="Equation" r:id="rId4" imgW="542544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8570" y="3503613"/>
                        <a:ext cx="728186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 bwMode="auto">
          <a:xfrm>
            <a:off x="1370013" y="4388199"/>
            <a:ext cx="6096000" cy="1363663"/>
            <a:chOff x="912" y="3339"/>
            <a:chExt cx="3840" cy="859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>
              <a:off x="912" y="3792"/>
              <a:ext cx="38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584" y="3456"/>
              <a:ext cx="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4" name="Text Box 10"/>
            <p:cNvSpPr txBox="1">
              <a:spLocks noChangeArrowheads="1"/>
            </p:cNvSpPr>
            <p:nvPr/>
          </p:nvSpPr>
          <p:spPr bwMode="auto">
            <a:xfrm>
              <a:off x="1046" y="3388"/>
              <a:ext cx="3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       </a:t>
              </a:r>
            </a:p>
          </p:txBody>
        </p:sp>
        <p:graphicFrame>
          <p:nvGraphicFramePr>
            <p:cNvPr id="13325" name="Object 11"/>
            <p:cNvGraphicFramePr>
              <a:graphicFrameLocks noChangeAspect="1"/>
            </p:cNvGraphicFramePr>
            <p:nvPr/>
          </p:nvGraphicFramePr>
          <p:xfrm>
            <a:off x="1992" y="3339"/>
            <a:ext cx="2501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1" name="Equation" r:id="rId6" imgW="31699200" imgH="5486400" progId="Equation.DSMT4">
                    <p:embed/>
                  </p:oleObj>
                </mc:Choice>
                <mc:Fallback>
                  <p:oleObj name="Equation" r:id="rId6" imgW="31699200" imgH="5486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339"/>
                          <a:ext cx="2501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2"/>
            <p:cNvSpPr txBox="1">
              <a:spLocks noChangeArrowheads="1"/>
            </p:cNvSpPr>
            <p:nvPr/>
          </p:nvSpPr>
          <p:spPr bwMode="auto">
            <a:xfrm>
              <a:off x="1056" y="3772"/>
              <a:ext cx="3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P       </a:t>
              </a:r>
            </a:p>
          </p:txBody>
        </p:sp>
        <p:graphicFrame>
          <p:nvGraphicFramePr>
            <p:cNvPr id="13327" name="Object 13"/>
            <p:cNvGraphicFramePr>
              <a:graphicFrameLocks noChangeAspect="1"/>
            </p:cNvGraphicFramePr>
            <p:nvPr/>
          </p:nvGraphicFramePr>
          <p:xfrm>
            <a:off x="1950" y="3756"/>
            <a:ext cx="258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2" name="Equation" r:id="rId8" imgW="32918400" imgH="5486400" progId="Equation.DSMT4">
                    <p:embed/>
                  </p:oleObj>
                </mc:Choice>
                <mc:Fallback>
                  <p:oleObj name="Equation" r:id="rId8" imgW="32918400" imgH="54864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756"/>
                          <a:ext cx="2586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455613" y="469458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477838" y="3507135"/>
            <a:ext cx="587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400" dirty="0">
                <a:solidFill>
                  <a:srgbClr val="000000"/>
                </a:solidFill>
                <a:ea typeface="黑体" panose="02010609060101010101" pitchFamily="2" charset="-122"/>
              </a:rPr>
              <a:t>§2.2 </a:t>
            </a:r>
            <a:r>
              <a:rPr kumimoji="1" lang="zh-CN" altLang="en-US" dirty="0">
                <a:solidFill>
                  <a:srgbClr val="000000"/>
                </a:solidFill>
                <a:ea typeface="黑体" panose="02010609060101010101" pitchFamily="2" charset="-122"/>
              </a:rPr>
              <a:t>离散型随机变量及分布律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 autoUpdateAnimBg="0"/>
      <p:bldP spid="111620" grpId="0" autoUpdateAnimBg="0"/>
      <p:bldP spid="111621" grpId="0" autoUpdateAnimBg="0"/>
      <p:bldP spid="111630" grpId="0" autoUpdateAnimBg="0"/>
      <p:bldP spid="11163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611188" y="1843881"/>
            <a:ext cx="81359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例 设有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件产品，其中有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M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件次品，现从中任取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件，用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表示其中的次品数，求其分布律。</a:t>
            </a:r>
          </a:p>
        </p:txBody>
      </p:sp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1679575" y="3685381"/>
          <a:ext cx="6507163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Equation" r:id="rId3" imgW="58216800" imgH="16459200" progId="Equation.DSMT4">
                  <p:embed/>
                </p:oleObj>
              </mc:Choice>
              <mc:Fallback>
                <p:oleObj name="Equation" r:id="rId3" imgW="58216800" imgH="16459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685381"/>
                        <a:ext cx="6507163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3490913" y="3067844"/>
            <a:ext cx="2016125" cy="5191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超几何公式</a:t>
            </a: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539750" y="1124744"/>
            <a:ext cx="2736106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超几何分布</a:t>
            </a:r>
          </a:p>
        </p:txBody>
      </p:sp>
      <p:sp>
        <p:nvSpPr>
          <p:cNvPr id="128008" name="AutoShape 8"/>
          <p:cNvSpPr>
            <a:spLocks noChangeArrowheads="1"/>
          </p:cNvSpPr>
          <p:nvPr/>
        </p:nvSpPr>
        <p:spPr bwMode="auto">
          <a:xfrm>
            <a:off x="5938838" y="5012531"/>
            <a:ext cx="2447925" cy="609600"/>
          </a:xfrm>
          <a:prstGeom prst="wedgeRoundRectCallout">
            <a:avLst>
              <a:gd name="adj1" fmla="val -86898"/>
              <a:gd name="adj2" fmla="val -7395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</a:rPr>
              <a:t>超几何分布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四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常见离散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型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随机变量的分布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  <p:bldP spid="128006" grpId="0" animBg="1" autoUpdateAnimBg="0"/>
      <p:bldP spid="128007" grpId="0" animBg="1" autoUpdateAnimBg="0"/>
      <p:bldP spid="1280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39750" y="837928"/>
            <a:ext cx="80645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例 某射手连续向一目标射击，直到命中为止，已知他每发命中率是 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，求所需射击发数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分布律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611188" y="1845246"/>
            <a:ext cx="6265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显然，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可能取的值是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1,2,…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1476375" y="3237483"/>
            <a:ext cx="480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=1)=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aseline="-250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258888" y="2589783"/>
            <a:ext cx="5329237" cy="5286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baseline="-250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= {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发命中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=1, 2, …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endParaRPr kumimoji="1" lang="zh-CN" altLang="en-US" sz="280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4572000" y="3957811"/>
          <a:ext cx="1728000" cy="49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" name="Equation" r:id="rId3" imgW="17983200" imgH="4876800" progId="Equation.DSMT4">
                  <p:embed/>
                </p:oleObj>
              </mc:Choice>
              <mc:Fallback>
                <p:oleObj name="Equation" r:id="rId3" imgW="179832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57811"/>
                        <a:ext cx="1728000" cy="495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511984" y="3885803"/>
          <a:ext cx="3132000" cy="597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7" name="Equation" r:id="rId5" imgW="32918400" imgH="5791200" progId="Equation.DSMT4">
                  <p:embed/>
                </p:oleObj>
              </mc:Choice>
              <mc:Fallback>
                <p:oleObj name="Equation" r:id="rId5" imgW="32918400" imgH="579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84" y="3885803"/>
                        <a:ext cx="3132000" cy="597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1503225" y="4540762"/>
          <a:ext cx="3491188" cy="58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8" name="Equation" r:id="rId7" imgW="36576000" imgH="5791200" progId="Equation.DSMT4">
                  <p:embed/>
                </p:oleObj>
              </mc:Choice>
              <mc:Fallback>
                <p:oleObj name="Equation" r:id="rId7" imgW="36576000" imgH="579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225" y="4540762"/>
                        <a:ext cx="3491188" cy="589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4678868" y="4537141"/>
          <a:ext cx="2169102" cy="62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9" name="Equation" r:id="rId9" imgW="20421600" imgH="5486400" progId="Equation.DSMT4">
                  <p:embed/>
                </p:oleObj>
              </mc:Choice>
              <mc:Fallback>
                <p:oleObj name="Equation" r:id="rId9" imgW="20421600" imgH="5486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868" y="4537141"/>
                        <a:ext cx="2169102" cy="62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3182938" y="5129783"/>
          <a:ext cx="1096962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0" name="公式" r:id="rId11" imgW="495300" imgH="88900" progId="Equation.3">
                  <p:embed/>
                </p:oleObj>
              </mc:Choice>
              <mc:Fallback>
                <p:oleObj name="公式" r:id="rId11" imgW="495300" imgH="88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5129783"/>
                        <a:ext cx="1096962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539750" y="188640"/>
            <a:ext cx="6552530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sz="3200" dirty="0"/>
              <a:t>2.</a:t>
            </a:r>
            <a:r>
              <a:rPr lang="zh-CN" altLang="en-US" sz="3200" dirty="0"/>
              <a:t>几何分布</a:t>
            </a:r>
            <a:r>
              <a:rPr lang="en-US" altLang="zh-CN" sz="3200" dirty="0"/>
              <a:t>Geometric Distribution</a:t>
            </a:r>
            <a:endParaRPr lang="zh-CN" altLang="en-US" sz="3200" dirty="0"/>
          </a:p>
        </p:txBody>
      </p:sp>
      <p:grpSp>
        <p:nvGrpSpPr>
          <p:cNvPr id="2" name="Group 12"/>
          <p:cNvGrpSpPr/>
          <p:nvPr/>
        </p:nvGrpSpPr>
        <p:grpSpPr bwMode="auto">
          <a:xfrm>
            <a:off x="1331913" y="5109939"/>
            <a:ext cx="6400800" cy="685800"/>
            <a:chOff x="1248" y="2131"/>
            <a:chExt cx="4032" cy="432"/>
          </a:xfrm>
        </p:grpSpPr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248" y="2131"/>
              <a:ext cx="4032" cy="4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3862" y="2176"/>
            <a:ext cx="124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61" name="Equation" r:id="rId13" imgW="19812000" imgH="4876800" progId="Equation.DSMT4">
                    <p:embed/>
                  </p:oleObj>
                </mc:Choice>
                <mc:Fallback>
                  <p:oleObj name="Equation" r:id="rId13" imgW="198120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2176"/>
                          <a:ext cx="1241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1603" y="2165"/>
            <a:ext cx="21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62" name="Equation" r:id="rId15" imgW="37795200" imgH="5486400" progId="Equation.DSMT4">
                    <p:embed/>
                  </p:oleObj>
                </mc:Choice>
                <mc:Fallback>
                  <p:oleObj name="Equation" r:id="rId15" imgW="37795200" imgH="5486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2165"/>
                          <a:ext cx="212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  <p:bldP spid="129027" grpId="0" autoUpdateAnimBg="0"/>
      <p:bldP spid="129028" grpId="0" autoUpdateAnimBg="0"/>
      <p:bldP spid="12902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942975" y="1679104"/>
            <a:ext cx="72390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4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若随机变量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的概率分布如上式，则称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具有几何分布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.                           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171575" y="3080867"/>
            <a:ext cx="1951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不难验证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2874385" y="3887678"/>
          <a:ext cx="3068205" cy="11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3" name="Equation" r:id="rId3" imgW="28346400" imgH="10363200" progId="Equation.DSMT4">
                  <p:embed/>
                </p:oleObj>
              </mc:Choice>
              <mc:Fallback>
                <p:oleObj name="Equation" r:id="rId3" imgW="283464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385" y="3887678"/>
                        <a:ext cx="3068205" cy="1150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1476375" y="764704"/>
            <a:ext cx="6400800" cy="685800"/>
            <a:chOff x="1248" y="2131"/>
            <a:chExt cx="4032" cy="432"/>
          </a:xfrm>
          <a:noFill/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248" y="2131"/>
              <a:ext cx="4032" cy="4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3878" y="2158"/>
            <a:ext cx="136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4" name="Equation" r:id="rId5" imgW="19812000" imgH="4876800" progId="Equation.DSMT4">
                    <p:embed/>
                  </p:oleObj>
                </mc:Choice>
                <mc:Fallback>
                  <p:oleObj name="Equation" r:id="rId5" imgW="19812000" imgH="4876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158"/>
                          <a:ext cx="136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275" y="2148"/>
            <a:ext cx="233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5" name="Equation" r:id="rId7" imgW="37795200" imgH="5486400" progId="Equation.DSMT4">
                    <p:embed/>
                  </p:oleObj>
                </mc:Choice>
                <mc:Fallback>
                  <p:oleObj name="Equation" r:id="rId7" imgW="37795200" imgH="5486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2148"/>
                          <a:ext cx="233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251520" y="260648"/>
            <a:ext cx="871296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3.  </a:t>
            </a:r>
            <a:r>
              <a:rPr lang="zh-CN" altLang="en-US" dirty="0"/>
              <a:t>两点分布</a:t>
            </a:r>
            <a:r>
              <a:rPr lang="en-US" altLang="zh-CN" dirty="0"/>
              <a:t>(0 – 1 </a:t>
            </a:r>
            <a:r>
              <a:rPr lang="zh-CN" altLang="en-US" dirty="0"/>
              <a:t>分布</a:t>
            </a:r>
            <a:r>
              <a:rPr lang="en-US" altLang="zh-CN" dirty="0"/>
              <a:t>) Bernoulli Distribution</a:t>
            </a:r>
            <a:endParaRPr lang="zh-CN" altLang="en-US" dirty="0"/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912289" y="2864798"/>
          <a:ext cx="5321011" cy="71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9" name="Equation" r:id="rId3" imgW="49987200" imgH="5486400" progId="Equation.DSMT4">
                  <p:embed/>
                </p:oleObj>
              </mc:Choice>
              <mc:Fallback>
                <p:oleObj name="Equation" r:id="rId3" imgW="499872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289" y="2864798"/>
                        <a:ext cx="5321011" cy="711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2136541" y="3695998"/>
            <a:ext cx="65690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凡试验只有两个结果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常用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 – 1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分布描述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如产品是否合格、人口性别统计、系统是否正常、电力消耗是否超标等等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619250" y="1125836"/>
            <a:ext cx="4191000" cy="1524000"/>
            <a:chOff x="1248" y="3062"/>
            <a:chExt cx="2640" cy="1018"/>
          </a:xfrm>
        </p:grpSpPr>
        <p:grpSp>
          <p:nvGrpSpPr>
            <p:cNvPr id="24592" name="Group 9"/>
            <p:cNvGrpSpPr/>
            <p:nvPr/>
          </p:nvGrpSpPr>
          <p:grpSpPr bwMode="auto">
            <a:xfrm>
              <a:off x="1248" y="3072"/>
              <a:ext cx="2640" cy="1008"/>
              <a:chOff x="1248" y="3072"/>
              <a:chExt cx="2640" cy="1008"/>
            </a:xfrm>
          </p:grpSpPr>
          <p:sp>
            <p:nvSpPr>
              <p:cNvPr id="24595" name="Line 10"/>
              <p:cNvSpPr>
                <a:spLocks noChangeShapeType="1"/>
              </p:cNvSpPr>
              <p:nvPr/>
            </p:nvSpPr>
            <p:spPr bwMode="auto">
              <a:xfrm>
                <a:off x="1248" y="3600"/>
                <a:ext cx="26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sp>
            <p:nvSpPr>
              <p:cNvPr id="24596" name="Line 11"/>
              <p:cNvSpPr>
                <a:spLocks noChangeShapeType="1"/>
              </p:cNvSpPr>
              <p:nvPr/>
            </p:nvSpPr>
            <p:spPr bwMode="auto">
              <a:xfrm>
                <a:off x="2304" y="307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24593" name="Text Box 12"/>
            <p:cNvSpPr txBox="1">
              <a:spLocks noChangeArrowheads="1"/>
            </p:cNvSpPr>
            <p:nvPr/>
          </p:nvSpPr>
          <p:spPr bwMode="auto">
            <a:xfrm>
              <a:off x="1305" y="3062"/>
              <a:ext cx="23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X           </a:t>
              </a:r>
              <a:r>
                <a:rPr kumimoji="1" lang="en-US" altLang="zh-CN" sz="40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0       1</a:t>
              </a:r>
            </a:p>
          </p:txBody>
        </p:sp>
        <p:sp>
          <p:nvSpPr>
            <p:cNvPr id="24594" name="Text Box 13"/>
            <p:cNvSpPr txBox="1">
              <a:spLocks noChangeArrowheads="1"/>
            </p:cNvSpPr>
            <p:nvPr/>
          </p:nvSpPr>
          <p:spPr bwMode="auto">
            <a:xfrm>
              <a:off x="1488" y="3600"/>
              <a:ext cx="2133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P</a:t>
              </a:r>
              <a:r>
                <a:rPr kumimoji="1" lang="en-US" altLang="zh-CN" sz="4000" i="1" baseline="-250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r>
                <a:rPr kumimoji="1" lang="en-US" altLang="zh-CN" sz="40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kumimoji="1" lang="en-US" altLang="zh-CN" sz="40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- p    p</a:t>
              </a:r>
            </a:p>
          </p:txBody>
        </p:sp>
      </p:grpSp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6156325" y="1557636"/>
            <a:ext cx="1841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 &lt; </a:t>
            </a:r>
            <a:r>
              <a: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&lt;</a:t>
            </a:r>
            <a:r>
              <a: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685800" y="3573562"/>
            <a:ext cx="1371600" cy="1174750"/>
            <a:chOff x="528" y="1660"/>
            <a:chExt cx="864" cy="740"/>
          </a:xfrm>
        </p:grpSpPr>
        <p:sp>
          <p:nvSpPr>
            <p:cNvPr id="24588" name="Rectangle 16"/>
            <p:cNvSpPr>
              <a:spLocks noChangeArrowheads="1"/>
            </p:cNvSpPr>
            <p:nvPr/>
          </p:nvSpPr>
          <p:spPr bwMode="auto">
            <a:xfrm>
              <a:off x="528" y="1680"/>
              <a:ext cx="768" cy="72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pSp>
          <p:nvGrpSpPr>
            <p:cNvPr id="24589" name="Group 17"/>
            <p:cNvGrpSpPr/>
            <p:nvPr/>
          </p:nvGrpSpPr>
          <p:grpSpPr bwMode="auto">
            <a:xfrm>
              <a:off x="576" y="1660"/>
              <a:ext cx="816" cy="740"/>
              <a:chOff x="384" y="1344"/>
              <a:chExt cx="816" cy="740"/>
            </a:xfrm>
          </p:grpSpPr>
          <p:sp>
            <p:nvSpPr>
              <p:cNvPr id="24590" name="Text Box 18"/>
              <p:cNvSpPr txBox="1">
                <a:spLocks noChangeArrowheads="1"/>
              </p:cNvSpPr>
              <p:nvPr/>
            </p:nvSpPr>
            <p:spPr bwMode="auto">
              <a:xfrm>
                <a:off x="384" y="1344"/>
                <a:ext cx="81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 dirty="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应用</a:t>
                </a:r>
              </a:p>
            </p:txBody>
          </p:sp>
          <p:sp>
            <p:nvSpPr>
              <p:cNvPr id="24591" name="Text Box 19"/>
              <p:cNvSpPr txBox="1">
                <a:spLocks noChangeArrowheads="1"/>
              </p:cNvSpPr>
              <p:nvPr/>
            </p:nvSpPr>
            <p:spPr bwMode="auto">
              <a:xfrm>
                <a:off x="398" y="1680"/>
                <a:ext cx="70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场合</a:t>
                </a:r>
              </a:p>
            </p:txBody>
          </p:sp>
        </p:grpSp>
      </p:grpSp>
      <p:sp>
        <p:nvSpPr>
          <p:cNvPr id="131092" name="Text Box 20"/>
          <p:cNvSpPr txBox="1">
            <a:spLocks noChangeArrowheads="1"/>
          </p:cNvSpPr>
          <p:nvPr/>
        </p:nvSpPr>
        <p:spPr bwMode="auto">
          <a:xfrm>
            <a:off x="900113" y="2926061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utoUpdateAnimBg="0"/>
      <p:bldP spid="131086" grpId="0" autoUpdateAnimBg="0"/>
      <p:bldP spid="1310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539750" y="188640"/>
            <a:ext cx="626449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4. </a:t>
            </a:r>
            <a:r>
              <a:rPr lang="zh-CN" altLang="en-US" dirty="0"/>
              <a:t>二项分布</a:t>
            </a:r>
            <a:r>
              <a:rPr lang="en-US" altLang="zh-CN" dirty="0"/>
              <a:t>Binomial Distribution</a:t>
            </a:r>
            <a:endParaRPr lang="zh-CN" altLang="en-US" dirty="0"/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577850" y="955402"/>
            <a:ext cx="8413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重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Bernoulli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试验中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是事件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次试</a:t>
            </a:r>
          </a:p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验中发生的次数 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 ,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899592" y="2276723"/>
          <a:ext cx="76152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2" name="Equation" r:id="rId4" imgW="72847200" imgH="11582400" progId="Equation.DSMT4">
                  <p:embed/>
                </p:oleObj>
              </mc:Choice>
              <mc:Fallback>
                <p:oleObj name="Equation" r:id="rId4" imgW="728472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723"/>
                        <a:ext cx="76152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609600" y="3789040"/>
            <a:ext cx="8350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服从参数为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二项分布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，记作</a:t>
            </a:r>
          </a:p>
        </p:txBody>
      </p:sp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3275913" y="4658824"/>
          <a:ext cx="2361987" cy="64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3" name="Equation" r:id="rId6" imgW="18592800" imgH="4876800" progId="Equation.DSMT4">
                  <p:embed/>
                </p:oleObj>
              </mc:Choice>
              <mc:Fallback>
                <p:oleObj name="Equation" r:id="rId6" imgW="185928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13" y="4658824"/>
                        <a:ext cx="2361987" cy="640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685800" y="5335902"/>
            <a:ext cx="581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0–1 </a:t>
            </a:r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分布是 </a:t>
            </a:r>
            <a:r>
              <a: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= 1 </a:t>
            </a:r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的二项分布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utoUpdateAnimBg="0"/>
      <p:bldP spid="132101" grpId="0" autoUpdateAnimBg="0"/>
      <p:bldP spid="1321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381000" y="176213"/>
            <a:ext cx="4313238" cy="6413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二项分布的取值情况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003800" y="188913"/>
            <a:ext cx="2768600" cy="676275"/>
            <a:chOff x="2894" y="139"/>
            <a:chExt cx="1744" cy="426"/>
          </a:xfrm>
        </p:grpSpPr>
        <p:sp>
          <p:nvSpPr>
            <p:cNvPr id="26670" name="Text Box 4"/>
            <p:cNvSpPr txBox="1">
              <a:spLocks noChangeArrowheads="1"/>
            </p:cNvSpPr>
            <p:nvPr/>
          </p:nvSpPr>
          <p:spPr bwMode="auto">
            <a:xfrm>
              <a:off x="2894" y="139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</a:p>
          </p:txBody>
        </p:sp>
        <p:graphicFrame>
          <p:nvGraphicFramePr>
            <p:cNvPr id="26671" name="Object 5"/>
            <p:cNvGraphicFramePr>
              <a:graphicFrameLocks noChangeAspect="1"/>
            </p:cNvGraphicFramePr>
            <p:nvPr/>
          </p:nvGraphicFramePr>
          <p:xfrm>
            <a:off x="3358" y="190"/>
            <a:ext cx="1280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5" name="Equation" r:id="rId3" imgW="19507200" imgH="4876800" progId="Equation.DSMT4">
                    <p:embed/>
                  </p:oleObj>
                </mc:Choice>
                <mc:Fallback>
                  <p:oleObj name="Equation" r:id="rId3" imgW="195072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" y="190"/>
                          <a:ext cx="1280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228600" y="1771650"/>
            <a:ext cx="8686800" cy="1189038"/>
            <a:chOff x="144" y="1116"/>
            <a:chExt cx="5472" cy="749"/>
          </a:xfrm>
        </p:grpSpPr>
        <p:sp>
          <p:nvSpPr>
            <p:cNvPr id="26667" name="Line 7"/>
            <p:cNvSpPr>
              <a:spLocks noChangeShapeType="1"/>
            </p:cNvSpPr>
            <p:nvPr/>
          </p:nvSpPr>
          <p:spPr bwMode="auto">
            <a:xfrm>
              <a:off x="192" y="1488"/>
              <a:ext cx="54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68" name="Text Box 8"/>
            <p:cNvSpPr txBox="1">
              <a:spLocks noChangeArrowheads="1"/>
            </p:cNvSpPr>
            <p:nvPr/>
          </p:nvSpPr>
          <p:spPr bwMode="auto">
            <a:xfrm>
              <a:off x="144" y="1500"/>
              <a:ext cx="54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.039  .156  .273  .273  .179  .068  .017  .0024  .0000</a:t>
              </a:r>
            </a:p>
          </p:txBody>
        </p:sp>
        <p:sp>
          <p:nvSpPr>
            <p:cNvPr id="26669" name="Text Box 9"/>
            <p:cNvSpPr txBox="1">
              <a:spLocks noChangeArrowheads="1"/>
            </p:cNvSpPr>
            <p:nvPr/>
          </p:nvSpPr>
          <p:spPr bwMode="auto">
            <a:xfrm>
              <a:off x="278" y="1116"/>
              <a:ext cx="51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0        1       2       3      4        5       6        7         8 </a:t>
              </a:r>
            </a:p>
          </p:txBody>
        </p:sp>
      </p:grpSp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699078" y="993126"/>
          <a:ext cx="7949045" cy="65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6" name="Equation" r:id="rId5" imgW="76200000" imgH="5791200" progId="Equation.DSMT4">
                  <p:embed/>
                </p:oleObj>
              </mc:Choice>
              <mc:Fallback>
                <p:oleObj name="Equation" r:id="rId5" imgW="76200000" imgH="579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078" y="993126"/>
                        <a:ext cx="7949045" cy="65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/>
          <p:cNvGrpSpPr/>
          <p:nvPr/>
        </p:nvGrpSpPr>
        <p:grpSpPr bwMode="auto">
          <a:xfrm>
            <a:off x="228600" y="4267200"/>
            <a:ext cx="2057400" cy="579438"/>
            <a:chOff x="528" y="2688"/>
            <a:chExt cx="1296" cy="365"/>
          </a:xfrm>
        </p:grpSpPr>
        <p:sp>
          <p:nvSpPr>
            <p:cNvPr id="26665" name="Text Box 12"/>
            <p:cNvSpPr txBox="1">
              <a:spLocks noChangeArrowheads="1"/>
            </p:cNvSpPr>
            <p:nvPr/>
          </p:nvSpPr>
          <p:spPr bwMode="auto">
            <a:xfrm>
              <a:off x="528" y="2688"/>
              <a:ext cx="638" cy="3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24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273</a:t>
              </a:r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26666" name="Line 13"/>
            <p:cNvSpPr>
              <a:spLocks noChangeShapeType="1"/>
            </p:cNvSpPr>
            <p:nvPr/>
          </p:nvSpPr>
          <p:spPr bwMode="auto">
            <a:xfrm>
              <a:off x="1104" y="2880"/>
              <a:ext cx="720" cy="0"/>
            </a:xfrm>
            <a:prstGeom prst="line">
              <a:avLst/>
            </a:prstGeom>
            <a:noFill/>
            <a:ln w="19050" cap="rnd">
              <a:solidFill>
                <a:srgbClr val="C0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3657600" y="3048003"/>
            <a:ext cx="5365750" cy="598488"/>
            <a:chOff x="2294" y="2028"/>
            <a:chExt cx="3380" cy="377"/>
          </a:xfrm>
        </p:grpSpPr>
        <p:sp>
          <p:nvSpPr>
            <p:cNvPr id="26663" name="Text Box 15"/>
            <p:cNvSpPr txBox="1">
              <a:spLocks noChangeArrowheads="1"/>
            </p:cNvSpPr>
            <p:nvPr/>
          </p:nvSpPr>
          <p:spPr bwMode="auto">
            <a:xfrm>
              <a:off x="2294" y="2028"/>
              <a:ext cx="33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由图表可见 </a:t>
              </a:r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当                时，</a:t>
              </a:r>
            </a:p>
          </p:txBody>
        </p:sp>
        <p:graphicFrame>
          <p:nvGraphicFramePr>
            <p:cNvPr id="26664" name="Object 16"/>
            <p:cNvGraphicFramePr>
              <a:graphicFrameLocks noChangeAspect="1"/>
            </p:cNvGraphicFramePr>
            <p:nvPr/>
          </p:nvGraphicFramePr>
          <p:xfrm>
            <a:off x="4109" y="2059"/>
            <a:ext cx="95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07" name="Equation" r:id="rId7" imgW="14630400" imgH="5181600" progId="Equation.DSMT4">
                    <p:embed/>
                  </p:oleObj>
                </mc:Choice>
                <mc:Fallback>
                  <p:oleObj name="Equation" r:id="rId7" imgW="14630400" imgH="5181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2059"/>
                          <a:ext cx="95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3657600" y="3505200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分布取得最大值</a:t>
            </a:r>
          </a:p>
        </p:txBody>
      </p:sp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4780612" y="4037734"/>
          <a:ext cx="3092739" cy="585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8" name="Equation" r:id="rId9" imgW="31394400" imgH="5486400" progId="Equation.DSMT4">
                  <p:embed/>
                </p:oleObj>
              </mc:Choice>
              <mc:Fallback>
                <p:oleObj name="Equation" r:id="rId9" imgW="31394400" imgH="548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612" y="4037734"/>
                        <a:ext cx="3092739" cy="585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1" name="Text Box 20"/>
          <p:cNvSpPr txBox="1">
            <a:spLocks noChangeArrowheads="1"/>
          </p:cNvSpPr>
          <p:nvPr/>
        </p:nvSpPr>
        <p:spPr bwMode="auto">
          <a:xfrm>
            <a:off x="3657600" y="4572000"/>
            <a:ext cx="5314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此时的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称为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最可能成功次数</a:t>
            </a:r>
          </a:p>
        </p:txBody>
      </p:sp>
      <p:grpSp>
        <p:nvGrpSpPr>
          <p:cNvPr id="7" name="Group 22"/>
          <p:cNvGrpSpPr/>
          <p:nvPr/>
        </p:nvGrpSpPr>
        <p:grpSpPr bwMode="auto">
          <a:xfrm>
            <a:off x="3352800" y="2971800"/>
            <a:ext cx="5715000" cy="2133600"/>
            <a:chOff x="2112" y="1872"/>
            <a:chExt cx="3600" cy="1344"/>
          </a:xfrm>
        </p:grpSpPr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>
              <a:off x="2112" y="1872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8" name="Line 24"/>
            <p:cNvSpPr>
              <a:spLocks noChangeShapeType="1"/>
            </p:cNvSpPr>
            <p:nvPr/>
          </p:nvSpPr>
          <p:spPr bwMode="auto">
            <a:xfrm>
              <a:off x="2112" y="321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9" name="Line 25"/>
            <p:cNvSpPr>
              <a:spLocks noChangeShapeType="1"/>
            </p:cNvSpPr>
            <p:nvPr/>
          </p:nvSpPr>
          <p:spPr bwMode="auto">
            <a:xfrm>
              <a:off x="2112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60" name="Line 26"/>
            <p:cNvSpPr>
              <a:spLocks noChangeShapeType="1"/>
            </p:cNvSpPr>
            <p:nvPr/>
          </p:nvSpPr>
          <p:spPr bwMode="auto">
            <a:xfrm>
              <a:off x="5712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549275" y="3352800"/>
            <a:ext cx="7223125" cy="3581400"/>
            <a:chOff x="346" y="2112"/>
            <a:chExt cx="4550" cy="2256"/>
          </a:xfrm>
        </p:grpSpPr>
        <p:sp>
          <p:nvSpPr>
            <p:cNvPr id="26637" name="Line 28"/>
            <p:cNvSpPr>
              <a:spLocks noChangeShapeType="1"/>
            </p:cNvSpPr>
            <p:nvPr/>
          </p:nvSpPr>
          <p:spPr bwMode="auto">
            <a:xfrm>
              <a:off x="356" y="3876"/>
              <a:ext cx="451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38" name="Text Box 29"/>
            <p:cNvSpPr txBox="1">
              <a:spLocks noChangeArrowheads="1"/>
            </p:cNvSpPr>
            <p:nvPr/>
          </p:nvSpPr>
          <p:spPr bwMode="auto">
            <a:xfrm>
              <a:off x="4666" y="387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6639" name="Line 30"/>
            <p:cNvSpPr>
              <a:spLocks noChangeShapeType="1"/>
            </p:cNvSpPr>
            <p:nvPr/>
          </p:nvSpPr>
          <p:spPr bwMode="auto">
            <a:xfrm flipV="1">
              <a:off x="692" y="2244"/>
              <a:ext cx="0" cy="17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40" name="Text Box 31"/>
            <p:cNvSpPr txBox="1">
              <a:spLocks noChangeArrowheads="1"/>
            </p:cNvSpPr>
            <p:nvPr/>
          </p:nvSpPr>
          <p:spPr bwMode="auto">
            <a:xfrm>
              <a:off x="346" y="2112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26641" name="Text Box 32"/>
            <p:cNvSpPr txBox="1">
              <a:spLocks noChangeArrowheads="1"/>
            </p:cNvSpPr>
            <p:nvPr/>
          </p:nvSpPr>
          <p:spPr bwMode="auto">
            <a:xfrm>
              <a:off x="577" y="3696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6642" name="Text Box 33"/>
            <p:cNvSpPr txBox="1">
              <a:spLocks noChangeArrowheads="1"/>
            </p:cNvSpPr>
            <p:nvPr/>
          </p:nvSpPr>
          <p:spPr bwMode="auto">
            <a:xfrm>
              <a:off x="972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6643" name="Text Box 34"/>
            <p:cNvSpPr txBox="1">
              <a:spLocks noChangeArrowheads="1"/>
            </p:cNvSpPr>
            <p:nvPr/>
          </p:nvSpPr>
          <p:spPr bwMode="auto">
            <a:xfrm>
              <a:off x="1368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6644" name="Text Box 35"/>
            <p:cNvSpPr txBox="1">
              <a:spLocks noChangeArrowheads="1"/>
            </p:cNvSpPr>
            <p:nvPr/>
          </p:nvSpPr>
          <p:spPr bwMode="auto">
            <a:xfrm>
              <a:off x="1748" y="3684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26645" name="Text Box 36"/>
            <p:cNvSpPr txBox="1">
              <a:spLocks noChangeArrowheads="1"/>
            </p:cNvSpPr>
            <p:nvPr/>
          </p:nvSpPr>
          <p:spPr bwMode="auto">
            <a:xfrm>
              <a:off x="2132" y="3684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26646" name="Text Box 37"/>
            <p:cNvSpPr txBox="1">
              <a:spLocks noChangeArrowheads="1"/>
            </p:cNvSpPr>
            <p:nvPr/>
          </p:nvSpPr>
          <p:spPr bwMode="auto">
            <a:xfrm>
              <a:off x="2516" y="3684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26647" name="Text Box 38"/>
            <p:cNvSpPr txBox="1">
              <a:spLocks noChangeArrowheads="1"/>
            </p:cNvSpPr>
            <p:nvPr/>
          </p:nvSpPr>
          <p:spPr bwMode="auto">
            <a:xfrm>
              <a:off x="2900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</p:txBody>
        </p:sp>
        <p:sp>
          <p:nvSpPr>
            <p:cNvPr id="26648" name="Text Box 39"/>
            <p:cNvSpPr txBox="1">
              <a:spLocks noChangeArrowheads="1"/>
            </p:cNvSpPr>
            <p:nvPr/>
          </p:nvSpPr>
          <p:spPr bwMode="auto">
            <a:xfrm>
              <a:off x="3288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26649" name="Text Box 40"/>
            <p:cNvSpPr txBox="1">
              <a:spLocks noChangeArrowheads="1"/>
            </p:cNvSpPr>
            <p:nvPr/>
          </p:nvSpPr>
          <p:spPr bwMode="auto">
            <a:xfrm>
              <a:off x="3676" y="3688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</p:txBody>
        </p:sp>
        <p:sp>
          <p:nvSpPr>
            <p:cNvPr id="26650" name="Line 41"/>
            <p:cNvSpPr>
              <a:spLocks noChangeShapeType="1"/>
            </p:cNvSpPr>
            <p:nvPr/>
          </p:nvSpPr>
          <p:spPr bwMode="auto">
            <a:xfrm flipV="1">
              <a:off x="1076" y="3292"/>
              <a:ext cx="0" cy="57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1" name="Line 42"/>
            <p:cNvSpPr>
              <a:spLocks noChangeShapeType="1"/>
            </p:cNvSpPr>
            <p:nvPr/>
          </p:nvSpPr>
          <p:spPr bwMode="auto">
            <a:xfrm flipV="1">
              <a:off x="1471" y="2860"/>
              <a:ext cx="0" cy="102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2" name="Line 43"/>
            <p:cNvSpPr>
              <a:spLocks noChangeShapeType="1"/>
            </p:cNvSpPr>
            <p:nvPr/>
          </p:nvSpPr>
          <p:spPr bwMode="auto">
            <a:xfrm flipH="1" flipV="1">
              <a:off x="2228" y="3244"/>
              <a:ext cx="2" cy="63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3" name="Line 44"/>
            <p:cNvSpPr>
              <a:spLocks noChangeShapeType="1"/>
            </p:cNvSpPr>
            <p:nvPr/>
          </p:nvSpPr>
          <p:spPr bwMode="auto">
            <a:xfrm flipV="1">
              <a:off x="2612" y="3628"/>
              <a:ext cx="0" cy="240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4" name="Line 45"/>
            <p:cNvSpPr>
              <a:spLocks noChangeShapeType="1"/>
            </p:cNvSpPr>
            <p:nvPr/>
          </p:nvSpPr>
          <p:spPr bwMode="auto">
            <a:xfrm flipV="1">
              <a:off x="2996" y="3772"/>
              <a:ext cx="0" cy="9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5" name="Line 46"/>
            <p:cNvSpPr>
              <a:spLocks noChangeShapeType="1"/>
            </p:cNvSpPr>
            <p:nvPr/>
          </p:nvSpPr>
          <p:spPr bwMode="auto">
            <a:xfrm flipV="1">
              <a:off x="3365" y="3820"/>
              <a:ext cx="0" cy="79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6656" name="Line 47"/>
            <p:cNvSpPr>
              <a:spLocks noChangeShapeType="1"/>
            </p:cNvSpPr>
            <p:nvPr/>
          </p:nvSpPr>
          <p:spPr bwMode="auto">
            <a:xfrm flipV="1">
              <a:off x="1824" y="2862"/>
              <a:ext cx="0" cy="1026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 autoUpdateAnimBg="0"/>
      <p:bldP spid="266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93725" y="116632"/>
            <a:ext cx="3141939" cy="662580"/>
            <a:chOff x="374" y="294"/>
            <a:chExt cx="1733" cy="364"/>
          </a:xfrm>
        </p:grpSpPr>
        <p:sp>
          <p:nvSpPr>
            <p:cNvPr id="27713" name="Text Box 3"/>
            <p:cNvSpPr txBox="1">
              <a:spLocks noChangeArrowheads="1"/>
            </p:cNvSpPr>
            <p:nvPr/>
          </p:nvSpPr>
          <p:spPr bwMode="auto">
            <a:xfrm>
              <a:off x="374" y="294"/>
              <a:ext cx="328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</a:p>
          </p:txBody>
        </p:sp>
        <p:graphicFrame>
          <p:nvGraphicFramePr>
            <p:cNvPr id="27714" name="Object 4"/>
            <p:cNvGraphicFramePr>
              <a:graphicFrameLocks noChangeAspect="1"/>
            </p:cNvGraphicFramePr>
            <p:nvPr/>
          </p:nvGraphicFramePr>
          <p:xfrm>
            <a:off x="699" y="341"/>
            <a:ext cx="140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9" name="Equation" r:id="rId3" imgW="22555200" imgH="4876800" progId="Equation.DSMT4">
                    <p:embed/>
                  </p:oleObj>
                </mc:Choice>
                <mc:Fallback>
                  <p:oleObj name="Equation" r:id="rId3" imgW="22555200" imgH="4876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" y="341"/>
                          <a:ext cx="140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0" y="1031032"/>
            <a:ext cx="9253538" cy="1189038"/>
            <a:chOff x="144" y="1116"/>
            <a:chExt cx="5829" cy="749"/>
          </a:xfrm>
        </p:grpSpPr>
        <p:sp>
          <p:nvSpPr>
            <p:cNvPr id="27710" name="Line 6"/>
            <p:cNvSpPr>
              <a:spLocks noChangeShapeType="1"/>
            </p:cNvSpPr>
            <p:nvPr/>
          </p:nvSpPr>
          <p:spPr bwMode="auto">
            <a:xfrm>
              <a:off x="192" y="1488"/>
              <a:ext cx="542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711" name="Text Box 7"/>
            <p:cNvSpPr txBox="1">
              <a:spLocks noChangeArrowheads="1"/>
            </p:cNvSpPr>
            <p:nvPr/>
          </p:nvSpPr>
          <p:spPr bwMode="auto">
            <a:xfrm>
              <a:off x="144" y="1500"/>
              <a:ext cx="57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.01  .06 .14  .21  .22  .18  .11  .06  .02  .01  .002  &lt; .001</a:t>
              </a:r>
            </a:p>
          </p:txBody>
        </p:sp>
        <p:sp>
          <p:nvSpPr>
            <p:cNvPr id="27712" name="Text Box 8"/>
            <p:cNvSpPr txBox="1">
              <a:spLocks noChangeArrowheads="1"/>
            </p:cNvSpPr>
            <p:nvPr/>
          </p:nvSpPr>
          <p:spPr bwMode="auto">
            <a:xfrm>
              <a:off x="278" y="1116"/>
              <a:ext cx="569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1    2     3     4     5     6     7     8    9     10   11 ~ 20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669925" y="2662982"/>
            <a:ext cx="7223125" cy="3654425"/>
            <a:chOff x="422" y="1844"/>
            <a:chExt cx="4550" cy="2302"/>
          </a:xfrm>
        </p:grpSpPr>
        <p:sp>
          <p:nvSpPr>
            <p:cNvPr id="27666" name="Text Box 10"/>
            <p:cNvSpPr txBox="1">
              <a:spLocks noChangeArrowheads="1"/>
            </p:cNvSpPr>
            <p:nvPr/>
          </p:nvSpPr>
          <p:spPr bwMode="auto">
            <a:xfrm>
              <a:off x="2978" y="345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27667" name="Text Box 11"/>
            <p:cNvSpPr txBox="1">
              <a:spLocks noChangeArrowheads="1"/>
            </p:cNvSpPr>
            <p:nvPr/>
          </p:nvSpPr>
          <p:spPr bwMode="auto">
            <a:xfrm>
              <a:off x="3360" y="345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grpSp>
          <p:nvGrpSpPr>
            <p:cNvPr id="27668" name="Group 12"/>
            <p:cNvGrpSpPr/>
            <p:nvPr/>
          </p:nvGrpSpPr>
          <p:grpSpPr bwMode="auto">
            <a:xfrm>
              <a:off x="422" y="1844"/>
              <a:ext cx="4550" cy="2302"/>
              <a:chOff x="422" y="1844"/>
              <a:chExt cx="4550" cy="2302"/>
            </a:xfrm>
          </p:grpSpPr>
          <p:sp>
            <p:nvSpPr>
              <p:cNvPr id="27669" name="Text Box 13"/>
              <p:cNvSpPr txBox="1">
                <a:spLocks noChangeArrowheads="1"/>
              </p:cNvSpPr>
              <p:nvPr/>
            </p:nvSpPr>
            <p:spPr bwMode="auto">
              <a:xfrm>
                <a:off x="4742" y="3603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27670" name="Text Box 14"/>
              <p:cNvSpPr txBox="1">
                <a:spLocks noChangeArrowheads="1"/>
              </p:cNvSpPr>
              <p:nvPr/>
            </p:nvSpPr>
            <p:spPr bwMode="auto">
              <a:xfrm>
                <a:off x="422" y="1844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</a:p>
            </p:txBody>
          </p:sp>
          <p:sp>
            <p:nvSpPr>
              <p:cNvPr id="27671" name="Text Box 15"/>
              <p:cNvSpPr txBox="1">
                <a:spLocks noChangeArrowheads="1"/>
              </p:cNvSpPr>
              <p:nvPr/>
            </p:nvSpPr>
            <p:spPr bwMode="auto">
              <a:xfrm>
                <a:off x="2778" y="345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•</a:t>
                </a:r>
              </a:p>
            </p:txBody>
          </p:sp>
          <p:sp>
            <p:nvSpPr>
              <p:cNvPr id="27672" name="Text Box 16"/>
              <p:cNvSpPr txBox="1">
                <a:spLocks noChangeArrowheads="1"/>
              </p:cNvSpPr>
              <p:nvPr/>
            </p:nvSpPr>
            <p:spPr bwMode="auto">
              <a:xfrm>
                <a:off x="3945" y="346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•</a:t>
                </a:r>
              </a:p>
            </p:txBody>
          </p:sp>
          <p:sp>
            <p:nvSpPr>
              <p:cNvPr id="27673" name="Text Box 17"/>
              <p:cNvSpPr txBox="1">
                <a:spLocks noChangeArrowheads="1"/>
              </p:cNvSpPr>
              <p:nvPr/>
            </p:nvSpPr>
            <p:spPr bwMode="auto">
              <a:xfrm>
                <a:off x="4320" y="3456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•</a:t>
                </a:r>
              </a:p>
            </p:txBody>
          </p:sp>
          <p:grpSp>
            <p:nvGrpSpPr>
              <p:cNvPr id="27674" name="Group 18"/>
              <p:cNvGrpSpPr/>
              <p:nvPr/>
            </p:nvGrpSpPr>
            <p:grpSpPr bwMode="auto">
              <a:xfrm>
                <a:off x="432" y="1976"/>
                <a:ext cx="4512" cy="2170"/>
                <a:chOff x="432" y="1976"/>
                <a:chExt cx="4512" cy="2170"/>
              </a:xfrm>
            </p:grpSpPr>
            <p:sp>
              <p:nvSpPr>
                <p:cNvPr id="276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730" y="3447"/>
                  <a:ext cx="206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>
                      <a:solidFill>
                        <a:schemeClr val="accent4">
                          <a:lumMod val="10000"/>
                        </a:schemeClr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•</a:t>
                  </a:r>
                </a:p>
              </p:txBody>
            </p:sp>
            <p:grpSp>
              <p:nvGrpSpPr>
                <p:cNvPr id="27676" name="Group 20"/>
                <p:cNvGrpSpPr/>
                <p:nvPr/>
              </p:nvGrpSpPr>
              <p:grpSpPr bwMode="auto">
                <a:xfrm>
                  <a:off x="432" y="1976"/>
                  <a:ext cx="4512" cy="2170"/>
                  <a:chOff x="432" y="1976"/>
                  <a:chExt cx="4512" cy="2170"/>
                </a:xfrm>
              </p:grpSpPr>
              <p:sp>
                <p:nvSpPr>
                  <p:cNvPr id="27677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07" y="3591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rgbClr val="66FF66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>
                      <a:solidFill>
                        <a:schemeClr val="accent4">
                          <a:lumMod val="1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27678" name="Group 22"/>
                  <p:cNvGrpSpPr/>
                  <p:nvPr/>
                </p:nvGrpSpPr>
                <p:grpSpPr bwMode="auto">
                  <a:xfrm>
                    <a:off x="432" y="1976"/>
                    <a:ext cx="4512" cy="2170"/>
                    <a:chOff x="432" y="1976"/>
                    <a:chExt cx="4512" cy="2170"/>
                  </a:xfrm>
                </p:grpSpPr>
                <p:sp>
                  <p:nvSpPr>
                    <p:cNvPr id="27679" name="Line 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1976"/>
                      <a:ext cx="0" cy="17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FF"/>
                      </a:solidFill>
                      <a:miter lim="800000"/>
                      <a:tailEnd type="stealth" w="lg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680" name="Line 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584" y="2535"/>
                      <a:ext cx="0" cy="112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66FF66"/>
                      </a:solidFill>
                      <a:miter lim="800000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27681" name="Group 25"/>
                    <p:cNvGrpSpPr/>
                    <p:nvPr/>
                  </p:nvGrpSpPr>
                  <p:grpSpPr bwMode="auto">
                    <a:xfrm>
                      <a:off x="432" y="2640"/>
                      <a:ext cx="4512" cy="1506"/>
                      <a:chOff x="432" y="2640"/>
                      <a:chExt cx="4512" cy="1506"/>
                    </a:xfrm>
                  </p:grpSpPr>
                  <p:grpSp>
                    <p:nvGrpSpPr>
                      <p:cNvPr id="27682" name="Group 26"/>
                      <p:cNvGrpSpPr/>
                      <p:nvPr/>
                    </p:nvGrpSpPr>
                    <p:grpSpPr bwMode="auto">
                      <a:xfrm>
                        <a:off x="432" y="2640"/>
                        <a:ext cx="4512" cy="1506"/>
                        <a:chOff x="432" y="2640"/>
                        <a:chExt cx="4512" cy="1506"/>
                      </a:xfrm>
                    </p:grpSpPr>
                    <p:sp>
                      <p:nvSpPr>
                        <p:cNvPr id="27684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999" y="3360"/>
                          <a:ext cx="0" cy="28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66FF66"/>
                          </a:solidFill>
                          <a:miter lim="800000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>
                            <a:solidFill>
                              <a:schemeClr val="accent4">
                                <a:lumMod val="1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27685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191" y="2976"/>
                          <a:ext cx="0" cy="672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66FF66"/>
                          </a:solidFill>
                          <a:miter lim="800000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>
                            <a:solidFill>
                              <a:schemeClr val="accent4">
                                <a:lumMod val="10000"/>
                              </a:schemeClr>
                            </a:solidFill>
                          </a:endParaRPr>
                        </a:p>
                      </p:txBody>
                    </p:sp>
                    <p:sp>
                      <p:nvSpPr>
                        <p:cNvPr id="27686" name="Line 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383" y="2640"/>
                          <a:ext cx="0" cy="1008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66FF66"/>
                          </a:solidFill>
                          <a:miter lim="800000"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/>
                        <a:lstStyle/>
                        <a:p>
                          <a:endParaRPr lang="zh-CN" altLang="en-US">
                            <a:solidFill>
                              <a:schemeClr val="accent4">
                                <a:lumMod val="10000"/>
                              </a:schemeClr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27687" name="Group 30"/>
                        <p:cNvGrpSpPr/>
                        <p:nvPr/>
                      </p:nvGrpSpPr>
                      <p:grpSpPr bwMode="auto">
                        <a:xfrm>
                          <a:off x="432" y="2736"/>
                          <a:ext cx="4512" cy="1410"/>
                          <a:chOff x="432" y="2736"/>
                          <a:chExt cx="4512" cy="1410"/>
                        </a:xfrm>
                      </p:grpSpPr>
                      <p:grpSp>
                        <p:nvGrpSpPr>
                          <p:cNvPr id="27688" name="Group 31"/>
                          <p:cNvGrpSpPr/>
                          <p:nvPr/>
                        </p:nvGrpSpPr>
                        <p:grpSpPr bwMode="auto">
                          <a:xfrm>
                            <a:off x="432" y="2736"/>
                            <a:ext cx="4512" cy="1410"/>
                            <a:chOff x="432" y="2727"/>
                            <a:chExt cx="4512" cy="1410"/>
                          </a:xfrm>
                        </p:grpSpPr>
                        <p:sp>
                          <p:nvSpPr>
                            <p:cNvPr id="27692" name="Text Box 3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05" y="3459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 dirty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pPr eaLnBrk="1" hangingPunct="1"/>
                              <a:r>
                                <a:rPr kumimoji="1" lang="en-US" altLang="zh-CN" sz="3200" dirty="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27693" name="Text Box 33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287" y="3447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27694" name="Text Box 34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71" y="3447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5</a:t>
                              </a:r>
                            </a:p>
                          </p:txBody>
                        </p:sp>
                        <p:sp>
                          <p:nvSpPr>
                            <p:cNvPr id="27695" name="Text Box 3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16" y="3459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7</a:t>
                              </a:r>
                            </a:p>
                          </p:txBody>
                        </p:sp>
                        <p:sp>
                          <p:nvSpPr>
                            <p:cNvPr id="27696" name="Text Box 3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0" y="3447"/>
                              <a:ext cx="244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wrap="none">
                              <a:spAutoFit/>
                            </a:bodyPr>
                            <a:lstStyle>
                              <a:lvl1pPr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1pPr>
                              <a:lvl2pPr marL="742950" indent="-28575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2pPr>
                              <a:lvl3pPr marL="11430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3pPr>
                              <a:lvl4pPr marL="16002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4pPr>
                              <a:lvl5pPr marL="2057400" indent="-228600" eaLnBrk="0" hangingPunct="0"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Verdana" panose="020B0604030504040204" pitchFamily="34" charset="0"/>
                                  <a:ea typeface="宋体" panose="02010600030101010101" pitchFamily="2" charset="-122"/>
                                </a:defRPr>
                              </a:lvl9pPr>
                            </a:lstStyle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•</a:t>
                              </a:r>
                            </a:p>
                            <a:p>
                              <a:pPr eaLnBrk="1" hangingPunct="1"/>
                              <a:r>
                                <a:rPr kumimoji="1" lang="en-US" altLang="zh-CN" sz="3200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  <a:latin typeface="Times New Roman" panose="02020603050405020304" pitchFamily="18" charset="0"/>
                                  <a:ea typeface="楷体_GB2312" pitchFamily="49" charset="-122"/>
                                </a:rPr>
                                <a:t>9</a:t>
                              </a:r>
                            </a:p>
                          </p:txBody>
                        </p:sp>
                        <p:grpSp>
                          <p:nvGrpSpPr>
                            <p:cNvPr id="27697" name="Group 37"/>
                            <p:cNvGrpSpPr/>
                            <p:nvPr/>
                          </p:nvGrpSpPr>
                          <p:grpSpPr bwMode="auto">
                            <a:xfrm>
                              <a:off x="432" y="2727"/>
                              <a:ext cx="4512" cy="1410"/>
                              <a:chOff x="432" y="2727"/>
                              <a:chExt cx="4512" cy="1410"/>
                            </a:xfrm>
                          </p:grpSpPr>
                          <p:sp>
                            <p:nvSpPr>
                              <p:cNvPr id="27698" name="Text Box 3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168" y="3456"/>
                                <a:ext cx="206" cy="3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</p:txBody>
                          </p:sp>
                          <p:sp>
                            <p:nvSpPr>
                              <p:cNvPr id="27699" name="Text Box 39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50" y="3461"/>
                                <a:ext cx="206" cy="3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</p:txBody>
                          </p:sp>
                          <p:sp>
                            <p:nvSpPr>
                              <p:cNvPr id="27700" name="Line 4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432" y="3639"/>
                                <a:ext cx="4512" cy="0"/>
                              </a:xfrm>
                              <a:prstGeom prst="line">
                                <a:avLst/>
                              </a:prstGeom>
                              <a:noFill/>
                              <a:ln w="28575">
                                <a:solidFill>
                                  <a:srgbClr val="0000FF"/>
                                </a:solidFill>
                                <a:miter lim="800000"/>
                                <a:tailEnd type="stealth" w="lg" len="lg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27701" name="Text Box 41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128" y="3456"/>
                                <a:ext cx="206" cy="3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</p:txBody>
                          </p:sp>
                          <p:sp>
                            <p:nvSpPr>
                              <p:cNvPr id="27702" name="Text Box 42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672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0</a:t>
                                </a:r>
                              </a:p>
                            </p:txBody>
                          </p:sp>
                          <p:sp>
                            <p:nvSpPr>
                              <p:cNvPr id="27703" name="Text Box 43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100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2</a:t>
                                </a:r>
                              </a:p>
                            </p:txBody>
                          </p:sp>
                          <p:sp>
                            <p:nvSpPr>
                              <p:cNvPr id="27704" name="Text Box 44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454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4</a:t>
                                </a:r>
                              </a:p>
                            </p:txBody>
                          </p:sp>
                          <p:sp>
                            <p:nvSpPr>
                              <p:cNvPr id="27705" name="Text Box 45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24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6</a:t>
                                </a:r>
                              </a:p>
                            </p:txBody>
                          </p:sp>
                          <p:sp>
                            <p:nvSpPr>
                              <p:cNvPr id="27706" name="Text Box 46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08" y="3456"/>
                                <a:ext cx="244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8</a:t>
                                </a:r>
                              </a:p>
                            </p:txBody>
                          </p:sp>
                          <p:sp>
                            <p:nvSpPr>
                              <p:cNvPr id="27707" name="Text Box 47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6" y="3465"/>
                                <a:ext cx="372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10</a:t>
                                </a:r>
                              </a:p>
                            </p:txBody>
                          </p:sp>
                          <p:sp>
                            <p:nvSpPr>
                              <p:cNvPr id="27708" name="Text Box 48"/>
                              <p:cNvSpPr txBox="1"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4512" y="3456"/>
                                <a:ext cx="372" cy="67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  <p:txBody>
                              <a:bodyPr wrap="none">
                                <a:spAutoFit/>
                              </a:bodyPr>
                              <a:lstStyle>
                                <a:lvl1pPr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1pPr>
                                <a:lvl2pPr marL="742950" indent="-28575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2pPr>
                                <a:lvl3pPr marL="11430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3pPr>
                                <a:lvl4pPr marL="16002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4pPr>
                                <a:lvl5pPr marL="2057400" indent="-228600" eaLnBrk="0" hangingPunct="0"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5pPr>
                                <a:lvl6pPr marL="25146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6pPr>
                                <a:lvl7pPr marL="29718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7pPr>
                                <a:lvl8pPr marL="34290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8pPr>
                                <a:lvl9pPr marL="3886200" indent="-228600" eaLnBrk="0" fontAlgn="base" hangingPunct="0"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defRPr>
                                    <a:solidFill>
                                      <a:schemeClr val="tx1"/>
                                    </a:solidFill>
                                    <a:latin typeface="Verdana" panose="020B0604030504040204" pitchFamily="34" charset="0"/>
                                    <a:ea typeface="宋体" panose="02010600030101010101" pitchFamily="2" charset="-122"/>
                                  </a:defRPr>
                                </a:lvl9pPr>
                              </a:lstStyle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•</a:t>
                                </a:r>
                              </a:p>
                              <a:p>
                                <a:pPr eaLnBrk="1" hangingPunct="1"/>
                                <a:r>
                                  <a:rPr kumimoji="1" lang="en-US" altLang="zh-CN" sz="3200">
                                    <a:solidFill>
                                      <a:schemeClr val="accent4">
                                        <a:lumMod val="10000"/>
                                      </a:schemeClr>
                                    </a:solidFill>
                                    <a:latin typeface="Times New Roman" panose="02020603050405020304" pitchFamily="18" charset="0"/>
                                    <a:ea typeface="楷体_GB2312" pitchFamily="49" charset="-122"/>
                                  </a:rPr>
                                  <a:t>20</a:t>
                                </a:r>
                              </a:p>
                            </p:txBody>
                          </p:sp>
                          <p:sp>
                            <p:nvSpPr>
                              <p:cNvPr id="27709" name="Line 4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1765" y="2727"/>
                                <a:ext cx="2" cy="930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66FF66"/>
                                </a:solidFill>
                                <a:miter lim="800000"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/>
                              <a:lstStyle/>
                              <a:p>
                                <a:endParaRPr lang="zh-CN" altLang="en-US">
                                  <a:solidFill>
                                    <a:schemeClr val="accent4">
                                      <a:lumMod val="10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27689" name="Line 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1921" y="3024"/>
                            <a:ext cx="0" cy="594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66FF66"/>
                            </a:solidFill>
                            <a:miter lim="800000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690" name="Line 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151" y="3351"/>
                            <a:ext cx="0" cy="311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66FF66"/>
                            </a:solidFill>
                            <a:miter lim="800000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27691" name="Line 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312" y="3504"/>
                            <a:ext cx="0" cy="98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66FF66"/>
                            </a:solidFill>
                            <a:miter lim="800000"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/>
                          <a:lstStyle/>
                          <a:p>
                            <a:endParaRPr lang="zh-CN" altLang="en-US">
                              <a:solidFill>
                                <a:schemeClr val="accent4">
                                  <a:lumMod val="10000"/>
                                </a:schemeClr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27683" name="Line 5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89" y="3570"/>
                        <a:ext cx="0" cy="48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>
                          <a:solidFill>
                            <a:schemeClr val="accent4">
                              <a:lumMod val="10000"/>
                            </a:schemeClr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27664" name="Text Box 55"/>
          <p:cNvSpPr txBox="1">
            <a:spLocks noChangeArrowheads="1"/>
          </p:cNvSpPr>
          <p:nvPr/>
        </p:nvSpPr>
        <p:spPr bwMode="auto">
          <a:xfrm>
            <a:off x="3930650" y="2707432"/>
            <a:ext cx="49455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由图表可见 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=4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</a:p>
        </p:txBody>
      </p:sp>
      <p:sp>
        <p:nvSpPr>
          <p:cNvPr id="134201" name="Text Box 57"/>
          <p:cNvSpPr txBox="1">
            <a:spLocks noChangeArrowheads="1"/>
          </p:cNvSpPr>
          <p:nvPr/>
        </p:nvSpPr>
        <p:spPr bwMode="auto">
          <a:xfrm>
            <a:off x="3981450" y="3371007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分布取得最大值</a:t>
            </a:r>
          </a:p>
        </p:txBody>
      </p:sp>
      <p:graphicFrame>
        <p:nvGraphicFramePr>
          <p:cNvPr id="134202" name="Object 58"/>
          <p:cNvGraphicFramePr>
            <a:graphicFrameLocks noChangeAspect="1"/>
          </p:cNvGraphicFramePr>
          <p:nvPr/>
        </p:nvGraphicFramePr>
        <p:xfrm>
          <a:off x="5399737" y="4027439"/>
          <a:ext cx="19814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" name="Equation" r:id="rId5" imgW="19812000" imgH="5486400" progId="Equation.DSMT4">
                  <p:embed/>
                </p:oleObj>
              </mc:Choice>
              <mc:Fallback>
                <p:oleObj name="Equation" r:id="rId5" imgW="19812000" imgH="54864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737" y="4027439"/>
                        <a:ext cx="198148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59"/>
          <p:cNvGrpSpPr/>
          <p:nvPr/>
        </p:nvGrpSpPr>
        <p:grpSpPr bwMode="auto">
          <a:xfrm>
            <a:off x="3733800" y="2707432"/>
            <a:ext cx="5105400" cy="2133600"/>
            <a:chOff x="2352" y="1872"/>
            <a:chExt cx="3072" cy="1344"/>
          </a:xfrm>
        </p:grpSpPr>
        <p:sp>
          <p:nvSpPr>
            <p:cNvPr id="27660" name="Line 60"/>
            <p:cNvSpPr>
              <a:spLocks noChangeShapeType="1"/>
            </p:cNvSpPr>
            <p:nvPr/>
          </p:nvSpPr>
          <p:spPr bwMode="auto">
            <a:xfrm>
              <a:off x="2352" y="1872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661" name="Line 61"/>
            <p:cNvSpPr>
              <a:spLocks noChangeShapeType="1"/>
            </p:cNvSpPr>
            <p:nvPr/>
          </p:nvSpPr>
          <p:spPr bwMode="auto">
            <a:xfrm>
              <a:off x="2352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662" name="Line 62"/>
            <p:cNvSpPr>
              <a:spLocks noChangeShapeType="1"/>
            </p:cNvSpPr>
            <p:nvPr/>
          </p:nvSpPr>
          <p:spPr bwMode="auto">
            <a:xfrm>
              <a:off x="5424" y="187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27663" name="Line 63"/>
            <p:cNvSpPr>
              <a:spLocks noChangeShapeType="1"/>
            </p:cNvSpPr>
            <p:nvPr/>
          </p:nvSpPr>
          <p:spPr bwMode="auto">
            <a:xfrm>
              <a:off x="2352" y="3216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6" name="Group 64"/>
          <p:cNvGrpSpPr/>
          <p:nvPr/>
        </p:nvGrpSpPr>
        <p:grpSpPr bwMode="auto">
          <a:xfrm>
            <a:off x="409575" y="3423395"/>
            <a:ext cx="2105025" cy="579437"/>
            <a:chOff x="258" y="2323"/>
            <a:chExt cx="1326" cy="365"/>
          </a:xfrm>
        </p:grpSpPr>
        <p:sp>
          <p:nvSpPr>
            <p:cNvPr id="27658" name="Text Box 65"/>
            <p:cNvSpPr txBox="1">
              <a:spLocks noChangeArrowheads="1"/>
            </p:cNvSpPr>
            <p:nvPr/>
          </p:nvSpPr>
          <p:spPr bwMode="auto">
            <a:xfrm>
              <a:off x="258" y="2323"/>
              <a:ext cx="6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0.22</a:t>
              </a:r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•</a:t>
              </a:r>
            </a:p>
          </p:txBody>
        </p:sp>
        <p:sp>
          <p:nvSpPr>
            <p:cNvPr id="27659" name="Line 66"/>
            <p:cNvSpPr>
              <a:spLocks noChangeShapeType="1"/>
            </p:cNvSpPr>
            <p:nvPr/>
          </p:nvSpPr>
          <p:spPr bwMode="auto">
            <a:xfrm>
              <a:off x="768" y="2496"/>
              <a:ext cx="816" cy="0"/>
            </a:xfrm>
            <a:prstGeom prst="line">
              <a:avLst/>
            </a:prstGeom>
            <a:noFill/>
            <a:ln w="19050" cap="rnd">
              <a:solidFill>
                <a:srgbClr val="C0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4" grpId="0"/>
      <p:bldP spid="1342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684213" y="115888"/>
            <a:ext cx="568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二项分布中最可能出现次数</a:t>
            </a: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1039596" y="837551"/>
          <a:ext cx="6853670" cy="65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36" name="Equation" r:id="rId4" imgW="73761600" imgH="5791200" progId="Equation.DSMT4">
                  <p:embed/>
                </p:oleObj>
              </mc:Choice>
              <mc:Fallback>
                <p:oleObj name="Equation" r:id="rId4" imgW="73761600" imgH="579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96" y="837551"/>
                        <a:ext cx="6853670" cy="65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47772" y="1581223"/>
          <a:ext cx="3430444" cy="104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37" name="Equation" r:id="rId6" imgW="33528000" imgH="10363200" progId="Equation.DSMT4">
                  <p:embed/>
                </p:oleObj>
              </mc:Choice>
              <mc:Fallback>
                <p:oleObj name="Equation" r:id="rId6" imgW="335280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72" y="1581223"/>
                        <a:ext cx="3430444" cy="104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647844" y="2734253"/>
          <a:ext cx="3368386" cy="112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38" name="Equation" r:id="rId8" imgW="35356800" imgH="10363200" progId="Equation.DSMT4">
                  <p:embed/>
                </p:oleObj>
              </mc:Choice>
              <mc:Fallback>
                <p:oleObj name="Equation" r:id="rId8" imgW="353568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44" y="2734253"/>
                        <a:ext cx="3368386" cy="1122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AutoShape 6"/>
          <p:cNvSpPr/>
          <p:nvPr/>
        </p:nvSpPr>
        <p:spPr bwMode="auto">
          <a:xfrm>
            <a:off x="4140200" y="1916113"/>
            <a:ext cx="73025" cy="1439862"/>
          </a:xfrm>
          <a:prstGeom prst="rightBrace">
            <a:avLst>
              <a:gd name="adj1" fmla="val 16431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4284663" y="2563813"/>
            <a:ext cx="431800" cy="144462"/>
          </a:xfrm>
          <a:prstGeom prst="rightArrow">
            <a:avLst>
              <a:gd name="adj1" fmla="val 50000"/>
              <a:gd name="adj2" fmla="val 7472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4817775" y="2381178"/>
          <a:ext cx="3613727" cy="506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39" name="Equation" r:id="rId10" imgW="38100000" imgH="4876800" progId="Equation.DSMT4">
                  <p:embed/>
                </p:oleObj>
              </mc:Choice>
              <mc:Fallback>
                <p:oleObj name="Equation" r:id="rId10" imgW="38100000" imgH="487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7775" y="2381178"/>
                        <a:ext cx="3613727" cy="506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Text Box 10"/>
          <p:cNvSpPr txBox="1">
            <a:spLocks noChangeArrowheads="1"/>
          </p:cNvSpPr>
          <p:nvPr/>
        </p:nvSpPr>
        <p:spPr bwMode="auto">
          <a:xfrm>
            <a:off x="468313" y="3923010"/>
            <a:ext cx="8532812" cy="946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 =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整数时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= 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– 1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处的概率取得最大值</a:t>
            </a:r>
          </a:p>
        </p:txBody>
      </p:sp>
      <p:sp>
        <p:nvSpPr>
          <p:cNvPr id="135179" name="Text Box 11"/>
          <p:cNvSpPr txBox="1">
            <a:spLocks noChangeArrowheads="1"/>
          </p:cNvSpPr>
          <p:nvPr/>
        </p:nvSpPr>
        <p:spPr bwMode="auto">
          <a:xfrm>
            <a:off x="468313" y="4869160"/>
            <a:ext cx="8532812" cy="1117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 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不是整数时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= [(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+ 1)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处的概率取得最大值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2700338" y="5589240"/>
          <a:ext cx="500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40" name="Equation" r:id="rId12" imgW="60045600" imgH="10058400" progId="Equation.DSMT4">
                  <p:embed/>
                </p:oleObj>
              </mc:Choice>
              <mc:Fallback>
                <p:oleObj name="Equation" r:id="rId12" imgW="60045600" imgH="10058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89240"/>
                        <a:ext cx="500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nimBg="1"/>
      <p:bldP spid="135175" grpId="0" animBg="1"/>
      <p:bldP spid="135178" grpId="0" animBg="1" autoUpdateAnimBg="0"/>
      <p:bldP spid="13517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755650" y="44624"/>
            <a:ext cx="7228261" cy="1692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独立射击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400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次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命中率为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0.01</a:t>
            </a:r>
            <a:r>
              <a:rPr kumimoji="1" lang="en-US" altLang="zh-CN" sz="40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lvl="0" eaLnBrk="1" hangingPunct="1"/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求  </a:t>
            </a:r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最可能命中次数及相应的概率；</a:t>
            </a:r>
            <a:endParaRPr kumimoji="1" lang="zh-CN" altLang="en-US" sz="3200" dirty="0">
              <a:solidFill>
                <a:srgbClr val="8064A2">
                  <a:lumMod val="10000"/>
                </a:srgbClr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lvl="0" eaLnBrk="1" hangingPunct="1"/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      (2)  </a:t>
            </a:r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命中次数不少于</a:t>
            </a:r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次的概率</a:t>
            </a:r>
            <a:r>
              <a: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611188" y="2419524"/>
            <a:ext cx="32083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= [( 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+ 1)</a:t>
            </a:r>
            <a:r>
              <a:rPr kumimoji="1" lang="en-US" altLang="zh-CN" sz="28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en-US" altLang="zh-CN" sz="40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536484" y="3212986"/>
          <a:ext cx="4631171" cy="59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3" name="Equation" r:id="rId3" imgW="46939200" imgH="5791200" progId="Equation.DSMT4">
                  <p:embed/>
                </p:oleObj>
              </mc:Choice>
              <mc:Fallback>
                <p:oleObj name="Equation" r:id="rId3" imgW="469392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484" y="3212986"/>
                        <a:ext cx="4631171" cy="597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6338021" y="3252529"/>
          <a:ext cx="1220932" cy="404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4" name="Equation" r:id="rId5" imgW="14020800" imgH="4267200" progId="Equation.DSMT4">
                  <p:embed/>
                </p:oleObj>
              </mc:Choice>
              <mc:Fallback>
                <p:oleObj name="Equation" r:id="rId5" imgW="14020800" imgH="426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021" y="3252529"/>
                        <a:ext cx="1220932" cy="404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3635375" y="2563987"/>
            <a:ext cx="3127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= [( 400+ 1)0.01] =4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611188" y="1844849"/>
            <a:ext cx="685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表示命中次数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~ B(400,0.01)</a:t>
            </a: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1000125" y="3743933"/>
          <a:ext cx="5270500" cy="2516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35" name="Equation" r:id="rId7" imgW="56083200" imgH="26517600" progId="Equation.DSMT4">
                  <p:embed/>
                </p:oleObj>
              </mc:Choice>
              <mc:Fallback>
                <p:oleObj name="Equation" r:id="rId7" imgW="56083200" imgH="26517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743933"/>
                        <a:ext cx="5270500" cy="2516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6418263" y="4076874"/>
            <a:ext cx="2725737" cy="1179513"/>
            <a:chOff x="4043" y="3067"/>
            <a:chExt cx="1717" cy="743"/>
          </a:xfrm>
        </p:grpSpPr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4043" y="3067"/>
              <a:ext cx="1717" cy="3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问题</a:t>
              </a:r>
              <a:r>
                <a:rPr kumimoji="1" lang="zh-CN" altLang="en-US" sz="28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如何计算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</a:t>
              </a:r>
            </a:p>
          </p:txBody>
        </p:sp>
        <p:graphicFrame>
          <p:nvGraphicFramePr>
            <p:cNvPr id="29710" name="Object 13"/>
            <p:cNvGraphicFramePr>
              <a:graphicFrameLocks noChangeAspect="1"/>
            </p:cNvGraphicFramePr>
            <p:nvPr/>
          </p:nvGraphicFramePr>
          <p:xfrm>
            <a:off x="4165" y="3457"/>
            <a:ext cx="1473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36" name="Equation" r:id="rId9" imgW="20421600" imgH="4876800" progId="Equation.DSMT4">
                    <p:embed/>
                  </p:oleObj>
                </mc:Choice>
                <mc:Fallback>
                  <p:oleObj name="Equation" r:id="rId9" imgW="20421600" imgH="4876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5" y="3457"/>
                          <a:ext cx="1473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6" name="AutoShape 14"/>
          <p:cNvSpPr>
            <a:spLocks noChangeArrowheads="1"/>
          </p:cNvSpPr>
          <p:nvPr/>
        </p:nvSpPr>
        <p:spPr bwMode="auto">
          <a:xfrm>
            <a:off x="6732588" y="5156473"/>
            <a:ext cx="2051050" cy="609600"/>
          </a:xfrm>
          <a:prstGeom prst="wedgeRoundRectCallout">
            <a:avLst>
              <a:gd name="adj1" fmla="val -9134"/>
              <a:gd name="adj2" fmla="val 3411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泊松近似</a:t>
            </a:r>
          </a:p>
        </p:txBody>
      </p:sp>
      <p:sp>
        <p:nvSpPr>
          <p:cNvPr id="3" name="动作按钮: 前进或下一项 2">
            <a:hlinkClick r:id="rId11" action="ppaction://hlinksldjump" highlightClick="1"/>
          </p:cNvPr>
          <p:cNvSpPr/>
          <p:nvPr/>
        </p:nvSpPr>
        <p:spPr>
          <a:xfrm>
            <a:off x="8460432" y="5948561"/>
            <a:ext cx="432048" cy="2880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8" grpId="0" autoUpdateAnimBg="0"/>
      <p:bldP spid="136201" grpId="0" autoUpdateAnimBg="0"/>
      <p:bldP spid="13620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二项分布性质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48880"/>
            <a:ext cx="8229600" cy="87894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sz="4400" dirty="0">
                <a:solidFill>
                  <a:schemeClr val="accent4">
                    <a:lumMod val="10000"/>
                  </a:schemeClr>
                </a:solidFill>
              </a:rPr>
              <a:t>then</a:t>
            </a:r>
            <a:endParaRPr lang="zh-CN" altLang="en-US" sz="4400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539565" y="1268760"/>
          <a:ext cx="6131016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4" name="Equation" r:id="rId3" imgW="43281600" imgH="5486400" progId="Equation.DSMT4">
                  <p:embed/>
                </p:oleObj>
              </mc:Choice>
              <mc:Fallback>
                <p:oleObj name="Equation" r:id="rId3" imgW="43281600" imgH="5486400" progId="Equation.DSMT4">
                  <p:embed/>
                  <p:pic>
                    <p:nvPicPr>
                      <p:cNvPr id="0" name="图片 44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65" y="1268760"/>
                        <a:ext cx="6131016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27584" y="3337178"/>
          <a:ext cx="48783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65" name="Equation" r:id="rId5" imgW="34442400" imgH="5486400" progId="Equation.DSMT4">
                  <p:embed/>
                </p:oleObj>
              </mc:Choice>
              <mc:Fallback>
                <p:oleObj name="Equation" r:id="rId5" imgW="34442400" imgH="5486400" progId="Equation.DSMT4">
                  <p:embed/>
                  <p:pic>
                    <p:nvPicPr>
                      <p:cNvPr id="0" name="图片 44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37178"/>
                        <a:ext cx="48783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517525" y="1708448"/>
            <a:ext cx="3117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分布律的性质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3400" y="2403782"/>
            <a:ext cx="7037388" cy="828677"/>
            <a:chOff x="326" y="3130"/>
            <a:chExt cx="4746" cy="522"/>
          </a:xfrm>
        </p:grpSpPr>
        <p:grpSp>
          <p:nvGrpSpPr>
            <p:cNvPr id="14360" name="Group 4"/>
            <p:cNvGrpSpPr/>
            <p:nvPr/>
          </p:nvGrpSpPr>
          <p:grpSpPr bwMode="auto">
            <a:xfrm>
              <a:off x="326" y="3178"/>
              <a:ext cx="2734" cy="474"/>
              <a:chOff x="326" y="3358"/>
              <a:chExt cx="2734" cy="474"/>
            </a:xfrm>
          </p:grpSpPr>
          <p:sp>
            <p:nvSpPr>
              <p:cNvPr id="14363" name="Text Box 5"/>
              <p:cNvSpPr txBox="1">
                <a:spLocks noChangeArrowheads="1"/>
              </p:cNvSpPr>
              <p:nvPr/>
            </p:nvSpPr>
            <p:spPr bwMode="auto">
              <a:xfrm>
                <a:off x="326" y="3414"/>
                <a:ext cx="43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q"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</a:p>
            </p:txBody>
          </p:sp>
          <p:graphicFrame>
            <p:nvGraphicFramePr>
              <p:cNvPr id="14364" name="Object 6"/>
              <p:cNvGraphicFramePr>
                <a:graphicFrameLocks noChangeAspect="1"/>
              </p:cNvGraphicFramePr>
              <p:nvPr/>
            </p:nvGraphicFramePr>
            <p:xfrm>
              <a:off x="775" y="3358"/>
              <a:ext cx="2285" cy="4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87" name="Equation" r:id="rId3" imgW="27432000" imgH="5486400" progId="Equation.DSMT4">
                      <p:embed/>
                    </p:oleObj>
                  </mc:Choice>
                  <mc:Fallback>
                    <p:oleObj name="Equation" r:id="rId3" imgW="27432000" imgH="54864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5" y="3358"/>
                            <a:ext cx="2285" cy="4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61" name="Line 7"/>
            <p:cNvSpPr>
              <a:spLocks noChangeShapeType="1"/>
            </p:cNvSpPr>
            <p:nvPr/>
          </p:nvSpPr>
          <p:spPr bwMode="auto">
            <a:xfrm>
              <a:off x="2976" y="340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Text Box 8"/>
            <p:cNvSpPr txBox="1">
              <a:spLocks noChangeArrowheads="1"/>
            </p:cNvSpPr>
            <p:nvPr/>
          </p:nvSpPr>
          <p:spPr bwMode="auto">
            <a:xfrm>
              <a:off x="4022" y="3130"/>
              <a:ext cx="10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非负性</a:t>
              </a:r>
            </a:p>
          </p:txBody>
        </p:sp>
      </p:grpSp>
      <p:grpSp>
        <p:nvGrpSpPr>
          <p:cNvPr id="4" name="Group 9"/>
          <p:cNvGrpSpPr/>
          <p:nvPr/>
        </p:nvGrpSpPr>
        <p:grpSpPr bwMode="auto">
          <a:xfrm>
            <a:off x="533400" y="3053072"/>
            <a:ext cx="7105650" cy="1262065"/>
            <a:chOff x="336" y="3491"/>
            <a:chExt cx="4768" cy="795"/>
          </a:xfrm>
        </p:grpSpPr>
        <p:grpSp>
          <p:nvGrpSpPr>
            <p:cNvPr id="14355" name="Group 10"/>
            <p:cNvGrpSpPr/>
            <p:nvPr/>
          </p:nvGrpSpPr>
          <p:grpSpPr bwMode="auto">
            <a:xfrm>
              <a:off x="336" y="3491"/>
              <a:ext cx="1645" cy="795"/>
              <a:chOff x="336" y="3515"/>
              <a:chExt cx="1645" cy="795"/>
            </a:xfrm>
          </p:grpSpPr>
          <p:sp>
            <p:nvSpPr>
              <p:cNvPr id="14358" name="Text Box 11"/>
              <p:cNvSpPr txBox="1">
                <a:spLocks noChangeArrowheads="1"/>
              </p:cNvSpPr>
              <p:nvPr/>
            </p:nvSpPr>
            <p:spPr bwMode="auto">
              <a:xfrm>
                <a:off x="336" y="3696"/>
                <a:ext cx="43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q"/>
                </a:pP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</a:p>
            </p:txBody>
          </p:sp>
          <p:graphicFrame>
            <p:nvGraphicFramePr>
              <p:cNvPr id="14359" name="Object 12"/>
              <p:cNvGraphicFramePr>
                <a:graphicFrameLocks noChangeAspect="1"/>
              </p:cNvGraphicFramePr>
              <p:nvPr/>
            </p:nvGraphicFramePr>
            <p:xfrm>
              <a:off x="913" y="3515"/>
              <a:ext cx="1068" cy="7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88" name="Equation" r:id="rId5" imgW="14020800" imgH="10363200" progId="Equation.DSMT4">
                      <p:embed/>
                    </p:oleObj>
                  </mc:Choice>
                  <mc:Fallback>
                    <p:oleObj name="Equation" r:id="rId5" imgW="14020800" imgH="103632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3" y="3515"/>
                            <a:ext cx="1068" cy="7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356" name="Line 13"/>
            <p:cNvSpPr>
              <a:spLocks noChangeShapeType="1"/>
            </p:cNvSpPr>
            <p:nvPr/>
          </p:nvSpPr>
          <p:spPr bwMode="auto">
            <a:xfrm>
              <a:off x="2976" y="38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7" name="Text Box 14"/>
            <p:cNvSpPr txBox="1">
              <a:spLocks noChangeArrowheads="1"/>
            </p:cNvSpPr>
            <p:nvPr/>
          </p:nvSpPr>
          <p:spPr bwMode="auto">
            <a:xfrm>
              <a:off x="4060" y="3610"/>
              <a:ext cx="10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归一性</a:t>
              </a:r>
            </a:p>
          </p:txBody>
        </p:sp>
      </p:grp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2041525" y="292398"/>
            <a:ext cx="1235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~      </a:t>
            </a: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654050" y="26064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grpSp>
        <p:nvGrpSpPr>
          <p:cNvPr id="6" name="Group 17"/>
          <p:cNvGrpSpPr/>
          <p:nvPr/>
        </p:nvGrpSpPr>
        <p:grpSpPr bwMode="auto">
          <a:xfrm>
            <a:off x="2971800" y="-27384"/>
            <a:ext cx="4038600" cy="1451844"/>
            <a:chOff x="1920" y="300"/>
            <a:chExt cx="2544" cy="778"/>
          </a:xfrm>
        </p:grpSpPr>
        <p:graphicFrame>
          <p:nvGraphicFramePr>
            <p:cNvPr id="14345" name="Object 18"/>
            <p:cNvGraphicFramePr>
              <a:graphicFrameLocks noChangeAspect="1"/>
            </p:cNvGraphicFramePr>
            <p:nvPr/>
          </p:nvGraphicFramePr>
          <p:xfrm>
            <a:off x="2090" y="300"/>
            <a:ext cx="225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89" name="Equation" r:id="rId7" imgW="31699200" imgH="5486400" progId="Equation.DSMT4">
                    <p:embed/>
                  </p:oleObj>
                </mc:Choice>
                <mc:Fallback>
                  <p:oleObj name="Equation" r:id="rId7" imgW="31699200" imgH="54864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300"/>
                          <a:ext cx="225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9"/>
            <p:cNvGraphicFramePr>
              <a:graphicFrameLocks noChangeAspect="1"/>
            </p:cNvGraphicFramePr>
            <p:nvPr/>
          </p:nvGraphicFramePr>
          <p:xfrm>
            <a:off x="2063" y="636"/>
            <a:ext cx="223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90" name="Equation" r:id="rId9" imgW="29870400" imgH="5486400" progId="Equation.DSMT4">
                    <p:embed/>
                  </p:oleObj>
                </mc:Choice>
                <mc:Fallback>
                  <p:oleObj name="Equation" r:id="rId9" imgW="29870400" imgH="54864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636"/>
                          <a:ext cx="223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7" name="Group 20"/>
            <p:cNvGrpSpPr/>
            <p:nvPr/>
          </p:nvGrpSpPr>
          <p:grpSpPr bwMode="auto">
            <a:xfrm>
              <a:off x="1920" y="432"/>
              <a:ext cx="48" cy="528"/>
              <a:chOff x="1824" y="432"/>
              <a:chExt cx="48" cy="528"/>
            </a:xfrm>
          </p:grpSpPr>
          <p:sp>
            <p:nvSpPr>
              <p:cNvPr id="14352" name="Line 21"/>
              <p:cNvSpPr>
                <a:spLocks noChangeShapeType="1"/>
              </p:cNvSpPr>
              <p:nvPr/>
            </p:nvSpPr>
            <p:spPr bwMode="auto">
              <a:xfrm>
                <a:off x="1824" y="48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3" name="Line 22"/>
              <p:cNvSpPr>
                <a:spLocks noChangeShapeType="1"/>
              </p:cNvSpPr>
              <p:nvPr/>
            </p:nvSpPr>
            <p:spPr bwMode="auto">
              <a:xfrm flipH="1">
                <a:off x="1824" y="43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4" name="Line 23"/>
              <p:cNvSpPr>
                <a:spLocks noChangeShapeType="1"/>
              </p:cNvSpPr>
              <p:nvPr/>
            </p:nvSpPr>
            <p:spPr bwMode="auto">
              <a:xfrm>
                <a:off x="1824" y="9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4348" name="Group 24"/>
            <p:cNvGrpSpPr/>
            <p:nvPr/>
          </p:nvGrpSpPr>
          <p:grpSpPr bwMode="auto">
            <a:xfrm rot="10800000">
              <a:off x="4416" y="432"/>
              <a:ext cx="48" cy="528"/>
              <a:chOff x="1824" y="432"/>
              <a:chExt cx="48" cy="528"/>
            </a:xfrm>
          </p:grpSpPr>
          <p:sp>
            <p:nvSpPr>
              <p:cNvPr id="14349" name="Line 25"/>
              <p:cNvSpPr>
                <a:spLocks noChangeShapeType="1"/>
              </p:cNvSpPr>
              <p:nvPr/>
            </p:nvSpPr>
            <p:spPr bwMode="auto">
              <a:xfrm>
                <a:off x="1824" y="48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0" name="Line 26"/>
              <p:cNvSpPr>
                <a:spLocks noChangeShapeType="1"/>
              </p:cNvSpPr>
              <p:nvPr/>
            </p:nvSpPr>
            <p:spPr bwMode="auto">
              <a:xfrm flipH="1">
                <a:off x="1824" y="43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351" name="Line 27"/>
              <p:cNvSpPr>
                <a:spLocks noChangeShapeType="1"/>
              </p:cNvSpPr>
              <p:nvPr/>
            </p:nvSpPr>
            <p:spPr bwMode="auto">
              <a:xfrm>
                <a:off x="1824" y="9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5740" name="AutoShape 28"/>
          <p:cNvSpPr>
            <a:spLocks noChangeArrowheads="1"/>
          </p:cNvSpPr>
          <p:nvPr/>
        </p:nvSpPr>
        <p:spPr bwMode="auto">
          <a:xfrm>
            <a:off x="3851275" y="4124623"/>
            <a:ext cx="2895600" cy="1447800"/>
          </a:xfrm>
          <a:prstGeom prst="wedgeRoundRectCallout">
            <a:avLst>
              <a:gd name="adj1" fmla="val -93477"/>
              <a:gd name="adj2" fmla="val -3750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用性质可以判断</a:t>
            </a:r>
          </a:p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是否为分布律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autoUpdateAnimBg="0"/>
      <p:bldP spid="115727" grpId="0" autoUpdateAnimBg="0"/>
      <p:bldP spid="115728" grpId="0" autoUpdateAnimBg="0"/>
      <p:bldP spid="115740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84212" y="260648"/>
            <a:ext cx="60467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 marL="11430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5. </a:t>
            </a:r>
            <a:r>
              <a:rPr lang="zh-CN" altLang="en-US" dirty="0"/>
              <a:t>泊松分布</a:t>
            </a:r>
            <a:r>
              <a:rPr lang="en-US" altLang="zh-CN" dirty="0"/>
              <a:t>Poisson Distribution</a:t>
            </a:r>
            <a:endParaRPr lang="zh-CN" altLang="en-US" dirty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31913" y="764704"/>
            <a:ext cx="6500816" cy="1117601"/>
            <a:chOff x="720" y="484"/>
            <a:chExt cx="4095" cy="704"/>
          </a:xfrm>
        </p:grpSpPr>
        <p:sp>
          <p:nvSpPr>
            <p:cNvPr id="31765" name="Text Box 4"/>
            <p:cNvSpPr txBox="1">
              <a:spLocks noChangeArrowheads="1"/>
            </p:cNvSpPr>
            <p:nvPr/>
          </p:nvSpPr>
          <p:spPr bwMode="auto">
            <a:xfrm>
              <a:off x="720" y="62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31766" name="Object 5"/>
            <p:cNvGraphicFramePr>
              <a:graphicFrameLocks noChangeAspect="1"/>
            </p:cNvGraphicFramePr>
            <p:nvPr/>
          </p:nvGraphicFramePr>
          <p:xfrm>
            <a:off x="1085" y="484"/>
            <a:ext cx="373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4" name="Equation" r:id="rId4" imgW="49682400" imgH="10058400" progId="Equation.DSMT4">
                    <p:embed/>
                  </p:oleObj>
                </mc:Choice>
                <mc:Fallback>
                  <p:oleObj name="Equation" r:id="rId4" imgW="49682400" imgH="10058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484"/>
                          <a:ext cx="3730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 bwMode="auto">
          <a:xfrm>
            <a:off x="495300" y="1772816"/>
            <a:ext cx="8129589" cy="677863"/>
            <a:chOff x="288" y="1041"/>
            <a:chExt cx="5121" cy="427"/>
          </a:xfrm>
        </p:grpSpPr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288" y="1041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31762" name="Object 8"/>
            <p:cNvGraphicFramePr>
              <a:graphicFrameLocks noChangeAspect="1"/>
            </p:cNvGraphicFramePr>
            <p:nvPr/>
          </p:nvGraphicFramePr>
          <p:xfrm>
            <a:off x="873" y="1087"/>
            <a:ext cx="67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5" name="Equation" r:id="rId6" imgW="8839200" imgH="4267200" progId="Equation.DSMT4">
                    <p:embed/>
                  </p:oleObj>
                </mc:Choice>
                <mc:Fallback>
                  <p:oleObj name="Equation" r:id="rId6" imgW="8839200" imgH="426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" y="1087"/>
                          <a:ext cx="679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3" name="Text Box 9"/>
            <p:cNvSpPr txBox="1">
              <a:spLocks noChangeArrowheads="1"/>
            </p:cNvSpPr>
            <p:nvPr/>
          </p:nvSpPr>
          <p:spPr bwMode="auto">
            <a:xfrm>
              <a:off x="1546" y="1064"/>
              <a:ext cx="36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是常数，则称</a:t>
              </a:r>
              <a:r>
                <a:rPr kumimoji="1" lang="zh-CN" altLang="en-US" sz="36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kumimoji="1" lang="zh-CN" altLang="en-US" sz="36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服从参数为</a:t>
              </a:r>
              <a:endParaRPr kumimoji="1" lang="zh-CN" altLang="en-US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1764" name="Object 10"/>
            <p:cNvGraphicFramePr>
              <a:graphicFrameLocks noChangeAspect="1"/>
            </p:cNvGraphicFramePr>
            <p:nvPr/>
          </p:nvGraphicFramePr>
          <p:xfrm>
            <a:off x="5104" y="1087"/>
            <a:ext cx="30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6" name="Equation" r:id="rId8" imgW="3352800" imgH="4267200" progId="Equation.DSMT4">
                    <p:embed/>
                  </p:oleObj>
                </mc:Choice>
                <mc:Fallback>
                  <p:oleObj name="Equation" r:id="rId8" imgW="3352800" imgH="426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4" y="1087"/>
                          <a:ext cx="30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468313" y="2490366"/>
            <a:ext cx="40528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200" dirty="0">
                <a:solidFill>
                  <a:srgbClr val="0000FF"/>
                </a:solidFill>
                <a:ea typeface="黑体" panose="02010609060101010101" pitchFamily="2" charset="-122"/>
              </a:rPr>
              <a:t>泊松</a:t>
            </a:r>
            <a:r>
              <a:rPr kumimoji="1" lang="en-US" altLang="zh-CN" sz="32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Poisson</a:t>
            </a:r>
            <a:r>
              <a:rPr kumimoji="1" lang="en-US" altLang="zh-CN" sz="32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分布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" name="Group 12"/>
          <p:cNvGrpSpPr/>
          <p:nvPr/>
        </p:nvGrpSpPr>
        <p:grpSpPr bwMode="auto">
          <a:xfrm>
            <a:off x="4427538" y="2490366"/>
            <a:ext cx="4379915" cy="720725"/>
            <a:chOff x="2448" y="1516"/>
            <a:chExt cx="2759" cy="454"/>
          </a:xfrm>
        </p:grpSpPr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4224" y="1536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或</a:t>
              </a:r>
            </a:p>
          </p:txBody>
        </p:sp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3103" y="1594"/>
            <a:ext cx="1103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7" name="Equation" r:id="rId10" imgW="15240000" imgH="4876800" progId="Equation.DSMT4">
                    <p:embed/>
                  </p:oleObj>
                </mc:Choice>
                <mc:Fallback>
                  <p:oleObj name="Equation" r:id="rId10" imgW="15240000" imgH="48768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1594"/>
                          <a:ext cx="1103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4664" y="1617"/>
            <a:ext cx="5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8" name="Equation" r:id="rId12" imgW="8534400" imgH="4876800" progId="Equation.DSMT4">
                    <p:embed/>
                  </p:oleObj>
                </mc:Choice>
                <mc:Fallback>
                  <p:oleObj name="Equation" r:id="rId12" imgW="8534400" imgH="48768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4" y="1617"/>
                          <a:ext cx="54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Text Box 16"/>
            <p:cNvSpPr txBox="1">
              <a:spLocks noChangeArrowheads="1"/>
            </p:cNvSpPr>
            <p:nvPr/>
          </p:nvSpPr>
          <p:spPr bwMode="auto">
            <a:xfrm>
              <a:off x="2448" y="1516"/>
              <a:ext cx="8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</p:grp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5496" y="3356992"/>
            <a:ext cx="1655763" cy="519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</a:rPr>
              <a:t>应用场合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1691681" y="3140968"/>
            <a:ext cx="7452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适合于描述单位时间内随机事件发生次数的概率分布。在某个时段内：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1835150" y="4941888"/>
            <a:ext cx="49423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某地区拨错号的电话呼唤次数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763713" y="4365625"/>
            <a:ext cx="535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市级医院急诊病人数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1835150" y="5516563"/>
            <a:ext cx="489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某地区发生的交通事故的次数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1835150" y="6092825"/>
            <a:ext cx="4540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一本书一页中的印刷错误数</a:t>
            </a:r>
            <a:r>
              <a:rPr kumimoji="1" lang="en-US" altLang="zh-CN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autoUpdateAnimBg="0"/>
      <p:bldP spid="137233" grpId="0" animBg="1" autoUpdateAnimBg="0"/>
      <p:bldP spid="137234" grpId="0" autoUpdateAnimBg="0"/>
      <p:bldP spid="137235" grpId="0" autoUpdateAnimBg="0"/>
      <p:bldP spid="137236" grpId="0" autoUpdateAnimBg="0"/>
      <p:bldP spid="137237" grpId="0" autoUpdateAnimBg="0"/>
      <p:bldP spid="13723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-27384"/>
            <a:ext cx="4680000" cy="3703694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788024" y="404664"/>
            <a:ext cx="43924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泊松分布的图形特点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12" y="3068960"/>
            <a:ext cx="4680000" cy="3789386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3573016"/>
            <a:ext cx="4392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Probability Distribution</a:t>
            </a:r>
            <a:endParaRPr kumimoji="1" lang="zh-CN" altLang="en-US" sz="2000" b="1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48064" y="2668850"/>
            <a:ext cx="3888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Cumulative distribution function</a:t>
            </a:r>
            <a:endParaRPr kumimoji="1" lang="zh-CN" altLang="en-US" sz="2000" b="1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 descr="泊松分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32656"/>
            <a:ext cx="5038708" cy="2663825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900112" y="3284984"/>
            <a:ext cx="60481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</a:rPr>
              <a:t>泊松分布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中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最可能出现次数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914400" y="4077147"/>
            <a:ext cx="724941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λ=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整数时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– 1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处的概率取得最大值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914401" y="4726434"/>
            <a:ext cx="724941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不是</a:t>
            </a:r>
            <a:r>
              <a:rPr kumimoji="1" lang="zh-CN" altLang="en-US" sz="28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整数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λ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处的概率取得最大值</a:t>
            </a:r>
            <a:endParaRPr kumimoji="1" lang="zh-CN" altLang="en-US" sz="28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utoUpdateAnimBg="0"/>
      <p:bldP spid="138245" grpId="0" autoUpdateAnimBg="0"/>
      <p:bldP spid="13824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泊松分布性质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348880"/>
            <a:ext cx="8229600" cy="87894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sz="4400" dirty="0">
                <a:solidFill>
                  <a:schemeClr val="accent4">
                    <a:lumMod val="10000"/>
                  </a:schemeClr>
                </a:solidFill>
              </a:rPr>
              <a:t>then</a:t>
            </a:r>
            <a:endParaRPr lang="zh-CN" altLang="en-US" sz="4400" dirty="0">
              <a:solidFill>
                <a:schemeClr val="accent4">
                  <a:lumMod val="10000"/>
                </a:schemeClr>
              </a:solidFill>
            </a:endParaRPr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057275" y="1268413"/>
          <a:ext cx="50942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0" name="Equation" r:id="rId3" imgW="35966400" imgH="5486400" progId="Equation.DSMT4">
                  <p:embed/>
                </p:oleObj>
              </mc:Choice>
              <mc:Fallback>
                <p:oleObj name="Equation" r:id="rId3" imgW="35966400" imgH="5486400" progId="Equation.DSMT4">
                  <p:embed/>
                  <p:pic>
                    <p:nvPicPr>
                      <p:cNvPr id="0" name="图片 45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1268413"/>
                        <a:ext cx="50942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3625" y="3336925"/>
          <a:ext cx="44037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" name="Equation" r:id="rId5" imgW="31089600" imgH="5486400" progId="Equation.DSMT4">
                  <p:embed/>
                </p:oleObj>
              </mc:Choice>
              <mc:Fallback>
                <p:oleObj name="Equation" r:id="rId5" imgW="31089600" imgH="5486400" progId="Equation.DSMT4">
                  <p:embed/>
                  <p:pic>
                    <p:nvPicPr>
                      <p:cNvPr id="0" name="图片 45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336925"/>
                        <a:ext cx="44037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68313" y="44624"/>
            <a:ext cx="8135937" cy="23575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宋体" panose="02010600030101010101" pitchFamily="2" charset="-122"/>
              </a:rPr>
              <a:t>例 一家商店由过去的销售记录知道，某种商品每月的销售数服从参数</a:t>
            </a:r>
            <a:r>
              <a:rPr kumimoji="1" lang="en-US" altLang="zh-CN" sz="3200" b="1" i="1" dirty="0">
                <a:solidFill>
                  <a:schemeClr val="accent4">
                    <a:lumMod val="10000"/>
                  </a:schemeClr>
                </a:solidFill>
                <a:latin typeface="宋体" panose="02010600030101010101" pitchFamily="2" charset="-122"/>
              </a:rPr>
              <a:t>λ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=5 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的泊松分布，为了以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95%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以上的把握保证不脱销，问商店在月底至少应进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宋体" panose="02010600030101010101" pitchFamily="2" charset="-122"/>
              </a:rPr>
              <a:t>该种商品多少件？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468313" y="2492549"/>
            <a:ext cx="7572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宋体" panose="02010600030101010101" pitchFamily="2" charset="-122"/>
              </a:rPr>
              <a:t>设该商品每月的销售数为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月底应进</a:t>
            </a:r>
            <a:r>
              <a:rPr kumimoji="1" lang="en-US" altLang="zh-CN" sz="28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件商品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258888" y="3141837"/>
            <a:ext cx="24288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)&gt;0.95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755650" y="4942062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查泊松分布表得</a:t>
            </a:r>
            <a:endParaRPr kumimoji="1" lang="zh-CN" altLang="en-US" sz="2800" b="1">
              <a:solidFill>
                <a:schemeClr val="accent4">
                  <a:lumMod val="10000"/>
                </a:scheme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3869532" y="4744345"/>
          <a:ext cx="2270125" cy="966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6" name="Equation" r:id="rId3" imgW="25908000" imgH="10668000" progId="Equation.DSMT4">
                  <p:embed/>
                </p:oleObj>
              </mc:Choice>
              <mc:Fallback>
                <p:oleObj name="Equation" r:id="rId3" imgW="25908000" imgH="1066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532" y="4744345"/>
                        <a:ext cx="2270125" cy="966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4498975" y="3141837"/>
            <a:ext cx="3276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32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) ≤ 0.05</a:t>
            </a:r>
          </a:p>
        </p:txBody>
      </p: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6475702" y="4674856"/>
          <a:ext cx="2291773" cy="103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7" name="Equation" r:id="rId5" imgW="24384000" imgH="10668000" progId="Equation.DSMT4">
                  <p:embed/>
                </p:oleObj>
              </mc:Choice>
              <mc:Fallback>
                <p:oleObj name="Equation" r:id="rId5" imgW="24384000" imgH="1066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702" y="4674856"/>
                        <a:ext cx="2291773" cy="103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1619250" y="5733554"/>
            <a:ext cx="2016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+1=10,</a:t>
            </a: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3027074" y="3737438"/>
          <a:ext cx="2438977" cy="105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8" name="Equation" r:id="rId7" imgW="25603200" imgH="10668000" progId="Equation.DSMT4">
                  <p:embed/>
                </p:oleObj>
              </mc:Choice>
              <mc:Fallback>
                <p:oleObj name="Equation" r:id="rId7" imgW="25603200" imgH="1066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074" y="3737438"/>
                        <a:ext cx="2438977" cy="1053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4356100" y="5807303"/>
            <a:ext cx="1470274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kumimoji="1" lang="en-US" altLang="zh-CN" sz="36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=9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  <p:bldP spid="139268" grpId="0"/>
      <p:bldP spid="139269" grpId="0" autoUpdateAnimBg="0"/>
      <p:bldP spid="139271" grpId="0"/>
      <p:bldP spid="139273" grpId="0" autoUpdateAnimBg="0"/>
      <p:bldP spid="13927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755650" y="404664"/>
            <a:ext cx="3949700" cy="57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二项分布的泊松近似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684213" y="1196827"/>
            <a:ext cx="77724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当试验次数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很大时，计算二项概率变得很麻烦，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</a:rPr>
              <a:t>必须寻求近似方法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755650" y="4294039"/>
            <a:ext cx="799281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我们先来介绍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二项分布的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泊松近似</a:t>
            </a:r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，后面我们将介绍二项分布的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正态近似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755650" y="2709714"/>
            <a:ext cx="81534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历史上，泊松分布是作为二项分布的近似，于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1837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年由法国数学家泊松引入的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/>
      <p:bldP spid="140292" grpId="0" autoUpdateAnimBg="0"/>
      <p:bldP spid="14029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65758" y="188640"/>
            <a:ext cx="7207250" cy="2971800"/>
            <a:chOff x="-76" y="336"/>
            <a:chExt cx="4540" cy="1968"/>
          </a:xfrm>
        </p:grpSpPr>
        <p:sp>
          <p:nvSpPr>
            <p:cNvPr id="35850" name="Text Box 3"/>
            <p:cNvSpPr txBox="1">
              <a:spLocks noChangeArrowheads="1"/>
            </p:cNvSpPr>
            <p:nvPr/>
          </p:nvSpPr>
          <p:spPr bwMode="auto">
            <a:xfrm>
              <a:off x="2352" y="768"/>
              <a:ext cx="1900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则对固定的</a:t>
              </a:r>
              <a:r>
                <a:rPr kumimoji="1" lang="zh-CN" altLang="en-US" sz="36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endPara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5851" name="Object 4"/>
            <p:cNvGraphicFramePr>
              <a:graphicFrameLocks noChangeAspect="1"/>
            </p:cNvGraphicFramePr>
            <p:nvPr/>
          </p:nvGraphicFramePr>
          <p:xfrm>
            <a:off x="1027" y="1188"/>
            <a:ext cx="3130" cy="10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6" name="Equation" r:id="rId3" imgW="45720000" imgH="15240000" progId="Equation.DSMT4">
                    <p:embed/>
                  </p:oleObj>
                </mc:Choice>
                <mc:Fallback>
                  <p:oleObj name="Equation" r:id="rId3" imgW="45720000" imgH="152400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1188"/>
                          <a:ext cx="3130" cy="10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5"/>
            <p:cNvGraphicFramePr>
              <a:graphicFrameLocks noChangeAspect="1"/>
            </p:cNvGraphicFramePr>
            <p:nvPr/>
          </p:nvGraphicFramePr>
          <p:xfrm>
            <a:off x="1037" y="763"/>
            <a:ext cx="133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7" name="Equation" r:id="rId5" imgW="16459200" imgH="4876800" progId="Equation.DSMT4">
                    <p:embed/>
                  </p:oleObj>
                </mc:Choice>
                <mc:Fallback>
                  <p:oleObj name="Equation" r:id="rId5" imgW="164592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763"/>
                          <a:ext cx="1331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Rectangle 6"/>
            <p:cNvSpPr>
              <a:spLocks noChangeArrowheads="1"/>
            </p:cNvSpPr>
            <p:nvPr/>
          </p:nvSpPr>
          <p:spPr bwMode="auto">
            <a:xfrm>
              <a:off x="595" y="720"/>
              <a:ext cx="404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</a:p>
          </p:txBody>
        </p:sp>
        <p:sp>
          <p:nvSpPr>
            <p:cNvPr id="35854" name="Text Box 7"/>
            <p:cNvSpPr txBox="1">
              <a:spLocks noChangeArrowheads="1"/>
            </p:cNvSpPr>
            <p:nvPr/>
          </p:nvSpPr>
          <p:spPr bwMode="auto">
            <a:xfrm>
              <a:off x="-76" y="336"/>
              <a:ext cx="1622" cy="42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b="1" dirty="0" err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Possion</a:t>
              </a:r>
              <a:r>
                <a:rPr kumimoji="1" lang="zh-CN" altLang="en-US" sz="36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定理</a:t>
              </a:r>
            </a:p>
          </p:txBody>
        </p:sp>
        <p:sp>
          <p:nvSpPr>
            <p:cNvPr id="35855" name="Rectangle 8"/>
            <p:cNvSpPr>
              <a:spLocks noChangeArrowheads="1"/>
            </p:cNvSpPr>
            <p:nvPr/>
          </p:nvSpPr>
          <p:spPr bwMode="auto">
            <a:xfrm>
              <a:off x="288" y="336"/>
              <a:ext cx="4176" cy="196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1258888" y="4005064"/>
            <a:ext cx="6948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 ~ B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则当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较大，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较小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1044576" y="4581128"/>
            <a:ext cx="7224713" cy="1068388"/>
            <a:chOff x="658" y="3140"/>
            <a:chExt cx="4551" cy="673"/>
          </a:xfrm>
        </p:grpSpPr>
        <p:graphicFrame>
          <p:nvGraphicFramePr>
            <p:cNvPr id="35848" name="Object 11"/>
            <p:cNvGraphicFramePr>
              <a:graphicFrameLocks noChangeAspect="1"/>
            </p:cNvGraphicFramePr>
            <p:nvPr/>
          </p:nvGraphicFramePr>
          <p:xfrm>
            <a:off x="4513" y="3385"/>
            <a:ext cx="6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8" name="Equation" r:id="rId7" imgW="1803400" imgH="660400" progId="Equation.3">
                    <p:embed/>
                  </p:oleObj>
                </mc:Choice>
                <mc:Fallback>
                  <p:oleObj name="Equation" r:id="rId7" imgW="1803400" imgH="660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385"/>
                          <a:ext cx="6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9" name="Object 12"/>
            <p:cNvGraphicFramePr>
              <a:graphicFrameLocks noChangeAspect="1"/>
            </p:cNvGraphicFramePr>
            <p:nvPr/>
          </p:nvGraphicFramePr>
          <p:xfrm>
            <a:off x="658" y="3140"/>
            <a:ext cx="3720" cy="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9" name="Equation" r:id="rId9" imgW="62788800" imgH="10058400" progId="Equation.DSMT4">
                    <p:embed/>
                  </p:oleObj>
                </mc:Choice>
                <mc:Fallback>
                  <p:oleObj name="Equation" r:id="rId9" imgW="62788800" imgH="100584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" y="3140"/>
                          <a:ext cx="3720" cy="6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25" name="Text Box 13"/>
          <p:cNvSpPr txBox="1">
            <a:spLocks noChangeArrowheads="1"/>
          </p:cNvSpPr>
          <p:nvPr/>
        </p:nvSpPr>
        <p:spPr bwMode="auto">
          <a:xfrm>
            <a:off x="468313" y="3215779"/>
            <a:ext cx="1223962" cy="641350"/>
          </a:xfrm>
          <a:prstGeom prst="rect">
            <a:avLst/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结论</a:t>
            </a:r>
          </a:p>
        </p:txBody>
      </p:sp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1851646" y="3212976"/>
            <a:ext cx="6529388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二项分布的极限分布是 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Poisson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分布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1835150" y="5661248"/>
            <a:ext cx="5543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n &gt;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10,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p &lt; 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0.1</a:t>
            </a:r>
            <a:r>
              <a:rPr kumimoji="1" lang="zh-CN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时近似效果较好</a:t>
            </a:r>
            <a:endParaRPr kumimoji="1" lang="zh-CN" altLang="en-US" sz="32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utoUpdateAnimBg="0"/>
      <p:bldP spid="141325" grpId="0" animBg="1" autoUpdateAnimBg="0"/>
      <p:bldP spid="141326" grpId="0" animBg="1"/>
      <p:bldP spid="14132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2362200" y="2348880"/>
          <a:ext cx="1776222" cy="525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7" name="Equation" r:id="rId3" imgW="16459200" imgH="4876800" progId="Equation.DSMT4">
                  <p:embed/>
                </p:oleObj>
              </mc:Choice>
              <mc:Fallback>
                <p:oleObj name="Equation" r:id="rId3" imgW="16459200" imgH="487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48880"/>
                        <a:ext cx="1776222" cy="525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3851275" y="3025155"/>
            <a:ext cx="3671888" cy="57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查附表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泊松分布表</a:t>
            </a:r>
            <a:endParaRPr kumimoji="1" lang="zh-CN" altLang="en-US" sz="3200" b="1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457200" y="116632"/>
            <a:ext cx="5267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利用</a:t>
            </a:r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Poisson</a:t>
            </a:r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定理再求前例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187450" y="888157"/>
            <a:ext cx="5635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命中次数不少于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次的概率</a:t>
            </a:r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900113" y="1607295"/>
            <a:ext cx="685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表示命中次数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~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(400,0.01)</a:t>
            </a:r>
          </a:p>
        </p:txBody>
      </p:sp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1017588" y="3789040"/>
          <a:ext cx="7622359" cy="109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8" name="Equation" r:id="rId5" imgW="74371200" imgH="10668000" progId="Equation.DSMT4">
                  <p:embed/>
                </p:oleObj>
              </mc:Choice>
              <mc:Fallback>
                <p:oleObj name="Equation" r:id="rId5" imgW="74371200" imgH="10668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3789040"/>
                        <a:ext cx="7622359" cy="109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4" name="AutoShape 8"/>
          <p:cNvSpPr>
            <a:spLocks noChangeArrowheads="1"/>
          </p:cNvSpPr>
          <p:nvPr/>
        </p:nvSpPr>
        <p:spPr bwMode="auto">
          <a:xfrm>
            <a:off x="1187450" y="3025155"/>
            <a:ext cx="2051050" cy="609600"/>
          </a:xfrm>
          <a:prstGeom prst="wedgeRoundRectCallout">
            <a:avLst>
              <a:gd name="adj1" fmla="val -9134"/>
              <a:gd name="adj2" fmla="val 3411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泊松近似</a:t>
            </a:r>
          </a:p>
        </p:txBody>
      </p:sp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984250" y="5073327"/>
          <a:ext cx="6709550" cy="55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9" name="Equation" r:id="rId7" imgW="62179200" imgH="5181600" progId="Equation.DSMT4">
                  <p:embed/>
                </p:oleObj>
              </mc:Choice>
              <mc:Fallback>
                <p:oleObj name="Equation" r:id="rId7" imgW="62179200" imgH="518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073327"/>
                        <a:ext cx="6709550" cy="558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3970339" y="5715867"/>
          <a:ext cx="1483157" cy="450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00" name="Equation" r:id="rId9" imgW="14020800" imgH="4267200" progId="Equation.DSMT4">
                  <p:embed/>
                </p:oleObj>
              </mc:Choice>
              <mc:Fallback>
                <p:oleObj name="Equation" r:id="rId9" imgW="14020800" imgH="426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9" y="5715867"/>
                        <a:ext cx="1483157" cy="450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后退或前一项 1">
            <a:hlinkClick r:id="rId11" action="ppaction://hlinksldjump" highlightClick="1"/>
          </p:cNvPr>
          <p:cNvSpPr/>
          <p:nvPr/>
        </p:nvSpPr>
        <p:spPr>
          <a:xfrm>
            <a:off x="8172400" y="6093296"/>
            <a:ext cx="504056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 autoUpdateAnimBg="0"/>
      <p:bldP spid="142341" grpId="0" autoUpdateAnimBg="0"/>
      <p:bldP spid="142342" grpId="0" autoUpdateAnimBg="0"/>
      <p:bldP spid="14234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07503" y="102111"/>
            <a:ext cx="8856985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/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例 保险公司里有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2500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人参加某种事故保险，每人每年付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120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元保险费，在一年中一个人发生此种事故的概率为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0.002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，发生事故时家人可向保险公司领得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20000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元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问：</a:t>
            </a:r>
          </a:p>
          <a:p>
            <a:pPr indent="228600" algn="just"/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对该项保险保险公司亏本的概率有多大？</a:t>
            </a:r>
          </a:p>
          <a:p>
            <a:pPr indent="228600" algn="just"/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该项保险的利润不少于</a:t>
            </a:r>
            <a:r>
              <a:rPr lang="en-US" altLang="zh-CN" sz="2800" dirty="0">
                <a:solidFill>
                  <a:schemeClr val="accent4">
                    <a:lumMod val="10000"/>
                  </a:schemeClr>
                </a:solidFill>
              </a:rPr>
              <a:t>10</a:t>
            </a:r>
            <a:r>
              <a:rPr lang="zh-CN" altLang="en-US" sz="2800" dirty="0">
                <a:solidFill>
                  <a:schemeClr val="accent4">
                    <a:lumMod val="10000"/>
                  </a:schemeClr>
                </a:solidFill>
              </a:rPr>
              <a:t>万元的概率有多大？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3098800" y="4512660"/>
          <a:ext cx="1749384" cy="52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" name="Equation" r:id="rId3" imgW="16154400" imgH="4876800" progId="Equation.DSMT4">
                  <p:embed/>
                </p:oleObj>
              </mc:Choice>
              <mc:Fallback>
                <p:oleObj name="Equation" r:id="rId3" imgW="161544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4512660"/>
                        <a:ext cx="1749384" cy="52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179512" y="2420888"/>
            <a:ext cx="871296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总收入：</a:t>
            </a:r>
            <a:r>
              <a:rPr lang="en-US" altLang="zh-CN" sz="2800" dirty="0">
                <a:latin typeface="Times New Roman" panose="02020603050405020304" pitchFamily="18" charset="0"/>
              </a:rPr>
              <a:t>120×2,500=300,000 </a:t>
            </a:r>
            <a:r>
              <a:rPr lang="zh-CN" altLang="en-US" sz="2800" dirty="0">
                <a:latin typeface="Times New Roman" panose="02020603050405020304" pitchFamily="18" charset="0"/>
              </a:rPr>
              <a:t>元，设有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人出现意外，则要支付赔偿金 </a:t>
            </a:r>
            <a:r>
              <a:rPr lang="en-US" altLang="zh-CN" sz="2800" dirty="0">
                <a:latin typeface="Times New Roman" panose="02020603050405020304" pitchFamily="18" charset="0"/>
              </a:rPr>
              <a:t>20,000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元，只要 </a:t>
            </a:r>
            <a:r>
              <a:rPr lang="en-US" altLang="zh-CN" sz="2800" dirty="0">
                <a:latin typeface="Times New Roman" panose="02020603050405020304" pitchFamily="18" charset="0"/>
              </a:rPr>
              <a:t>20 000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&gt; 300 000</a:t>
            </a:r>
            <a:r>
              <a:rPr lang="zh-CN" altLang="en-US" sz="2800" dirty="0">
                <a:latin typeface="Times New Roman" panose="02020603050405020304" pitchFamily="18" charset="0"/>
              </a:rPr>
              <a:t>，即 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</a:rPr>
              <a:t>&gt; 15 </a:t>
            </a:r>
            <a:r>
              <a:rPr lang="zh-CN" altLang="en-US" sz="2800" dirty="0">
                <a:latin typeface="Times New Roman" panose="02020603050405020304" pitchFamily="18" charset="0"/>
              </a:rPr>
              <a:t>人，保险公司亏本。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表示出事故人数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en-US" altLang="zh-CN" sz="28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~ B(2500,0.002)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/>
        </p:nvGraphicFramePr>
        <p:xfrm>
          <a:off x="696914" y="4939697"/>
          <a:ext cx="5802919" cy="109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1" name="Equation" r:id="rId5" imgW="56388000" imgH="10668000" progId="Equation.DSMT4">
                  <p:embed/>
                </p:oleObj>
              </mc:Choice>
              <mc:Fallback>
                <p:oleObj name="Equation" r:id="rId5" imgW="56388000" imgH="1066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4" y="4939697"/>
                        <a:ext cx="5802919" cy="1097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6804025" y="4612672"/>
            <a:ext cx="2051050" cy="609600"/>
          </a:xfrm>
          <a:prstGeom prst="wedgeRoundRectCallout">
            <a:avLst>
              <a:gd name="adj1" fmla="val -48528"/>
              <a:gd name="adj2" fmla="val -7630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泊松近似</a:t>
            </a:r>
          </a:p>
        </p:txBody>
      </p:sp>
      <p:sp>
        <p:nvSpPr>
          <p:cNvPr id="143368" name="AutoShape 8"/>
          <p:cNvSpPr>
            <a:spLocks noChangeArrowheads="1"/>
          </p:cNvSpPr>
          <p:nvPr/>
        </p:nvSpPr>
        <p:spPr bwMode="auto">
          <a:xfrm>
            <a:off x="971550" y="4612672"/>
            <a:ext cx="1044575" cy="504825"/>
          </a:xfrm>
          <a:prstGeom prst="wedgeRoundRectCallout">
            <a:avLst>
              <a:gd name="adj1" fmla="val 50306"/>
              <a:gd name="adj2" fmla="val 9371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亏本</a:t>
            </a:r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6732588" y="5571386"/>
            <a:ext cx="2411412" cy="609600"/>
          </a:xfrm>
          <a:prstGeom prst="wedgeRoundRectCallout">
            <a:avLst>
              <a:gd name="adj1" fmla="val -64810"/>
              <a:gd name="adj2" fmla="val -4296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几乎不亏本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  <p:bldP spid="143366" grpId="0" animBg="1" autoUpdateAnimBg="0"/>
      <p:bldP spid="143368" grpId="0" animBg="1" autoUpdateAnimBg="0"/>
      <p:bldP spid="14336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265594" y="2659277"/>
          <a:ext cx="8554878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3" imgW="75895200" imgH="10668000" progId="Equation.DSMT4">
                  <p:embed/>
                </p:oleObj>
              </mc:Choice>
              <mc:Fallback>
                <p:oleObj name="Equation" r:id="rId3" imgW="75895200" imgH="10668000" progId="Equation.DSMT4">
                  <p:embed/>
                  <p:pic>
                    <p:nvPicPr>
                      <p:cNvPr id="0" name="图片 4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94" y="2659277"/>
                        <a:ext cx="8554878" cy="1201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49689" y="3927243"/>
            <a:ext cx="2339975" cy="609600"/>
          </a:xfrm>
          <a:prstGeom prst="wedgeRoundRectCallout">
            <a:avLst>
              <a:gd name="adj1" fmla="val 6241"/>
              <a:gd name="adj2" fmla="val -1057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</a:rPr>
              <a:t>可能性极大</a:t>
            </a:r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323528" y="3971528"/>
            <a:ext cx="3097212" cy="609600"/>
          </a:xfrm>
          <a:prstGeom prst="wedgeRoundRectCallout">
            <a:avLst>
              <a:gd name="adj1" fmla="val -4944"/>
              <a:gd name="adj2" fmla="val -10312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800">
                <a:solidFill>
                  <a:schemeClr val="accent4">
                    <a:lumMod val="10000"/>
                  </a:schemeClr>
                </a:solidFill>
              </a:rPr>
              <a:t>利润不少于</a:t>
            </a:r>
            <a:r>
              <a:rPr lang="en-US" altLang="zh-CN" sz="2800">
                <a:solidFill>
                  <a:schemeClr val="accent4">
                    <a:lumMod val="10000"/>
                  </a:schemeClr>
                </a:solidFill>
              </a:rPr>
              <a:t>10</a:t>
            </a:r>
            <a:r>
              <a:rPr lang="zh-CN" altLang="en-US" sz="2800">
                <a:solidFill>
                  <a:schemeClr val="accent4">
                    <a:lumMod val="10000"/>
                  </a:schemeClr>
                </a:solidFill>
              </a:rPr>
              <a:t>万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2752" y="980728"/>
            <a:ext cx="849173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获利不少于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10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万，即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300,000 – 20,000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 ≥ 100,000,  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 ≤ 10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人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故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nimBg="1" autoUpdateAnimBg="0"/>
      <p:bldP spid="143371" grpId="0" animBg="1" autoUpdateAnimBg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539750" y="4117628"/>
            <a:ext cx="83375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  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是分段阶梯函数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的可能取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值 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3600" i="1" baseline="-250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处发生间断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间断点为第一类跳跃间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断点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在间断点处有跃度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3600" i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838200" y="2279303"/>
          <a:ext cx="70373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3" imgW="61874400" imgH="5486400" progId="Equation.DSMT4">
                  <p:embed/>
                </p:oleObj>
              </mc:Choice>
              <mc:Fallback>
                <p:oleObj name="Equation" r:id="rId3" imgW="618744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79303"/>
                        <a:ext cx="70373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403350" y="1058515"/>
          <a:ext cx="336708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5" name="Equation" r:id="rId5" imgW="26212800" imgH="4876800" progId="Equation.DSMT4">
                  <p:embed/>
                </p:oleObj>
              </mc:Choice>
              <mc:Fallback>
                <p:oleObj name="Equation" r:id="rId5" imgW="262128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058515"/>
                        <a:ext cx="336708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721894" y="980728"/>
          <a:ext cx="193833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6" name="Equation" r:id="rId7" imgW="12801600" imgH="8839200" progId="Equation.DSMT4">
                  <p:embed/>
                </p:oleObj>
              </mc:Choice>
              <mc:Fallback>
                <p:oleObj name="Equation" r:id="rId7" imgW="12801600" imgH="8839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894" y="980728"/>
                        <a:ext cx="193833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 bwMode="auto">
          <a:xfrm>
            <a:off x="2555875" y="3139730"/>
            <a:ext cx="3276600" cy="855663"/>
            <a:chOff x="480" y="2470"/>
            <a:chExt cx="2064" cy="539"/>
          </a:xfrm>
        </p:grpSpPr>
        <p:sp>
          <p:nvSpPr>
            <p:cNvPr id="15368" name="Text Box 10"/>
            <p:cNvSpPr txBox="1">
              <a:spLocks noChangeArrowheads="1"/>
            </p:cNvSpPr>
            <p:nvPr/>
          </p:nvSpPr>
          <p:spPr bwMode="auto">
            <a:xfrm>
              <a:off x="480" y="2544"/>
              <a:ext cx="20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其中              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369" name="Object 11"/>
            <p:cNvGraphicFramePr>
              <a:graphicFrameLocks noChangeAspect="1"/>
            </p:cNvGraphicFramePr>
            <p:nvPr/>
          </p:nvGraphicFramePr>
          <p:xfrm>
            <a:off x="1133" y="2470"/>
            <a:ext cx="1029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7" name="Equation" r:id="rId9" imgW="13106400" imgH="5486400" progId="Equation.DSMT4">
                    <p:embed/>
                  </p:oleObj>
                </mc:Choice>
                <mc:Fallback>
                  <p:oleObj name="Equation" r:id="rId9" imgW="13106400" imgH="5486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2470"/>
                          <a:ext cx="1029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95897"/>
            <a:ext cx="8686800" cy="706090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200" dirty="0"/>
              <a:t>离散型随机变量的分布函数</a:t>
            </a:r>
            <a:r>
              <a:rPr lang="en-US" altLang="zh-CN" sz="3200" dirty="0"/>
              <a:t>distribution function/cumulative distribution function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395288" y="2924225"/>
            <a:ext cx="543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解 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设需要配备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个维修工人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042988" y="3513609"/>
            <a:ext cx="67421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为同时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发生故障的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ea typeface="楷体_GB2312" pitchFamily="49" charset="-122"/>
              </a:rPr>
              <a:t>设备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台数，</a:t>
            </a:r>
          </a:p>
          <a:p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则 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X ~ B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(100, 0.01)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7975" y="116632"/>
            <a:ext cx="8585200" cy="2600325"/>
            <a:chOff x="182" y="127"/>
            <a:chExt cx="5408" cy="1638"/>
          </a:xfrm>
        </p:grpSpPr>
        <p:sp>
          <p:nvSpPr>
            <p:cNvPr id="38919" name="Text Box 5"/>
            <p:cNvSpPr txBox="1">
              <a:spLocks noChangeArrowheads="1"/>
            </p:cNvSpPr>
            <p:nvPr/>
          </p:nvSpPr>
          <p:spPr bwMode="auto">
            <a:xfrm>
              <a:off x="192" y="156"/>
              <a:ext cx="5398" cy="160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marL="457200" indent="-4572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179705" indent="0" eaLnBrk="1" hangingPunct="1"/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设同类型设备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100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台，每台工作相互独立，每台设备发生故障的概率都是  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0.01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一台设备发生故障可由一个人维修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问至少要配备多少维修工人，才能保证当设备发生故障时不能及时维修的概率小于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0.01? </a:t>
              </a:r>
            </a:p>
          </p:txBody>
        </p:sp>
        <p:sp>
          <p:nvSpPr>
            <p:cNvPr id="38920" name="Text Box 6"/>
            <p:cNvSpPr txBox="1">
              <a:spLocks noChangeArrowheads="1"/>
            </p:cNvSpPr>
            <p:nvPr/>
          </p:nvSpPr>
          <p:spPr bwMode="auto">
            <a:xfrm>
              <a:off x="182" y="127"/>
              <a:ext cx="636" cy="37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思考</a:t>
              </a:r>
              <a:endPara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4391" name="AutoShape 7"/>
          <p:cNvSpPr>
            <a:spLocks noChangeArrowheads="1"/>
          </p:cNvSpPr>
          <p:nvPr/>
        </p:nvSpPr>
        <p:spPr bwMode="auto">
          <a:xfrm>
            <a:off x="6659563" y="4004345"/>
            <a:ext cx="2051050" cy="609600"/>
          </a:xfrm>
          <a:prstGeom prst="wedgeRoundRectCallout">
            <a:avLst>
              <a:gd name="adj1" fmla="val -88315"/>
              <a:gd name="adj2" fmla="val 1406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kumimoji="1" lang="zh-CN" altLang="en-US" sz="2800" b="1" dirty="0">
                <a:solidFill>
                  <a:schemeClr val="accent4">
                    <a:lumMod val="10000"/>
                  </a:schemeClr>
                </a:solidFill>
              </a:rPr>
              <a:t>泊松近似</a:t>
            </a:r>
          </a:p>
        </p:txBody>
      </p:sp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1016000" y="4580409"/>
          <a:ext cx="6589713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3" name="Equation" r:id="rId3" imgW="66446400" imgH="10363200" progId="Equation.DSMT4">
                  <p:embed/>
                </p:oleObj>
              </mc:Choice>
              <mc:Fallback>
                <p:oleObj name="Equation" r:id="rId3" imgW="664464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580409"/>
                        <a:ext cx="6589713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2283042" y="692696"/>
          <a:ext cx="3211079" cy="48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5" name="Equation" r:id="rId3" imgW="26517600" imgH="4267200" progId="Equation.DSMT4">
                  <p:embed/>
                </p:oleObj>
              </mc:Choice>
              <mc:Fallback>
                <p:oleObj name="Equation" r:id="rId3" imgW="26517600" imgH="426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042" y="692696"/>
                        <a:ext cx="3211079" cy="484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1909763" y="1139938"/>
          <a:ext cx="47386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06" name="Equation" r:id="rId5" imgW="43891200" imgH="10668000" progId="Equation.DSMT4">
                  <p:embed/>
                </p:oleObj>
              </mc:Choice>
              <mc:Fallback>
                <p:oleObj name="Equation" r:id="rId5" imgW="43891200" imgH="1066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139938"/>
                        <a:ext cx="47386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2195513" y="2579428"/>
            <a:ext cx="3656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查附表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得     </a:t>
            </a:r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+1=5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563938" y="3443524"/>
            <a:ext cx="10775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n =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4</a:t>
            </a:r>
            <a:endParaRPr lang="en-US" altLang="zh-CN" sz="320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1979613" y="4379628"/>
            <a:ext cx="4537075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</a:rPr>
              <a:t>至少要配备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</a:rPr>
              <a:t>4</a:t>
            </a:r>
            <a:r>
              <a:rPr kumimoji="1" lang="zh-CN" altLang="en-US" sz="3200" dirty="0">
                <a:solidFill>
                  <a:schemeClr val="accent4">
                    <a:lumMod val="10000"/>
                  </a:schemeClr>
                </a:solidFill>
              </a:rPr>
              <a:t>名维修工人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utoUpdateAnimBg="0"/>
      <p:bldP spid="145413" grpId="0" autoUpdateAnimBg="0"/>
      <p:bldP spid="145414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29081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、超几何分布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、几何分布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、两点分布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、二项分布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、泊松分布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4" name="Object 0"/>
          <p:cNvGraphicFramePr>
            <a:graphicFrameLocks noChangeAspect="1"/>
          </p:cNvGraphicFramePr>
          <p:nvPr/>
        </p:nvGraphicFramePr>
        <p:xfrm>
          <a:off x="651049" y="4733477"/>
          <a:ext cx="6131055" cy="72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3" name="Equation" r:id="rId3" imgW="50901600" imgH="5486400" progId="Equation.DSMT4">
                  <p:embed/>
                </p:oleObj>
              </mc:Choice>
              <mc:Fallback>
                <p:oleObj name="Equation" r:id="rId3" imgW="50901600" imgH="5486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49" y="4733477"/>
                        <a:ext cx="6131055" cy="728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395536" y="2780928"/>
            <a:ext cx="6429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54625" name="Object 1"/>
          <p:cNvGraphicFramePr>
            <a:graphicFrameLocks noChangeAspect="1"/>
          </p:cNvGraphicFramePr>
          <p:nvPr/>
        </p:nvGraphicFramePr>
        <p:xfrm>
          <a:off x="651049" y="5409828"/>
          <a:ext cx="29892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4" name="Equation" r:id="rId5" imgW="22250400" imgH="5486400" progId="Equation.DSMT4">
                  <p:embed/>
                </p:oleObj>
              </mc:Choice>
              <mc:Fallback>
                <p:oleObj name="Equation" r:id="rId5" imgW="22250400" imgH="548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49" y="5409828"/>
                        <a:ext cx="29892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/>
          <p:nvPr/>
        </p:nvGrpSpPr>
        <p:grpSpPr bwMode="auto">
          <a:xfrm>
            <a:off x="886073" y="2888878"/>
            <a:ext cx="8077201" cy="1676400"/>
            <a:chOff x="624" y="2112"/>
            <a:chExt cx="5088" cy="1056"/>
          </a:xfrm>
        </p:grpSpPr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624" y="2755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出发地</a:t>
              </a:r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5082" y="2754"/>
              <a:ext cx="63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甲地</a:t>
              </a:r>
            </a:p>
          </p:txBody>
        </p:sp>
        <p:grpSp>
          <p:nvGrpSpPr>
            <p:cNvPr id="16395" name="Group 11"/>
            <p:cNvGrpSpPr/>
            <p:nvPr/>
          </p:nvGrpSpPr>
          <p:grpSpPr bwMode="auto">
            <a:xfrm>
              <a:off x="1488" y="2112"/>
              <a:ext cx="3888" cy="1056"/>
              <a:chOff x="1392" y="2112"/>
              <a:chExt cx="3888" cy="1056"/>
            </a:xfrm>
          </p:grpSpPr>
          <p:grpSp>
            <p:nvGrpSpPr>
              <p:cNvPr id="16396" name="Group 12"/>
              <p:cNvGrpSpPr/>
              <p:nvPr/>
            </p:nvGrpSpPr>
            <p:grpSpPr bwMode="auto">
              <a:xfrm>
                <a:off x="1536" y="2112"/>
                <a:ext cx="624" cy="1038"/>
                <a:chOff x="1488" y="2112"/>
                <a:chExt cx="624" cy="1038"/>
              </a:xfrm>
            </p:grpSpPr>
            <p:sp>
              <p:nvSpPr>
                <p:cNvPr id="16407" name="AutoShape 13"/>
                <p:cNvSpPr>
                  <a:spLocks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8" name="Picture 14" descr="BD07303_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397" name="Group 15"/>
              <p:cNvGrpSpPr/>
              <p:nvPr/>
            </p:nvGrpSpPr>
            <p:grpSpPr bwMode="auto">
              <a:xfrm>
                <a:off x="2400" y="2112"/>
                <a:ext cx="624" cy="1038"/>
                <a:chOff x="1488" y="2112"/>
                <a:chExt cx="624" cy="1038"/>
              </a:xfrm>
            </p:grpSpPr>
            <p:sp>
              <p:nvSpPr>
                <p:cNvPr id="16405" name="AutoShape 16"/>
                <p:cNvSpPr>
                  <a:spLocks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6" name="Picture 17" descr="BD07303_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398" name="Group 18"/>
              <p:cNvGrpSpPr/>
              <p:nvPr/>
            </p:nvGrpSpPr>
            <p:grpSpPr bwMode="auto">
              <a:xfrm>
                <a:off x="3312" y="2112"/>
                <a:ext cx="624" cy="1038"/>
                <a:chOff x="1488" y="2112"/>
                <a:chExt cx="624" cy="1038"/>
              </a:xfrm>
            </p:grpSpPr>
            <p:sp>
              <p:nvSpPr>
                <p:cNvPr id="16403" name="AutoShape 19"/>
                <p:cNvSpPr>
                  <a:spLocks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4" name="Picture 20" descr="BD07303_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399" name="Group 21"/>
              <p:cNvGrpSpPr/>
              <p:nvPr/>
            </p:nvGrpSpPr>
            <p:grpSpPr bwMode="auto">
              <a:xfrm>
                <a:off x="4272" y="2112"/>
                <a:ext cx="624" cy="1038"/>
                <a:chOff x="1488" y="2112"/>
                <a:chExt cx="624" cy="1038"/>
              </a:xfrm>
            </p:grpSpPr>
            <p:sp>
              <p:nvSpPr>
                <p:cNvPr id="16401" name="AutoShape 22"/>
                <p:cNvSpPr>
                  <a:spLocks noChangeArrowheads="1"/>
                </p:cNvSpPr>
                <p:nvPr/>
              </p:nvSpPr>
              <p:spPr bwMode="auto">
                <a:xfrm>
                  <a:off x="1776" y="2352"/>
                  <a:ext cx="96" cy="798"/>
                </a:xfrm>
                <a:prstGeom prst="upArrow">
                  <a:avLst>
                    <a:gd name="adj1" fmla="val 50000"/>
                    <a:gd name="adj2" fmla="val 207813"/>
                  </a:avLst>
                </a:prstGeom>
                <a:solidFill>
                  <a:srgbClr val="CC66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chemeClr val="accent4">
                        <a:lumMod val="10000"/>
                      </a:schemeClr>
                    </a:solidFill>
                  </a:endParaRPr>
                </a:p>
              </p:txBody>
            </p:sp>
            <p:pic>
              <p:nvPicPr>
                <p:cNvPr id="16402" name="Picture 23" descr="BD07303_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8" y="2112"/>
                  <a:ext cx="624" cy="5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400" name="Line 24"/>
              <p:cNvSpPr>
                <a:spLocks noChangeShapeType="1"/>
              </p:cNvSpPr>
              <p:nvPr/>
            </p:nvSpPr>
            <p:spPr bwMode="auto">
              <a:xfrm>
                <a:off x="1392" y="3168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987753" y="4749253"/>
            <a:ext cx="137890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600" i="1" dirty="0"/>
              <a:t>k</a:t>
            </a:r>
            <a:r>
              <a:rPr lang="en-US" altLang="zh-CN" sz="3600" dirty="0"/>
              <a:t>=4?</a:t>
            </a:r>
            <a:endParaRPr lang="zh-CN" altLang="en-US" sz="3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107504" y="197862"/>
            <a:ext cx="8908159" cy="2554545"/>
            <a:chOff x="-1836712" y="197862"/>
            <a:chExt cx="10852375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1836712" y="197862"/>
              <a:ext cx="10852375" cy="25545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zh-CN" sz="3200" b="1" dirty="0">
                  <a:solidFill>
                    <a:srgbClr val="8064A2">
                      <a:lumMod val="10000"/>
                    </a:srgb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kumimoji="1" lang="zh-CN" altLang="en-US" sz="3200" b="1" dirty="0">
                  <a:solidFill>
                    <a:srgbClr val="8064A2">
                      <a:lumMod val="10000"/>
                    </a:srgb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kumimoji="1" lang="en-US" altLang="zh-CN" sz="3200" b="1" dirty="0">
                  <a:solidFill>
                    <a:srgbClr val="8064A2">
                      <a:lumMod val="10000"/>
                    </a:srgb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  <a:r>
                <a:rPr kumimoji="1" lang="en-US" altLang="zh-CN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zh-CN" altLang="en-US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设汽车在开往甲地途中需经过</a:t>
              </a:r>
              <a:r>
                <a:rPr kumimoji="1" lang="en-US" altLang="zh-CN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 </a:t>
              </a:r>
              <a:r>
                <a:rPr kumimoji="1" lang="zh-CN" altLang="en-US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盏</a:t>
              </a:r>
              <a:endParaRPr kumimoji="1" lang="en-US" altLang="zh-CN" sz="3200" dirty="0">
                <a:solidFill>
                  <a:srgbClr val="8064A2">
                    <a:lumMod val="10000"/>
                  </a:srgb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kumimoji="1" lang="en-US" altLang="zh-CN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</a:t>
              </a:r>
              <a:r>
                <a:rPr kumimoji="1" lang="zh-CN" altLang="en-US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信号灯</a:t>
              </a:r>
              <a:r>
                <a:rPr kumimoji="1" lang="en-US" altLang="zh-CN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200" dirty="0">
                  <a:solidFill>
                    <a:srgbClr val="8064A2">
                      <a:lumMod val="10000"/>
                    </a:srgb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每盏信号灯独立地以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概率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允许</a:t>
              </a:r>
              <a:endPara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          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汽车通过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令</a:t>
              </a:r>
              <a:r>
                <a:rPr kumimoji="1" lang="zh-CN" altLang="en-US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表示首次停下时已通过的信号灯盏数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求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的概率分布律与 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0.4 </a:t>
              </a:r>
              <a:r>
                <a:rPr kumimoji="1" lang="zh-CN" altLang="en-US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时的分布函数</a:t>
              </a:r>
              <a:endParaRPr lang="zh-CN" altLang="en-US" sz="3200" dirty="0"/>
            </a:p>
          </p:txBody>
        </p:sp>
        <p:pic>
          <p:nvPicPr>
            <p:cNvPr id="29" name="Picture 7" descr="BD05672_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36712" y="251211"/>
              <a:ext cx="1447800" cy="14001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676400" y="1806189"/>
            <a:ext cx="4086225" cy="1162050"/>
            <a:chOff x="854" y="392"/>
            <a:chExt cx="2574" cy="732"/>
          </a:xfrm>
        </p:grpSpPr>
        <p:sp>
          <p:nvSpPr>
            <p:cNvPr id="17476" name="Text Box 3"/>
            <p:cNvSpPr txBox="1">
              <a:spLocks noChangeArrowheads="1"/>
            </p:cNvSpPr>
            <p:nvPr/>
          </p:nvSpPr>
          <p:spPr bwMode="auto">
            <a:xfrm>
              <a:off x="854" y="413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7477" name="Text Box 4"/>
            <p:cNvSpPr txBox="1">
              <a:spLocks noChangeArrowheads="1"/>
            </p:cNvSpPr>
            <p:nvPr/>
          </p:nvSpPr>
          <p:spPr bwMode="auto">
            <a:xfrm>
              <a:off x="1431" y="400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478" name="Text Box 5"/>
            <p:cNvSpPr txBox="1">
              <a:spLocks noChangeArrowheads="1"/>
            </p:cNvSpPr>
            <p:nvPr/>
          </p:nvSpPr>
          <p:spPr bwMode="auto">
            <a:xfrm>
              <a:off x="2007" y="396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7479" name="Text Box 6"/>
            <p:cNvSpPr txBox="1">
              <a:spLocks noChangeArrowheads="1"/>
            </p:cNvSpPr>
            <p:nvPr/>
          </p:nvSpPr>
          <p:spPr bwMode="auto">
            <a:xfrm>
              <a:off x="2596" y="396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7480" name="Text Box 7"/>
            <p:cNvSpPr txBox="1">
              <a:spLocks noChangeArrowheads="1"/>
            </p:cNvSpPr>
            <p:nvPr/>
          </p:nvSpPr>
          <p:spPr bwMode="auto">
            <a:xfrm>
              <a:off x="3168" y="392"/>
              <a:ext cx="260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219200" y="2110989"/>
            <a:ext cx="7543800" cy="650875"/>
            <a:chOff x="432" y="580"/>
            <a:chExt cx="4752" cy="410"/>
          </a:xfrm>
        </p:grpSpPr>
        <p:sp>
          <p:nvSpPr>
            <p:cNvPr id="17474" name="Line 9"/>
            <p:cNvSpPr>
              <a:spLocks noChangeShapeType="1"/>
            </p:cNvSpPr>
            <p:nvPr/>
          </p:nvSpPr>
          <p:spPr bwMode="auto">
            <a:xfrm>
              <a:off x="432" y="580"/>
              <a:ext cx="47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75" name="Text Box 10"/>
            <p:cNvSpPr txBox="1">
              <a:spLocks noChangeArrowheads="1"/>
            </p:cNvSpPr>
            <p:nvPr/>
          </p:nvSpPr>
          <p:spPr bwMode="auto">
            <a:xfrm>
              <a:off x="4742" y="586"/>
              <a:ext cx="2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054100" y="1806189"/>
            <a:ext cx="622300" cy="906463"/>
            <a:chOff x="432" y="387"/>
            <a:chExt cx="392" cy="571"/>
          </a:xfrm>
        </p:grpSpPr>
        <p:sp>
          <p:nvSpPr>
            <p:cNvPr id="17470" name="Rectangle 12"/>
            <p:cNvSpPr>
              <a:spLocks noChangeArrowheads="1"/>
            </p:cNvSpPr>
            <p:nvPr/>
          </p:nvSpPr>
          <p:spPr bwMode="auto">
            <a:xfrm>
              <a:off x="488" y="670"/>
              <a:ext cx="33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17471" name="Group 13"/>
            <p:cNvGrpSpPr/>
            <p:nvPr/>
          </p:nvGrpSpPr>
          <p:grpSpPr bwMode="auto">
            <a:xfrm>
              <a:off x="432" y="387"/>
              <a:ext cx="335" cy="365"/>
              <a:chOff x="432" y="387"/>
              <a:chExt cx="335" cy="365"/>
            </a:xfrm>
          </p:grpSpPr>
          <p:sp>
            <p:nvSpPr>
              <p:cNvPr id="17472" name="Text Box 14"/>
              <p:cNvSpPr txBox="1">
                <a:spLocks noChangeArrowheads="1"/>
              </p:cNvSpPr>
              <p:nvPr/>
            </p:nvSpPr>
            <p:spPr bwMode="auto">
              <a:xfrm>
                <a:off x="566" y="387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]</a:t>
                </a:r>
              </a:p>
            </p:txBody>
          </p:sp>
          <p:sp>
            <p:nvSpPr>
              <p:cNvPr id="17473" name="Line 15"/>
              <p:cNvSpPr>
                <a:spLocks noChangeShapeType="1"/>
              </p:cNvSpPr>
              <p:nvPr/>
            </p:nvSpPr>
            <p:spPr bwMode="auto">
              <a:xfrm flipH="1">
                <a:off x="432" y="58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</p:grpSp>
      <p:grpSp>
        <p:nvGrpSpPr>
          <p:cNvPr id="6" name="Group 16"/>
          <p:cNvGrpSpPr/>
          <p:nvPr/>
        </p:nvGrpSpPr>
        <p:grpSpPr bwMode="auto">
          <a:xfrm>
            <a:off x="304800" y="1882389"/>
            <a:ext cx="1295400" cy="450850"/>
            <a:chOff x="192" y="436"/>
            <a:chExt cx="816" cy="284"/>
          </a:xfrm>
        </p:grpSpPr>
        <p:sp>
          <p:nvSpPr>
            <p:cNvPr id="17468" name="Rectangle 17"/>
            <p:cNvSpPr>
              <a:spLocks noChangeArrowheads="1"/>
            </p:cNvSpPr>
            <p:nvPr/>
          </p:nvSpPr>
          <p:spPr bwMode="auto">
            <a:xfrm>
              <a:off x="336" y="436"/>
              <a:ext cx="672" cy="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69" name="Line 18"/>
            <p:cNvSpPr>
              <a:spLocks noChangeShapeType="1"/>
            </p:cNvSpPr>
            <p:nvPr/>
          </p:nvSpPr>
          <p:spPr bwMode="auto">
            <a:xfrm flipH="1">
              <a:off x="192" y="57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7" name="Group 19"/>
          <p:cNvGrpSpPr/>
          <p:nvPr/>
        </p:nvGrpSpPr>
        <p:grpSpPr bwMode="auto">
          <a:xfrm>
            <a:off x="457200" y="1882389"/>
            <a:ext cx="1371600" cy="457200"/>
            <a:chOff x="144" y="432"/>
            <a:chExt cx="864" cy="288"/>
          </a:xfrm>
        </p:grpSpPr>
        <p:sp>
          <p:nvSpPr>
            <p:cNvPr id="17466" name="Rectangle 20"/>
            <p:cNvSpPr>
              <a:spLocks noChangeArrowheads="1"/>
            </p:cNvSpPr>
            <p:nvPr/>
          </p:nvSpPr>
          <p:spPr bwMode="auto">
            <a:xfrm>
              <a:off x="192" y="432"/>
              <a:ext cx="816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67" name="Line 21"/>
            <p:cNvSpPr>
              <a:spLocks noChangeShapeType="1"/>
            </p:cNvSpPr>
            <p:nvPr/>
          </p:nvSpPr>
          <p:spPr bwMode="auto">
            <a:xfrm flipH="1">
              <a:off x="144" y="57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8" name="Group 22"/>
          <p:cNvGrpSpPr/>
          <p:nvPr/>
        </p:nvGrpSpPr>
        <p:grpSpPr bwMode="auto">
          <a:xfrm>
            <a:off x="533400" y="1806189"/>
            <a:ext cx="2160588" cy="579438"/>
            <a:chOff x="144" y="387"/>
            <a:chExt cx="1361" cy="365"/>
          </a:xfrm>
        </p:grpSpPr>
        <p:sp>
          <p:nvSpPr>
            <p:cNvPr id="17464" name="Text Box 23"/>
            <p:cNvSpPr txBox="1">
              <a:spLocks noChangeArrowheads="1"/>
            </p:cNvSpPr>
            <p:nvPr/>
          </p:nvSpPr>
          <p:spPr bwMode="auto">
            <a:xfrm>
              <a:off x="1304" y="387"/>
              <a:ext cx="2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17465" name="Line 24"/>
            <p:cNvSpPr>
              <a:spLocks noChangeShapeType="1"/>
            </p:cNvSpPr>
            <p:nvPr/>
          </p:nvSpPr>
          <p:spPr bwMode="auto">
            <a:xfrm flipH="1">
              <a:off x="144" y="576"/>
              <a:ext cx="1248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114713" name="Object 25"/>
          <p:cNvGraphicFramePr>
            <a:graphicFrameLocks noChangeAspect="1"/>
          </p:cNvGraphicFramePr>
          <p:nvPr/>
        </p:nvGraphicFramePr>
        <p:xfrm>
          <a:off x="2339752" y="4104817"/>
          <a:ext cx="3026353" cy="60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9" name="Equation" r:id="rId3" imgW="26822400" imgH="4876800" progId="Equation.DSMT4">
                  <p:embed/>
                </p:oleObj>
              </mc:Choice>
              <mc:Fallback>
                <p:oleObj name="Equation" r:id="rId3" imgW="26822400" imgH="4876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104817"/>
                        <a:ext cx="3026353" cy="601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4" name="Object 26"/>
          <p:cNvGraphicFramePr>
            <a:graphicFrameLocks noChangeAspect="1"/>
          </p:cNvGraphicFramePr>
          <p:nvPr/>
        </p:nvGraphicFramePr>
        <p:xfrm>
          <a:off x="6922642" y="4202000"/>
          <a:ext cx="1474090" cy="489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0" name="Equation" r:id="rId5" imgW="13411200" imgH="4267200" progId="Equation.DSMT4">
                  <p:embed/>
                </p:oleObj>
              </mc:Choice>
              <mc:Fallback>
                <p:oleObj name="Equation" r:id="rId5" imgW="13411200" imgH="4267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2642" y="4202000"/>
                        <a:ext cx="1474090" cy="489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7"/>
          <p:cNvGrpSpPr/>
          <p:nvPr/>
        </p:nvGrpSpPr>
        <p:grpSpPr bwMode="auto">
          <a:xfrm>
            <a:off x="2398710" y="3574354"/>
            <a:ext cx="5895969" cy="530861"/>
            <a:chOff x="1069" y="1993"/>
            <a:chExt cx="3714" cy="304"/>
          </a:xfrm>
        </p:grpSpPr>
        <p:graphicFrame>
          <p:nvGraphicFramePr>
            <p:cNvPr id="17462" name="Object 28"/>
            <p:cNvGraphicFramePr>
              <a:graphicFrameLocks noChangeAspect="1"/>
            </p:cNvGraphicFramePr>
            <p:nvPr/>
          </p:nvGraphicFramePr>
          <p:xfrm>
            <a:off x="1069" y="1993"/>
            <a:ext cx="41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11" name="Equation" r:id="rId7" imgW="6400800" imgH="4572000" progId="Equation.DSMT4">
                    <p:embed/>
                  </p:oleObj>
                </mc:Choice>
                <mc:Fallback>
                  <p:oleObj name="Equation" r:id="rId7" imgW="6400800" imgH="45720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9" y="1993"/>
                          <a:ext cx="41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3" name="Object 29"/>
            <p:cNvGraphicFramePr>
              <a:graphicFrameLocks noChangeAspect="1"/>
            </p:cNvGraphicFramePr>
            <p:nvPr/>
          </p:nvGraphicFramePr>
          <p:xfrm>
            <a:off x="3939" y="2001"/>
            <a:ext cx="84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12" name="Equation" r:id="rId9" imgW="13411200" imgH="4267200" progId="Equation.DSMT4">
                    <p:embed/>
                  </p:oleObj>
                </mc:Choice>
                <mc:Fallback>
                  <p:oleObj name="Equation" r:id="rId9" imgW="13411200" imgH="42672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2001"/>
                          <a:ext cx="84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0"/>
          <p:cNvGrpSpPr/>
          <p:nvPr/>
        </p:nvGrpSpPr>
        <p:grpSpPr bwMode="auto">
          <a:xfrm>
            <a:off x="2441573" y="2987372"/>
            <a:ext cx="5418133" cy="557054"/>
            <a:chOff x="1056" y="1512"/>
            <a:chExt cx="3413" cy="319"/>
          </a:xfrm>
        </p:grpSpPr>
        <p:graphicFrame>
          <p:nvGraphicFramePr>
            <p:cNvPr id="17460" name="Object 31"/>
            <p:cNvGraphicFramePr>
              <a:graphicFrameLocks noChangeAspect="1"/>
            </p:cNvGraphicFramePr>
            <p:nvPr/>
          </p:nvGraphicFramePr>
          <p:xfrm>
            <a:off x="1056" y="1512"/>
            <a:ext cx="320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13" name="Equation" r:id="rId11" imgW="4876800" imgH="4876800" progId="Equation.DSMT4">
                    <p:embed/>
                  </p:oleObj>
                </mc:Choice>
                <mc:Fallback>
                  <p:oleObj name="Equation" r:id="rId11" imgW="4876800" imgH="48768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12"/>
                          <a:ext cx="320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61" name="Object 32"/>
            <p:cNvGraphicFramePr>
              <a:graphicFrameLocks noChangeAspect="1"/>
            </p:cNvGraphicFramePr>
            <p:nvPr/>
          </p:nvGraphicFramePr>
          <p:xfrm>
            <a:off x="3925" y="1529"/>
            <a:ext cx="5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14" name="Equation" r:id="rId13" imgW="8534400" imgH="4267200" progId="Equation.DSMT4">
                    <p:embed/>
                  </p:oleObj>
                </mc:Choice>
                <mc:Fallback>
                  <p:oleObj name="Equation" r:id="rId13" imgW="8534400" imgH="42672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1529"/>
                          <a:ext cx="54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21" name="Object 33"/>
          <p:cNvGraphicFramePr>
            <a:graphicFrameLocks noChangeAspect="1"/>
          </p:cNvGraphicFramePr>
          <p:nvPr/>
        </p:nvGraphicFramePr>
        <p:xfrm>
          <a:off x="2339752" y="4690172"/>
          <a:ext cx="3664238" cy="624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5" name="Equation" r:id="rId15" imgW="32004000" imgH="4876800" progId="Equation.DSMT4">
                  <p:embed/>
                </p:oleObj>
              </mc:Choice>
              <mc:Fallback>
                <p:oleObj name="Equation" r:id="rId15" imgW="32004000" imgH="4876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690172"/>
                        <a:ext cx="3664238" cy="624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/>
        </p:nvGraphicFramePr>
        <p:xfrm>
          <a:off x="6916367" y="4702385"/>
          <a:ext cx="1535855" cy="4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6" name="Equation" r:id="rId17" imgW="14020800" imgH="4267200" progId="Equation.DSMT4">
                  <p:embed/>
                </p:oleObj>
              </mc:Choice>
              <mc:Fallback>
                <p:oleObj name="Equation" r:id="rId17" imgW="14020800" imgH="4267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367" y="4702385"/>
                        <a:ext cx="1535855" cy="494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3" name="Object 35"/>
          <p:cNvGraphicFramePr>
            <a:graphicFrameLocks noChangeAspect="1"/>
          </p:cNvGraphicFramePr>
          <p:nvPr/>
        </p:nvGraphicFramePr>
        <p:xfrm>
          <a:off x="2339752" y="5232447"/>
          <a:ext cx="4134716" cy="64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7" name="Equation" r:id="rId19" imgW="38709600" imgH="4876800" progId="Equation.DSMT4">
                  <p:embed/>
                </p:oleObj>
              </mc:Choice>
              <mc:Fallback>
                <p:oleObj name="Equation" r:id="rId19" imgW="38709600" imgH="4876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232447"/>
                        <a:ext cx="4134716" cy="64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24" name="Object 36"/>
          <p:cNvGraphicFramePr>
            <a:graphicFrameLocks noChangeAspect="1"/>
          </p:cNvGraphicFramePr>
          <p:nvPr/>
        </p:nvGraphicFramePr>
        <p:xfrm>
          <a:off x="6977015" y="5318335"/>
          <a:ext cx="1539970" cy="4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8" name="Equation" r:id="rId21" imgW="14020800" imgH="4267200" progId="Equation.DSMT4">
                  <p:embed/>
                </p:oleObj>
              </mc:Choice>
              <mc:Fallback>
                <p:oleObj name="Equation" r:id="rId21" imgW="14020800" imgH="42672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015" y="5318335"/>
                        <a:ext cx="1539970" cy="494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7"/>
          <p:cNvGrpSpPr/>
          <p:nvPr/>
        </p:nvGrpSpPr>
        <p:grpSpPr bwMode="auto">
          <a:xfrm>
            <a:off x="2433640" y="5799413"/>
            <a:ext cx="5465767" cy="509907"/>
            <a:chOff x="1026" y="3706"/>
            <a:chExt cx="3443" cy="292"/>
          </a:xfrm>
        </p:grpSpPr>
        <p:graphicFrame>
          <p:nvGraphicFramePr>
            <p:cNvPr id="17458" name="Object 38"/>
            <p:cNvGraphicFramePr>
              <a:graphicFrameLocks noChangeAspect="1"/>
            </p:cNvGraphicFramePr>
            <p:nvPr/>
          </p:nvGraphicFramePr>
          <p:xfrm>
            <a:off x="1026" y="3706"/>
            <a:ext cx="195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19" name="Equation" r:id="rId23" imgW="2438400" imgH="3962400" progId="Equation.DSMT4">
                    <p:embed/>
                  </p:oleObj>
                </mc:Choice>
                <mc:Fallback>
                  <p:oleObj name="Equation" r:id="rId23" imgW="2438400" imgH="39624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3706"/>
                          <a:ext cx="195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9" name="Object 39"/>
            <p:cNvGraphicFramePr>
              <a:graphicFrameLocks noChangeAspect="1"/>
            </p:cNvGraphicFramePr>
            <p:nvPr/>
          </p:nvGraphicFramePr>
          <p:xfrm>
            <a:off x="3926" y="3709"/>
            <a:ext cx="54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20" name="Equation" r:id="rId25" imgW="8534400" imgH="4267200" progId="Equation.DSMT4">
                    <p:embed/>
                  </p:oleObj>
                </mc:Choice>
                <mc:Fallback>
                  <p:oleObj name="Equation" r:id="rId25" imgW="8534400" imgH="42672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6" y="3709"/>
                          <a:ext cx="54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28" name="Object 40"/>
          <p:cNvGraphicFramePr>
            <a:graphicFrameLocks noChangeAspect="1"/>
          </p:cNvGraphicFramePr>
          <p:nvPr/>
        </p:nvGraphicFramePr>
        <p:xfrm>
          <a:off x="639763" y="3530214"/>
          <a:ext cx="9302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1" name="Equation" r:id="rId27" imgW="8534400" imgH="4876800" progId="Equation.DSMT4">
                  <p:embed/>
                </p:oleObj>
              </mc:Choice>
              <mc:Fallback>
                <p:oleObj name="Equation" r:id="rId27" imgW="8534400" imgH="4876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530214"/>
                        <a:ext cx="9302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9" name="AutoShape 41"/>
          <p:cNvSpPr/>
          <p:nvPr/>
        </p:nvSpPr>
        <p:spPr bwMode="auto">
          <a:xfrm>
            <a:off x="1828800" y="3101589"/>
            <a:ext cx="304800" cy="3124200"/>
          </a:xfrm>
          <a:prstGeom prst="leftBrace">
            <a:avLst>
              <a:gd name="adj1" fmla="val 85417"/>
              <a:gd name="adj2" fmla="val 50000"/>
            </a:avLst>
          </a:prstGeom>
          <a:noFill/>
          <a:ln w="9525">
            <a:solidFill>
              <a:srgbClr val="00206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grpSp>
        <p:nvGrpSpPr>
          <p:cNvPr id="12" name="Group 42"/>
          <p:cNvGrpSpPr/>
          <p:nvPr/>
        </p:nvGrpSpPr>
        <p:grpSpPr bwMode="auto">
          <a:xfrm>
            <a:off x="609600" y="1806189"/>
            <a:ext cx="1398588" cy="593725"/>
            <a:chOff x="192" y="387"/>
            <a:chExt cx="881" cy="374"/>
          </a:xfrm>
        </p:grpSpPr>
        <p:grpSp>
          <p:nvGrpSpPr>
            <p:cNvPr id="17454" name="Group 43"/>
            <p:cNvGrpSpPr/>
            <p:nvPr/>
          </p:nvGrpSpPr>
          <p:grpSpPr bwMode="auto">
            <a:xfrm>
              <a:off x="192" y="387"/>
              <a:ext cx="863" cy="365"/>
              <a:chOff x="192" y="387"/>
              <a:chExt cx="863" cy="365"/>
            </a:xfrm>
          </p:grpSpPr>
          <p:sp>
            <p:nvSpPr>
              <p:cNvPr id="17456" name="Text Box 44"/>
              <p:cNvSpPr txBox="1">
                <a:spLocks noChangeArrowheads="1"/>
              </p:cNvSpPr>
              <p:nvPr/>
            </p:nvSpPr>
            <p:spPr bwMode="auto">
              <a:xfrm>
                <a:off x="854" y="387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]</a:t>
                </a:r>
              </a:p>
            </p:txBody>
          </p:sp>
          <p:sp>
            <p:nvSpPr>
              <p:cNvPr id="17457" name="Line 45"/>
              <p:cNvSpPr>
                <a:spLocks noChangeShapeType="1"/>
              </p:cNvSpPr>
              <p:nvPr/>
            </p:nvSpPr>
            <p:spPr bwMode="auto">
              <a:xfrm flipH="1">
                <a:off x="192" y="57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7455" name="Text Box 46"/>
            <p:cNvSpPr txBox="1">
              <a:spLocks noChangeArrowheads="1"/>
            </p:cNvSpPr>
            <p:nvPr/>
          </p:nvSpPr>
          <p:spPr bwMode="auto">
            <a:xfrm>
              <a:off x="867" y="396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</p:grpSp>
      <p:grpSp>
        <p:nvGrpSpPr>
          <p:cNvPr id="14" name="Group 47"/>
          <p:cNvGrpSpPr/>
          <p:nvPr/>
        </p:nvGrpSpPr>
        <p:grpSpPr bwMode="auto">
          <a:xfrm>
            <a:off x="304800" y="1806189"/>
            <a:ext cx="2286000" cy="533400"/>
            <a:chOff x="0" y="432"/>
            <a:chExt cx="1440" cy="336"/>
          </a:xfrm>
        </p:grpSpPr>
        <p:sp>
          <p:nvSpPr>
            <p:cNvPr id="17452" name="Rectangle 48"/>
            <p:cNvSpPr>
              <a:spLocks noChangeArrowheads="1"/>
            </p:cNvSpPr>
            <p:nvPr/>
          </p:nvSpPr>
          <p:spPr bwMode="auto">
            <a:xfrm>
              <a:off x="0" y="432"/>
              <a:ext cx="144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53" name="Line 49"/>
            <p:cNvSpPr>
              <a:spLocks noChangeShapeType="1"/>
            </p:cNvSpPr>
            <p:nvPr/>
          </p:nvSpPr>
          <p:spPr bwMode="auto">
            <a:xfrm flipH="1">
              <a:off x="0" y="585"/>
              <a:ext cx="144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5" name="Group 50"/>
          <p:cNvGrpSpPr/>
          <p:nvPr/>
        </p:nvGrpSpPr>
        <p:grpSpPr bwMode="auto">
          <a:xfrm>
            <a:off x="339725" y="1780789"/>
            <a:ext cx="3284538" cy="612775"/>
            <a:chOff x="0" y="388"/>
            <a:chExt cx="2069" cy="386"/>
          </a:xfrm>
        </p:grpSpPr>
        <p:grpSp>
          <p:nvGrpSpPr>
            <p:cNvPr id="17447" name="Group 51"/>
            <p:cNvGrpSpPr/>
            <p:nvPr/>
          </p:nvGrpSpPr>
          <p:grpSpPr bwMode="auto">
            <a:xfrm>
              <a:off x="0" y="401"/>
              <a:ext cx="2069" cy="365"/>
              <a:chOff x="0" y="401"/>
              <a:chExt cx="2069" cy="365"/>
            </a:xfrm>
          </p:grpSpPr>
          <p:sp>
            <p:nvSpPr>
              <p:cNvPr id="17450" name="Text Box 52"/>
              <p:cNvSpPr txBox="1">
                <a:spLocks noChangeArrowheads="1"/>
              </p:cNvSpPr>
              <p:nvPr/>
            </p:nvSpPr>
            <p:spPr bwMode="auto">
              <a:xfrm>
                <a:off x="1868" y="401"/>
                <a:ext cx="2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]</a:t>
                </a:r>
              </a:p>
            </p:txBody>
          </p:sp>
          <p:sp>
            <p:nvSpPr>
              <p:cNvPr id="17451" name="Line 53"/>
              <p:cNvSpPr>
                <a:spLocks noChangeShapeType="1"/>
              </p:cNvSpPr>
              <p:nvPr/>
            </p:nvSpPr>
            <p:spPr bwMode="auto">
              <a:xfrm flipH="1">
                <a:off x="0" y="589"/>
                <a:ext cx="1968" cy="0"/>
              </a:xfrm>
              <a:prstGeom prst="line">
                <a:avLst/>
              </a:prstGeom>
              <a:noFill/>
              <a:ln w="38100">
                <a:solidFill>
                  <a:srgbClr val="FF33CC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</p:grpSp>
        <p:sp>
          <p:nvSpPr>
            <p:cNvPr id="17448" name="Text Box 54"/>
            <p:cNvSpPr txBox="1">
              <a:spLocks noChangeArrowheads="1"/>
            </p:cNvSpPr>
            <p:nvPr/>
          </p:nvSpPr>
          <p:spPr bwMode="auto">
            <a:xfrm>
              <a:off x="1421" y="409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17449" name="Text Box 55"/>
            <p:cNvSpPr txBox="1">
              <a:spLocks noChangeArrowheads="1"/>
            </p:cNvSpPr>
            <p:nvPr/>
          </p:nvSpPr>
          <p:spPr bwMode="auto">
            <a:xfrm>
              <a:off x="867" y="388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</p:grpSp>
      <p:grpSp>
        <p:nvGrpSpPr>
          <p:cNvPr id="17" name="Group 56"/>
          <p:cNvGrpSpPr/>
          <p:nvPr/>
        </p:nvGrpSpPr>
        <p:grpSpPr bwMode="auto">
          <a:xfrm>
            <a:off x="1828800" y="-22611"/>
            <a:ext cx="7162800" cy="1603375"/>
            <a:chOff x="384" y="910"/>
            <a:chExt cx="4944" cy="1010"/>
          </a:xfrm>
        </p:grpSpPr>
        <p:sp>
          <p:nvSpPr>
            <p:cNvPr id="17442" name="Line 57"/>
            <p:cNvSpPr>
              <a:spLocks noChangeShapeType="1"/>
            </p:cNvSpPr>
            <p:nvPr/>
          </p:nvSpPr>
          <p:spPr bwMode="auto">
            <a:xfrm>
              <a:off x="768" y="9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43" name="Text Box 58"/>
            <p:cNvSpPr txBox="1">
              <a:spLocks noChangeArrowheads="1"/>
            </p:cNvSpPr>
            <p:nvPr/>
          </p:nvSpPr>
          <p:spPr bwMode="auto">
            <a:xfrm>
              <a:off x="397" y="910"/>
              <a:ext cx="2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</a:p>
          </p:txBody>
        </p:sp>
        <p:sp>
          <p:nvSpPr>
            <p:cNvPr id="17444" name="Text Box 59"/>
            <p:cNvSpPr txBox="1">
              <a:spLocks noChangeArrowheads="1"/>
            </p:cNvSpPr>
            <p:nvPr/>
          </p:nvSpPr>
          <p:spPr bwMode="auto">
            <a:xfrm>
              <a:off x="385" y="1446"/>
              <a:ext cx="3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600" i="1" baseline="-250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endParaRPr kumimoji="1" lang="en-US" altLang="zh-CN" sz="3600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45" name="Text Box 60"/>
            <p:cNvSpPr txBox="1">
              <a:spLocks noChangeArrowheads="1"/>
            </p:cNvSpPr>
            <p:nvPr/>
          </p:nvSpPr>
          <p:spPr bwMode="auto">
            <a:xfrm>
              <a:off x="854" y="910"/>
              <a:ext cx="405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36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0       1         2           3           4</a:t>
              </a:r>
            </a:p>
          </p:txBody>
        </p:sp>
        <p:sp>
          <p:nvSpPr>
            <p:cNvPr id="17446" name="Line 61"/>
            <p:cNvSpPr>
              <a:spLocks noChangeShapeType="1"/>
            </p:cNvSpPr>
            <p:nvPr/>
          </p:nvSpPr>
          <p:spPr bwMode="auto">
            <a:xfrm>
              <a:off x="384" y="1440"/>
              <a:ext cx="49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14750" name="Text Box 62"/>
          <p:cNvSpPr txBox="1">
            <a:spLocks noChangeArrowheads="1"/>
          </p:cNvSpPr>
          <p:nvPr/>
        </p:nvSpPr>
        <p:spPr bwMode="auto">
          <a:xfrm>
            <a:off x="2597150" y="891789"/>
            <a:ext cx="755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0.6</a:t>
            </a:r>
          </a:p>
        </p:txBody>
      </p:sp>
      <p:sp>
        <p:nvSpPr>
          <p:cNvPr id="114751" name="Text Box 63"/>
          <p:cNvSpPr txBox="1">
            <a:spLocks noChangeArrowheads="1"/>
          </p:cNvSpPr>
          <p:nvPr/>
        </p:nvSpPr>
        <p:spPr bwMode="auto">
          <a:xfrm>
            <a:off x="3524250" y="920364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0.24</a:t>
            </a:r>
          </a:p>
        </p:txBody>
      </p:sp>
      <p:sp>
        <p:nvSpPr>
          <p:cNvPr id="114752" name="Text Box 64"/>
          <p:cNvSpPr txBox="1">
            <a:spLocks noChangeArrowheads="1"/>
          </p:cNvSpPr>
          <p:nvPr/>
        </p:nvSpPr>
        <p:spPr bwMode="auto">
          <a:xfrm>
            <a:off x="4648200" y="920364"/>
            <a:ext cx="1212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0.096</a:t>
            </a:r>
          </a:p>
        </p:txBody>
      </p:sp>
      <p:sp>
        <p:nvSpPr>
          <p:cNvPr id="114753" name="Text Box 65"/>
          <p:cNvSpPr txBox="1">
            <a:spLocks noChangeArrowheads="1"/>
          </p:cNvSpPr>
          <p:nvPr/>
        </p:nvSpPr>
        <p:spPr bwMode="auto">
          <a:xfrm>
            <a:off x="6096000" y="920364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0.0384</a:t>
            </a:r>
          </a:p>
        </p:txBody>
      </p:sp>
      <p:sp>
        <p:nvSpPr>
          <p:cNvPr id="114754" name="Text Box 66"/>
          <p:cNvSpPr txBox="1">
            <a:spLocks noChangeArrowheads="1"/>
          </p:cNvSpPr>
          <p:nvPr/>
        </p:nvSpPr>
        <p:spPr bwMode="auto">
          <a:xfrm>
            <a:off x="7537450" y="920364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0.0256</a:t>
            </a:r>
          </a:p>
        </p:txBody>
      </p:sp>
      <p:sp>
        <p:nvSpPr>
          <p:cNvPr id="114755" name="Text Box 67"/>
          <p:cNvSpPr txBox="1">
            <a:spLocks noChangeArrowheads="1"/>
          </p:cNvSpPr>
          <p:nvPr/>
        </p:nvSpPr>
        <p:spPr bwMode="auto">
          <a:xfrm>
            <a:off x="381000" y="586989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代入</a:t>
            </a:r>
          </a:p>
        </p:txBody>
      </p:sp>
      <p:graphicFrame>
        <p:nvGraphicFramePr>
          <p:cNvPr id="114756" name="Object 68"/>
          <p:cNvGraphicFramePr>
            <a:graphicFrameLocks noChangeAspect="1"/>
          </p:cNvGraphicFramePr>
          <p:nvPr/>
        </p:nvGraphicFramePr>
        <p:xfrm>
          <a:off x="430661" y="129952"/>
          <a:ext cx="1119879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2" name="Equation" r:id="rId29" imgW="11887200" imgH="4876800" progId="Equation.DSMT4">
                  <p:embed/>
                </p:oleObj>
              </mc:Choice>
              <mc:Fallback>
                <p:oleObj name="Equation" r:id="rId29" imgW="11887200" imgH="487680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61" y="129952"/>
                        <a:ext cx="1119879" cy="494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57" name="Object 69"/>
          <p:cNvGraphicFramePr>
            <a:graphicFrameLocks noChangeAspect="1"/>
          </p:cNvGraphicFramePr>
          <p:nvPr/>
        </p:nvGraphicFramePr>
        <p:xfrm>
          <a:off x="427038" y="4370002"/>
          <a:ext cx="1355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23" name="Equation" r:id="rId31" imgW="17983200" imgH="4876800" progId="Equation.DSMT4">
                  <p:embed/>
                </p:oleObj>
              </mc:Choice>
              <mc:Fallback>
                <p:oleObj name="Equation" r:id="rId31" imgW="17983200" imgH="48768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4370002"/>
                        <a:ext cx="13557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70"/>
          <p:cNvGrpSpPr/>
          <p:nvPr/>
        </p:nvGrpSpPr>
        <p:grpSpPr bwMode="auto">
          <a:xfrm>
            <a:off x="1066800" y="4092189"/>
            <a:ext cx="76200" cy="304800"/>
            <a:chOff x="528" y="2832"/>
            <a:chExt cx="48" cy="192"/>
          </a:xfrm>
        </p:grpSpPr>
        <p:sp>
          <p:nvSpPr>
            <p:cNvPr id="17440" name="Line 71"/>
            <p:cNvSpPr>
              <a:spLocks noChangeShapeType="1"/>
            </p:cNvSpPr>
            <p:nvPr/>
          </p:nvSpPr>
          <p:spPr bwMode="auto">
            <a:xfrm>
              <a:off x="528" y="2832"/>
              <a:ext cx="0" cy="192"/>
            </a:xfrm>
            <a:prstGeom prst="line">
              <a:avLst/>
            </a:prstGeom>
            <a:noFill/>
            <a:ln w="19050">
              <a:solidFill>
                <a:schemeClr val="accent4">
                  <a:lumMod val="1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chemeClr val="accent4">
                      <a:lumMod val="10000"/>
                    </a:schemeClr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7441" name="Line 72"/>
            <p:cNvSpPr>
              <a:spLocks noChangeShapeType="1"/>
            </p:cNvSpPr>
            <p:nvPr/>
          </p:nvSpPr>
          <p:spPr bwMode="auto">
            <a:xfrm>
              <a:off x="576" y="2832"/>
              <a:ext cx="0" cy="192"/>
            </a:xfrm>
            <a:prstGeom prst="line">
              <a:avLst/>
            </a:prstGeom>
            <a:noFill/>
            <a:ln w="19050">
              <a:solidFill>
                <a:schemeClr val="accent4">
                  <a:lumMod val="10000"/>
                </a:schemeClr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chemeClr val="accent4">
                      <a:lumMod val="10000"/>
                    </a:schemeClr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4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9" grpId="0" animBg="1"/>
      <p:bldP spid="114750" grpId="0" autoUpdateAnimBg="0"/>
      <p:bldP spid="114751" grpId="0" autoUpdateAnimBg="0"/>
      <p:bldP spid="114752" grpId="0" autoUpdateAnimBg="0"/>
      <p:bldP spid="114753" grpId="0" autoUpdateAnimBg="0"/>
      <p:bldP spid="114754" grpId="0" autoUpdateAnimBg="0"/>
      <p:bldP spid="1147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179638" y="3942061"/>
            <a:ext cx="4289425" cy="1074737"/>
            <a:chOff x="528" y="2508"/>
            <a:chExt cx="2702" cy="677"/>
          </a:xfrm>
        </p:grpSpPr>
        <p:sp>
          <p:nvSpPr>
            <p:cNvPr id="18466" name="Text Box 3"/>
            <p:cNvSpPr txBox="1">
              <a:spLocks noChangeArrowheads="1"/>
            </p:cNvSpPr>
            <p:nvPr/>
          </p:nvSpPr>
          <p:spPr bwMode="auto">
            <a:xfrm>
              <a:off x="528" y="2508"/>
              <a:ext cx="3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467" name="Text Box 4"/>
            <p:cNvSpPr txBox="1">
              <a:spLocks noChangeArrowheads="1"/>
            </p:cNvSpPr>
            <p:nvPr/>
          </p:nvSpPr>
          <p:spPr bwMode="auto">
            <a:xfrm>
              <a:off x="1243" y="2513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468" name="Text Box 5"/>
            <p:cNvSpPr txBox="1">
              <a:spLocks noChangeArrowheads="1"/>
            </p:cNvSpPr>
            <p:nvPr/>
          </p:nvSpPr>
          <p:spPr bwMode="auto">
            <a:xfrm>
              <a:off x="1820" y="2513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69" name="Text Box 6"/>
            <p:cNvSpPr txBox="1">
              <a:spLocks noChangeArrowheads="1"/>
            </p:cNvSpPr>
            <p:nvPr/>
          </p:nvSpPr>
          <p:spPr bwMode="auto">
            <a:xfrm>
              <a:off x="2406" y="2509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470" name="Text Box 7"/>
            <p:cNvSpPr txBox="1">
              <a:spLocks noChangeArrowheads="1"/>
            </p:cNvSpPr>
            <p:nvPr/>
          </p:nvSpPr>
          <p:spPr bwMode="auto">
            <a:xfrm>
              <a:off x="2986" y="2509"/>
              <a:ext cx="244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066800" y="260648"/>
            <a:ext cx="6659563" cy="4603750"/>
            <a:chOff x="672" y="201"/>
            <a:chExt cx="4195" cy="2900"/>
          </a:xfrm>
        </p:grpSpPr>
        <p:grpSp>
          <p:nvGrpSpPr>
            <p:cNvPr id="18460" name="Group 9"/>
            <p:cNvGrpSpPr/>
            <p:nvPr/>
          </p:nvGrpSpPr>
          <p:grpSpPr bwMode="auto">
            <a:xfrm>
              <a:off x="1258" y="201"/>
              <a:ext cx="3609" cy="2900"/>
              <a:chOff x="413" y="201"/>
              <a:chExt cx="3609" cy="2900"/>
            </a:xfrm>
          </p:grpSpPr>
          <p:sp>
            <p:nvSpPr>
              <p:cNvPr id="18462" name="Line 10"/>
              <p:cNvSpPr>
                <a:spLocks noChangeShapeType="1"/>
              </p:cNvSpPr>
              <p:nvPr/>
            </p:nvSpPr>
            <p:spPr bwMode="auto">
              <a:xfrm>
                <a:off x="768" y="2688"/>
                <a:ext cx="316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463" name="Line 11"/>
              <p:cNvSpPr>
                <a:spLocks noChangeShapeType="1"/>
              </p:cNvSpPr>
              <p:nvPr/>
            </p:nvSpPr>
            <p:spPr bwMode="auto">
              <a:xfrm flipV="1">
                <a:off x="768" y="528"/>
                <a:ext cx="0" cy="25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chemeClr val="accent4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8464" name="Text Box 12"/>
              <p:cNvSpPr txBox="1">
                <a:spLocks noChangeArrowheads="1"/>
              </p:cNvSpPr>
              <p:nvPr/>
            </p:nvSpPr>
            <p:spPr bwMode="auto">
              <a:xfrm>
                <a:off x="3792" y="2736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18465" name="Text Box 13"/>
              <p:cNvSpPr txBox="1">
                <a:spLocks noChangeArrowheads="1"/>
              </p:cNvSpPr>
              <p:nvPr/>
            </p:nvSpPr>
            <p:spPr bwMode="auto">
              <a:xfrm>
                <a:off x="413" y="201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solidFill>
                      <a:schemeClr val="accent4">
                        <a:lumMod val="10000"/>
                      </a:schemeClr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461" name="Line 14"/>
            <p:cNvSpPr>
              <a:spLocks noChangeShapeType="1"/>
            </p:cNvSpPr>
            <p:nvPr/>
          </p:nvSpPr>
          <p:spPr bwMode="auto">
            <a:xfrm flipH="1">
              <a:off x="672" y="2688"/>
              <a:ext cx="96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6" name="Group 18"/>
          <p:cNvGrpSpPr/>
          <p:nvPr/>
        </p:nvGrpSpPr>
        <p:grpSpPr bwMode="auto">
          <a:xfrm>
            <a:off x="2387600" y="2067223"/>
            <a:ext cx="1169988" cy="620713"/>
            <a:chOff x="1504" y="1330"/>
            <a:chExt cx="737" cy="391"/>
          </a:xfrm>
        </p:grpSpPr>
        <p:sp>
          <p:nvSpPr>
            <p:cNvPr id="18455" name="Text Box 19"/>
            <p:cNvSpPr txBox="1">
              <a:spLocks noChangeArrowheads="1"/>
            </p:cNvSpPr>
            <p:nvPr/>
          </p:nvSpPr>
          <p:spPr bwMode="auto">
            <a:xfrm>
              <a:off x="1504" y="1356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18456" name="Line 20"/>
            <p:cNvSpPr>
              <a:spLocks noChangeShapeType="1"/>
            </p:cNvSpPr>
            <p:nvPr/>
          </p:nvSpPr>
          <p:spPr bwMode="auto">
            <a:xfrm>
              <a:off x="1584" y="1536"/>
              <a:ext cx="52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8457" name="Text Box 21"/>
            <p:cNvSpPr txBox="1">
              <a:spLocks noChangeArrowheads="1"/>
            </p:cNvSpPr>
            <p:nvPr/>
          </p:nvSpPr>
          <p:spPr bwMode="auto">
            <a:xfrm>
              <a:off x="1997" y="1330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grpSp>
        <p:nvGrpSpPr>
          <p:cNvPr id="7" name="Group 22"/>
          <p:cNvGrpSpPr/>
          <p:nvPr/>
        </p:nvGrpSpPr>
        <p:grpSpPr bwMode="auto">
          <a:xfrm>
            <a:off x="5943600" y="825798"/>
            <a:ext cx="1666875" cy="579438"/>
            <a:chOff x="3750" y="586"/>
            <a:chExt cx="1050" cy="365"/>
          </a:xfrm>
        </p:grpSpPr>
        <p:sp>
          <p:nvSpPr>
            <p:cNvPr id="18453" name="Text Box 23"/>
            <p:cNvSpPr txBox="1">
              <a:spLocks noChangeArrowheads="1"/>
            </p:cNvSpPr>
            <p:nvPr/>
          </p:nvSpPr>
          <p:spPr bwMode="auto">
            <a:xfrm>
              <a:off x="3750" y="586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18454" name="Line 24"/>
            <p:cNvSpPr>
              <a:spLocks noChangeShapeType="1"/>
            </p:cNvSpPr>
            <p:nvPr/>
          </p:nvSpPr>
          <p:spPr bwMode="auto">
            <a:xfrm>
              <a:off x="3840" y="768"/>
              <a:ext cx="96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sp>
        <p:nvSpPr>
          <p:cNvPr id="116761" name="Line 25"/>
          <p:cNvSpPr>
            <a:spLocks noChangeShapeType="1"/>
          </p:cNvSpPr>
          <p:nvPr/>
        </p:nvSpPr>
        <p:spPr bwMode="auto">
          <a:xfrm>
            <a:off x="2590800" y="1130598"/>
            <a:ext cx="35052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2133600" y="825798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grpSp>
        <p:nvGrpSpPr>
          <p:cNvPr id="8" name="Group 27"/>
          <p:cNvGrpSpPr/>
          <p:nvPr/>
        </p:nvGrpSpPr>
        <p:grpSpPr bwMode="auto">
          <a:xfrm>
            <a:off x="3228975" y="1360786"/>
            <a:ext cx="1252538" cy="620712"/>
            <a:chOff x="2034" y="885"/>
            <a:chExt cx="789" cy="391"/>
          </a:xfrm>
        </p:grpSpPr>
        <p:sp>
          <p:nvSpPr>
            <p:cNvPr id="18450" name="Text Box 28"/>
            <p:cNvSpPr txBox="1">
              <a:spLocks noChangeArrowheads="1"/>
            </p:cNvSpPr>
            <p:nvPr/>
          </p:nvSpPr>
          <p:spPr bwMode="auto">
            <a:xfrm>
              <a:off x="2034" y="911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18451" name="Text Box 29"/>
            <p:cNvSpPr txBox="1">
              <a:spLocks noChangeArrowheads="1"/>
            </p:cNvSpPr>
            <p:nvPr/>
          </p:nvSpPr>
          <p:spPr bwMode="auto">
            <a:xfrm>
              <a:off x="2579" y="885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2112" y="1104"/>
              <a:ext cx="57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9" name="Group 31"/>
          <p:cNvGrpSpPr/>
          <p:nvPr/>
        </p:nvGrpSpPr>
        <p:grpSpPr bwMode="auto">
          <a:xfrm>
            <a:off x="4129088" y="1148061"/>
            <a:ext cx="1252537" cy="620712"/>
            <a:chOff x="2601" y="751"/>
            <a:chExt cx="789" cy="391"/>
          </a:xfrm>
        </p:grpSpPr>
        <p:sp>
          <p:nvSpPr>
            <p:cNvPr id="18447" name="Text Box 32"/>
            <p:cNvSpPr txBox="1">
              <a:spLocks noChangeArrowheads="1"/>
            </p:cNvSpPr>
            <p:nvPr/>
          </p:nvSpPr>
          <p:spPr bwMode="auto">
            <a:xfrm>
              <a:off x="2601" y="777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18448" name="Text Box 33"/>
            <p:cNvSpPr txBox="1">
              <a:spLocks noChangeArrowheads="1"/>
            </p:cNvSpPr>
            <p:nvPr/>
          </p:nvSpPr>
          <p:spPr bwMode="auto">
            <a:xfrm>
              <a:off x="3146" y="751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8449" name="Line 34"/>
            <p:cNvSpPr>
              <a:spLocks noChangeShapeType="1"/>
            </p:cNvSpPr>
            <p:nvPr/>
          </p:nvSpPr>
          <p:spPr bwMode="auto">
            <a:xfrm>
              <a:off x="2736" y="972"/>
              <a:ext cx="54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rgbClr val="FF0000"/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10" name="Group 35"/>
          <p:cNvGrpSpPr/>
          <p:nvPr/>
        </p:nvGrpSpPr>
        <p:grpSpPr bwMode="auto">
          <a:xfrm>
            <a:off x="5043488" y="976611"/>
            <a:ext cx="1252537" cy="620712"/>
            <a:chOff x="3177" y="643"/>
            <a:chExt cx="789" cy="391"/>
          </a:xfrm>
        </p:grpSpPr>
        <p:sp>
          <p:nvSpPr>
            <p:cNvPr id="18444" name="Text Box 36"/>
            <p:cNvSpPr txBox="1">
              <a:spLocks noChangeArrowheads="1"/>
            </p:cNvSpPr>
            <p:nvPr/>
          </p:nvSpPr>
          <p:spPr bwMode="auto">
            <a:xfrm>
              <a:off x="3177" y="669"/>
              <a:ext cx="206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</a:p>
          </p:txBody>
        </p:sp>
        <p:sp>
          <p:nvSpPr>
            <p:cNvPr id="18445" name="Text Box 37"/>
            <p:cNvSpPr txBox="1">
              <a:spLocks noChangeArrowheads="1"/>
            </p:cNvSpPr>
            <p:nvPr/>
          </p:nvSpPr>
          <p:spPr bwMode="auto">
            <a:xfrm>
              <a:off x="3722" y="643"/>
              <a:ext cx="244" cy="3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8446" name="Line 38"/>
            <p:cNvSpPr>
              <a:spLocks noChangeShapeType="1"/>
            </p:cNvSpPr>
            <p:nvPr/>
          </p:nvSpPr>
          <p:spPr bwMode="auto">
            <a:xfrm>
              <a:off x="3312" y="864"/>
              <a:ext cx="54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n>
                  <a:solidFill>
                    <a:srgbClr val="FF0000"/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9" name="Group 15"/>
          <p:cNvGrpSpPr/>
          <p:nvPr/>
        </p:nvGrpSpPr>
        <p:grpSpPr bwMode="auto">
          <a:xfrm>
            <a:off x="762000" y="3916661"/>
            <a:ext cx="1992313" cy="579437"/>
            <a:chOff x="480" y="2495"/>
            <a:chExt cx="1255" cy="365"/>
          </a:xfrm>
        </p:grpSpPr>
        <p:sp>
          <p:nvSpPr>
            <p:cNvPr id="40" name="Line 16"/>
            <p:cNvSpPr>
              <a:spLocks noChangeShapeType="1"/>
            </p:cNvSpPr>
            <p:nvPr/>
          </p:nvSpPr>
          <p:spPr bwMode="auto">
            <a:xfrm>
              <a:off x="480" y="2687"/>
              <a:ext cx="115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491" y="2495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1" grpId="0" animBg="1"/>
      <p:bldP spid="11676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533400" y="-27384"/>
            <a:ext cx="8378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用分布律或分布函数来计算事件的概率</a:t>
            </a: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381000" y="760016"/>
            <a:ext cx="862607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chemeClr val="accent4">
                    <a:lumMod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en-US" altLang="zh-CN" sz="3200" b="1" dirty="0">
                <a:solidFill>
                  <a:schemeClr val="accent4">
                    <a:lumMod val="1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kumimoji="1" lang="en-US" altLang="zh-CN" sz="32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在上例中</a:t>
            </a:r>
            <a:r>
              <a:rPr kumimoji="1" lang="en-US" altLang="zh-CN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分别用分布律与分布函数计</a:t>
            </a:r>
          </a:p>
          <a:p>
            <a:pPr eaLnBrk="1" hangingPunct="1"/>
            <a:r>
              <a:rPr kumimoji="1" lang="zh-CN" altLang="en-US" sz="360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 算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1768475" y="1336279"/>
          <a:ext cx="25701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3" imgW="21031200" imgH="4876800" progId="Equation.DSMT4">
                  <p:embed/>
                </p:oleObj>
              </mc:Choice>
              <mc:Fallback>
                <p:oleObj name="Equation" r:id="rId3" imgW="210312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336279"/>
                        <a:ext cx="25701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04800" y="2088754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929433" y="2163813"/>
          <a:ext cx="1935258" cy="63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5" imgW="19507200" imgH="4876800" progId="Equation.DSMT4">
                  <p:embed/>
                </p:oleObj>
              </mc:Choice>
              <mc:Fallback>
                <p:oleObj name="Equation" r:id="rId5" imgW="195072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33" y="2163813"/>
                        <a:ext cx="1935258" cy="634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2895360" y="2155578"/>
          <a:ext cx="5591655" cy="65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8" imgW="51511200" imgH="4876800" progId="Equation.DSMT4">
                  <p:embed/>
                </p:oleObj>
              </mc:Choice>
              <mc:Fallback>
                <p:oleObj name="Equation" r:id="rId8" imgW="515112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360" y="2155578"/>
                        <a:ext cx="5591655" cy="650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2852398" y="2814165"/>
          <a:ext cx="5772828" cy="728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10" imgW="48158400" imgH="5486400" progId="Equation.DSMT4">
                  <p:embed/>
                </p:oleObj>
              </mc:Choice>
              <mc:Fallback>
                <p:oleObj name="Equation" r:id="rId10" imgW="481584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398" y="2814165"/>
                        <a:ext cx="5772828" cy="728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81000" y="3312716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</a:p>
        </p:txBody>
      </p:sp>
      <p:graphicFrame>
        <p:nvGraphicFramePr>
          <p:cNvPr id="117771" name="Object 11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1077913" y="3873104"/>
          <a:ext cx="56086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12" imgW="44500800" imgH="4267200" progId="Equation.DSMT4">
                  <p:embed/>
                </p:oleObj>
              </mc:Choice>
              <mc:Fallback>
                <p:oleObj name="Equation" r:id="rId12" imgW="44500800" imgH="426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873104"/>
                        <a:ext cx="560863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3" name="Object 13">
            <a:hlinkClick r:id="rId7" action="ppaction://hlinksldjump"/>
          </p:cNvPr>
          <p:cNvGraphicFramePr>
            <a:graphicFrameLocks noChangeAspect="1"/>
          </p:cNvGraphicFramePr>
          <p:nvPr/>
        </p:nvGraphicFramePr>
        <p:xfrm>
          <a:off x="6012160" y="4496952"/>
          <a:ext cx="2392795" cy="54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14" imgW="21945600" imgH="4267200" progId="Equation.DSMT4">
                  <p:embed/>
                </p:oleObj>
              </mc:Choice>
              <mc:Fallback>
                <p:oleObj name="Equation" r:id="rId14" imgW="21945600" imgH="426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496952"/>
                        <a:ext cx="2392795" cy="54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/>
          <p:cNvGraphicFramePr>
            <a:graphicFrameLocks noChangeAspect="1"/>
          </p:cNvGraphicFramePr>
          <p:nvPr/>
        </p:nvGraphicFramePr>
        <p:xfrm>
          <a:off x="3286919" y="4519852"/>
          <a:ext cx="2593975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16" imgW="26212800" imgH="4876800" progId="Equation.DSMT4">
                  <p:embed/>
                </p:oleObj>
              </mc:Choice>
              <mc:Fallback>
                <p:oleObj name="Equation" r:id="rId16" imgW="26212800" imgH="4876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919" y="4519852"/>
                        <a:ext cx="2593975" cy="55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8029575" y="3601641"/>
            <a:ext cx="71438" cy="431800"/>
            <a:chOff x="4876" y="2478"/>
            <a:chExt cx="45" cy="272"/>
          </a:xfrm>
        </p:grpSpPr>
        <p:sp>
          <p:nvSpPr>
            <p:cNvPr id="19476" name="Line 16"/>
            <p:cNvSpPr>
              <a:spLocks noChangeShapeType="1"/>
            </p:cNvSpPr>
            <p:nvPr/>
          </p:nvSpPr>
          <p:spPr bwMode="auto">
            <a:xfrm>
              <a:off x="4876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>
              <a:off x="4921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3" name="Group 18"/>
          <p:cNvGrpSpPr/>
          <p:nvPr/>
        </p:nvGrpSpPr>
        <p:grpSpPr bwMode="auto">
          <a:xfrm>
            <a:off x="4643438" y="5065316"/>
            <a:ext cx="1296987" cy="431800"/>
            <a:chOff x="2925" y="3113"/>
            <a:chExt cx="817" cy="272"/>
          </a:xfrm>
        </p:grpSpPr>
        <p:sp>
          <p:nvSpPr>
            <p:cNvPr id="19474" name="Line 19"/>
            <p:cNvSpPr>
              <a:spLocks noChangeShapeType="1"/>
            </p:cNvSpPr>
            <p:nvPr/>
          </p:nvSpPr>
          <p:spPr bwMode="auto">
            <a:xfrm flipH="1">
              <a:off x="3334" y="3117"/>
              <a:ext cx="7" cy="26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sp>
          <p:nvSpPr>
            <p:cNvPr id="19475" name="Line 20"/>
            <p:cNvSpPr>
              <a:spLocks noChangeShapeType="1"/>
            </p:cNvSpPr>
            <p:nvPr/>
          </p:nvSpPr>
          <p:spPr bwMode="auto">
            <a:xfrm>
              <a:off x="2925" y="3113"/>
              <a:ext cx="817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1835150" y="5185048"/>
            <a:ext cx="5715000" cy="1196975"/>
            <a:chOff x="1156" y="3385"/>
            <a:chExt cx="3600" cy="756"/>
          </a:xfrm>
        </p:grpSpPr>
        <p:sp>
          <p:nvSpPr>
            <p:cNvPr id="19472" name="Text Box 22"/>
            <p:cNvSpPr txBox="1">
              <a:spLocks noChangeArrowheads="1"/>
            </p:cNvSpPr>
            <p:nvPr/>
          </p:nvSpPr>
          <p:spPr bwMode="auto">
            <a:xfrm>
              <a:off x="1156" y="3385"/>
              <a:ext cx="3600" cy="75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en-US" altLang="zh-CN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6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此式应理解为极限</a:t>
              </a:r>
            </a:p>
            <a:p>
              <a:pPr eaLnBrk="1" hangingPunct="1"/>
              <a:endParaRPr kumimoji="1" lang="en-US" altLang="zh-CN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9473" name="Object 23"/>
            <p:cNvGraphicFramePr>
              <a:graphicFrameLocks noChangeAspect="1"/>
            </p:cNvGraphicFramePr>
            <p:nvPr/>
          </p:nvGraphicFramePr>
          <p:xfrm>
            <a:off x="3515" y="3521"/>
            <a:ext cx="1063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7" name="Equation" r:id="rId18" imgW="14325600" imgH="6705600" progId="Equation.DSMT4">
                    <p:embed/>
                  </p:oleObj>
                </mc:Choice>
                <mc:Fallback>
                  <p:oleObj name="Equation" r:id="rId18" imgW="14325600" imgH="6705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521"/>
                          <a:ext cx="1063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 autoUpdateAnimBg="0"/>
      <p:bldP spid="117765" grpId="0" autoUpdateAnimBg="0"/>
      <p:bldP spid="1177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560" y="105408"/>
            <a:ext cx="8058472" cy="19928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endParaRPr kumimoji="1" lang="en-US" altLang="zh-CN" sz="3200" b="1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066800" y="2209800"/>
            <a:ext cx="46794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依据概率函数的性质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40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066800" y="2819401"/>
            <a:ext cx="2686050" cy="1487488"/>
            <a:chOff x="672" y="1776"/>
            <a:chExt cx="1692" cy="937"/>
          </a:xfrm>
        </p:grpSpPr>
        <p:graphicFrame>
          <p:nvGraphicFramePr>
            <p:cNvPr id="20502" name="Object 5"/>
            <p:cNvGraphicFramePr>
              <a:graphicFrameLocks noChangeAspect="1"/>
            </p:cNvGraphicFramePr>
            <p:nvPr/>
          </p:nvGraphicFramePr>
          <p:xfrm>
            <a:off x="854" y="2182"/>
            <a:ext cx="151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87" name="Equation" r:id="rId3" imgW="24384000" imgH="8229600" progId="Equation.DSMT4">
                    <p:embed/>
                  </p:oleObj>
                </mc:Choice>
                <mc:Fallback>
                  <p:oleObj name="Equation" r:id="rId3" imgW="24384000" imgH="8229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" y="2182"/>
                          <a:ext cx="1510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3" name="Rectangle 6"/>
            <p:cNvSpPr>
              <a:spLocks noChangeArrowheads="1"/>
            </p:cNvSpPr>
            <p:nvPr/>
          </p:nvSpPr>
          <p:spPr bwMode="auto">
            <a:xfrm>
              <a:off x="816" y="1776"/>
              <a:ext cx="13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 =</a:t>
              </a:r>
              <a:r>
                <a:rPr kumimoji="1" lang="en-US" altLang="zh-CN" sz="3200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 sz="32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)≥0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400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0504" name="AutoShape 7"/>
            <p:cNvSpPr/>
            <p:nvPr/>
          </p:nvSpPr>
          <p:spPr bwMode="auto">
            <a:xfrm>
              <a:off x="672" y="1982"/>
              <a:ext cx="144" cy="528"/>
            </a:xfrm>
            <a:prstGeom prst="leftBrace">
              <a:avLst>
                <a:gd name="adj1" fmla="val 30556"/>
                <a:gd name="adj2" fmla="val 50000"/>
              </a:avLst>
            </a:prstGeom>
            <a:noFill/>
            <a:ln w="9525">
              <a:solidFill>
                <a:schemeClr val="accent4">
                  <a:lumMod val="1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10000"/>
                  </a:schemeClr>
                </a:solidFill>
              </a:endParaRPr>
            </a:p>
          </p:txBody>
        </p:sp>
      </p:grpSp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5475288" y="4005263"/>
          <a:ext cx="27432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8" name="Equation" r:id="rId5" imgW="26212800" imgH="10668000" progId="Equation.DSMT4">
                  <p:embed/>
                </p:oleObj>
              </mc:Choice>
              <mc:Fallback>
                <p:oleObj name="Equation" r:id="rId5" imgW="26212800" imgH="1066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05263"/>
                        <a:ext cx="2743200" cy="11588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7030A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436096" y="3425627"/>
            <a:ext cx="1295400" cy="579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i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≥0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762000" y="43434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从中解得</a:t>
            </a:r>
            <a:endParaRPr kumimoji="1" lang="zh-CN" altLang="en-US" sz="240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4572000" y="2819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欲使上述函数为概率函数</a:t>
            </a:r>
            <a:endParaRPr kumimoji="1" lang="zh-CN" altLang="en-US" sz="3200" b="1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4572000" y="34432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</a:rPr>
              <a:t>应有</a:t>
            </a:r>
          </a:p>
        </p:txBody>
      </p:sp>
      <p:graphicFrame>
        <p:nvGraphicFramePr>
          <p:cNvPr id="119821" name="Object 13"/>
          <p:cNvGraphicFramePr>
            <a:graphicFrameLocks noChangeAspect="1"/>
          </p:cNvGraphicFramePr>
          <p:nvPr/>
        </p:nvGraphicFramePr>
        <p:xfrm>
          <a:off x="2555776" y="4221088"/>
          <a:ext cx="15557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9" name="Equation" r:id="rId7" imgW="11277600" imgH="4876800" progId="Equation.DSMT4">
                  <p:embed/>
                </p:oleObj>
              </mc:Choice>
              <mc:Fallback>
                <p:oleObj name="Equation" r:id="rId7" imgW="11277600" imgH="4876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221088"/>
                        <a:ext cx="155575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"/>
          <p:cNvGrpSpPr/>
          <p:nvPr/>
        </p:nvGrpSpPr>
        <p:grpSpPr bwMode="auto">
          <a:xfrm>
            <a:off x="304800" y="5257802"/>
            <a:ext cx="5943600" cy="1176338"/>
            <a:chOff x="192" y="3312"/>
            <a:chExt cx="3744" cy="741"/>
          </a:xfrm>
        </p:grpSpPr>
        <p:sp>
          <p:nvSpPr>
            <p:cNvPr id="20499" name="Rectangle 15"/>
            <p:cNvSpPr>
              <a:spLocks noChangeArrowheads="1"/>
            </p:cNvSpPr>
            <p:nvPr/>
          </p:nvSpPr>
          <p:spPr bwMode="auto">
            <a:xfrm>
              <a:off x="192" y="3312"/>
              <a:ext cx="3744" cy="72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4">
                    <a:lumMod val="10000"/>
                  </a:schemeClr>
                </a:solidFill>
              </a:endParaRPr>
            </a:p>
          </p:txBody>
        </p:sp>
        <p:graphicFrame>
          <p:nvGraphicFramePr>
            <p:cNvPr id="20500" name="Object 16"/>
            <p:cNvGraphicFramePr>
              <a:graphicFrameLocks noChangeAspect="1"/>
            </p:cNvGraphicFramePr>
            <p:nvPr/>
          </p:nvGraphicFramePr>
          <p:xfrm>
            <a:off x="2656" y="3324"/>
            <a:ext cx="1136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0" name="Equation" r:id="rId9" imgW="17068800" imgH="10668000" progId="Equation.DSMT4">
                    <p:embed/>
                  </p:oleObj>
                </mc:Choice>
                <mc:Fallback>
                  <p:oleObj name="Equation" r:id="rId9" imgW="17068800" imgH="10668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3324"/>
                          <a:ext cx="1136" cy="72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Rectangle 17"/>
            <p:cNvSpPr>
              <a:spLocks noChangeArrowheads="1"/>
            </p:cNvSpPr>
            <p:nvPr/>
          </p:nvSpPr>
          <p:spPr bwMode="auto">
            <a:xfrm>
              <a:off x="336" y="3408"/>
              <a:ext cx="1934" cy="60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这里用到了常见的</a:t>
              </a:r>
            </a:p>
            <a:p>
              <a:r>
                <a:rPr kumimoji="1" lang="zh-CN" altLang="en-US" sz="2800" b="1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幂级数展开式</a:t>
              </a: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767727" y="182563"/>
            <a:ext cx="7837489" cy="1957388"/>
            <a:chOff x="420" y="115"/>
            <a:chExt cx="4937" cy="1233"/>
          </a:xfrm>
          <a:noFill/>
        </p:grpSpPr>
        <p:sp>
          <p:nvSpPr>
            <p:cNvPr id="20493" name="Rectangle 19"/>
            <p:cNvSpPr>
              <a:spLocks noChangeArrowheads="1"/>
            </p:cNvSpPr>
            <p:nvPr/>
          </p:nvSpPr>
          <p:spPr bwMode="auto">
            <a:xfrm>
              <a:off x="503" y="115"/>
              <a:ext cx="566" cy="36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3.</a:t>
              </a:r>
            </a:p>
          </p:txBody>
        </p:sp>
        <p:sp>
          <p:nvSpPr>
            <p:cNvPr id="20494" name="Rectangle 20"/>
            <p:cNvSpPr>
              <a:spLocks noChangeArrowheads="1"/>
            </p:cNvSpPr>
            <p:nvPr/>
          </p:nvSpPr>
          <p:spPr bwMode="auto">
            <a:xfrm>
              <a:off x="1002" y="115"/>
              <a:ext cx="3403" cy="36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设随机变量</a:t>
              </a:r>
              <a:r>
                <a:rPr kumimoji="1" lang="en-US" altLang="zh-CN" sz="3200" b="1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的概率函数为：</a:t>
              </a:r>
            </a:p>
          </p:txBody>
        </p:sp>
        <p:graphicFrame>
          <p:nvGraphicFramePr>
            <p:cNvPr id="20495" name="Object 21"/>
            <p:cNvGraphicFramePr>
              <a:graphicFrameLocks noChangeAspect="1"/>
            </p:cNvGraphicFramePr>
            <p:nvPr/>
          </p:nvGraphicFramePr>
          <p:xfrm>
            <a:off x="420" y="363"/>
            <a:ext cx="3017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1" name="Equation" r:id="rId11" imgW="44196000" imgH="10058400" progId="Equation.DSMT4">
                    <p:embed/>
                  </p:oleObj>
                </mc:Choice>
                <mc:Fallback>
                  <p:oleObj name="Equation" r:id="rId11" imgW="44196000" imgH="100584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363"/>
                          <a:ext cx="3017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6" name="Rectangle 22"/>
            <p:cNvSpPr>
              <a:spLocks noChangeArrowheads="1"/>
            </p:cNvSpPr>
            <p:nvPr/>
          </p:nvSpPr>
          <p:spPr bwMode="auto">
            <a:xfrm>
              <a:off x="3353" y="545"/>
              <a:ext cx="1414" cy="365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3200" b="1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 =0,1,2, …,</a:t>
              </a:r>
            </a:p>
          </p:txBody>
        </p:sp>
        <p:sp>
          <p:nvSpPr>
            <p:cNvPr id="20497" name="Rectangle 23"/>
            <p:cNvSpPr>
              <a:spLocks noChangeArrowheads="1"/>
            </p:cNvSpPr>
            <p:nvPr/>
          </p:nvSpPr>
          <p:spPr bwMode="auto">
            <a:xfrm>
              <a:off x="503" y="980"/>
              <a:ext cx="1672" cy="368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试确定常数</a:t>
              </a:r>
              <a:r>
                <a:rPr kumimoji="1" lang="en-US" altLang="zh-CN" sz="3200" b="1" i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3200" b="1" dirty="0">
                  <a:solidFill>
                    <a:schemeClr val="accent4">
                      <a:lumMod val="10000"/>
                    </a:schemeClr>
                  </a:solidFill>
                  <a:latin typeface="Times New Roman" panose="02020603050405020304" pitchFamily="18" charset="0"/>
                </a:rPr>
                <a:t> .</a:t>
              </a:r>
            </a:p>
          </p:txBody>
        </p:sp>
        <p:graphicFrame>
          <p:nvGraphicFramePr>
            <p:cNvPr id="20498" name="Object 24"/>
            <p:cNvGraphicFramePr>
              <a:graphicFrameLocks noChangeAspect="1"/>
            </p:cNvGraphicFramePr>
            <p:nvPr/>
          </p:nvGraphicFramePr>
          <p:xfrm>
            <a:off x="4729" y="567"/>
            <a:ext cx="62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92" name="Equation" r:id="rId13" imgW="8839200" imgH="4267200" progId="Equation.DSMT4">
                    <p:embed/>
                  </p:oleObj>
                </mc:Choice>
                <mc:Fallback>
                  <p:oleObj name="Equation" r:id="rId13" imgW="8839200" imgH="4267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567"/>
                          <a:ext cx="62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7" grpId="0"/>
      <p:bldP spid="119818" grpId="0" autoUpdateAnimBg="0"/>
      <p:bldP spid="119819" grpId="0" autoUpdateAnimBg="0"/>
      <p:bldP spid="1198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539552" y="2845652"/>
          <a:ext cx="5231535" cy="72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2" name="Equation" r:id="rId3" imgW="50596800" imgH="5486400" progId="Equation.DSMT4">
                  <p:embed/>
                </p:oleObj>
              </mc:Choice>
              <mc:Fallback>
                <p:oleObj name="Equation" r:id="rId3" imgW="50596800" imgH="5486400" progId="Equation.DSMT4">
                  <p:embed/>
                  <p:pic>
                    <p:nvPicPr>
                      <p:cNvPr id="0" name="图片 42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45652"/>
                        <a:ext cx="5231535" cy="727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611560" y="1856452"/>
          <a:ext cx="3060989" cy="636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3" name="Equation" r:id="rId5" imgW="26212800" imgH="4876800" progId="Equation.DSMT4">
                  <p:embed/>
                </p:oleObj>
              </mc:Choice>
              <mc:Fallback>
                <p:oleObj name="Equation" r:id="rId5" imgW="26212800" imgH="4876800" progId="Equation.DSMT4">
                  <p:embed/>
                  <p:pic>
                    <p:nvPicPr>
                      <p:cNvPr id="0" name="图片 42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56452"/>
                        <a:ext cx="3060989" cy="636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3707904" y="1772816"/>
          <a:ext cx="1601932" cy="1011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4" name="Equation" r:id="rId7" imgW="12801600" imgH="8839200" progId="Equation.DSMT4">
                  <p:embed/>
                </p:oleObj>
              </mc:Choice>
              <mc:Fallback>
                <p:oleObj name="Equation" r:id="rId7" imgW="12801600" imgH="8839200" progId="Equation.DSMT4">
                  <p:embed/>
                  <p:pic>
                    <p:nvPicPr>
                      <p:cNvPr id="0" name="图片 42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72816"/>
                        <a:ext cx="1601932" cy="1011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6084168" y="2924382"/>
            <a:ext cx="28083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其中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3600" baseline="-25000" dirty="0">
                <a:latin typeface="Times New Roman" panose="02020603050405020304" pitchFamily="18" charset="0"/>
                <a:ea typeface="楷体_GB2312" pitchFamily="49" charset="-122"/>
              </a:rPr>
              <a:t>-1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err="1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endParaRPr kumimoji="1"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674945" y="4437112"/>
          <a:ext cx="1592799" cy="126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5" name="Equation" r:id="rId9" imgW="14020800" imgH="10363200" progId="Equation.DSMT4">
                  <p:embed/>
                </p:oleObj>
              </mc:Choice>
              <mc:Fallback>
                <p:oleObj name="Equation" r:id="rId9" imgW="14020800" imgH="10363200" progId="Equation.DSMT4">
                  <p:embed/>
                  <p:pic>
                    <p:nvPicPr>
                      <p:cNvPr id="0" name="图片 42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45" y="4437112"/>
                        <a:ext cx="1592799" cy="1261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3723" y="980728"/>
            <a:ext cx="4993675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定义和相互关系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010" y="3780329"/>
            <a:ext cx="1415772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hapter1-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</Template>
  <TotalTime>17</TotalTime>
  <Words>1682</Words>
  <Application>Microsoft Office PowerPoint</Application>
  <PresentationFormat>全屏显示(4:3)</PresentationFormat>
  <Paragraphs>294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Euclid Symbol</vt:lpstr>
      <vt:lpstr>仿宋_GB2312</vt:lpstr>
      <vt:lpstr>黑体</vt:lpstr>
      <vt:lpstr>楷体_GB2312</vt:lpstr>
      <vt:lpstr>隶书</vt:lpstr>
      <vt:lpstr>宋体</vt:lpstr>
      <vt:lpstr>Arial</vt:lpstr>
      <vt:lpstr>Calibri</vt:lpstr>
      <vt:lpstr>Times New Roman</vt:lpstr>
      <vt:lpstr>Verdana</vt:lpstr>
      <vt:lpstr>Wingdings</vt:lpstr>
      <vt:lpstr>chapter1-3</vt:lpstr>
      <vt:lpstr>Equation</vt:lpstr>
      <vt:lpstr>公式</vt:lpstr>
      <vt:lpstr>§2.2 离散型随机变量及分布律</vt:lpstr>
      <vt:lpstr>PowerPoint 演示文稿</vt:lpstr>
      <vt:lpstr>离散型随机变量的分布函数distribution function/cumulative distribution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 四. 常见离散型随机变量的分布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二项分布性质</vt:lpstr>
      <vt:lpstr>PowerPoint 演示文稿</vt:lpstr>
      <vt:lpstr>PowerPoint 演示文稿</vt:lpstr>
      <vt:lpstr>PowerPoint 演示文稿</vt:lpstr>
      <vt:lpstr>泊松分布性质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</dc:creator>
  <cp:lastModifiedBy>YU Dongxiao</cp:lastModifiedBy>
  <cp:revision>135</cp:revision>
  <dcterms:created xsi:type="dcterms:W3CDTF">2012-09-25T01:27:00Z</dcterms:created>
  <dcterms:modified xsi:type="dcterms:W3CDTF">2021-09-27T06:15:43Z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