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65" r:id="rId2"/>
    <p:sldId id="259" r:id="rId3"/>
    <p:sldId id="275" r:id="rId4"/>
    <p:sldId id="276" r:id="rId5"/>
    <p:sldId id="277" r:id="rId6"/>
    <p:sldId id="278" r:id="rId7"/>
    <p:sldId id="279" r:id="rId8"/>
    <p:sldId id="299" r:id="rId9"/>
    <p:sldId id="266" r:id="rId10"/>
    <p:sldId id="267" r:id="rId11"/>
    <p:sldId id="290" r:id="rId12"/>
    <p:sldId id="292" r:id="rId13"/>
    <p:sldId id="291" r:id="rId14"/>
    <p:sldId id="293" r:id="rId15"/>
    <p:sldId id="287" r:id="rId16"/>
    <p:sldId id="288" r:id="rId17"/>
    <p:sldId id="281" r:id="rId18"/>
    <p:sldId id="285" r:id="rId19"/>
    <p:sldId id="262" r:id="rId20"/>
    <p:sldId id="284" r:id="rId21"/>
    <p:sldId id="273" r:id="rId22"/>
    <p:sldId id="274" r:id="rId23"/>
    <p:sldId id="282" r:id="rId24"/>
    <p:sldId id="269" r:id="rId25"/>
    <p:sldId id="283" r:id="rId26"/>
    <p:sldId id="272" r:id="rId27"/>
    <p:sldId id="280" r:id="rId28"/>
    <p:sldId id="295" r:id="rId29"/>
    <p:sldId id="298" r:id="rId30"/>
    <p:sldId id="297" r:id="rId31"/>
    <p:sldId id="296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9900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9" autoAdjust="0"/>
  </p:normalViewPr>
  <p:slideViewPr>
    <p:cSldViewPr>
      <p:cViewPr varScale="1">
        <p:scale>
          <a:sx n="73" d="100"/>
          <a:sy n="73" d="100"/>
        </p:scale>
        <p:origin x="1342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292B03-3590-4E3D-9A74-1E4D6C655BD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注意分布律的表示形式，这里用公式更合适。</a:t>
            </a:r>
            <a:endParaRPr lang="en-US" altLang="zh-CN" dirty="0"/>
          </a:p>
          <a:p>
            <a:r>
              <a:rPr lang="zh-CN" altLang="en-US" dirty="0"/>
              <a:t>思考：为啥取偶数的概率不是</a:t>
            </a:r>
            <a:r>
              <a:rPr lang="en-US" altLang="zh-CN" dirty="0"/>
              <a:t>1/2</a:t>
            </a:r>
            <a:r>
              <a:rPr lang="zh-CN" altLang="en-US" dirty="0"/>
              <a:t>。因为</a:t>
            </a:r>
            <a:r>
              <a:rPr lang="en-US" altLang="zh-CN" dirty="0"/>
              <a:t>k=1</a:t>
            </a:r>
            <a:r>
              <a:rPr lang="zh-CN" altLang="en-US" dirty="0"/>
              <a:t>与</a:t>
            </a:r>
            <a:r>
              <a:rPr lang="en-US" altLang="zh-CN" dirty="0"/>
              <a:t>k=2</a:t>
            </a:r>
            <a:r>
              <a:rPr lang="zh-CN" altLang="en-US" dirty="0"/>
              <a:t>，即</a:t>
            </a:r>
            <a:r>
              <a:rPr lang="en-US" altLang="zh-CN" dirty="0"/>
              <a:t>k</a:t>
            </a:r>
            <a:r>
              <a:rPr lang="zh-CN" altLang="en-US" dirty="0"/>
              <a:t>取奇偶的概率是不同的。</a:t>
            </a:r>
            <a:endParaRPr lang="en-US" altLang="zh-CN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ED662D-D906-4A41-A004-218A564FF955}" type="slidenum">
              <a:rPr lang="en-US" altLang="zh-CN" smtClean="0">
                <a:latin typeface="Arial" panose="020B0604020202020204" pitchFamily="34" charset="0"/>
              </a:r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第二问错的多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B8BC36-EA49-45ED-9EF2-AF4DE1B2E34E}" type="slidenum">
              <a:rPr lang="en-US" altLang="zh-CN" smtClean="0">
                <a:latin typeface="Arial" panose="020B0604020202020204" pitchFamily="34" charset="0"/>
              </a:r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一些同学查表错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50DCCC-3089-4435-912E-B9CFAA5AAF73}" type="slidenum">
              <a:rPr lang="en-US" altLang="zh-CN" smtClean="0">
                <a:latin typeface="Arial" panose="020B0604020202020204" pitchFamily="34" charset="0"/>
              </a:r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1+q</a:t>
            </a:r>
            <a:r>
              <a:rPr lang="en-US" altLang="zh-CN" baseline="30000" dirty="0"/>
              <a:t>1</a:t>
            </a:r>
            <a:r>
              <a:rPr lang="en-US" altLang="zh-CN" dirty="0"/>
              <a:t>+q</a:t>
            </a:r>
            <a:r>
              <a:rPr lang="en-US" altLang="zh-CN" baseline="30000" dirty="0"/>
              <a:t>2</a:t>
            </a:r>
            <a:r>
              <a:rPr lang="en-US" altLang="zh-CN" dirty="0"/>
              <a:t>+…= 1/(1-q)=1/p</a:t>
            </a: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18565B-667E-4D8D-9C3D-FC96736E0431}" type="slidenum">
              <a:rPr lang="en-US" altLang="zh-CN" smtClean="0">
                <a:latin typeface="Arial" panose="020B0604020202020204" pitchFamily="34" charset="0"/>
              </a:r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B5A589-9B70-4011-8215-30D7D1D3C7A7}" type="slidenum">
              <a:rPr lang="en-US" altLang="zh-CN" smtClean="0">
                <a:latin typeface="Arial" panose="020B0604020202020204" pitchFamily="34" charset="0"/>
              </a:r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X</a:t>
            </a:r>
            <a:r>
              <a:rPr lang="zh-CN" altLang="en-US" dirty="0"/>
              <a:t>表示每只母鸡的蛋数，</a:t>
            </a:r>
            <a:r>
              <a:rPr lang="en-US" altLang="zh-CN" dirty="0"/>
              <a:t>Y</a:t>
            </a:r>
            <a:r>
              <a:rPr lang="zh-CN" altLang="en-US" dirty="0"/>
              <a:t>表示每只母鸡有的小鸡数</a:t>
            </a:r>
          </a:p>
          <a:p>
            <a:pPr eaLnBrk="1" hangingPunct="1"/>
            <a:r>
              <a:rPr lang="en-US" altLang="zh-CN" dirty="0"/>
              <a:t>X</a:t>
            </a:r>
            <a:r>
              <a:rPr lang="zh-CN" altLang="en-US" dirty="0"/>
              <a:t>只蛋孵化成</a:t>
            </a:r>
            <a:r>
              <a:rPr lang="en-US" altLang="zh-CN" dirty="0"/>
              <a:t>n</a:t>
            </a:r>
            <a:r>
              <a:rPr lang="zh-CN" altLang="en-US" dirty="0"/>
              <a:t>只小鸡的概率服从二项分布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A40368-F863-43B3-B468-187F3B61E756}" type="slidenum">
              <a:rPr lang="en-US" altLang="zh-CN" smtClean="0">
                <a:latin typeface="Arial" panose="020B0604020202020204" pitchFamily="34" charset="0"/>
              </a:r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正方体的边长不可能是负的，即</a:t>
            </a:r>
            <a:r>
              <a:rPr lang="en-US" altLang="zh-CN"/>
              <a:t>X&gt;0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92B03-3590-4E3D-9A74-1E4D6C655BDC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0E808-4CB8-448A-92E6-EA120A2B3E0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EDA6C-FEBB-4972-9A6C-FAA28A06BEE0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EDA6C-FEBB-4972-9A6C-FAA28A06BEE0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>
                <a:solidFill>
                  <a:prstClr val="white"/>
                </a:solidFill>
              </a:rPr>
              <a:t>章 随机变量及其分布</a:t>
            </a:r>
            <a:r>
              <a:rPr lang="en-US" altLang="zh-CN" sz="120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2134C-994D-4324-8DEB-4A3FA646EA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5EDA6C-FEBB-4972-9A6C-FAA28A06BEE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e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audio" Target="../media/audio1.wav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11188" y="2492375"/>
            <a:ext cx="780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6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概率统计第二章习题课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195513" y="332656"/>
          <a:ext cx="3384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公式" r:id="rId3" imgW="1739900" imgH="228600" progId="Equation.3">
                  <p:embed/>
                </p:oleObj>
              </mc:Choice>
              <mc:Fallback>
                <p:oleObj name="公式" r:id="rId3" imgW="1739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32656"/>
                        <a:ext cx="3384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619250" y="980728"/>
          <a:ext cx="5319713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公式" r:id="rId5" imgW="3086100" imgH="673100" progId="Equation.3">
                  <p:embed/>
                </p:oleObj>
              </mc:Choice>
              <mc:Fallback>
                <p:oleObj name="公式" r:id="rId5" imgW="30861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80728"/>
                        <a:ext cx="5319713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195513" y="2636912"/>
            <a:ext cx="3656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查附表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得    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+1=5</a:t>
            </a:r>
            <a:endParaRPr kumimoji="1" lang="en-US" altLang="zh-CN" sz="32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563938" y="3573016"/>
            <a:ext cx="1136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</a:rPr>
              <a:t>N =</a:t>
            </a:r>
            <a:r>
              <a:rPr kumimoji="1" lang="en-US" altLang="zh-CN" sz="3200">
                <a:latin typeface="Times New Roman" panose="02020603050405020304" pitchFamily="18" charset="0"/>
              </a:rPr>
              <a:t> 4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979613" y="4437112"/>
            <a:ext cx="4537075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/>
              <a:t>至少要配备</a:t>
            </a:r>
            <a:r>
              <a:rPr kumimoji="1" lang="en-US" altLang="zh-CN" sz="3200" dirty="0"/>
              <a:t>4</a:t>
            </a:r>
            <a:r>
              <a:rPr kumimoji="1" lang="zh-CN" altLang="en-US" sz="3200" dirty="0"/>
              <a:t>名维修工人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  <p:bldP spid="111621" grpId="0"/>
      <p:bldP spid="1116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44934" y="188640"/>
            <a:ext cx="833152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电话交换台每分钟的呼唤次数服从参数为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的泊松分布，求</a:t>
            </a:r>
            <a:endParaRPr lang="zh-CN" altLang="en-US" sz="2800" b="1" dirty="0"/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）某一分钟内有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次呼唤的概率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zh-CN" altLang="en-US" sz="2800" b="1" dirty="0"/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某一分钟内</a:t>
            </a:r>
            <a:r>
              <a:rPr lang="zh-CN" altLang="en-US" sz="2800" b="1" dirty="0"/>
              <a:t>呼唤次数大于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/>
              <a:t>的概率。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1476375" y="1994669"/>
          <a:ext cx="43926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公式" r:id="rId4" imgW="1752600" imgH="368300" progId="Equation.3">
                  <p:embed/>
                </p:oleObj>
              </mc:Choice>
              <mc:Fallback>
                <p:oleObj name="公式" r:id="rId4" imgW="17526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94669"/>
                        <a:ext cx="43926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223020" y="4581128"/>
            <a:ext cx="7237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≥11)=0.002840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（查表计算）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404938" y="2995911"/>
            <a:ext cx="71643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（查</a:t>
            </a:r>
            <a:r>
              <a:rPr lang="en-US" altLang="zh-CN" sz="2800" i="1" dirty="0">
                <a:latin typeface="Times New Roman" panose="02020603050405020304" pitchFamily="18" charset="0"/>
              </a:rPr>
              <a:t>λ</a:t>
            </a:r>
            <a:r>
              <a:rPr lang="en-US" altLang="zh-CN" sz="2800" dirty="0">
                <a:latin typeface="Times New Roman" panose="02020603050405020304" pitchFamily="18" charset="0"/>
              </a:rPr>
              <a:t>= 4</a:t>
            </a:r>
            <a:r>
              <a:rPr lang="zh-CN" altLang="en-US" sz="2800" dirty="0">
                <a:latin typeface="Times New Roman" panose="02020603050405020304" pitchFamily="18" charset="0"/>
              </a:rPr>
              <a:t>泊松分布</a:t>
            </a:r>
            <a:r>
              <a:rPr lang="zh-CN" altLang="en-US" sz="2800" dirty="0"/>
              <a:t>表）</a:t>
            </a:r>
            <a:r>
              <a:rPr lang="zh-CN" altLang="en-US" sz="2800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 (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= 8 )=</a:t>
            </a:r>
            <a:r>
              <a:rPr lang="en-US" altLang="zh-CN" sz="2800" i="1" dirty="0">
                <a:latin typeface="Times New Roman" panose="02020603050405020304" pitchFamily="18" charset="0"/>
              </a:rPr>
              <a:t> P</a:t>
            </a:r>
            <a:r>
              <a:rPr lang="en-US" altLang="zh-CN" sz="2800" dirty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</a:rPr>
              <a:t>≥8)</a:t>
            </a:r>
            <a:r>
              <a:rPr lang="zh-CN" altLang="en-US" sz="2800" dirty="0">
                <a:latin typeface="Times New Roman" panose="02020603050405020304" pitchFamily="18" charset="0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</a:rPr>
              <a:t>≥9)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                = 0.051134</a:t>
            </a:r>
            <a:r>
              <a:rPr lang="zh-CN" altLang="en-US" sz="2800" dirty="0">
                <a:latin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</a:rPr>
              <a:t>0.021363=0.029771</a:t>
            </a:r>
            <a:endParaRPr lang="en-US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611560" y="4561964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36" y="2216820"/>
            <a:ext cx="1085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1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0" y="219467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3779912" y="3789040"/>
          <a:ext cx="4932362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9" name="Equation" r:id="rId3" imgW="2298700" imgH="1193800" progId="Equation.DSMT4">
                  <p:embed/>
                </p:oleObj>
              </mc:Choice>
              <mc:Fallback>
                <p:oleObj name="Equation" r:id="rId3" imgW="2298700" imgH="119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89040"/>
                        <a:ext cx="4932362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463550" y="44450"/>
          <a:ext cx="5430838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" name="Equation" r:id="rId5" imgW="50901600" imgH="38404800" progId="Equation.DSMT4">
                  <p:embed/>
                </p:oleObj>
              </mc:Choice>
              <mc:Fallback>
                <p:oleObj name="Equation" r:id="rId5" imgW="50901600" imgH="384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4450"/>
                        <a:ext cx="5430838" cy="407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/>
          <p:cNvGraphicFramePr>
            <a:graphicFrameLocks noChangeAspect="1"/>
          </p:cNvGraphicFramePr>
          <p:nvPr/>
        </p:nvGraphicFramePr>
        <p:xfrm>
          <a:off x="5219898" y="1556792"/>
          <a:ext cx="33845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公式" r:id="rId7" imgW="1524000" imgH="355600" progId="Equation.3">
                  <p:embed/>
                </p:oleObj>
              </mc:Choice>
              <mc:Fallback>
                <p:oleObj name="公式" r:id="rId7" imgW="1524000" imgH="35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898" y="1556792"/>
                        <a:ext cx="33845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4" name="Object 10"/>
          <p:cNvGraphicFramePr>
            <a:graphicFrameLocks noChangeAspect="1"/>
          </p:cNvGraphicFramePr>
          <p:nvPr/>
        </p:nvGraphicFramePr>
        <p:xfrm>
          <a:off x="5220419" y="2276872"/>
          <a:ext cx="24479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2" name="公式" r:id="rId9" imgW="1028065" imgH="355600" progId="Equation.3">
                  <p:embed/>
                </p:oleObj>
              </mc:Choice>
              <mc:Fallback>
                <p:oleObj name="公式" r:id="rId9" imgW="1028065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419" y="2276872"/>
                        <a:ext cx="24479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5" name="Object 11"/>
          <p:cNvGraphicFramePr>
            <a:graphicFrameLocks noChangeAspect="1"/>
          </p:cNvGraphicFramePr>
          <p:nvPr/>
        </p:nvGraphicFramePr>
        <p:xfrm>
          <a:off x="1258961" y="2924944"/>
          <a:ext cx="71294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3" name="公式" r:id="rId11" imgW="3238500" imgH="419100" progId="Equation.3">
                  <p:embed/>
                </p:oleObj>
              </mc:Choice>
              <mc:Fallback>
                <p:oleObj name="公式" r:id="rId11" imgW="3238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961" y="2924944"/>
                        <a:ext cx="71294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669925" y="150813"/>
          <a:ext cx="4854575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0" name="Equation" r:id="rId3" imgW="48463200" imgH="30175200" progId="Equation.DSMT4">
                  <p:embed/>
                </p:oleObj>
              </mc:Choice>
              <mc:Fallback>
                <p:oleObj name="Equation" r:id="rId3" imgW="48463200" imgH="3017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50813"/>
                        <a:ext cx="4854575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588962" y="3068960"/>
          <a:ext cx="79660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1" name="公式" r:id="rId5" imgW="82600800" imgH="19202400" progId="Equation.3">
                  <p:embed/>
                </p:oleObj>
              </mc:Choice>
              <mc:Fallback>
                <p:oleObj name="公式" r:id="rId5" imgW="82600800" imgH="1920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" y="3068960"/>
                        <a:ext cx="79660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5594138" y="2996952"/>
          <a:ext cx="1152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name="公式" r:id="rId7" imgW="393700" imgH="393700" progId="Equation.3">
                  <p:embed/>
                </p:oleObj>
              </mc:Choice>
              <mc:Fallback>
                <p:oleObj name="公式" r:id="rId7" imgW="393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138" y="2996952"/>
                        <a:ext cx="1152525" cy="11525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27584" y="5013176"/>
          <a:ext cx="696753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3" name="公式" r:id="rId9" imgW="72237600" imgH="11582400" progId="Equation.3">
                  <p:embed/>
                </p:oleObj>
              </mc:Choice>
              <mc:Fallback>
                <p:oleObj name="公式" r:id="rId9" imgW="72237600" imgH="11582400" progId="Equation.3">
                  <p:embed/>
                  <p:pic>
                    <p:nvPicPr>
                      <p:cNvPr id="0" name="图片 17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13176"/>
                        <a:ext cx="69675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1619250" y="3140968"/>
          <a:ext cx="489585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3" name="公式" r:id="rId3" imgW="1892300" imgH="482600" progId="Equation.3">
                  <p:embed/>
                </p:oleObj>
              </mc:Choice>
              <mc:Fallback>
                <p:oleObj name="公式" r:id="rId3" imgW="1892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0968"/>
                        <a:ext cx="489585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12"/>
          <p:cNvSpPr>
            <a:spLocks noChangeArrowheads="1"/>
          </p:cNvSpPr>
          <p:nvPr/>
        </p:nvSpPr>
        <p:spPr bwMode="auto">
          <a:xfrm>
            <a:off x="0" y="-24340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1376363" y="260350"/>
          <a:ext cx="5959475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4" name="Equation" r:id="rId5" imgW="54559200" imgH="25603200" progId="Equation.DSMT4">
                  <p:embed/>
                </p:oleObj>
              </mc:Choice>
              <mc:Fallback>
                <p:oleObj name="Equation" r:id="rId5" imgW="54559200" imgH="256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60350"/>
                        <a:ext cx="5959475" cy="268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1691680" y="4509120"/>
          <a:ext cx="31115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5" name="Equation" r:id="rId7" imgW="25908000" imgH="4876800" progId="Equation.DSMT4">
                  <p:embed/>
                </p:oleObj>
              </mc:Choice>
              <mc:Fallback>
                <p:oleObj name="Equation" r:id="rId7" imgW="25908000" imgH="487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9120"/>
                        <a:ext cx="31115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671638" y="5301208"/>
          <a:ext cx="6115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9" imgW="50901600" imgH="4876800" progId="Equation.DSMT4">
                  <p:embed/>
                </p:oleObj>
              </mc:Choice>
              <mc:Fallback>
                <p:oleObj name="Equation" r:id="rId9" imgW="50901600" imgH="487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5301208"/>
                        <a:ext cx="6115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39750" y="171797"/>
            <a:ext cx="82073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某机器生产的螺栓长度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服从参数为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=10.05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的正态分布。规定长度在范围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10.05±0.12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内为合格品，求一螺栓为不合格的概率是多少？</a:t>
            </a:r>
            <a:endParaRPr lang="zh-CN" altLang="en-US" sz="2800" b="1" dirty="0"/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728981" y="3238232"/>
          <a:ext cx="8514715" cy="1028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公式" r:id="rId3" imgW="3759200" imgH="457200" progId="Equation.3">
                  <p:embed/>
                </p:oleObj>
              </mc:Choice>
              <mc:Fallback>
                <p:oleObj name="公式" r:id="rId3" imgW="3759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1" y="3238232"/>
                        <a:ext cx="8514715" cy="1028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23528" y="4184308"/>
            <a:ext cx="511333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b="1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2)}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{0.9772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0.0228}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=0.0456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7544" y="1690958"/>
            <a:ext cx="7885112" cy="15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设螺栓长度为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    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不属于</a:t>
            </a:r>
            <a:r>
              <a:rPr lang="en-US" altLang="zh-CN" sz="2800" dirty="0">
                <a:latin typeface="Times New Roman" panose="02020603050405020304" pitchFamily="18" charset="0"/>
              </a:rPr>
              <a:t>(10.05</a:t>
            </a:r>
            <a:r>
              <a:rPr lang="zh-CN" altLang="en-US" sz="2800" dirty="0">
                <a:latin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</a:rPr>
              <a:t>0.12, 10.05+0.12))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=1</a:t>
            </a:r>
            <a:r>
              <a:rPr lang="zh-CN" altLang="en-US" sz="2800" dirty="0">
                <a:latin typeface="Times New Roman" panose="02020603050405020304" pitchFamily="18" charset="0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 (10.05</a:t>
            </a:r>
            <a:r>
              <a:rPr lang="zh-CN" altLang="en-US" sz="2800" dirty="0">
                <a:latin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</a:rPr>
              <a:t>0.12 &lt; 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</a:rPr>
              <a:t>&lt; 10.05+0.12)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2195513" y="2132856"/>
          <a:ext cx="4319587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公式" r:id="rId4" imgW="2006600" imgH="889000" progId="Equation.3">
                  <p:embed/>
                </p:oleObj>
              </mc:Choice>
              <mc:Fallback>
                <p:oleObj name="公式" r:id="rId4" imgW="20066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2856"/>
                        <a:ext cx="4319587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2195513" y="4077072"/>
          <a:ext cx="41290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" name="公式" r:id="rId6" imgW="1905000" imgH="457200" progId="Equation.3">
                  <p:embed/>
                </p:oleObj>
              </mc:Choice>
              <mc:Fallback>
                <p:oleObj name="公式" r:id="rId6" imgW="1905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7072"/>
                        <a:ext cx="412908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042988" y="5157192"/>
          <a:ext cx="223361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" name="公式" r:id="rId8" imgW="977900" imgH="431800" progId="Equation.3">
                  <p:embed/>
                </p:oleObj>
              </mc:Choice>
              <mc:Fallback>
                <p:oleObj name="公式" r:id="rId8" imgW="977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57192"/>
                        <a:ext cx="2233612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635375" y="5157192"/>
          <a:ext cx="49672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" name="公式" r:id="rId10" imgW="1790700" imgH="342900" progId="Equation.3">
                  <p:embed/>
                </p:oleObj>
              </mc:Choice>
              <mc:Fallback>
                <p:oleObj name="公式" r:id="rId10" imgW="1790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157192"/>
                        <a:ext cx="496728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467544" y="116632"/>
            <a:ext cx="835273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一工厂生产的电子管的寿命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（小时）服从参数为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的正态分布，若要求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(120 </a:t>
            </a:r>
            <a:r>
              <a:rPr lang="en-US" altLang="zh-CN" sz="2800" b="1" dirty="0">
                <a:latin typeface="Times New Roman" panose="02020603050405020304" pitchFamily="18" charset="0"/>
              </a:rPr>
              <a:t>≤</a:t>
            </a:r>
            <a:r>
              <a:rPr lang="en-US" altLang="zh-CN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≤200)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，允许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最大为多少？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2555875" y="1484784"/>
            <a:ext cx="309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 (120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≤ 200)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1340643" y="266036"/>
          <a:ext cx="54641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9" name="Equation" r:id="rId3" imgW="42367200" imgH="9448800" progId="Equation.DSMT4">
                  <p:embed/>
                </p:oleObj>
              </mc:Choice>
              <mc:Fallback>
                <p:oleObj name="Equation" r:id="rId3" imgW="42367200" imgH="944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643" y="266036"/>
                        <a:ext cx="54641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2195513" y="2061344"/>
          <a:ext cx="3754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0" name="公式" r:id="rId5" imgW="1497965" imgH="203200" progId="Equation.3">
                  <p:embed/>
                </p:oleObj>
              </mc:Choice>
              <mc:Fallback>
                <p:oleObj name="公式" r:id="rId5" imgW="1497965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1344"/>
                        <a:ext cx="37544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2195513" y="2780482"/>
          <a:ext cx="39449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" name="公式" r:id="rId7" imgW="1574800" imgH="393700" progId="Equation.3">
                  <p:embed/>
                </p:oleObj>
              </mc:Choice>
              <mc:Fallback>
                <p:oleObj name="公式" r:id="rId7" imgW="15748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0482"/>
                        <a:ext cx="39449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1403350" y="3933007"/>
          <a:ext cx="2592388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公式" r:id="rId9" imgW="1422400" imgH="596900" progId="Equation.3">
                  <p:embed/>
                </p:oleObj>
              </mc:Choice>
              <mc:Fallback>
                <p:oleObj name="公式" r:id="rId9" imgW="14224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33007"/>
                        <a:ext cx="2592388" cy="12557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5651500" y="4148907"/>
          <a:ext cx="129698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3" name="公式" r:id="rId11" imgW="330200" imgH="177800" progId="Equation.3">
                  <p:embed/>
                </p:oleObj>
              </mc:Choice>
              <mc:Fallback>
                <p:oleObj name="公式" r:id="rId11" imgW="3302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148907"/>
                        <a:ext cx="1296988" cy="6969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AutoShape 9"/>
          <p:cNvSpPr>
            <a:spLocks noChangeArrowheads="1"/>
          </p:cNvSpPr>
          <p:nvPr/>
        </p:nvSpPr>
        <p:spPr bwMode="auto">
          <a:xfrm>
            <a:off x="4356100" y="429336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684213" y="44624"/>
            <a:ext cx="72390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600" dirty="0">
                <a:latin typeface="Times New Roman" panose="02020603050405020304" pitchFamily="18" charset="0"/>
              </a:rPr>
              <a:t>26*.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若随机变量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服从几何分布，证：                           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258888" y="1556792"/>
            <a:ext cx="6400800" cy="685800"/>
            <a:chOff x="1248" y="2131"/>
            <a:chExt cx="4032" cy="432"/>
          </a:xfrm>
        </p:grpSpPr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1248" y="2131"/>
              <a:ext cx="4032" cy="432"/>
            </a:xfrm>
            <a:prstGeom prst="rect">
              <a:avLst/>
            </a:prstGeom>
            <a:noFill/>
            <a:ln w="9525">
              <a:solidFill>
                <a:srgbClr val="66003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535" name="Object 9"/>
            <p:cNvGraphicFramePr>
              <a:graphicFrameLocks noChangeAspect="1"/>
            </p:cNvGraphicFramePr>
            <p:nvPr/>
          </p:nvGraphicFramePr>
          <p:xfrm>
            <a:off x="4080" y="2160"/>
            <a:ext cx="116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1" name="公式" r:id="rId4" imgW="1041400" imgH="279400" progId="Equation.3">
                    <p:embed/>
                  </p:oleObj>
                </mc:Choice>
                <mc:Fallback>
                  <p:oleObj name="公式" r:id="rId4" imgW="1041400" imgH="279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116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10"/>
            <p:cNvGraphicFramePr>
              <a:graphicFrameLocks noChangeAspect="1"/>
            </p:cNvGraphicFramePr>
            <p:nvPr/>
          </p:nvGraphicFramePr>
          <p:xfrm>
            <a:off x="1314" y="2131"/>
            <a:ext cx="226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2" name="Equation" r:id="rId6" imgW="2070100" imgH="317500" progId="Equation.DSMT4">
                    <p:embed/>
                  </p:oleObj>
                </mc:Choice>
                <mc:Fallback>
                  <p:oleObj name="Equation" r:id="rId6" imgW="2070100" imgH="317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131"/>
                          <a:ext cx="2260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1213310" y="764704"/>
          <a:ext cx="6342730" cy="63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公式" r:id="rId8" imgW="2222500" imgH="215900" progId="Equation.3">
                  <p:embed/>
                </p:oleObj>
              </mc:Choice>
              <mc:Fallback>
                <p:oleObj name="公式" r:id="rId8" imgW="22225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310" y="764704"/>
                        <a:ext cx="6342730" cy="639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5" name="Object 17"/>
          <p:cNvGraphicFramePr>
            <a:graphicFrameLocks noChangeAspect="1"/>
          </p:cNvGraphicFramePr>
          <p:nvPr/>
        </p:nvGraphicFramePr>
        <p:xfrm>
          <a:off x="915988" y="2429420"/>
          <a:ext cx="7146925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Equation" r:id="rId10" imgW="66141600" imgH="25603200" progId="Equation.DSMT4">
                  <p:embed/>
                </p:oleObj>
              </mc:Choice>
              <mc:Fallback>
                <p:oleObj name="Equation" r:id="rId10" imgW="66141600" imgH="256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429420"/>
                        <a:ext cx="7146925" cy="287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004048" y="4895661"/>
            <a:ext cx="38795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+…= 1/(1-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)=1/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977652" y="5418881"/>
          <a:ext cx="31623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Equation" r:id="rId12" imgW="29260800" imgH="5486400" progId="Equation.DSMT4">
                  <p:embed/>
                </p:oleObj>
              </mc:Choice>
              <mc:Fallback>
                <p:oleObj name="Equation" r:id="rId12" imgW="29260800" imgH="548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652" y="5418881"/>
                        <a:ext cx="31623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295275" y="116632"/>
          <a:ext cx="85248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Equation" r:id="rId4" imgW="68884800" imgH="14020800" progId="Equation.DSMT4">
                  <p:embed/>
                </p:oleObj>
              </mc:Choice>
              <mc:Fallback>
                <p:oleObj name="Equation" r:id="rId4" imgW="68884800" imgH="14020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16632"/>
                        <a:ext cx="852487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60200" y="2852936"/>
          <a:ext cx="8904288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Equation" r:id="rId6" imgW="90525600" imgH="42062400" progId="Equation.DSMT4">
                  <p:embed/>
                </p:oleObj>
              </mc:Choice>
              <mc:Fallback>
                <p:oleObj name="Equation" r:id="rId6" imgW="90525600" imgH="4206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0" y="2852936"/>
                        <a:ext cx="8904288" cy="413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2564" y="1844824"/>
            <a:ext cx="89739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表示每只母鸡的蛋数，</a:t>
            </a:r>
            <a:r>
              <a:rPr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X~</a:t>
            </a:r>
            <a:r>
              <a:rPr lang="el-GR" altLang="zh-CN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表示每只母鸡有的小鸡数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只蛋孵化成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只小鸡的概率服从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二项分布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Y~B(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X,p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7524006" y="2564904"/>
            <a:ext cx="1296144" cy="801089"/>
          </a:xfrm>
          <a:prstGeom prst="wedgeRectCallout">
            <a:avLst>
              <a:gd name="adj1" fmla="val -95932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FF0000"/>
                </a:solidFill>
              </a:rPr>
              <a:t>全概率公式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979613" y="2062014"/>
            <a:ext cx="4968875" cy="1543050"/>
            <a:chOff x="1429" y="231"/>
            <a:chExt cx="3130" cy="972"/>
          </a:xfrm>
        </p:grpSpPr>
        <p:sp>
          <p:nvSpPr>
            <p:cNvPr id="6156" name="Line 3"/>
            <p:cNvSpPr>
              <a:spLocks noChangeShapeType="1"/>
            </p:cNvSpPr>
            <p:nvPr/>
          </p:nvSpPr>
          <p:spPr bwMode="auto">
            <a:xfrm>
              <a:off x="2064" y="276"/>
              <a:ext cx="0" cy="886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4"/>
            <p:cNvSpPr txBox="1">
              <a:spLocks noChangeArrowheads="1"/>
            </p:cNvSpPr>
            <p:nvPr/>
          </p:nvSpPr>
          <p:spPr bwMode="auto">
            <a:xfrm>
              <a:off x="1565" y="231"/>
              <a:ext cx="29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3600">
                  <a:latin typeface="宋体" panose="02010600030101010101" pitchFamily="2" charset="-122"/>
                </a:rPr>
                <a:t>-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1       0       1</a:t>
              </a:r>
              <a:endParaRPr kumimoji="1" lang="en-US" altLang="zh-CN" sz="36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8" name="Object 5"/>
            <p:cNvGraphicFramePr>
              <a:graphicFrameLocks noChangeAspect="1"/>
            </p:cNvGraphicFramePr>
            <p:nvPr/>
          </p:nvGraphicFramePr>
          <p:xfrm>
            <a:off x="1549" y="799"/>
            <a:ext cx="28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name="公式" r:id="rId3" imgW="152400" imgH="165100" progId="Equation.3">
                    <p:embed/>
                  </p:oleObj>
                </mc:Choice>
                <mc:Fallback>
                  <p:oleObj name="公式" r:id="rId3" imgW="152400" imgH="165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799"/>
                          <a:ext cx="28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6"/>
            <p:cNvSpPr txBox="1">
              <a:spLocks noChangeArrowheads="1"/>
            </p:cNvSpPr>
            <p:nvPr/>
          </p:nvSpPr>
          <p:spPr bwMode="auto">
            <a:xfrm>
              <a:off x="2245" y="799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>
                  <a:latin typeface="宋体" panose="02010600030101010101" pitchFamily="2" charset="-122"/>
                </a:rPr>
                <a:t>-</a:t>
              </a:r>
              <a:r>
                <a:rPr kumimoji="1" lang="en-US" altLang="zh-CN" sz="3600">
                  <a:latin typeface="Times New Roman" panose="02020603050405020304" pitchFamily="18" charset="0"/>
                </a:rPr>
                <a:t>0.5    0.9     0.6</a:t>
              </a:r>
              <a:endParaRPr kumimoji="1" lang="en-US" altLang="zh-CN" sz="3600" i="1">
                <a:latin typeface="Times New Roman" panose="02020603050405020304" pitchFamily="18" charset="0"/>
              </a:endParaRPr>
            </a:p>
          </p:txBody>
        </p:sp>
        <p:sp>
          <p:nvSpPr>
            <p:cNvPr id="6160" name="Line 7"/>
            <p:cNvSpPr>
              <a:spLocks noChangeShapeType="1"/>
            </p:cNvSpPr>
            <p:nvPr/>
          </p:nvSpPr>
          <p:spPr bwMode="auto">
            <a:xfrm>
              <a:off x="1429" y="709"/>
              <a:ext cx="281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3348038" y="404664"/>
            <a:ext cx="1655762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</a:rPr>
              <a:t>习题二</a:t>
            </a:r>
          </a:p>
        </p:txBody>
      </p:sp>
      <p:grpSp>
        <p:nvGrpSpPr>
          <p:cNvPr id="3" name="Group 9"/>
          <p:cNvGrpSpPr/>
          <p:nvPr/>
        </p:nvGrpSpPr>
        <p:grpSpPr bwMode="auto">
          <a:xfrm>
            <a:off x="1979613" y="4005114"/>
            <a:ext cx="4968875" cy="1543050"/>
            <a:chOff x="1429" y="231"/>
            <a:chExt cx="3130" cy="972"/>
          </a:xfrm>
        </p:grpSpPr>
        <p:sp>
          <p:nvSpPr>
            <p:cNvPr id="6151" name="Line 10"/>
            <p:cNvSpPr>
              <a:spLocks noChangeShapeType="1"/>
            </p:cNvSpPr>
            <p:nvPr/>
          </p:nvSpPr>
          <p:spPr bwMode="auto">
            <a:xfrm>
              <a:off x="2064" y="276"/>
              <a:ext cx="0" cy="886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Text Box 11"/>
            <p:cNvSpPr txBox="1">
              <a:spLocks noChangeArrowheads="1"/>
            </p:cNvSpPr>
            <p:nvPr/>
          </p:nvSpPr>
          <p:spPr bwMode="auto">
            <a:xfrm>
              <a:off x="1565" y="231"/>
              <a:ext cx="29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600" dirty="0">
                  <a:latin typeface="Times New Roman" panose="02020603050405020304" pitchFamily="18" charset="0"/>
                </a:rPr>
                <a:t>         0       1       2</a:t>
              </a:r>
              <a:endParaRPr kumimoji="1" lang="en-US" altLang="zh-CN" sz="360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3" name="Object 12"/>
            <p:cNvGraphicFramePr>
              <a:graphicFrameLocks noChangeAspect="1"/>
            </p:cNvGraphicFramePr>
            <p:nvPr/>
          </p:nvGraphicFramePr>
          <p:xfrm>
            <a:off x="1549" y="799"/>
            <a:ext cx="28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name="公式" r:id="rId5" imgW="152400" imgH="165100" progId="Equation.3">
                    <p:embed/>
                  </p:oleObj>
                </mc:Choice>
                <mc:Fallback>
                  <p:oleObj name="公式" r:id="rId5" imgW="152400" imgH="165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799"/>
                          <a:ext cx="28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13"/>
            <p:cNvSpPr txBox="1">
              <a:spLocks noChangeArrowheads="1"/>
            </p:cNvSpPr>
            <p:nvPr/>
          </p:nvSpPr>
          <p:spPr bwMode="auto">
            <a:xfrm>
              <a:off x="2245" y="799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>
                  <a:latin typeface="Times New Roman" panose="02020603050405020304" pitchFamily="18" charset="0"/>
                </a:rPr>
                <a:t>0.6    0.1     0.15</a:t>
              </a:r>
              <a:endParaRPr kumimoji="1" lang="en-US" altLang="zh-CN" sz="3600" i="1">
                <a:latin typeface="Times New Roman" panose="02020603050405020304" pitchFamily="18" charset="0"/>
              </a:endParaRPr>
            </a:p>
          </p:txBody>
        </p:sp>
        <p:sp>
          <p:nvSpPr>
            <p:cNvPr id="6155" name="Line 14"/>
            <p:cNvSpPr>
              <a:spLocks noChangeShapeType="1"/>
            </p:cNvSpPr>
            <p:nvPr/>
          </p:nvSpPr>
          <p:spPr bwMode="auto">
            <a:xfrm>
              <a:off x="1429" y="709"/>
              <a:ext cx="2812" cy="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519113" y="1396852"/>
            <a:ext cx="3027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1.</a:t>
            </a:r>
            <a:r>
              <a:rPr lang="zh-CN" altLang="en-US" sz="3200" dirty="0"/>
              <a:t>是否分布律？</a:t>
            </a:r>
          </a:p>
        </p:txBody>
      </p:sp>
      <p:sp>
        <p:nvSpPr>
          <p:cNvPr id="102416" name="AutoShape 16"/>
          <p:cNvSpPr>
            <a:spLocks noChangeArrowheads="1"/>
          </p:cNvSpPr>
          <p:nvPr/>
        </p:nvSpPr>
        <p:spPr bwMode="auto">
          <a:xfrm>
            <a:off x="7164388" y="3357414"/>
            <a:ext cx="914400" cy="792163"/>
          </a:xfrm>
          <a:prstGeom prst="wedgeEllipseCallout">
            <a:avLst>
              <a:gd name="adj1" fmla="val -91667"/>
              <a:gd name="adj2" fmla="val 1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ea typeface="楷体_GB2312" pitchFamily="49" charset="-122"/>
              </a:rPr>
              <a:t>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/>
      <p:bldP spid="1024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611188" y="188640"/>
            <a:ext cx="7942262" cy="2520950"/>
            <a:chOff x="612" y="516"/>
            <a:chExt cx="4776" cy="1508"/>
          </a:xfrm>
        </p:grpSpPr>
        <p:graphicFrame>
          <p:nvGraphicFramePr>
            <p:cNvPr id="24587" name="Object 2"/>
            <p:cNvGraphicFramePr>
              <a:graphicFrameLocks noChangeAspect="1"/>
            </p:cNvGraphicFramePr>
            <p:nvPr/>
          </p:nvGraphicFramePr>
          <p:xfrm>
            <a:off x="732" y="516"/>
            <a:ext cx="4656" cy="1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4" name="Equation" r:id="rId3" imgW="56692800" imgH="18592800" progId="Equation.DSMT4">
                    <p:embed/>
                  </p:oleObj>
                </mc:Choice>
                <mc:Fallback>
                  <p:oleObj name="Equation" r:id="rId3" imgW="56692800" imgH="18592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516"/>
                          <a:ext cx="4656" cy="1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Line 3"/>
            <p:cNvSpPr>
              <a:spLocks noChangeShapeType="1"/>
            </p:cNvSpPr>
            <p:nvPr/>
          </p:nvSpPr>
          <p:spPr bwMode="auto">
            <a:xfrm>
              <a:off x="612" y="1249"/>
              <a:ext cx="4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4"/>
            <p:cNvSpPr>
              <a:spLocks noChangeShapeType="1"/>
            </p:cNvSpPr>
            <p:nvPr/>
          </p:nvSpPr>
          <p:spPr bwMode="auto">
            <a:xfrm>
              <a:off x="1392" y="799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755650" y="2854053"/>
            <a:ext cx="7331075" cy="1403350"/>
            <a:chOff x="476" y="2115"/>
            <a:chExt cx="4618" cy="884"/>
          </a:xfrm>
        </p:grpSpPr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521" y="2225"/>
            <a:ext cx="4573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5" name="公式" r:id="rId5" imgW="2514600" imgH="431800" progId="Equation.3">
                    <p:embed/>
                  </p:oleObj>
                </mc:Choice>
                <mc:Fallback>
                  <p:oleObj name="公式" r:id="rId5" imgW="25146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225"/>
                          <a:ext cx="4573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476" y="2568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1791" y="2115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1243013" y="4719365"/>
            <a:ext cx="5718175" cy="1303338"/>
            <a:chOff x="783" y="3290"/>
            <a:chExt cx="3602" cy="821"/>
          </a:xfrm>
        </p:grpSpPr>
        <p:graphicFrame>
          <p:nvGraphicFramePr>
            <p:cNvPr id="24581" name="Object 12"/>
            <p:cNvGraphicFramePr>
              <a:graphicFrameLocks noChangeAspect="1"/>
            </p:cNvGraphicFramePr>
            <p:nvPr/>
          </p:nvGraphicFramePr>
          <p:xfrm>
            <a:off x="783" y="3290"/>
            <a:ext cx="3602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6" name="公式" r:id="rId7" imgW="1981200" imgH="457200" progId="Equation.3">
                    <p:embed/>
                  </p:oleObj>
                </mc:Choice>
                <mc:Fallback>
                  <p:oleObj name="公式" r:id="rId7" imgW="19812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3290"/>
                          <a:ext cx="3602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2" name="Line 13"/>
            <p:cNvSpPr>
              <a:spLocks noChangeShapeType="1"/>
            </p:cNvSpPr>
            <p:nvPr/>
          </p:nvSpPr>
          <p:spPr bwMode="auto">
            <a:xfrm>
              <a:off x="793" y="3657"/>
              <a:ext cx="3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14"/>
            <p:cNvSpPr>
              <a:spLocks noChangeShapeType="1"/>
            </p:cNvSpPr>
            <p:nvPr/>
          </p:nvSpPr>
          <p:spPr bwMode="auto">
            <a:xfrm>
              <a:off x="1837" y="3335"/>
              <a:ext cx="0" cy="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827088" y="44624"/>
            <a:ext cx="81534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29.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[0, 1]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上服从均匀分布，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     求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dirty="0">
                <a:latin typeface="宋体" panose="02010600030101010101" pitchFamily="2" charset="-122"/>
              </a:rPr>
              <a:t>-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2ln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zh-CN" sz="3200" dirty="0">
                <a:latin typeface="Times New Roman" panose="02020603050405020304" pitchFamily="18" charset="0"/>
              </a:rPr>
              <a:t>的概率密度.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900113" y="1341612"/>
            <a:ext cx="70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解</a:t>
            </a:r>
            <a:endParaRPr kumimoji="1" lang="zh-CN" altLang="en-US" sz="3200" b="1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547813" y="1341612"/>
            <a:ext cx="4589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在区间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函数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ln</a:t>
            </a:r>
            <a:r>
              <a:rPr kumimoji="1" lang="en-US" altLang="zh-CN" sz="32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&lt;0,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900113" y="1989312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故</a:t>
            </a:r>
            <a:r>
              <a:rPr kumimoji="1"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dirty="0">
                <a:latin typeface="宋体" panose="02010600030101010101" pitchFamily="2" charset="-122"/>
              </a:rPr>
              <a:t>-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2ln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&gt;0, </a:t>
            </a:r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892550" y="1722438"/>
          <a:ext cx="213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9" name="Equation" r:id="rId4" imgW="18288000" imgH="9448800" progId="Equation.DSMT4">
                  <p:embed/>
                </p:oleObj>
              </mc:Choice>
              <mc:Fallback>
                <p:oleObj name="Equation" r:id="rId4" imgW="18288000" imgH="944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722438"/>
                        <a:ext cx="21320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827088" y="2708449"/>
            <a:ext cx="7766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于是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zh-CN" altLang="zh-CN" sz="3200" dirty="0">
                <a:latin typeface="Times New Roman" panose="02020603050405020304" pitchFamily="18" charset="0"/>
              </a:rPr>
              <a:t>在区间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上单调下降，有反函数</a:t>
            </a:r>
            <a:endParaRPr kumimoji="1" lang="zh-CN" altLang="en-US" sz="32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2963863" y="3213100"/>
          <a:ext cx="28543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0" name="Equation" r:id="rId6" imgW="23774400" imgH="5486400" progId="Equation.DSMT4">
                  <p:embed/>
                </p:oleObj>
              </mc:Choice>
              <mc:Fallback>
                <p:oleObj name="Equation" r:id="rId6" imgW="237744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3213100"/>
                        <a:ext cx="28543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900113" y="3860974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由前述定理得</a:t>
            </a:r>
          </a:p>
        </p:txBody>
      </p:sp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1087438" y="4462463"/>
          <a:ext cx="682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1" name="Equation" r:id="rId8" imgW="64008000" imgH="17678400" progId="Equation.DSMT4">
                  <p:embed/>
                </p:oleObj>
              </mc:Choice>
              <mc:Fallback>
                <p:oleObj name="Equation" r:id="rId8" imgW="64008000" imgH="1767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462463"/>
                        <a:ext cx="682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6732588" y="3429174"/>
            <a:ext cx="2160587" cy="1295400"/>
          </a:xfrm>
          <a:prstGeom prst="wedgeRoundRectCallout">
            <a:avLst>
              <a:gd name="adj1" fmla="val -108338"/>
              <a:gd name="adj2" fmla="val 46569"/>
              <a:gd name="adj3" fmla="val 16667"/>
            </a:avLst>
          </a:prstGeom>
          <a:solidFill>
            <a:srgbClr val="FFFF00"/>
          </a:solidFill>
          <a:ln w="9525">
            <a:solidFill>
              <a:srgbClr val="FFFFCC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anose="02020603050405020304" pitchFamily="18" charset="0"/>
              </a:rPr>
              <a:t>注意取</a:t>
            </a:r>
          </a:p>
          <a:p>
            <a:pPr algn="ctr" eaLnBrk="1" hangingPunct="1"/>
            <a:r>
              <a:rPr lang="zh-CN" altLang="en-US" sz="3200" b="1">
                <a:latin typeface="Times New Roman" panose="02020603050405020304" pitchFamily="18" charset="0"/>
              </a:rPr>
              <a:t>绝对值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  <p:bldP spid="117764" grpId="0" autoUpdateAnimBg="0"/>
      <p:bldP spid="117765" grpId="0" autoUpdateAnimBg="0"/>
      <p:bldP spid="117767" grpId="0" autoUpdateAnimBg="0"/>
      <p:bldP spid="117769" grpId="0" autoUpdateAnimBg="0"/>
      <p:bldP spid="11777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449388" y="2376488"/>
          <a:ext cx="6646862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" name="Equation" r:id="rId3" imgW="64008000" imgH="17678400" progId="Equation.DSMT4">
                  <p:embed/>
                </p:oleObj>
              </mc:Choice>
              <mc:Fallback>
                <p:oleObj name="Equation" r:id="rId3" imgW="64008000" imgH="1767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376488"/>
                        <a:ext cx="6646862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900113" y="44624"/>
            <a:ext cx="5721350" cy="1881188"/>
            <a:chOff x="472" y="144"/>
            <a:chExt cx="3604" cy="1185"/>
          </a:xfrm>
        </p:grpSpPr>
        <p:graphicFrame>
          <p:nvGraphicFramePr>
            <p:cNvPr id="26635" name="Object 4"/>
            <p:cNvGraphicFramePr>
              <a:graphicFrameLocks noChangeAspect="1"/>
            </p:cNvGraphicFramePr>
            <p:nvPr/>
          </p:nvGraphicFramePr>
          <p:xfrm>
            <a:off x="1702" y="551"/>
            <a:ext cx="2227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0" name="Equation" r:id="rId5" imgW="33528000" imgH="10972800" progId="Equation.DSMT4">
                    <p:embed/>
                  </p:oleObj>
                </mc:Choice>
                <mc:Fallback>
                  <p:oleObj name="Equation" r:id="rId5" imgW="33528000" imgH="10972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551"/>
                          <a:ext cx="2227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Rectangle 5"/>
            <p:cNvSpPr>
              <a:spLocks noChangeArrowheads="1"/>
            </p:cNvSpPr>
            <p:nvPr/>
          </p:nvSpPr>
          <p:spPr bwMode="auto">
            <a:xfrm>
              <a:off x="472" y="144"/>
              <a:ext cx="36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zh-CN" sz="3200" dirty="0">
                  <a:latin typeface="Times New Roman" panose="02020603050405020304" pitchFamily="18" charset="0"/>
                </a:rPr>
                <a:t>已知</a:t>
              </a:r>
              <a:r>
                <a:rPr kumimoji="1" lang="en-US" altLang="zh-CN" sz="3200" i="1" dirty="0"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3200" dirty="0">
                  <a:latin typeface="Times New Roman" panose="02020603050405020304" pitchFamily="18" charset="0"/>
                </a:rPr>
                <a:t>在</a:t>
              </a:r>
              <a:r>
                <a:rPr kumimoji="1" lang="en-US" altLang="zh-CN" sz="3200" dirty="0">
                  <a:latin typeface="Times New Roman" panose="02020603050405020304" pitchFamily="18" charset="0"/>
                </a:rPr>
                <a:t>(0,1)</a:t>
              </a:r>
              <a:r>
                <a:rPr kumimoji="1" lang="zh-CN" altLang="en-US" sz="3200" dirty="0">
                  <a:latin typeface="Times New Roman" panose="02020603050405020304" pitchFamily="18" charset="0"/>
                </a:rPr>
                <a:t>上服从均匀分布，</a:t>
              </a:r>
              <a:endParaRPr kumimoji="1"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914400" y="1875012"/>
            <a:ext cx="4270375" cy="609600"/>
            <a:chOff x="576" y="1363"/>
            <a:chExt cx="2690" cy="384"/>
          </a:xfrm>
        </p:grpSpPr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576" y="1380"/>
              <a:ext cx="26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anose="02020603050405020304" pitchFamily="18" charset="0"/>
                </a:rPr>
                <a:t>代入</a:t>
              </a:r>
              <a:r>
                <a:rPr kumimoji="1" lang="zh-CN" altLang="en-US" sz="32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的表达式中</a:t>
              </a:r>
              <a:endPara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4" name="Object 8"/>
            <p:cNvGraphicFramePr>
              <a:graphicFrameLocks noChangeAspect="1"/>
            </p:cNvGraphicFramePr>
            <p:nvPr/>
          </p:nvGraphicFramePr>
          <p:xfrm>
            <a:off x="1200" y="1363"/>
            <a:ext cx="7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1" name="公式" r:id="rId7" imgW="609600" imgH="292100" progId="Equation.3">
                    <p:embed/>
                  </p:oleObj>
                </mc:Choice>
                <mc:Fallback>
                  <p:oleObj name="公式" r:id="rId7" imgW="609600" imgH="292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63"/>
                          <a:ext cx="72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 bwMode="auto">
          <a:xfrm>
            <a:off x="900113" y="3992737"/>
            <a:ext cx="4989513" cy="1676400"/>
            <a:chOff x="528" y="2837"/>
            <a:chExt cx="3143" cy="1056"/>
          </a:xfrm>
        </p:grpSpPr>
        <p:graphicFrame>
          <p:nvGraphicFramePr>
            <p:cNvPr id="26631" name="Object 10"/>
            <p:cNvGraphicFramePr>
              <a:graphicFrameLocks noChangeAspect="1"/>
            </p:cNvGraphicFramePr>
            <p:nvPr/>
          </p:nvGraphicFramePr>
          <p:xfrm>
            <a:off x="1224" y="2837"/>
            <a:ext cx="2447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2" name="Equation" r:id="rId9" imgW="36880800" imgH="15240000" progId="Equation.DSMT4">
                    <p:embed/>
                  </p:oleObj>
                </mc:Choice>
                <mc:Fallback>
                  <p:oleObj name="Equation" r:id="rId9" imgW="36880800" imgH="15240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837"/>
                          <a:ext cx="2447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Rectangle 11"/>
            <p:cNvSpPr>
              <a:spLocks noChangeArrowheads="1"/>
            </p:cNvSpPr>
            <p:nvPr/>
          </p:nvSpPr>
          <p:spPr bwMode="auto">
            <a:xfrm>
              <a:off x="528" y="3043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anose="02020603050405020304" pitchFamily="18" charset="0"/>
                </a:rPr>
                <a:t>得</a:t>
              </a:r>
              <a:endPara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971550" y="5588174"/>
            <a:ext cx="5540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即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服从参数为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1/2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的指数分布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84213" y="116632"/>
            <a:ext cx="81534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30.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[0, 6]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上服从均匀分布，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     求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=|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宋体" panose="02010600030101010101" pitchFamily="2" charset="-122"/>
              </a:rPr>
              <a:t>-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3|</a:t>
            </a:r>
            <a:r>
              <a:rPr kumimoji="1" lang="zh-CN" altLang="zh-CN" sz="3200" dirty="0">
                <a:latin typeface="Times New Roman" panose="02020603050405020304" pitchFamily="18" charset="0"/>
              </a:rPr>
              <a:t>的概率密度.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528638" y="1388220"/>
          <a:ext cx="8196262" cy="465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3" imgW="3136900" imgH="1765300" progId="Equation.DSMT4">
                  <p:embed/>
                </p:oleObj>
              </mc:Choice>
              <mc:Fallback>
                <p:oleObj name="Equation" r:id="rId3" imgW="3136900" imgH="176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388220"/>
                        <a:ext cx="8196262" cy="465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052638" y="2484165"/>
          <a:ext cx="36718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4" imgW="1447165" imgH="254000" progId="Equation.DSMT4">
                  <p:embed/>
                </p:oleObj>
              </mc:Choice>
              <mc:Fallback>
                <p:oleObj name="Equation" r:id="rId4" imgW="1447165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484165"/>
                        <a:ext cx="36718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763713" y="3420790"/>
            <a:ext cx="1136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60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6000">
                <a:solidFill>
                  <a:srgbClr val="FF33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1109663" y="3349352"/>
          <a:ext cx="65659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6" imgW="2628900" imgH="444500" progId="Equation.DSMT4">
                  <p:embed/>
                </p:oleObj>
              </mc:Choice>
              <mc:Fallback>
                <p:oleObj name="Equation" r:id="rId6" imgW="26289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349352"/>
                        <a:ext cx="65659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1908175" y="4728244"/>
            <a:ext cx="5318125" cy="788988"/>
            <a:chOff x="624" y="3648"/>
            <a:chExt cx="3098" cy="497"/>
          </a:xfrm>
        </p:grpSpPr>
        <p:graphicFrame>
          <p:nvGraphicFramePr>
            <p:cNvPr id="28679" name="Object 10"/>
            <p:cNvGraphicFramePr>
              <a:graphicFrameLocks noChangeAspect="1"/>
            </p:cNvGraphicFramePr>
            <p:nvPr/>
          </p:nvGraphicFramePr>
          <p:xfrm>
            <a:off x="624" y="3648"/>
            <a:ext cx="1296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5" name="Equation" r:id="rId8" imgW="698500" imgH="228600" progId="Equation.3">
                    <p:embed/>
                  </p:oleObj>
                </mc:Choice>
                <mc:Fallback>
                  <p:oleObj name="Equation" r:id="rId8" imgW="6985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648"/>
                          <a:ext cx="1296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" name="Text Box 11"/>
            <p:cNvSpPr txBox="1">
              <a:spLocks noChangeArrowheads="1"/>
            </p:cNvSpPr>
            <p:nvPr/>
          </p:nvSpPr>
          <p:spPr bwMode="auto">
            <a:xfrm>
              <a:off x="1872" y="3696"/>
              <a:ext cx="185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不严格单调！</a:t>
              </a:r>
            </a:p>
          </p:txBody>
        </p:sp>
      </p:grpSp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1043608" y="155402"/>
          <a:ext cx="5892800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" name="Equation" r:id="rId10" imgW="41148000" imgH="14325600" progId="Equation.DSMT4">
                  <p:embed/>
                </p:oleObj>
              </mc:Choice>
              <mc:Fallback>
                <p:oleObj name="Equation" r:id="rId10" imgW="41148000" imgH="14325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5402"/>
                        <a:ext cx="5892800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506413" y="157163"/>
          <a:ext cx="8131175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3" imgW="74676000" imgH="47548800" progId="Equation.DSMT4">
                  <p:embed/>
                </p:oleObj>
              </mc:Choice>
              <mc:Fallback>
                <p:oleObj name="Equation" r:id="rId3" imgW="74676000" imgH="4754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57163"/>
                        <a:ext cx="8131175" cy="516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92080" y="476672"/>
            <a:ext cx="182614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/>
              <a:t>根据定义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755650" y="619125"/>
          <a:ext cx="7200900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3" imgW="59436000" imgH="28041600" progId="Equation.DSMT4">
                  <p:embed/>
                </p:oleObj>
              </mc:Choice>
              <mc:Fallback>
                <p:oleObj name="Equation" r:id="rId3" imgW="59436000" imgH="2804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19125"/>
                        <a:ext cx="7200900" cy="339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95263" y="44450"/>
          <a:ext cx="8839200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4" name="Equation" r:id="rId3" imgW="78333600" imgH="15544800" progId="Equation.DSMT4">
                  <p:embed/>
                </p:oleObj>
              </mc:Choice>
              <mc:Fallback>
                <p:oleObj name="Equation" r:id="rId3" imgW="78333600" imgH="1554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44450"/>
                        <a:ext cx="8839200" cy="174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0" y="253136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496888" y="1700808"/>
          <a:ext cx="6729412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" name="Equation" r:id="rId5" imgW="71323200" imgH="27127200" progId="Equation.DSMT4">
                  <p:embed/>
                </p:oleObj>
              </mc:Choice>
              <mc:Fallback>
                <p:oleObj name="Equation" r:id="rId5" imgW="71323200" imgH="2712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700808"/>
                        <a:ext cx="6729412" cy="256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84213" y="4725144"/>
            <a:ext cx="304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</a:p>
        </p:txBody>
      </p:sp>
      <p:grpSp>
        <p:nvGrpSpPr>
          <p:cNvPr id="31750" name="Group 16"/>
          <p:cNvGrpSpPr/>
          <p:nvPr/>
        </p:nvGrpSpPr>
        <p:grpSpPr bwMode="auto">
          <a:xfrm>
            <a:off x="3995738" y="4365104"/>
            <a:ext cx="3673475" cy="1400175"/>
            <a:chOff x="1320" y="3356"/>
            <a:chExt cx="2174" cy="746"/>
          </a:xfrm>
        </p:grpSpPr>
        <p:sp>
          <p:nvSpPr>
            <p:cNvPr id="31751" name="Line 10"/>
            <p:cNvSpPr>
              <a:spLocks noChangeShapeType="1"/>
            </p:cNvSpPr>
            <p:nvPr/>
          </p:nvSpPr>
          <p:spPr bwMode="auto">
            <a:xfrm>
              <a:off x="1338" y="3612"/>
              <a:ext cx="2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2" name="Line 11"/>
            <p:cNvSpPr>
              <a:spLocks noChangeShapeType="1"/>
            </p:cNvSpPr>
            <p:nvPr/>
          </p:nvSpPr>
          <p:spPr bwMode="auto">
            <a:xfrm>
              <a:off x="1655" y="3430"/>
              <a:ext cx="8" cy="5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1320" y="3356"/>
              <a:ext cx="21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1338" y="3657"/>
              <a:ext cx="23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2400" i="1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4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55" name="Text Box 14"/>
            <p:cNvSpPr txBox="1">
              <a:spLocks noChangeArrowheads="1"/>
            </p:cNvSpPr>
            <p:nvPr/>
          </p:nvSpPr>
          <p:spPr bwMode="auto">
            <a:xfrm>
              <a:off x="1925" y="3356"/>
              <a:ext cx="128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宋体" panose="02010600030101010101" pitchFamily="2" charset="-122"/>
                </a:rPr>
                <a:t> -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1        0        1</a:t>
              </a:r>
            </a:p>
          </p:txBody>
        </p:sp>
        <p:graphicFrame>
          <p:nvGraphicFramePr>
            <p:cNvPr id="31756" name="Object 15"/>
            <p:cNvGraphicFramePr>
              <a:graphicFrameLocks noChangeAspect="1"/>
            </p:cNvGraphicFramePr>
            <p:nvPr/>
          </p:nvGraphicFramePr>
          <p:xfrm>
            <a:off x="1973" y="3612"/>
            <a:ext cx="1270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6" name="公式" r:id="rId7" imgW="1739900" imgH="596900" progId="Equation.3">
                    <p:embed/>
                  </p:oleObj>
                </mc:Choice>
                <mc:Fallback>
                  <p:oleObj name="公式" r:id="rId7" imgW="1739900" imgH="596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612"/>
                          <a:ext cx="1270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093247" y="122107"/>
          <a:ext cx="3790885" cy="147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Equation" r:id="rId3" imgW="1765300" imgH="685800" progId="Equation.DSMT4">
                  <p:embed/>
                </p:oleObj>
              </mc:Choice>
              <mc:Fallback>
                <p:oleObj name="Equation" r:id="rId3" imgW="1765300" imgH="685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247" y="122107"/>
                        <a:ext cx="3790885" cy="1470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419872" y="1430899"/>
          <a:ext cx="520311" cy="84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5" imgW="266700" imgH="431165" progId="Equation.DSMT4">
                  <p:embed/>
                </p:oleObj>
              </mc:Choice>
              <mc:Fallback>
                <p:oleObj name="Equation" r:id="rId5" imgW="266700" imgH="43116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430899"/>
                        <a:ext cx="520311" cy="845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9512" y="207186"/>
            <a:ext cx="57903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连续型随机变量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的概率密度函数为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3528" y="692696"/>
            <a:ext cx="47740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常数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随机变量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的分布函数；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{-1 ≤ 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≤     } </a:t>
            </a:r>
            <a:endParaRPr kumimoji="0" lang="en-US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1388" y="2017454"/>
          <a:ext cx="4746626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Equation" r:id="rId7" imgW="39624000" imgH="9448800" progId="Equation.DSMT4">
                  <p:embed/>
                </p:oleObj>
              </mc:Choice>
              <mc:Fallback>
                <p:oleObj name="Equation" r:id="rId7" imgW="39624000" imgH="944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" y="2017454"/>
                        <a:ext cx="4746626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-2854" y="3030575"/>
          <a:ext cx="9134337" cy="228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2" name="Equation" r:id="rId9" imgW="92964000" imgH="23164800" progId="Equation.DSMT4">
                  <p:embed/>
                </p:oleObj>
              </mc:Choice>
              <mc:Fallback>
                <p:oleObj name="Equation" r:id="rId9" imgW="92964000" imgH="23164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854" y="3030575"/>
                        <a:ext cx="9134337" cy="228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1388" y="5372232"/>
          <a:ext cx="5662740" cy="93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Equation" r:id="rId11" imgW="63398400" imgH="10363200" progId="Equation.DSMT4">
                  <p:embed/>
                </p:oleObj>
              </mc:Choice>
              <mc:Fallback>
                <p:oleObj name="Equation" r:id="rId11" imgW="63398400" imgH="1036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" y="5372232"/>
                        <a:ext cx="5662740" cy="931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996" y="261797"/>
            <a:ext cx="30075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设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的分布函数为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42728" y="56938"/>
          <a:ext cx="3055847" cy="151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3" imgW="1422400" imgH="711200" progId="Equation.DSMT4">
                  <p:embed/>
                </p:oleObj>
              </mc:Choice>
              <mc:Fallback>
                <p:oleObj name="Equation" r:id="rId3" imgW="14224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728" y="56938"/>
                        <a:ext cx="3055847" cy="1517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496" y="1833935"/>
            <a:ext cx="9001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的密度函数</a:t>
            </a:r>
            <a:r>
              <a:rPr kumimoji="0" lang="en-US" altLang="zh-CN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zh-CN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0" lang="en-US" altLang="zh-CN" sz="27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0" lang="zh-CN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kumimoji="0" lang="en-US" altLang="zh-CN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(0.3 &lt; </a:t>
            </a:r>
            <a:r>
              <a:rPr kumimoji="0" lang="en-US" altLang="zh-CN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0.7) =</a:t>
            </a:r>
            <a:r>
              <a:rPr kumimoji="0" lang="en-US" altLang="zh-CN" sz="27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zh-CN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68996" y="29905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5425" y="2659656"/>
          <a:ext cx="4518903" cy="143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5" imgW="1435100" imgH="457200" progId="Equation.DSMT4">
                  <p:embed/>
                </p:oleObj>
              </mc:Choice>
              <mc:Fallback>
                <p:oleObj name="Equation" r:id="rId5" imgW="14351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25" y="2659656"/>
                        <a:ext cx="4518903" cy="1434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616" y="4437112"/>
            <a:ext cx="37465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(0.3&lt;x&lt;0.7) = 0.4</a:t>
            </a:r>
            <a:endParaRPr kumimoji="0" lang="en-US" altLang="zh-CN" sz="6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0" y="192103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323850" y="1175246"/>
          <a:ext cx="860425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公式" r:id="rId3" imgW="3708400" imgH="1346200" progId="Equation.3">
                  <p:embed/>
                </p:oleObj>
              </mc:Choice>
              <mc:Fallback>
                <p:oleObj name="公式" r:id="rId3" imgW="3708400" imgH="1346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75246"/>
                        <a:ext cx="860425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2627313" y="4248061"/>
            <a:ext cx="3043238" cy="1687513"/>
            <a:chOff x="1655" y="3425"/>
            <a:chExt cx="1917" cy="1063"/>
          </a:xfrm>
        </p:grpSpPr>
        <p:graphicFrame>
          <p:nvGraphicFramePr>
            <p:cNvPr id="7175" name="Object 9"/>
            <p:cNvGraphicFramePr>
              <a:graphicFrameLocks noChangeAspect="1"/>
            </p:cNvGraphicFramePr>
            <p:nvPr/>
          </p:nvGraphicFramePr>
          <p:xfrm>
            <a:off x="1712" y="3425"/>
            <a:ext cx="1860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" name="公式" r:id="rId5" imgW="1066800" imgH="609600" progId="Equation.3">
                    <p:embed/>
                  </p:oleObj>
                </mc:Choice>
                <mc:Fallback>
                  <p:oleObj name="公式" r:id="rId5" imgW="1066800" imgH="609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425"/>
                          <a:ext cx="1860" cy="1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Line 11"/>
            <p:cNvSpPr>
              <a:spLocks noChangeShapeType="1"/>
            </p:cNvSpPr>
            <p:nvPr/>
          </p:nvSpPr>
          <p:spPr bwMode="auto">
            <a:xfrm>
              <a:off x="1655" y="3747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12"/>
            <p:cNvSpPr>
              <a:spLocks noChangeShapeType="1"/>
            </p:cNvSpPr>
            <p:nvPr/>
          </p:nvSpPr>
          <p:spPr bwMode="auto">
            <a:xfrm>
              <a:off x="2064" y="3430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5962" y="116632"/>
            <a:ext cx="863213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袋中有</a:t>
            </a:r>
            <a:r>
              <a:rPr lang="en-US" altLang="zh-CN" sz="2800" dirty="0"/>
              <a:t>5</a:t>
            </a:r>
            <a:r>
              <a:rPr lang="zh-CN" altLang="en-US" sz="2800" dirty="0"/>
              <a:t>只球，编号为</a:t>
            </a:r>
            <a:r>
              <a:rPr lang="en-US" altLang="zh-CN" sz="2800" dirty="0"/>
              <a:t>1,2,3,4,5. </a:t>
            </a:r>
            <a:r>
              <a:rPr lang="zh-CN" altLang="en-US" sz="2800" dirty="0"/>
              <a:t>在袋中同时取</a:t>
            </a:r>
            <a:r>
              <a:rPr lang="en-US" altLang="zh-CN" sz="2800" dirty="0"/>
              <a:t>3</a:t>
            </a:r>
            <a:r>
              <a:rPr lang="zh-CN" altLang="en-US" sz="2800" dirty="0"/>
              <a:t>只球，用</a:t>
            </a:r>
            <a:r>
              <a:rPr lang="en-US" altLang="zh-CN" sz="2800" dirty="0"/>
              <a:t>X</a:t>
            </a:r>
            <a:r>
              <a:rPr lang="zh-CN" altLang="en-US" sz="2800" dirty="0"/>
              <a:t>表示取出的</a:t>
            </a:r>
            <a:r>
              <a:rPr lang="en-US" altLang="zh-CN" sz="2800" dirty="0"/>
              <a:t>3</a:t>
            </a:r>
            <a:r>
              <a:rPr lang="zh-CN" altLang="en-US" sz="2800" dirty="0"/>
              <a:t>只球中的最大号码数，求</a:t>
            </a:r>
            <a:r>
              <a:rPr lang="en-US" altLang="zh-CN" sz="2800" dirty="0"/>
              <a:t>X</a:t>
            </a:r>
            <a:r>
              <a:rPr lang="zh-CN" altLang="en-US" sz="2800" dirty="0"/>
              <a:t>的分布律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设某正方体边长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~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U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kern="10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i="1" kern="100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，求正方体表面积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Y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的概率密度函数。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7504" y="1005308"/>
                <a:ext cx="8892480" cy="5592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其它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表面积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24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的密度函数</a:t>
                </a:r>
                <a:endPara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/6</m:t>
                            </m:r>
                          </m:e>
                        </m:rad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/6</m:t>
                        </m:r>
                      </m:e>
                    </m:ra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>
                  <a:spcAft>
                    <a:spcPts val="0"/>
                  </a:spcAft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zh-CN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>
                  <a:spcAft>
                    <a:spcPts val="0"/>
                  </a:spcAft>
                </a:pPr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ra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&lt;6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</m:oMath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05308"/>
                <a:ext cx="8892480" cy="5592044"/>
              </a:xfrm>
              <a:prstGeom prst="rect">
                <a:avLst/>
              </a:prstGeom>
              <a:blipFill rotWithShape="1">
                <a:blip r:embed="rId3"/>
                <a:stretch>
                  <a:fillRect l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59632" y="1196752"/>
                <a:ext cx="6496971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&lt;6</m:t>
                                </m:r>
                                <m:sSup>
                                  <m:sSup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96752"/>
                <a:ext cx="6496971" cy="16878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611188" y="332656"/>
            <a:ext cx="75088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3.</a:t>
            </a:r>
            <a:r>
              <a:rPr lang="zh-CN" altLang="en-US" sz="3200" dirty="0"/>
              <a:t>设在</a:t>
            </a:r>
            <a:r>
              <a:rPr lang="en-US" altLang="zh-CN" sz="3200" dirty="0"/>
              <a:t>15</a:t>
            </a:r>
            <a:r>
              <a:rPr lang="zh-CN" altLang="en-US" sz="3200" dirty="0"/>
              <a:t>只零件中有</a:t>
            </a:r>
            <a:r>
              <a:rPr lang="en-US" altLang="zh-CN" sz="3200" dirty="0"/>
              <a:t>3</a:t>
            </a:r>
            <a:r>
              <a:rPr lang="zh-CN" altLang="en-US" sz="3200" dirty="0"/>
              <a:t>只是次品，在其中不放回取</a:t>
            </a:r>
            <a:r>
              <a:rPr lang="en-US" altLang="zh-CN" sz="3200" dirty="0"/>
              <a:t>4</a:t>
            </a:r>
            <a:r>
              <a:rPr lang="zh-CN" altLang="en-US" sz="3200" dirty="0"/>
              <a:t>次，每次任取一只，以 </a:t>
            </a:r>
            <a:r>
              <a:rPr lang="en-US" altLang="zh-CN" sz="3200" i="1" dirty="0">
                <a:latin typeface="Times New Roman" panose="02020603050405020304" pitchFamily="18" charset="0"/>
              </a:rPr>
              <a:t>X </a:t>
            </a:r>
            <a:r>
              <a:rPr lang="zh-CN" altLang="en-US" sz="3200" dirty="0"/>
              <a:t>表示取出次品的只数，求 </a:t>
            </a:r>
            <a:r>
              <a:rPr lang="en-US" altLang="zh-CN" sz="3200" i="1" dirty="0">
                <a:latin typeface="Times New Roman" panose="02020603050405020304" pitchFamily="18" charset="0"/>
              </a:rPr>
              <a:t>X </a:t>
            </a:r>
            <a:r>
              <a:rPr lang="zh-CN" altLang="en-US" sz="3200" dirty="0"/>
              <a:t>的分布律</a:t>
            </a:r>
            <a:r>
              <a:rPr lang="en-US" altLang="zh-CN" sz="3200" dirty="0"/>
              <a:t>.</a:t>
            </a:r>
            <a:r>
              <a:rPr lang="en-US" altLang="zh-CN" dirty="0"/>
              <a:t> 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692275" y="3212381"/>
          <a:ext cx="56292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公式" r:id="rId3" imgW="3467100" imgH="698500" progId="Equation.3">
                  <p:embed/>
                </p:oleObj>
              </mc:Choice>
              <mc:Fallback>
                <p:oleObj name="公式" r:id="rId3" imgW="34671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2381"/>
                        <a:ext cx="56292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5580063" y="2131293"/>
            <a:ext cx="2447925" cy="609600"/>
          </a:xfrm>
          <a:prstGeom prst="wedgeRoundRectCallout">
            <a:avLst>
              <a:gd name="adj1" fmla="val -74384"/>
              <a:gd name="adj2" fmla="val -46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超几何分布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42950" y="1700808"/>
            <a:ext cx="7924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kumimoji="1" lang="en-US" altLang="zh-CN" sz="3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258888" y="3284984"/>
            <a:ext cx="4635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解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: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依据概率函数的性质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: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132138" y="4077072"/>
            <a:ext cx="2792412" cy="1498600"/>
            <a:chOff x="672" y="1776"/>
            <a:chExt cx="1759" cy="944"/>
          </a:xfrm>
        </p:grpSpPr>
        <p:graphicFrame>
          <p:nvGraphicFramePr>
            <p:cNvPr id="9226" name="Object 5"/>
            <p:cNvGraphicFramePr>
              <a:graphicFrameLocks noChangeAspect="1"/>
            </p:cNvGraphicFramePr>
            <p:nvPr/>
          </p:nvGraphicFramePr>
          <p:xfrm>
            <a:off x="786" y="2174"/>
            <a:ext cx="1645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" name="公式" r:id="rId3" imgW="1651000" imgH="508000" progId="Equation.3">
                    <p:embed/>
                  </p:oleObj>
                </mc:Choice>
                <mc:Fallback>
                  <p:oleObj name="公式" r:id="rId3" imgW="1651000" imgH="508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2174"/>
                          <a:ext cx="1645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Rectangle 6"/>
            <p:cNvSpPr>
              <a:spLocks noChangeArrowheads="1"/>
            </p:cNvSpPr>
            <p:nvPr/>
          </p:nvSpPr>
          <p:spPr bwMode="auto">
            <a:xfrm>
              <a:off x="816" y="1776"/>
              <a:ext cx="14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 =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k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)≥0,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228" name="AutoShape 7"/>
            <p:cNvSpPr/>
            <p:nvPr/>
          </p:nvSpPr>
          <p:spPr bwMode="auto">
            <a:xfrm>
              <a:off x="672" y="1982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24941" name="Object 13"/>
          <p:cNvGraphicFramePr>
            <a:graphicFrameLocks noChangeAspect="1"/>
          </p:cNvGraphicFramePr>
          <p:nvPr/>
        </p:nvGraphicFramePr>
        <p:xfrm>
          <a:off x="7164388" y="980803"/>
          <a:ext cx="10461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" name="公式" r:id="rId5" imgW="482600" imgH="228600" progId="Equation.3">
                  <p:embed/>
                </p:oleObj>
              </mc:Choice>
              <mc:Fallback>
                <p:oleObj name="公式" r:id="rId5" imgW="482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980803"/>
                        <a:ext cx="1046162" cy="56038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1187450" y="188640"/>
            <a:ext cx="5298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anose="02020603050405020304" pitchFamily="18" charset="0"/>
              </a:rPr>
              <a:t>4.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的分布律为：</a:t>
            </a:r>
          </a:p>
        </p:txBody>
      </p:sp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2006600" y="692696"/>
          <a:ext cx="478472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" name="Equation" r:id="rId7" imgW="3289300" imgH="1320800" progId="Equation.DSMT4">
                  <p:embed/>
                </p:oleObj>
              </mc:Choice>
              <mc:Fallback>
                <p:oleObj name="Equation" r:id="rId7" imgW="3289300" imgH="1320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692696"/>
                        <a:ext cx="4784725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1258888" y="2564904"/>
            <a:ext cx="2630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试确定常数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.</a:t>
            </a:r>
          </a:p>
        </p:txBody>
      </p:sp>
      <p:graphicFrame>
        <p:nvGraphicFramePr>
          <p:cNvPr id="124949" name="Object 21"/>
          <p:cNvGraphicFramePr>
            <a:graphicFrameLocks noChangeAspect="1"/>
          </p:cNvGraphicFramePr>
          <p:nvPr/>
        </p:nvGraphicFramePr>
        <p:xfrm>
          <a:off x="7164388" y="1860500"/>
          <a:ext cx="10461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" name="公式" r:id="rId9" imgW="482600" imgH="228600" progId="Equation.3">
                  <p:embed/>
                </p:oleObj>
              </mc:Choice>
              <mc:Fallback>
                <p:oleObj name="公式" r:id="rId9" imgW="4826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860500"/>
                        <a:ext cx="1046162" cy="5603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2952751" y="1202532"/>
            <a:ext cx="2735262" cy="70788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几何分布</a:t>
            </a:r>
          </a:p>
        </p:txBody>
      </p:sp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827088" y="1994620"/>
          <a:ext cx="7124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Equation" r:id="rId4" imgW="2374900" imgH="228600" progId="Equation.3">
                  <p:embed/>
                </p:oleObj>
              </mc:Choice>
              <mc:Fallback>
                <p:oleObj name="Equation" r:id="rId4" imgW="2374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94620"/>
                        <a:ext cx="71247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Text Box 15"/>
          <p:cNvSpPr txBox="1">
            <a:spLocks noChangeArrowheads="1"/>
          </p:cNvSpPr>
          <p:nvPr/>
        </p:nvSpPr>
        <p:spPr bwMode="auto">
          <a:xfrm>
            <a:off x="680441" y="44624"/>
            <a:ext cx="83006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设每次试验成功的概率为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3/4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求首次成功</a:t>
            </a: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所需试验次数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的分布律及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取偶数的概率。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5973" name="Object 21"/>
          <p:cNvGraphicFramePr>
            <a:graphicFrameLocks noChangeAspect="1"/>
          </p:cNvGraphicFramePr>
          <p:nvPr/>
        </p:nvGraphicFramePr>
        <p:xfrm>
          <a:off x="827088" y="2636912"/>
          <a:ext cx="66960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Equation" r:id="rId6" imgW="2222500" imgH="393700" progId="Equation.DSMT4">
                  <p:embed/>
                </p:oleObj>
              </mc:Choice>
              <mc:Fallback>
                <p:oleObj name="Equation" r:id="rId6" imgW="22225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912"/>
                        <a:ext cx="6696075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2"/>
          <p:cNvGrpSpPr/>
          <p:nvPr/>
        </p:nvGrpSpPr>
        <p:grpSpPr bwMode="auto">
          <a:xfrm>
            <a:off x="468313" y="4653136"/>
            <a:ext cx="8191500" cy="1336675"/>
            <a:chOff x="295" y="3294"/>
            <a:chExt cx="5160" cy="842"/>
          </a:xfrm>
        </p:grpSpPr>
        <p:sp>
          <p:nvSpPr>
            <p:cNvPr id="10247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95" y="3294"/>
              <a:ext cx="5160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26"/>
            <p:cNvSpPr>
              <a:spLocks noChangeShapeType="1"/>
            </p:cNvSpPr>
            <p:nvPr/>
          </p:nvSpPr>
          <p:spPr bwMode="auto">
            <a:xfrm>
              <a:off x="3950" y="3715"/>
              <a:ext cx="1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 flipH="1">
              <a:off x="4510" y="3395"/>
              <a:ext cx="183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28"/>
            <p:cNvSpPr>
              <a:spLocks noChangeShapeType="1"/>
            </p:cNvSpPr>
            <p:nvPr/>
          </p:nvSpPr>
          <p:spPr bwMode="auto">
            <a:xfrm flipH="1">
              <a:off x="4650" y="3815"/>
              <a:ext cx="185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29"/>
            <p:cNvSpPr>
              <a:spLocks noChangeShapeType="1"/>
            </p:cNvSpPr>
            <p:nvPr/>
          </p:nvSpPr>
          <p:spPr bwMode="auto">
            <a:xfrm>
              <a:off x="4281" y="3715"/>
              <a:ext cx="6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>
              <a:off x="5228" y="3715"/>
              <a:ext cx="1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Rectangle 31"/>
            <p:cNvSpPr>
              <a:spLocks noChangeArrowheads="1"/>
            </p:cNvSpPr>
            <p:nvPr/>
          </p:nvSpPr>
          <p:spPr bwMode="auto">
            <a:xfrm>
              <a:off x="5238" y="3756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/>
            </a:p>
          </p:txBody>
        </p:sp>
        <p:sp>
          <p:nvSpPr>
            <p:cNvPr id="10254" name="Rectangle 32"/>
            <p:cNvSpPr>
              <a:spLocks noChangeArrowheads="1"/>
            </p:cNvSpPr>
            <p:nvPr/>
          </p:nvSpPr>
          <p:spPr bwMode="auto">
            <a:xfrm>
              <a:off x="5236" y="3337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255" name="Rectangle 33"/>
            <p:cNvSpPr>
              <a:spLocks noChangeArrowheads="1"/>
            </p:cNvSpPr>
            <p:nvPr/>
          </p:nvSpPr>
          <p:spPr bwMode="auto">
            <a:xfrm>
              <a:off x="4269" y="3756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256" name="Rectangle 34"/>
            <p:cNvSpPr>
              <a:spLocks noChangeArrowheads="1"/>
            </p:cNvSpPr>
            <p:nvPr/>
          </p:nvSpPr>
          <p:spPr bwMode="auto">
            <a:xfrm>
              <a:off x="3969" y="3756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/>
            </a:p>
          </p:txBody>
        </p:sp>
        <p:sp>
          <p:nvSpPr>
            <p:cNvPr id="10257" name="Rectangle 35"/>
            <p:cNvSpPr>
              <a:spLocks noChangeArrowheads="1"/>
            </p:cNvSpPr>
            <p:nvPr/>
          </p:nvSpPr>
          <p:spPr bwMode="auto">
            <a:xfrm>
              <a:off x="3969" y="3337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10258" name="Rectangle 36"/>
            <p:cNvSpPr>
              <a:spLocks noChangeArrowheads="1"/>
            </p:cNvSpPr>
            <p:nvPr/>
          </p:nvSpPr>
          <p:spPr bwMode="auto">
            <a:xfrm>
              <a:off x="3558" y="3524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/>
            </a:p>
          </p:txBody>
        </p:sp>
        <p:sp>
          <p:nvSpPr>
            <p:cNvPr id="10259" name="Rectangle 37"/>
            <p:cNvSpPr>
              <a:spLocks noChangeArrowheads="1"/>
            </p:cNvSpPr>
            <p:nvPr/>
          </p:nvSpPr>
          <p:spPr bwMode="auto">
            <a:xfrm>
              <a:off x="3261" y="3524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0260" name="Rectangle 38"/>
            <p:cNvSpPr>
              <a:spLocks noChangeArrowheads="1"/>
            </p:cNvSpPr>
            <p:nvPr/>
          </p:nvSpPr>
          <p:spPr bwMode="auto">
            <a:xfrm>
              <a:off x="2622" y="3524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0261" name="Rectangle 39"/>
            <p:cNvSpPr>
              <a:spLocks noChangeArrowheads="1"/>
            </p:cNvSpPr>
            <p:nvPr/>
          </p:nvSpPr>
          <p:spPr bwMode="auto">
            <a:xfrm>
              <a:off x="1698" y="3524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0262" name="Rectangle 40"/>
            <p:cNvSpPr>
              <a:spLocks noChangeArrowheads="1"/>
            </p:cNvSpPr>
            <p:nvPr/>
          </p:nvSpPr>
          <p:spPr bwMode="auto">
            <a:xfrm>
              <a:off x="532" y="3524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0263" name="Rectangle 41"/>
            <p:cNvSpPr>
              <a:spLocks noChangeArrowheads="1"/>
            </p:cNvSpPr>
            <p:nvPr/>
          </p:nvSpPr>
          <p:spPr bwMode="auto">
            <a:xfrm>
              <a:off x="4738" y="3924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/>
            </a:p>
          </p:txBody>
        </p:sp>
        <p:sp>
          <p:nvSpPr>
            <p:cNvPr id="10264" name="Rectangle 42"/>
            <p:cNvSpPr>
              <a:spLocks noChangeArrowheads="1"/>
            </p:cNvSpPr>
            <p:nvPr/>
          </p:nvSpPr>
          <p:spPr bwMode="auto">
            <a:xfrm>
              <a:off x="4665" y="379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265" name="Rectangle 43"/>
            <p:cNvSpPr>
              <a:spLocks noChangeArrowheads="1"/>
            </p:cNvSpPr>
            <p:nvPr/>
          </p:nvSpPr>
          <p:spPr bwMode="auto">
            <a:xfrm>
              <a:off x="4615" y="350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/>
            </a:p>
          </p:txBody>
        </p:sp>
        <p:sp>
          <p:nvSpPr>
            <p:cNvPr id="10266" name="Rectangle 44"/>
            <p:cNvSpPr>
              <a:spLocks noChangeArrowheads="1"/>
            </p:cNvSpPr>
            <p:nvPr/>
          </p:nvSpPr>
          <p:spPr bwMode="auto">
            <a:xfrm>
              <a:off x="4523" y="3372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267" name="Rectangle 45"/>
            <p:cNvSpPr>
              <a:spLocks noChangeArrowheads="1"/>
            </p:cNvSpPr>
            <p:nvPr/>
          </p:nvSpPr>
          <p:spPr bwMode="auto">
            <a:xfrm>
              <a:off x="2290" y="391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268" name="Rectangle 46"/>
            <p:cNvSpPr>
              <a:spLocks noChangeArrowheads="1"/>
            </p:cNvSpPr>
            <p:nvPr/>
          </p:nvSpPr>
          <p:spPr bwMode="auto">
            <a:xfrm>
              <a:off x="4998" y="3490"/>
              <a:ext cx="16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69" name="Rectangle 47"/>
            <p:cNvSpPr>
              <a:spLocks noChangeArrowheads="1"/>
            </p:cNvSpPr>
            <p:nvPr/>
          </p:nvSpPr>
          <p:spPr bwMode="auto">
            <a:xfrm>
              <a:off x="4436" y="3722"/>
              <a:ext cx="16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0270" name="Rectangle 49"/>
            <p:cNvSpPr>
              <a:spLocks noChangeArrowheads="1"/>
            </p:cNvSpPr>
            <p:nvPr/>
          </p:nvSpPr>
          <p:spPr bwMode="auto">
            <a:xfrm>
              <a:off x="3720" y="3490"/>
              <a:ext cx="16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71" name="Rectangle 50"/>
            <p:cNvSpPr>
              <a:spLocks noChangeArrowheads="1"/>
            </p:cNvSpPr>
            <p:nvPr/>
          </p:nvSpPr>
          <p:spPr bwMode="auto">
            <a:xfrm>
              <a:off x="3036" y="3490"/>
              <a:ext cx="16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72" name="Rectangle 51"/>
            <p:cNvSpPr>
              <a:spLocks noChangeArrowheads="1"/>
            </p:cNvSpPr>
            <p:nvPr/>
          </p:nvSpPr>
          <p:spPr bwMode="auto">
            <a:xfrm>
              <a:off x="1860" y="3490"/>
              <a:ext cx="16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dirty="0"/>
            </a:p>
          </p:txBody>
        </p:sp>
        <p:sp>
          <p:nvSpPr>
            <p:cNvPr id="10273" name="Rectangle 52"/>
            <p:cNvSpPr>
              <a:spLocks noChangeArrowheads="1"/>
            </p:cNvSpPr>
            <p:nvPr/>
          </p:nvSpPr>
          <p:spPr bwMode="auto">
            <a:xfrm>
              <a:off x="2082" y="3410"/>
              <a:ext cx="319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60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dirty="0"/>
            </a:p>
          </p:txBody>
        </p:sp>
        <p:sp>
          <p:nvSpPr>
            <p:cNvPr id="10274" name="Rectangle 53"/>
            <p:cNvSpPr>
              <a:spLocks noChangeArrowheads="1"/>
            </p:cNvSpPr>
            <p:nvPr/>
          </p:nvSpPr>
          <p:spPr bwMode="auto">
            <a:xfrm>
              <a:off x="2174" y="3313"/>
              <a:ext cx="1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10275" name="Rectangle 54"/>
            <p:cNvSpPr>
              <a:spLocks noChangeArrowheads="1"/>
            </p:cNvSpPr>
            <p:nvPr/>
          </p:nvSpPr>
          <p:spPr bwMode="auto">
            <a:xfrm>
              <a:off x="2207" y="38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76" name="Rectangle 55"/>
            <p:cNvSpPr>
              <a:spLocks noChangeArrowheads="1"/>
            </p:cNvSpPr>
            <p:nvPr/>
          </p:nvSpPr>
          <p:spPr bwMode="auto">
            <a:xfrm>
              <a:off x="3410" y="3524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10277" name="Rectangle 56"/>
            <p:cNvSpPr>
              <a:spLocks noChangeArrowheads="1"/>
            </p:cNvSpPr>
            <p:nvPr/>
          </p:nvSpPr>
          <p:spPr bwMode="auto">
            <a:xfrm>
              <a:off x="2748" y="3524"/>
              <a:ext cx="18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dirty="0"/>
            </a:p>
          </p:txBody>
        </p:sp>
        <p:sp>
          <p:nvSpPr>
            <p:cNvPr id="10278" name="Rectangle 57"/>
            <p:cNvSpPr>
              <a:spLocks noChangeArrowheads="1"/>
            </p:cNvSpPr>
            <p:nvPr/>
          </p:nvSpPr>
          <p:spPr bwMode="auto">
            <a:xfrm>
              <a:off x="2438" y="3524"/>
              <a:ext cx="18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/>
            </a:p>
          </p:txBody>
        </p:sp>
        <p:sp>
          <p:nvSpPr>
            <p:cNvPr id="10279" name="Rectangle 58"/>
            <p:cNvSpPr>
              <a:spLocks noChangeArrowheads="1"/>
            </p:cNvSpPr>
            <p:nvPr/>
          </p:nvSpPr>
          <p:spPr bwMode="auto">
            <a:xfrm>
              <a:off x="658" y="3524"/>
              <a:ext cx="18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0280" name="Rectangle 59"/>
            <p:cNvSpPr>
              <a:spLocks noChangeArrowheads="1"/>
            </p:cNvSpPr>
            <p:nvPr/>
          </p:nvSpPr>
          <p:spPr bwMode="auto">
            <a:xfrm>
              <a:off x="348" y="3524"/>
              <a:ext cx="18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dirty="0"/>
            </a:p>
          </p:txBody>
        </p:sp>
        <p:sp>
          <p:nvSpPr>
            <p:cNvPr id="10281" name="Rectangle 60"/>
            <p:cNvSpPr>
              <a:spLocks noChangeArrowheads="1"/>
            </p:cNvSpPr>
            <p:nvPr/>
          </p:nvSpPr>
          <p:spPr bwMode="auto">
            <a:xfrm>
              <a:off x="2112" y="391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10282" name="Rectangle 61"/>
            <p:cNvSpPr>
              <a:spLocks noChangeArrowheads="1"/>
            </p:cNvSpPr>
            <p:nvPr/>
          </p:nvSpPr>
          <p:spPr bwMode="auto">
            <a:xfrm>
              <a:off x="834" y="3534"/>
              <a:ext cx="88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7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取偶数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5225811" y="3859491"/>
            <a:ext cx="33212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×</a:t>
            </a:r>
            <a:r>
              <a:rPr lang="zh-CN" altLang="en-US" sz="2400" dirty="0">
                <a:solidFill>
                  <a:srgbClr val="FF0000"/>
                </a:solidFill>
              </a:rPr>
              <a:t>为啥取偶数的概率不是</a:t>
            </a:r>
            <a:r>
              <a:rPr lang="en-US" altLang="zh-CN" sz="2400" dirty="0">
                <a:solidFill>
                  <a:srgbClr val="FF0000"/>
                </a:solidFill>
              </a:rPr>
              <a:t>1/2?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1" name="Object 21"/>
          <p:cNvGraphicFramePr>
            <a:graphicFrameLocks noChangeAspect="1"/>
          </p:cNvGraphicFramePr>
          <p:nvPr/>
        </p:nvGraphicFramePr>
        <p:xfrm>
          <a:off x="683315" y="3861048"/>
          <a:ext cx="4398723" cy="9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8" imgW="46634400" imgH="9448800" progId="Equation.DSMT4">
                  <p:embed/>
                </p:oleObj>
              </mc:Choice>
              <mc:Fallback>
                <p:oleObj name="Equation" r:id="rId8" imgW="46634400" imgH="9448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15" y="3861048"/>
                        <a:ext cx="4398723" cy="962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468313" y="188640"/>
            <a:ext cx="83518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7.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已知零件的次品率为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0.1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，现从中任取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20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个，求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: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恰有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个次品的概率；</a:t>
            </a:r>
          </a:p>
          <a:p>
            <a:pPr eaLnBrk="1" hangingPunct="1">
              <a:lnSpc>
                <a:spcPct val="110000"/>
              </a:lnSpc>
            </a:pPr>
            <a:endParaRPr kumimoji="1"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kumimoji="1"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kumimoji="1" lang="zh-CN" altLang="en-US" sz="3200" b="1" dirty="0"/>
              <a:t>至少有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3200" b="1" dirty="0"/>
              <a:t>个次品的概率；</a:t>
            </a:r>
          </a:p>
          <a:p>
            <a:pPr eaLnBrk="1" hangingPunct="1">
              <a:lnSpc>
                <a:spcPct val="110000"/>
              </a:lnSpc>
            </a:pPr>
            <a:endParaRPr kumimoji="1" lang="zh-CN" altLang="en-US" sz="3200" b="1" dirty="0"/>
          </a:p>
          <a:p>
            <a:pPr eaLnBrk="1" hangingPunct="1">
              <a:lnSpc>
                <a:spcPct val="110000"/>
              </a:lnSpc>
            </a:pPr>
            <a:endParaRPr kumimoji="1" lang="zh-CN" altLang="en-US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kumimoji="1" lang="zh-CN" altLang="en-US" sz="3200" b="1" dirty="0"/>
              <a:t>次品数的最可能值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613400" y="695053"/>
            <a:ext cx="3422650" cy="10779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表示次品数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~ B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(20,0.1)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691680" y="4509120"/>
            <a:ext cx="31822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= [(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+ 1)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]=2</a:t>
            </a:r>
            <a:r>
              <a:rPr kumimoji="1" lang="en-US" altLang="zh-CN" sz="4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258888" y="1557065"/>
          <a:ext cx="4352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3" imgW="2755900" imgH="342900" progId="Equation.DSMT4">
                  <p:embed/>
                </p:oleObj>
              </mc:Choice>
              <mc:Fallback>
                <p:oleObj name="Equation" r:id="rId3" imgW="27559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065"/>
                        <a:ext cx="43529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-108520" y="2950120"/>
          <a:ext cx="924115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公式" r:id="rId5" imgW="6388100" imgH="660400" progId="Equation.3">
                  <p:embed/>
                </p:oleObj>
              </mc:Choice>
              <mc:Fallback>
                <p:oleObj name="公式" r:id="rId5" imgW="63881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2950120"/>
                        <a:ext cx="924115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autoUpdateAnimBg="0"/>
      <p:bldP spid="1269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971550" y="1412776"/>
            <a:ext cx="74310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        </a:t>
            </a:r>
            <a:r>
              <a:rPr lang="zh-CN" altLang="en-US" sz="3600" b="1">
                <a:latin typeface="Times New Roman" panose="02020603050405020304" pitchFamily="18" charset="0"/>
              </a:rPr>
              <a:t>第</a:t>
            </a:r>
            <a:r>
              <a:rPr lang="en-US" altLang="zh-CN" sz="3600" b="1">
                <a:latin typeface="Times New Roman" panose="02020603050405020304" pitchFamily="18" charset="0"/>
              </a:rPr>
              <a:t>8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9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10</a:t>
            </a:r>
            <a:r>
              <a:rPr lang="zh-CN" altLang="en-US" sz="3600" b="1">
                <a:latin typeface="Times New Roman" panose="02020603050405020304" pitchFamily="18" charset="0"/>
              </a:rPr>
              <a:t>，</a:t>
            </a:r>
            <a:r>
              <a:rPr lang="en-US" altLang="zh-CN" sz="3600" b="1">
                <a:latin typeface="Times New Roman" panose="02020603050405020304" pitchFamily="18" charset="0"/>
              </a:rPr>
              <a:t>11</a:t>
            </a:r>
            <a:r>
              <a:rPr lang="zh-CN" altLang="en-US" sz="3600" b="1">
                <a:latin typeface="Times New Roman" panose="02020603050405020304" pitchFamily="18" charset="0"/>
              </a:rPr>
              <a:t>都是二项分布的题目，其中后两题可以使用泊松近似简化计算，我们重点讲解第</a:t>
            </a:r>
            <a:r>
              <a:rPr lang="en-US" altLang="zh-CN" sz="3600" b="1">
                <a:latin typeface="Times New Roman" panose="02020603050405020304" pitchFamily="18" charset="0"/>
              </a:rPr>
              <a:t>10</a:t>
            </a:r>
            <a:r>
              <a:rPr lang="zh-CN" altLang="en-US" sz="3600" b="1">
                <a:latin typeface="Times New Roman" panose="02020603050405020304" pitchFamily="18" charset="0"/>
              </a:rPr>
              <a:t>题。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95288" y="2780928"/>
            <a:ext cx="543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zh-CN" altLang="en-US" sz="3200" b="1" dirty="0">
                <a:solidFill>
                  <a:srgbClr val="99CC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设需要配备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个维修工人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042988" y="3429000"/>
            <a:ext cx="67421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为同时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发生故障的</a:t>
            </a:r>
            <a:r>
              <a:rPr kumimoji="1" lang="zh-CN" altLang="en-US" sz="3200" dirty="0">
                <a:ea typeface="楷体_GB2312" pitchFamily="49" charset="-122"/>
              </a:rPr>
              <a:t>设备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台数，</a:t>
            </a: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则 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~ B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( 100, 0.01)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67544" y="116632"/>
            <a:ext cx="831019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/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10.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设同类型设备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台，每台工作相互独立，每台设备发生故障的概率都是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0.01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一台设备发生故障可由一个人维修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问至少要配备多少维修工人，才能保证当设备发生故障时不能及时维修的概率小于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0.01? (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计算可用近似分布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    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6659563" y="4005064"/>
            <a:ext cx="2051050" cy="609600"/>
          </a:xfrm>
          <a:prstGeom prst="wedgeRoundRectCallout">
            <a:avLst>
              <a:gd name="adj1" fmla="val -88315"/>
              <a:gd name="adj2" fmla="val 1406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/>
              <a:t>泊松近似</a:t>
            </a:r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946150" y="4581128"/>
          <a:ext cx="67500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3" imgW="4686300" imgH="685800" progId="Equation.DSMT4">
                  <p:embed/>
                </p:oleObj>
              </mc:Choice>
              <mc:Fallback>
                <p:oleObj name="Equation" r:id="rId3" imgW="46863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581128"/>
                        <a:ext cx="67500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599" grpId="0" animBg="1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233</TotalTime>
  <Words>1188</Words>
  <Application>Microsoft Office PowerPoint</Application>
  <PresentationFormat>全屏显示(4:3)</PresentationFormat>
  <Paragraphs>143</Paragraphs>
  <Slides>31</Slides>
  <Notes>7</Notes>
  <HiddenSlides>4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华文新魏</vt:lpstr>
      <vt:lpstr>楷体_GB2312</vt:lpstr>
      <vt:lpstr>宋体</vt:lpstr>
      <vt:lpstr>Arial</vt:lpstr>
      <vt:lpstr>Calibri</vt:lpstr>
      <vt:lpstr>Cambria Math</vt:lpstr>
      <vt:lpstr>Garamond</vt:lpstr>
      <vt:lpstr>Symbol</vt:lpstr>
      <vt:lpstr>Tempus Sans ITC</vt:lpstr>
      <vt:lpstr>Times New Roman</vt:lpstr>
      <vt:lpstr>Verdana</vt:lpstr>
      <vt:lpstr>Wingdings</vt:lpstr>
      <vt:lpstr>ps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Dongxiao Yu</cp:lastModifiedBy>
  <cp:revision>153</cp:revision>
  <cp:lastPrinted>2113-01-01T00:00:00Z</cp:lastPrinted>
  <dcterms:created xsi:type="dcterms:W3CDTF">2006-11-18T04:30:00Z</dcterms:created>
  <dcterms:modified xsi:type="dcterms:W3CDTF">2022-10-12T01:57:27Z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2052-11.1.0.9999</vt:lpwstr>
  </property>
</Properties>
</file>