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90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33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74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2.wmf"/><Relationship Id="rId16" Type="http://schemas.openxmlformats.org/officeDocument/2006/relationships/image" Target="../media/image36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BC76D39-ED4F-4FE6-8D05-A521EC498F99}" type="datetimeFigureOut">
              <a:rPr lang="zh-CN" altLang="en-US"/>
              <a:pPr>
                <a:defRPr/>
              </a:pPr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F543670-909A-4576-8386-ADB1231C2A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145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第二章第三章很简单就是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r>
              <a:rPr lang="zh-CN" altLang="en-US" dirty="0"/>
              <a:t>之间的关系及互相求解，有时候再加上根据性质求求常数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43670-909A-4576-8386-ADB1231C2A3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w306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43670-909A-4576-8386-ADB1231C2A3A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632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联合概率</a:t>
            </a:r>
            <a:r>
              <a:rPr lang="en-US" altLang="zh-CN" dirty="0"/>
              <a:t>P(A,B)</a:t>
            </a:r>
            <a:r>
              <a:rPr lang="zh-CN" altLang="en-US" dirty="0"/>
              <a:t>的求解，只有两种情况：</a:t>
            </a:r>
            <a:r>
              <a:rPr lang="en-US" altLang="zh-CN" dirty="0"/>
              <a:t>1</a:t>
            </a:r>
            <a:r>
              <a:rPr lang="zh-CN" altLang="en-US" dirty="0"/>
              <a:t>、独立，</a:t>
            </a:r>
            <a:r>
              <a:rPr lang="en-US" altLang="zh-CN" dirty="0"/>
              <a:t>P(A,B)=P(A)P(B)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、不独立 利用乘法公式，即</a:t>
            </a:r>
            <a:r>
              <a:rPr lang="en-US" altLang="zh-CN" dirty="0"/>
              <a:t>chain rule</a:t>
            </a:r>
            <a:r>
              <a:rPr lang="zh-CN" altLang="en-US" dirty="0"/>
              <a:t>， </a:t>
            </a:r>
            <a:r>
              <a:rPr lang="en-US" altLang="zh-CN" dirty="0"/>
              <a:t>P(A,B) = P(A) P(B|A)</a:t>
            </a:r>
            <a:r>
              <a:rPr lang="zh-CN" altLang="en-US" dirty="0"/>
              <a:t>，即有先后顺序，第一步影响第二步，第三步受第一步、第二步的影响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43670-909A-4576-8386-ADB1231C2A3A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0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F1F56-26B0-46D5-A596-35CD1F649C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22641" y="6560069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3</a:t>
            </a:r>
            <a:r>
              <a:rPr lang="zh-CN" altLang="en-US" sz="1200" dirty="0">
                <a:solidFill>
                  <a:prstClr val="white"/>
                </a:solidFill>
              </a:rPr>
              <a:t>章 多维随机变量及其分布 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21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F1F56-26B0-46D5-A596-35CD1F649C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algn="l" fontAlgn="auto">
              <a:spcAft>
                <a:spcPts val="0"/>
              </a:spcAft>
            </a:pPr>
            <a:r>
              <a:rPr lang="zh-CN" altLang="en-US" sz="1200" dirty="0">
                <a:solidFill>
                  <a:prstClr val="white"/>
                </a:solidFill>
              </a:rPr>
              <a:t>    第</a:t>
            </a:r>
            <a:r>
              <a:rPr lang="en-US" altLang="zh-CN" sz="1200" dirty="0">
                <a:solidFill>
                  <a:prstClr val="white"/>
                </a:solidFill>
              </a:rPr>
              <a:t>3</a:t>
            </a:r>
            <a:r>
              <a:rPr lang="zh-CN" altLang="en-US" sz="1200" dirty="0">
                <a:solidFill>
                  <a:prstClr val="white"/>
                </a:solidFill>
              </a:rPr>
              <a:t>章 多维随机变量及其分布 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25344"/>
            <a:ext cx="2133600" cy="338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DCF6B-C8A9-492B-BA41-BC979951DF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1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C0B9C-E481-4FBD-99F9-A81ACC484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9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AF1F56-26B0-46D5-A596-35CD1F649C8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759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36.w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38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1.wmf"/><Relationship Id="rId32" Type="http://schemas.openxmlformats.org/officeDocument/2006/relationships/image" Target="../media/image35.wmf"/><Relationship Id="rId37" Type="http://schemas.openxmlformats.org/officeDocument/2006/relationships/oleObject" Target="../embeddings/oleObject37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3.wmf"/><Relationship Id="rId36" Type="http://schemas.openxmlformats.org/officeDocument/2006/relationships/image" Target="../media/image37.wmf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4.wmf"/><Relationship Id="rId35" Type="http://schemas.openxmlformats.org/officeDocument/2006/relationships/oleObject" Target="../embeddings/oleObject36.bin"/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0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6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3589437" y="827682"/>
            <a:ext cx="1846659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endParaRPr kumimoji="1" lang="en-US" altLang="zh-CN" sz="1400" b="1" dirty="0">
              <a:solidFill>
                <a:srgbClr val="FF5050"/>
              </a:solidFill>
              <a:latin typeface="Tahoma" pitchFamily="34" charset="0"/>
              <a:ea typeface="华文彩云" pitchFamily="2" charset="-122"/>
            </a:endParaRPr>
          </a:p>
          <a:p>
            <a:pPr algn="l" eaLnBrk="1" hangingPunct="1"/>
            <a:r>
              <a:rPr kumimoji="1" lang="en-US" altLang="zh-CN" sz="4000" b="1" dirty="0">
                <a:solidFill>
                  <a:srgbClr val="FF5050"/>
                </a:solidFill>
                <a:latin typeface="Tahoma" pitchFamily="34" charset="0"/>
                <a:ea typeface="华文彩云" pitchFamily="2" charset="-122"/>
              </a:rPr>
              <a:t>  </a:t>
            </a:r>
            <a:r>
              <a:rPr kumimoji="1" lang="zh-CN" altLang="en-US" sz="4000" b="1" dirty="0">
                <a:latin typeface="Tahoma" pitchFamily="34" charset="0"/>
                <a:ea typeface="华文彩云" pitchFamily="2" charset="-122"/>
              </a:rPr>
              <a:t>多维</a:t>
            </a:r>
          </a:p>
          <a:p>
            <a:pPr algn="l" eaLnBrk="1" hangingPunct="1"/>
            <a:r>
              <a:rPr kumimoji="1" lang="zh-CN" altLang="en-US" sz="4000" b="1" dirty="0">
                <a:latin typeface="Tahoma" pitchFamily="34" charset="0"/>
                <a:ea typeface="华文彩云" pitchFamily="2" charset="-122"/>
              </a:rPr>
              <a:t>      随机变量及其分布</a:t>
            </a:r>
          </a:p>
          <a:p>
            <a:pPr algn="l" eaLnBrk="1" hangingPunct="1"/>
            <a:endParaRPr kumimoji="1" lang="en-US" altLang="zh-CN" sz="1400" b="1" dirty="0">
              <a:solidFill>
                <a:srgbClr val="CC0000"/>
              </a:solidFill>
              <a:latin typeface="Tahoma" pitchFamily="34" charset="0"/>
              <a:ea typeface="华文彩云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第三章 多维随机变量及其分布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1101725" y="914400"/>
            <a:ext cx="5680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固定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对任意的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 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, 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115616" y="2422525"/>
            <a:ext cx="5680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固定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对任意的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&lt;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 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, 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1774825" y="4708525"/>
            <a:ext cx="5591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+ 0 , 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790700" y="5622925"/>
            <a:ext cx="5676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=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+ 0 )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1488" y="228600"/>
            <a:ext cx="5540375" cy="744538"/>
            <a:chOff x="134" y="142"/>
            <a:chExt cx="3390" cy="469"/>
          </a:xfrm>
        </p:grpSpPr>
        <p:sp>
          <p:nvSpPr>
            <p:cNvPr id="28684" name="Text Box 7"/>
            <p:cNvSpPr txBox="1">
              <a:spLocks noChangeArrowheads="1"/>
            </p:cNvSpPr>
            <p:nvPr/>
          </p:nvSpPr>
          <p:spPr bwMode="auto">
            <a:xfrm>
              <a:off x="528" y="142"/>
              <a:ext cx="299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zh-CN" altLang="en-US" sz="4000" b="1" dirty="0">
                  <a:solidFill>
                    <a:srgbClr val="0000FF"/>
                  </a:solidFill>
                  <a:latin typeface="Times New Roman" pitchFamily="18" charset="0"/>
                </a:rPr>
                <a:t>对每个变量单调不减</a:t>
              </a:r>
            </a:p>
          </p:txBody>
        </p:sp>
        <p:sp>
          <p:nvSpPr>
            <p:cNvPr id="28685" name="Text Box 8"/>
            <p:cNvSpPr txBox="1">
              <a:spLocks noChangeArrowheads="1"/>
            </p:cNvSpPr>
            <p:nvPr/>
          </p:nvSpPr>
          <p:spPr bwMode="auto">
            <a:xfrm>
              <a:off x="134" y="169"/>
              <a:ext cx="42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b="1" dirty="0">
                  <a:solidFill>
                    <a:srgbClr val="0000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②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1650" y="4013200"/>
            <a:ext cx="5078413" cy="711200"/>
            <a:chOff x="140" y="1328"/>
            <a:chExt cx="3084" cy="448"/>
          </a:xfrm>
        </p:grpSpPr>
        <p:sp>
          <p:nvSpPr>
            <p:cNvPr id="28682" name="Text Box 10"/>
            <p:cNvSpPr txBox="1">
              <a:spLocks noChangeArrowheads="1"/>
            </p:cNvSpPr>
            <p:nvPr/>
          </p:nvSpPr>
          <p:spPr bwMode="auto">
            <a:xfrm>
              <a:off x="548" y="1328"/>
              <a:ext cx="26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zh-CN" altLang="en-US" sz="4000" b="1" dirty="0">
                  <a:solidFill>
                    <a:srgbClr val="0000FF"/>
                  </a:solidFill>
                  <a:latin typeface="Times New Roman" pitchFamily="18" charset="0"/>
                </a:rPr>
                <a:t>对每个变量右连续</a:t>
              </a:r>
            </a:p>
          </p:txBody>
        </p:sp>
        <p:sp>
          <p:nvSpPr>
            <p:cNvPr id="28683" name="Text Box 11"/>
            <p:cNvSpPr txBox="1">
              <a:spLocks noChangeArrowheads="1"/>
            </p:cNvSpPr>
            <p:nvPr/>
          </p:nvSpPr>
          <p:spPr bwMode="auto">
            <a:xfrm>
              <a:off x="140" y="1334"/>
              <a:ext cx="42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b="1" dirty="0">
                  <a:solidFill>
                    <a:srgbClr val="0000FF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③</a:t>
              </a:r>
            </a:p>
          </p:txBody>
        </p:sp>
      </p:grp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2155825" y="1600200"/>
            <a:ext cx="4702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2276475" y="3124200"/>
            <a:ext cx="3895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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0" grpId="0" autoUpdateAnimBg="0"/>
      <p:bldP spid="152581" grpId="0" autoUpdateAnimBg="0"/>
      <p:bldP spid="152588" grpId="0" autoUpdateAnimBg="0"/>
      <p:bldP spid="15258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44651" y="274638"/>
            <a:ext cx="3311525" cy="706437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基本概念</a:t>
            </a:r>
          </a:p>
        </p:txBody>
      </p:sp>
      <p:graphicFrame>
        <p:nvGraphicFramePr>
          <p:cNvPr id="1741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95347"/>
              </p:ext>
            </p:extLst>
          </p:nvPr>
        </p:nvGraphicFramePr>
        <p:xfrm>
          <a:off x="179512" y="1412875"/>
          <a:ext cx="8569325" cy="36210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999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一维随机变量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二维随机变量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18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离散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概率分布</a:t>
                      </a:r>
                      <a:r>
                        <a:rPr kumimoji="0" lang="en-US" altLang="zh-CN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zh-CN" altLang="en-US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分布律</a:t>
                      </a:r>
                      <a:r>
                        <a:rPr kumimoji="0" lang="en-US" altLang="zh-CN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altLang="zh-CN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概率分布函数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0000" marR="90000" marT="46793" marB="46793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联合</a:t>
                      </a: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联合</a:t>
                      </a: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90000" marR="90000" marT="46793" marB="46793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49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连续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概率密度函数</a:t>
                      </a:r>
                      <a:endParaRPr kumimoji="0" lang="zh-CN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联合</a:t>
                      </a:r>
                      <a:r>
                        <a:rPr kumimoji="0" lang="en-US" altLang="zh-CN" sz="3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0" lang="en-US" altLang="zh-CN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1268760"/>
            <a:ext cx="79787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若二维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所有可能的取值</a:t>
            </a:r>
          </a:p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      为有限多个或无穷可列多个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则称</a:t>
            </a:r>
          </a:p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二维离散型 </a:t>
            </a:r>
            <a:r>
              <a:rPr kumimoji="1" lang="en-US" altLang="zh-CN" sz="36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985341" y="3559750"/>
            <a:ext cx="7331075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要描述二维离散型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的概率特</a:t>
            </a:r>
          </a:p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性及其与每个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之间的关系常用其</a:t>
            </a:r>
          </a:p>
          <a:p>
            <a:pPr algn="l" eaLnBrk="1" hangingPunct="1"/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联合概率分布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边缘概率分布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二维离散型变量及其概率分布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771775" y="116632"/>
            <a:ext cx="2741613" cy="71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联合分布律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755576" y="923082"/>
            <a:ext cx="809949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的所有可能的取值为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i="1" baseline="-25000" dirty="0" err="1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= 1, 2, …</a:t>
            </a:r>
            <a:endParaRPr kumimoji="1" lang="zh-CN" altLang="en-US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517525" y="1916832"/>
            <a:ext cx="1387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33400" y="3284984"/>
            <a:ext cx="6889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为二维 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联合概率分布</a:t>
            </a:r>
          </a:p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也简称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概率分布</a:t>
            </a:r>
            <a:r>
              <a:rPr kumimoji="1" lang="zh-CN" altLang="en-US" sz="3600" dirty="0">
                <a:solidFill>
                  <a:srgbClr val="8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或 </a:t>
            </a:r>
            <a:r>
              <a:rPr kumimoji="1" lang="zh-CN" altLang="en-US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分布律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84213" y="4437112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显然，</a:t>
            </a:r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26508"/>
              </p:ext>
            </p:extLst>
          </p:nvPr>
        </p:nvGraphicFramePr>
        <p:xfrm>
          <a:off x="1201738" y="2564904"/>
          <a:ext cx="6994638" cy="7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" name="Equation" r:id="rId3" imgW="2323800" imgH="241200" progId="Equation.DSMT4">
                  <p:embed/>
                </p:oleObj>
              </mc:Choice>
              <mc:Fallback>
                <p:oleObj name="Equation" r:id="rId3" imgW="232380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564904"/>
                        <a:ext cx="6994638" cy="72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69649"/>
              </p:ext>
            </p:extLst>
          </p:nvPr>
        </p:nvGraphicFramePr>
        <p:xfrm>
          <a:off x="2343150" y="4484737"/>
          <a:ext cx="39068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Equation" r:id="rId5" imgW="1244520" imgH="241200" progId="Equation.DSMT4">
                  <p:embed/>
                </p:oleObj>
              </mc:Choice>
              <mc:Fallback>
                <p:oleObj name="Equation" r:id="rId5" imgW="12445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484737"/>
                        <a:ext cx="3906838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017066"/>
              </p:ext>
            </p:extLst>
          </p:nvPr>
        </p:nvGraphicFramePr>
        <p:xfrm>
          <a:off x="2889947" y="5223556"/>
          <a:ext cx="2081526" cy="1194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" name="Equation" r:id="rId7" imgW="774360" imgH="444240" progId="Equation.DSMT4">
                  <p:embed/>
                </p:oleObj>
              </mc:Choice>
              <mc:Fallback>
                <p:oleObj name="Equation" r:id="rId7" imgW="77436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947" y="5223556"/>
                        <a:ext cx="2081526" cy="1194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  <p:bldP spid="1495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2" name="Text Box 3"/>
          <p:cNvSpPr txBox="1">
            <a:spLocks noChangeArrowheads="1"/>
          </p:cNvSpPr>
          <p:nvPr/>
        </p:nvSpPr>
        <p:spPr bwMode="auto">
          <a:xfrm>
            <a:off x="3657600" y="1151583"/>
            <a:ext cx="43011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4000" b="1" i="1" dirty="0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54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    x</a:t>
            </a:r>
            <a:r>
              <a:rPr kumimoji="1" lang="en-US" altLang="zh-CN" sz="4000" i="1" baseline="-25000" dirty="0">
                <a:latin typeface="Times New Roman" pitchFamily="18" charset="0"/>
                <a:ea typeface="楷体_GB2312" pitchFamily="49" charset="-122"/>
              </a:rPr>
              <a:t>i 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…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633788" y="2283570"/>
            <a:ext cx="692150" cy="3786188"/>
            <a:chOff x="1942" y="979"/>
            <a:chExt cx="436" cy="2385"/>
          </a:xfrm>
        </p:grpSpPr>
        <p:graphicFrame>
          <p:nvGraphicFramePr>
            <p:cNvPr id="820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051168"/>
                </p:ext>
              </p:extLst>
            </p:nvPr>
          </p:nvGraphicFramePr>
          <p:xfrm>
            <a:off x="1951" y="979"/>
            <a:ext cx="418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95" name="Equation" r:id="rId3" imgW="215640" imgH="228600" progId="Equation.DSMT4">
                    <p:embed/>
                  </p:oleObj>
                </mc:Choice>
                <mc:Fallback>
                  <p:oleObj name="Equation" r:id="rId3" imgW="21564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979"/>
                          <a:ext cx="418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105752"/>
                </p:ext>
              </p:extLst>
            </p:nvPr>
          </p:nvGraphicFramePr>
          <p:xfrm>
            <a:off x="2081" y="1628"/>
            <a:ext cx="19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96" name="Equation" r:id="rId5" imgW="75960" imgH="177480" progId="Equation.DSMT4">
                    <p:embed/>
                  </p:oleObj>
                </mc:Choice>
                <mc:Fallback>
                  <p:oleObj name="Equation" r:id="rId5" imgW="75960" imgH="1774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1628"/>
                          <a:ext cx="19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605608"/>
                </p:ext>
              </p:extLst>
            </p:nvPr>
          </p:nvGraphicFramePr>
          <p:xfrm>
            <a:off x="2092" y="2925"/>
            <a:ext cx="19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97" name="Equation" r:id="rId7" imgW="75960" imgH="177480" progId="Equation.DSMT4">
                    <p:embed/>
                  </p:oleObj>
                </mc:Choice>
                <mc:Fallback>
                  <p:oleObj name="Equation" r:id="rId7" imgW="7596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2925"/>
                          <a:ext cx="196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074338"/>
                </p:ext>
              </p:extLst>
            </p:nvPr>
          </p:nvGraphicFramePr>
          <p:xfrm>
            <a:off x="1942" y="2270"/>
            <a:ext cx="436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98" name="Equation" r:id="rId9" imgW="228600" imgH="241200" progId="Equation.DSMT4">
                    <p:embed/>
                  </p:oleObj>
                </mc:Choice>
                <mc:Fallback>
                  <p:oleObj name="Equation" r:id="rId9" imgW="22860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2270"/>
                          <a:ext cx="436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781553" y="2594720"/>
            <a:ext cx="649288" cy="3578226"/>
            <a:chOff x="2532" y="1175"/>
            <a:chExt cx="409" cy="2254"/>
          </a:xfrm>
        </p:grpSpPr>
        <p:graphicFrame>
          <p:nvGraphicFramePr>
            <p:cNvPr id="820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843449"/>
                </p:ext>
              </p:extLst>
            </p:nvPr>
          </p:nvGraphicFramePr>
          <p:xfrm>
            <a:off x="2532" y="1175"/>
            <a:ext cx="4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99" name="Equation" r:id="rId11" imgW="203040" imgH="139680" progId="Equation.DSMT4">
                    <p:embed/>
                  </p:oleObj>
                </mc:Choice>
                <mc:Fallback>
                  <p:oleObj name="Equation" r:id="rId11" imgW="203040" imgH="1396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175"/>
                          <a:ext cx="4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2675036"/>
                </p:ext>
              </p:extLst>
            </p:nvPr>
          </p:nvGraphicFramePr>
          <p:xfrm>
            <a:off x="2532" y="1751"/>
            <a:ext cx="4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0" name="Equation" r:id="rId13" imgW="203040" imgH="139680" progId="Equation.DSMT4">
                    <p:embed/>
                  </p:oleObj>
                </mc:Choice>
                <mc:Fallback>
                  <p:oleObj name="Equation" r:id="rId13" imgW="20304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1751"/>
                          <a:ext cx="4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1610607"/>
                </p:ext>
              </p:extLst>
            </p:nvPr>
          </p:nvGraphicFramePr>
          <p:xfrm>
            <a:off x="2532" y="2471"/>
            <a:ext cx="4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1" name="Equation" r:id="rId15" imgW="203040" imgH="139680" progId="Equation.DSMT4">
                    <p:embed/>
                  </p:oleObj>
                </mc:Choice>
                <mc:Fallback>
                  <p:oleObj name="Equation" r:id="rId15" imgW="203040" imgH="1396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2471"/>
                          <a:ext cx="4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479443"/>
                </p:ext>
              </p:extLst>
            </p:nvPr>
          </p:nvGraphicFramePr>
          <p:xfrm>
            <a:off x="2532" y="3095"/>
            <a:ext cx="40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2" name="Equation" r:id="rId17" imgW="203040" imgH="139680" progId="Equation.DSMT4">
                    <p:embed/>
                  </p:oleObj>
                </mc:Choice>
                <mc:Fallback>
                  <p:oleObj name="Equation" r:id="rId17" imgW="203040" imgH="13968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2" y="3095"/>
                          <a:ext cx="40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6608763" y="2602657"/>
            <a:ext cx="650875" cy="3576638"/>
            <a:chOff x="2531" y="1176"/>
            <a:chExt cx="410" cy="2253"/>
          </a:xfrm>
        </p:grpSpPr>
        <p:graphicFrame>
          <p:nvGraphicFramePr>
            <p:cNvPr id="8200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9105371"/>
                </p:ext>
              </p:extLst>
            </p:nvPr>
          </p:nvGraphicFramePr>
          <p:xfrm>
            <a:off x="2531" y="1176"/>
            <a:ext cx="4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3" name="Equation" r:id="rId19" imgW="203040" imgH="139680" progId="Equation.DSMT4">
                    <p:embed/>
                  </p:oleObj>
                </mc:Choice>
                <mc:Fallback>
                  <p:oleObj name="Equation" r:id="rId19" imgW="203040" imgH="1396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1176"/>
                          <a:ext cx="4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5403561"/>
                </p:ext>
              </p:extLst>
            </p:nvPr>
          </p:nvGraphicFramePr>
          <p:xfrm>
            <a:off x="2531" y="1751"/>
            <a:ext cx="41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4" name="Equation" r:id="rId21" imgW="203040" imgH="139680" progId="Equation.DSMT4">
                    <p:embed/>
                  </p:oleObj>
                </mc:Choice>
                <mc:Fallback>
                  <p:oleObj name="Equation" r:id="rId21" imgW="203040" imgH="1396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1751"/>
                          <a:ext cx="41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8644838"/>
                </p:ext>
              </p:extLst>
            </p:nvPr>
          </p:nvGraphicFramePr>
          <p:xfrm>
            <a:off x="2531" y="2472"/>
            <a:ext cx="4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5" name="Equation" r:id="rId23" imgW="203040" imgH="139680" progId="Equation.DSMT4">
                    <p:embed/>
                  </p:oleObj>
                </mc:Choice>
                <mc:Fallback>
                  <p:oleObj name="Equation" r:id="rId23" imgW="203040" imgH="1396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472"/>
                          <a:ext cx="4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3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1503242"/>
                </p:ext>
              </p:extLst>
            </p:nvPr>
          </p:nvGraphicFramePr>
          <p:xfrm>
            <a:off x="2531" y="3095"/>
            <a:ext cx="41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" name="Equation" r:id="rId25" imgW="203040" imgH="139680" progId="Equation.DSMT4">
                    <p:embed/>
                  </p:oleObj>
                </mc:Choice>
                <mc:Fallback>
                  <p:oleObj name="Equation" r:id="rId25" imgW="203040" imgH="1396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3095"/>
                          <a:ext cx="410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807075" y="2288332"/>
            <a:ext cx="612775" cy="3781424"/>
            <a:chOff x="3156" y="982"/>
            <a:chExt cx="386" cy="2382"/>
          </a:xfrm>
        </p:grpSpPr>
        <p:graphicFrame>
          <p:nvGraphicFramePr>
            <p:cNvPr id="819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32186106"/>
                </p:ext>
              </p:extLst>
            </p:nvPr>
          </p:nvGraphicFramePr>
          <p:xfrm>
            <a:off x="3156" y="982"/>
            <a:ext cx="386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7" name="Equation" r:id="rId27" imgW="203040" imgH="228600" progId="Equation.DSMT4">
                    <p:embed/>
                  </p:oleObj>
                </mc:Choice>
                <mc:Fallback>
                  <p:oleObj name="Equation" r:id="rId27" imgW="20304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6" y="982"/>
                          <a:ext cx="386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7573366"/>
                </p:ext>
              </p:extLst>
            </p:nvPr>
          </p:nvGraphicFramePr>
          <p:xfrm>
            <a:off x="3270" y="1628"/>
            <a:ext cx="19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8" name="Equation" r:id="rId29" imgW="75960" imgH="177480" progId="Equation.DSMT4">
                    <p:embed/>
                  </p:oleObj>
                </mc:Choice>
                <mc:Fallback>
                  <p:oleObj name="Equation" r:id="rId29" imgW="75960" imgH="177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1628"/>
                          <a:ext cx="19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264105"/>
                </p:ext>
              </p:extLst>
            </p:nvPr>
          </p:nvGraphicFramePr>
          <p:xfrm>
            <a:off x="3281" y="2925"/>
            <a:ext cx="19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9" name="Equation" r:id="rId31" imgW="75960" imgH="177480" progId="Equation.DSMT4">
                    <p:embed/>
                  </p:oleObj>
                </mc:Choice>
                <mc:Fallback>
                  <p:oleObj name="Equation" r:id="rId31" imgW="7596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2925"/>
                          <a:ext cx="196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8914523"/>
                </p:ext>
              </p:extLst>
            </p:nvPr>
          </p:nvGraphicFramePr>
          <p:xfrm>
            <a:off x="3168" y="2270"/>
            <a:ext cx="361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0" name="Equation" r:id="rId33" imgW="190440" imgH="241200" progId="Equation.DSMT4">
                    <p:embed/>
                  </p:oleObj>
                </mc:Choice>
                <mc:Fallback>
                  <p:oleObj name="Equation" r:id="rId33" imgW="190440" imgH="2412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270"/>
                          <a:ext cx="361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1143000" y="1034207"/>
            <a:ext cx="6477000" cy="5181600"/>
            <a:chOff x="912" y="816"/>
            <a:chExt cx="4080" cy="3264"/>
          </a:xfrm>
        </p:grpSpPr>
        <p:sp>
          <p:nvSpPr>
            <p:cNvPr id="8224" name="Text Box 27"/>
            <p:cNvSpPr txBox="1">
              <a:spLocks noChangeArrowheads="1"/>
            </p:cNvSpPr>
            <p:nvPr/>
          </p:nvSpPr>
          <p:spPr bwMode="auto">
            <a:xfrm>
              <a:off x="1744" y="832"/>
              <a:ext cx="2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8225" name="Text Box 28"/>
            <p:cNvSpPr txBox="1">
              <a:spLocks noChangeArrowheads="1"/>
            </p:cNvSpPr>
            <p:nvPr/>
          </p:nvSpPr>
          <p:spPr bwMode="auto">
            <a:xfrm>
              <a:off x="1188" y="1149"/>
              <a:ext cx="3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6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grpSp>
          <p:nvGrpSpPr>
            <p:cNvPr id="8226" name="Group 29"/>
            <p:cNvGrpSpPr>
              <a:grpSpLocks/>
            </p:cNvGrpSpPr>
            <p:nvPr/>
          </p:nvGrpSpPr>
          <p:grpSpPr bwMode="auto">
            <a:xfrm>
              <a:off x="912" y="816"/>
              <a:ext cx="4080" cy="3264"/>
              <a:chOff x="384" y="192"/>
              <a:chExt cx="4080" cy="3264"/>
            </a:xfrm>
          </p:grpSpPr>
          <p:sp>
            <p:nvSpPr>
              <p:cNvPr id="8227" name="Line 30"/>
              <p:cNvSpPr>
                <a:spLocks noChangeShapeType="1"/>
              </p:cNvSpPr>
              <p:nvPr/>
            </p:nvSpPr>
            <p:spPr bwMode="auto">
              <a:xfrm>
                <a:off x="384" y="960"/>
                <a:ext cx="4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8" name="Line 31"/>
              <p:cNvSpPr>
                <a:spLocks noChangeShapeType="1"/>
              </p:cNvSpPr>
              <p:nvPr/>
            </p:nvSpPr>
            <p:spPr bwMode="auto">
              <a:xfrm>
                <a:off x="384" y="3456"/>
                <a:ext cx="4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29" name="Line 32"/>
              <p:cNvSpPr>
                <a:spLocks noChangeShapeType="1"/>
              </p:cNvSpPr>
              <p:nvPr/>
            </p:nvSpPr>
            <p:spPr bwMode="auto">
              <a:xfrm>
                <a:off x="1728" y="192"/>
                <a:ext cx="0" cy="32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30" name="Line 33"/>
              <p:cNvSpPr>
                <a:spLocks noChangeShapeType="1"/>
              </p:cNvSpPr>
              <p:nvPr/>
            </p:nvSpPr>
            <p:spPr bwMode="auto">
              <a:xfrm>
                <a:off x="384" y="192"/>
                <a:ext cx="1344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31" name="Line 34"/>
              <p:cNvSpPr>
                <a:spLocks noChangeShapeType="1"/>
              </p:cNvSpPr>
              <p:nvPr/>
            </p:nvSpPr>
            <p:spPr bwMode="auto">
              <a:xfrm>
                <a:off x="384" y="192"/>
                <a:ext cx="40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1906588" y="116632"/>
            <a:ext cx="4799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4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4000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4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的联合分布律</a:t>
            </a:r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1546225" y="2281982"/>
            <a:ext cx="635000" cy="3721100"/>
            <a:chOff x="974" y="1602"/>
            <a:chExt cx="400" cy="2344"/>
          </a:xfrm>
        </p:grpSpPr>
        <p:sp>
          <p:nvSpPr>
            <p:cNvPr id="8222" name="Text Box 37"/>
            <p:cNvSpPr txBox="1">
              <a:spLocks noChangeArrowheads="1"/>
            </p:cNvSpPr>
            <p:nvPr/>
          </p:nvSpPr>
          <p:spPr bwMode="auto">
            <a:xfrm>
              <a:off x="1008" y="1602"/>
              <a:ext cx="36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4000" baseline="-25000"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1" lang="en-US" altLang="zh-CN" sz="4000" i="1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19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7719012"/>
                </p:ext>
              </p:extLst>
            </p:nvPr>
          </p:nvGraphicFramePr>
          <p:xfrm>
            <a:off x="1051" y="2258"/>
            <a:ext cx="196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1" name="Equation" r:id="rId35" imgW="75960" imgH="177480" progId="Equation.DSMT4">
                    <p:embed/>
                  </p:oleObj>
                </mc:Choice>
                <mc:Fallback>
                  <p:oleObj name="Equation" r:id="rId35" imgW="75960" imgH="1774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1" y="2258"/>
                          <a:ext cx="196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176934"/>
                </p:ext>
              </p:extLst>
            </p:nvPr>
          </p:nvGraphicFramePr>
          <p:xfrm>
            <a:off x="1081" y="3555"/>
            <a:ext cx="17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2" name="Equation" r:id="rId37" imgW="75960" imgH="177480" progId="Equation.DSMT4">
                    <p:embed/>
                  </p:oleObj>
                </mc:Choice>
                <mc:Fallback>
                  <p:oleObj name="Equation" r:id="rId37" imgW="75960" imgH="1774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3555"/>
                          <a:ext cx="17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3" name="Text Box 40"/>
            <p:cNvSpPr txBox="1">
              <a:spLocks noChangeArrowheads="1"/>
            </p:cNvSpPr>
            <p:nvPr/>
          </p:nvSpPr>
          <p:spPr bwMode="auto">
            <a:xfrm>
              <a:off x="974" y="2832"/>
              <a:ext cx="37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  <a:r>
                <a:rPr kumimoji="1" lang="en-US" altLang="zh-CN" sz="4000" i="1" baseline="-250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187450" y="1628800"/>
            <a:ext cx="6604000" cy="711200"/>
          </a:xfrm>
          <a:prstGeom prst="rect">
            <a:avLst/>
          </a:prstGeom>
          <a:noFill/>
          <a:ln w="95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二维离散 </a:t>
            </a:r>
            <a:r>
              <a:rPr kumimoji="1" lang="en-US" altLang="zh-CN" sz="4000" b="1" i="1" dirty="0" err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r.v</a:t>
            </a:r>
            <a:r>
              <a:rPr kumimoji="1" lang="en-US" altLang="zh-CN" sz="4000" b="1" i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.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的联合分布函数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10291"/>
              </p:ext>
            </p:extLst>
          </p:nvPr>
        </p:nvGraphicFramePr>
        <p:xfrm>
          <a:off x="2659063" y="4549784"/>
          <a:ext cx="3813480" cy="585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Equation" r:id="rId3" imgW="1155600" imgH="177480" progId="Equation.DSMT4">
                  <p:embed/>
                </p:oleObj>
              </mc:Choice>
              <mc:Fallback>
                <p:oleObj name="Equation" r:id="rId3" imgW="115560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549784"/>
                        <a:ext cx="3813480" cy="585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539750" y="476672"/>
            <a:ext cx="8413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已知联合分布律可以求出其联合分布函数</a:t>
            </a: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295968"/>
              </p:ext>
            </p:extLst>
          </p:nvPr>
        </p:nvGraphicFramePr>
        <p:xfrm>
          <a:off x="2193925" y="2822600"/>
          <a:ext cx="4551422" cy="13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Equation" r:id="rId5" imgW="1307880" imgH="380880" progId="Equation.DSMT4">
                  <p:embed/>
                </p:oleObj>
              </mc:Choice>
              <mc:Fallback>
                <p:oleObj name="Equation" r:id="rId5" imgW="130788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822600"/>
                        <a:ext cx="4551422" cy="13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43608" y="908720"/>
            <a:ext cx="5922963" cy="693738"/>
            <a:chOff x="253" y="180"/>
            <a:chExt cx="3731" cy="437"/>
          </a:xfrm>
        </p:grpSpPr>
        <p:graphicFrame>
          <p:nvGraphicFramePr>
            <p:cNvPr id="102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681596"/>
                </p:ext>
              </p:extLst>
            </p:nvPr>
          </p:nvGraphicFramePr>
          <p:xfrm>
            <a:off x="253" y="180"/>
            <a:ext cx="273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" name="Equation" r:id="rId3" imgW="1511280" imgH="241200" progId="Equation.DSMT4">
                    <p:embed/>
                  </p:oleObj>
                </mc:Choice>
                <mc:Fallback>
                  <p:oleObj name="Equation" r:id="rId3" imgW="1511280" imgH="2412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" y="180"/>
                          <a:ext cx="2734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" name="Text Box 4"/>
            <p:cNvSpPr txBox="1">
              <a:spLocks noChangeArrowheads="1"/>
            </p:cNvSpPr>
            <p:nvPr/>
          </p:nvSpPr>
          <p:spPr bwMode="auto">
            <a:xfrm>
              <a:off x="2928" y="192"/>
              <a:ext cx="10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3600" b="1">
                  <a:latin typeface="Times New Roman" pitchFamily="18" charset="0"/>
                </a:rPr>
                <a:t>的求法</a:t>
              </a:r>
            </a:p>
          </p:txBody>
        </p:sp>
      </p:grp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755650" y="1956469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⑴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利用古典概型直接求；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755650" y="2704182"/>
            <a:ext cx="3657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⑵ 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利用乘法公式</a:t>
            </a:r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743685"/>
              </p:ext>
            </p:extLst>
          </p:nvPr>
        </p:nvGraphicFramePr>
        <p:xfrm>
          <a:off x="1470501" y="3418796"/>
          <a:ext cx="6101410" cy="725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Equation" r:id="rId5" imgW="2133360" imgH="253800" progId="Equation.DSMT4">
                  <p:embed/>
                </p:oleObj>
              </mc:Choice>
              <mc:Fallback>
                <p:oleObj name="Equation" r:id="rId5" imgW="21333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501" y="3418796"/>
                        <a:ext cx="6101410" cy="725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  <p:bldP spid="1464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1116013" y="2132856"/>
            <a:ext cx="7874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由题意知，（</a:t>
            </a:r>
            <a:r>
              <a:rPr kumimoji="1" lang="en-US" altLang="en-US" sz="2800" i="1" dirty="0">
                <a:latin typeface="Times New Roman" pitchFamily="18" charset="0"/>
              </a:rPr>
              <a:t>X</a:t>
            </a:r>
            <a:r>
              <a:rPr kumimoji="1" lang="en-US" altLang="en-US" sz="2800" dirty="0">
                <a:latin typeface="Times New Roman" pitchFamily="18" charset="0"/>
              </a:rPr>
              <a:t>=</a:t>
            </a:r>
            <a:r>
              <a:rPr kumimoji="1" lang="en-US" altLang="en-US" sz="2800" i="1" dirty="0" err="1">
                <a:latin typeface="Times New Roman" pitchFamily="18" charset="0"/>
              </a:rPr>
              <a:t>i</a:t>
            </a:r>
            <a:r>
              <a:rPr kumimoji="1" lang="zh-CN" altLang="en-US" sz="2800" dirty="0">
                <a:latin typeface="Times New Roman" pitchFamily="18" charset="0"/>
              </a:rPr>
              <a:t>，</a:t>
            </a:r>
            <a:r>
              <a:rPr kumimoji="1" lang="en-US" altLang="zh-CN" sz="2800" i="1" dirty="0">
                <a:latin typeface="Times New Roman" pitchFamily="18" charset="0"/>
              </a:rPr>
              <a:t>Y</a:t>
            </a:r>
            <a:r>
              <a:rPr kumimoji="1" lang="en-US" altLang="zh-CN" sz="2800" dirty="0">
                <a:latin typeface="Times New Roman" pitchFamily="18" charset="0"/>
              </a:rPr>
              <a:t>=</a:t>
            </a:r>
            <a:r>
              <a:rPr kumimoji="1" lang="en-US" altLang="zh-CN" sz="2800" i="1" dirty="0">
                <a:latin typeface="Times New Roman" pitchFamily="18" charset="0"/>
              </a:rPr>
              <a:t>j</a:t>
            </a:r>
            <a:r>
              <a:rPr kumimoji="1" lang="zh-CN" altLang="en-US" sz="2800" dirty="0">
                <a:latin typeface="Times New Roman" pitchFamily="18" charset="0"/>
              </a:rPr>
              <a:t>）的取值情况是：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en-US" sz="2800" i="1" dirty="0" err="1">
                <a:latin typeface="Times New Roman" pitchFamily="18" charset="0"/>
              </a:rPr>
              <a:t>i</a:t>
            </a:r>
            <a:r>
              <a:rPr kumimoji="1" lang="en-US" altLang="en-US" sz="2800" dirty="0">
                <a:latin typeface="Times New Roman" pitchFamily="18" charset="0"/>
              </a:rPr>
              <a:t>=1,2,3,</a:t>
            </a:r>
            <a:r>
              <a:rPr kumimoji="1" lang="zh-CN" altLang="en-US" sz="2800" dirty="0">
                <a:latin typeface="Times New Roman" pitchFamily="18" charset="0"/>
              </a:rPr>
              <a:t>且是等可能的； </a:t>
            </a:r>
            <a:r>
              <a:rPr kumimoji="1" lang="en-US" altLang="en-US" sz="2800" i="1" dirty="0">
                <a:latin typeface="Times New Roman" pitchFamily="18" charset="0"/>
              </a:rPr>
              <a:t>j</a:t>
            </a:r>
            <a:r>
              <a:rPr kumimoji="1" lang="en-US" altLang="en-US" sz="2800" dirty="0">
                <a:latin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</a:rPr>
              <a:t>取不大于 </a:t>
            </a:r>
            <a:r>
              <a:rPr kumimoji="1" lang="en-US" altLang="zh-CN" sz="2800" i="1" dirty="0" err="1">
                <a:latin typeface="Times New Roman" pitchFamily="18" charset="0"/>
              </a:rPr>
              <a:t>i</a:t>
            </a:r>
            <a:r>
              <a:rPr kumimoji="1" lang="en-US" altLang="en-US" sz="2800" dirty="0">
                <a:latin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</a:rPr>
              <a:t>的正整数。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由乘法公式求得 </a:t>
            </a:r>
            <a:r>
              <a:rPr kumimoji="1" lang="en-US" altLang="zh-CN" sz="2800" dirty="0">
                <a:latin typeface="Times New Roman" pitchFamily="18" charset="0"/>
              </a:rPr>
              <a:t>( </a:t>
            </a:r>
            <a:r>
              <a:rPr kumimoji="1" lang="en-US" altLang="zh-CN" sz="2800" i="1" dirty="0">
                <a:latin typeface="Times New Roman" pitchFamily="18" charset="0"/>
              </a:rPr>
              <a:t>X</a:t>
            </a:r>
            <a:r>
              <a:rPr kumimoji="1" lang="en-US" altLang="zh-CN" sz="2800" dirty="0">
                <a:latin typeface="Times New Roman" pitchFamily="18" charset="0"/>
              </a:rPr>
              <a:t>,</a:t>
            </a:r>
            <a:r>
              <a:rPr kumimoji="1" lang="en-US" altLang="zh-CN" sz="2800" i="1" dirty="0">
                <a:latin typeface="Times New Roman" pitchFamily="18" charset="0"/>
              </a:rPr>
              <a:t>Y </a:t>
            </a:r>
            <a:r>
              <a:rPr kumimoji="1" lang="en-US" altLang="zh-CN" sz="2800" dirty="0">
                <a:latin typeface="Times New Roman" pitchFamily="18" charset="0"/>
              </a:rPr>
              <a:t>) </a:t>
            </a:r>
            <a:r>
              <a:rPr kumimoji="1" lang="zh-CN" altLang="en-US" sz="2800" dirty="0">
                <a:latin typeface="Times New Roman" pitchFamily="18" charset="0"/>
              </a:rPr>
              <a:t>的分布律。</a:t>
            </a: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79183"/>
              </p:ext>
            </p:extLst>
          </p:nvPr>
        </p:nvGraphicFramePr>
        <p:xfrm>
          <a:off x="977900" y="3910856"/>
          <a:ext cx="7560504" cy="1554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Equation" r:id="rId4" imgW="3085920" imgH="634680" progId="Equation.DSMT4">
                  <p:embed/>
                </p:oleObj>
              </mc:Choice>
              <mc:Fallback>
                <p:oleObj name="Equation" r:id="rId4" imgW="3085920" imgH="634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910856"/>
                        <a:ext cx="7560504" cy="1554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80840"/>
            <a:ext cx="8299450" cy="190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/>
              <a:t>例 </a:t>
            </a:r>
            <a:r>
              <a:rPr kumimoji="1" lang="zh-CN" altLang="en-US" sz="2800" b="1" dirty="0">
                <a:latin typeface="Times New Roman" pitchFamily="18" charset="0"/>
              </a:rPr>
              <a:t>设随机变量 </a:t>
            </a:r>
            <a:r>
              <a:rPr kumimoji="1" lang="en-US" altLang="en-US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在 </a:t>
            </a:r>
            <a:r>
              <a:rPr kumimoji="1" lang="en-US" altLang="zh-CN" sz="2800" b="1" dirty="0">
                <a:latin typeface="Times New Roman" pitchFamily="18" charset="0"/>
              </a:rPr>
              <a:t>1,2,3 </a:t>
            </a:r>
            <a:r>
              <a:rPr kumimoji="1" lang="zh-CN" altLang="en-US" sz="2800" b="1" dirty="0">
                <a:latin typeface="Times New Roman" pitchFamily="18" charset="0"/>
              </a:rPr>
              <a:t>三个数中等可能地取值，另一个随机变量</a:t>
            </a:r>
            <a:r>
              <a:rPr kumimoji="1" lang="zh-CN" altLang="en-US" sz="2800" b="1" i="1" dirty="0">
                <a:latin typeface="Times New Roman" pitchFamily="18" charset="0"/>
              </a:rPr>
              <a:t> </a:t>
            </a:r>
            <a:r>
              <a:rPr kumimoji="1" lang="en-US" altLang="en-US" sz="2800" b="1" i="1" dirty="0">
                <a:latin typeface="Times New Roman" pitchFamily="18" charset="0"/>
              </a:rPr>
              <a:t>Y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在</a:t>
            </a:r>
            <a:r>
              <a:rPr kumimoji="1" lang="en-US" altLang="zh-CN" sz="2800" b="1" dirty="0">
                <a:latin typeface="Times New Roman" pitchFamily="18" charset="0"/>
              </a:rPr>
              <a:t>1~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 </a:t>
            </a:r>
            <a:r>
              <a:rPr kumimoji="1" lang="zh-CN" altLang="en-US" sz="2800" b="1" dirty="0">
                <a:latin typeface="Times New Roman" pitchFamily="18" charset="0"/>
              </a:rPr>
              <a:t>中等可能地取一整数值，试求 </a:t>
            </a:r>
            <a:r>
              <a:rPr kumimoji="1" lang="en-US" altLang="zh-CN" sz="2800" b="1" dirty="0">
                <a:latin typeface="Times New Roman" pitchFamily="18" charset="0"/>
              </a:rPr>
              <a:t>( </a:t>
            </a:r>
            <a:r>
              <a:rPr kumimoji="1" lang="en-US" altLang="zh-CN" sz="2800" b="1" i="1" dirty="0">
                <a:latin typeface="Times New Roman" pitchFamily="18" charset="0"/>
              </a:rPr>
              <a:t>X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en-US" altLang="zh-CN" sz="2800" b="1" i="1" dirty="0">
                <a:latin typeface="Times New Roman" pitchFamily="18" charset="0"/>
              </a:rPr>
              <a:t>Y </a:t>
            </a:r>
            <a:r>
              <a:rPr kumimoji="1" lang="en-US" altLang="zh-CN" sz="2800" b="1" dirty="0">
                <a:latin typeface="Times New Roman" pitchFamily="18" charset="0"/>
              </a:rPr>
              <a:t>) </a:t>
            </a:r>
            <a:r>
              <a:rPr kumimoji="1" lang="zh-CN" altLang="zh-CN" sz="2800" b="1" dirty="0">
                <a:latin typeface="Times New Roman" pitchFamily="18" charset="0"/>
              </a:rPr>
              <a:t>的分布律。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304800" y="449709"/>
            <a:ext cx="363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>
                <a:solidFill>
                  <a:srgbClr val="CC0000"/>
                </a:solidFill>
                <a:latin typeface="宋体" pitchFamily="2" charset="-122"/>
              </a:rPr>
              <a:t> 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395536" y="2132856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Times New Roman" pitchFamily="18" charset="0"/>
              </a:rPr>
              <a:t>解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187058"/>
              </p:ext>
            </p:extLst>
          </p:nvPr>
        </p:nvGraphicFramePr>
        <p:xfrm>
          <a:off x="1646238" y="5639643"/>
          <a:ext cx="4947138" cy="528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Equation" r:id="rId6" imgW="2019240" imgH="215640" progId="Equation.DSMT4">
                  <p:embed/>
                </p:oleObj>
              </mc:Choice>
              <mc:Fallback>
                <p:oleObj name="Equation" r:id="rId6" imgW="2019240" imgH="215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5639643"/>
                        <a:ext cx="4947138" cy="528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  <p:bldP spid="14541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400071"/>
              </p:ext>
            </p:extLst>
          </p:nvPr>
        </p:nvGraphicFramePr>
        <p:xfrm>
          <a:off x="465138" y="188640"/>
          <a:ext cx="55594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Equation" r:id="rId3" imgW="2082600" imgH="253800" progId="Equation.DSMT4">
                  <p:embed/>
                </p:oleObj>
              </mc:Choice>
              <mc:Fallback>
                <p:oleObj name="Equation" r:id="rId3" imgW="20826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88640"/>
                        <a:ext cx="55594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040475"/>
              </p:ext>
            </p:extLst>
          </p:nvPr>
        </p:nvGraphicFramePr>
        <p:xfrm>
          <a:off x="374650" y="764704"/>
          <a:ext cx="7980363" cy="555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Document" r:id="rId5" imgW="8194936" imgH="5706202" progId="Word.Document.8">
                  <p:embed/>
                </p:oleObj>
              </mc:Choice>
              <mc:Fallback>
                <p:oleObj name="Document" r:id="rId5" imgW="8194936" imgH="570620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764704"/>
                        <a:ext cx="7980363" cy="555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539750" y="1052736"/>
            <a:ext cx="814705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zh-CN" altLang="en-US" sz="3200" b="1" dirty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设二维 </a:t>
            </a:r>
            <a:r>
              <a:rPr kumimoji="1" lang="en-US" altLang="zh-CN" sz="32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的分布函数为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,y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),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若存在非负可积函数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 err="1">
                <a:latin typeface="Times New Roman" pitchFamily="18" charset="0"/>
                <a:ea typeface="楷体_GB2312" pitchFamily="49" charset="-122"/>
              </a:rPr>
              <a:t>x,y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,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使得对于任意实数</a:t>
            </a:r>
            <a:r>
              <a:rPr kumimoji="1" lang="zh-CN" altLang="en-US" sz="32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 y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有</a:t>
            </a:r>
            <a:endParaRPr kumimoji="1" lang="zh-CN" altLang="en-US" sz="3200" b="1" dirty="0">
              <a:solidFill>
                <a:srgbClr val="FFFF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57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09783"/>
              </p:ext>
            </p:extLst>
          </p:nvPr>
        </p:nvGraphicFramePr>
        <p:xfrm>
          <a:off x="661988" y="2636912"/>
          <a:ext cx="798512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3" imgW="2869920" imgH="330120" progId="Equation.DSMT4">
                  <p:embed/>
                </p:oleObj>
              </mc:Choice>
              <mc:Fallback>
                <p:oleObj name="Equation" r:id="rId3" imgW="286992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636912"/>
                        <a:ext cx="7985125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476375" y="3679677"/>
            <a:ext cx="674052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二维连续型 </a:t>
            </a:r>
            <a:r>
              <a:rPr kumimoji="1" lang="en-US" altLang="zh-CN" sz="32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2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2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 err="1">
                <a:latin typeface="Times New Roman" pitchFamily="18" charset="0"/>
                <a:ea typeface="楷体_GB2312" pitchFamily="49" charset="-122"/>
              </a:rPr>
              <a:t>x,y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联合概率密度函数</a:t>
            </a:r>
          </a:p>
          <a:p>
            <a:pPr algn="l" eaLnBrk="1" hangingPunct="1">
              <a:lnSpc>
                <a:spcPct val="130000"/>
              </a:lnSpc>
            </a:pP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简称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概率密度函数</a:t>
            </a:r>
            <a:r>
              <a:rPr kumimoji="1" lang="zh-CN" altLang="en-US" sz="3200" b="1" dirty="0">
                <a:latin typeface="Times New Roman" pitchFamily="18" charset="0"/>
                <a:ea typeface="楷体_GB2312" pitchFamily="49" charset="-122"/>
              </a:rPr>
              <a:t>简记 </a:t>
            </a:r>
            <a:r>
              <a:rPr kumimoji="1" lang="en-US" altLang="zh-CN" sz="3200" b="1" i="1" dirty="0" err="1">
                <a:latin typeface="Times New Roman" pitchFamily="18" charset="0"/>
                <a:ea typeface="楷体_GB2312" pitchFamily="49" charset="-122"/>
              </a:rPr>
              <a:t>p.d.f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二维连续型随机变量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7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build="p" autoUpdateAnimBg="0"/>
      <p:bldP spid="15770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1600200" y="260648"/>
            <a:ext cx="6067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我们开始学习</a:t>
            </a:r>
            <a:r>
              <a:rPr kumimoji="1" lang="en-US" altLang="zh-CN" sz="3200" b="1">
                <a:latin typeface="Times New Roman" pitchFamily="18" charset="0"/>
              </a:rPr>
              <a:t>——</a:t>
            </a:r>
            <a:r>
              <a:rPr kumimoji="1" lang="zh-CN" altLang="en-US" sz="3200" b="1">
                <a:latin typeface="Times New Roman" pitchFamily="18" charset="0"/>
              </a:rPr>
              <a:t>多维随机变量</a:t>
            </a: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381250" y="1787823"/>
            <a:ext cx="4351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一维随机变量及其分布</a:t>
            </a:r>
          </a:p>
        </p:txBody>
      </p:sp>
      <p:sp>
        <p:nvSpPr>
          <p:cNvPr id="101382" name="AutoShape 6"/>
          <p:cNvSpPr>
            <a:spLocks noChangeArrowheads="1"/>
          </p:cNvSpPr>
          <p:nvPr/>
        </p:nvSpPr>
        <p:spPr bwMode="auto">
          <a:xfrm>
            <a:off x="4286250" y="251966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381250" y="3616623"/>
            <a:ext cx="4351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多维随机变量及其分布</a:t>
            </a: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776288" y="4375448"/>
            <a:ext cx="79438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由于从二维推广到多维一般无实质性的</a:t>
            </a:r>
          </a:p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困难，我们重点讨论二维随机变量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363788" y="995660"/>
            <a:ext cx="434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它是第二章内容的推广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1" grpId="0" autoUpdateAnimBg="0"/>
      <p:bldP spid="101382" grpId="0" animBg="1"/>
      <p:bldP spid="101383" grpId="0" autoUpdateAnimBg="0"/>
      <p:bldP spid="101384" grpId="0" autoUpdateAnimBg="0"/>
      <p:bldP spid="10138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83568" y="188640"/>
            <a:ext cx="4815742" cy="70788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联合密度函数的性质</a:t>
            </a:r>
          </a:p>
        </p:txBody>
      </p:sp>
      <p:graphicFrame>
        <p:nvGraphicFramePr>
          <p:cNvPr id="158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243552"/>
              </p:ext>
            </p:extLst>
          </p:nvPr>
        </p:nvGraphicFramePr>
        <p:xfrm>
          <a:off x="3711574" y="3428281"/>
          <a:ext cx="2895480" cy="133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7" name="Equation" r:id="rId3" imgW="965160" imgH="444240" progId="Equation.DSMT4">
                  <p:embed/>
                </p:oleObj>
              </mc:Choice>
              <mc:Fallback>
                <p:oleObj name="Equation" r:id="rId3" imgW="96516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4" y="3428281"/>
                        <a:ext cx="2895480" cy="1332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66331"/>
              </p:ext>
            </p:extLst>
          </p:nvPr>
        </p:nvGraphicFramePr>
        <p:xfrm>
          <a:off x="976313" y="1031603"/>
          <a:ext cx="3579250" cy="706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" name="Equation" r:id="rId5" imgW="1028520" imgH="203040" progId="Equation.DSMT4">
                  <p:embed/>
                </p:oleObj>
              </mc:Choice>
              <mc:Fallback>
                <p:oleObj name="Equation" r:id="rId5" imgW="102852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1031603"/>
                        <a:ext cx="3579250" cy="706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28053"/>
              </p:ext>
            </p:extLst>
          </p:nvPr>
        </p:nvGraphicFramePr>
        <p:xfrm>
          <a:off x="984473" y="1672953"/>
          <a:ext cx="5819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" name="Equation" r:id="rId7" imgW="1765080" imgH="330120" progId="Equation.DSMT4">
                  <p:embed/>
                </p:oleObj>
              </mc:Choice>
              <mc:Fallback>
                <p:oleObj name="Equation" r:id="rId7" imgW="176508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473" y="1672953"/>
                        <a:ext cx="5819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71600" y="2852467"/>
            <a:ext cx="5667375" cy="708026"/>
            <a:chOff x="657" y="1888"/>
            <a:chExt cx="3570" cy="446"/>
          </a:xfrm>
        </p:grpSpPr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657" y="1888"/>
              <a:ext cx="3570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en-US" altLang="zh-CN" sz="4000" dirty="0">
                  <a:latin typeface="Times New Roman" pitchFamily="18" charset="0"/>
                  <a:ea typeface="楷体_GB2312" pitchFamily="49" charset="-122"/>
                </a:rPr>
                <a:t>(3)</a:t>
              </a:r>
              <a:r>
                <a:rPr kumimoji="1" lang="en-US" altLang="zh-CN" sz="4000" b="1" dirty="0">
                  <a:latin typeface="Times New Roman" pitchFamily="18" charset="0"/>
                  <a:ea typeface="楷体_GB2312" pitchFamily="49" charset="-122"/>
                </a:rPr>
                <a:t>   </a:t>
              </a:r>
              <a:r>
                <a:rPr kumimoji="1" lang="zh-CN" altLang="en-US" sz="4000" b="1" dirty="0">
                  <a:latin typeface="Times New Roman" pitchFamily="18" charset="0"/>
                  <a:ea typeface="楷体_GB2312" pitchFamily="49" charset="-122"/>
                </a:rPr>
                <a:t>在           的连续点处</a:t>
              </a:r>
            </a:p>
          </p:txBody>
        </p:sp>
        <p:graphicFrame>
          <p:nvGraphicFramePr>
            <p:cNvPr id="1434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3540827"/>
                </p:ext>
              </p:extLst>
            </p:nvPr>
          </p:nvGraphicFramePr>
          <p:xfrm>
            <a:off x="1698" y="1921"/>
            <a:ext cx="77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0" name="Equation" r:id="rId9" imgW="495000" imgH="203040" progId="Equation.DSMT4">
                    <p:embed/>
                  </p:oleObj>
                </mc:Choice>
                <mc:Fallback>
                  <p:oleObj name="Equation" r:id="rId9" imgW="49500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1921"/>
                          <a:ext cx="77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537105"/>
              </p:ext>
            </p:extLst>
          </p:nvPr>
        </p:nvGraphicFramePr>
        <p:xfrm>
          <a:off x="1979712" y="5344185"/>
          <a:ext cx="5943240" cy="118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" name="Equation" r:id="rId11" imgW="1981080" imgH="393480" progId="Equation.DSMT4">
                  <p:embed/>
                </p:oleObj>
              </mc:Choice>
              <mc:Fallback>
                <p:oleObj name="Equation" r:id="rId11" imgW="198108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5344185"/>
                        <a:ext cx="5943240" cy="1180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0" name="Text Box 10"/>
          <p:cNvSpPr txBox="1">
            <a:spLocks noChangeArrowheads="1"/>
          </p:cNvSpPr>
          <p:nvPr/>
        </p:nvSpPr>
        <p:spPr bwMode="auto">
          <a:xfrm>
            <a:off x="1042988" y="4652417"/>
            <a:ext cx="668484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(4)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4000" b="1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4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是平面上的区域，则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468313" y="260648"/>
            <a:ext cx="7239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 设 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的联合 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d.f.</a:t>
            </a:r>
            <a:r>
              <a:rPr kumimoji="1" lang="en-US" altLang="zh-CN" sz="3200" b="1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764799"/>
              </p:ext>
            </p:extLst>
          </p:nvPr>
        </p:nvGraphicFramePr>
        <p:xfrm>
          <a:off x="2001838" y="816273"/>
          <a:ext cx="43370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" name="Equation" r:id="rId3" imgW="1841400" imgH="419040" progId="Equation.DSMT4">
                  <p:embed/>
                </p:oleObj>
              </mc:Choice>
              <mc:Fallback>
                <p:oleObj name="Equation" r:id="rId3" imgW="184140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816273"/>
                        <a:ext cx="433705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702899"/>
              </p:ext>
            </p:extLst>
          </p:nvPr>
        </p:nvGraphicFramePr>
        <p:xfrm>
          <a:off x="989025" y="1845246"/>
          <a:ext cx="1998799" cy="530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9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25" y="1845246"/>
                        <a:ext cx="1998799" cy="530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04151"/>
              </p:ext>
            </p:extLst>
          </p:nvPr>
        </p:nvGraphicFramePr>
        <p:xfrm>
          <a:off x="957264" y="2349302"/>
          <a:ext cx="4937371" cy="61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0" name="Equation" r:id="rId7" imgW="2031840" imgH="253800" progId="Equation.DSMT4">
                  <p:embed/>
                </p:oleObj>
              </mc:Choice>
              <mc:Fallback>
                <p:oleObj name="Equation" r:id="rId7" imgW="203184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4" y="2349302"/>
                        <a:ext cx="4937371" cy="6167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202270"/>
              </p:ext>
            </p:extLst>
          </p:nvPr>
        </p:nvGraphicFramePr>
        <p:xfrm>
          <a:off x="940722" y="2925366"/>
          <a:ext cx="4783406" cy="52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1" name="Equation" r:id="rId9" imgW="1968480" imgH="215640" progId="Equation.DSMT4">
                  <p:embed/>
                </p:oleObj>
              </mc:Choice>
              <mc:Fallback>
                <p:oleObj name="Equation" r:id="rId9" imgW="196848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22" y="2925366"/>
                        <a:ext cx="4783406" cy="524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486807"/>
              </p:ext>
            </p:extLst>
          </p:nvPr>
        </p:nvGraphicFramePr>
        <p:xfrm>
          <a:off x="1047750" y="4514379"/>
          <a:ext cx="4591498" cy="103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2" name="Equation" r:id="rId11" imgW="1752480" imgH="393480" progId="Equation.DSMT4">
                  <p:embed/>
                </p:oleObj>
              </mc:Choice>
              <mc:Fallback>
                <p:oleObj name="Equation" r:id="rId11" imgW="175248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514379"/>
                        <a:ext cx="4591498" cy="1030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92553"/>
              </p:ext>
            </p:extLst>
          </p:nvPr>
        </p:nvGraphicFramePr>
        <p:xfrm>
          <a:off x="669925" y="3725391"/>
          <a:ext cx="5635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3" name="Equation" r:id="rId13" imgW="241200" imgH="203040" progId="Equation.DSMT4">
                  <p:embed/>
                </p:oleObj>
              </mc:Choice>
              <mc:Fallback>
                <p:oleObj name="Equation" r:id="rId13" imgW="2412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725391"/>
                        <a:ext cx="5635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583810"/>
              </p:ext>
            </p:extLst>
          </p:nvPr>
        </p:nvGraphicFramePr>
        <p:xfrm>
          <a:off x="1311276" y="3717454"/>
          <a:ext cx="4245307" cy="52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" name="Equation" r:id="rId15" imgW="1739880" imgH="215640" progId="Equation.DSMT4">
                  <p:embed/>
                </p:oleObj>
              </mc:Choice>
              <mc:Fallback>
                <p:oleObj name="Equation" r:id="rId15" imgW="1739880" imgH="215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6" y="3717454"/>
                        <a:ext cx="4245307" cy="52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22348"/>
              </p:ext>
            </p:extLst>
          </p:nvPr>
        </p:nvGraphicFramePr>
        <p:xfrm>
          <a:off x="6062664" y="4795367"/>
          <a:ext cx="2370787" cy="567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5" name="Equation" r:id="rId17" imgW="901440" imgH="215640" progId="Equation.DSMT4">
                  <p:embed/>
                </p:oleObj>
              </mc:Choice>
              <mc:Fallback>
                <p:oleObj name="Equation" r:id="rId17" imgW="9014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664" y="4795367"/>
                        <a:ext cx="2370787" cy="567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68313" y="261070"/>
            <a:ext cx="7920111" cy="32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755650" y="283319"/>
            <a:ext cx="657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(2)</a:t>
            </a: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744020"/>
              </p:ext>
            </p:extLst>
          </p:nvPr>
        </p:nvGraphicFramePr>
        <p:xfrm>
          <a:off x="1563688" y="116632"/>
          <a:ext cx="4553906" cy="85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1" name="Equation" r:id="rId3" imgW="1765080" imgH="330120" progId="Equation.DSMT4">
                  <p:embed/>
                </p:oleObj>
              </mc:Choice>
              <mc:Fallback>
                <p:oleObj name="Equation" r:id="rId3" imgW="176508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16632"/>
                        <a:ext cx="4553906" cy="851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17050"/>
              </p:ext>
            </p:extLst>
          </p:nvPr>
        </p:nvGraphicFramePr>
        <p:xfrm>
          <a:off x="2708275" y="2140694"/>
          <a:ext cx="55991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2" name="Equation" r:id="rId5" imgW="2222280" imgH="431640" progId="Equation.DSMT4">
                  <p:embed/>
                </p:oleObj>
              </mc:Choice>
              <mc:Fallback>
                <p:oleObj name="Equation" r:id="rId5" imgW="22222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2140694"/>
                        <a:ext cx="55991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72907"/>
              </p:ext>
            </p:extLst>
          </p:nvPr>
        </p:nvGraphicFramePr>
        <p:xfrm>
          <a:off x="2795586" y="1132629"/>
          <a:ext cx="4075722" cy="964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" name="Equation" r:id="rId7" imgW="1663560" imgH="393480" progId="Equation.DSMT4">
                  <p:embed/>
                </p:oleObj>
              </mc:Choice>
              <mc:Fallback>
                <p:oleObj name="Equation" r:id="rId7" imgW="16635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6" y="1132629"/>
                        <a:ext cx="4075722" cy="964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525531"/>
              </p:ext>
            </p:extLst>
          </p:nvPr>
        </p:nvGraphicFramePr>
        <p:xfrm>
          <a:off x="864990" y="3740895"/>
          <a:ext cx="6587330" cy="222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" name="Equation" r:id="rId9" imgW="2476440" imgH="838080" progId="Equation.DSMT4">
                  <p:embed/>
                </p:oleObj>
              </mc:Choice>
              <mc:Fallback>
                <p:oleObj name="Equation" r:id="rId9" imgW="2476440" imgH="838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990" y="3740895"/>
                        <a:ext cx="6587330" cy="2229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827088" y="116632"/>
            <a:ext cx="7458075" cy="7715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400" b="1">
                <a:solidFill>
                  <a:schemeClr val="folHlink"/>
                </a:solidFill>
                <a:latin typeface="Times New Roman" pitchFamily="18" charset="0"/>
                <a:ea typeface="黑体" pitchFamily="2" charset="-122"/>
              </a:rPr>
              <a:t>常用连续型二维随机变量分布</a:t>
            </a:r>
          </a:p>
        </p:txBody>
      </p:sp>
      <p:sp>
        <p:nvSpPr>
          <p:cNvPr id="161795" name="Text Box 3"/>
          <p:cNvSpPr txBox="1">
            <a:spLocks noChangeArrowheads="1"/>
          </p:cNvSpPr>
          <p:nvPr/>
        </p:nvSpPr>
        <p:spPr bwMode="auto">
          <a:xfrm>
            <a:off x="683568" y="1944216"/>
            <a:ext cx="7845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是平面上的有界区域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面积为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974725" y="2755553"/>
            <a:ext cx="57261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的联合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d.f. 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61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767887"/>
              </p:ext>
            </p:extLst>
          </p:nvPr>
        </p:nvGraphicFramePr>
        <p:xfrm>
          <a:off x="1592263" y="3642965"/>
          <a:ext cx="544752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Equation" r:id="rId3" imgW="1815840" imgH="457200" progId="Equation.DSMT4">
                  <p:embed/>
                </p:oleObj>
              </mc:Choice>
              <mc:Fallback>
                <p:oleObj name="Equation" r:id="rId3" imgW="181584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642965"/>
                        <a:ext cx="544752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762000" y="5141366"/>
            <a:ext cx="81708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服从区域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上的</a:t>
            </a:r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均匀分布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57200" y="980728"/>
            <a:ext cx="8447088" cy="708025"/>
            <a:chOff x="288" y="658"/>
            <a:chExt cx="5321" cy="446"/>
          </a:xfrm>
        </p:grpSpPr>
        <p:sp>
          <p:nvSpPr>
            <p:cNvPr id="17416" name="Text Box 8"/>
            <p:cNvSpPr txBox="1">
              <a:spLocks noChangeArrowheads="1"/>
            </p:cNvSpPr>
            <p:nvPr/>
          </p:nvSpPr>
          <p:spPr bwMode="auto">
            <a:xfrm>
              <a:off x="695" y="658"/>
              <a:ext cx="4914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zh-CN" altLang="en-US" sz="4000" dirty="0">
                  <a:latin typeface="Times New Roman" pitchFamily="18" charset="0"/>
                  <a:ea typeface="楷体_GB2312" pitchFamily="49" charset="-122"/>
                </a:rPr>
                <a:t>区域</a:t>
              </a:r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G </a:t>
              </a:r>
              <a:r>
                <a:rPr kumimoji="1" lang="zh-CN" altLang="en-US" sz="4000" dirty="0">
                  <a:latin typeface="Times New Roman" pitchFamily="18" charset="0"/>
                  <a:ea typeface="楷体_GB2312" pitchFamily="49" charset="-122"/>
                </a:rPr>
                <a:t>上的</a:t>
              </a:r>
              <a:r>
                <a:rPr kumimoji="1" lang="zh-CN" altLang="en-US" sz="4000" b="1" dirty="0">
                  <a:solidFill>
                    <a:schemeClr val="folHlink"/>
                  </a:solidFill>
                  <a:latin typeface="Times New Roman" pitchFamily="18" charset="0"/>
                  <a:ea typeface="楷体_GB2312" pitchFamily="49" charset="-122"/>
                </a:rPr>
                <a:t>均匀分布</a:t>
              </a:r>
              <a:r>
                <a:rPr kumimoji="1" lang="zh-CN" altLang="en-US" sz="4000" dirty="0">
                  <a:latin typeface="Times New Roman" pitchFamily="18" charset="0"/>
                  <a:ea typeface="楷体_GB2312" pitchFamily="49" charset="-122"/>
                </a:rPr>
                <a:t>，记作</a:t>
              </a:r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U </a:t>
              </a:r>
              <a:r>
                <a:rPr kumimoji="1" lang="en-US" altLang="zh-CN" sz="4000" dirty="0">
                  <a:latin typeface="Times New Roman" pitchFamily="18" charset="0"/>
                  <a:ea typeface="楷体_GB2312" pitchFamily="49" charset="-122"/>
                </a:rPr>
                <a:t>( </a:t>
              </a:r>
              <a:r>
                <a:rPr kumimoji="1" lang="en-US" altLang="zh-CN" sz="4000" i="1" dirty="0">
                  <a:latin typeface="Times New Roman" pitchFamily="18" charset="0"/>
                  <a:ea typeface="楷体_GB2312" pitchFamily="49" charset="-122"/>
                </a:rPr>
                <a:t>G </a:t>
              </a:r>
              <a:r>
                <a:rPr kumimoji="1" lang="en-US" altLang="zh-CN" sz="4000" dirty="0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sp>
          <p:nvSpPr>
            <p:cNvPr id="17417" name="AutoShape 9"/>
            <p:cNvSpPr>
              <a:spLocks noChangeArrowheads="1"/>
            </p:cNvSpPr>
            <p:nvPr/>
          </p:nvSpPr>
          <p:spPr bwMode="auto">
            <a:xfrm>
              <a:off x="288" y="768"/>
              <a:ext cx="336" cy="192"/>
            </a:xfrm>
            <a:prstGeom prst="flowChartDecision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autoUpdateAnimBg="0"/>
      <p:bldP spid="161796" grpId="0" autoUpdateAnimBg="0"/>
      <p:bldP spid="161798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ext Box 2"/>
          <p:cNvSpPr txBox="1">
            <a:spLocks noChangeArrowheads="1"/>
          </p:cNvSpPr>
          <p:nvPr/>
        </p:nvSpPr>
        <p:spPr bwMode="auto">
          <a:xfrm>
            <a:off x="827088" y="2420938"/>
            <a:ext cx="702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则  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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G,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的面积为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62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414251"/>
              </p:ext>
            </p:extLst>
          </p:nvPr>
        </p:nvGraphicFramePr>
        <p:xfrm>
          <a:off x="2350176" y="3501008"/>
          <a:ext cx="4001962" cy="1227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7" name="Equation" r:id="rId3" imgW="1282680" imgH="393480" progId="Equation.DSMT4">
                  <p:embed/>
                </p:oleObj>
              </mc:Choice>
              <mc:Fallback>
                <p:oleObj name="Equation" r:id="rId3" imgW="128268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176" y="3501008"/>
                        <a:ext cx="4001962" cy="1227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827088" y="1125538"/>
            <a:ext cx="7832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FF99"/>
              </a:buClr>
              <a:buFont typeface="Wingdings" pitchFamily="2" charset="2"/>
              <a:buNone/>
            </a:pP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服从区域</a:t>
            </a:r>
            <a:r>
              <a:rPr kumimoji="1" lang="en-US" altLang="zh-CN" sz="4000" i="1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上的均匀分布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304800" y="468313"/>
            <a:ext cx="6904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chemeClr val="folHlink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kumimoji="1" lang="zh-CN" altLang="en-US" sz="4000" b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 ~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G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上的均匀分布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452031"/>
              </p:ext>
            </p:extLst>
          </p:nvPr>
        </p:nvGraphicFramePr>
        <p:xfrm>
          <a:off x="1623560" y="1340768"/>
          <a:ext cx="582876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Equation" r:id="rId3" imgW="1942920" imgH="279360" progId="Equation.DSMT4">
                  <p:embed/>
                </p:oleObj>
              </mc:Choice>
              <mc:Fallback>
                <p:oleObj name="Equation" r:id="rId3" imgW="194292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560" y="1340768"/>
                        <a:ext cx="5828760" cy="838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914400" y="2852936"/>
            <a:ext cx="769004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buFontTx/>
              <a:buAutoNum type="arabicParenBoth"/>
            </a:pP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x, 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algn="l" eaLnBrk="1" hangingPunct="1">
              <a:buFontTx/>
              <a:buAutoNum type="arabicParenBoth"/>
            </a:pP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P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&gt;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4000" baseline="30000" dirty="0"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algn="l" eaLnBrk="1" hangingPunct="1">
              <a:buFontTx/>
              <a:buAutoNum type="arabicParenBoth"/>
            </a:pP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(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在平面上的落点到</a:t>
            </a:r>
            <a:r>
              <a:rPr kumimoji="1" lang="zh-CN" altLang="en-US" sz="40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轴距离小于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0.3</a:t>
            </a: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的概率</a:t>
            </a:r>
            <a:r>
              <a:rPr kumimoji="1" lang="en-US" altLang="zh-CN" sz="40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63845" name="Text Box 5"/>
          <p:cNvSpPr txBox="1">
            <a:spLocks noChangeArrowheads="1"/>
          </p:cNvSpPr>
          <p:nvPr/>
        </p:nvSpPr>
        <p:spPr bwMode="auto">
          <a:xfrm>
            <a:off x="441325" y="2219325"/>
            <a:ext cx="69762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</a:rPr>
              <a:t>求</a:t>
            </a:r>
            <a:endParaRPr kumimoji="1" lang="zh-CN" altLang="en-US" sz="44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260648"/>
            <a:ext cx="8299647" cy="5146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4" grpId="0" autoUpdateAnimBg="0"/>
      <p:bldP spid="16384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1414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>
                <a:latin typeface="Times New Roman" pitchFamily="18" charset="0"/>
                <a:ea typeface="黑体" pitchFamily="2" charset="-122"/>
              </a:rPr>
              <a:t>解</a:t>
            </a:r>
            <a:r>
              <a:rPr kumimoji="1" lang="zh-CN" altLang="en-US" sz="40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(1)</a:t>
            </a:r>
          </a:p>
        </p:txBody>
      </p:sp>
      <p:sp>
        <p:nvSpPr>
          <p:cNvPr id="164867" name="AutoShape 3" descr="深色横线"/>
          <p:cNvSpPr>
            <a:spLocks noChangeArrowheads="1"/>
          </p:cNvSpPr>
          <p:nvPr/>
        </p:nvSpPr>
        <p:spPr bwMode="auto">
          <a:xfrm flipH="1">
            <a:off x="6067251" y="4178474"/>
            <a:ext cx="1219200" cy="1219200"/>
          </a:xfrm>
          <a:prstGeom prst="rtTriangle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4000" y="2470150"/>
            <a:ext cx="3810000" cy="3625850"/>
            <a:chOff x="3360" y="1344"/>
            <a:chExt cx="2400" cy="2284"/>
          </a:xfrm>
        </p:grpSpPr>
        <p:sp>
          <p:nvSpPr>
            <p:cNvPr id="20499" name="Text Box 5"/>
            <p:cNvSpPr txBox="1">
              <a:spLocks noChangeArrowheads="1"/>
            </p:cNvSpPr>
            <p:nvPr/>
          </p:nvSpPr>
          <p:spPr bwMode="auto">
            <a:xfrm>
              <a:off x="4814" y="1975"/>
              <a:ext cx="94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y=x</a:t>
              </a:r>
            </a:p>
          </p:txBody>
        </p:sp>
        <p:sp>
          <p:nvSpPr>
            <p:cNvPr id="20500" name="Line 6"/>
            <p:cNvSpPr>
              <a:spLocks noChangeShapeType="1"/>
            </p:cNvSpPr>
            <p:nvPr/>
          </p:nvSpPr>
          <p:spPr bwMode="auto">
            <a:xfrm>
              <a:off x="3360" y="3196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Line 7"/>
            <p:cNvSpPr>
              <a:spLocks noChangeShapeType="1"/>
            </p:cNvSpPr>
            <p:nvPr/>
          </p:nvSpPr>
          <p:spPr bwMode="auto">
            <a:xfrm flipV="1">
              <a:off x="3792" y="156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Line 8"/>
            <p:cNvSpPr>
              <a:spLocks noChangeShapeType="1"/>
            </p:cNvSpPr>
            <p:nvPr/>
          </p:nvSpPr>
          <p:spPr bwMode="auto">
            <a:xfrm flipV="1">
              <a:off x="3504" y="2236"/>
              <a:ext cx="1248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9"/>
            <p:cNvSpPr>
              <a:spLocks noChangeShapeType="1"/>
            </p:cNvSpPr>
            <p:nvPr/>
          </p:nvSpPr>
          <p:spPr bwMode="auto">
            <a:xfrm>
              <a:off x="3792" y="238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4" name="Text Box 10"/>
            <p:cNvSpPr txBox="1">
              <a:spLocks noChangeArrowheads="1"/>
            </p:cNvSpPr>
            <p:nvPr/>
          </p:nvSpPr>
          <p:spPr bwMode="auto">
            <a:xfrm>
              <a:off x="3576" y="2116"/>
              <a:ext cx="2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05" name="Text Box 11"/>
            <p:cNvSpPr txBox="1">
              <a:spLocks noChangeArrowheads="1"/>
            </p:cNvSpPr>
            <p:nvPr/>
          </p:nvSpPr>
          <p:spPr bwMode="auto">
            <a:xfrm>
              <a:off x="3572" y="2823"/>
              <a:ext cx="2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06" name="Text Box 12"/>
            <p:cNvSpPr txBox="1">
              <a:spLocks noChangeArrowheads="1"/>
            </p:cNvSpPr>
            <p:nvPr/>
          </p:nvSpPr>
          <p:spPr bwMode="auto">
            <a:xfrm>
              <a:off x="5270" y="3072"/>
              <a:ext cx="2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20507" name="Text Box 13"/>
            <p:cNvSpPr txBox="1">
              <a:spLocks noChangeArrowheads="1"/>
            </p:cNvSpPr>
            <p:nvPr/>
          </p:nvSpPr>
          <p:spPr bwMode="auto">
            <a:xfrm>
              <a:off x="3550" y="1344"/>
              <a:ext cx="25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20508" name="Line 14"/>
            <p:cNvSpPr>
              <a:spLocks noChangeShapeType="1"/>
            </p:cNvSpPr>
            <p:nvPr/>
          </p:nvSpPr>
          <p:spPr bwMode="auto">
            <a:xfrm>
              <a:off x="4599" y="238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9" name="Text Box 15"/>
            <p:cNvSpPr txBox="1">
              <a:spLocks noChangeArrowheads="1"/>
            </p:cNvSpPr>
            <p:nvPr/>
          </p:nvSpPr>
          <p:spPr bwMode="auto">
            <a:xfrm>
              <a:off x="4454" y="3084"/>
              <a:ext cx="2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>
                  <a:latin typeface="Times New Roman" pitchFamily="18" charset="0"/>
                  <a:ea typeface="楷体_GB2312" pitchFamily="49" charset="-122"/>
                </a:rPr>
                <a:t>1</a:t>
              </a:r>
            </a:p>
          </p:txBody>
        </p:sp>
      </p:grpSp>
      <p:graphicFrame>
        <p:nvGraphicFramePr>
          <p:cNvPr id="164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252801"/>
              </p:ext>
            </p:extLst>
          </p:nvPr>
        </p:nvGraphicFramePr>
        <p:xfrm>
          <a:off x="1907704" y="620688"/>
          <a:ext cx="632448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0" name="Equation" r:id="rId3" imgW="2108160" imgH="457200" progId="Equation.DSMT4">
                  <p:embed/>
                </p:oleObj>
              </mc:Choice>
              <mc:Fallback>
                <p:oleObj name="Equation" r:id="rId3" imgW="2108160" imgH="45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620688"/>
                        <a:ext cx="632448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7086600" y="4632325"/>
            <a:ext cx="942975" cy="701675"/>
            <a:chOff x="4464" y="2316"/>
            <a:chExt cx="594" cy="442"/>
          </a:xfrm>
        </p:grpSpPr>
        <p:sp>
          <p:nvSpPr>
            <p:cNvPr id="20497" name="Text Box 18"/>
            <p:cNvSpPr txBox="1">
              <a:spLocks noChangeArrowheads="1"/>
            </p:cNvSpPr>
            <p:nvPr/>
          </p:nvSpPr>
          <p:spPr bwMode="auto">
            <a:xfrm>
              <a:off x="4760" y="2316"/>
              <a:ext cx="29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4000" i="1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20498" name="Line 19"/>
            <p:cNvSpPr>
              <a:spLocks noChangeShapeType="1"/>
            </p:cNvSpPr>
            <p:nvPr/>
          </p:nvSpPr>
          <p:spPr bwMode="auto">
            <a:xfrm>
              <a:off x="446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381000" y="2819400"/>
            <a:ext cx="77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(2)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60900" y="2590800"/>
            <a:ext cx="3746500" cy="2825750"/>
            <a:chOff x="2936" y="1440"/>
            <a:chExt cx="2360" cy="1780"/>
          </a:xfrm>
        </p:grpSpPr>
        <p:sp>
          <p:nvSpPr>
            <p:cNvPr id="20493" name="Arc 22"/>
            <p:cNvSpPr>
              <a:spLocks/>
            </p:cNvSpPr>
            <p:nvPr/>
          </p:nvSpPr>
          <p:spPr bwMode="auto">
            <a:xfrm flipV="1">
              <a:off x="3826" y="1828"/>
              <a:ext cx="86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494" name="Group 23"/>
            <p:cNvGrpSpPr>
              <a:grpSpLocks/>
            </p:cNvGrpSpPr>
            <p:nvPr/>
          </p:nvGrpSpPr>
          <p:grpSpPr bwMode="auto">
            <a:xfrm>
              <a:off x="2936" y="1440"/>
              <a:ext cx="2360" cy="1780"/>
              <a:chOff x="2936" y="1408"/>
              <a:chExt cx="2360" cy="1780"/>
            </a:xfrm>
          </p:grpSpPr>
          <p:sp>
            <p:nvSpPr>
              <p:cNvPr id="20495" name="Arc 24"/>
              <p:cNvSpPr>
                <a:spLocks/>
              </p:cNvSpPr>
              <p:nvPr/>
            </p:nvSpPr>
            <p:spPr bwMode="auto">
              <a:xfrm flipH="1" flipV="1">
                <a:off x="2936" y="1796"/>
                <a:ext cx="86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00FF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6" name="Text Box 25"/>
              <p:cNvSpPr txBox="1">
                <a:spLocks noChangeArrowheads="1"/>
              </p:cNvSpPr>
              <p:nvPr/>
            </p:nvSpPr>
            <p:spPr bwMode="auto">
              <a:xfrm>
                <a:off x="4504" y="1408"/>
                <a:ext cx="79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600" b="1" i="1">
                    <a:latin typeface="Times New Roman" pitchFamily="18" charset="0"/>
                    <a:ea typeface="楷体_GB2312" pitchFamily="49" charset="-122"/>
                  </a:rPr>
                  <a:t>y = x</a:t>
                </a:r>
                <a:r>
                  <a:rPr kumimoji="1" lang="en-US" altLang="zh-CN" sz="3600" b="1" baseline="30000">
                    <a:latin typeface="Times New Roman" pitchFamily="18" charset="0"/>
                    <a:ea typeface="楷体_GB2312" pitchFamily="49" charset="-122"/>
                  </a:rPr>
                  <a:t>2</a:t>
                </a:r>
                <a:endParaRPr kumimoji="1" lang="en-US" altLang="zh-CN" sz="36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64890" name="Freeform 26" descr="深色竖线"/>
          <p:cNvSpPr>
            <a:spLocks/>
          </p:cNvSpPr>
          <p:nvPr/>
        </p:nvSpPr>
        <p:spPr bwMode="auto">
          <a:xfrm>
            <a:off x="6086475" y="4161606"/>
            <a:ext cx="1219200" cy="1219200"/>
          </a:xfrm>
          <a:custGeom>
            <a:avLst/>
            <a:gdLst>
              <a:gd name="T0" fmla="*/ 2147483647 w 768"/>
              <a:gd name="T1" fmla="*/ 0 h 768"/>
              <a:gd name="T2" fmla="*/ 2147483647 w 768"/>
              <a:gd name="T3" fmla="*/ 2147483647 h 768"/>
              <a:gd name="T4" fmla="*/ 2147483647 w 768"/>
              <a:gd name="T5" fmla="*/ 2147483647 h 768"/>
              <a:gd name="T6" fmla="*/ 2147483647 w 768"/>
              <a:gd name="T7" fmla="*/ 2147483647 h 768"/>
              <a:gd name="T8" fmla="*/ 2147483647 w 768"/>
              <a:gd name="T9" fmla="*/ 2147483647 h 768"/>
              <a:gd name="T10" fmla="*/ 2147483647 w 768"/>
              <a:gd name="T11" fmla="*/ 2147483647 h 768"/>
              <a:gd name="T12" fmla="*/ 2147483647 w 768"/>
              <a:gd name="T13" fmla="*/ 2147483647 h 768"/>
              <a:gd name="T14" fmla="*/ 2147483647 w 768"/>
              <a:gd name="T15" fmla="*/ 2147483647 h 768"/>
              <a:gd name="T16" fmla="*/ 2147483647 w 768"/>
              <a:gd name="T17" fmla="*/ 2147483647 h 768"/>
              <a:gd name="T18" fmla="*/ 2147483647 w 768"/>
              <a:gd name="T19" fmla="*/ 2147483647 h 768"/>
              <a:gd name="T20" fmla="*/ 2147483647 w 768"/>
              <a:gd name="T21" fmla="*/ 2147483647 h 768"/>
              <a:gd name="T22" fmla="*/ 2147483647 w 768"/>
              <a:gd name="T23" fmla="*/ 2147483647 h 768"/>
              <a:gd name="T24" fmla="*/ 2147483647 w 768"/>
              <a:gd name="T25" fmla="*/ 2147483647 h 768"/>
              <a:gd name="T26" fmla="*/ 2147483647 w 768"/>
              <a:gd name="T27" fmla="*/ 2147483647 h 768"/>
              <a:gd name="T28" fmla="*/ 2147483647 w 768"/>
              <a:gd name="T29" fmla="*/ 2147483647 h 768"/>
              <a:gd name="T30" fmla="*/ 0 w 768"/>
              <a:gd name="T31" fmla="*/ 2147483647 h 768"/>
              <a:gd name="T32" fmla="*/ 2147483647 w 768"/>
              <a:gd name="T33" fmla="*/ 0 h 7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768"/>
              <a:gd name="T52" fmla="*/ 0 h 768"/>
              <a:gd name="T53" fmla="*/ 768 w 768"/>
              <a:gd name="T54" fmla="*/ 768 h 76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768" h="768">
                <a:moveTo>
                  <a:pt x="768" y="0"/>
                </a:moveTo>
                <a:lnTo>
                  <a:pt x="672" y="240"/>
                </a:lnTo>
                <a:lnTo>
                  <a:pt x="624" y="336"/>
                </a:lnTo>
                <a:lnTo>
                  <a:pt x="528" y="480"/>
                </a:lnTo>
                <a:lnTo>
                  <a:pt x="480" y="528"/>
                </a:lnTo>
                <a:lnTo>
                  <a:pt x="384" y="624"/>
                </a:lnTo>
                <a:lnTo>
                  <a:pt x="336" y="624"/>
                </a:lnTo>
                <a:lnTo>
                  <a:pt x="384" y="624"/>
                </a:lnTo>
                <a:lnTo>
                  <a:pt x="288" y="672"/>
                </a:lnTo>
                <a:lnTo>
                  <a:pt x="336" y="672"/>
                </a:lnTo>
                <a:lnTo>
                  <a:pt x="240" y="720"/>
                </a:lnTo>
                <a:lnTo>
                  <a:pt x="192" y="720"/>
                </a:lnTo>
                <a:lnTo>
                  <a:pt x="144" y="768"/>
                </a:lnTo>
                <a:lnTo>
                  <a:pt x="96" y="768"/>
                </a:lnTo>
                <a:lnTo>
                  <a:pt x="48" y="768"/>
                </a:lnTo>
                <a:lnTo>
                  <a:pt x="0" y="768"/>
                </a:lnTo>
                <a:lnTo>
                  <a:pt x="768" y="0"/>
                </a:lnTo>
                <a:close/>
              </a:path>
            </a:pathLst>
          </a:custGeom>
          <a:pattFill prst="dkVert">
            <a:fgClr>
              <a:srgbClr val="FF00FF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6489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87347"/>
              </p:ext>
            </p:extLst>
          </p:nvPr>
        </p:nvGraphicFramePr>
        <p:xfrm>
          <a:off x="1065231" y="3540143"/>
          <a:ext cx="2696656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1" name="Equation" r:id="rId5" imgW="850680" imgH="330120" progId="Equation.DSMT4">
                  <p:embed/>
                </p:oleObj>
              </mc:Choice>
              <mc:Fallback>
                <p:oleObj name="Equation" r:id="rId5" imgW="850680" imgH="33012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31" y="3540143"/>
                        <a:ext cx="2696656" cy="1046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424489"/>
              </p:ext>
            </p:extLst>
          </p:nvPr>
        </p:nvGraphicFramePr>
        <p:xfrm>
          <a:off x="1157656" y="4879555"/>
          <a:ext cx="1182096" cy="66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2" name="Equation" r:id="rId7" imgW="393480" imgH="177480" progId="Equation.DSMT4">
                  <p:embed/>
                </p:oleObj>
              </mc:Choice>
              <mc:Fallback>
                <p:oleObj name="Equation" r:id="rId7" imgW="393480" imgH="1774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656" y="4879555"/>
                        <a:ext cx="1182096" cy="661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789839"/>
              </p:ext>
            </p:extLst>
          </p:nvPr>
        </p:nvGraphicFramePr>
        <p:xfrm>
          <a:off x="827089" y="2809875"/>
          <a:ext cx="2799187" cy="76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3" name="Equation" r:id="rId9" imgW="838080" imgH="228600" progId="Equation.DSMT4">
                  <p:embed/>
                </p:oleObj>
              </mc:Choice>
              <mc:Fallback>
                <p:oleObj name="Equation" r:id="rId9" imgW="83808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2809875"/>
                        <a:ext cx="2799187" cy="76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nimBg="1"/>
      <p:bldP spid="164884" grpId="0" autoUpdateAnimBg="0"/>
      <p:bldP spid="1648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51671" y="198165"/>
            <a:ext cx="777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(3)</a:t>
            </a:r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538858"/>
              </p:ext>
            </p:extLst>
          </p:nvPr>
        </p:nvGraphicFramePr>
        <p:xfrm>
          <a:off x="604838" y="188913"/>
          <a:ext cx="79279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3" name="Equation" r:id="rId3" imgW="2184120" imgH="203040" progId="Equation.DSMT4">
                  <p:embed/>
                </p:oleObj>
              </mc:Choice>
              <mc:Fallback>
                <p:oleObj name="Equation" r:id="rId3" imgW="218412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188913"/>
                        <a:ext cx="79279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6586421"/>
              </p:ext>
            </p:extLst>
          </p:nvPr>
        </p:nvGraphicFramePr>
        <p:xfrm>
          <a:off x="3902075" y="820738"/>
          <a:ext cx="46101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4" name="Equation" r:id="rId5" imgW="1269720" imgH="393480" progId="Equation.DSMT4">
                  <p:embed/>
                </p:oleObj>
              </mc:Choice>
              <mc:Fallback>
                <p:oleObj name="Equation" r:id="rId5" imgW="1269720" imgH="393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820738"/>
                        <a:ext cx="46101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75671" y="2423840"/>
            <a:ext cx="4741863" cy="3886200"/>
            <a:chOff x="1104" y="1776"/>
            <a:chExt cx="2987" cy="2448"/>
          </a:xfrm>
        </p:grpSpPr>
        <p:sp>
          <p:nvSpPr>
            <p:cNvPr id="21515" name="Line 6"/>
            <p:cNvSpPr>
              <a:spLocks noChangeShapeType="1"/>
            </p:cNvSpPr>
            <p:nvPr/>
          </p:nvSpPr>
          <p:spPr bwMode="auto">
            <a:xfrm flipV="1">
              <a:off x="1728" y="1920"/>
              <a:ext cx="0" cy="23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6" name="Rectangle 7"/>
            <p:cNvSpPr>
              <a:spLocks noChangeArrowheads="1"/>
            </p:cNvSpPr>
            <p:nvPr/>
          </p:nvSpPr>
          <p:spPr bwMode="auto">
            <a:xfrm>
              <a:off x="1776" y="3600"/>
              <a:ext cx="1008" cy="4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517" name="Group 8"/>
            <p:cNvGrpSpPr>
              <a:grpSpLocks/>
            </p:cNvGrpSpPr>
            <p:nvPr/>
          </p:nvGrpSpPr>
          <p:grpSpPr bwMode="auto">
            <a:xfrm>
              <a:off x="1104" y="1776"/>
              <a:ext cx="2987" cy="2262"/>
              <a:chOff x="1093" y="1776"/>
              <a:chExt cx="2987" cy="2262"/>
            </a:xfrm>
          </p:grpSpPr>
          <p:grpSp>
            <p:nvGrpSpPr>
              <p:cNvPr id="21518" name="Group 9"/>
              <p:cNvGrpSpPr>
                <a:grpSpLocks/>
              </p:cNvGrpSpPr>
              <p:nvPr/>
            </p:nvGrpSpPr>
            <p:grpSpPr bwMode="auto">
              <a:xfrm>
                <a:off x="1713" y="2633"/>
                <a:ext cx="1150" cy="1015"/>
                <a:chOff x="1713" y="2633"/>
                <a:chExt cx="1150" cy="1015"/>
              </a:xfrm>
            </p:grpSpPr>
            <p:sp>
              <p:nvSpPr>
                <p:cNvPr id="21530" name="Line 10"/>
                <p:cNvSpPr>
                  <a:spLocks noChangeShapeType="1"/>
                </p:cNvSpPr>
                <p:nvPr/>
              </p:nvSpPr>
              <p:spPr bwMode="auto">
                <a:xfrm>
                  <a:off x="1713" y="2633"/>
                  <a:ext cx="11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3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2832" y="2644"/>
                  <a:ext cx="0" cy="100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19" name="Group 12"/>
              <p:cNvGrpSpPr>
                <a:grpSpLocks/>
              </p:cNvGrpSpPr>
              <p:nvPr/>
            </p:nvGrpSpPr>
            <p:grpSpPr bwMode="auto">
              <a:xfrm>
                <a:off x="1093" y="1776"/>
                <a:ext cx="2987" cy="2262"/>
                <a:chOff x="1093" y="1776"/>
                <a:chExt cx="2987" cy="2262"/>
              </a:xfrm>
            </p:grpSpPr>
            <p:sp>
              <p:nvSpPr>
                <p:cNvPr id="215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153" y="2117"/>
                  <a:ext cx="927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y = x</a:t>
                  </a:r>
                </a:p>
              </p:txBody>
            </p:sp>
            <p:sp>
              <p:nvSpPr>
                <p:cNvPr id="21521" name="Line 14"/>
                <p:cNvSpPr>
                  <a:spLocks noChangeShapeType="1"/>
                </p:cNvSpPr>
                <p:nvPr/>
              </p:nvSpPr>
              <p:spPr bwMode="auto">
                <a:xfrm>
                  <a:off x="1093" y="3648"/>
                  <a:ext cx="27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2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296" y="2448"/>
                  <a:ext cx="1758" cy="15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152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473" y="2429"/>
                  <a:ext cx="244" cy="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21524" name="AutoShape 17" descr="深色横线"/>
                <p:cNvSpPr>
                  <a:spLocks noChangeArrowheads="1"/>
                </p:cNvSpPr>
                <p:nvPr/>
              </p:nvSpPr>
              <p:spPr bwMode="auto">
                <a:xfrm flipH="1">
                  <a:off x="1741" y="2669"/>
                  <a:ext cx="1082" cy="979"/>
                </a:xfrm>
                <a:prstGeom prst="rtTriangle">
                  <a:avLst/>
                </a:prstGeom>
                <a:pattFill prst="dkHorz">
                  <a:fgClr>
                    <a:srgbClr val="00B050"/>
                  </a:fgClr>
                  <a:bgClr>
                    <a:schemeClr val="bg1"/>
                  </a:bgClr>
                </a:patt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2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521" y="3648"/>
                  <a:ext cx="244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0</a:t>
                  </a:r>
                </a:p>
              </p:txBody>
            </p:sp>
            <p:sp>
              <p:nvSpPr>
                <p:cNvPr id="215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637" y="3600"/>
                  <a:ext cx="23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x</a:t>
                  </a:r>
                </a:p>
              </p:txBody>
            </p:sp>
            <p:sp>
              <p:nvSpPr>
                <p:cNvPr id="2152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40" y="1776"/>
                  <a:ext cx="229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 i="1">
                      <a:latin typeface="Times New Roman" pitchFamily="18" charset="0"/>
                      <a:ea typeface="楷体_GB2312" pitchFamily="49" charset="-122"/>
                    </a:rPr>
                    <a:t>y</a:t>
                  </a:r>
                </a:p>
              </p:txBody>
            </p:sp>
            <p:sp>
              <p:nvSpPr>
                <p:cNvPr id="2152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25" y="3648"/>
                  <a:ext cx="243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l" eaLnBrk="1" hangingPunct="1"/>
                  <a:r>
                    <a:rPr kumimoji="1" lang="en-US" altLang="zh-CN" sz="3200">
                      <a:latin typeface="Times New Roman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2104271" y="2576240"/>
            <a:ext cx="2027238" cy="3819525"/>
            <a:chOff x="3500" y="1323"/>
            <a:chExt cx="851" cy="1989"/>
          </a:xfrm>
        </p:grpSpPr>
        <p:sp>
          <p:nvSpPr>
            <p:cNvPr id="21512" name="Line 24"/>
            <p:cNvSpPr>
              <a:spLocks noChangeShapeType="1"/>
            </p:cNvSpPr>
            <p:nvPr/>
          </p:nvSpPr>
          <p:spPr bwMode="auto">
            <a:xfrm>
              <a:off x="4080" y="1344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3" name="Line 25"/>
            <p:cNvSpPr>
              <a:spLocks noChangeShapeType="1"/>
            </p:cNvSpPr>
            <p:nvPr/>
          </p:nvSpPr>
          <p:spPr bwMode="auto">
            <a:xfrm>
              <a:off x="3500" y="1323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14" name="Text Box 26"/>
            <p:cNvSpPr txBox="1">
              <a:spLocks noChangeArrowheads="1"/>
            </p:cNvSpPr>
            <p:nvPr/>
          </p:nvSpPr>
          <p:spPr bwMode="auto">
            <a:xfrm>
              <a:off x="4061" y="2822"/>
              <a:ext cx="29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0.3</a:t>
              </a:r>
            </a:p>
          </p:txBody>
        </p:sp>
      </p:grpSp>
      <p:sp>
        <p:nvSpPr>
          <p:cNvPr id="165915" name="AutoShape 27" descr="深色竖线"/>
          <p:cNvSpPr>
            <a:spLocks noChangeArrowheads="1"/>
          </p:cNvSpPr>
          <p:nvPr/>
        </p:nvSpPr>
        <p:spPr bwMode="auto">
          <a:xfrm flipH="1">
            <a:off x="2866271" y="4862240"/>
            <a:ext cx="609600" cy="552450"/>
          </a:xfrm>
          <a:prstGeom prst="rtTriangle">
            <a:avLst/>
          </a:prstGeom>
          <a:pattFill prst="dkVert">
            <a:fgClr>
              <a:srgbClr val="FF00FF"/>
            </a:fgClr>
            <a:bgClr>
              <a:schemeClr val="tx1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685800" y="643112"/>
            <a:ext cx="507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的联合</a:t>
            </a:r>
            <a:r>
              <a:rPr kumimoji="1" lang="en-US" altLang="zh-CN" sz="3600" i="1" dirty="0" err="1">
                <a:latin typeface="Times New Roman" pitchFamily="18" charset="0"/>
              </a:rPr>
              <a:t>d.f.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166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17225"/>
              </p:ext>
            </p:extLst>
          </p:nvPr>
        </p:nvGraphicFramePr>
        <p:xfrm>
          <a:off x="3084514" y="3822877"/>
          <a:ext cx="5223578" cy="5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" name="Equation" r:id="rId3" imgW="1663560" imgH="177480" progId="Equation.DSMT4">
                  <p:embed/>
                </p:oleObj>
              </mc:Choice>
              <mc:Fallback>
                <p:oleObj name="Equation" r:id="rId3" imgW="1663560" imgH="177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4" y="3822877"/>
                        <a:ext cx="5223578" cy="5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396875" y="4395962"/>
            <a:ext cx="845936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服从参数为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</a:t>
            </a: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正态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分布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记作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,Y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 ~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04800" y="5661248"/>
            <a:ext cx="501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其中</a:t>
            </a:r>
            <a:r>
              <a:rPr kumimoji="1" lang="zh-CN" altLang="en-US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&gt;0,  -1&lt;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 &lt;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1 .</a:t>
            </a:r>
            <a:endParaRPr kumimoji="1" lang="en-US" altLang="zh-CN" sz="3600" i="1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1560" y="44624"/>
            <a:ext cx="3943350" cy="641350"/>
            <a:chOff x="672" y="154"/>
            <a:chExt cx="2484" cy="404"/>
          </a:xfrm>
        </p:grpSpPr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1312" y="154"/>
              <a:ext cx="18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buClr>
                  <a:srgbClr val="FFFF99"/>
                </a:buClr>
                <a:buFont typeface="Wingdings" pitchFamily="2" charset="2"/>
                <a:buNone/>
              </a:pPr>
              <a:r>
                <a:rPr kumimoji="1" lang="zh-CN" altLang="en-US" sz="3600" b="1" dirty="0">
                  <a:solidFill>
                    <a:schemeClr val="folHlink"/>
                  </a:solidFill>
                  <a:latin typeface="Times New Roman" pitchFamily="18" charset="0"/>
                  <a:ea typeface="黑体" pitchFamily="2" charset="-122"/>
                </a:rPr>
                <a:t>二维正态分布</a:t>
              </a:r>
            </a:p>
          </p:txBody>
        </p:sp>
        <p:sp>
          <p:nvSpPr>
            <p:cNvPr id="22538" name="AutoShape 8"/>
            <p:cNvSpPr>
              <a:spLocks noChangeArrowheads="1"/>
            </p:cNvSpPr>
            <p:nvPr/>
          </p:nvSpPr>
          <p:spPr bwMode="auto">
            <a:xfrm>
              <a:off x="672" y="288"/>
              <a:ext cx="336" cy="192"/>
            </a:xfrm>
            <a:prstGeom prst="flowChartDecision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66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747394"/>
              </p:ext>
            </p:extLst>
          </p:nvPr>
        </p:nvGraphicFramePr>
        <p:xfrm>
          <a:off x="1890781" y="2387106"/>
          <a:ext cx="6929691" cy="1272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" name="Equation" r:id="rId5" imgW="2006280" imgH="368280" progId="Equation.DSMT4">
                  <p:embed/>
                </p:oleObj>
              </mc:Choice>
              <mc:Fallback>
                <p:oleObj name="Equation" r:id="rId5" imgW="2006280" imgH="368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81" y="2387106"/>
                        <a:ext cx="6929691" cy="1272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620949"/>
              </p:ext>
            </p:extLst>
          </p:nvPr>
        </p:nvGraphicFramePr>
        <p:xfrm>
          <a:off x="635000" y="1213024"/>
          <a:ext cx="4169214" cy="115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1" name="Equation" r:id="rId7" imgW="1701720" imgH="469800" progId="Equation.DSMT4">
                  <p:embed/>
                </p:oleObj>
              </mc:Choice>
              <mc:Fallback>
                <p:oleObj name="Equation" r:id="rId7" imgW="1701720" imgH="469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213024"/>
                        <a:ext cx="4169214" cy="115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/>
      <p:bldP spid="166916" grpId="0" autoUpdateAnimBg="0"/>
      <p:bldP spid="16691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133600" y="5410200"/>
            <a:ext cx="5006975" cy="914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5400" b="1">
                <a:solidFill>
                  <a:srgbClr val="000099"/>
                </a:solidFill>
                <a:latin typeface="Times New Roman" pitchFamily="18" charset="0"/>
                <a:ea typeface="黑体" pitchFamily="2" charset="-122"/>
              </a:rPr>
              <a:t>二维正态分布图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44513" y="362818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fontAlgn="ctr" hangingPunct="1">
              <a:spcBef>
                <a:spcPct val="50000"/>
              </a:spcBef>
            </a:pPr>
            <a:r>
              <a:rPr kumimoji="1" lang="en-US" altLang="zh-CN" sz="4000" b="1">
                <a:latin typeface="Times New Roman" pitchFamily="18" charset="0"/>
              </a:rPr>
              <a:t> 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392113" y="332656"/>
            <a:ext cx="830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到现在为止，我们只讨论了一维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zh-CN" altLang="en-US" sz="3200" b="1" dirty="0">
                <a:latin typeface="Times New Roman" pitchFamily="18" charset="0"/>
              </a:rPr>
              <a:t>及其分布</a:t>
            </a:r>
            <a:r>
              <a:rPr kumimoji="1" lang="en-US" altLang="zh-CN" sz="3200" b="1" dirty="0">
                <a:latin typeface="Times New Roman" pitchFamily="18" charset="0"/>
              </a:rPr>
              <a:t>.  </a:t>
            </a:r>
            <a:r>
              <a:rPr kumimoji="1" lang="zh-CN" altLang="en-US" sz="3200" b="1" dirty="0">
                <a:latin typeface="Times New Roman" pitchFamily="18" charset="0"/>
              </a:rPr>
              <a:t>但有些随机现象用一个随机变量来描述还不够，而需要用几个随机变量来描述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468313" y="2039218"/>
            <a:ext cx="579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>
                <a:latin typeface="Times New Roman" pitchFamily="18" charset="0"/>
              </a:rPr>
              <a:t>      </a:t>
            </a:r>
            <a:r>
              <a:rPr kumimoji="1" lang="zh-CN" altLang="en-US" sz="3200" b="1">
                <a:latin typeface="Times New Roman" pitchFamily="18" charset="0"/>
              </a:rPr>
              <a:t>在打靶时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命中点的位置是由一对</a:t>
            </a:r>
            <a:r>
              <a:rPr kumimoji="1" lang="en-US" altLang="zh-CN" sz="3200" b="1" i="1">
                <a:latin typeface="Times New Roman" pitchFamily="18" charset="0"/>
              </a:rPr>
              <a:t>r.v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zh-CN" altLang="en-US" sz="3200" b="1">
                <a:latin typeface="Times New Roman" pitchFamily="18" charset="0"/>
              </a:rPr>
              <a:t>两个坐标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来确定的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468313" y="3868018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 dirty="0">
                <a:latin typeface="Times New Roman" pitchFamily="18" charset="0"/>
              </a:rPr>
              <a:t>     </a:t>
            </a:r>
            <a:r>
              <a:rPr kumimoji="1" lang="zh-CN" altLang="en-US" sz="3200" b="1" dirty="0">
                <a:latin typeface="Times New Roman" pitchFamily="18" charset="0"/>
              </a:rPr>
              <a:t>飞机的重心在空中的位置是由三个</a:t>
            </a:r>
            <a:r>
              <a:rPr kumimoji="1" lang="en-US" altLang="zh-CN" sz="3200" b="1" i="1" dirty="0" err="1">
                <a:latin typeface="Times New Roman" pitchFamily="18" charset="0"/>
              </a:rPr>
              <a:t>r.v</a:t>
            </a:r>
            <a:r>
              <a:rPr kumimoji="1" lang="en-US" altLang="zh-CN" sz="3200" b="1" dirty="0">
                <a:latin typeface="Times New Roman" pitchFamily="18" charset="0"/>
              </a:rPr>
              <a:t> (</a:t>
            </a:r>
            <a:r>
              <a:rPr kumimoji="1" lang="zh-CN" altLang="en-US" sz="3200" b="1" dirty="0">
                <a:latin typeface="Times New Roman" pitchFamily="18" charset="0"/>
              </a:rPr>
              <a:t>三个坐标</a:t>
            </a:r>
            <a:r>
              <a:rPr kumimoji="1" lang="en-US" altLang="zh-CN" sz="3200" b="1" dirty="0">
                <a:latin typeface="Times New Roman" pitchFamily="18" charset="0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来确定的等等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graphicFrame>
        <p:nvGraphicFramePr>
          <p:cNvPr id="135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362265"/>
              </p:ext>
            </p:extLst>
          </p:nvPr>
        </p:nvGraphicFramePr>
        <p:xfrm>
          <a:off x="5497513" y="4477618"/>
          <a:ext cx="228600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剪辑" r:id="rId3" imgW="5318125" imgH="3086100" progId="MS_ClipArt_Gallery.2">
                  <p:embed/>
                </p:oleObj>
              </mc:Choice>
              <mc:Fallback>
                <p:oleObj name="剪辑" r:id="rId3" imgW="5318125" imgH="3086100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4477618"/>
                        <a:ext cx="228600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5177" name="Picture 9" descr="射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039218"/>
            <a:ext cx="2592388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autoUpdateAnimBg="0"/>
      <p:bldP spid="135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1143000" y="1124744"/>
            <a:ext cx="7162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3200" b="1">
                <a:latin typeface="Times New Roman" pitchFamily="18" charset="0"/>
              </a:rPr>
              <a:t>一般地，我们称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zh-CN" altLang="en-US" sz="3200" b="1">
                <a:latin typeface="Times New Roman" pitchFamily="18" charset="0"/>
              </a:rPr>
              <a:t>个随机变量的整体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=(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, X</a:t>
            </a:r>
            <a:r>
              <a:rPr kumimoji="1" lang="en-US" altLang="zh-CN" sz="3200" b="1" baseline="-25000">
                <a:latin typeface="Times New Roman" pitchFamily="18" charset="0"/>
              </a:rPr>
              <a:t>2</a:t>
            </a:r>
            <a:r>
              <a:rPr kumimoji="1" lang="en-US" altLang="zh-CN" sz="3200" b="1" i="1">
                <a:latin typeface="Times New Roman" pitchFamily="18" charset="0"/>
              </a:rPr>
              <a:t>, …</a:t>
            </a:r>
            <a:r>
              <a:rPr kumimoji="1" lang="zh-CN" altLang="en-US" sz="3200" b="1" i="1">
                <a:latin typeface="Times New Roman" pitchFamily="18" charset="0"/>
              </a:rPr>
              <a:t>，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n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为</a:t>
            </a:r>
            <a:r>
              <a:rPr kumimoji="1" lang="en-US" altLang="zh-CN" sz="3200" b="1" i="1">
                <a:latin typeface="Times New Roman" pitchFamily="18" charset="0"/>
              </a:rPr>
              <a:t>n</a:t>
            </a:r>
            <a:r>
              <a:rPr kumimoji="1" lang="zh-CN" altLang="en-US" sz="3200" b="1">
                <a:latin typeface="Times New Roman" pitchFamily="18" charset="0"/>
              </a:rPr>
              <a:t>维随机变量或随机向量</a:t>
            </a:r>
            <a:r>
              <a:rPr kumimoji="1" lang="en-US" altLang="zh-CN" sz="3200" b="1">
                <a:latin typeface="Times New Roman" pitchFamily="18" charset="0"/>
              </a:rPr>
              <a:t>.  </a:t>
            </a:r>
            <a:r>
              <a:rPr kumimoji="1" lang="zh-CN" altLang="en-US" sz="3200" b="1">
                <a:latin typeface="Times New Roman" pitchFamily="18" charset="0"/>
              </a:rPr>
              <a:t>以下重点讨论二维随机变量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635125" y="3546376"/>
            <a:ext cx="5070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itchFamily="18" charset="0"/>
              </a:rPr>
              <a:t>请注意与一维情形的对照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755650" y="1484784"/>
            <a:ext cx="7272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定义</a:t>
            </a:r>
            <a:r>
              <a:rPr kumimoji="1" lang="zh-CN" altLang="en-US" sz="3600" b="1" dirty="0">
                <a:solidFill>
                  <a:srgbClr val="FFFF99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为随机试验的样本空间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</a:t>
            </a:r>
            <a:endParaRPr kumimoji="1" lang="zh-CN" altLang="en-US" sz="3600" dirty="0">
              <a:solidFill>
                <a:srgbClr val="FFFF99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80657"/>
              </p:ext>
            </p:extLst>
          </p:nvPr>
        </p:nvGraphicFramePr>
        <p:xfrm>
          <a:off x="1115616" y="2420888"/>
          <a:ext cx="719137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Equation" r:id="rId3" imgW="2692080" imgH="266400" progId="Equation.DSMT4">
                  <p:embed/>
                </p:oleObj>
              </mc:Choice>
              <mc:Fallback>
                <p:oleObj name="Equation" r:id="rId3" imgW="2692080" imgH="26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20888"/>
                        <a:ext cx="719137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755650" y="3645024"/>
            <a:ext cx="815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则称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 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为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二维</a:t>
            </a:r>
            <a:r>
              <a:rPr kumimoji="1" lang="en-US" altLang="zh-CN" sz="3600" b="1" i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.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或</a:t>
            </a:r>
            <a:r>
              <a:rPr kumimoji="1" lang="zh-CN" altLang="en-US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二维随机向量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楷体_GB2312" pitchFamily="49" charset="-122"/>
              </a:rPr>
              <a:t>§3.1 </a:t>
            </a:r>
            <a:r>
              <a:rPr kumimoji="1" lang="zh-CN" altLang="en-US" dirty="0">
                <a:ea typeface="黑体" pitchFamily="2" charset="-122"/>
              </a:rPr>
              <a:t>二维随机变量及其分布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  <p:bldP spid="1361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687760" y="908720"/>
            <a:ext cx="838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   设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为二维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对任何一对</a:t>
            </a: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502612"/>
              </p:ext>
            </p:extLst>
          </p:nvPr>
        </p:nvGraphicFramePr>
        <p:xfrm>
          <a:off x="1181280" y="2199943"/>
          <a:ext cx="3261111" cy="579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" name="Equation" r:id="rId3" imgW="1143000" imgH="203040" progId="Equation.DSMT4">
                  <p:embed/>
                </p:oleObj>
              </mc:Choice>
              <mc:Fallback>
                <p:oleObj name="Equation" r:id="rId3" imgW="11430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280" y="2199943"/>
                        <a:ext cx="3261111" cy="579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5004048" y="2856384"/>
            <a:ext cx="39243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定义了一个二元实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611560" y="3429000"/>
            <a:ext cx="82809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函数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F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)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，称为二维 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r.v.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联合分布函数</a:t>
            </a:r>
            <a:r>
              <a:rPr kumimoji="1" lang="en-US" altLang="zh-CN" sz="36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Joint Cumulative Distribution Function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，即</a:t>
            </a:r>
          </a:p>
        </p:txBody>
      </p:sp>
      <p:graphicFrame>
        <p:nvGraphicFramePr>
          <p:cNvPr id="138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47469"/>
              </p:ext>
            </p:extLst>
          </p:nvPr>
        </p:nvGraphicFramePr>
        <p:xfrm>
          <a:off x="2078416" y="5269624"/>
          <a:ext cx="5264113" cy="803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Equation" r:id="rId5" imgW="1663560" imgH="253800" progId="Equation.DSMT4">
                  <p:embed/>
                </p:oleObj>
              </mc:Choice>
              <mc:Fallback>
                <p:oleObj name="Equation" r:id="rId5" imgW="16635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16" y="5269624"/>
                        <a:ext cx="5264113" cy="80311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426323" y="2135663"/>
            <a:ext cx="3806825" cy="730251"/>
            <a:chOff x="3158" y="1505"/>
            <a:chExt cx="2398" cy="460"/>
          </a:xfrm>
        </p:grpSpPr>
        <p:sp>
          <p:nvSpPr>
            <p:cNvPr id="3086" name="Text Box 9"/>
            <p:cNvSpPr txBox="1">
              <a:spLocks noChangeArrowheads="1"/>
            </p:cNvSpPr>
            <p:nvPr/>
          </p:nvSpPr>
          <p:spPr bwMode="auto">
            <a:xfrm>
              <a:off x="3158" y="1505"/>
              <a:ext cx="239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(</a:t>
              </a:r>
              <a:r>
                <a:rPr kumimoji="1" lang="zh-CN" altLang="en-US" sz="3600" b="1">
                  <a:latin typeface="Times New Roman" pitchFamily="18" charset="0"/>
                  <a:ea typeface="楷体_GB2312" pitchFamily="49" charset="-122"/>
                </a:rPr>
                <a:t>记为                     </a:t>
              </a: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)</a:t>
              </a:r>
            </a:p>
          </p:txBody>
        </p:sp>
        <p:graphicFrame>
          <p:nvGraphicFramePr>
            <p:cNvPr id="307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2692998"/>
                </p:ext>
              </p:extLst>
            </p:nvPr>
          </p:nvGraphicFramePr>
          <p:xfrm>
            <a:off x="3888" y="1551"/>
            <a:ext cx="1516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" name="Equation" r:id="rId7" imgW="927000" imgH="253800" progId="Equation.DSMT4">
                    <p:embed/>
                  </p:oleObj>
                </mc:Choice>
                <mc:Fallback>
                  <p:oleObj name="Equation" r:id="rId7" imgW="927000" imgH="253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551"/>
                          <a:ext cx="1516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11560" y="2784947"/>
            <a:ext cx="4463437" cy="712788"/>
            <a:chOff x="480" y="2115"/>
            <a:chExt cx="2587" cy="449"/>
          </a:xfrm>
        </p:grpSpPr>
        <p:sp>
          <p:nvSpPr>
            <p:cNvPr id="3085" name="Text Box 12"/>
            <p:cNvSpPr txBox="1">
              <a:spLocks noChangeArrowheads="1"/>
            </p:cNvSpPr>
            <p:nvPr/>
          </p:nvSpPr>
          <p:spPr bwMode="auto">
            <a:xfrm>
              <a:off x="480" y="2140"/>
              <a:ext cx="94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3600" b="1" dirty="0">
                  <a:latin typeface="Times New Roman" pitchFamily="18" charset="0"/>
                  <a:ea typeface="楷体_GB2312" pitchFamily="49" charset="-122"/>
                </a:rPr>
                <a:t>的概率</a:t>
              </a:r>
            </a:p>
          </p:txBody>
        </p:sp>
        <p:graphicFrame>
          <p:nvGraphicFramePr>
            <p:cNvPr id="30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5329728"/>
                </p:ext>
              </p:extLst>
            </p:nvPr>
          </p:nvGraphicFramePr>
          <p:xfrm>
            <a:off x="1353" y="2115"/>
            <a:ext cx="171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" name="Equation" r:id="rId9" imgW="1054080" imgH="253800" progId="Equation.DSMT4">
                    <p:embed/>
                  </p:oleObj>
                </mc:Choice>
                <mc:Fallback>
                  <p:oleObj name="Equation" r:id="rId9" imgW="1054080" imgH="2538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2115"/>
                          <a:ext cx="1714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687760" y="1484784"/>
            <a:ext cx="7521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实数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 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),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事件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二维随机变量的联合分布函数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utoUpdateAnimBg="0"/>
      <p:bldP spid="138245" grpId="0" autoUpdateAnimBg="0"/>
      <p:bldP spid="138246" grpId="0" autoUpdateAnimBg="0"/>
      <p:bldP spid="13825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7225" y="3439046"/>
            <a:ext cx="3200400" cy="1925637"/>
            <a:chOff x="1248" y="2400"/>
            <a:chExt cx="2016" cy="1213"/>
          </a:xfrm>
        </p:grpSpPr>
        <p:sp>
          <p:nvSpPr>
            <p:cNvPr id="4112" name="Rectangle 3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2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3" name="Line 4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4" name="Line 5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2273300" y="44624"/>
            <a:ext cx="4756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分布函数的几何意义</a:t>
            </a: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323528" y="764704"/>
            <a:ext cx="835292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如果用平面上的点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表示二维</a:t>
            </a:r>
            <a:r>
              <a:rPr kumimoji="1" lang="en-US" altLang="zh-CN" sz="3600" b="1" i="1" dirty="0" err="1">
                <a:latin typeface="Times New Roman" pitchFamily="18" charset="0"/>
                <a:ea typeface="楷体_GB2312" pitchFamily="49" charset="-122"/>
              </a:rPr>
              <a:t>r.v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的一组可能的取值，则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表示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 dirty="0">
                <a:latin typeface="Times New Roman" pitchFamily="18" charset="0"/>
                <a:ea typeface="楷体_GB2312" pitchFamily="49" charset="-122"/>
              </a:rPr>
              <a:t>Y 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的取值落入图</a:t>
            </a:r>
            <a:r>
              <a:rPr kumimoji="1" lang="zh-CN" altLang="en-US" sz="3600" b="1">
                <a:latin typeface="Times New Roman" pitchFamily="18" charset="0"/>
                <a:ea typeface="楷体_GB2312" pitchFamily="49" charset="-122"/>
              </a:rPr>
              <a:t>所示区域</a:t>
            </a:r>
            <a:r>
              <a:rPr kumimoji="1" lang="zh-CN" altLang="en-US" sz="3600" b="1" dirty="0">
                <a:latin typeface="Times New Roman" pitchFamily="18" charset="0"/>
                <a:ea typeface="楷体_GB2312" pitchFamily="49" charset="-122"/>
              </a:rPr>
              <a:t>的概率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6397625" y="2854846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654300" y="2492896"/>
            <a:ext cx="5095875" cy="3252787"/>
            <a:chOff x="1542" y="2127"/>
            <a:chExt cx="3210" cy="2049"/>
          </a:xfrm>
        </p:grpSpPr>
        <p:grpSp>
          <p:nvGrpSpPr>
            <p:cNvPr id="4105" name="Group 11"/>
            <p:cNvGrpSpPr>
              <a:grpSpLocks/>
            </p:cNvGrpSpPr>
            <p:nvPr/>
          </p:nvGrpSpPr>
          <p:grpSpPr bwMode="auto">
            <a:xfrm>
              <a:off x="1926" y="2127"/>
              <a:ext cx="2826" cy="1796"/>
              <a:chOff x="1296" y="1804"/>
              <a:chExt cx="2826" cy="1796"/>
            </a:xfrm>
          </p:grpSpPr>
          <p:sp>
            <p:nvSpPr>
              <p:cNvPr id="4108" name="Line 12"/>
              <p:cNvSpPr>
                <a:spLocks noChangeShapeType="1"/>
              </p:cNvSpPr>
              <p:nvPr/>
            </p:nvSpPr>
            <p:spPr bwMode="auto">
              <a:xfrm>
                <a:off x="1296" y="2976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9" name="Line 13"/>
              <p:cNvSpPr>
                <a:spLocks noChangeShapeType="1"/>
              </p:cNvSpPr>
              <p:nvPr/>
            </p:nvSpPr>
            <p:spPr bwMode="auto">
              <a:xfrm flipV="1">
                <a:off x="2640" y="1920"/>
                <a:ext cx="0" cy="1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10" name="Text Box 14"/>
              <p:cNvSpPr txBox="1">
                <a:spLocks noChangeArrowheads="1"/>
              </p:cNvSpPr>
              <p:nvPr/>
            </p:nvSpPr>
            <p:spPr bwMode="auto">
              <a:xfrm>
                <a:off x="3878" y="2908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600" i="1">
                    <a:latin typeface="Times New Roman" pitchFamily="18" charset="0"/>
                    <a:ea typeface="楷体_GB2312" pitchFamily="49" charset="-122"/>
                  </a:rPr>
                  <a:t>x</a:t>
                </a:r>
              </a:p>
            </p:txBody>
          </p:sp>
          <p:sp>
            <p:nvSpPr>
              <p:cNvPr id="4111" name="Text Box 15"/>
              <p:cNvSpPr txBox="1">
                <a:spLocks noChangeArrowheads="1"/>
              </p:cNvSpPr>
              <p:nvPr/>
            </p:nvSpPr>
            <p:spPr bwMode="auto">
              <a:xfrm>
                <a:off x="2342" y="1804"/>
                <a:ext cx="24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600" i="1">
                    <a:latin typeface="Times New Roman" pitchFamily="18" charset="0"/>
                    <a:ea typeface="楷体_GB2312" pitchFamily="49" charset="-122"/>
                  </a:rPr>
                  <a:t>y</a:t>
                </a:r>
              </a:p>
            </p:txBody>
          </p:sp>
        </p:grpSp>
        <p:sp>
          <p:nvSpPr>
            <p:cNvPr id="4106" name="Line 16"/>
            <p:cNvSpPr>
              <a:spLocks noChangeShapeType="1"/>
            </p:cNvSpPr>
            <p:nvPr/>
          </p:nvSpPr>
          <p:spPr bwMode="auto">
            <a:xfrm>
              <a:off x="1542" y="2736"/>
              <a:ext cx="2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7" name="Line 17"/>
            <p:cNvSpPr>
              <a:spLocks noChangeShapeType="1"/>
            </p:cNvSpPr>
            <p:nvPr/>
          </p:nvSpPr>
          <p:spPr bwMode="auto">
            <a:xfrm>
              <a:off x="3894" y="2736"/>
              <a:ext cx="0" cy="1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39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98609"/>
              </p:ext>
            </p:extLst>
          </p:nvPr>
        </p:nvGraphicFramePr>
        <p:xfrm>
          <a:off x="944563" y="4940821"/>
          <a:ext cx="2268144" cy="77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4" imgW="596880" imgH="203040" progId="Equation.DSMT4">
                  <p:embed/>
                </p:oleObj>
              </mc:Choice>
              <mc:Fallback>
                <p:oleObj name="Equation" r:id="rId4" imgW="59688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940821"/>
                        <a:ext cx="2268144" cy="771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autoUpdateAnimBg="0"/>
      <p:bldP spid="13927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84198"/>
              </p:ext>
            </p:extLst>
          </p:nvPr>
        </p:nvGraphicFramePr>
        <p:xfrm>
          <a:off x="679450" y="4555431"/>
          <a:ext cx="7786688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3" imgW="2806560" imgH="457200" progId="Equation.DSMT4">
                  <p:embed/>
                </p:oleObj>
              </mc:Choice>
              <mc:Fallback>
                <p:oleObj name="Equation" r:id="rId3" imgW="280656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555431"/>
                        <a:ext cx="7786688" cy="1246187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08322" y="304085"/>
            <a:ext cx="7551740" cy="974726"/>
            <a:chOff x="204" y="2507"/>
            <a:chExt cx="4757" cy="614"/>
          </a:xfrm>
        </p:grpSpPr>
        <p:sp>
          <p:nvSpPr>
            <p:cNvPr id="5154" name="Rectangle 4"/>
            <p:cNvSpPr>
              <a:spLocks noChangeArrowheads="1"/>
            </p:cNvSpPr>
            <p:nvPr/>
          </p:nvSpPr>
          <p:spPr bwMode="auto">
            <a:xfrm>
              <a:off x="204" y="2525"/>
              <a:ext cx="2855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       (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en-US" altLang="zh-CN" sz="2800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altLang="zh-CN" sz="2800" dirty="0">
                  <a:cs typeface="Times New Roman" pitchFamily="18" charset="0"/>
                </a:rPr>
                <a:t> </a:t>
              </a:r>
              <a:r>
                <a:rPr lang="zh-CN" altLang="en-US" sz="2800" dirty="0">
                  <a:latin typeface="Arial" charset="0"/>
                  <a:cs typeface="Times New Roman" pitchFamily="18" charset="0"/>
                </a:rPr>
                <a:t>落在矩形区域</a:t>
              </a:r>
            </a:p>
            <a:p>
              <a:pPr algn="l" eaLnBrk="1" hangingPunct="1"/>
              <a:r>
                <a:rPr lang="zh-CN" altLang="en-US" sz="2800" dirty="0"/>
                <a:t>内的概率可用分布函数表示</a:t>
              </a:r>
              <a:r>
                <a:rPr lang="zh-CN" altLang="en-US" dirty="0"/>
                <a:t> </a:t>
              </a:r>
            </a:p>
          </p:txBody>
        </p:sp>
        <p:graphicFrame>
          <p:nvGraphicFramePr>
            <p:cNvPr id="51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764748"/>
                </p:ext>
              </p:extLst>
            </p:nvPr>
          </p:nvGraphicFramePr>
          <p:xfrm>
            <a:off x="2553" y="2507"/>
            <a:ext cx="2408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4" name="Equation" r:id="rId5" imgW="1511280" imgH="228600" progId="Equation.DSMT4">
                    <p:embed/>
                  </p:oleObj>
                </mc:Choice>
                <mc:Fallback>
                  <p:oleObj name="Equation" r:id="rId5" imgW="151128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3" y="2507"/>
                          <a:ext cx="2408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5" name="Rectangle 46"/>
          <p:cNvSpPr>
            <a:spLocks noChangeArrowheads="1"/>
          </p:cNvSpPr>
          <p:nvPr/>
        </p:nvSpPr>
        <p:spPr bwMode="auto">
          <a:xfrm>
            <a:off x="0" y="216304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49"/>
          <p:cNvSpPr>
            <a:spLocks noChangeArrowheads="1"/>
          </p:cNvSpPr>
          <p:nvPr/>
        </p:nvSpPr>
        <p:spPr bwMode="auto">
          <a:xfrm>
            <a:off x="0" y="2163044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endParaRPr lang="zh-CN" altLang="zh-CN" sz="2400">
              <a:latin typeface="Arial" charset="0"/>
            </a:endParaRPr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1835150" y="1474069"/>
            <a:ext cx="5178425" cy="2957512"/>
            <a:chOff x="1156" y="1203"/>
            <a:chExt cx="3262" cy="1863"/>
          </a:xfrm>
        </p:grpSpPr>
        <p:sp>
          <p:nvSpPr>
            <p:cNvPr id="5128" name="Rectangle 51"/>
            <p:cNvSpPr>
              <a:spLocks noChangeArrowheads="1"/>
            </p:cNvSpPr>
            <p:nvPr/>
          </p:nvSpPr>
          <p:spPr bwMode="auto">
            <a:xfrm>
              <a:off x="2301" y="1635"/>
              <a:ext cx="1248" cy="624"/>
            </a:xfrm>
            <a:prstGeom prst="rect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29" name="Text Box 52"/>
            <p:cNvSpPr txBox="1">
              <a:spLocks noChangeArrowheads="1"/>
            </p:cNvSpPr>
            <p:nvPr/>
          </p:nvSpPr>
          <p:spPr bwMode="auto">
            <a:xfrm>
              <a:off x="1634" y="1203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0" name="Text Box 53"/>
            <p:cNvSpPr txBox="1">
              <a:spLocks noChangeArrowheads="1"/>
            </p:cNvSpPr>
            <p:nvPr/>
          </p:nvSpPr>
          <p:spPr bwMode="auto">
            <a:xfrm>
              <a:off x="4034" y="269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1" name="Text Box 54"/>
            <p:cNvSpPr txBox="1">
              <a:spLocks noChangeArrowheads="1"/>
            </p:cNvSpPr>
            <p:nvPr/>
          </p:nvSpPr>
          <p:spPr bwMode="auto">
            <a:xfrm>
              <a:off x="1634" y="264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5132" name="Line 55"/>
            <p:cNvSpPr>
              <a:spLocks noChangeShapeType="1"/>
            </p:cNvSpPr>
            <p:nvPr/>
          </p:nvSpPr>
          <p:spPr bwMode="auto">
            <a:xfrm>
              <a:off x="2301" y="2259"/>
              <a:ext cx="0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Line 56"/>
            <p:cNvSpPr>
              <a:spLocks noChangeShapeType="1"/>
            </p:cNvSpPr>
            <p:nvPr/>
          </p:nvSpPr>
          <p:spPr bwMode="auto">
            <a:xfrm>
              <a:off x="3549" y="2259"/>
              <a:ext cx="0" cy="48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Line 57"/>
            <p:cNvSpPr>
              <a:spLocks noChangeShapeType="1"/>
            </p:cNvSpPr>
            <p:nvPr/>
          </p:nvSpPr>
          <p:spPr bwMode="auto">
            <a:xfrm flipH="1">
              <a:off x="1869" y="2259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Line 58"/>
            <p:cNvSpPr>
              <a:spLocks noChangeShapeType="1"/>
            </p:cNvSpPr>
            <p:nvPr/>
          </p:nvSpPr>
          <p:spPr bwMode="auto">
            <a:xfrm flipH="1">
              <a:off x="1869" y="1635"/>
              <a:ext cx="48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Line 59"/>
            <p:cNvSpPr>
              <a:spLocks noChangeShapeType="1"/>
            </p:cNvSpPr>
            <p:nvPr/>
          </p:nvSpPr>
          <p:spPr bwMode="auto">
            <a:xfrm flipV="1">
              <a:off x="1837" y="1344"/>
              <a:ext cx="0" cy="16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Text Box 60"/>
            <p:cNvSpPr txBox="1">
              <a:spLocks noChangeArrowheads="1"/>
            </p:cNvSpPr>
            <p:nvPr/>
          </p:nvSpPr>
          <p:spPr bwMode="auto">
            <a:xfrm>
              <a:off x="2157" y="273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r>
                <a:rPr kumimoji="1" lang="en-US" altLang="en-US" sz="2800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8" name="Text Box 61"/>
            <p:cNvSpPr txBox="1">
              <a:spLocks noChangeArrowheads="1"/>
            </p:cNvSpPr>
            <p:nvPr/>
          </p:nvSpPr>
          <p:spPr bwMode="auto">
            <a:xfrm>
              <a:off x="3453" y="273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x</a:t>
              </a:r>
              <a:r>
                <a:rPr kumimoji="1" lang="en-US" altLang="en-US" sz="2800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39" name="Text Box 62"/>
            <p:cNvSpPr txBox="1">
              <a:spLocks noChangeArrowheads="1"/>
            </p:cNvSpPr>
            <p:nvPr/>
          </p:nvSpPr>
          <p:spPr bwMode="auto">
            <a:xfrm>
              <a:off x="1581" y="198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r>
                <a:rPr kumimoji="1" lang="en-US" altLang="en-US" sz="2800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40" name="Text Box 63"/>
            <p:cNvSpPr txBox="1">
              <a:spLocks noChangeArrowheads="1"/>
            </p:cNvSpPr>
            <p:nvPr/>
          </p:nvSpPr>
          <p:spPr bwMode="auto">
            <a:xfrm>
              <a:off x="1581" y="149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itchFamily="18" charset="0"/>
                </a:rPr>
                <a:t>y</a:t>
              </a:r>
              <a:r>
                <a:rPr kumimoji="1" lang="en-US" altLang="en-US" sz="2800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5141" name="Line 64"/>
            <p:cNvSpPr>
              <a:spLocks noChangeShapeType="1"/>
            </p:cNvSpPr>
            <p:nvPr/>
          </p:nvSpPr>
          <p:spPr bwMode="auto">
            <a:xfrm flipV="1">
              <a:off x="2301" y="1635"/>
              <a:ext cx="240" cy="240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65"/>
            <p:cNvSpPr>
              <a:spLocks noChangeShapeType="1"/>
            </p:cNvSpPr>
            <p:nvPr/>
          </p:nvSpPr>
          <p:spPr bwMode="auto">
            <a:xfrm flipV="1">
              <a:off x="2301" y="1635"/>
              <a:ext cx="432" cy="432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66"/>
            <p:cNvSpPr>
              <a:spLocks noChangeShapeType="1"/>
            </p:cNvSpPr>
            <p:nvPr/>
          </p:nvSpPr>
          <p:spPr bwMode="auto">
            <a:xfrm flipV="1">
              <a:off x="2349" y="1635"/>
              <a:ext cx="624" cy="624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67"/>
            <p:cNvSpPr>
              <a:spLocks noChangeShapeType="1"/>
            </p:cNvSpPr>
            <p:nvPr/>
          </p:nvSpPr>
          <p:spPr bwMode="auto">
            <a:xfrm flipV="1">
              <a:off x="2589" y="1635"/>
              <a:ext cx="624" cy="624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68"/>
            <p:cNvSpPr>
              <a:spLocks noChangeShapeType="1"/>
            </p:cNvSpPr>
            <p:nvPr/>
          </p:nvSpPr>
          <p:spPr bwMode="auto">
            <a:xfrm flipV="1">
              <a:off x="2973" y="1683"/>
              <a:ext cx="576" cy="576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69"/>
            <p:cNvSpPr>
              <a:spLocks noChangeShapeType="1"/>
            </p:cNvSpPr>
            <p:nvPr/>
          </p:nvSpPr>
          <p:spPr bwMode="auto">
            <a:xfrm flipV="1">
              <a:off x="3213" y="1923"/>
              <a:ext cx="336" cy="336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70"/>
            <p:cNvSpPr>
              <a:spLocks noChangeShapeType="1"/>
            </p:cNvSpPr>
            <p:nvPr/>
          </p:nvSpPr>
          <p:spPr bwMode="auto">
            <a:xfrm flipV="1">
              <a:off x="2781" y="1635"/>
              <a:ext cx="624" cy="624"/>
            </a:xfrm>
            <a:prstGeom prst="line">
              <a:avLst/>
            </a:prstGeom>
            <a:noFill/>
            <a:ln w="28575" cap="rnd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Text Box 71"/>
            <p:cNvSpPr txBox="1">
              <a:spLocks noChangeArrowheads="1"/>
            </p:cNvSpPr>
            <p:nvPr/>
          </p:nvSpPr>
          <p:spPr bwMode="auto">
            <a:xfrm>
              <a:off x="2493" y="177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800">
                  <a:latin typeface="Times New Roman" pitchFamily="18" charset="0"/>
                </a:rPr>
                <a:t>(</a:t>
              </a:r>
              <a:r>
                <a:rPr lang="en-US" altLang="zh-CN" sz="2800" i="1">
                  <a:latin typeface="Times New Roman" pitchFamily="18" charset="0"/>
                </a:rPr>
                <a:t>X</a:t>
              </a:r>
              <a:r>
                <a:rPr lang="en-US" altLang="zh-CN" sz="2800">
                  <a:latin typeface="Times New Roman" pitchFamily="18" charset="0"/>
                </a:rPr>
                <a:t>, </a:t>
              </a:r>
              <a:r>
                <a:rPr lang="en-US" altLang="zh-CN" sz="2800" i="1">
                  <a:latin typeface="Times New Roman" pitchFamily="18" charset="0"/>
                </a:rPr>
                <a:t>Y </a:t>
              </a:r>
              <a:r>
                <a:rPr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49" name="Text Box 72"/>
            <p:cNvSpPr txBox="1">
              <a:spLocks noChangeArrowheads="1"/>
            </p:cNvSpPr>
            <p:nvPr/>
          </p:nvSpPr>
          <p:spPr bwMode="auto">
            <a:xfrm>
              <a:off x="3501" y="129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2 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50" name="Text Box 73"/>
            <p:cNvSpPr txBox="1">
              <a:spLocks noChangeArrowheads="1"/>
            </p:cNvSpPr>
            <p:nvPr/>
          </p:nvSpPr>
          <p:spPr bwMode="auto">
            <a:xfrm>
              <a:off x="3554" y="2124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2 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51" name="Text Box 74"/>
            <p:cNvSpPr txBox="1">
              <a:spLocks noChangeArrowheads="1"/>
            </p:cNvSpPr>
            <p:nvPr/>
          </p:nvSpPr>
          <p:spPr bwMode="auto">
            <a:xfrm>
              <a:off x="2018" y="1299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1 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baseline="-25000">
                  <a:latin typeface="Times New Roman" pitchFamily="18" charset="0"/>
                </a:rPr>
                <a:t>2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52" name="Text Box 75"/>
            <p:cNvSpPr txBox="1">
              <a:spLocks noChangeArrowheads="1"/>
            </p:cNvSpPr>
            <p:nvPr/>
          </p:nvSpPr>
          <p:spPr bwMode="auto">
            <a:xfrm>
              <a:off x="1970" y="2163"/>
              <a:ext cx="8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latin typeface="Times New Roman" pitchFamily="18" charset="0"/>
                </a:rPr>
                <a:t>x</a:t>
              </a:r>
              <a:r>
                <a:rPr kumimoji="1" lang="en-US" altLang="zh-CN" sz="2800" baseline="-25000">
                  <a:latin typeface="Times New Roman" pitchFamily="18" charset="0"/>
                </a:rPr>
                <a:t>1 </a:t>
              </a:r>
              <a:r>
                <a:rPr kumimoji="1" lang="en-US" altLang="zh-CN" sz="2800">
                  <a:latin typeface="Times New Roman" pitchFamily="18" charset="0"/>
                </a:rPr>
                <a:t>, </a:t>
              </a:r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baseline="-25000">
                  <a:latin typeface="Times New Roman" pitchFamily="18" charset="0"/>
                </a:rPr>
                <a:t>1</a:t>
              </a:r>
              <a:r>
                <a:rPr kumimoji="1" lang="en-US" altLang="zh-CN" sz="280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153" name="Line 76"/>
            <p:cNvSpPr>
              <a:spLocks noChangeShapeType="1"/>
            </p:cNvSpPr>
            <p:nvPr/>
          </p:nvSpPr>
          <p:spPr bwMode="auto">
            <a:xfrm>
              <a:off x="1156" y="2750"/>
              <a:ext cx="30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447800" y="44624"/>
            <a:ext cx="4852988" cy="71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40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</a:rPr>
              <a:t>联合分布函数的性质</a:t>
            </a: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331620"/>
              </p:ext>
            </p:extLst>
          </p:nvPr>
        </p:nvGraphicFramePr>
        <p:xfrm>
          <a:off x="755576" y="4883344"/>
          <a:ext cx="275814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5" name="Equation" r:id="rId3" imgW="1002960" imgH="203040" progId="Equation.DSMT4">
                  <p:embed/>
                </p:oleObj>
              </mc:Choice>
              <mc:Fallback>
                <p:oleObj name="Equation" r:id="rId3" imgW="100296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883344"/>
                        <a:ext cx="275814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63072"/>
              </p:ext>
            </p:extLst>
          </p:nvPr>
        </p:nvGraphicFramePr>
        <p:xfrm>
          <a:off x="7770880" y="757064"/>
          <a:ext cx="1444450" cy="491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6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0880" y="757064"/>
                        <a:ext cx="1444450" cy="491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8153400" y="1147936"/>
            <a:ext cx="228600" cy="304800"/>
          </a:xfrm>
          <a:prstGeom prst="line">
            <a:avLst/>
          </a:prstGeom>
          <a:noFill/>
          <a:ln w="19050">
            <a:solidFill>
              <a:srgbClr val="FF6600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648200" y="2519536"/>
            <a:ext cx="1797050" cy="1143000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12" name="Rectangle 7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13" name="Line 8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14" name="Line 9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635500" y="2375074"/>
            <a:ext cx="1981200" cy="1295400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09" name="Rectangle 11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10" name="Line 12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11" name="Line 13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648200" y="2214736"/>
            <a:ext cx="2286000" cy="1447800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06" name="Rectangle 15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7" name="Line 16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8" name="Line 17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4625561" y="2138536"/>
            <a:ext cx="2679700" cy="1531938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03" name="Rectangle 19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4" name="Line 20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5" name="Line 21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627079" y="1986136"/>
            <a:ext cx="2976562" cy="1692275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200" name="Rectangle 23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1" name="Line 24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02" name="Line 25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682642" y="1856989"/>
            <a:ext cx="3311751" cy="2662634"/>
            <a:chOff x="1283" y="1837"/>
            <a:chExt cx="1981" cy="176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97" name="Rectangle 27" descr="宽上对角线"/>
            <p:cNvSpPr>
              <a:spLocks noChangeArrowheads="1"/>
            </p:cNvSpPr>
            <p:nvPr/>
          </p:nvSpPr>
          <p:spPr bwMode="auto">
            <a:xfrm>
              <a:off x="1283" y="1837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9" name="Line 29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4605464" y="1681336"/>
            <a:ext cx="3611562" cy="1971675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94" name="Rectangle 31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5" name="Line 32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6" name="Line 33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603377" y="1591510"/>
            <a:ext cx="3929063" cy="2055813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91" name="Rectangle 35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2" name="Line 36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3" name="Line 37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595841" y="1445874"/>
            <a:ext cx="4083050" cy="2211388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88" name="Rectangle 39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89" name="Line 40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190" name="Line 41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4343400" y="843136"/>
            <a:ext cx="4464050" cy="2800350"/>
            <a:chOff x="1296" y="1836"/>
            <a:chExt cx="2812" cy="1764"/>
          </a:xfrm>
        </p:grpSpPr>
        <p:sp>
          <p:nvSpPr>
            <p:cNvPr id="6184" name="Line 43"/>
            <p:cNvSpPr>
              <a:spLocks noChangeShapeType="1"/>
            </p:cNvSpPr>
            <p:nvPr/>
          </p:nvSpPr>
          <p:spPr bwMode="auto">
            <a:xfrm>
              <a:off x="1296" y="297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5" name="Line 44"/>
            <p:cNvSpPr>
              <a:spLocks noChangeShapeType="1"/>
            </p:cNvSpPr>
            <p:nvPr/>
          </p:nvSpPr>
          <p:spPr bwMode="auto">
            <a:xfrm flipV="1">
              <a:off x="2640" y="192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6" name="Text Box 45"/>
            <p:cNvSpPr txBox="1">
              <a:spLocks noChangeArrowheads="1"/>
            </p:cNvSpPr>
            <p:nvPr/>
          </p:nvSpPr>
          <p:spPr bwMode="auto">
            <a:xfrm>
              <a:off x="3878" y="2940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6187" name="Text Box 46"/>
            <p:cNvSpPr txBox="1">
              <a:spLocks noChangeArrowheads="1"/>
            </p:cNvSpPr>
            <p:nvPr/>
          </p:nvSpPr>
          <p:spPr bwMode="auto">
            <a:xfrm>
              <a:off x="2342" y="1836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4267200" y="4576936"/>
            <a:ext cx="3124200" cy="1925638"/>
            <a:chOff x="1248" y="2400"/>
            <a:chExt cx="2016" cy="1213"/>
          </a:xfrm>
          <a:pattFill prst="dkUpDiag">
            <a:fgClr>
              <a:srgbClr val="00B050"/>
            </a:fgClr>
            <a:bgClr>
              <a:schemeClr val="bg1"/>
            </a:bgClr>
          </a:pattFill>
        </p:grpSpPr>
        <p:sp>
          <p:nvSpPr>
            <p:cNvPr id="6181" name="Rectangle 48" descr="宽上对角线"/>
            <p:cNvSpPr>
              <a:spLocks noChangeArrowheads="1"/>
            </p:cNvSpPr>
            <p:nvPr/>
          </p:nvSpPr>
          <p:spPr bwMode="auto">
            <a:xfrm>
              <a:off x="1283" y="2413"/>
              <a:ext cx="1968" cy="12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82" name="Line 49"/>
            <p:cNvSpPr>
              <a:spLocks noChangeShapeType="1"/>
            </p:cNvSpPr>
            <p:nvPr/>
          </p:nvSpPr>
          <p:spPr bwMode="auto">
            <a:xfrm flipH="1">
              <a:off x="1248" y="2400"/>
              <a:ext cx="2016" cy="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83" name="Line 50"/>
            <p:cNvSpPr>
              <a:spLocks noChangeShapeType="1"/>
            </p:cNvSpPr>
            <p:nvPr/>
          </p:nvSpPr>
          <p:spPr bwMode="auto">
            <a:xfrm>
              <a:off x="3264" y="2400"/>
              <a:ext cx="0" cy="1200"/>
            </a:xfrm>
            <a:prstGeom prst="line">
              <a:avLst/>
            </a:prstGeom>
            <a:grpFill/>
            <a:ln w="9525">
              <a:solidFill>
                <a:srgbClr val="FFFF99"/>
              </a:solidFill>
              <a:miter lim="800000"/>
              <a:headEnd/>
              <a:tailEnd/>
            </a:ln>
            <a:ex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0339" name="Rectangle 51"/>
          <p:cNvSpPr>
            <a:spLocks noChangeArrowheads="1"/>
          </p:cNvSpPr>
          <p:nvPr/>
        </p:nvSpPr>
        <p:spPr bwMode="auto">
          <a:xfrm>
            <a:off x="7407275" y="4007024"/>
            <a:ext cx="1149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b="1" i="1">
                <a:latin typeface="Times New Roman" pitchFamily="18" charset="0"/>
                <a:ea typeface="楷体_GB2312" pitchFamily="49" charset="-122"/>
              </a:rPr>
              <a:t>y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40340" name="Freeform 52"/>
          <p:cNvSpPr>
            <a:spLocks/>
          </p:cNvSpPr>
          <p:nvPr/>
        </p:nvSpPr>
        <p:spPr bwMode="auto">
          <a:xfrm>
            <a:off x="4315544" y="4384104"/>
            <a:ext cx="3352800" cy="21336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1" name="Freeform 53"/>
          <p:cNvSpPr>
            <a:spLocks/>
          </p:cNvSpPr>
          <p:nvPr/>
        </p:nvSpPr>
        <p:spPr bwMode="auto">
          <a:xfrm>
            <a:off x="4313784" y="4645704"/>
            <a:ext cx="3021293" cy="1872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2" name="Freeform 54"/>
          <p:cNvSpPr>
            <a:spLocks/>
          </p:cNvSpPr>
          <p:nvPr/>
        </p:nvSpPr>
        <p:spPr bwMode="auto">
          <a:xfrm>
            <a:off x="4309927" y="4789512"/>
            <a:ext cx="2700406" cy="1728192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3" name="Freeform 55"/>
          <p:cNvSpPr>
            <a:spLocks/>
          </p:cNvSpPr>
          <p:nvPr/>
        </p:nvSpPr>
        <p:spPr bwMode="auto">
          <a:xfrm>
            <a:off x="4313784" y="5113704"/>
            <a:ext cx="2490463" cy="1404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4" name="Freeform 56"/>
          <p:cNvSpPr>
            <a:spLocks/>
          </p:cNvSpPr>
          <p:nvPr/>
        </p:nvSpPr>
        <p:spPr bwMode="auto">
          <a:xfrm>
            <a:off x="4308921" y="5387889"/>
            <a:ext cx="2234654" cy="112395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5" name="Freeform 57"/>
          <p:cNvSpPr>
            <a:spLocks/>
          </p:cNvSpPr>
          <p:nvPr/>
        </p:nvSpPr>
        <p:spPr bwMode="auto">
          <a:xfrm>
            <a:off x="4315402" y="5603789"/>
            <a:ext cx="2016000" cy="90805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46" name="Freeform 58"/>
          <p:cNvSpPr>
            <a:spLocks/>
          </p:cNvSpPr>
          <p:nvPr/>
        </p:nvSpPr>
        <p:spPr bwMode="auto">
          <a:xfrm>
            <a:off x="4316219" y="5794909"/>
            <a:ext cx="1800000" cy="720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4451350" y="3662536"/>
            <a:ext cx="4464050" cy="2800350"/>
            <a:chOff x="1296" y="1836"/>
            <a:chExt cx="2812" cy="1764"/>
          </a:xfrm>
        </p:grpSpPr>
        <p:sp>
          <p:nvSpPr>
            <p:cNvPr id="6177" name="Line 60"/>
            <p:cNvSpPr>
              <a:spLocks noChangeShapeType="1"/>
            </p:cNvSpPr>
            <p:nvPr/>
          </p:nvSpPr>
          <p:spPr bwMode="auto">
            <a:xfrm>
              <a:off x="1296" y="2976"/>
              <a:ext cx="27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 flipV="1">
              <a:off x="2640" y="1920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79" name="Text Box 62"/>
            <p:cNvSpPr txBox="1">
              <a:spLocks noChangeArrowheads="1"/>
            </p:cNvSpPr>
            <p:nvPr/>
          </p:nvSpPr>
          <p:spPr bwMode="auto">
            <a:xfrm>
              <a:off x="3878" y="2940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6180" name="Text Box 63"/>
            <p:cNvSpPr txBox="1">
              <a:spLocks noChangeArrowheads="1"/>
            </p:cNvSpPr>
            <p:nvPr/>
          </p:nvSpPr>
          <p:spPr bwMode="auto">
            <a:xfrm>
              <a:off x="2342" y="1836"/>
              <a:ext cx="23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</a:rPr>
                <a:t>y</a:t>
              </a:r>
            </a:p>
          </p:txBody>
        </p:sp>
      </p:grpSp>
      <p:graphicFrame>
        <p:nvGraphicFramePr>
          <p:cNvPr id="14035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421740"/>
              </p:ext>
            </p:extLst>
          </p:nvPr>
        </p:nvGraphicFramePr>
        <p:xfrm>
          <a:off x="1942896" y="5934228"/>
          <a:ext cx="1552983" cy="54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7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896" y="5934228"/>
                        <a:ext cx="1552983" cy="54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3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53182"/>
              </p:ext>
            </p:extLst>
          </p:nvPr>
        </p:nvGraphicFramePr>
        <p:xfrm>
          <a:off x="899592" y="1379756"/>
          <a:ext cx="254925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8" name="Equation" r:id="rId9" imgW="927000" imgH="203040" progId="Equation.DSMT4">
                  <p:embed/>
                </p:oleObj>
              </mc:Choice>
              <mc:Fallback>
                <p:oleObj name="Equation" r:id="rId9" imgW="927000" imgH="2030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379756"/>
                        <a:ext cx="254925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154127"/>
              </p:ext>
            </p:extLst>
          </p:nvPr>
        </p:nvGraphicFramePr>
        <p:xfrm>
          <a:off x="768390" y="2183006"/>
          <a:ext cx="272349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9" name="Equation" r:id="rId11" imgW="990360" imgH="203040" progId="Equation.DSMT4">
                  <p:embed/>
                </p:oleObj>
              </mc:Choice>
              <mc:Fallback>
                <p:oleObj name="Equation" r:id="rId11" imgW="990360" imgH="20304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90" y="2183006"/>
                        <a:ext cx="272349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55" name="Line 67"/>
          <p:cNvSpPr>
            <a:spLocks noChangeShapeType="1"/>
          </p:cNvSpPr>
          <p:nvPr/>
        </p:nvSpPr>
        <p:spPr bwMode="auto">
          <a:xfrm flipH="1">
            <a:off x="3733800" y="5948536"/>
            <a:ext cx="457200" cy="228600"/>
          </a:xfrm>
          <a:prstGeom prst="line">
            <a:avLst/>
          </a:prstGeom>
          <a:noFill/>
          <a:ln w="28575">
            <a:solidFill>
              <a:srgbClr val="FF66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356" name="Text Box 68"/>
          <p:cNvSpPr txBox="1">
            <a:spLocks noChangeArrowheads="1"/>
          </p:cNvSpPr>
          <p:nvPr/>
        </p:nvSpPr>
        <p:spPr bwMode="auto">
          <a:xfrm>
            <a:off x="323528" y="1187624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4000" b="1" dirty="0">
                <a:solidFill>
                  <a:srgbClr val="0000FF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①</a:t>
            </a:r>
            <a:endParaRPr kumimoji="1" lang="en-US" altLang="zh-CN" sz="40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403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738393"/>
              </p:ext>
            </p:extLst>
          </p:nvPr>
        </p:nvGraphicFramePr>
        <p:xfrm>
          <a:off x="755576" y="3061320"/>
          <a:ext cx="244431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0" name="Equation" r:id="rId13" imgW="888840" imgH="203040" progId="Equation.DSMT4">
                  <p:embed/>
                </p:oleObj>
              </mc:Choice>
              <mc:Fallback>
                <p:oleObj name="Equation" r:id="rId13" imgW="888840" imgH="20304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061320"/>
                        <a:ext cx="244431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62362"/>
              </p:ext>
            </p:extLst>
          </p:nvPr>
        </p:nvGraphicFramePr>
        <p:xfrm>
          <a:off x="755576" y="3946719"/>
          <a:ext cx="2409660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21" name="Equation" r:id="rId15" imgW="876240" imgH="203040" progId="Equation.DSMT4">
                  <p:embed/>
                </p:oleObj>
              </mc:Choice>
              <mc:Fallback>
                <p:oleObj name="Equation" r:id="rId15" imgW="876240" imgH="20304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46719"/>
                        <a:ext cx="2409660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  <p:sp>
        <p:nvSpPr>
          <p:cNvPr id="72" name="Freeform 58"/>
          <p:cNvSpPr>
            <a:spLocks/>
          </p:cNvSpPr>
          <p:nvPr/>
        </p:nvSpPr>
        <p:spPr bwMode="auto">
          <a:xfrm>
            <a:off x="4309927" y="5941640"/>
            <a:ext cx="1620000" cy="576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Freeform 58"/>
          <p:cNvSpPr>
            <a:spLocks/>
          </p:cNvSpPr>
          <p:nvPr/>
        </p:nvSpPr>
        <p:spPr bwMode="auto">
          <a:xfrm>
            <a:off x="4309148" y="6045948"/>
            <a:ext cx="1476000" cy="468000"/>
          </a:xfrm>
          <a:custGeom>
            <a:avLst/>
            <a:gdLst>
              <a:gd name="T0" fmla="*/ 0 w 2112"/>
              <a:gd name="T1" fmla="*/ 0 h 1296"/>
              <a:gd name="T2" fmla="*/ 2147483647 w 2112"/>
              <a:gd name="T3" fmla="*/ 0 h 1296"/>
              <a:gd name="T4" fmla="*/ 2147483647 w 2112"/>
              <a:gd name="T5" fmla="*/ 2147483647 h 1296"/>
              <a:gd name="T6" fmla="*/ 2147483647 w 2112"/>
              <a:gd name="T7" fmla="*/ 2147483647 h 1296"/>
              <a:gd name="T8" fmla="*/ 2147483647 w 2112"/>
              <a:gd name="T9" fmla="*/ 2147483647 h 1296"/>
              <a:gd name="T10" fmla="*/ 0 w 2112"/>
              <a:gd name="T11" fmla="*/ 2147483647 h 1296"/>
              <a:gd name="T12" fmla="*/ 0 w 2112"/>
              <a:gd name="T13" fmla="*/ 0 h 12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12"/>
              <a:gd name="T22" fmla="*/ 0 h 1296"/>
              <a:gd name="T23" fmla="*/ 2112 w 2112"/>
              <a:gd name="T24" fmla="*/ 1296 h 12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12" h="1296">
                <a:moveTo>
                  <a:pt x="0" y="0"/>
                </a:moveTo>
                <a:lnTo>
                  <a:pt x="2112" y="0"/>
                </a:lnTo>
                <a:lnTo>
                  <a:pt x="2112" y="1296"/>
                </a:lnTo>
                <a:lnTo>
                  <a:pt x="1872" y="1296"/>
                </a:lnTo>
                <a:lnTo>
                  <a:pt x="1872" y="288"/>
                </a:lnTo>
                <a:lnTo>
                  <a:pt x="0" y="2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15544" y="6085704"/>
            <a:ext cx="1368000" cy="432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wrap="none"/>
          <a:lstStyle/>
          <a:p>
            <a:endParaRPr lang="zh-CN" altLang="en-US">
              <a:solidFill>
                <a:schemeClr val="tx1"/>
              </a:solidFill>
              <a:latin typeface="Verdan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4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4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14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14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4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4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4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nimBg="1"/>
      <p:bldP spid="140339" grpId="0" autoUpdateAnimBg="0"/>
      <p:bldP spid="140340" grpId="0" animBg="1"/>
      <p:bldP spid="140341" grpId="0" animBg="1"/>
      <p:bldP spid="140342" grpId="0" animBg="1"/>
      <p:bldP spid="140343" grpId="0" animBg="1"/>
      <p:bldP spid="140344" grpId="0" animBg="1"/>
      <p:bldP spid="140345" grpId="0" animBg="1"/>
      <p:bldP spid="140346" grpId="0" animBg="1"/>
      <p:bldP spid="140355" grpId="0" animBg="1"/>
      <p:bldP spid="140356" grpId="0" autoUpdateAnimBg="0"/>
      <p:bldP spid="72" grpId="0" animBg="1"/>
      <p:bldP spid="73" grpId="0" animBg="1"/>
      <p:bldP spid="14" grpId="0" animBg="1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</Template>
  <TotalTime>3989</TotalTime>
  <Words>1315</Words>
  <Application>Microsoft Office PowerPoint</Application>
  <PresentationFormat>全屏显示(4:3)</PresentationFormat>
  <Paragraphs>161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Arial Unicode MS</vt:lpstr>
      <vt:lpstr>黑体</vt:lpstr>
      <vt:lpstr>华文彩云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Verdana</vt:lpstr>
      <vt:lpstr>Wingdings</vt:lpstr>
      <vt:lpstr>ps</vt:lpstr>
      <vt:lpstr>剪辑</vt:lpstr>
      <vt:lpstr>Equation</vt:lpstr>
      <vt:lpstr>Document</vt:lpstr>
      <vt:lpstr>第三章 多维随机变量及其分布</vt:lpstr>
      <vt:lpstr>PowerPoint 演示文稿</vt:lpstr>
      <vt:lpstr>PowerPoint 演示文稿</vt:lpstr>
      <vt:lpstr>PowerPoint 演示文稿</vt:lpstr>
      <vt:lpstr>§3.1 二维随机变量及其分布</vt:lpstr>
      <vt:lpstr>1. 二维随机变量的联合分布函数</vt:lpstr>
      <vt:lpstr>PowerPoint 演示文稿</vt:lpstr>
      <vt:lpstr>PowerPoint 演示文稿</vt:lpstr>
      <vt:lpstr>PowerPoint 演示文稿</vt:lpstr>
      <vt:lpstr>PowerPoint 演示文稿</vt:lpstr>
      <vt:lpstr>基本概念</vt:lpstr>
      <vt:lpstr>2. 二维离散型变量及其概率分布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二维连续型随机变量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Dongxiao Yu</cp:lastModifiedBy>
  <cp:revision>127</cp:revision>
  <cp:lastPrinted>1601-01-01T00:00:00Z</cp:lastPrinted>
  <dcterms:created xsi:type="dcterms:W3CDTF">2006-12-03T11:50:07Z</dcterms:created>
  <dcterms:modified xsi:type="dcterms:W3CDTF">2022-10-13T11:36:21Z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