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2"/>
  </p:notesMasterIdLst>
  <p:sldIdLst>
    <p:sldId id="256" r:id="rId2"/>
    <p:sldId id="257" r:id="rId3"/>
    <p:sldId id="28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82" r:id="rId13"/>
    <p:sldId id="283" r:id="rId14"/>
    <p:sldId id="266" r:id="rId15"/>
    <p:sldId id="267" r:id="rId16"/>
    <p:sldId id="275" r:id="rId17"/>
    <p:sldId id="284" r:id="rId18"/>
    <p:sldId id="258" r:id="rId19"/>
    <p:sldId id="273" r:id="rId20"/>
    <p:sldId id="277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CCECFF"/>
    <a:srgbClr val="CC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89" autoAdjust="0"/>
  </p:normalViewPr>
  <p:slideViewPr>
    <p:cSldViewPr>
      <p:cViewPr varScale="1">
        <p:scale>
          <a:sx n="101" d="100"/>
          <a:sy n="101" d="100"/>
        </p:scale>
        <p:origin x="62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6.xml"/><Relationship Id="rId5" Type="http://schemas.openxmlformats.org/officeDocument/2006/relationships/slide" Target="slides/slide6.xml"/><Relationship Id="rId10" Type="http://schemas.openxmlformats.org/officeDocument/2006/relationships/slide" Target="slides/slide14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18" Type="http://schemas.openxmlformats.org/officeDocument/2006/relationships/image" Target="../media/image39.emf"/><Relationship Id="rId3" Type="http://schemas.openxmlformats.org/officeDocument/2006/relationships/image" Target="../media/image24.emf"/><Relationship Id="rId21" Type="http://schemas.openxmlformats.org/officeDocument/2006/relationships/image" Target="../media/image42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17" Type="http://schemas.openxmlformats.org/officeDocument/2006/relationships/image" Target="../media/image38.emf"/><Relationship Id="rId2" Type="http://schemas.openxmlformats.org/officeDocument/2006/relationships/image" Target="../media/image23.emf"/><Relationship Id="rId16" Type="http://schemas.openxmlformats.org/officeDocument/2006/relationships/image" Target="../media/image37.emf"/><Relationship Id="rId20" Type="http://schemas.openxmlformats.org/officeDocument/2006/relationships/image" Target="../media/image41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24" Type="http://schemas.openxmlformats.org/officeDocument/2006/relationships/image" Target="../media/image45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23" Type="http://schemas.openxmlformats.org/officeDocument/2006/relationships/image" Target="../media/image44.emf"/><Relationship Id="rId10" Type="http://schemas.openxmlformats.org/officeDocument/2006/relationships/image" Target="../media/image31.emf"/><Relationship Id="rId19" Type="http://schemas.openxmlformats.org/officeDocument/2006/relationships/image" Target="../media/image40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Relationship Id="rId22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e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B1CFF9-524C-44B9-8270-9658762B3FE9}" type="datetimeFigureOut">
              <a:rPr lang="zh-CN" altLang="en-US"/>
              <a:pPr>
                <a:defRPr/>
              </a:pPr>
              <a:t>2018/10/30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C98FDA-E1F6-46BC-B6A6-318DCBCB16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86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9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没有就是所有，所有就是没有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51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第一次和第二次是独立的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这里验证 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由联合分布函数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 边缘分布函数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逆不真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就是扣去中间的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个联合概率，只给定边缘概率，列式子是求不出中间的联合概率的。而上一页</a:t>
            </a:r>
            <a:r>
              <a:rPr kumimoji="1" lang="en-US" altLang="zh-CN" sz="1200" dirty="0" err="1" smtClean="0">
                <a:latin typeface="Times New Roman" pitchFamily="18" charset="0"/>
                <a:ea typeface="楷体_GB2312" pitchFamily="49" charset="-122"/>
              </a:rPr>
              <a:t>ppt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，因为是独立的，可以求出联合概率。</a:t>
            </a:r>
            <a:endParaRPr kumimoji="1" lang="en-US" altLang="zh-CN" sz="1200" dirty="0" smtClean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8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没有就是所有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5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这里进一步验证了 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由联合分布函数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  <a:sym typeface="Wingdings" panose="05000000000000000000" pitchFamily="2" charset="2"/>
              </a:rPr>
              <a:t>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 边缘分布函数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逆不真</a:t>
            </a:r>
            <a:r>
              <a:rPr kumimoji="1" lang="en-US" altLang="zh-CN" sz="1200" dirty="0" smtClean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因为</a:t>
            </a:r>
            <a:r>
              <a:rPr kumimoji="1" lang="el-GR" altLang="zh-CN" sz="1200" dirty="0" smtClean="0">
                <a:latin typeface="Times New Roman" pitchFamily="18" charset="0"/>
                <a:ea typeface="楷体_GB2312" pitchFamily="49" charset="-122"/>
              </a:rPr>
              <a:t>ρ</a:t>
            </a:r>
            <a:r>
              <a:rPr kumimoji="1" lang="zh-CN" altLang="en-US" sz="1200" dirty="0" smtClean="0">
                <a:latin typeface="Times New Roman" pitchFamily="18" charset="0"/>
                <a:ea typeface="楷体_GB2312" pitchFamily="49" charset="-122"/>
              </a:rPr>
              <a:t>不知，所以不可能边缘求联合。</a:t>
            </a:r>
            <a:endParaRPr kumimoji="1" lang="en-US" altLang="zh-CN" sz="1200" dirty="0" smtClean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独立时，</a:t>
            </a:r>
            <a:r>
              <a:rPr lang="el-GR" altLang="zh-CN" dirty="0" smtClean="0"/>
              <a:t>ρ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，这时可以边缘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smtClean="0">
                <a:sym typeface="Wingdings" panose="05000000000000000000" pitchFamily="2" charset="2"/>
              </a:rPr>
              <a:t>联合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C98FDA-E1F6-46BC-B6A6-318DCBCB164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90791-F335-4C3A-A217-0F818FCDC6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 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1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790791-F335-4C3A-A217-0F818FCDC6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5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69.bin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5.bin"/><Relationship Id="rId22" Type="http://schemas.openxmlformats.org/officeDocument/2006/relationships/image" Target="../media/image6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68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9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4.bin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oleObject" Target="../embeddings/oleObject76.bin"/><Relationship Id="rId10" Type="http://schemas.openxmlformats.org/officeDocument/2006/relationships/oleObject" Target="../embeddings/oleObject73.bin"/><Relationship Id="rId19" Type="http://schemas.openxmlformats.org/officeDocument/2006/relationships/oleObject" Target="../embeddings/oleObject78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4.wmf"/><Relationship Id="rId1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7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0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06.wmf"/><Relationship Id="rId3" Type="http://schemas.openxmlformats.org/officeDocument/2006/relationships/audio" Target="../media/audio1.wav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7.emf"/><Relationship Id="rId42" Type="http://schemas.openxmlformats.org/officeDocument/2006/relationships/image" Target="../media/image41.emf"/><Relationship Id="rId47" Type="http://schemas.openxmlformats.org/officeDocument/2006/relationships/oleObject" Target="../embeddings/oleObject44.bin"/><Relationship Id="rId50" Type="http://schemas.openxmlformats.org/officeDocument/2006/relationships/image" Target="../media/image45.emf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emf"/><Relationship Id="rId29" Type="http://schemas.openxmlformats.org/officeDocument/2006/relationships/oleObject" Target="../embeddings/oleObject35.bin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emf"/><Relationship Id="rId32" Type="http://schemas.openxmlformats.org/officeDocument/2006/relationships/image" Target="../media/image36.e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40.emf"/><Relationship Id="rId45" Type="http://schemas.openxmlformats.org/officeDocument/2006/relationships/oleObject" Target="../embeddings/oleObject43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4.emf"/><Relationship Id="rId36" Type="http://schemas.openxmlformats.org/officeDocument/2006/relationships/image" Target="../media/image38.emf"/><Relationship Id="rId49" Type="http://schemas.openxmlformats.org/officeDocument/2006/relationships/oleObject" Target="../embeddings/oleObject45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4" Type="http://schemas.openxmlformats.org/officeDocument/2006/relationships/image" Target="../media/image42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5.emf"/><Relationship Id="rId35" Type="http://schemas.openxmlformats.org/officeDocument/2006/relationships/oleObject" Target="../embeddings/oleObject38.bin"/><Relationship Id="rId43" Type="http://schemas.openxmlformats.org/officeDocument/2006/relationships/oleObject" Target="../embeddings/oleObject42.bin"/><Relationship Id="rId48" Type="http://schemas.openxmlformats.org/officeDocument/2006/relationships/image" Target="../media/image44.emf"/><Relationship Id="rId8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9.emf"/><Relationship Id="rId46" Type="http://schemas.openxmlformats.org/officeDocument/2006/relationships/image" Target="../media/image43.emf"/><Relationship Id="rId20" Type="http://schemas.openxmlformats.org/officeDocument/2006/relationships/image" Target="../media/image30.emf"/><Relationship Id="rId41" Type="http://schemas.openxmlformats.org/officeDocument/2006/relationships/oleObject" Target="../embeddings/oleObject4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771775" y="1628800"/>
            <a:ext cx="4648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  <a:t>边缘分布函数</a:t>
            </a:r>
            <a:b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</a:br>
            <a:endParaRPr kumimoji="1" lang="zh-CN" altLang="en-US" sz="4000" dirty="0">
              <a:latin typeface="Times New Roman" pitchFamily="18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  <a:t>边缘分布律</a:t>
            </a:r>
            <a:b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</a:br>
            <a:endParaRPr kumimoji="1" lang="zh-CN" altLang="en-US" sz="4000" dirty="0">
              <a:latin typeface="Times New Roman" pitchFamily="18" charset="0"/>
              <a:ea typeface="华文新魏" pitchFamily="2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4000" dirty="0">
                <a:latin typeface="Times New Roman" pitchFamily="18" charset="0"/>
                <a:ea typeface="华文新魏" pitchFamily="2" charset="-122"/>
              </a:rPr>
              <a:t>边缘概率密度</a:t>
            </a:r>
            <a:r>
              <a:rPr kumimoji="1" lang="zh-CN" altLang="en-US" sz="3200" dirty="0">
                <a:latin typeface="Times New Roman" pitchFamily="18" charset="0"/>
              </a:rPr>
              <a:t/>
            </a:r>
            <a:br>
              <a:rPr kumimoji="1" lang="zh-CN" altLang="en-US" sz="3200" dirty="0">
                <a:latin typeface="Times New Roman" pitchFamily="18" charset="0"/>
              </a:rPr>
            </a:br>
            <a:endParaRPr kumimoji="1" lang="zh-CN" altLang="en-US" sz="3200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§3.2    </a:t>
            </a:r>
            <a:r>
              <a:rPr lang="zh-CN" altLang="en-US" dirty="0" smtClean="0"/>
              <a:t>边缘分布 </a:t>
            </a:r>
            <a:r>
              <a:rPr lang="en-US" altLang="zh-CN" dirty="0" smtClean="0"/>
              <a:t>Marginal Distribution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997133"/>
              </p:ext>
            </p:extLst>
          </p:nvPr>
        </p:nvGraphicFramePr>
        <p:xfrm>
          <a:off x="1862138" y="109538"/>
          <a:ext cx="49466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8" name="Equation" r:id="rId3" imgW="1854000" imgH="253800" progId="Equation.DSMT4">
                  <p:embed/>
                </p:oleObj>
              </mc:Choice>
              <mc:Fallback>
                <p:oleObj name="Equation" r:id="rId3" imgW="18540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09538"/>
                        <a:ext cx="4946650" cy="72866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13"/>
          <p:cNvSpPr>
            <a:spLocks noChangeArrowheads="1"/>
          </p:cNvSpPr>
          <p:nvPr/>
        </p:nvSpPr>
        <p:spPr bwMode="auto">
          <a:xfrm>
            <a:off x="0" y="235399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2" name="Rectangle 15"/>
          <p:cNvSpPr>
            <a:spLocks noChangeArrowheads="1"/>
          </p:cNvSpPr>
          <p:nvPr/>
        </p:nvSpPr>
        <p:spPr bwMode="auto">
          <a:xfrm>
            <a:off x="0" y="235399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0" y="235399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27088" y="909365"/>
            <a:ext cx="7761287" cy="4826000"/>
            <a:chOff x="521" y="754"/>
            <a:chExt cx="4889" cy="3040"/>
          </a:xfrm>
        </p:grpSpPr>
        <p:graphicFrame>
          <p:nvGraphicFramePr>
            <p:cNvPr id="12296" name="Object 7"/>
            <p:cNvGraphicFramePr>
              <a:graphicFrameLocks noChangeAspect="1"/>
            </p:cNvGraphicFramePr>
            <p:nvPr/>
          </p:nvGraphicFramePr>
          <p:xfrm>
            <a:off x="521" y="754"/>
            <a:ext cx="4889" cy="3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59" name="文档" r:id="rId5" imgW="9921312" imgH="7094148" progId="Word.Document.8">
                    <p:embed/>
                  </p:oleObj>
                </mc:Choice>
                <mc:Fallback>
                  <p:oleObj name="文档" r:id="rId5" imgW="9921312" imgH="7094148" progId="Word.Document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754"/>
                          <a:ext cx="4889" cy="3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>
              <a:off x="748" y="3158"/>
              <a:ext cx="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4468" y="890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299" name="Object 10"/>
            <p:cNvGraphicFramePr>
              <a:graphicFrameLocks noChangeAspect="1"/>
            </p:cNvGraphicFramePr>
            <p:nvPr/>
          </p:nvGraphicFramePr>
          <p:xfrm>
            <a:off x="930" y="3158"/>
            <a:ext cx="43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0" name="公式" r:id="rId7" imgW="228600" imgH="241300" progId="Equation.3">
                    <p:embed/>
                  </p:oleObj>
                </mc:Choice>
                <mc:Fallback>
                  <p:oleObj name="公式" r:id="rId7" imgW="2286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58"/>
                          <a:ext cx="431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1"/>
            <p:cNvGraphicFramePr>
              <a:graphicFrameLocks noChangeAspect="1"/>
            </p:cNvGraphicFramePr>
            <p:nvPr/>
          </p:nvGraphicFramePr>
          <p:xfrm>
            <a:off x="4558" y="845"/>
            <a:ext cx="407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1" name="公式" r:id="rId9" imgW="215806" imgH="228501" progId="Equation.3">
                    <p:embed/>
                  </p:oleObj>
                </mc:Choice>
                <mc:Fallback>
                  <p:oleObj name="公式" r:id="rId9" imgW="215806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845"/>
                          <a:ext cx="407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2"/>
            <p:cNvGraphicFramePr>
              <a:graphicFrameLocks noChangeAspect="1"/>
            </p:cNvGraphicFramePr>
            <p:nvPr/>
          </p:nvGraphicFramePr>
          <p:xfrm>
            <a:off x="4694" y="1344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2" name="公式" r:id="rId11" imgW="139639" imgH="393529" progId="Equation.3">
                    <p:embed/>
                  </p:oleObj>
                </mc:Choice>
                <mc:Fallback>
                  <p:oleObj name="公式" r:id="rId11" imgW="139639" imgH="39352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344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14"/>
            <p:cNvGraphicFramePr>
              <a:graphicFrameLocks noChangeAspect="1"/>
            </p:cNvGraphicFramePr>
            <p:nvPr/>
          </p:nvGraphicFramePr>
          <p:xfrm>
            <a:off x="4694" y="2568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3" name="公式" r:id="rId13" imgW="139639" imgH="393529" progId="Equation.3">
                    <p:embed/>
                  </p:oleObj>
                </mc:Choice>
                <mc:Fallback>
                  <p:oleObj name="公式" r:id="rId13" imgW="139639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68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6"/>
            <p:cNvGraphicFramePr>
              <a:graphicFrameLocks noChangeAspect="1"/>
            </p:cNvGraphicFramePr>
            <p:nvPr/>
          </p:nvGraphicFramePr>
          <p:xfrm>
            <a:off x="4694" y="1979"/>
            <a:ext cx="17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4" name="公式" r:id="rId14" imgW="139639" imgH="393529" progId="Equation.3">
                    <p:embed/>
                  </p:oleObj>
                </mc:Choice>
                <mc:Fallback>
                  <p:oleObj name="公式" r:id="rId14" imgW="139639" imgH="3935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979"/>
                          <a:ext cx="17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18"/>
            <p:cNvGraphicFramePr>
              <a:graphicFrameLocks noChangeAspect="1"/>
            </p:cNvGraphicFramePr>
            <p:nvPr/>
          </p:nvGraphicFramePr>
          <p:xfrm>
            <a:off x="1927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5" name="公式" r:id="rId15" imgW="203112" imgH="393529" progId="Equation.3">
                    <p:embed/>
                  </p:oleObj>
                </mc:Choice>
                <mc:Fallback>
                  <p:oleObj name="公式" r:id="rId15" imgW="203112" imgH="39352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20"/>
            <p:cNvGraphicFramePr>
              <a:graphicFrameLocks noChangeAspect="1"/>
            </p:cNvGraphicFramePr>
            <p:nvPr/>
          </p:nvGraphicFramePr>
          <p:xfrm>
            <a:off x="3969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6" name="公式" r:id="rId17" imgW="203112" imgH="393529" progId="Equation.3">
                    <p:embed/>
                  </p:oleObj>
                </mc:Choice>
                <mc:Fallback>
                  <p:oleObj name="公式" r:id="rId17" imgW="203112" imgH="39352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21"/>
            <p:cNvGraphicFramePr>
              <a:graphicFrameLocks noChangeAspect="1"/>
            </p:cNvGraphicFramePr>
            <p:nvPr/>
          </p:nvGraphicFramePr>
          <p:xfrm>
            <a:off x="2925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7" name="公式" r:id="rId19" imgW="203112" imgH="393529" progId="Equation.3">
                    <p:embed/>
                  </p:oleObj>
                </mc:Choice>
                <mc:Fallback>
                  <p:oleObj name="公式" r:id="rId19" imgW="203112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Text Box 22"/>
            <p:cNvSpPr txBox="1">
              <a:spLocks noChangeArrowheads="1"/>
            </p:cNvSpPr>
            <p:nvPr/>
          </p:nvSpPr>
          <p:spPr bwMode="auto">
            <a:xfrm>
              <a:off x="4694" y="32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4212" y="116632"/>
            <a:ext cx="8280275" cy="25545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 dirty="0"/>
              <a:t>例 箱子里装有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/>
              <a:t>只白球和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/>
              <a:t>只黑球，在其中</a:t>
            </a:r>
            <a:r>
              <a:rPr kumimoji="1" lang="zh-CN" altLang="en-US" sz="3200" b="1" dirty="0" smtClean="0"/>
              <a:t>随机</a:t>
            </a:r>
            <a:r>
              <a:rPr kumimoji="1" lang="zh-CN" altLang="en-US" sz="3200" b="1" dirty="0"/>
              <a:t>地取两次，每次取一只。考虑两种试验：</a:t>
            </a:r>
          </a:p>
          <a:p>
            <a:pPr algn="ctr" eaLnBrk="1" hangingPunct="1"/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dirty="0" smtClean="0">
                <a:latin typeface="Times New Roman" pitchFamily="18" charset="0"/>
              </a:rPr>
              <a:t>1)  </a:t>
            </a:r>
            <a:r>
              <a:rPr kumimoji="1" lang="zh-CN" altLang="en-US" sz="3200" b="1" dirty="0" smtClean="0"/>
              <a:t>有放回抽样</a:t>
            </a:r>
            <a:r>
              <a:rPr kumimoji="1" lang="zh-CN" altLang="en-US" sz="3200" b="1" dirty="0" smtClean="0">
                <a:latin typeface="Times New Roman" pitchFamily="18" charset="0"/>
              </a:rPr>
              <a:t>，</a:t>
            </a:r>
            <a:r>
              <a:rPr kumimoji="1" lang="en-US" altLang="zh-CN" sz="3200" b="1" dirty="0" smtClean="0">
                <a:latin typeface="Times New Roman" pitchFamily="18" charset="0"/>
              </a:rPr>
              <a:t>(2)  </a:t>
            </a:r>
            <a:r>
              <a:rPr kumimoji="1" lang="zh-CN" altLang="en-US" sz="3200" b="1" dirty="0" smtClean="0"/>
              <a:t>不放回抽样</a:t>
            </a:r>
            <a:r>
              <a:rPr kumimoji="1" lang="zh-CN" altLang="en-US" sz="3200" b="1" dirty="0"/>
              <a:t>。</a:t>
            </a:r>
          </a:p>
          <a:p>
            <a:pPr algn="just" eaLnBrk="1" hangingPunct="1"/>
            <a:r>
              <a:rPr kumimoji="1" lang="zh-CN" altLang="en-US" sz="3200" b="1" dirty="0" smtClean="0"/>
              <a:t>定义</a:t>
            </a:r>
            <a:r>
              <a:rPr kumimoji="1" lang="zh-CN" altLang="en-US" sz="3200" b="1" dirty="0"/>
              <a:t>随机变量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i="1" dirty="0">
                <a:latin typeface="Times New Roman" pitchFamily="18" charset="0"/>
              </a:rPr>
              <a:t>Y </a:t>
            </a:r>
            <a:r>
              <a:rPr kumimoji="1" lang="zh-CN" altLang="en-US" sz="3200" b="1" dirty="0"/>
              <a:t>如下，写出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zh-CN" altLang="en-US" sz="3200" b="1" dirty="0"/>
              <a:t>和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zh-CN" altLang="en-US" sz="3200" b="1" dirty="0"/>
              <a:t>的</a:t>
            </a:r>
            <a:r>
              <a:rPr kumimoji="1" lang="zh-CN" altLang="en-US" sz="3200" b="1" dirty="0" smtClean="0"/>
              <a:t>联合分布</a:t>
            </a:r>
            <a:r>
              <a:rPr kumimoji="1" lang="zh-CN" altLang="en-US" sz="3200" b="1" dirty="0"/>
              <a:t>律和边缘分布律 。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74743"/>
              </p:ext>
            </p:extLst>
          </p:nvPr>
        </p:nvGraphicFramePr>
        <p:xfrm>
          <a:off x="684213" y="2852614"/>
          <a:ext cx="51847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公式" r:id="rId3" imgW="2108200" imgH="482600" progId="Equation.3">
                  <p:embed/>
                </p:oleObj>
              </mc:Choice>
              <mc:Fallback>
                <p:oleObj name="公式" r:id="rId3" imgW="21082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614"/>
                        <a:ext cx="51847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603943"/>
              </p:ext>
            </p:extLst>
          </p:nvPr>
        </p:nvGraphicFramePr>
        <p:xfrm>
          <a:off x="825500" y="4076576"/>
          <a:ext cx="50419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公式" r:id="rId5" imgW="2070100" imgH="482600" progId="Equation.3">
                  <p:embed/>
                </p:oleObj>
              </mc:Choice>
              <mc:Fallback>
                <p:oleObj name="公式" r:id="rId5" imgW="2070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076576"/>
                        <a:ext cx="50419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670396" y="404689"/>
            <a:ext cx="2816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 smtClean="0">
                <a:latin typeface="Times New Roman" pitchFamily="18" charset="0"/>
              </a:rPr>
              <a:t>(1) </a:t>
            </a:r>
            <a:r>
              <a:rPr kumimoji="1" lang="zh-CN" altLang="en-US" sz="3200" dirty="0" smtClean="0"/>
              <a:t>有放回抽样</a:t>
            </a:r>
            <a:endParaRPr kumimoji="1" lang="zh-CN" altLang="en-US" sz="32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595" y="1075755"/>
            <a:ext cx="7708900" cy="5161248"/>
            <a:chOff x="384" y="958"/>
            <a:chExt cx="4992" cy="3424"/>
          </a:xfrm>
        </p:grpSpPr>
        <p:sp>
          <p:nvSpPr>
            <p:cNvPr id="14358" name="Line 6"/>
            <p:cNvSpPr>
              <a:spLocks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9" name="Line 7"/>
            <p:cNvSpPr>
              <a:spLocks noChangeShapeType="1"/>
            </p:cNvSpPr>
            <p:nvPr/>
          </p:nvSpPr>
          <p:spPr bwMode="auto">
            <a:xfrm>
              <a:off x="384" y="3666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0" name="Line 8"/>
            <p:cNvSpPr>
              <a:spLocks noChangeShapeType="1"/>
            </p:cNvSpPr>
            <p:nvPr/>
          </p:nvSpPr>
          <p:spPr bwMode="auto">
            <a:xfrm>
              <a:off x="4021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Line 9"/>
            <p:cNvSpPr>
              <a:spLocks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10"/>
            <p:cNvSpPr>
              <a:spLocks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3" name="Text Box 11"/>
            <p:cNvSpPr txBox="1">
              <a:spLocks noChangeArrowheads="1"/>
            </p:cNvSpPr>
            <p:nvPr/>
          </p:nvSpPr>
          <p:spPr bwMode="auto">
            <a:xfrm>
              <a:off x="1244" y="958"/>
              <a:ext cx="30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4364" name="Text Box 12"/>
            <p:cNvSpPr txBox="1">
              <a:spLocks noChangeArrowheads="1"/>
            </p:cNvSpPr>
            <p:nvPr/>
          </p:nvSpPr>
          <p:spPr bwMode="auto">
            <a:xfrm>
              <a:off x="644" y="1150"/>
              <a:ext cx="39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365" name="Line 13"/>
            <p:cNvSpPr>
              <a:spLocks noChangeShapeType="1"/>
            </p:cNvSpPr>
            <p:nvPr/>
          </p:nvSpPr>
          <p:spPr bwMode="auto">
            <a:xfrm>
              <a:off x="384" y="4382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6" name="Line 14"/>
            <p:cNvSpPr>
              <a:spLocks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182190" y="1203548"/>
            <a:ext cx="4354513" cy="3810002"/>
            <a:chOff x="930" y="1030"/>
            <a:chExt cx="2743" cy="2400"/>
          </a:xfrm>
        </p:grpSpPr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2245" y="1030"/>
              <a:ext cx="142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Times New Roman" pitchFamily="18" charset="0"/>
                </a:rPr>
                <a:t>0             </a:t>
              </a:r>
              <a:r>
                <a:rPr lang="en-US" altLang="zh-CN" sz="3600" dirty="0" smtClean="0">
                  <a:latin typeface="Times New Roman" pitchFamily="18" charset="0"/>
                </a:rPr>
                <a:t> 1</a:t>
              </a:r>
              <a:endParaRPr lang="en-US" altLang="zh-CN" sz="3600" dirty="0">
                <a:latin typeface="Times New Roman" pitchFamily="18" charset="0"/>
              </a:endParaRP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930" y="1842"/>
              <a:ext cx="262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Times New Roman" pitchFamily="18" charset="0"/>
                </a:rPr>
                <a:t>0</a:t>
              </a:r>
            </a:p>
            <a:p>
              <a:pPr eaLnBrk="1" hangingPunct="1"/>
              <a:r>
                <a:rPr lang="en-US" altLang="zh-CN" sz="3600" dirty="0">
                  <a:latin typeface="Times New Roman" pitchFamily="18" charset="0"/>
                </a:rPr>
                <a:t> </a:t>
              </a:r>
            </a:p>
            <a:p>
              <a:pPr eaLnBrk="1" hangingPunct="1"/>
              <a:endParaRPr lang="en-US" altLang="zh-CN" sz="3600" dirty="0" smtClean="0"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3600" dirty="0" smtClean="0">
                  <a:latin typeface="Times New Roman" pitchFamily="18" charset="0"/>
                </a:rPr>
                <a:t>1</a:t>
              </a:r>
              <a:endParaRPr lang="en-US" altLang="zh-CN" sz="3600" dirty="0">
                <a:latin typeface="Times New Roman" pitchFamily="18" charset="0"/>
              </a:endParaRPr>
            </a:p>
          </p:txBody>
        </p:sp>
        <p:graphicFrame>
          <p:nvGraphicFramePr>
            <p:cNvPr id="1435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292464"/>
                </p:ext>
              </p:extLst>
            </p:nvPr>
          </p:nvGraphicFramePr>
          <p:xfrm>
            <a:off x="2245" y="1570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7" name="公式" r:id="rId4" imgW="139639" imgH="393529" progId="Equation.3">
                    <p:embed/>
                  </p:oleObj>
                </mc:Choice>
                <mc:Fallback>
                  <p:oleObj name="公式" r:id="rId4" imgW="139639" imgH="39352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570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013669"/>
                </p:ext>
              </p:extLst>
            </p:nvPr>
          </p:nvGraphicFramePr>
          <p:xfrm>
            <a:off x="2245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8" name="公式" r:id="rId6" imgW="152334" imgH="393529" progId="Equation.3">
                    <p:embed/>
                  </p:oleObj>
                </mc:Choice>
                <mc:Fallback>
                  <p:oleObj name="公式" r:id="rId6" imgW="152334" imgH="39352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829947"/>
                </p:ext>
              </p:extLst>
            </p:nvPr>
          </p:nvGraphicFramePr>
          <p:xfrm>
            <a:off x="3374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9" name="公式" r:id="rId8" imgW="152334" imgH="393529" progId="Equation.3">
                    <p:embed/>
                  </p:oleObj>
                </mc:Choice>
                <mc:Fallback>
                  <p:oleObj name="公式" r:id="rId8" imgW="152334" imgH="39352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873576"/>
                </p:ext>
              </p:extLst>
            </p:nvPr>
          </p:nvGraphicFramePr>
          <p:xfrm>
            <a:off x="3374" y="1525"/>
            <a:ext cx="298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0" name="公式" r:id="rId10" imgW="152334" imgH="393529" progId="Equation.3">
                    <p:embed/>
                  </p:oleObj>
                </mc:Choice>
                <mc:Fallback>
                  <p:oleObj name="公式" r:id="rId10" imgW="152334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1525"/>
                          <a:ext cx="298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430267" y="1052736"/>
            <a:ext cx="652462" cy="3960814"/>
            <a:chOff x="4649" y="935"/>
            <a:chExt cx="411" cy="2495"/>
          </a:xfrm>
        </p:grpSpPr>
        <p:graphicFrame>
          <p:nvGraphicFramePr>
            <p:cNvPr id="14349" name="Object 22"/>
            <p:cNvGraphicFramePr>
              <a:graphicFrameLocks noChangeAspect="1"/>
            </p:cNvGraphicFramePr>
            <p:nvPr/>
          </p:nvGraphicFramePr>
          <p:xfrm>
            <a:off x="4694" y="1525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1" name="公式" r:id="rId12" imgW="139639" imgH="393529" progId="Equation.3">
                    <p:embed/>
                  </p:oleObj>
                </mc:Choice>
                <mc:Fallback>
                  <p:oleObj name="公式" r:id="rId12" imgW="139639" imgH="39352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525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3878383"/>
                </p:ext>
              </p:extLst>
            </p:nvPr>
          </p:nvGraphicFramePr>
          <p:xfrm>
            <a:off x="4728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2" name="公式" r:id="rId14" imgW="152334" imgH="393529" progId="Equation.3">
                    <p:embed/>
                  </p:oleObj>
                </mc:Choice>
                <mc:Fallback>
                  <p:oleObj name="公式" r:id="rId14" imgW="152334" imgH="39352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40"/>
            <p:cNvGraphicFramePr>
              <a:graphicFrameLocks noChangeAspect="1"/>
            </p:cNvGraphicFramePr>
            <p:nvPr/>
          </p:nvGraphicFramePr>
          <p:xfrm>
            <a:off x="4649" y="935"/>
            <a:ext cx="4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3" name="公式" r:id="rId16" imgW="215806" imgH="228501" progId="Equation.3">
                    <p:embed/>
                  </p:oleObj>
                </mc:Choice>
                <mc:Fallback>
                  <p:oleObj name="公式" r:id="rId16" imgW="215806" imgH="228501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935"/>
                          <a:ext cx="41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154707" y="5228233"/>
            <a:ext cx="5832475" cy="1081087"/>
            <a:chOff x="918" y="3385"/>
            <a:chExt cx="3674" cy="681"/>
          </a:xfrm>
        </p:grpSpPr>
        <p:graphicFrame>
          <p:nvGraphicFramePr>
            <p:cNvPr id="1434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7994829"/>
                </p:ext>
              </p:extLst>
            </p:nvPr>
          </p:nvGraphicFramePr>
          <p:xfrm>
            <a:off x="3425" y="3385"/>
            <a:ext cx="2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4" name="公式" r:id="rId18" imgW="152334" imgH="393529" progId="Equation.3">
                    <p:embed/>
                  </p:oleObj>
                </mc:Choice>
                <mc:Fallback>
                  <p:oleObj name="公式" r:id="rId18" imgW="152334" imgH="39352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3385"/>
                          <a:ext cx="2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816224"/>
                </p:ext>
              </p:extLst>
            </p:nvPr>
          </p:nvGraphicFramePr>
          <p:xfrm>
            <a:off x="2290" y="3385"/>
            <a:ext cx="24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5" name="公式" r:id="rId20" imgW="139639" imgH="393529" progId="Equation.3">
                    <p:embed/>
                  </p:oleObj>
                </mc:Choice>
                <mc:Fallback>
                  <p:oleObj name="公式" r:id="rId20" imgW="139639" imgH="39352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385"/>
                          <a:ext cx="24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7" name="Text Box 26"/>
            <p:cNvSpPr txBox="1">
              <a:spLocks noChangeArrowheads="1"/>
            </p:cNvSpPr>
            <p:nvPr/>
          </p:nvSpPr>
          <p:spPr bwMode="auto">
            <a:xfrm>
              <a:off x="4332" y="352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Times New Roman" pitchFamily="18" charset="0"/>
                </a:rPr>
                <a:t>1</a:t>
              </a:r>
            </a:p>
          </p:txBody>
        </p:sp>
        <p:graphicFrame>
          <p:nvGraphicFramePr>
            <p:cNvPr id="14348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382201"/>
                </p:ext>
              </p:extLst>
            </p:nvPr>
          </p:nvGraphicFramePr>
          <p:xfrm>
            <a:off x="918" y="3476"/>
            <a:ext cx="435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6" name="公式" r:id="rId21" imgW="228600" imgH="241300" progId="Equation.3">
                    <p:embed/>
                  </p:oleObj>
                </mc:Choice>
                <mc:Fallback>
                  <p:oleObj name="公式" r:id="rId21" imgW="228600" imgH="2413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476"/>
                          <a:ext cx="435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3744416" y="80010"/>
            <a:ext cx="4572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P(X=0)=2/6  P(X=1</a:t>
            </a:r>
            <a:r>
              <a:rPr kumimoji="1" lang="en-US" altLang="zh-CN" sz="2800" dirty="0">
                <a:solidFill>
                  <a:srgbClr val="0000FF"/>
                </a:solidFill>
              </a:rPr>
              <a:t>)=4/6</a:t>
            </a:r>
          </a:p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P(Y=0</a:t>
            </a:r>
            <a:r>
              <a:rPr kumimoji="1" lang="en-US" altLang="zh-CN" sz="2800" dirty="0">
                <a:solidFill>
                  <a:srgbClr val="0000FF"/>
                </a:solidFill>
              </a:rPr>
              <a:t>)=2/6  P(Y=1)=4/6</a:t>
            </a: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726577" y="3193812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P(X=0,Y=0)=P(X=0)P(Y=0)</a:t>
            </a:r>
            <a:endParaRPr kumimoji="1"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11188" y="116632"/>
            <a:ext cx="28167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en-US" altLang="zh-CN" sz="3200" dirty="0" smtClean="0">
                <a:latin typeface="Times New Roman" pitchFamily="18" charset="0"/>
              </a:rPr>
              <a:t>2) </a:t>
            </a:r>
            <a:r>
              <a:rPr kumimoji="1" lang="zh-CN" altLang="en-US" sz="3200" dirty="0" smtClean="0"/>
              <a:t>不放回抽样</a:t>
            </a:r>
            <a:endParaRPr kumimoji="1" lang="zh-CN" altLang="en-US" sz="32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0113" y="764704"/>
            <a:ext cx="7708900" cy="5329170"/>
            <a:chOff x="384" y="958"/>
            <a:chExt cx="4992" cy="3214"/>
          </a:xfrm>
        </p:grpSpPr>
        <p:sp>
          <p:nvSpPr>
            <p:cNvPr id="15385" name="Line 6"/>
            <p:cNvSpPr>
              <a:spLocks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7"/>
            <p:cNvSpPr>
              <a:spLocks noChangeShapeType="1"/>
            </p:cNvSpPr>
            <p:nvPr/>
          </p:nvSpPr>
          <p:spPr bwMode="auto">
            <a:xfrm>
              <a:off x="384" y="355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8"/>
            <p:cNvSpPr>
              <a:spLocks noChangeShapeType="1"/>
            </p:cNvSpPr>
            <p:nvPr/>
          </p:nvSpPr>
          <p:spPr bwMode="auto">
            <a:xfrm>
              <a:off x="4464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Line 9"/>
            <p:cNvSpPr>
              <a:spLocks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9" name="Line 10"/>
            <p:cNvSpPr>
              <a:spLocks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Text Box 11"/>
            <p:cNvSpPr txBox="1">
              <a:spLocks noChangeArrowheads="1"/>
            </p:cNvSpPr>
            <p:nvPr/>
          </p:nvSpPr>
          <p:spPr bwMode="auto">
            <a:xfrm>
              <a:off x="1244" y="958"/>
              <a:ext cx="30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5391" name="Text Box 12"/>
            <p:cNvSpPr txBox="1">
              <a:spLocks noChangeArrowheads="1"/>
            </p:cNvSpPr>
            <p:nvPr/>
          </p:nvSpPr>
          <p:spPr bwMode="auto">
            <a:xfrm>
              <a:off x="644" y="1150"/>
              <a:ext cx="39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5392" name="Line 13"/>
            <p:cNvSpPr>
              <a:spLocks noChangeShapeType="1"/>
            </p:cNvSpPr>
            <p:nvPr/>
          </p:nvSpPr>
          <p:spPr bwMode="auto">
            <a:xfrm>
              <a:off x="384" y="4172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3" name="Line 14"/>
            <p:cNvSpPr>
              <a:spLocks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596188" y="1052042"/>
            <a:ext cx="652462" cy="4818062"/>
            <a:chOff x="4785" y="1071"/>
            <a:chExt cx="411" cy="3035"/>
          </a:xfrm>
        </p:grpSpPr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4830" y="1661"/>
            <a:ext cx="274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4" name="公式" r:id="rId4" imgW="139639" imgH="393529" progId="Equation.3">
                    <p:embed/>
                  </p:oleObj>
                </mc:Choice>
                <mc:Fallback>
                  <p:oleObj name="公式" r:id="rId4" imgW="139639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661"/>
                          <a:ext cx="274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4864" y="2659"/>
            <a:ext cx="2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5" name="公式" r:id="rId6" imgW="152334" imgH="393529" progId="Equation.3">
                    <p:embed/>
                  </p:oleObj>
                </mc:Choice>
                <mc:Fallback>
                  <p:oleObj name="公式" r:id="rId6" imgW="152334" imgH="39352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659"/>
                          <a:ext cx="2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Text Box 25"/>
            <p:cNvSpPr txBox="1">
              <a:spLocks noChangeArrowheads="1"/>
            </p:cNvSpPr>
            <p:nvPr/>
          </p:nvSpPr>
          <p:spPr bwMode="auto">
            <a:xfrm>
              <a:off x="4830" y="370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1</a:t>
              </a:r>
            </a:p>
          </p:txBody>
        </p:sp>
        <p:graphicFrame>
          <p:nvGraphicFramePr>
            <p:cNvPr id="15384" name="Object 26"/>
            <p:cNvGraphicFramePr>
              <a:graphicFrameLocks noChangeAspect="1"/>
            </p:cNvGraphicFramePr>
            <p:nvPr/>
          </p:nvGraphicFramePr>
          <p:xfrm>
            <a:off x="4785" y="1071"/>
            <a:ext cx="41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6" name="公式" r:id="rId8" imgW="215806" imgH="228501" progId="Equation.3">
                    <p:embed/>
                  </p:oleObj>
                </mc:Choice>
                <mc:Fallback>
                  <p:oleObj name="公式" r:id="rId8" imgW="215806" imgH="22850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071"/>
                          <a:ext cx="411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73225" y="5084292"/>
            <a:ext cx="4686300" cy="1081087"/>
            <a:chOff x="1054" y="3611"/>
            <a:chExt cx="2952" cy="681"/>
          </a:xfrm>
        </p:grpSpPr>
        <p:graphicFrame>
          <p:nvGraphicFramePr>
            <p:cNvPr id="15378" name="Object 23"/>
            <p:cNvGraphicFramePr>
              <a:graphicFrameLocks noChangeAspect="1"/>
            </p:cNvGraphicFramePr>
            <p:nvPr/>
          </p:nvGraphicFramePr>
          <p:xfrm>
            <a:off x="3742" y="3611"/>
            <a:ext cx="264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7" name="公式" r:id="rId10" imgW="152334" imgH="393529" progId="Equation.3">
                    <p:embed/>
                  </p:oleObj>
                </mc:Choice>
                <mc:Fallback>
                  <p:oleObj name="公式" r:id="rId10" imgW="152334" imgH="39352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611"/>
                          <a:ext cx="264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24"/>
            <p:cNvGraphicFramePr>
              <a:graphicFrameLocks noChangeAspect="1"/>
            </p:cNvGraphicFramePr>
            <p:nvPr/>
          </p:nvGraphicFramePr>
          <p:xfrm>
            <a:off x="2426" y="3611"/>
            <a:ext cx="24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8" name="公式" r:id="rId12" imgW="139639" imgH="393529" progId="Equation.3">
                    <p:embed/>
                  </p:oleObj>
                </mc:Choice>
                <mc:Fallback>
                  <p:oleObj name="公式" r:id="rId12" imgW="139639" imgH="39352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611"/>
                          <a:ext cx="242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7"/>
            <p:cNvGraphicFramePr>
              <a:graphicFrameLocks noChangeAspect="1"/>
            </p:cNvGraphicFramePr>
            <p:nvPr/>
          </p:nvGraphicFramePr>
          <p:xfrm>
            <a:off x="1054" y="3690"/>
            <a:ext cx="435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9" name="公式" r:id="rId13" imgW="228600" imgH="241300" progId="Equation.3">
                    <p:embed/>
                  </p:oleObj>
                </mc:Choice>
                <mc:Fallback>
                  <p:oleObj name="公式" r:id="rId13" imgW="228600" imgH="241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3690"/>
                          <a:ext cx="435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741610" y="1055397"/>
            <a:ext cx="4733925" cy="3816350"/>
            <a:chOff x="1066" y="1071"/>
            <a:chExt cx="2982" cy="2404"/>
          </a:xfrm>
        </p:grpSpPr>
        <p:sp>
          <p:nvSpPr>
            <p:cNvPr id="15372" name="Text Box 15"/>
            <p:cNvSpPr txBox="1">
              <a:spLocks noChangeArrowheads="1"/>
            </p:cNvSpPr>
            <p:nvPr/>
          </p:nvSpPr>
          <p:spPr bwMode="auto">
            <a:xfrm>
              <a:off x="2381" y="1071"/>
              <a:ext cx="1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0                 1</a:t>
              </a:r>
            </a:p>
          </p:txBody>
        </p:sp>
        <p:sp>
          <p:nvSpPr>
            <p:cNvPr id="15373" name="Text Box 16"/>
            <p:cNvSpPr txBox="1">
              <a:spLocks noChangeArrowheads="1"/>
            </p:cNvSpPr>
            <p:nvPr/>
          </p:nvSpPr>
          <p:spPr bwMode="auto">
            <a:xfrm>
              <a:off x="1066" y="1797"/>
              <a:ext cx="260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0</a:t>
              </a:r>
            </a:p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 </a:t>
              </a:r>
            </a:p>
            <a:p>
              <a:pPr eaLnBrk="1" hangingPunct="1"/>
              <a:endParaRPr lang="en-US" altLang="zh-CN" sz="3600">
                <a:latin typeface="Times New Roman" pitchFamily="18" charset="0"/>
              </a:endParaRPr>
            </a:p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1</a:t>
              </a:r>
            </a:p>
          </p:txBody>
        </p:sp>
        <p:graphicFrame>
          <p:nvGraphicFramePr>
            <p:cNvPr id="15374" name="Object 17"/>
            <p:cNvGraphicFramePr>
              <a:graphicFrameLocks noChangeAspect="1"/>
            </p:cNvGraphicFramePr>
            <p:nvPr/>
          </p:nvGraphicFramePr>
          <p:xfrm>
            <a:off x="2319" y="1616"/>
            <a:ext cx="39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0" name="公式" r:id="rId15" imgW="203112" imgH="393529" progId="Equation.3">
                    <p:embed/>
                  </p:oleObj>
                </mc:Choice>
                <mc:Fallback>
                  <p:oleObj name="公式" r:id="rId15" imgW="203112" imgH="39352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9" y="1616"/>
                          <a:ext cx="399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20"/>
            <p:cNvGraphicFramePr>
              <a:graphicFrameLocks noChangeAspect="1"/>
            </p:cNvGraphicFramePr>
            <p:nvPr/>
          </p:nvGraphicFramePr>
          <p:xfrm>
            <a:off x="2336" y="2704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1" name="公式" r:id="rId17" imgW="203112" imgH="393529" progId="Equation.3">
                    <p:embed/>
                  </p:oleObj>
                </mc:Choice>
                <mc:Fallback>
                  <p:oleObj name="公式" r:id="rId17" imgW="203112" imgH="39352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704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28"/>
            <p:cNvGraphicFramePr>
              <a:graphicFrameLocks noChangeAspect="1"/>
            </p:cNvGraphicFramePr>
            <p:nvPr/>
          </p:nvGraphicFramePr>
          <p:xfrm>
            <a:off x="3647" y="1661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2" name="公式" r:id="rId19" imgW="203112" imgH="393529" progId="Equation.3">
                    <p:embed/>
                  </p:oleObj>
                </mc:Choice>
                <mc:Fallback>
                  <p:oleObj name="公式" r:id="rId19" imgW="203112" imgH="39352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1661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29"/>
            <p:cNvGraphicFramePr>
              <a:graphicFrameLocks noChangeAspect="1"/>
            </p:cNvGraphicFramePr>
            <p:nvPr/>
          </p:nvGraphicFramePr>
          <p:xfrm>
            <a:off x="3651" y="2704"/>
            <a:ext cx="39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3" name="公式" r:id="rId20" imgW="203112" imgH="393529" progId="Equation.3">
                    <p:embed/>
                  </p:oleObj>
                </mc:Choice>
                <mc:Fallback>
                  <p:oleObj name="公式" r:id="rId20" imgW="203112" imgH="39352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04"/>
                          <a:ext cx="397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45"/>
          <p:cNvSpPr>
            <a:spLocks noChangeArrowheads="1"/>
          </p:cNvSpPr>
          <p:nvPr/>
        </p:nvSpPr>
        <p:spPr bwMode="auto">
          <a:xfrm>
            <a:off x="516122" y="2636912"/>
            <a:ext cx="35518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P(X=0,Y=0)</a:t>
            </a:r>
          </a:p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=P(X=0)P(Y=0|X=0)</a:t>
            </a:r>
          </a:p>
          <a:p>
            <a:pPr eaLnBrk="1" hangingPunct="1"/>
            <a:r>
              <a:rPr kumimoji="1" lang="en-US" altLang="zh-CN" sz="2800" dirty="0" smtClean="0">
                <a:solidFill>
                  <a:srgbClr val="0000FF"/>
                </a:solidFill>
              </a:rPr>
              <a:t>=2/6 * 1/5 = 1/15</a:t>
            </a:r>
            <a:endParaRPr kumimoji="1"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804252"/>
              </p:ext>
            </p:extLst>
          </p:nvPr>
        </p:nvGraphicFramePr>
        <p:xfrm>
          <a:off x="1619250" y="836712"/>
          <a:ext cx="53054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4" imgW="4236624" imgH="708660" progId="Equation.3">
                  <p:embed/>
                </p:oleObj>
              </mc:Choice>
              <mc:Fallback>
                <p:oleObj name="Equation" r:id="rId4" imgW="4236624" imgH="7086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836712"/>
                        <a:ext cx="53054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31165"/>
              </p:ext>
            </p:extLst>
          </p:nvPr>
        </p:nvGraphicFramePr>
        <p:xfrm>
          <a:off x="1619250" y="1771749"/>
          <a:ext cx="54006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6" imgW="4198608" imgH="708660" progId="Equation.3">
                  <p:embed/>
                </p:oleObj>
              </mc:Choice>
              <mc:Fallback>
                <p:oleObj name="Equation" r:id="rId6" imgW="4198608" imgH="7086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1749"/>
                        <a:ext cx="54006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58332"/>
              </p:ext>
            </p:extLst>
          </p:nvPr>
        </p:nvGraphicFramePr>
        <p:xfrm>
          <a:off x="1547813" y="2708374"/>
          <a:ext cx="4751387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公式" r:id="rId8" imgW="1318248" imgH="312492" progId="Equation.3">
                  <p:embed/>
                </p:oleObj>
              </mc:Choice>
              <mc:Fallback>
                <p:oleObj name="公式" r:id="rId8" imgW="1318248" imgH="31249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374"/>
                        <a:ext cx="4751387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72892"/>
              </p:ext>
            </p:extLst>
          </p:nvPr>
        </p:nvGraphicFramePr>
        <p:xfrm>
          <a:off x="1619250" y="3860899"/>
          <a:ext cx="46799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公式" r:id="rId10" imgW="1303128" imgH="312492" progId="Equation.3">
                  <p:embed/>
                </p:oleObj>
              </mc:Choice>
              <mc:Fallback>
                <p:oleObj name="公式" r:id="rId10" imgW="1303128" imgH="31249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60899"/>
                        <a:ext cx="46799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971550" y="5084862"/>
            <a:ext cx="7296150" cy="7016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华文新魏" pitchFamily="2" charset="-122"/>
                <a:ea typeface="华文新魏" pitchFamily="2" charset="-122"/>
              </a:rPr>
              <a:t>已知联合密度可以求得边缘密度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95897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二</a:t>
            </a:r>
            <a:r>
              <a:rPr lang="zh-CN" altLang="en-US" dirty="0"/>
              <a:t>维连续型随机变量的</a:t>
            </a:r>
            <a:r>
              <a:rPr lang="zh-CN" altLang="en-US" dirty="0" smtClean="0"/>
              <a:t>边缘分布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3754"/>
              </p:ext>
            </p:extLst>
          </p:nvPr>
        </p:nvGraphicFramePr>
        <p:xfrm>
          <a:off x="804863" y="116632"/>
          <a:ext cx="7462837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name="Equation" r:id="rId3" imgW="3136680" imgH="812520" progId="Equation.DSMT4">
                  <p:embed/>
                </p:oleObj>
              </mc:Choice>
              <mc:Fallback>
                <p:oleObj name="Equation" r:id="rId3" imgW="3136680" imgH="8125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16632"/>
                        <a:ext cx="7462837" cy="1931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27109"/>
              </p:ext>
            </p:extLst>
          </p:nvPr>
        </p:nvGraphicFramePr>
        <p:xfrm>
          <a:off x="755650" y="2433117"/>
          <a:ext cx="576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name="公式" r:id="rId5" imgW="241195" imgH="203112" progId="Equation.3">
                  <p:embed/>
                </p:oleObj>
              </mc:Choice>
              <mc:Fallback>
                <p:oleObj name="公式" r:id="rId5" imgW="241195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33117"/>
                        <a:ext cx="576263" cy="48577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17199"/>
              </p:ext>
            </p:extLst>
          </p:nvPr>
        </p:nvGraphicFramePr>
        <p:xfrm>
          <a:off x="1692275" y="2433117"/>
          <a:ext cx="29606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6" name="公式" r:id="rId7" imgW="1104421" imgH="215806" progId="Equation.3">
                  <p:embed/>
                </p:oleObj>
              </mc:Choice>
              <mc:Fallback>
                <p:oleObj name="公式" r:id="rId7" imgW="1104421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33117"/>
                        <a:ext cx="29606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02269"/>
              </p:ext>
            </p:extLst>
          </p:nvPr>
        </p:nvGraphicFramePr>
        <p:xfrm>
          <a:off x="4932363" y="2506142"/>
          <a:ext cx="10080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name="公式" r:id="rId9" imgW="355292" imgH="164957" progId="Equation.3">
                  <p:embed/>
                </p:oleObj>
              </mc:Choice>
              <mc:Fallback>
                <p:oleObj name="公式" r:id="rId9" imgW="355292" imgH="16495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506142"/>
                        <a:ext cx="10080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4770"/>
              </p:ext>
            </p:extLst>
          </p:nvPr>
        </p:nvGraphicFramePr>
        <p:xfrm>
          <a:off x="1103313" y="3248769"/>
          <a:ext cx="4343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Equation" r:id="rId11" imgW="1663560" imgH="253800" progId="Equation.DSMT4">
                  <p:embed/>
                </p:oleObj>
              </mc:Choice>
              <mc:Fallback>
                <p:oleObj name="Equation" r:id="rId11" imgW="1663560" imgH="253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248769"/>
                        <a:ext cx="4343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918902"/>
              </p:ext>
            </p:extLst>
          </p:nvPr>
        </p:nvGraphicFramePr>
        <p:xfrm>
          <a:off x="1201738" y="4096494"/>
          <a:ext cx="42068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9" name="Equation" r:id="rId13" imgW="1625400" imgH="507960" progId="Equation.DSMT4">
                  <p:embed/>
                </p:oleObj>
              </mc:Choice>
              <mc:Fallback>
                <p:oleObj name="Equation" r:id="rId13" imgW="1625400" imgH="5079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096494"/>
                        <a:ext cx="42068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084888" y="2722042"/>
            <a:ext cx="2405062" cy="2689225"/>
            <a:chOff x="3833" y="2115"/>
            <a:chExt cx="1515" cy="1694"/>
          </a:xfrm>
        </p:grpSpPr>
        <p:sp>
          <p:nvSpPr>
            <p:cNvPr id="17418" name="Line 12"/>
            <p:cNvSpPr>
              <a:spLocks noChangeShapeType="1"/>
            </p:cNvSpPr>
            <p:nvPr/>
          </p:nvSpPr>
          <p:spPr bwMode="auto">
            <a:xfrm>
              <a:off x="3833" y="3566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13"/>
            <p:cNvSpPr>
              <a:spLocks noChangeShapeType="1"/>
            </p:cNvSpPr>
            <p:nvPr/>
          </p:nvSpPr>
          <p:spPr bwMode="auto">
            <a:xfrm flipV="1">
              <a:off x="4150" y="234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Text Box 16"/>
            <p:cNvSpPr txBox="1">
              <a:spLocks noChangeArrowheads="1"/>
            </p:cNvSpPr>
            <p:nvPr/>
          </p:nvSpPr>
          <p:spPr bwMode="auto">
            <a:xfrm>
              <a:off x="4195" y="211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7421" name="Text Box 17"/>
            <p:cNvSpPr txBox="1">
              <a:spLocks noChangeArrowheads="1"/>
            </p:cNvSpPr>
            <p:nvPr/>
          </p:nvSpPr>
          <p:spPr bwMode="auto">
            <a:xfrm>
              <a:off x="3878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o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7422" name="Text Box 21"/>
            <p:cNvSpPr txBox="1">
              <a:spLocks noChangeArrowheads="1"/>
            </p:cNvSpPr>
            <p:nvPr/>
          </p:nvSpPr>
          <p:spPr bwMode="auto">
            <a:xfrm>
              <a:off x="4604" y="3521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23" name="Text Box 22"/>
            <p:cNvSpPr txBox="1">
              <a:spLocks noChangeArrowheads="1"/>
            </p:cNvSpPr>
            <p:nvPr/>
          </p:nvSpPr>
          <p:spPr bwMode="auto">
            <a:xfrm>
              <a:off x="5012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7424" name="Line 30"/>
            <p:cNvSpPr>
              <a:spLocks noChangeShapeType="1"/>
            </p:cNvSpPr>
            <p:nvPr/>
          </p:nvSpPr>
          <p:spPr bwMode="auto">
            <a:xfrm>
              <a:off x="4150" y="2568"/>
              <a:ext cx="59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Text Box 31"/>
            <p:cNvSpPr txBox="1">
              <a:spLocks noChangeArrowheads="1"/>
            </p:cNvSpPr>
            <p:nvPr/>
          </p:nvSpPr>
          <p:spPr bwMode="auto">
            <a:xfrm>
              <a:off x="3923" y="23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26" name="Text Box 32"/>
            <p:cNvSpPr txBox="1">
              <a:spLocks noChangeArrowheads="1"/>
            </p:cNvSpPr>
            <p:nvPr/>
          </p:nvSpPr>
          <p:spPr bwMode="auto">
            <a:xfrm>
              <a:off x="4183" y="30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1" dirty="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67544" y="154529"/>
            <a:ext cx="8208912" cy="18935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6607680" y="3479037"/>
            <a:ext cx="900000" cy="1548000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i="1" dirty="0" smtClean="0"/>
              <a:t>D</a:t>
            </a:r>
            <a:endParaRPr lang="zh-CN" altLang="en-US" i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176584"/>
              </p:ext>
            </p:extLst>
          </p:nvPr>
        </p:nvGraphicFramePr>
        <p:xfrm>
          <a:off x="7452320" y="3513559"/>
          <a:ext cx="1088470" cy="71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" name="Equation" r:id="rId15" imgW="596880" imgH="393480" progId="Equation.DSMT4">
                  <p:embed/>
                </p:oleObj>
              </mc:Choice>
              <mc:Fallback>
                <p:oleObj name="Equation" r:id="rId15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52320" y="3513559"/>
                        <a:ext cx="1088470" cy="71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H="1">
            <a:off x="7111013" y="3958538"/>
            <a:ext cx="330522" cy="326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461370"/>
              </p:ext>
            </p:extLst>
          </p:nvPr>
        </p:nvGraphicFramePr>
        <p:xfrm>
          <a:off x="611188" y="3594323"/>
          <a:ext cx="51641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1" name="公式" r:id="rId3" imgW="2032000" imgH="215900" progId="Equation.3">
                  <p:embed/>
                </p:oleObj>
              </mc:Choice>
              <mc:Fallback>
                <p:oleObj name="公式" r:id="rId3" imgW="20320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94323"/>
                        <a:ext cx="51641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928407"/>
              </p:ext>
            </p:extLst>
          </p:nvPr>
        </p:nvGraphicFramePr>
        <p:xfrm>
          <a:off x="684213" y="137442"/>
          <a:ext cx="25336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2" name="公式" r:id="rId5" imgW="939392" imgH="215806" progId="Equation.3">
                  <p:embed/>
                </p:oleObj>
              </mc:Choice>
              <mc:Fallback>
                <p:oleObj name="公式" r:id="rId5" imgW="939392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7442"/>
                        <a:ext cx="25336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41466"/>
              </p:ext>
            </p:extLst>
          </p:nvPr>
        </p:nvGraphicFramePr>
        <p:xfrm>
          <a:off x="749300" y="620713"/>
          <a:ext cx="33988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3" name="Equation" r:id="rId7" imgW="1320480" imgH="482400" progId="Equation.DSMT4">
                  <p:embed/>
                </p:oleObj>
              </mc:Choice>
              <mc:Fallback>
                <p:oleObj name="Equation" r:id="rId7" imgW="132048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620713"/>
                        <a:ext cx="339883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02116"/>
              </p:ext>
            </p:extLst>
          </p:nvPr>
        </p:nvGraphicFramePr>
        <p:xfrm>
          <a:off x="4140200" y="666726"/>
          <a:ext cx="396081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4" name="公式" r:id="rId9" imgW="1574117" imgH="495085" progId="Equation.3">
                  <p:embed/>
                </p:oleObj>
              </mc:Choice>
              <mc:Fallback>
                <p:oleObj name="公式" r:id="rId9" imgW="1574117" imgH="4950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666726"/>
                        <a:ext cx="3960813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77954"/>
              </p:ext>
            </p:extLst>
          </p:nvPr>
        </p:nvGraphicFramePr>
        <p:xfrm>
          <a:off x="1692275" y="2076426"/>
          <a:ext cx="16335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5" name="公式" r:id="rId11" imgW="596641" imgH="215806" progId="Equation.3">
                  <p:embed/>
                </p:oleObj>
              </mc:Choice>
              <mc:Fallback>
                <p:oleObj name="公式" r:id="rId11" imgW="59664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076426"/>
                        <a:ext cx="16335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92855"/>
              </p:ext>
            </p:extLst>
          </p:nvPr>
        </p:nvGraphicFramePr>
        <p:xfrm>
          <a:off x="947738" y="4421410"/>
          <a:ext cx="45831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6" name="公式" r:id="rId13" imgW="1689100" imgH="457200" progId="Equation.3">
                  <p:embed/>
                </p:oleObj>
              </mc:Choice>
              <mc:Fallback>
                <p:oleObj name="公式" r:id="rId13" imgW="16891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421410"/>
                        <a:ext cx="4583112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64252"/>
              </p:ext>
            </p:extLst>
          </p:nvPr>
        </p:nvGraphicFramePr>
        <p:xfrm>
          <a:off x="611188" y="2802160"/>
          <a:ext cx="3149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7" name="公式" r:id="rId15" imgW="1167893" imgH="215806" progId="Equation.3">
                  <p:embed/>
                </p:oleObj>
              </mc:Choice>
              <mc:Fallback>
                <p:oleObj name="公式" r:id="rId15" imgW="1167893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02160"/>
                        <a:ext cx="3149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8952"/>
              </p:ext>
            </p:extLst>
          </p:nvPr>
        </p:nvGraphicFramePr>
        <p:xfrm>
          <a:off x="3924300" y="2802160"/>
          <a:ext cx="1600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8" name="公式" r:id="rId17" imgW="622030" imgH="215806" progId="Equation.3">
                  <p:embed/>
                </p:oleObj>
              </mc:Choice>
              <mc:Fallback>
                <p:oleObj name="公式" r:id="rId17" imgW="622030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02160"/>
                        <a:ext cx="1600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56325" y="1844824"/>
            <a:ext cx="2405063" cy="2689225"/>
            <a:chOff x="3833" y="2115"/>
            <a:chExt cx="1515" cy="1694"/>
          </a:xfrm>
        </p:grpSpPr>
        <p:sp>
          <p:nvSpPr>
            <p:cNvPr id="18447" name="Line 19"/>
            <p:cNvSpPr>
              <a:spLocks noChangeShapeType="1"/>
            </p:cNvSpPr>
            <p:nvPr/>
          </p:nvSpPr>
          <p:spPr bwMode="auto">
            <a:xfrm>
              <a:off x="3833" y="3566"/>
              <a:ext cx="1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20"/>
            <p:cNvSpPr>
              <a:spLocks noChangeShapeType="1"/>
            </p:cNvSpPr>
            <p:nvPr/>
          </p:nvSpPr>
          <p:spPr bwMode="auto">
            <a:xfrm flipV="1">
              <a:off x="4150" y="234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Text Box 21"/>
            <p:cNvSpPr txBox="1">
              <a:spLocks noChangeArrowheads="1"/>
            </p:cNvSpPr>
            <p:nvPr/>
          </p:nvSpPr>
          <p:spPr bwMode="auto">
            <a:xfrm>
              <a:off x="4195" y="211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50" name="Text Box 22"/>
            <p:cNvSpPr txBox="1">
              <a:spLocks noChangeArrowheads="1"/>
            </p:cNvSpPr>
            <p:nvPr/>
          </p:nvSpPr>
          <p:spPr bwMode="auto">
            <a:xfrm>
              <a:off x="3878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o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51" name="Text Box 23"/>
            <p:cNvSpPr txBox="1">
              <a:spLocks noChangeArrowheads="1"/>
            </p:cNvSpPr>
            <p:nvPr/>
          </p:nvSpPr>
          <p:spPr bwMode="auto">
            <a:xfrm>
              <a:off x="4604" y="3521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452" name="Text Box 24"/>
            <p:cNvSpPr txBox="1">
              <a:spLocks noChangeArrowheads="1"/>
            </p:cNvSpPr>
            <p:nvPr/>
          </p:nvSpPr>
          <p:spPr bwMode="auto">
            <a:xfrm>
              <a:off x="5012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8453" name="Line 25"/>
            <p:cNvSpPr>
              <a:spLocks noChangeShapeType="1"/>
            </p:cNvSpPr>
            <p:nvPr/>
          </p:nvSpPr>
          <p:spPr bwMode="auto">
            <a:xfrm>
              <a:off x="4150" y="2568"/>
              <a:ext cx="59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Text Box 26"/>
            <p:cNvSpPr txBox="1">
              <a:spLocks noChangeArrowheads="1"/>
            </p:cNvSpPr>
            <p:nvPr/>
          </p:nvSpPr>
          <p:spPr bwMode="auto">
            <a:xfrm>
              <a:off x="3923" y="23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455" name="Text Box 27"/>
            <p:cNvSpPr txBox="1">
              <a:spLocks noChangeArrowheads="1"/>
            </p:cNvSpPr>
            <p:nvPr/>
          </p:nvSpPr>
          <p:spPr bwMode="auto">
            <a:xfrm>
              <a:off x="4183" y="30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7164388" y="2203599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7956550" y="2203599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6300788" y="2203599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>
            <a:off x="6673872" y="2592091"/>
            <a:ext cx="900000" cy="1548000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i="1" dirty="0" smtClean="0"/>
              <a:t>D</a:t>
            </a:r>
            <a:endParaRPr lang="zh-CN" altLang="en-US" i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50798"/>
              </p:ext>
            </p:extLst>
          </p:nvPr>
        </p:nvGraphicFramePr>
        <p:xfrm>
          <a:off x="7515978" y="2636341"/>
          <a:ext cx="1088470" cy="71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9" name="Equation" r:id="rId19" imgW="596880" imgH="393480" progId="Equation.DSMT4">
                  <p:embed/>
                </p:oleObj>
              </mc:Choice>
              <mc:Fallback>
                <p:oleObj name="Equation" r:id="rId19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15978" y="2636341"/>
                        <a:ext cx="1088470" cy="71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>
            <a:off x="7174671" y="3081320"/>
            <a:ext cx="330522" cy="326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2" grpId="0" animBg="1"/>
      <p:bldP spid="26653" grpId="0" animBg="1"/>
      <p:bldP spid="26654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64363"/>
              </p:ext>
            </p:extLst>
          </p:nvPr>
        </p:nvGraphicFramePr>
        <p:xfrm>
          <a:off x="755650" y="476672"/>
          <a:ext cx="7559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name="公式" r:id="rId3" imgW="2425700" imgH="215900" progId="Equation.3">
                  <p:embed/>
                </p:oleObj>
              </mc:Choice>
              <mc:Fallback>
                <p:oleObj name="公式" r:id="rId3" imgW="2425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6672"/>
                        <a:ext cx="75596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723183"/>
              </p:ext>
            </p:extLst>
          </p:nvPr>
        </p:nvGraphicFramePr>
        <p:xfrm>
          <a:off x="827088" y="2853159"/>
          <a:ext cx="4681537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name="公式" r:id="rId5" imgW="1638300" imgH="609600" progId="Equation.3">
                  <p:embed/>
                </p:oleObj>
              </mc:Choice>
              <mc:Fallback>
                <p:oleObj name="公式" r:id="rId5" imgW="1638300" imgH="60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3159"/>
                        <a:ext cx="4681537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84888" y="1845097"/>
            <a:ext cx="2405062" cy="2689225"/>
            <a:chOff x="3833" y="2115"/>
            <a:chExt cx="1515" cy="1694"/>
          </a:xfrm>
        </p:grpSpPr>
        <p:sp>
          <p:nvSpPr>
            <p:cNvPr id="19464" name="Line 13"/>
            <p:cNvSpPr>
              <a:spLocks noChangeShapeType="1"/>
            </p:cNvSpPr>
            <p:nvPr/>
          </p:nvSpPr>
          <p:spPr bwMode="auto">
            <a:xfrm>
              <a:off x="3833" y="3566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Line 14"/>
            <p:cNvSpPr>
              <a:spLocks noChangeShapeType="1"/>
            </p:cNvSpPr>
            <p:nvPr/>
          </p:nvSpPr>
          <p:spPr bwMode="auto">
            <a:xfrm flipV="1">
              <a:off x="4150" y="2341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Text Box 15"/>
            <p:cNvSpPr txBox="1">
              <a:spLocks noChangeArrowheads="1"/>
            </p:cNvSpPr>
            <p:nvPr/>
          </p:nvSpPr>
          <p:spPr bwMode="auto">
            <a:xfrm>
              <a:off x="4195" y="211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9467" name="Text Box 16"/>
            <p:cNvSpPr txBox="1">
              <a:spLocks noChangeArrowheads="1"/>
            </p:cNvSpPr>
            <p:nvPr/>
          </p:nvSpPr>
          <p:spPr bwMode="auto">
            <a:xfrm>
              <a:off x="3878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o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9468" name="Text Box 17"/>
            <p:cNvSpPr txBox="1">
              <a:spLocks noChangeArrowheads="1"/>
            </p:cNvSpPr>
            <p:nvPr/>
          </p:nvSpPr>
          <p:spPr bwMode="auto">
            <a:xfrm>
              <a:off x="4604" y="3521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9469" name="Text Box 18"/>
            <p:cNvSpPr txBox="1">
              <a:spLocks noChangeArrowheads="1"/>
            </p:cNvSpPr>
            <p:nvPr/>
          </p:nvSpPr>
          <p:spPr bwMode="auto">
            <a:xfrm>
              <a:off x="5012" y="347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19470" name="Line 19"/>
            <p:cNvSpPr>
              <a:spLocks noChangeShapeType="1"/>
            </p:cNvSpPr>
            <p:nvPr/>
          </p:nvSpPr>
          <p:spPr bwMode="auto">
            <a:xfrm>
              <a:off x="4150" y="2568"/>
              <a:ext cx="59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Text Box 20"/>
            <p:cNvSpPr txBox="1">
              <a:spLocks noChangeArrowheads="1"/>
            </p:cNvSpPr>
            <p:nvPr/>
          </p:nvSpPr>
          <p:spPr bwMode="auto">
            <a:xfrm>
              <a:off x="3923" y="238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9472" name="Text Box 21"/>
            <p:cNvSpPr txBox="1">
              <a:spLocks noChangeArrowheads="1"/>
            </p:cNvSpPr>
            <p:nvPr/>
          </p:nvSpPr>
          <p:spPr bwMode="auto">
            <a:xfrm>
              <a:off x="4183" y="303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D</a:t>
              </a:r>
            </a:p>
          </p:txBody>
        </p:sp>
      </p:grpSp>
      <p:graphicFrame>
        <p:nvGraphicFramePr>
          <p:cNvPr id="880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19551"/>
              </p:ext>
            </p:extLst>
          </p:nvPr>
        </p:nvGraphicFramePr>
        <p:xfrm>
          <a:off x="900113" y="1484734"/>
          <a:ext cx="4170010" cy="99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name="公式" r:id="rId7" imgW="1303128" imgH="312492" progId="Equation.3">
                  <p:embed/>
                </p:oleObj>
              </mc:Choice>
              <mc:Fallback>
                <p:oleObj name="公式" r:id="rId7" imgW="1303128" imgH="31249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734"/>
                        <a:ext cx="4170010" cy="999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6084888" y="3284959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6597952" y="2584707"/>
            <a:ext cx="900000" cy="1548000"/>
          </a:xfrm>
          <a:prstGeom prst="rt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i="1" dirty="0" smtClean="0"/>
              <a:t>D</a:t>
            </a:r>
            <a:endParaRPr lang="zh-CN" altLang="en-US" i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3129"/>
              </p:ext>
            </p:extLst>
          </p:nvPr>
        </p:nvGraphicFramePr>
        <p:xfrm>
          <a:off x="7440058" y="2628957"/>
          <a:ext cx="1088470" cy="71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name="Equation" r:id="rId9" imgW="596880" imgH="393480" progId="Equation.DSMT4">
                  <p:embed/>
                </p:oleObj>
              </mc:Choice>
              <mc:Fallback>
                <p:oleObj name="Equation" r:id="rId9" imgW="596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0058" y="2628957"/>
                        <a:ext cx="1088470" cy="71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H="1">
            <a:off x="7098751" y="3073936"/>
            <a:ext cx="330522" cy="3265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7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3528" y="271036"/>
            <a:ext cx="577850" cy="4572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宋体" pitchFamily="2" charset="-122"/>
              </a:rPr>
              <a:t>例 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39434"/>
              </p:ext>
            </p:extLst>
          </p:nvPr>
        </p:nvGraphicFramePr>
        <p:xfrm>
          <a:off x="972816" y="908720"/>
          <a:ext cx="47529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公式" r:id="rId3" imgW="1916868" imgH="215806" progId="Equation.3">
                  <p:embed/>
                </p:oleObj>
              </mc:Choice>
              <mc:Fallback>
                <p:oleObj name="公式" r:id="rId3" imgW="1916868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16" y="908720"/>
                        <a:ext cx="47529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69417"/>
              </p:ext>
            </p:extLst>
          </p:nvPr>
        </p:nvGraphicFramePr>
        <p:xfrm>
          <a:off x="1043608" y="246063"/>
          <a:ext cx="64531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5" imgW="2844720" imgH="253800" progId="Equation.DSMT4">
                  <p:embed/>
                </p:oleObj>
              </mc:Choice>
              <mc:Fallback>
                <p:oleObj name="Equation" r:id="rId5" imgW="284472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46063"/>
                        <a:ext cx="645318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15510"/>
              </p:ext>
            </p:extLst>
          </p:nvPr>
        </p:nvGraphicFramePr>
        <p:xfrm>
          <a:off x="684213" y="1785511"/>
          <a:ext cx="5746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公式" r:id="rId7" imgW="241195" imgH="203112" progId="Equation.3">
                  <p:embed/>
                </p:oleObj>
              </mc:Choice>
              <mc:Fallback>
                <p:oleObj name="公式" r:id="rId7" imgW="241195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85511"/>
                        <a:ext cx="5746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14972"/>
              </p:ext>
            </p:extLst>
          </p:nvPr>
        </p:nvGraphicFramePr>
        <p:xfrm>
          <a:off x="1349375" y="1741488"/>
          <a:ext cx="39973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Equation" r:id="rId9" imgW="1688760" imgH="253800" progId="Equation.DSMT4">
                  <p:embed/>
                </p:oleObj>
              </mc:Choice>
              <mc:Fallback>
                <p:oleObj name="Equation" r:id="rId9" imgW="168876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741488"/>
                        <a:ext cx="39973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91449"/>
              </p:ext>
            </p:extLst>
          </p:nvPr>
        </p:nvGraphicFramePr>
        <p:xfrm>
          <a:off x="395288" y="2420888"/>
          <a:ext cx="8459787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8" name="公式" r:id="rId11" imgW="3759200" imgH="1016000" progId="Equation.3">
                  <p:embed/>
                </p:oleObj>
              </mc:Choice>
              <mc:Fallback>
                <p:oleObj name="公式" r:id="rId11" imgW="3759200" imgH="1016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20888"/>
                        <a:ext cx="8459787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88640"/>
            <a:ext cx="8426896" cy="13092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36685"/>
              </p:ext>
            </p:extLst>
          </p:nvPr>
        </p:nvGraphicFramePr>
        <p:xfrm>
          <a:off x="955675" y="28575"/>
          <a:ext cx="35607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name="Equation" r:id="rId4" imgW="1371600" imgH="482400" progId="Equation.DSMT4">
                  <p:embed/>
                </p:oleObj>
              </mc:Choice>
              <mc:Fallback>
                <p:oleObj name="Equation" r:id="rId4" imgW="137160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8575"/>
                        <a:ext cx="3560763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32650"/>
              </p:ext>
            </p:extLst>
          </p:nvPr>
        </p:nvGraphicFramePr>
        <p:xfrm>
          <a:off x="971550" y="1196752"/>
          <a:ext cx="67373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name="公式" r:id="rId6" imgW="2654300" imgH="533400" progId="Equation.3">
                  <p:embed/>
                </p:oleObj>
              </mc:Choice>
              <mc:Fallback>
                <p:oleObj name="公式" r:id="rId6" imgW="26543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752"/>
                        <a:ext cx="67373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77135"/>
              </p:ext>
            </p:extLst>
          </p:nvPr>
        </p:nvGraphicFramePr>
        <p:xfrm>
          <a:off x="1330470" y="4005064"/>
          <a:ext cx="4225636" cy="78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9" name="Equation" r:id="rId8" imgW="1549080" imgH="279360" progId="Equation.DSMT4">
                  <p:embed/>
                </p:oleObj>
              </mc:Choice>
              <mc:Fallback>
                <p:oleObj name="Equation" r:id="rId8" imgW="154908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470" y="4005064"/>
                        <a:ext cx="4225636" cy="783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699532"/>
              </p:ext>
            </p:extLst>
          </p:nvPr>
        </p:nvGraphicFramePr>
        <p:xfrm>
          <a:off x="971550" y="2492896"/>
          <a:ext cx="67691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0" name="公式" r:id="rId10" imgW="2679700" imgH="533400" progId="Equation.3">
                  <p:embed/>
                </p:oleObj>
              </mc:Choice>
              <mc:Fallback>
                <p:oleObj name="公式" r:id="rId10" imgW="2679700" imgH="533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896"/>
                        <a:ext cx="67691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163878"/>
              </p:ext>
            </p:extLst>
          </p:nvPr>
        </p:nvGraphicFramePr>
        <p:xfrm>
          <a:off x="3051391" y="4869160"/>
          <a:ext cx="2607830" cy="79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Equation" r:id="rId12" imgW="939600" imgH="279360" progId="Equation.DSMT4">
                  <p:embed/>
                </p:oleObj>
              </mc:Choice>
              <mc:Fallback>
                <p:oleObj name="Equation" r:id="rId12" imgW="93960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391" y="4869160"/>
                        <a:ext cx="2607830" cy="795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4213" y="548680"/>
            <a:ext cx="7056139" cy="5762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 smtClean="0">
                <a:latin typeface="Times New Roman" pitchFamily="18" charset="0"/>
                <a:ea typeface="华文新魏" pitchFamily="2" charset="-122"/>
              </a:rPr>
              <a:t>边缘分布</a:t>
            </a:r>
            <a:r>
              <a:rPr kumimoji="1" lang="en-US" altLang="zh-CN" sz="4000" b="1" dirty="0" smtClean="0">
                <a:latin typeface="Times New Roman" pitchFamily="18" charset="0"/>
                <a:ea typeface="华文新魏" pitchFamily="2" charset="-122"/>
              </a:rPr>
              <a:t>marginal distribution</a:t>
            </a:r>
            <a:endParaRPr kumimoji="1" lang="zh-CN" altLang="en-US" sz="3200" b="1" dirty="0"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518205"/>
              </p:ext>
            </p:extLst>
          </p:nvPr>
        </p:nvGraphicFramePr>
        <p:xfrm>
          <a:off x="611188" y="1701205"/>
          <a:ext cx="7971028" cy="227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公式" r:id="rId3" imgW="2806700" imgH="800100" progId="Equation.3">
                  <p:embed/>
                </p:oleObj>
              </mc:Choice>
              <mc:Fallback>
                <p:oleObj name="公式" r:id="rId3" imgW="2806700" imgH="800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1205"/>
                        <a:ext cx="7971028" cy="2272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331913" y="4365030"/>
            <a:ext cx="6480447" cy="6858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边缘分布 也称为 边沿分布 或 边际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分布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39750" y="765498"/>
            <a:ext cx="2438400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结 </a:t>
            </a:r>
            <a:r>
              <a:rPr kumimoji="1" lang="zh-CN" altLang="en-US" sz="3200" b="1" dirty="0" smtClean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论（一</a:t>
            </a:r>
            <a:r>
              <a:rPr kumimoji="1" lang="zh-CN" altLang="en-US" sz="3200" b="1" dirty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39552" y="3861048"/>
            <a:ext cx="2438400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1" lang="zh-CN" altLang="en-US" sz="3200" b="1" dirty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结 </a:t>
            </a:r>
            <a:r>
              <a:rPr kumimoji="1" lang="zh-CN" altLang="en-US" sz="3200" b="1" dirty="0" smtClean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论（</a:t>
            </a:r>
            <a:r>
              <a:rPr kumimoji="1" lang="zh-CN" altLang="en-US" sz="3200" b="1" dirty="0">
                <a:solidFill>
                  <a:srgbClr val="3366FF"/>
                </a:solidFill>
                <a:latin typeface="隶书" pitchFamily="49" charset="-122"/>
                <a:ea typeface="隶书" pitchFamily="49" charset="-122"/>
              </a:rPr>
              <a:t>二）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90601" y="2132336"/>
            <a:ext cx="6448426" cy="1584326"/>
            <a:chOff x="620" y="1497"/>
            <a:chExt cx="4062" cy="998"/>
          </a:xfrm>
        </p:grpSpPr>
        <p:grpSp>
          <p:nvGrpSpPr>
            <p:cNvPr id="22537" name="Group 5"/>
            <p:cNvGrpSpPr>
              <a:grpSpLocks/>
            </p:cNvGrpSpPr>
            <p:nvPr/>
          </p:nvGrpSpPr>
          <p:grpSpPr bwMode="auto">
            <a:xfrm>
              <a:off x="950" y="1497"/>
              <a:ext cx="3732" cy="998"/>
              <a:chOff x="950" y="1497"/>
              <a:chExt cx="3732" cy="998"/>
            </a:xfrm>
          </p:grpSpPr>
          <p:graphicFrame>
            <p:nvGraphicFramePr>
              <p:cNvPr id="22539" name="Object 6"/>
              <p:cNvGraphicFramePr>
                <a:graphicFrameLocks noChangeAspect="1"/>
              </p:cNvGraphicFramePr>
              <p:nvPr/>
            </p:nvGraphicFramePr>
            <p:xfrm flipV="1">
              <a:off x="2241" y="1497"/>
              <a:ext cx="173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3" name="公式" r:id="rId4" imgW="114151" imgH="215619" progId="Equation.3">
                      <p:embed/>
                    </p:oleObj>
                  </mc:Choice>
                  <mc:Fallback>
                    <p:oleObj name="公式" r:id="rId4" imgW="114151" imgH="215619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2241" y="1497"/>
                            <a:ext cx="173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0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8197150"/>
                  </p:ext>
                </p:extLst>
              </p:nvPr>
            </p:nvGraphicFramePr>
            <p:xfrm>
              <a:off x="2772" y="1990"/>
              <a:ext cx="1656" cy="5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4" name="Equation" r:id="rId6" imgW="939600" imgH="279360" progId="Equation.DSMT4">
                      <p:embed/>
                    </p:oleObj>
                  </mc:Choice>
                  <mc:Fallback>
                    <p:oleObj name="Equation" r:id="rId6" imgW="939600" imgH="27936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2" y="1990"/>
                            <a:ext cx="1656" cy="5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1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1782771"/>
                  </p:ext>
                </p:extLst>
              </p:nvPr>
            </p:nvGraphicFramePr>
            <p:xfrm>
              <a:off x="950" y="1982"/>
              <a:ext cx="1638" cy="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5" name="Equation" r:id="rId8" imgW="952200" imgH="279360" progId="Equation.DSMT4">
                      <p:embed/>
                    </p:oleObj>
                  </mc:Choice>
                  <mc:Fallback>
                    <p:oleObj name="Equation" r:id="rId8" imgW="952200" imgH="27936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0" y="1982"/>
                            <a:ext cx="1638" cy="4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2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6682604"/>
                  </p:ext>
                </p:extLst>
              </p:nvPr>
            </p:nvGraphicFramePr>
            <p:xfrm>
              <a:off x="4010" y="1536"/>
              <a:ext cx="67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56" name="公式" r:id="rId10" imgW="342603" imgH="177646" progId="Equation.3">
                      <p:embed/>
                    </p:oleObj>
                  </mc:Choice>
                  <mc:Fallback>
                    <p:oleObj name="公式" r:id="rId10" imgW="342603" imgH="177646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0" y="1536"/>
                            <a:ext cx="672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53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189920"/>
                </p:ext>
              </p:extLst>
            </p:nvPr>
          </p:nvGraphicFramePr>
          <p:xfrm>
            <a:off x="620" y="1531"/>
            <a:ext cx="3488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7" name="Equation" r:id="rId12" imgW="2095200" imgH="279360" progId="Equation.DSMT4">
                    <p:embed/>
                  </p:oleObj>
                </mc:Choice>
                <mc:Fallback>
                  <p:oleObj name="Equation" r:id="rId12" imgW="2095200" imgH="27936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1531"/>
                          <a:ext cx="3488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/>
          <p:cNvSpPr txBox="1"/>
          <p:nvPr/>
        </p:nvSpPr>
        <p:spPr>
          <a:xfrm>
            <a:off x="539552" y="116632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通过本题，我们有如下几条结论：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750" y="1446756"/>
            <a:ext cx="760015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二维正态分布的边缘分布是一维正态分布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653136"/>
            <a:ext cx="828092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上述的两个边缘分布中的参数与二维正态分布中的常数</a:t>
            </a:r>
            <a:r>
              <a:rPr lang="el-GR" altLang="zh-CN" sz="32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无关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82" grpId="0" animBg="1" autoUpdateAnimBg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62674"/>
              </p:ext>
            </p:extLst>
          </p:nvPr>
        </p:nvGraphicFramePr>
        <p:xfrm>
          <a:off x="609601" y="1850678"/>
          <a:ext cx="2866739" cy="45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Equation" r:id="rId4" imgW="2895696" imgH="457200" progId="Equation.3">
                  <p:embed/>
                </p:oleObj>
              </mc:Choice>
              <mc:Fallback>
                <p:oleObj name="Equation" r:id="rId4" imgW="2895696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1850678"/>
                        <a:ext cx="2866739" cy="452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87896"/>
              </p:ext>
            </p:extLst>
          </p:nvPr>
        </p:nvGraphicFramePr>
        <p:xfrm>
          <a:off x="1660525" y="2536478"/>
          <a:ext cx="3351009" cy="47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" name="Equation" r:id="rId6" imgW="3131784" imgH="441888" progId="Equation.3">
                  <p:embed/>
                </p:oleObj>
              </mc:Choice>
              <mc:Fallback>
                <p:oleObj name="Equation" r:id="rId6" imgW="3131784" imgH="44188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536478"/>
                        <a:ext cx="3351009" cy="472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59611"/>
              </p:ext>
            </p:extLst>
          </p:nvPr>
        </p:nvGraphicFramePr>
        <p:xfrm>
          <a:off x="1662113" y="3298478"/>
          <a:ext cx="1989008" cy="473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" name="Equation" r:id="rId8" imgW="1760184" imgH="419028" progId="Equation.3">
                  <p:embed/>
                </p:oleObj>
              </mc:Choice>
              <mc:Fallback>
                <p:oleObj name="Equation" r:id="rId8" imgW="1760184" imgH="4190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298478"/>
                        <a:ext cx="1989008" cy="4735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397385"/>
              </p:ext>
            </p:extLst>
          </p:nvPr>
        </p:nvGraphicFramePr>
        <p:xfrm>
          <a:off x="609600" y="4289078"/>
          <a:ext cx="278899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" name="Equation" r:id="rId10" imgW="2788992" imgH="457200" progId="Equation.3">
                  <p:embed/>
                </p:oleObj>
              </mc:Choice>
              <mc:Fallback>
                <p:oleObj name="Equation" r:id="rId10" imgW="2788992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89078"/>
                        <a:ext cx="278899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57584"/>
              </p:ext>
            </p:extLst>
          </p:nvPr>
        </p:nvGraphicFramePr>
        <p:xfrm>
          <a:off x="1679576" y="5049522"/>
          <a:ext cx="3383597" cy="47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" name="Equation" r:id="rId12" imgW="3162240" imgH="441888" progId="Equation.3">
                  <p:embed/>
                </p:oleObj>
              </mc:Choice>
              <mc:Fallback>
                <p:oleObj name="Equation" r:id="rId12" imgW="3162240" imgH="44188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6" y="5049522"/>
                        <a:ext cx="3383597" cy="472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215972"/>
              </p:ext>
            </p:extLst>
          </p:nvPr>
        </p:nvGraphicFramePr>
        <p:xfrm>
          <a:off x="1647825" y="5762278"/>
          <a:ext cx="2139972" cy="49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" name="Equation" r:id="rId14" imgW="1813536" imgH="419028" progId="Equation.3">
                  <p:embed/>
                </p:oleObj>
              </mc:Choice>
              <mc:Fallback>
                <p:oleObj name="Equation" r:id="rId14" imgW="1813536" imgH="41902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762278"/>
                        <a:ext cx="2139972" cy="494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205413" y="1418878"/>
            <a:ext cx="3673475" cy="2565400"/>
            <a:chOff x="3279" y="1024"/>
            <a:chExt cx="2314" cy="1616"/>
          </a:xfrm>
        </p:grpSpPr>
        <p:sp>
          <p:nvSpPr>
            <p:cNvPr id="5171" name="Line 12"/>
            <p:cNvSpPr>
              <a:spLocks noChangeShapeType="1"/>
            </p:cNvSpPr>
            <p:nvPr/>
          </p:nvSpPr>
          <p:spPr bwMode="auto">
            <a:xfrm>
              <a:off x="3279" y="210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2" name="Line 13"/>
            <p:cNvSpPr>
              <a:spLocks noChangeShapeType="1"/>
            </p:cNvSpPr>
            <p:nvPr/>
          </p:nvSpPr>
          <p:spPr bwMode="auto">
            <a:xfrm flipV="1">
              <a:off x="3711" y="1169"/>
              <a:ext cx="0" cy="1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Text Box 14"/>
            <p:cNvSpPr txBox="1">
              <a:spLocks noChangeArrowheads="1"/>
            </p:cNvSpPr>
            <p:nvPr/>
          </p:nvSpPr>
          <p:spPr bwMode="auto">
            <a:xfrm>
              <a:off x="5333" y="20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5174" name="Text Box 15"/>
            <p:cNvSpPr txBox="1">
              <a:spLocks noChangeArrowheads="1"/>
            </p:cNvSpPr>
            <p:nvPr/>
          </p:nvSpPr>
          <p:spPr bwMode="auto">
            <a:xfrm>
              <a:off x="3500" y="1024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486400" y="1774478"/>
            <a:ext cx="2028825" cy="2286000"/>
            <a:chOff x="3456" y="1296"/>
            <a:chExt cx="1278" cy="1440"/>
          </a:xfrm>
        </p:grpSpPr>
        <p:sp>
          <p:nvSpPr>
            <p:cNvPr id="5156" name="Text Box 17"/>
            <p:cNvSpPr txBox="1">
              <a:spLocks noChangeArrowheads="1"/>
            </p:cNvSpPr>
            <p:nvPr/>
          </p:nvSpPr>
          <p:spPr bwMode="auto">
            <a:xfrm>
              <a:off x="4474" y="2051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grpSp>
          <p:nvGrpSpPr>
            <p:cNvPr id="5157" name="Group 18"/>
            <p:cNvGrpSpPr>
              <a:grpSpLocks/>
            </p:cNvGrpSpPr>
            <p:nvPr/>
          </p:nvGrpSpPr>
          <p:grpSpPr bwMode="auto">
            <a:xfrm>
              <a:off x="3456" y="1296"/>
              <a:ext cx="969" cy="1440"/>
              <a:chOff x="3456" y="1248"/>
              <a:chExt cx="969" cy="1440"/>
            </a:xfrm>
          </p:grpSpPr>
          <p:sp>
            <p:nvSpPr>
              <p:cNvPr id="5158" name="Line 19"/>
              <p:cNvSpPr>
                <a:spLocks noChangeShapeType="1"/>
              </p:cNvSpPr>
              <p:nvPr/>
            </p:nvSpPr>
            <p:spPr bwMode="auto">
              <a:xfrm>
                <a:off x="4416" y="1248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59" name="Line 20"/>
              <p:cNvSpPr>
                <a:spLocks noChangeShapeType="1"/>
              </p:cNvSpPr>
              <p:nvPr/>
            </p:nvSpPr>
            <p:spPr bwMode="auto">
              <a:xfrm flipH="1">
                <a:off x="3456" y="1248"/>
                <a:ext cx="576" cy="333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0" name="Line 21"/>
              <p:cNvSpPr>
                <a:spLocks noChangeShapeType="1"/>
              </p:cNvSpPr>
              <p:nvPr/>
            </p:nvSpPr>
            <p:spPr bwMode="auto">
              <a:xfrm flipH="1">
                <a:off x="3456" y="1248"/>
                <a:ext cx="816" cy="48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1" name="Line 22"/>
              <p:cNvSpPr>
                <a:spLocks noChangeShapeType="1"/>
              </p:cNvSpPr>
              <p:nvPr/>
            </p:nvSpPr>
            <p:spPr bwMode="auto">
              <a:xfrm flipH="1">
                <a:off x="3504" y="131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2" name="Line 23"/>
              <p:cNvSpPr>
                <a:spLocks noChangeShapeType="1"/>
              </p:cNvSpPr>
              <p:nvPr/>
            </p:nvSpPr>
            <p:spPr bwMode="auto">
              <a:xfrm flipH="1">
                <a:off x="3509" y="1453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3" name="Line 24"/>
              <p:cNvSpPr>
                <a:spLocks noChangeShapeType="1"/>
              </p:cNvSpPr>
              <p:nvPr/>
            </p:nvSpPr>
            <p:spPr bwMode="auto">
              <a:xfrm flipH="1">
                <a:off x="3501" y="158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4" name="Line 25"/>
              <p:cNvSpPr>
                <a:spLocks noChangeShapeType="1"/>
              </p:cNvSpPr>
              <p:nvPr/>
            </p:nvSpPr>
            <p:spPr bwMode="auto">
              <a:xfrm flipH="1">
                <a:off x="3506" y="1710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5" name="Line 26"/>
              <p:cNvSpPr>
                <a:spLocks noChangeShapeType="1"/>
              </p:cNvSpPr>
              <p:nvPr/>
            </p:nvSpPr>
            <p:spPr bwMode="auto">
              <a:xfrm flipH="1">
                <a:off x="3498" y="1845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6" name="Line 27"/>
              <p:cNvSpPr>
                <a:spLocks noChangeShapeType="1"/>
              </p:cNvSpPr>
              <p:nvPr/>
            </p:nvSpPr>
            <p:spPr bwMode="auto">
              <a:xfrm flipH="1">
                <a:off x="3503" y="1967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7" name="Line 28"/>
              <p:cNvSpPr>
                <a:spLocks noChangeShapeType="1"/>
              </p:cNvSpPr>
              <p:nvPr/>
            </p:nvSpPr>
            <p:spPr bwMode="auto">
              <a:xfrm flipH="1">
                <a:off x="3508" y="210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8" name="Line 29"/>
              <p:cNvSpPr>
                <a:spLocks noChangeShapeType="1"/>
              </p:cNvSpPr>
              <p:nvPr/>
            </p:nvSpPr>
            <p:spPr bwMode="auto">
              <a:xfrm flipH="1">
                <a:off x="3744" y="2256"/>
                <a:ext cx="680" cy="40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9" name="Line 30"/>
              <p:cNvSpPr>
                <a:spLocks noChangeShapeType="1"/>
              </p:cNvSpPr>
              <p:nvPr/>
            </p:nvSpPr>
            <p:spPr bwMode="auto">
              <a:xfrm flipH="1">
                <a:off x="3984" y="2400"/>
                <a:ext cx="436" cy="25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70" name="Line 31"/>
              <p:cNvSpPr>
                <a:spLocks noChangeShapeType="1"/>
              </p:cNvSpPr>
              <p:nvPr/>
            </p:nvSpPr>
            <p:spPr bwMode="auto">
              <a:xfrm flipH="1">
                <a:off x="4176" y="2535"/>
                <a:ext cx="249" cy="153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213350" y="3933478"/>
            <a:ext cx="3673475" cy="2565400"/>
            <a:chOff x="3279" y="1024"/>
            <a:chExt cx="2314" cy="1616"/>
          </a:xfrm>
        </p:grpSpPr>
        <p:sp>
          <p:nvSpPr>
            <p:cNvPr id="5152" name="Line 33"/>
            <p:cNvSpPr>
              <a:spLocks noChangeShapeType="1"/>
            </p:cNvSpPr>
            <p:nvPr/>
          </p:nvSpPr>
          <p:spPr bwMode="auto">
            <a:xfrm>
              <a:off x="3279" y="210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3" name="Line 34"/>
            <p:cNvSpPr>
              <a:spLocks noChangeShapeType="1"/>
            </p:cNvSpPr>
            <p:nvPr/>
          </p:nvSpPr>
          <p:spPr bwMode="auto">
            <a:xfrm flipV="1">
              <a:off x="3711" y="1169"/>
              <a:ext cx="0" cy="1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4" name="Text Box 35"/>
            <p:cNvSpPr txBox="1">
              <a:spLocks noChangeArrowheads="1"/>
            </p:cNvSpPr>
            <p:nvPr/>
          </p:nvSpPr>
          <p:spPr bwMode="auto">
            <a:xfrm>
              <a:off x="5333" y="2012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5155" name="Text Box 36"/>
            <p:cNvSpPr txBox="1">
              <a:spLocks noChangeArrowheads="1"/>
            </p:cNvSpPr>
            <p:nvPr/>
          </p:nvSpPr>
          <p:spPr bwMode="auto">
            <a:xfrm>
              <a:off x="3500" y="1024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257800" y="4271616"/>
            <a:ext cx="2286000" cy="2155825"/>
            <a:chOff x="3312" y="2869"/>
            <a:chExt cx="1440" cy="1358"/>
          </a:xfrm>
        </p:grpSpPr>
        <p:grpSp>
          <p:nvGrpSpPr>
            <p:cNvPr id="5137" name="Group 38"/>
            <p:cNvGrpSpPr>
              <a:grpSpLocks/>
            </p:cNvGrpSpPr>
            <p:nvPr/>
          </p:nvGrpSpPr>
          <p:grpSpPr bwMode="auto">
            <a:xfrm rot="16200000" flipV="1">
              <a:off x="3547" y="3023"/>
              <a:ext cx="969" cy="1440"/>
              <a:chOff x="3456" y="1248"/>
              <a:chExt cx="969" cy="1440"/>
            </a:xfrm>
          </p:grpSpPr>
          <p:sp>
            <p:nvSpPr>
              <p:cNvPr id="5139" name="Line 39"/>
              <p:cNvSpPr>
                <a:spLocks noChangeShapeType="1"/>
              </p:cNvSpPr>
              <p:nvPr/>
            </p:nvSpPr>
            <p:spPr bwMode="auto">
              <a:xfrm>
                <a:off x="4416" y="1248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0" name="Line 40"/>
              <p:cNvSpPr>
                <a:spLocks noChangeShapeType="1"/>
              </p:cNvSpPr>
              <p:nvPr/>
            </p:nvSpPr>
            <p:spPr bwMode="auto">
              <a:xfrm flipH="1">
                <a:off x="3456" y="1248"/>
                <a:ext cx="576" cy="333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1" name="Line 41"/>
              <p:cNvSpPr>
                <a:spLocks noChangeShapeType="1"/>
              </p:cNvSpPr>
              <p:nvPr/>
            </p:nvSpPr>
            <p:spPr bwMode="auto">
              <a:xfrm flipH="1">
                <a:off x="3456" y="1248"/>
                <a:ext cx="816" cy="48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2" name="Line 42"/>
              <p:cNvSpPr>
                <a:spLocks noChangeShapeType="1"/>
              </p:cNvSpPr>
              <p:nvPr/>
            </p:nvSpPr>
            <p:spPr bwMode="auto">
              <a:xfrm flipH="1">
                <a:off x="3504" y="131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3" name="Line 43"/>
              <p:cNvSpPr>
                <a:spLocks noChangeShapeType="1"/>
              </p:cNvSpPr>
              <p:nvPr/>
            </p:nvSpPr>
            <p:spPr bwMode="auto">
              <a:xfrm flipH="1">
                <a:off x="3509" y="1453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4" name="Line 44"/>
              <p:cNvSpPr>
                <a:spLocks noChangeShapeType="1"/>
              </p:cNvSpPr>
              <p:nvPr/>
            </p:nvSpPr>
            <p:spPr bwMode="auto">
              <a:xfrm flipH="1">
                <a:off x="3501" y="158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5" name="Line 45"/>
              <p:cNvSpPr>
                <a:spLocks noChangeShapeType="1"/>
              </p:cNvSpPr>
              <p:nvPr/>
            </p:nvSpPr>
            <p:spPr bwMode="auto">
              <a:xfrm flipH="1">
                <a:off x="3506" y="1710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6" name="Line 46"/>
              <p:cNvSpPr>
                <a:spLocks noChangeShapeType="1"/>
              </p:cNvSpPr>
              <p:nvPr/>
            </p:nvSpPr>
            <p:spPr bwMode="auto">
              <a:xfrm flipH="1">
                <a:off x="3498" y="1845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7" name="Line 47"/>
              <p:cNvSpPr>
                <a:spLocks noChangeShapeType="1"/>
              </p:cNvSpPr>
              <p:nvPr/>
            </p:nvSpPr>
            <p:spPr bwMode="auto">
              <a:xfrm flipH="1">
                <a:off x="3503" y="1967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8" name="Line 48"/>
              <p:cNvSpPr>
                <a:spLocks noChangeShapeType="1"/>
              </p:cNvSpPr>
              <p:nvPr/>
            </p:nvSpPr>
            <p:spPr bwMode="auto">
              <a:xfrm flipH="1">
                <a:off x="3508" y="2108"/>
                <a:ext cx="916" cy="539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49" name="Line 49"/>
              <p:cNvSpPr>
                <a:spLocks noChangeShapeType="1"/>
              </p:cNvSpPr>
              <p:nvPr/>
            </p:nvSpPr>
            <p:spPr bwMode="auto">
              <a:xfrm flipH="1">
                <a:off x="3744" y="2256"/>
                <a:ext cx="680" cy="400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50" name="Line 50"/>
              <p:cNvSpPr>
                <a:spLocks noChangeShapeType="1"/>
              </p:cNvSpPr>
              <p:nvPr/>
            </p:nvSpPr>
            <p:spPr bwMode="auto">
              <a:xfrm flipH="1">
                <a:off x="3984" y="2400"/>
                <a:ext cx="436" cy="256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51" name="Line 51"/>
              <p:cNvSpPr>
                <a:spLocks noChangeShapeType="1"/>
              </p:cNvSpPr>
              <p:nvPr/>
            </p:nvSpPr>
            <p:spPr bwMode="auto">
              <a:xfrm flipH="1">
                <a:off x="4176" y="2535"/>
                <a:ext cx="249" cy="153"/>
              </a:xfrm>
              <a:prstGeom prst="line">
                <a:avLst/>
              </a:prstGeom>
              <a:noFill/>
              <a:ln w="28575">
                <a:solidFill>
                  <a:srgbClr val="8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38" name="Text Box 52"/>
            <p:cNvSpPr txBox="1">
              <a:spLocks noChangeArrowheads="1"/>
            </p:cNvSpPr>
            <p:nvPr/>
          </p:nvSpPr>
          <p:spPr bwMode="auto">
            <a:xfrm>
              <a:off x="3754" y="2869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="1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17525" y="980728"/>
            <a:ext cx="8528050" cy="641350"/>
            <a:chOff x="326" y="624"/>
            <a:chExt cx="5372" cy="404"/>
          </a:xfrm>
        </p:grpSpPr>
        <p:sp>
          <p:nvSpPr>
            <p:cNvPr id="5135" name="Text Box 54"/>
            <p:cNvSpPr txBox="1">
              <a:spLocks noChangeArrowheads="1"/>
            </p:cNvSpPr>
            <p:nvPr/>
          </p:nvSpPr>
          <p:spPr bwMode="auto">
            <a:xfrm>
              <a:off x="326" y="624"/>
              <a:ext cx="5372" cy="40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由联合分布函数      边缘分布函数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逆不真</a:t>
              </a: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5136" name="AutoShape 55"/>
            <p:cNvSpPr>
              <a:spLocks noChangeArrowheads="1"/>
            </p:cNvSpPr>
            <p:nvPr/>
          </p:nvSpPr>
          <p:spPr bwMode="auto">
            <a:xfrm>
              <a:off x="2448" y="768"/>
              <a:ext cx="336" cy="162"/>
            </a:xfrm>
            <a:prstGeom prst="rightArrow">
              <a:avLst>
                <a:gd name="adj1" fmla="val 50000"/>
                <a:gd name="adj2" fmla="val 51852"/>
              </a:avLst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/>
              <a:t>二</a:t>
            </a:r>
            <a:r>
              <a:rPr lang="zh-CN" altLang="en-US" dirty="0"/>
              <a:t>维随机变量的边缘分布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95288" y="333251"/>
            <a:ext cx="788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设随机变量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的联合分布函数为</a:t>
            </a: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523398"/>
              </p:ext>
            </p:extLst>
          </p:nvPr>
        </p:nvGraphicFramePr>
        <p:xfrm>
          <a:off x="944563" y="1025401"/>
          <a:ext cx="7501527" cy="18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2560248" imgH="647628" progId="Equation.3">
                  <p:embed/>
                </p:oleObj>
              </mc:Choice>
              <mc:Fallback>
                <p:oleObj name="Equation" r:id="rId3" imgW="2560248" imgH="64762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025401"/>
                        <a:ext cx="7501527" cy="189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11188" y="2996952"/>
            <a:ext cx="424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为常数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11188" y="3716089"/>
            <a:ext cx="61658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确定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求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的边缘分布函数；</a:t>
            </a:r>
          </a:p>
          <a:p>
            <a:pPr eaLnBrk="1" hangingPunct="1">
              <a:lnSpc>
                <a:spcPct val="120000"/>
              </a:lnSpc>
              <a:buFontTx/>
              <a:buAutoNum type="arabicParenBoth"/>
            </a:pP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 求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&gt;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2).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260648"/>
            <a:ext cx="8496944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11188" y="271637"/>
            <a:ext cx="1165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(1)</a:t>
            </a: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30432"/>
              </p:ext>
            </p:extLst>
          </p:nvPr>
        </p:nvGraphicFramePr>
        <p:xfrm>
          <a:off x="1979613" y="44624"/>
          <a:ext cx="5400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3" imgW="5608224" imgH="998292" progId="Equation.3">
                  <p:embed/>
                </p:oleObj>
              </mc:Choice>
              <mc:Fallback>
                <p:oleObj name="Equation" r:id="rId3" imgW="5608224" imgH="99829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624"/>
                        <a:ext cx="54006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008888"/>
              </p:ext>
            </p:extLst>
          </p:nvPr>
        </p:nvGraphicFramePr>
        <p:xfrm>
          <a:off x="1979613" y="1135237"/>
          <a:ext cx="54165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5" imgW="5676912" imgH="998292" progId="Equation.3">
                  <p:embed/>
                </p:oleObj>
              </mc:Choice>
              <mc:Fallback>
                <p:oleObj name="Equation" r:id="rId5" imgW="5676912" imgH="99829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35237"/>
                        <a:ext cx="54165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631992"/>
              </p:ext>
            </p:extLst>
          </p:nvPr>
        </p:nvGraphicFramePr>
        <p:xfrm>
          <a:off x="1979613" y="2163714"/>
          <a:ext cx="54006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7" imgW="5676912" imgH="998292" progId="Equation.3">
                  <p:embed/>
                </p:oleObj>
              </mc:Choice>
              <mc:Fallback>
                <p:oleObj name="Equation" r:id="rId7" imgW="5676912" imgH="99829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63714"/>
                        <a:ext cx="540067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1187450" y="3532139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13248"/>
              </p:ext>
            </p:extLst>
          </p:nvPr>
        </p:nvGraphicFramePr>
        <p:xfrm>
          <a:off x="2195513" y="3244801"/>
          <a:ext cx="374491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9" imgW="3429000" imgH="921948" progId="Equation.3">
                  <p:embed/>
                </p:oleObj>
              </mc:Choice>
              <mc:Fallback>
                <p:oleObj name="Equation" r:id="rId9" imgW="3429000" imgH="92194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44801"/>
                        <a:ext cx="374491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838200" y="4206826"/>
            <a:ext cx="657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974190"/>
              </p:ext>
            </p:extLst>
          </p:nvPr>
        </p:nvGraphicFramePr>
        <p:xfrm>
          <a:off x="1908175" y="4252864"/>
          <a:ext cx="3384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公式" r:id="rId11" imgW="1127736" imgH="198192" progId="Equation.3">
                  <p:embed/>
                </p:oleObj>
              </mc:Choice>
              <mc:Fallback>
                <p:oleObj name="公式" r:id="rId11" imgW="1127736" imgH="19819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52864"/>
                        <a:ext cx="33845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15489"/>
              </p:ext>
            </p:extLst>
          </p:nvPr>
        </p:nvGraphicFramePr>
        <p:xfrm>
          <a:off x="3132138" y="4827539"/>
          <a:ext cx="56165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Equation" r:id="rId13" imgW="2179224" imgH="381072" progId="Equation.3">
                  <p:embed/>
                </p:oleObj>
              </mc:Choice>
              <mc:Fallback>
                <p:oleObj name="Equation" r:id="rId13" imgW="2179224" imgH="38107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827539"/>
                        <a:ext cx="56165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  <p:bldP spid="92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04924"/>
              </p:ext>
            </p:extLst>
          </p:nvPr>
        </p:nvGraphicFramePr>
        <p:xfrm>
          <a:off x="1258888" y="252511"/>
          <a:ext cx="3982116" cy="61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3" imgW="2971728" imgH="457200" progId="Equation.3">
                  <p:embed/>
                </p:oleObj>
              </mc:Choice>
              <mc:Fallback>
                <p:oleObj name="Equation" r:id="rId3" imgW="2971728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2511"/>
                        <a:ext cx="3982116" cy="61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12833"/>
              </p:ext>
            </p:extLst>
          </p:nvPr>
        </p:nvGraphicFramePr>
        <p:xfrm>
          <a:off x="2627313" y="973236"/>
          <a:ext cx="6183312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Equation" r:id="rId5" imgW="2057400" imgH="381072" progId="Equation.3">
                  <p:embed/>
                </p:oleObj>
              </mc:Choice>
              <mc:Fallback>
                <p:oleObj name="Equation" r:id="rId5" imgW="2057400" imgH="38107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973236"/>
                        <a:ext cx="6183312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39750" y="2557561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(3)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56416"/>
              </p:ext>
            </p:extLst>
          </p:nvPr>
        </p:nvGraphicFramePr>
        <p:xfrm>
          <a:off x="1383041" y="2612627"/>
          <a:ext cx="6877531" cy="62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公式" r:id="rId7" imgW="2194560" imgH="198192" progId="Equation.3">
                  <p:embed/>
                </p:oleObj>
              </mc:Choice>
              <mc:Fallback>
                <p:oleObj name="公式" r:id="rId7" imgW="2194560" imgH="19819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041" y="2612627"/>
                        <a:ext cx="6877531" cy="621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023903"/>
              </p:ext>
            </p:extLst>
          </p:nvPr>
        </p:nvGraphicFramePr>
        <p:xfrm>
          <a:off x="2862263" y="3414811"/>
          <a:ext cx="4149090" cy="1207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9" imgW="3429000" imgH="998292" progId="Equation.3">
                  <p:embed/>
                </p:oleObj>
              </mc:Choice>
              <mc:Fallback>
                <p:oleObj name="Equation" r:id="rId9" imgW="3429000" imgH="99829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3414811"/>
                        <a:ext cx="4149090" cy="1207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637461"/>
              </p:ext>
            </p:extLst>
          </p:nvPr>
        </p:nvGraphicFramePr>
        <p:xfrm>
          <a:off x="2843213" y="4789586"/>
          <a:ext cx="13684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Equation" r:id="rId11" imgW="403920" imgH="190428" progId="Equation.3">
                  <p:embed/>
                </p:oleObj>
              </mc:Choice>
              <mc:Fallback>
                <p:oleObj name="Equation" r:id="rId11" imgW="403920" imgH="19042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89586"/>
                        <a:ext cx="136842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25854"/>
              </p:ext>
            </p:extLst>
          </p:nvPr>
        </p:nvGraphicFramePr>
        <p:xfrm>
          <a:off x="1133475" y="1124744"/>
          <a:ext cx="6742068" cy="115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3" imgW="6019704" imgH="1028700" progId="Equation.3">
                  <p:embed/>
                </p:oleObj>
              </mc:Choice>
              <mc:Fallback>
                <p:oleObj name="Equation" r:id="rId3" imgW="6019704" imgH="1028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124744"/>
                        <a:ext cx="6742068" cy="1152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36515"/>
              </p:ext>
            </p:extLst>
          </p:nvPr>
        </p:nvGraphicFramePr>
        <p:xfrm>
          <a:off x="1209676" y="2492896"/>
          <a:ext cx="6940171" cy="110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5" imgW="6141744" imgH="975432" progId="Equation.3">
                  <p:embed/>
                </p:oleObj>
              </mc:Choice>
              <mc:Fallback>
                <p:oleObj name="Equation" r:id="rId5" imgW="6141744" imgH="97543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6" y="2492896"/>
                        <a:ext cx="6940171" cy="110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827088" y="4242321"/>
            <a:ext cx="7296150" cy="7016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由联合分布律可确定边缘分布律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二</a:t>
            </a:r>
            <a:r>
              <a:rPr lang="zh-CN" altLang="en-US" dirty="0"/>
              <a:t>维离散型随机变量的</a:t>
            </a:r>
            <a:r>
              <a:rPr lang="zh-CN" altLang="en-US" dirty="0" smtClean="0"/>
              <a:t>边缘分布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562850" y="530356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24200" y="1207815"/>
            <a:ext cx="3505200" cy="841375"/>
            <a:chOff x="1968" y="1006"/>
            <a:chExt cx="2208" cy="530"/>
          </a:xfrm>
        </p:grpSpPr>
        <p:sp>
          <p:nvSpPr>
            <p:cNvPr id="10294" name="Text Box 8"/>
            <p:cNvSpPr txBox="1">
              <a:spLocks noChangeArrowheads="1"/>
            </p:cNvSpPr>
            <p:nvPr/>
          </p:nvSpPr>
          <p:spPr bwMode="auto">
            <a:xfrm>
              <a:off x="1968" y="1006"/>
              <a:ext cx="21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40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             x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i </a:t>
              </a:r>
              <a:r>
                <a:rPr kumimoji="1" lang="en-US" altLang="zh-CN" sz="4000" baseline="-250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      </a:t>
              </a:r>
            </a:p>
          </p:txBody>
        </p:sp>
        <p:graphicFrame>
          <p:nvGraphicFramePr>
            <p:cNvPr id="10295" name="Object 9"/>
            <p:cNvGraphicFramePr>
              <a:graphicFrameLocks noChangeAspect="1"/>
            </p:cNvGraphicFramePr>
            <p:nvPr/>
          </p:nvGraphicFramePr>
          <p:xfrm>
            <a:off x="2544" y="1240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7" name="Equation" r:id="rId3" imgW="190512" imgH="121848" progId="Equation.3">
                    <p:embed/>
                  </p:oleObj>
                </mc:Choice>
                <mc:Fallback>
                  <p:oleObj name="Equation" r:id="rId3" imgW="190512" imgH="12184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240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6" name="Object 10"/>
            <p:cNvGraphicFramePr>
              <a:graphicFrameLocks noChangeAspect="1"/>
            </p:cNvGraphicFramePr>
            <p:nvPr/>
          </p:nvGraphicFramePr>
          <p:xfrm>
            <a:off x="3792" y="1244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8" name="Equation" r:id="rId5" imgW="190512" imgH="121848" progId="Equation.3">
                    <p:embed/>
                  </p:oleObj>
                </mc:Choice>
                <mc:Fallback>
                  <p:oleObj name="Equation" r:id="rId5" imgW="190512" imgH="12184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244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124200" y="2317478"/>
            <a:ext cx="644525" cy="2819400"/>
            <a:chOff x="1968" y="1724"/>
            <a:chExt cx="406" cy="1776"/>
          </a:xfrm>
        </p:grpSpPr>
        <p:graphicFrame>
          <p:nvGraphicFramePr>
            <p:cNvPr id="10290" name="Object 12"/>
            <p:cNvGraphicFramePr>
              <a:graphicFrameLocks noChangeAspect="1"/>
            </p:cNvGraphicFramePr>
            <p:nvPr/>
          </p:nvGraphicFramePr>
          <p:xfrm>
            <a:off x="1979" y="1724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9" name="Equation" r:id="rId7" imgW="198072" imgH="198192" progId="Equation.3">
                    <p:embed/>
                  </p:oleObj>
                </mc:Choice>
                <mc:Fallback>
                  <p:oleObj name="Equation" r:id="rId7" imgW="198072" imgH="19819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724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1" name="Object 13"/>
            <p:cNvGraphicFramePr>
              <a:graphicFrameLocks noChangeAspect="1"/>
            </p:cNvGraphicFramePr>
            <p:nvPr/>
          </p:nvGraphicFramePr>
          <p:xfrm>
            <a:off x="2112" y="224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0" name="Equation" r:id="rId9" imgW="60912" imgH="175332" progId="Equation.3">
                    <p:embed/>
                  </p:oleObj>
                </mc:Choice>
                <mc:Fallback>
                  <p:oleObj name="Equation" r:id="rId9" imgW="60912" imgH="17533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24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2" name="Object 14"/>
            <p:cNvGraphicFramePr>
              <a:graphicFrameLocks noChangeAspect="1"/>
            </p:cNvGraphicFramePr>
            <p:nvPr/>
          </p:nvGraphicFramePr>
          <p:xfrm>
            <a:off x="2123" y="306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1" name="Equation" r:id="rId11" imgW="60912" imgH="175332" progId="Equation.3">
                    <p:embed/>
                  </p:oleObj>
                </mc:Choice>
                <mc:Fallback>
                  <p:oleObj name="Equation" r:id="rId11" imgW="60912" imgH="17533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" y="306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3" name="Object 15"/>
            <p:cNvGraphicFramePr>
              <a:graphicFrameLocks noChangeAspect="1"/>
            </p:cNvGraphicFramePr>
            <p:nvPr/>
          </p:nvGraphicFramePr>
          <p:xfrm>
            <a:off x="1968" y="2614"/>
            <a:ext cx="40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" name="Equation" r:id="rId13" imgW="213408" imgH="228600" progId="Equation.3">
                    <p:embed/>
                  </p:oleObj>
                </mc:Choice>
                <mc:Fallback>
                  <p:oleObj name="Equation" r:id="rId13" imgW="213408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14"/>
                          <a:ext cx="406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056063" y="2615928"/>
            <a:ext cx="609600" cy="2597150"/>
            <a:chOff x="2555" y="1912"/>
            <a:chExt cx="384" cy="1636"/>
          </a:xfrm>
        </p:grpSpPr>
        <p:graphicFrame>
          <p:nvGraphicFramePr>
            <p:cNvPr id="10286" name="Object 17"/>
            <p:cNvGraphicFramePr>
              <a:graphicFrameLocks noChangeAspect="1"/>
            </p:cNvGraphicFramePr>
            <p:nvPr/>
          </p:nvGraphicFramePr>
          <p:xfrm>
            <a:off x="2555" y="1912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3" name="Equation" r:id="rId15" imgW="190512" imgH="121848" progId="Equation.3">
                    <p:embed/>
                  </p:oleObj>
                </mc:Choice>
                <mc:Fallback>
                  <p:oleObj name="Equation" r:id="rId15" imgW="190512" imgH="12184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1912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7" name="Object 18"/>
            <p:cNvGraphicFramePr>
              <a:graphicFrameLocks noChangeAspect="1"/>
            </p:cNvGraphicFramePr>
            <p:nvPr/>
          </p:nvGraphicFramePr>
          <p:xfrm>
            <a:off x="2555" y="2388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4" name="Equation" r:id="rId17" imgW="190512" imgH="121848" progId="Equation.3">
                    <p:embed/>
                  </p:oleObj>
                </mc:Choice>
                <mc:Fallback>
                  <p:oleObj name="Equation" r:id="rId17" imgW="190512" imgH="12184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388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8" name="Object 19"/>
            <p:cNvGraphicFramePr>
              <a:graphicFrameLocks noChangeAspect="1"/>
            </p:cNvGraphicFramePr>
            <p:nvPr/>
          </p:nvGraphicFramePr>
          <p:xfrm>
            <a:off x="2555" y="2824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5" name="Equation" r:id="rId19" imgW="190512" imgH="121848" progId="Equation.3">
                    <p:embed/>
                  </p:oleObj>
                </mc:Choice>
                <mc:Fallback>
                  <p:oleObj name="Equation" r:id="rId19" imgW="190512" imgH="12184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824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9" name="Object 20"/>
            <p:cNvGraphicFramePr>
              <a:graphicFrameLocks noChangeAspect="1"/>
            </p:cNvGraphicFramePr>
            <p:nvPr/>
          </p:nvGraphicFramePr>
          <p:xfrm>
            <a:off x="2555" y="3256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6" name="Equation" r:id="rId21" imgW="190512" imgH="121848" progId="Equation.3">
                    <p:embed/>
                  </p:oleObj>
                </mc:Choice>
                <mc:Fallback>
                  <p:oleObj name="Equation" r:id="rId21" imgW="190512" imgH="12184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3256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037263" y="2622278"/>
            <a:ext cx="609600" cy="2597150"/>
            <a:chOff x="3803" y="1916"/>
            <a:chExt cx="384" cy="1636"/>
          </a:xfrm>
        </p:grpSpPr>
        <p:graphicFrame>
          <p:nvGraphicFramePr>
            <p:cNvPr id="10282" name="Object 22"/>
            <p:cNvGraphicFramePr>
              <a:graphicFrameLocks noChangeAspect="1"/>
            </p:cNvGraphicFramePr>
            <p:nvPr/>
          </p:nvGraphicFramePr>
          <p:xfrm>
            <a:off x="3803" y="1916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7" name="Equation" r:id="rId23" imgW="190512" imgH="121848" progId="Equation.3">
                    <p:embed/>
                  </p:oleObj>
                </mc:Choice>
                <mc:Fallback>
                  <p:oleObj name="Equation" r:id="rId23" imgW="190512" imgH="12184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1916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Object 23"/>
            <p:cNvGraphicFramePr>
              <a:graphicFrameLocks noChangeAspect="1"/>
            </p:cNvGraphicFramePr>
            <p:nvPr/>
          </p:nvGraphicFramePr>
          <p:xfrm>
            <a:off x="3803" y="2392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8" name="Equation" r:id="rId25" imgW="190512" imgH="121848" progId="Equation.3">
                    <p:embed/>
                  </p:oleObj>
                </mc:Choice>
                <mc:Fallback>
                  <p:oleObj name="Equation" r:id="rId25" imgW="190512" imgH="121848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392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4" name="Object 24"/>
            <p:cNvGraphicFramePr>
              <a:graphicFrameLocks noChangeAspect="1"/>
            </p:cNvGraphicFramePr>
            <p:nvPr/>
          </p:nvGraphicFramePr>
          <p:xfrm>
            <a:off x="3803" y="2828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9" name="Equation" r:id="rId27" imgW="190512" imgH="121848" progId="Equation.3">
                    <p:embed/>
                  </p:oleObj>
                </mc:Choice>
                <mc:Fallback>
                  <p:oleObj name="Equation" r:id="rId27" imgW="190512" imgH="121848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828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5" name="Object 25"/>
            <p:cNvGraphicFramePr>
              <a:graphicFrameLocks noChangeAspect="1"/>
            </p:cNvGraphicFramePr>
            <p:nvPr/>
          </p:nvGraphicFramePr>
          <p:xfrm>
            <a:off x="3803" y="3260"/>
            <a:ext cx="3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0" name="Equation" r:id="rId29" imgW="190512" imgH="121848" progId="Equation.3">
                    <p:embed/>
                  </p:oleObj>
                </mc:Choice>
                <mc:Fallback>
                  <p:oleObj name="Equation" r:id="rId29" imgW="190512" imgH="12184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3260"/>
                          <a:ext cx="3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046663" y="2300015"/>
            <a:ext cx="574675" cy="2836863"/>
            <a:chOff x="3179" y="1713"/>
            <a:chExt cx="362" cy="1787"/>
          </a:xfrm>
        </p:grpSpPr>
        <p:graphicFrame>
          <p:nvGraphicFramePr>
            <p:cNvPr id="10278" name="Object 27"/>
            <p:cNvGraphicFramePr>
              <a:graphicFrameLocks noChangeAspect="1"/>
            </p:cNvGraphicFramePr>
            <p:nvPr/>
          </p:nvGraphicFramePr>
          <p:xfrm>
            <a:off x="3179" y="1713"/>
            <a:ext cx="36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1" name="Equation" r:id="rId31" imgW="190512" imgH="213288" progId="Equation.3">
                    <p:embed/>
                  </p:oleObj>
                </mc:Choice>
                <mc:Fallback>
                  <p:oleObj name="Equation" r:id="rId31" imgW="190512" imgH="213288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9" y="1713"/>
                          <a:ext cx="36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9" name="Object 28"/>
            <p:cNvGraphicFramePr>
              <a:graphicFrameLocks noChangeAspect="1"/>
            </p:cNvGraphicFramePr>
            <p:nvPr/>
          </p:nvGraphicFramePr>
          <p:xfrm>
            <a:off x="3301" y="224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2" name="Equation" r:id="rId33" imgW="60912" imgH="175332" progId="Equation.3">
                    <p:embed/>
                  </p:oleObj>
                </mc:Choice>
                <mc:Fallback>
                  <p:oleObj name="Equation" r:id="rId33" imgW="60912" imgH="17533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24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0" name="Object 29"/>
            <p:cNvGraphicFramePr>
              <a:graphicFrameLocks noChangeAspect="1"/>
            </p:cNvGraphicFramePr>
            <p:nvPr/>
          </p:nvGraphicFramePr>
          <p:xfrm>
            <a:off x="3312" y="306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3" name="Equation" r:id="rId35" imgW="60912" imgH="175332" progId="Equation.3">
                    <p:embed/>
                  </p:oleObj>
                </mc:Choice>
                <mc:Fallback>
                  <p:oleObj name="Equation" r:id="rId35" imgW="60912" imgH="17533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6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1" name="Object 30"/>
            <p:cNvGraphicFramePr>
              <a:graphicFrameLocks noChangeAspect="1"/>
            </p:cNvGraphicFramePr>
            <p:nvPr/>
          </p:nvGraphicFramePr>
          <p:xfrm>
            <a:off x="3179" y="2614"/>
            <a:ext cx="361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4" name="Equation" r:id="rId37" imgW="190512" imgH="228600" progId="Equation.3">
                    <p:embed/>
                  </p:oleObj>
                </mc:Choice>
                <mc:Fallback>
                  <p:oleObj name="Equation" r:id="rId37" imgW="190512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9" y="2614"/>
                          <a:ext cx="361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273175" y="5200378"/>
            <a:ext cx="5432425" cy="703262"/>
            <a:chOff x="802" y="3397"/>
            <a:chExt cx="3422" cy="443"/>
          </a:xfrm>
        </p:grpSpPr>
        <p:sp>
          <p:nvSpPr>
            <p:cNvPr id="10273" name="Text Box 32"/>
            <p:cNvSpPr txBox="1">
              <a:spLocks noChangeArrowheads="1"/>
            </p:cNvSpPr>
            <p:nvPr/>
          </p:nvSpPr>
          <p:spPr bwMode="auto">
            <a:xfrm>
              <a:off x="802" y="3397"/>
              <a:ext cx="4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i•</a:t>
              </a:r>
              <a:endParaRPr kumimoji="1" lang="en-US" altLang="zh-CN" sz="40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4" name="Text Box 33"/>
            <p:cNvSpPr txBox="1">
              <a:spLocks noChangeArrowheads="1"/>
            </p:cNvSpPr>
            <p:nvPr/>
          </p:nvSpPr>
          <p:spPr bwMode="auto">
            <a:xfrm>
              <a:off x="2016" y="3475"/>
              <a:ext cx="6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en-US" altLang="zh-CN" sz="3200" i="1" baseline="-25000">
                  <a:latin typeface="Times New Roman" pitchFamily="18" charset="0"/>
                  <a:ea typeface="楷体_GB2312" pitchFamily="49" charset="-122"/>
                </a:rPr>
                <a:t>•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5" name="Text Box 34"/>
            <p:cNvSpPr txBox="1">
              <a:spLocks noChangeArrowheads="1"/>
            </p:cNvSpPr>
            <p:nvPr/>
          </p:nvSpPr>
          <p:spPr bwMode="auto">
            <a:xfrm>
              <a:off x="3216" y="3475"/>
              <a:ext cx="4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 smtClean="0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 dirty="0" smtClean="0">
                  <a:latin typeface="Times New Roman" pitchFamily="18" charset="0"/>
                  <a:ea typeface="楷体_GB2312" pitchFamily="49" charset="-122"/>
                </a:rPr>
                <a:t>i•</a:t>
              </a:r>
              <a:endParaRPr kumimoji="1" lang="en-US" altLang="zh-CN" sz="3200" i="1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76" name="Object 35"/>
            <p:cNvGraphicFramePr>
              <a:graphicFrameLocks noChangeAspect="1"/>
            </p:cNvGraphicFramePr>
            <p:nvPr/>
          </p:nvGraphicFramePr>
          <p:xfrm>
            <a:off x="2544" y="3648"/>
            <a:ext cx="38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5" name="Equation" r:id="rId39" imgW="160056" imgH="61032" progId="Equation.3">
                    <p:embed/>
                  </p:oleObj>
                </mc:Choice>
                <mc:Fallback>
                  <p:oleObj name="Equation" r:id="rId39" imgW="160056" imgH="6103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648"/>
                          <a:ext cx="38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7" name="Object 36"/>
            <p:cNvGraphicFramePr>
              <a:graphicFrameLocks noChangeAspect="1"/>
            </p:cNvGraphicFramePr>
            <p:nvPr/>
          </p:nvGraphicFramePr>
          <p:xfrm>
            <a:off x="3840" y="3648"/>
            <a:ext cx="38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6" name="Equation" r:id="rId41" imgW="160056" imgH="61032" progId="Equation.3">
                    <p:embed/>
                  </p:oleObj>
                </mc:Choice>
                <mc:Fallback>
                  <p:oleObj name="Equation" r:id="rId41" imgW="160056" imgH="61032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648"/>
                          <a:ext cx="38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7391400" y="1103040"/>
            <a:ext cx="914400" cy="4040188"/>
            <a:chOff x="4656" y="816"/>
            <a:chExt cx="576" cy="2545"/>
          </a:xfrm>
        </p:grpSpPr>
        <p:sp>
          <p:nvSpPr>
            <p:cNvPr id="10268" name="Text Box 38"/>
            <p:cNvSpPr txBox="1">
              <a:spLocks noChangeArrowheads="1"/>
            </p:cNvSpPr>
            <p:nvPr/>
          </p:nvSpPr>
          <p:spPr bwMode="auto">
            <a:xfrm>
              <a:off x="4656" y="816"/>
              <a:ext cx="5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• j</a:t>
              </a:r>
              <a:endParaRPr kumimoji="1" lang="en-US" altLang="zh-CN" sz="40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69" name="Text Box 39"/>
            <p:cNvSpPr txBox="1">
              <a:spLocks noChangeArrowheads="1"/>
            </p:cNvSpPr>
            <p:nvPr/>
          </p:nvSpPr>
          <p:spPr bwMode="auto">
            <a:xfrm>
              <a:off x="4666" y="1604"/>
              <a:ext cx="3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 dirty="0">
                  <a:latin typeface="Times New Roman" pitchFamily="18" charset="0"/>
                  <a:ea typeface="楷体_GB2312" pitchFamily="49" charset="-122"/>
                </a:rPr>
                <a:t>•</a:t>
              </a:r>
              <a:r>
                <a:rPr kumimoji="1" lang="en-US" altLang="zh-CN" sz="3200" baseline="-25000" dirty="0"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2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270" name="Text Box 40"/>
            <p:cNvSpPr txBox="1">
              <a:spLocks noChangeArrowheads="1"/>
            </p:cNvSpPr>
            <p:nvPr/>
          </p:nvSpPr>
          <p:spPr bwMode="auto">
            <a:xfrm>
              <a:off x="4666" y="2516"/>
              <a:ext cx="5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 dirty="0">
                  <a:latin typeface="Times New Roman" pitchFamily="18" charset="0"/>
                  <a:ea typeface="楷体_GB2312" pitchFamily="49" charset="-122"/>
                </a:rPr>
                <a:t>• j</a:t>
              </a:r>
              <a:endParaRPr kumimoji="1" lang="en-US" altLang="zh-CN" sz="3200" i="1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71" name="Object 41"/>
            <p:cNvGraphicFramePr>
              <a:graphicFrameLocks noChangeAspect="1"/>
            </p:cNvGraphicFramePr>
            <p:nvPr/>
          </p:nvGraphicFramePr>
          <p:xfrm>
            <a:off x="4790" y="2109"/>
            <a:ext cx="16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7" name="Equation" r:id="rId43" imgW="60912" imgH="175332" progId="Equation.3">
                    <p:embed/>
                  </p:oleObj>
                </mc:Choice>
                <mc:Fallback>
                  <p:oleObj name="Equation" r:id="rId43" imgW="60912" imgH="17533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109"/>
                          <a:ext cx="164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42"/>
            <p:cNvGraphicFramePr>
              <a:graphicFrameLocks noChangeAspect="1"/>
            </p:cNvGraphicFramePr>
            <p:nvPr/>
          </p:nvGraphicFramePr>
          <p:xfrm>
            <a:off x="4810" y="2951"/>
            <a:ext cx="16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8" name="Equation" r:id="rId45" imgW="60912" imgH="175332" progId="Equation.3">
                    <p:embed/>
                  </p:oleObj>
                </mc:Choice>
                <mc:Fallback>
                  <p:oleObj name="Equation" r:id="rId45" imgW="60912" imgH="175332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2951"/>
                          <a:ext cx="164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1203325" y="2168253"/>
            <a:ext cx="581025" cy="2905125"/>
            <a:chOff x="758" y="1630"/>
            <a:chExt cx="366" cy="1830"/>
          </a:xfrm>
        </p:grpSpPr>
        <p:graphicFrame>
          <p:nvGraphicFramePr>
            <p:cNvPr id="10264" name="Object 44"/>
            <p:cNvGraphicFramePr>
              <a:graphicFrameLocks noChangeAspect="1"/>
            </p:cNvGraphicFramePr>
            <p:nvPr/>
          </p:nvGraphicFramePr>
          <p:xfrm>
            <a:off x="805" y="2208"/>
            <a:ext cx="1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99" name="Equation" r:id="rId47" imgW="60912" imgH="175332" progId="Equation.3">
                    <p:embed/>
                  </p:oleObj>
                </mc:Choice>
                <mc:Fallback>
                  <p:oleObj name="Equation" r:id="rId47" imgW="60912" imgH="175332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2208"/>
                          <a:ext cx="1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45"/>
            <p:cNvGraphicFramePr>
              <a:graphicFrameLocks noChangeAspect="1"/>
            </p:cNvGraphicFramePr>
            <p:nvPr/>
          </p:nvGraphicFramePr>
          <p:xfrm>
            <a:off x="822" y="3076"/>
            <a:ext cx="13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00" name="Equation" r:id="rId49" imgW="60912" imgH="175332" progId="Equation.3">
                    <p:embed/>
                  </p:oleObj>
                </mc:Choice>
                <mc:Fallback>
                  <p:oleObj name="Equation" r:id="rId49" imgW="60912" imgH="175332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3076"/>
                          <a:ext cx="13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Text Box 46"/>
            <p:cNvSpPr txBox="1">
              <a:spLocks noChangeArrowheads="1"/>
            </p:cNvSpPr>
            <p:nvPr/>
          </p:nvSpPr>
          <p:spPr bwMode="auto">
            <a:xfrm>
              <a:off x="768" y="2542"/>
              <a:ext cx="3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10267" name="Text Box 47"/>
            <p:cNvSpPr txBox="1">
              <a:spLocks noChangeArrowheads="1"/>
            </p:cNvSpPr>
            <p:nvPr/>
          </p:nvSpPr>
          <p:spPr bwMode="auto">
            <a:xfrm>
              <a:off x="758" y="1630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 dirty="0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4000" baseline="-25000" dirty="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609600" y="1099865"/>
            <a:ext cx="7924800" cy="5032375"/>
            <a:chOff x="384" y="958"/>
            <a:chExt cx="4992" cy="3170"/>
          </a:xfrm>
        </p:grpSpPr>
        <p:sp>
          <p:nvSpPr>
            <p:cNvPr id="10255" name="Line 49"/>
            <p:cNvSpPr>
              <a:spLocks noChangeShapeType="1"/>
            </p:cNvSpPr>
            <p:nvPr/>
          </p:nvSpPr>
          <p:spPr bwMode="auto">
            <a:xfrm>
              <a:off x="384" y="1584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6" name="Line 50"/>
            <p:cNvSpPr>
              <a:spLocks noChangeShapeType="1"/>
            </p:cNvSpPr>
            <p:nvPr/>
          </p:nvSpPr>
          <p:spPr bwMode="auto">
            <a:xfrm>
              <a:off x="384" y="3552"/>
              <a:ext cx="4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7" name="Line 51"/>
            <p:cNvSpPr>
              <a:spLocks noChangeShapeType="1"/>
            </p:cNvSpPr>
            <p:nvPr/>
          </p:nvSpPr>
          <p:spPr bwMode="auto">
            <a:xfrm>
              <a:off x="4464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8" name="Line 52"/>
            <p:cNvSpPr>
              <a:spLocks noChangeShapeType="1"/>
            </p:cNvSpPr>
            <p:nvPr/>
          </p:nvSpPr>
          <p:spPr bwMode="auto">
            <a:xfrm>
              <a:off x="1728" y="960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9" name="Line 53"/>
            <p:cNvSpPr>
              <a:spLocks noChangeShapeType="1"/>
            </p:cNvSpPr>
            <p:nvPr/>
          </p:nvSpPr>
          <p:spPr bwMode="auto">
            <a:xfrm>
              <a:off x="384" y="960"/>
              <a:ext cx="1344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0" name="Text Box 54"/>
            <p:cNvSpPr txBox="1">
              <a:spLocks noChangeArrowheads="1"/>
            </p:cNvSpPr>
            <p:nvPr/>
          </p:nvSpPr>
          <p:spPr bwMode="auto">
            <a:xfrm>
              <a:off x="1244" y="958"/>
              <a:ext cx="31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61" name="Text Box 55"/>
            <p:cNvSpPr txBox="1">
              <a:spLocks noChangeArrowheads="1"/>
            </p:cNvSpPr>
            <p:nvPr/>
          </p:nvSpPr>
          <p:spPr bwMode="auto">
            <a:xfrm>
              <a:off x="644" y="1150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0262" name="Line 56"/>
            <p:cNvSpPr>
              <a:spLocks noChangeShapeType="1"/>
            </p:cNvSpPr>
            <p:nvPr/>
          </p:nvSpPr>
          <p:spPr bwMode="auto">
            <a:xfrm>
              <a:off x="384" y="4128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3" name="Line 57"/>
            <p:cNvSpPr>
              <a:spLocks noChangeShapeType="1"/>
            </p:cNvSpPr>
            <p:nvPr/>
          </p:nvSpPr>
          <p:spPr bwMode="auto">
            <a:xfrm>
              <a:off x="384" y="960"/>
              <a:ext cx="4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46" name="Text Box 58"/>
          <p:cNvSpPr txBox="1">
            <a:spLocks noChangeArrowheads="1"/>
          </p:cNvSpPr>
          <p:nvPr/>
        </p:nvSpPr>
        <p:spPr bwMode="auto">
          <a:xfrm>
            <a:off x="1447800" y="18864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 b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联合分布律</a:t>
            </a:r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4343400" y="188640"/>
            <a:ext cx="35464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400" b="1" dirty="0">
                <a:solidFill>
                  <a:srgbClr val="800000"/>
                </a:solidFill>
                <a:latin typeface="Times New Roman" pitchFamily="18" charset="0"/>
                <a:ea typeface="黑体" pitchFamily="2" charset="-122"/>
              </a:rPr>
              <a:t>及边缘分布律</a:t>
            </a:r>
          </a:p>
        </p:txBody>
      </p:sp>
      <p:sp>
        <p:nvSpPr>
          <p:cNvPr id="11" name="矩形 10"/>
          <p:cNvSpPr/>
          <p:nvPr/>
        </p:nvSpPr>
        <p:spPr>
          <a:xfrm>
            <a:off x="3027101" y="2306654"/>
            <a:ext cx="785542" cy="3698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059832" y="2342317"/>
            <a:ext cx="5040560" cy="6650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1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68313" y="116632"/>
            <a:ext cx="8299450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Verdana" pitchFamily="34" charset="0"/>
              </a:rPr>
              <a:t>例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dirty="0" smtClean="0">
                <a:latin typeface="Times New Roman" pitchFamily="18" charset="0"/>
              </a:rPr>
              <a:t>P61)</a:t>
            </a:r>
            <a:r>
              <a:rPr kumimoji="1" lang="en-US" altLang="zh-CN" sz="3200" b="1" dirty="0" smtClean="0">
                <a:latin typeface="Verdana" pitchFamily="34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设随机变量 </a:t>
            </a:r>
            <a:r>
              <a:rPr kumimoji="1" lang="en-US" altLang="en-US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在 </a:t>
            </a:r>
            <a:r>
              <a:rPr kumimoji="1" lang="en-US" altLang="zh-CN" sz="3200" b="1" dirty="0">
                <a:latin typeface="Times New Roman" pitchFamily="18" charset="0"/>
              </a:rPr>
              <a:t>1,2,3</a:t>
            </a:r>
            <a:r>
              <a:rPr kumimoji="1" lang="zh-CN" altLang="en-US" sz="3200" b="1" dirty="0">
                <a:latin typeface="Times New Roman" pitchFamily="18" charset="0"/>
              </a:rPr>
              <a:t>三个数中等可能地取值，另一个随机变量</a:t>
            </a:r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en-US" altLang="en-US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在</a:t>
            </a:r>
            <a:r>
              <a:rPr kumimoji="1" lang="en-US" altLang="zh-CN" sz="3200" b="1" dirty="0">
                <a:latin typeface="Times New Roman" pitchFamily="18" charset="0"/>
              </a:rPr>
              <a:t>1~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中等可能地取一整数值，试求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, </a:t>
            </a:r>
            <a:r>
              <a:rPr kumimoji="1" lang="en-US" altLang="zh-CN" sz="3200" b="1" i="1" dirty="0">
                <a:latin typeface="Times New Roman" pitchFamily="18" charset="0"/>
              </a:rPr>
              <a:t>Y </a:t>
            </a:r>
            <a:r>
              <a:rPr kumimoji="1" lang="zh-CN" altLang="zh-CN" sz="3200" b="1" dirty="0">
                <a:latin typeface="Times New Roman" pitchFamily="18" charset="0"/>
              </a:rPr>
              <a:t>的边缘分布律。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27501"/>
              </p:ext>
            </p:extLst>
          </p:nvPr>
        </p:nvGraphicFramePr>
        <p:xfrm>
          <a:off x="639763" y="1703388"/>
          <a:ext cx="36147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3" imgW="1536480" imgH="253800" progId="Equation.DSMT4">
                  <p:embed/>
                </p:oleObj>
              </mc:Choice>
              <mc:Fallback>
                <p:oleObj name="Equation" r:id="rId3" imgW="1536480" imgH="253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703388"/>
                        <a:ext cx="361473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18538"/>
              </p:ext>
            </p:extLst>
          </p:nvPr>
        </p:nvGraphicFramePr>
        <p:xfrm>
          <a:off x="1331913" y="2204914"/>
          <a:ext cx="6119812" cy="427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文档" r:id="rId5" imgW="8161128" imgH="5699688" progId="Word.Document.8">
                  <p:embed/>
                </p:oleObj>
              </mc:Choice>
              <mc:Fallback>
                <p:oleObj name="文档" r:id="rId5" imgW="8161128" imgH="5699688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4914"/>
                        <a:ext cx="6119812" cy="427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1645</TotalTime>
  <Words>491</Words>
  <Application>Microsoft Office PowerPoint</Application>
  <PresentationFormat>全屏显示(4:3)</PresentationFormat>
  <Paragraphs>111</Paragraphs>
  <Slides>20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黑体</vt:lpstr>
      <vt:lpstr>华文新魏</vt:lpstr>
      <vt:lpstr>楷体_GB2312</vt:lpstr>
      <vt:lpstr>隶书</vt:lpstr>
      <vt:lpstr>宋体</vt:lpstr>
      <vt:lpstr>Arial</vt:lpstr>
      <vt:lpstr>Calibri</vt:lpstr>
      <vt:lpstr>Times New Roman</vt:lpstr>
      <vt:lpstr>Verdana</vt:lpstr>
      <vt:lpstr>Wingdings</vt:lpstr>
      <vt:lpstr>ps</vt:lpstr>
      <vt:lpstr>公式</vt:lpstr>
      <vt:lpstr>Equation</vt:lpstr>
      <vt:lpstr>文档</vt:lpstr>
      <vt:lpstr>§3.2    边缘分布 Marginal Distribution</vt:lpstr>
      <vt:lpstr>PowerPoint 演示文稿</vt:lpstr>
      <vt:lpstr>1. 二维随机变量的边缘分布函数</vt:lpstr>
      <vt:lpstr>PowerPoint 演示文稿</vt:lpstr>
      <vt:lpstr>PowerPoint 演示文稿</vt:lpstr>
      <vt:lpstr>PowerPoint 演示文稿</vt:lpstr>
      <vt:lpstr>2. 二维离散型随机变量的边缘分布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二维连续型随机变量的边缘分布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bamboo</cp:lastModifiedBy>
  <cp:revision>119</cp:revision>
  <dcterms:created xsi:type="dcterms:W3CDTF">2006-12-29T00:45:00Z</dcterms:created>
  <dcterms:modified xsi:type="dcterms:W3CDTF">2018-10-30T14:09:45Z</dcterms:modified>
</cp:coreProperties>
</file>