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11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10" autoAdjust="0"/>
  </p:normalViewPr>
  <p:slideViewPr>
    <p:cSldViewPr>
      <p:cViewPr varScale="1">
        <p:scale>
          <a:sx n="93" d="100"/>
          <a:sy n="93" d="100"/>
        </p:scale>
        <p:origin x="918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emf"/><Relationship Id="rId6" Type="http://schemas.openxmlformats.org/officeDocument/2006/relationships/image" Target="../media/image54.emf"/><Relationship Id="rId5" Type="http://schemas.openxmlformats.org/officeDocument/2006/relationships/image" Target="../media/image53.wmf"/><Relationship Id="rId4" Type="http://schemas.openxmlformats.org/officeDocument/2006/relationships/image" Target="../media/image52.emf"/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wmf"/><Relationship Id="rId10" Type="http://schemas.openxmlformats.org/officeDocument/2006/relationships/image" Target="../media/image75.wmf"/><Relationship Id="rId1" Type="http://schemas.openxmlformats.org/officeDocument/2006/relationships/image" Target="../media/image6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3B292CD-FB47-4397-A23C-233A5822CA17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8BC4A8-F707-46A0-9212-FD67C9D8A4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因为这里是先取了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在</a:t>
            </a:r>
            <a:r>
              <a:rPr lang="en-US" altLang="zh-CN" dirty="0" smtClean="0"/>
              <a:t>1…X</a:t>
            </a:r>
            <a:r>
              <a:rPr lang="zh-CN" altLang="en-US" dirty="0" smtClean="0"/>
              <a:t>之间取值，我们原先说</a:t>
            </a:r>
            <a:r>
              <a:rPr lang="en-US" altLang="zh-CN" dirty="0" smtClean="0"/>
              <a:t>P(A|B)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发生的条件下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发生的概率，那么如何理解呢？</a:t>
            </a:r>
            <a:endParaRPr lang="en-US" altLang="zh-CN" dirty="0" smtClean="0"/>
          </a:p>
          <a:p>
            <a:r>
              <a:rPr lang="zh-CN" altLang="en-US" dirty="0" smtClean="0"/>
              <a:t>其实</a:t>
            </a:r>
            <a:r>
              <a:rPr lang="en-US" altLang="zh-CN" dirty="0" smtClean="0"/>
              <a:t>P(A|B)</a:t>
            </a:r>
            <a:r>
              <a:rPr lang="zh-CN" altLang="en-US" dirty="0" smtClean="0"/>
              <a:t>可以表示已知结果找原因，也可以是已知原因</a:t>
            </a:r>
            <a:r>
              <a:rPr lang="en-US" altLang="zh-CN" dirty="0" smtClean="0"/>
              <a:t>(feature)</a:t>
            </a:r>
            <a:r>
              <a:rPr lang="zh-CN" altLang="en-US" dirty="0" smtClean="0"/>
              <a:t>找结果。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BC4A8-F707-46A0-9212-FD67C9D8A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8BC4A8-F707-46A0-9212-FD67C9D8A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x&lt;=y,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y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1/2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2/3,</a:t>
            </a:r>
            <a:r>
              <a:rPr lang="zh-CN" altLang="en-US" dirty="0" smtClean="0"/>
              <a:t>一个很小的范围</a:t>
            </a:r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7ECC6D-AEE3-433D-8483-589116A2BEA7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5C13C-14A3-4EF9-8D34-D84A0305B4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1</a:t>
            </a:r>
            <a:r>
              <a:rPr lang="zh-CN" altLang="en-US" sz="1200" dirty="0">
                <a:solidFill>
                  <a:prstClr val="white"/>
                </a:solidFill>
              </a:rPr>
              <a:t>章 随机事件及其概率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852E8CA-DD01-42AB-9BB0-07309D4FA565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D4A8CDA-2AF6-4AEB-8E44-E4054077414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5C13C-14A3-4EF9-8D34-D84A0305B40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F0F89D-B5E3-42CA-A689-9D570D8F5BE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1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8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9.e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7.e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4.e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2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9.e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5.e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4.e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7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9.e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8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9.bin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75.wmf"/><Relationship Id="rId2" Type="http://schemas.openxmlformats.org/officeDocument/2006/relationships/image" Target="../media/image66.e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2.e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1.e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e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10" Type="http://schemas.openxmlformats.org/officeDocument/2006/relationships/oleObject" Target="../embeddings/oleObject13.bin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5.e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0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2555875" y="1412776"/>
            <a:ext cx="40322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4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条件分布律</a:t>
            </a:r>
            <a:br>
              <a:rPr lang="zh-CN" altLang="en-US" sz="4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4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条件分布函数 </a:t>
            </a:r>
            <a:endParaRPr lang="zh-CN" altLang="en-US" sz="4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endParaRPr lang="zh-CN" altLang="en-US" sz="4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Char char="•"/>
            </a:pPr>
            <a:r>
              <a:rPr lang="zh-CN" altLang="en-US" sz="4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条件概率密度</a:t>
            </a:r>
            <a:endParaRPr lang="zh-CN" altLang="en-US" sz="40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§3.3  </a:t>
            </a:r>
            <a:r>
              <a:rPr lang="zh-CN" altLang="en-US" dirty="0" smtClean="0"/>
              <a:t>条件分布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84213" y="1196975"/>
            <a:ext cx="8208962" cy="5327650"/>
            <a:chOff x="787" y="672"/>
            <a:chExt cx="4801" cy="3170"/>
          </a:xfrm>
        </p:grpSpPr>
        <p:graphicFrame>
          <p:nvGraphicFramePr>
            <p:cNvPr id="22533" name="Object 3"/>
            <p:cNvGraphicFramePr>
              <a:graphicFrameLocks noChangeAspect="1"/>
            </p:cNvGraphicFramePr>
            <p:nvPr/>
          </p:nvGraphicFramePr>
          <p:xfrm>
            <a:off x="787" y="672"/>
            <a:ext cx="3666" cy="3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公式" r:id="rId1" imgW="2425700" imgH="2095500" progId="Equation.3">
                    <p:embed/>
                  </p:oleObj>
                </mc:Choice>
                <mc:Fallback>
                  <p:oleObj name="公式" r:id="rId1" imgW="2425700" imgH="2095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672"/>
                          <a:ext cx="3666" cy="3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4"/>
            <p:cNvGraphicFramePr>
              <a:graphicFrameLocks noChangeAspect="1"/>
            </p:cNvGraphicFramePr>
            <p:nvPr/>
          </p:nvGraphicFramePr>
          <p:xfrm>
            <a:off x="4224" y="2880"/>
            <a:ext cx="1364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" name="公式" r:id="rId3" imgW="901065" imgH="520700" progId="Equation.3">
                    <p:embed/>
                  </p:oleObj>
                </mc:Choice>
                <mc:Fallback>
                  <p:oleObj name="公式" r:id="rId3" imgW="901065" imgH="520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80"/>
                          <a:ext cx="1364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611560" y="188640"/>
            <a:ext cx="734481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</a:rPr>
              <a:t>由条件分布函数可以引出</a:t>
            </a:r>
            <a:r>
              <a:rPr lang="zh-CN" altLang="en-US" sz="3200" b="1" dirty="0">
                <a:solidFill>
                  <a:srgbClr val="000000"/>
                </a:solidFill>
              </a:rPr>
              <a:t>条件概率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密度</a:t>
            </a:r>
            <a:endParaRPr lang="en-US" altLang="zh-CN" sz="32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800" b="1" dirty="0" smtClean="0">
                <a:solidFill>
                  <a:srgbClr val="000000"/>
                </a:solidFill>
              </a:rPr>
              <a:t>(Conditional Density)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170113" y="836613"/>
          <a:ext cx="39338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1" imgW="39319200" imgH="13106400" progId="Equation.DSMT4">
                  <p:embed/>
                </p:oleObj>
              </mc:Choice>
              <mc:Fallback>
                <p:oleObj name="Equation" r:id="rId1" imgW="39319200" imgH="1310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836613"/>
                        <a:ext cx="393382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2082800" y="2347913"/>
          <a:ext cx="39624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3" imgW="39624000" imgH="10363200" progId="Equation.DSMT4">
                  <p:embed/>
                </p:oleObj>
              </mc:Choice>
              <mc:Fallback>
                <p:oleObj name="Equation" r:id="rId3" imgW="396240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347913"/>
                        <a:ext cx="396240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2484438" y="3645024"/>
          <a:ext cx="34147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公式" r:id="rId5" imgW="1168400" imgH="368300" progId="Equation.3">
                  <p:embed/>
                </p:oleObj>
              </mc:Choice>
              <mc:Fallback>
                <p:oleObj name="公式" r:id="rId5" imgW="11684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645024"/>
                        <a:ext cx="3414712" cy="10763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55650" y="260648"/>
            <a:ext cx="5040313" cy="5191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在条件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下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条件分布函数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55650" y="4941267"/>
            <a:ext cx="7200726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称为随机变量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条件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下的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条件密度函数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560" y="1268289"/>
          <a:ext cx="7804785" cy="520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4" name="公式" r:id="rId1" imgW="3238500" imgH="215900" progId="Equation.3">
                  <p:embed/>
                </p:oleObj>
              </mc:Choice>
              <mc:Fallback>
                <p:oleObj name="公式" r:id="rId1" imgW="32385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289"/>
                        <a:ext cx="7804785" cy="520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1560" y="3500537"/>
          <a:ext cx="7901940" cy="526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5" name="公式" r:id="rId3" imgW="3238500" imgH="215900" progId="Equation.3">
                  <p:embed/>
                </p:oleObj>
              </mc:Choice>
              <mc:Fallback>
                <p:oleObj name="公式" r:id="rId3" imgW="32385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00537"/>
                        <a:ext cx="7901940" cy="526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27088" y="332656"/>
            <a:ext cx="1008609" cy="5847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定义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195513" y="1988419"/>
            <a:ext cx="3887787" cy="1223962"/>
            <a:chOff x="1383" y="1525"/>
            <a:chExt cx="2449" cy="771"/>
          </a:xfrm>
        </p:grpSpPr>
        <p:graphicFrame>
          <p:nvGraphicFramePr>
            <p:cNvPr id="24587" name="Object 6"/>
            <p:cNvGraphicFramePr>
              <a:graphicFrameLocks noChangeAspect="1"/>
            </p:cNvGraphicFramePr>
            <p:nvPr/>
          </p:nvGraphicFramePr>
          <p:xfrm>
            <a:off x="2472" y="1525"/>
            <a:ext cx="1273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6" name="Equation" r:id="rId5" imgW="1016000" imgH="698500" progId="Equation.DSMT4">
                    <p:embed/>
                  </p:oleObj>
                </mc:Choice>
                <mc:Fallback>
                  <p:oleObj name="Equation" r:id="rId5" imgW="1016000" imgH="698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525"/>
                          <a:ext cx="1273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7"/>
            <p:cNvGraphicFramePr>
              <a:graphicFrameLocks noChangeAspect="1"/>
            </p:cNvGraphicFramePr>
            <p:nvPr/>
          </p:nvGraphicFramePr>
          <p:xfrm>
            <a:off x="1439" y="1717"/>
            <a:ext cx="101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7" name="Equation" r:id="rId7" imgW="2425700" imgH="901700" progId="Equation.3">
                    <p:embed/>
                  </p:oleObj>
                </mc:Choice>
                <mc:Fallback>
                  <p:oleObj name="Equation" r:id="rId7" imgW="2425700" imgH="901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1717"/>
                          <a:ext cx="101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Rectangle 8"/>
            <p:cNvSpPr>
              <a:spLocks noChangeArrowheads="1"/>
            </p:cNvSpPr>
            <p:nvPr/>
          </p:nvSpPr>
          <p:spPr bwMode="auto">
            <a:xfrm>
              <a:off x="1383" y="1525"/>
              <a:ext cx="2449" cy="771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2268538" y="4291881"/>
            <a:ext cx="3887787" cy="1279525"/>
            <a:chOff x="1429" y="2976"/>
            <a:chExt cx="2449" cy="806"/>
          </a:xfrm>
        </p:grpSpPr>
        <p:graphicFrame>
          <p:nvGraphicFramePr>
            <p:cNvPr id="24584" name="Object 10"/>
            <p:cNvGraphicFramePr>
              <a:graphicFrameLocks noChangeAspect="1"/>
            </p:cNvGraphicFramePr>
            <p:nvPr/>
          </p:nvGraphicFramePr>
          <p:xfrm>
            <a:off x="2562" y="2976"/>
            <a:ext cx="1202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8" name="Equation" r:id="rId9" imgW="1016000" imgH="698500" progId="Equation.DSMT4">
                    <p:embed/>
                  </p:oleObj>
                </mc:Choice>
                <mc:Fallback>
                  <p:oleObj name="Equation" r:id="rId9" imgW="1016000" imgH="698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976"/>
                          <a:ext cx="1202" cy="8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1"/>
            <p:cNvGraphicFramePr>
              <a:graphicFrameLocks noChangeAspect="1"/>
            </p:cNvGraphicFramePr>
            <p:nvPr/>
          </p:nvGraphicFramePr>
          <p:xfrm>
            <a:off x="1519" y="3113"/>
            <a:ext cx="1039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49" name="Equation" r:id="rId11" imgW="2425700" imgH="901700" progId="Equation.3">
                    <p:embed/>
                  </p:oleObj>
                </mc:Choice>
                <mc:Fallback>
                  <p:oleObj name="Equation" r:id="rId11" imgW="2425700" imgH="901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113"/>
                          <a:ext cx="1039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Rectangle 12"/>
            <p:cNvSpPr>
              <a:spLocks noChangeArrowheads="1"/>
            </p:cNvSpPr>
            <p:nvPr/>
          </p:nvSpPr>
          <p:spPr bwMode="auto">
            <a:xfrm>
              <a:off x="1429" y="2976"/>
              <a:ext cx="2449" cy="771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6900" y="116067"/>
            <a:ext cx="6628353" cy="794937"/>
            <a:chOff x="326" y="177"/>
            <a:chExt cx="3986" cy="471"/>
          </a:xfrm>
        </p:grpSpPr>
        <p:sp>
          <p:nvSpPr>
            <p:cNvPr id="26635" name="Text Box 3"/>
            <p:cNvSpPr txBox="1">
              <a:spLocks noChangeArrowheads="1"/>
            </p:cNvSpPr>
            <p:nvPr/>
          </p:nvSpPr>
          <p:spPr bwMode="auto">
            <a:xfrm>
              <a:off x="326" y="220"/>
              <a:ext cx="1073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已知</a:t>
              </a:r>
              <a:endPara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36" name="Object 4"/>
            <p:cNvGraphicFramePr>
              <a:graphicFrameLocks noChangeAspect="1"/>
            </p:cNvGraphicFramePr>
            <p:nvPr/>
          </p:nvGraphicFramePr>
          <p:xfrm>
            <a:off x="1374" y="177"/>
            <a:ext cx="293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2" name="Equation" r:id="rId1" imgW="42976800" imgH="6705600" progId="Equation.DSMT4">
                    <p:embed/>
                  </p:oleObj>
                </mc:Choice>
                <mc:Fallback>
                  <p:oleObj name="Equation" r:id="rId1" imgW="42976800" imgH="6705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177"/>
                          <a:ext cx="293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1358900" y="836712"/>
            <a:ext cx="2667000" cy="874712"/>
            <a:chOff x="710" y="595"/>
            <a:chExt cx="1226" cy="403"/>
          </a:xfrm>
        </p:grpSpPr>
        <p:sp>
          <p:nvSpPr>
            <p:cNvPr id="26633" name="Text Box 6"/>
            <p:cNvSpPr txBox="1">
              <a:spLocks noChangeArrowheads="1"/>
            </p:cNvSpPr>
            <p:nvPr/>
          </p:nvSpPr>
          <p:spPr bwMode="auto">
            <a:xfrm>
              <a:off x="710" y="595"/>
              <a:ext cx="295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</a:t>
              </a:r>
              <a:endParaRPr kumimoji="1" lang="zh-CN" altLang="en-US" sz="36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6634" name="Object 7"/>
            <p:cNvGraphicFramePr>
              <a:graphicFrameLocks noChangeAspect="1"/>
            </p:cNvGraphicFramePr>
            <p:nvPr/>
          </p:nvGraphicFramePr>
          <p:xfrm>
            <a:off x="1008" y="646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33" name="Equation" r:id="rId3" imgW="2425700" imgH="901700" progId="Equation.3">
                    <p:embed/>
                  </p:oleObj>
                </mc:Choice>
                <mc:Fallback>
                  <p:oleObj name="Equation" r:id="rId3" imgW="2425700" imgH="901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646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639763" y="1796925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1435100" y="2215853"/>
          <a:ext cx="18288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" name="Equation" r:id="rId5" imgW="2425700" imgH="901700" progId="Equation.3">
                  <p:embed/>
                </p:oleObj>
              </mc:Choice>
              <mc:Fallback>
                <p:oleObj name="Equation" r:id="rId5" imgW="2425700" imgH="901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215853"/>
                        <a:ext cx="18288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3263900" y="1988840"/>
          <a:ext cx="19050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" name="Equation" r:id="rId7" imgW="2514600" imgH="1714500" progId="Equation.3">
                  <p:embed/>
                </p:oleObj>
              </mc:Choice>
              <mc:Fallback>
                <p:oleObj name="Equation" r:id="rId7" imgW="2514600" imgH="171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988840"/>
                        <a:ext cx="19050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901700" y="3356992"/>
          <a:ext cx="7848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6" name="Equation" r:id="rId9" imgW="13055600" imgH="4102100" progId="Equation.3">
                  <p:embed/>
                </p:oleObj>
              </mc:Choice>
              <mc:Fallback>
                <p:oleObj name="Equation" r:id="rId9" imgW="13055600" imgH="410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356992"/>
                        <a:ext cx="7848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51520" y="116632"/>
            <a:ext cx="7889181" cy="167610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838200" y="116632"/>
          <a:ext cx="7010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4" name="Equation" r:id="rId1" imgW="10541000" imgH="2032000" progId="Equation.3">
                  <p:embed/>
                </p:oleObj>
              </mc:Choice>
              <mc:Fallback>
                <p:oleObj name="Equation" r:id="rId1" imgW="10541000" imgH="203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6632"/>
                        <a:ext cx="7010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593725" y="3301157"/>
            <a:ext cx="170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同理，</a:t>
            </a:r>
            <a:endParaRPr kumimoji="1" lang="zh-CN" altLang="en-US" sz="4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55700" y="4256832"/>
            <a:ext cx="7302500" cy="1270000"/>
            <a:chOff x="800" y="2656"/>
            <a:chExt cx="4600" cy="704"/>
          </a:xfrm>
        </p:grpSpPr>
        <p:graphicFrame>
          <p:nvGraphicFramePr>
            <p:cNvPr id="27657" name="Object 5"/>
            <p:cNvGraphicFramePr>
              <a:graphicFrameLocks noChangeAspect="1"/>
            </p:cNvGraphicFramePr>
            <p:nvPr/>
          </p:nvGraphicFramePr>
          <p:xfrm>
            <a:off x="800" y="2832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5" name="Equation" r:id="rId3" imgW="2425700" imgH="901700" progId="Equation.3">
                    <p:embed/>
                  </p:oleObj>
                </mc:Choice>
                <mc:Fallback>
                  <p:oleObj name="Equation" r:id="rId3" imgW="2425700" imgH="901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832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6"/>
            <p:cNvGraphicFramePr>
              <a:graphicFrameLocks noChangeAspect="1"/>
            </p:cNvGraphicFramePr>
            <p:nvPr/>
          </p:nvGraphicFramePr>
          <p:xfrm>
            <a:off x="1776" y="2656"/>
            <a:ext cx="3624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6" name="Equation" r:id="rId5" imgW="9563100" imgH="1841500" progId="Equation.3">
                    <p:embed/>
                  </p:oleObj>
                </mc:Choice>
                <mc:Fallback>
                  <p:oleObj name="Equation" r:id="rId5" imgW="9563100" imgH="1841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656"/>
                          <a:ext cx="3624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 bwMode="auto">
          <a:xfrm>
            <a:off x="1219200" y="1742232"/>
            <a:ext cx="7302500" cy="1346200"/>
            <a:chOff x="768" y="1264"/>
            <a:chExt cx="4600" cy="704"/>
          </a:xfrm>
        </p:grpSpPr>
        <p:graphicFrame>
          <p:nvGraphicFramePr>
            <p:cNvPr id="27655" name="Object 8"/>
            <p:cNvGraphicFramePr>
              <a:graphicFrameLocks noChangeAspect="1"/>
            </p:cNvGraphicFramePr>
            <p:nvPr/>
          </p:nvGraphicFramePr>
          <p:xfrm>
            <a:off x="1728" y="1264"/>
            <a:ext cx="364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7" name="Equation" r:id="rId7" imgW="9601200" imgH="1841500" progId="Equation.3">
                    <p:embed/>
                  </p:oleObj>
                </mc:Choice>
                <mc:Fallback>
                  <p:oleObj name="Equation" r:id="rId7" imgW="9601200" imgH="1841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264"/>
                          <a:ext cx="364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9"/>
            <p:cNvGraphicFramePr>
              <a:graphicFrameLocks noChangeAspect="1"/>
            </p:cNvGraphicFramePr>
            <p:nvPr/>
          </p:nvGraphicFramePr>
          <p:xfrm>
            <a:off x="768" y="1424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8" name="Equation" r:id="rId9" imgW="2425700" imgH="901700" progId="Equation.3">
                    <p:embed/>
                  </p:oleObj>
                </mc:Choice>
                <mc:Fallback>
                  <p:oleObj name="Equation" r:id="rId9" imgW="2425700" imgH="901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24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6900" y="97284"/>
            <a:ext cx="7162800" cy="1411749"/>
            <a:chOff x="326" y="172"/>
            <a:chExt cx="4450" cy="761"/>
          </a:xfrm>
        </p:grpSpPr>
        <p:sp>
          <p:nvSpPr>
            <p:cNvPr id="28697" name="Text Box 3"/>
            <p:cNvSpPr txBox="1">
              <a:spLocks noChangeArrowheads="1"/>
            </p:cNvSpPr>
            <p:nvPr/>
          </p:nvSpPr>
          <p:spPr bwMode="auto">
            <a:xfrm>
              <a:off x="326" y="172"/>
              <a:ext cx="75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kumimoji="1" lang="zh-CN" alt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设</a:t>
              </a:r>
              <a:endParaRPr kumimoji="1" lang="zh-CN" altLang="en-US" sz="36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698" name="Object 4"/>
            <p:cNvGraphicFramePr>
              <a:graphicFrameLocks noChangeAspect="1"/>
            </p:cNvGraphicFramePr>
            <p:nvPr/>
          </p:nvGraphicFramePr>
          <p:xfrm>
            <a:off x="1152" y="245"/>
            <a:ext cx="3624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4" name="Equation" r:id="rId1" imgW="9563100" imgH="1790700" progId="Equation.3">
                    <p:embed/>
                  </p:oleObj>
                </mc:Choice>
                <mc:Fallback>
                  <p:oleObj name="Equation" r:id="rId1" imgW="9563100" imgH="1790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5"/>
                          <a:ext cx="3624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749300" y="1537444"/>
            <a:ext cx="4114800" cy="795338"/>
            <a:chOff x="624" y="1273"/>
            <a:chExt cx="2264" cy="412"/>
          </a:xfrm>
        </p:grpSpPr>
        <p:grpSp>
          <p:nvGrpSpPr>
            <p:cNvPr id="28693" name="Group 6"/>
            <p:cNvGrpSpPr/>
            <p:nvPr/>
          </p:nvGrpSpPr>
          <p:grpSpPr bwMode="auto">
            <a:xfrm>
              <a:off x="624" y="1273"/>
              <a:ext cx="1226" cy="412"/>
              <a:chOff x="710" y="586"/>
              <a:chExt cx="1226" cy="412"/>
            </a:xfrm>
          </p:grpSpPr>
          <p:sp>
            <p:nvSpPr>
              <p:cNvPr id="28695" name="Text Box 7"/>
              <p:cNvSpPr txBox="1">
                <a:spLocks noChangeArrowheads="1"/>
              </p:cNvSpPr>
              <p:nvPr/>
            </p:nvSpPr>
            <p:spPr bwMode="auto">
              <a:xfrm>
                <a:off x="710" y="586"/>
                <a:ext cx="353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6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求</a:t>
                </a:r>
                <a:endParaRPr kumimoji="1" lang="zh-CN" altLang="en-US" sz="3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28696" name="Object 8"/>
              <p:cNvGraphicFramePr>
                <a:graphicFrameLocks noChangeAspect="1"/>
              </p:cNvGraphicFramePr>
              <p:nvPr/>
            </p:nvGraphicFramePr>
            <p:xfrm>
              <a:off x="1008" y="646"/>
              <a:ext cx="928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995" name="Equation" r:id="rId3" imgW="2425700" imgH="901700" progId="Equation.3">
                      <p:embed/>
                    </p:oleObj>
                  </mc:Choice>
                  <mc:Fallback>
                    <p:oleObj name="Equation" r:id="rId3" imgW="2425700" imgH="9017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646"/>
                            <a:ext cx="928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694" name="Object 9"/>
            <p:cNvGraphicFramePr>
              <a:graphicFrameLocks noChangeAspect="1"/>
            </p:cNvGraphicFramePr>
            <p:nvPr/>
          </p:nvGraphicFramePr>
          <p:xfrm>
            <a:off x="1880" y="1320"/>
            <a:ext cx="100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6" name="Equation" r:id="rId5" imgW="2641600" imgH="901700" progId="Equation.3">
                    <p:embed/>
                  </p:oleObj>
                </mc:Choice>
                <mc:Fallback>
                  <p:oleObj name="Equation" r:id="rId5" imgW="2641600" imgH="901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1320"/>
                          <a:ext cx="100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733425" y="2564904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11"/>
          <p:cNvGrpSpPr/>
          <p:nvPr/>
        </p:nvGrpSpPr>
        <p:grpSpPr bwMode="auto">
          <a:xfrm>
            <a:off x="6311900" y="2565028"/>
            <a:ext cx="2743200" cy="2897187"/>
            <a:chOff x="3840" y="1295"/>
            <a:chExt cx="1728" cy="1825"/>
          </a:xfrm>
        </p:grpSpPr>
        <p:sp>
          <p:nvSpPr>
            <p:cNvPr id="28684" name="Line 12"/>
            <p:cNvSpPr>
              <a:spLocks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90" name="AutoShape 18" descr="宽上对角线"/>
            <p:cNvSpPr>
              <a:spLocks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7531100" y="2621756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6527800" y="2621756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8599488" y="2545556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5496" name="Object 24"/>
          <p:cNvGraphicFramePr>
            <a:graphicFrameLocks noChangeAspect="1"/>
          </p:cNvGraphicFramePr>
          <p:nvPr/>
        </p:nvGraphicFramePr>
        <p:xfrm>
          <a:off x="467544" y="2924944"/>
          <a:ext cx="51054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7" name="Equation" r:id="rId7" imgW="2959100" imgH="863600" progId="Equation.3">
                  <p:embed/>
                </p:oleObj>
              </mc:Choice>
              <mc:Fallback>
                <p:oleObj name="Equation" r:id="rId7" imgW="2959100" imgH="86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24944"/>
                        <a:ext cx="51054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7" name="Object 25"/>
          <p:cNvGraphicFramePr>
            <a:graphicFrameLocks noChangeAspect="1"/>
          </p:cNvGraphicFramePr>
          <p:nvPr/>
        </p:nvGraphicFramePr>
        <p:xfrm>
          <a:off x="1619672" y="4653136"/>
          <a:ext cx="45593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8" name="Equation" r:id="rId9" imgW="6553200" imgH="1879600" progId="Equation.3">
                  <p:embed/>
                </p:oleObj>
              </mc:Choice>
              <mc:Fallback>
                <p:oleObj name="Equation" r:id="rId9" imgW="6553200" imgH="1879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53136"/>
                        <a:ext cx="455930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51520" y="97285"/>
            <a:ext cx="7889181" cy="227089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 autoUpdateAnimBg="0"/>
      <p:bldP spid="105493" grpId="0" animBg="1"/>
      <p:bldP spid="105494" grpId="0" animBg="1"/>
      <p:bldP spid="1054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311900" y="633413"/>
            <a:ext cx="2743200" cy="2897187"/>
            <a:chOff x="3840" y="1295"/>
            <a:chExt cx="1728" cy="1825"/>
          </a:xfrm>
        </p:grpSpPr>
        <p:sp>
          <p:nvSpPr>
            <p:cNvPr id="29727" name="Line 3"/>
            <p:cNvSpPr>
              <a:spLocks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8" name="Line 4"/>
            <p:cNvSpPr>
              <a:spLocks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9" name="Text Box 5"/>
            <p:cNvSpPr txBox="1">
              <a:spLocks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30" name="Line 6"/>
            <p:cNvSpPr>
              <a:spLocks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1" name="Line 7"/>
            <p:cNvSpPr>
              <a:spLocks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2" name="Text Box 8"/>
            <p:cNvSpPr txBox="1">
              <a:spLocks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33" name="AutoShape 9" descr="宽上对角线"/>
            <p:cNvSpPr>
              <a:spLocks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34" name="Line 10"/>
            <p:cNvSpPr>
              <a:spLocks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35" name="Text Box 11"/>
            <p:cNvSpPr txBox="1">
              <a:spLocks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539552" y="44624"/>
          <a:ext cx="4711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" name="Equation" r:id="rId1" imgW="7823200" imgH="2044700" progId="Equation.3">
                  <p:embed/>
                </p:oleObj>
              </mc:Choice>
              <mc:Fallback>
                <p:oleObj name="Equation" r:id="rId1" imgW="7823200" imgH="204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624"/>
                        <a:ext cx="47117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9" name="Object 13"/>
          <p:cNvGraphicFramePr>
            <a:graphicFrameLocks noChangeAspect="1"/>
          </p:cNvGraphicFramePr>
          <p:nvPr/>
        </p:nvGraphicFramePr>
        <p:xfrm>
          <a:off x="1619672" y="1340768"/>
          <a:ext cx="2997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9" name="Equation" r:id="rId3" imgW="4965700" imgH="1879600" progId="Equation.3">
                  <p:embed/>
                </p:oleObj>
              </mc:Choice>
              <mc:Fallback>
                <p:oleObj name="Equation" r:id="rId3" imgW="4965700" imgH="187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340768"/>
                        <a:ext cx="2997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6311900" y="3071813"/>
            <a:ext cx="27432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6319838" y="1928813"/>
            <a:ext cx="27432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6311900" y="1166813"/>
            <a:ext cx="2743200" cy="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323528" y="2641774"/>
            <a:ext cx="33265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 &lt; </a:t>
            </a:r>
            <a:r>
              <a:rPr kumimoji="1"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≤ 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879822" y="3847529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" name="Equation" r:id="rId5" imgW="2425700" imgH="901700" progId="Equation.3">
                  <p:embed/>
                </p:oleObj>
              </mc:Choice>
              <mc:Fallback>
                <p:oleObj name="Equation" r:id="rId5" imgW="2425700" imgH="901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822" y="3847529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2403822" y="3618929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" name="Equation" r:id="rId7" imgW="2514600" imgH="1714500" progId="Equation.3">
                  <p:embed/>
                </p:oleObj>
              </mc:Choice>
              <mc:Fallback>
                <p:oleObj name="Equation" r:id="rId7" imgW="2514600" imgH="171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822" y="3618929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689725" y="1401763"/>
            <a:ext cx="36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endParaRPr kumimoji="1" lang="en-US" altLang="zh-CN" sz="3200" i="1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3982547" y="3356992"/>
          <a:ext cx="4087622" cy="163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" name="Equation" r:id="rId9" imgW="41452800" imgH="16459200" progId="Equation.DSMT4">
                  <p:embed/>
                </p:oleObj>
              </mc:Choice>
              <mc:Fallback>
                <p:oleObj name="Equation" r:id="rId9" imgW="41452800" imgH="16459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547" y="3356992"/>
                        <a:ext cx="4087622" cy="163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346422" y="4725144"/>
            <a:ext cx="330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≤ </a:t>
            </a:r>
            <a:r>
              <a:rPr kumimoji="1"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&lt; 1</a:t>
            </a:r>
            <a:r>
              <a:rPr kumimoji="1"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6084168" y="596900"/>
            <a:ext cx="3048000" cy="30480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Group 24"/>
          <p:cNvGrpSpPr/>
          <p:nvPr/>
        </p:nvGrpSpPr>
        <p:grpSpPr bwMode="auto">
          <a:xfrm>
            <a:off x="6464300" y="785813"/>
            <a:ext cx="2743200" cy="2897187"/>
            <a:chOff x="3840" y="1295"/>
            <a:chExt cx="1728" cy="1825"/>
          </a:xfrm>
        </p:grpSpPr>
        <p:sp>
          <p:nvSpPr>
            <p:cNvPr id="29718" name="Line 25"/>
            <p:cNvSpPr>
              <a:spLocks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9" name="Line 26"/>
            <p:cNvSpPr>
              <a:spLocks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0" name="Text Box 27"/>
            <p:cNvSpPr txBox="1">
              <a:spLocks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21" name="Line 28"/>
            <p:cNvSpPr>
              <a:spLocks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2" name="Line 29"/>
            <p:cNvSpPr>
              <a:spLocks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3" name="Text Box 30"/>
            <p:cNvSpPr txBox="1">
              <a:spLocks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24" name="AutoShape 31" descr="宽上对角线"/>
            <p:cNvSpPr>
              <a:spLocks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5" name="Line 32"/>
            <p:cNvSpPr>
              <a:spLocks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26" name="Text Box 33"/>
            <p:cNvSpPr txBox="1">
              <a:spLocks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6530" name="Line 34"/>
          <p:cNvSpPr>
            <a:spLocks noChangeShapeType="1"/>
          </p:cNvSpPr>
          <p:nvPr/>
        </p:nvSpPr>
        <p:spPr bwMode="auto">
          <a:xfrm>
            <a:off x="7683500" y="825500"/>
            <a:ext cx="0" cy="26670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7667625" y="259715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3200" i="1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6532" name="Object 36"/>
          <p:cNvGraphicFramePr>
            <a:graphicFrameLocks noChangeAspect="1"/>
          </p:cNvGraphicFramePr>
          <p:nvPr/>
        </p:nvGraphicFramePr>
        <p:xfrm>
          <a:off x="2464271" y="5373389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" name="Equation" r:id="rId11" imgW="2514600" imgH="1714500" progId="Equation.3">
                  <p:embed/>
                </p:oleObj>
              </mc:Choice>
              <mc:Fallback>
                <p:oleObj name="Equation" r:id="rId11" imgW="2514600" imgH="1714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271" y="5373389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3" name="Object 37"/>
          <p:cNvGraphicFramePr>
            <a:graphicFrameLocks noChangeAspect="1"/>
          </p:cNvGraphicFramePr>
          <p:nvPr/>
        </p:nvGraphicFramePr>
        <p:xfrm>
          <a:off x="898996" y="5601989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" name="Equation" r:id="rId13" imgW="2425700" imgH="901700" progId="Equation.3">
                  <p:embed/>
                </p:oleObj>
              </mc:Choice>
              <mc:Fallback>
                <p:oleObj name="Equation" r:id="rId13" imgW="2425700" imgH="901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96" y="5601989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4" name="Object 38"/>
          <p:cNvGraphicFramePr>
            <a:graphicFrameLocks noChangeAspect="1"/>
          </p:cNvGraphicFramePr>
          <p:nvPr/>
        </p:nvGraphicFramePr>
        <p:xfrm>
          <a:off x="3961315" y="5164080"/>
          <a:ext cx="3995061" cy="143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" name="Equation" r:id="rId15" imgW="44500800" imgH="15849600" progId="Equation.DSMT4">
                  <p:embed/>
                </p:oleObj>
              </mc:Choice>
              <mc:Fallback>
                <p:oleObj name="Equation" r:id="rId15" imgW="44500800" imgH="15849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315" y="5164080"/>
                        <a:ext cx="3995061" cy="1432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0" grpId="0" animBg="1"/>
      <p:bldP spid="106511" grpId="0" animBg="1"/>
      <p:bldP spid="106512" grpId="0" animBg="1"/>
      <p:bldP spid="106513" grpId="0" autoUpdateAnimBg="0"/>
      <p:bldP spid="106516" grpId="0" autoUpdateAnimBg="0"/>
      <p:bldP spid="106518" grpId="0" autoUpdateAnimBg="0"/>
      <p:bldP spid="106519" grpId="0" animBg="1"/>
      <p:bldP spid="106530" grpId="0" animBg="1"/>
      <p:bldP spid="1065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79512" y="119993"/>
            <a:ext cx="763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30" name="Object 5"/>
          <p:cNvGraphicFramePr>
            <a:graphicFrameLocks noChangeAspect="1"/>
          </p:cNvGraphicFramePr>
          <p:nvPr/>
        </p:nvGraphicFramePr>
        <p:xfrm>
          <a:off x="243011" y="44624"/>
          <a:ext cx="4150295" cy="149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9" name="Equation" r:id="rId1" imgW="46634400" imgH="15240000" progId="Equation.DSMT4">
                  <p:embed/>
                </p:oleObj>
              </mc:Choice>
              <mc:Fallback>
                <p:oleObj name="Equation" r:id="rId1" imgW="46634400" imgH="15240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11" y="44624"/>
                        <a:ext cx="4150295" cy="1492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781023" y="188640"/>
          <a:ext cx="4180457" cy="1056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0" name="Equation" r:id="rId3" imgW="3149600" imgH="774700" progId="Equation.3">
                  <p:embed/>
                </p:oleObj>
              </mc:Choice>
              <mc:Fallback>
                <p:oleObj name="Equation" r:id="rId3" imgW="3149600" imgH="77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23" y="188640"/>
                        <a:ext cx="4180457" cy="1056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 bwMode="auto">
          <a:xfrm>
            <a:off x="1056696" y="1276747"/>
            <a:ext cx="6022399" cy="1000125"/>
            <a:chOff x="249" y="2931"/>
            <a:chExt cx="4173" cy="693"/>
          </a:xfrm>
        </p:grpSpPr>
        <p:sp>
          <p:nvSpPr>
            <p:cNvPr id="30727" name="Text Box 8"/>
            <p:cNvSpPr txBox="1">
              <a:spLocks noChangeArrowheads="1"/>
            </p:cNvSpPr>
            <p:nvPr/>
          </p:nvSpPr>
          <p:spPr bwMode="auto">
            <a:xfrm>
              <a:off x="249" y="3051"/>
              <a:ext cx="412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</a:t>
              </a:r>
              <a:endPara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28" name="Object 9"/>
            <p:cNvGraphicFramePr>
              <a:graphicFrameLocks noChangeAspect="1"/>
            </p:cNvGraphicFramePr>
            <p:nvPr/>
          </p:nvGraphicFramePr>
          <p:xfrm>
            <a:off x="824" y="2931"/>
            <a:ext cx="3598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1" name="Equation" r:id="rId5" imgW="3822700" imgH="736600" progId="Equation.DSMT4">
                    <p:embed/>
                  </p:oleObj>
                </mc:Choice>
                <mc:Fallback>
                  <p:oleObj name="Equation" r:id="rId5" imgW="3822700" imgH="736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931"/>
                          <a:ext cx="3598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180496" y="119993"/>
            <a:ext cx="8820000" cy="217225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5496" y="2346984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endParaRPr kumimoji="1" lang="zh-CN" altLang="en-US" sz="36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" name="Group 3"/>
          <p:cNvGrpSpPr/>
          <p:nvPr/>
        </p:nvGrpSpPr>
        <p:grpSpPr bwMode="auto">
          <a:xfrm>
            <a:off x="6221288" y="2696814"/>
            <a:ext cx="2743200" cy="2897187"/>
            <a:chOff x="3840" y="1295"/>
            <a:chExt cx="1728" cy="1825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3840" y="2496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V="1">
              <a:off x="4272" y="1296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 rot="2396">
              <a:off x="4800" y="1295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272" y="172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3840" y="1575"/>
              <a:ext cx="1344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4022" y="150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" name="AutoShape 10" descr="宽上对角线"/>
            <p:cNvSpPr>
              <a:spLocks noChangeArrowheads="1"/>
            </p:cNvSpPr>
            <p:nvPr/>
          </p:nvSpPr>
          <p:spPr bwMode="auto">
            <a:xfrm flipV="1">
              <a:off x="4285" y="1741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5040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4934" y="24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1183785" y="2936639"/>
          <a:ext cx="4475363" cy="60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2" name="Equation" r:id="rId7" imgW="6616700" imgH="901700" progId="Equation.3">
                  <p:embed/>
                </p:oleObj>
              </mc:Choice>
              <mc:Fallback>
                <p:oleObj name="Equation" r:id="rId7" imgW="6616700" imgH="901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785" y="2936639"/>
                        <a:ext cx="4475363" cy="60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820688" y="2276872"/>
            <a:ext cx="5899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&gt; 0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时，即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&lt;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&lt; 1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2675815" y="3573016"/>
          <a:ext cx="3010477" cy="1102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3" name="Equation" r:id="rId9" imgW="4953000" imgH="1790700" progId="Equation.3">
                  <p:embed/>
                </p:oleObj>
              </mc:Choice>
              <mc:Fallback>
                <p:oleObj name="Equation" r:id="rId9" imgW="4953000" imgH="1790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815" y="3573016"/>
                        <a:ext cx="3010477" cy="1102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883816" y="4725144"/>
            <a:ext cx="4596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= 0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= 0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618282" y="558924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kumimoji="1"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" name="Object 18"/>
          <p:cNvGraphicFramePr>
            <a:graphicFrameLocks noChangeAspect="1"/>
          </p:cNvGraphicFramePr>
          <p:nvPr/>
        </p:nvGraphicFramePr>
        <p:xfrm>
          <a:off x="1763688" y="5445224"/>
          <a:ext cx="58150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4" name="Equation" r:id="rId11" imgW="53644800" imgH="10972800" progId="Equation.DSMT4">
                  <p:embed/>
                </p:oleObj>
              </mc:Choice>
              <mc:Fallback>
                <p:oleObj name="Equation" r:id="rId11" imgW="53644800" imgH="10972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445224"/>
                        <a:ext cx="58150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左大括号 27"/>
          <p:cNvSpPr/>
          <p:nvPr/>
        </p:nvSpPr>
        <p:spPr>
          <a:xfrm>
            <a:off x="715541" y="2564904"/>
            <a:ext cx="244475" cy="262859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1" grpId="0" autoUpdateAnimBg="0"/>
      <p:bldP spid="23" grpId="0" autoUpdateAnimBg="0"/>
      <p:bldP spid="25" grpId="0" autoUpdateAnimBg="0"/>
      <p:bldP spid="26" grpId="0" autoUpdateAnimBg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AutoShape 2" descr="宽下对角线"/>
          <p:cNvSpPr>
            <a:spLocks noChangeArrowheads="1"/>
          </p:cNvSpPr>
          <p:nvPr/>
        </p:nvSpPr>
        <p:spPr bwMode="auto">
          <a:xfrm flipH="1" flipV="1">
            <a:off x="5292725" y="1137444"/>
            <a:ext cx="2438400" cy="2514600"/>
          </a:xfrm>
          <a:prstGeom prst="rtTriangle">
            <a:avLst/>
          </a:prstGeom>
          <a:pattFill prst="wdDnDiag">
            <a:fgClr>
              <a:srgbClr val="FF33CC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6626225" y="3686969"/>
            <a:ext cx="1603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+ y =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3200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900113" y="1280319"/>
          <a:ext cx="2517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0" name="Equation" r:id="rId1" imgW="3467100" imgH="698500" progId="Equation.3">
                  <p:embed/>
                </p:oleObj>
              </mc:Choice>
              <mc:Fallback>
                <p:oleObj name="Equation" r:id="rId1" imgW="34671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80319"/>
                        <a:ext cx="2517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5334000" y="1012031"/>
            <a:ext cx="3429000" cy="3162300"/>
            <a:chOff x="3650" y="257"/>
            <a:chExt cx="2160" cy="1992"/>
          </a:xfrm>
        </p:grpSpPr>
        <p:sp>
          <p:nvSpPr>
            <p:cNvPr id="32782" name="AutoShape 6" descr="宽上对角线"/>
            <p:cNvSpPr>
              <a:spLocks noChangeArrowheads="1"/>
            </p:cNvSpPr>
            <p:nvPr/>
          </p:nvSpPr>
          <p:spPr bwMode="auto">
            <a:xfrm flipV="1">
              <a:off x="4095" y="870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2783" name="Group 7"/>
            <p:cNvGrpSpPr/>
            <p:nvPr/>
          </p:nvGrpSpPr>
          <p:grpSpPr bwMode="auto">
            <a:xfrm>
              <a:off x="3650" y="257"/>
              <a:ext cx="2160" cy="1992"/>
              <a:chOff x="3650" y="257"/>
              <a:chExt cx="2160" cy="1992"/>
            </a:xfrm>
          </p:grpSpPr>
          <p:sp>
            <p:nvSpPr>
              <p:cNvPr id="32784" name="Text Box 8"/>
              <p:cNvSpPr txBox="1">
                <a:spLocks noChangeArrowheads="1"/>
              </p:cNvSpPr>
              <p:nvPr/>
            </p:nvSpPr>
            <p:spPr bwMode="auto">
              <a:xfrm>
                <a:off x="4744" y="1589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2785" name="Group 9"/>
              <p:cNvGrpSpPr/>
              <p:nvPr/>
            </p:nvGrpSpPr>
            <p:grpSpPr bwMode="auto">
              <a:xfrm>
                <a:off x="3650" y="257"/>
                <a:ext cx="2160" cy="1992"/>
                <a:chOff x="3650" y="257"/>
                <a:chExt cx="2160" cy="1992"/>
              </a:xfrm>
            </p:grpSpPr>
            <p:sp>
              <p:nvSpPr>
                <p:cNvPr id="32786" name="Line 10"/>
                <p:cNvSpPr>
                  <a:spLocks noChangeShapeType="1"/>
                </p:cNvSpPr>
                <p:nvPr/>
              </p:nvSpPr>
              <p:spPr bwMode="auto">
                <a:xfrm>
                  <a:off x="3650" y="1625"/>
                  <a:ext cx="17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8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4082" y="425"/>
                  <a:ext cx="0" cy="18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88" name="Text Box 12"/>
                <p:cNvSpPr txBox="1">
                  <a:spLocks noChangeArrowheads="1"/>
                </p:cNvSpPr>
                <p:nvPr/>
              </p:nvSpPr>
              <p:spPr bwMode="auto">
                <a:xfrm rot="2396">
                  <a:off x="5165" y="257"/>
                  <a:ext cx="64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y = x</a:t>
                  </a:r>
                  <a:endParaRPr kumimoji="1" lang="en-US" altLang="zh-CN" sz="32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89" name="Line 13"/>
                <p:cNvSpPr>
                  <a:spLocks noChangeShapeType="1"/>
                </p:cNvSpPr>
                <p:nvPr/>
              </p:nvSpPr>
              <p:spPr bwMode="auto">
                <a:xfrm>
                  <a:off x="4082" y="857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9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650" y="704"/>
                  <a:ext cx="1344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32" y="629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kumimoji="1" lang="en-US" altLang="zh-CN"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92" name="Line 16"/>
                <p:cNvSpPr>
                  <a:spLocks noChangeShapeType="1"/>
                </p:cNvSpPr>
                <p:nvPr/>
              </p:nvSpPr>
              <p:spPr bwMode="auto">
                <a:xfrm>
                  <a:off x="4850" y="857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9585" name="Line 17"/>
          <p:cNvSpPr>
            <a:spLocks noChangeShapeType="1"/>
          </p:cNvSpPr>
          <p:nvPr/>
        </p:nvSpPr>
        <p:spPr bwMode="auto">
          <a:xfrm>
            <a:off x="5257800" y="1200944"/>
            <a:ext cx="2590800" cy="2590800"/>
          </a:xfrm>
          <a:prstGeom prst="line">
            <a:avLst/>
          </a:prstGeom>
          <a:noFill/>
          <a:ln w="9525">
            <a:solidFill>
              <a:srgbClr val="FF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6019800" y="2536031"/>
            <a:ext cx="6096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87" name="Text Box 19"/>
          <p:cNvSpPr txBox="1">
            <a:spLocks noChangeArrowheads="1"/>
          </p:cNvSpPr>
          <p:nvPr/>
        </p:nvSpPr>
        <p:spPr bwMode="auto">
          <a:xfrm>
            <a:off x="5408613" y="2194719"/>
            <a:ext cx="692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588" name="AutoShape 20"/>
          <p:cNvSpPr>
            <a:spLocks noChangeArrowheads="1"/>
          </p:cNvSpPr>
          <p:nvPr/>
        </p:nvSpPr>
        <p:spPr bwMode="auto">
          <a:xfrm flipV="1">
            <a:off x="6096000" y="1996281"/>
            <a:ext cx="990600" cy="457200"/>
          </a:xfrm>
          <a:prstGeom prst="triangle">
            <a:avLst>
              <a:gd name="adj" fmla="val 50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539750" y="4698206"/>
          <a:ext cx="6264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1" name="Equation" r:id="rId3" imgW="3568700" imgH="571500" progId="Equation.DSMT4">
                  <p:embed/>
                </p:oleObj>
              </mc:Choice>
              <mc:Fallback>
                <p:oleObj name="Equation" r:id="rId3" imgW="3568700" imgH="571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98206"/>
                        <a:ext cx="62642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0" name="Object 22"/>
          <p:cNvGraphicFramePr>
            <a:graphicFrameLocks noChangeAspect="1"/>
          </p:cNvGraphicFramePr>
          <p:nvPr/>
        </p:nvGraphicFramePr>
        <p:xfrm>
          <a:off x="7019925" y="4698206"/>
          <a:ext cx="6143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2" name="Equation" r:id="rId5" imgW="927100" imgH="1536700" progId="Equation.3">
                  <p:embed/>
                </p:oleObj>
              </mc:Choice>
              <mc:Fallback>
                <p:oleObj name="Equation" r:id="rId5" imgW="927100" imgH="1536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698206"/>
                        <a:ext cx="6143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14" name="Text Box 46"/>
          <p:cNvSpPr txBox="1">
            <a:spLocks noChangeArrowheads="1"/>
          </p:cNvSpPr>
          <p:nvPr/>
        </p:nvSpPr>
        <p:spPr bwMode="auto">
          <a:xfrm>
            <a:off x="592138" y="126206"/>
            <a:ext cx="8130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(</a:t>
            </a:r>
            <a:r>
              <a:rPr lang="en-US" altLang="zh-CN" sz="4000" dirty="0" smtClean="0">
                <a:solidFill>
                  <a:srgbClr val="000000"/>
                </a:solidFill>
              </a:rPr>
              <a:t>1)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nimBg="1"/>
      <p:bldP spid="109571" grpId="0" autoUpdateAnimBg="0"/>
      <p:bldP spid="109585" grpId="0" animBg="1"/>
      <p:bldP spid="109586" grpId="0" animBg="1"/>
      <p:bldP spid="109587" grpId="0" autoUpdateAnimBg="0"/>
      <p:bldP spid="109588" grpId="0" animBg="1"/>
      <p:bldP spid="1096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15" name="Object 23"/>
          <p:cNvGraphicFramePr>
            <a:graphicFrameLocks noChangeAspect="1"/>
          </p:cNvGraphicFramePr>
          <p:nvPr/>
        </p:nvGraphicFramePr>
        <p:xfrm>
          <a:off x="900113" y="836712"/>
          <a:ext cx="244792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9" name="Equation" r:id="rId1" imgW="4381500" imgH="1714500" progId="Equation.3">
                  <p:embed/>
                </p:oleObj>
              </mc:Choice>
              <mc:Fallback>
                <p:oleObj name="Equation" r:id="rId1" imgW="4381500" imgH="1714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36712"/>
                        <a:ext cx="244792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/>
          <p:nvPr/>
        </p:nvGrpSpPr>
        <p:grpSpPr bwMode="auto">
          <a:xfrm>
            <a:off x="4859338" y="2276872"/>
            <a:ext cx="3657600" cy="3352800"/>
            <a:chOff x="3936" y="359"/>
            <a:chExt cx="1728" cy="1825"/>
          </a:xfrm>
        </p:grpSpPr>
        <p:sp>
          <p:nvSpPr>
            <p:cNvPr id="33816" name="Line 25"/>
            <p:cNvSpPr>
              <a:spLocks noChangeShapeType="1"/>
            </p:cNvSpPr>
            <p:nvPr/>
          </p:nvSpPr>
          <p:spPr bwMode="auto">
            <a:xfrm>
              <a:off x="3936" y="15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7" name="Line 26"/>
            <p:cNvSpPr>
              <a:spLocks noChangeShapeType="1"/>
            </p:cNvSpPr>
            <p:nvPr/>
          </p:nvSpPr>
          <p:spPr bwMode="auto">
            <a:xfrm flipV="1">
              <a:off x="4368" y="36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8" name="Text Box 27"/>
            <p:cNvSpPr txBox="1">
              <a:spLocks noChangeArrowheads="1"/>
            </p:cNvSpPr>
            <p:nvPr/>
          </p:nvSpPr>
          <p:spPr bwMode="auto">
            <a:xfrm rot="2396">
              <a:off x="4896" y="359"/>
              <a:ext cx="48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 = x</a:t>
              </a:r>
              <a:endPara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19" name="Line 28"/>
            <p:cNvSpPr>
              <a:spLocks noChangeShapeType="1"/>
            </p:cNvSpPr>
            <p:nvPr/>
          </p:nvSpPr>
          <p:spPr bwMode="auto">
            <a:xfrm>
              <a:off x="4368" y="7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 flipV="1">
              <a:off x="3936" y="639"/>
              <a:ext cx="134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1" name="Text Box 30"/>
            <p:cNvSpPr txBox="1">
              <a:spLocks noChangeArrowheads="1"/>
            </p:cNvSpPr>
            <p:nvPr/>
          </p:nvSpPr>
          <p:spPr bwMode="auto">
            <a:xfrm>
              <a:off x="4326" y="460"/>
              <a:ext cx="18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22" name="AutoShape 31" descr="宽上对角线"/>
            <p:cNvSpPr>
              <a:spLocks noChangeArrowheads="1"/>
            </p:cNvSpPr>
            <p:nvPr/>
          </p:nvSpPr>
          <p:spPr bwMode="auto">
            <a:xfrm flipV="1">
              <a:off x="4381" y="805"/>
              <a:ext cx="707" cy="720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823" name="Line 32"/>
            <p:cNvSpPr>
              <a:spLocks noChangeShapeType="1"/>
            </p:cNvSpPr>
            <p:nvPr/>
          </p:nvSpPr>
          <p:spPr bwMode="auto">
            <a:xfrm>
              <a:off x="5136" y="7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4" name="Text Box 33"/>
            <p:cNvSpPr txBox="1">
              <a:spLocks noChangeArrowheads="1"/>
            </p:cNvSpPr>
            <p:nvPr/>
          </p:nvSpPr>
          <p:spPr bwMode="auto">
            <a:xfrm>
              <a:off x="5030" y="1524"/>
              <a:ext cx="18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626" name="Line 34"/>
          <p:cNvSpPr>
            <a:spLocks noChangeShapeType="1"/>
          </p:cNvSpPr>
          <p:nvPr/>
        </p:nvSpPr>
        <p:spPr bwMode="auto">
          <a:xfrm>
            <a:off x="6535738" y="2522935"/>
            <a:ext cx="0" cy="2743200"/>
          </a:xfrm>
          <a:prstGeom prst="line">
            <a:avLst/>
          </a:prstGeom>
          <a:noFill/>
          <a:ln w="28575">
            <a:solidFill>
              <a:srgbClr val="FF33CC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0629" name="Line 37"/>
          <p:cNvSpPr>
            <a:spLocks noChangeShapeType="1"/>
          </p:cNvSpPr>
          <p:nvPr/>
        </p:nvSpPr>
        <p:spPr bwMode="auto">
          <a:xfrm flipH="1">
            <a:off x="5773737" y="3496072"/>
            <a:ext cx="720000" cy="0"/>
          </a:xfrm>
          <a:prstGeom prst="line">
            <a:avLst/>
          </a:prstGeom>
          <a:ln>
            <a:solidFill>
              <a:srgbClr val="0000FF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0630" name="Object 38"/>
          <p:cNvGraphicFramePr>
            <a:graphicFrameLocks noChangeAspect="1"/>
          </p:cNvGraphicFramePr>
          <p:nvPr/>
        </p:nvGraphicFramePr>
        <p:xfrm>
          <a:off x="5148064" y="2995564"/>
          <a:ext cx="382933" cy="94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0" name="Equation" r:id="rId3" imgW="3657600" imgH="9448800" progId="Equation.DSMT4">
                  <p:embed/>
                </p:oleObj>
              </mc:Choice>
              <mc:Fallback>
                <p:oleObj name="Equation" r:id="rId3" imgW="3657600" imgH="9448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995564"/>
                        <a:ext cx="382933" cy="942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1" name="Object 39"/>
          <p:cNvGraphicFramePr>
            <a:graphicFrameLocks noChangeAspect="1"/>
          </p:cNvGraphicFramePr>
          <p:nvPr/>
        </p:nvGraphicFramePr>
        <p:xfrm>
          <a:off x="611188" y="1988840"/>
          <a:ext cx="31686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1" name="Equation" r:id="rId5" imgW="4927600" imgH="1714500" progId="Equation.3">
                  <p:embed/>
                </p:oleObj>
              </mc:Choice>
              <mc:Fallback>
                <p:oleObj name="Equation" r:id="rId5" imgW="4927600" imgH="1714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8840"/>
                        <a:ext cx="31686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2" name="Object 40"/>
          <p:cNvGraphicFramePr>
            <a:graphicFrameLocks noChangeAspect="1"/>
          </p:cNvGraphicFramePr>
          <p:nvPr/>
        </p:nvGraphicFramePr>
        <p:xfrm>
          <a:off x="611188" y="3284984"/>
          <a:ext cx="28797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2" name="Equation" r:id="rId7" imgW="4699000" imgH="1714500" progId="Equation.3">
                  <p:embed/>
                </p:oleObj>
              </mc:Choice>
              <mc:Fallback>
                <p:oleObj name="Equation" r:id="rId7" imgW="4699000" imgH="1714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984"/>
                        <a:ext cx="287972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3" name="Object 41"/>
          <p:cNvGraphicFramePr>
            <a:graphicFrameLocks noChangeAspect="1"/>
          </p:cNvGraphicFramePr>
          <p:nvPr/>
        </p:nvGraphicFramePr>
        <p:xfrm>
          <a:off x="611188" y="4581128"/>
          <a:ext cx="19446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3" name="Equation" r:id="rId9" imgW="3022600" imgH="1536700" progId="Equation.3">
                  <p:embed/>
                </p:oleObj>
              </mc:Choice>
              <mc:Fallback>
                <p:oleObj name="Equation" r:id="rId9" imgW="3022600" imgH="1536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128"/>
                        <a:ext cx="194468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34" name="Object 42"/>
          <p:cNvGraphicFramePr>
            <a:graphicFrameLocks noChangeAspect="1"/>
          </p:cNvGraphicFramePr>
          <p:nvPr/>
        </p:nvGraphicFramePr>
        <p:xfrm>
          <a:off x="2771775" y="4725144"/>
          <a:ext cx="7842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4" name="Equation" r:id="rId11" imgW="1282700" imgH="1536700" progId="Equation.3">
                  <p:embed/>
                </p:oleObj>
              </mc:Choice>
              <mc:Fallback>
                <p:oleObj name="Equation" r:id="rId11" imgW="1282700" imgH="1536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25144"/>
                        <a:ext cx="7842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3"/>
          <p:cNvGrpSpPr/>
          <p:nvPr/>
        </p:nvGrpSpPr>
        <p:grpSpPr bwMode="auto">
          <a:xfrm>
            <a:off x="3851275" y="38833"/>
            <a:ext cx="4914338" cy="1805991"/>
            <a:chOff x="944" y="523"/>
            <a:chExt cx="3122" cy="1048"/>
          </a:xfrm>
        </p:grpSpPr>
        <p:graphicFrame>
          <p:nvGraphicFramePr>
            <p:cNvPr id="33814" name="Object 44"/>
            <p:cNvGraphicFramePr>
              <a:graphicFrameLocks noChangeAspect="1"/>
            </p:cNvGraphicFramePr>
            <p:nvPr/>
          </p:nvGraphicFramePr>
          <p:xfrm>
            <a:off x="944" y="877"/>
            <a:ext cx="9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75" name="Equation" r:id="rId13" imgW="2425700" imgH="901700" progId="Equation.3">
                    <p:embed/>
                  </p:oleObj>
                </mc:Choice>
                <mc:Fallback>
                  <p:oleObj name="Equation" r:id="rId13" imgW="2425700" imgH="9017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877"/>
                          <a:ext cx="92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5" name="Object 45"/>
            <p:cNvGraphicFramePr>
              <a:graphicFrameLocks noChangeAspect="1"/>
            </p:cNvGraphicFramePr>
            <p:nvPr/>
          </p:nvGraphicFramePr>
          <p:xfrm>
            <a:off x="1879" y="523"/>
            <a:ext cx="2187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76" name="Equation" r:id="rId15" imgW="32004000" imgH="15240000" progId="Equation.DSMT4">
                    <p:embed/>
                  </p:oleObj>
                </mc:Choice>
                <mc:Fallback>
                  <p:oleObj name="Equation" r:id="rId15" imgW="32004000" imgH="152400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" y="523"/>
                          <a:ext cx="2187" cy="1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38" name="Text Box 46"/>
          <p:cNvSpPr txBox="1">
            <a:spLocks noChangeArrowheads="1"/>
          </p:cNvSpPr>
          <p:nvPr/>
        </p:nvSpPr>
        <p:spPr bwMode="auto">
          <a:xfrm>
            <a:off x="592138" y="56026"/>
            <a:ext cx="8130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(</a:t>
            </a:r>
            <a:r>
              <a:rPr lang="en-US" altLang="zh-CN" sz="4000" dirty="0" smtClean="0">
                <a:solidFill>
                  <a:srgbClr val="000000"/>
                </a:solidFill>
              </a:rPr>
              <a:t>2)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H="1">
            <a:off x="5724128" y="3856435"/>
            <a:ext cx="756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0640" name="Object 48"/>
          <p:cNvGraphicFramePr>
            <a:graphicFrameLocks noChangeAspect="1"/>
          </p:cNvGraphicFramePr>
          <p:nvPr/>
        </p:nvGraphicFramePr>
        <p:xfrm>
          <a:off x="5402263" y="3414713"/>
          <a:ext cx="3635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7" name="Equation" r:id="rId17" imgW="3657600" imgH="9448800" progId="Equation.DSMT4">
                  <p:embed/>
                </p:oleObj>
              </mc:Choice>
              <mc:Fallback>
                <p:oleObj name="Equation" r:id="rId17" imgW="3657600" imgH="94488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3414713"/>
                        <a:ext cx="363537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8"/>
          <p:cNvGraphicFramePr>
            <a:graphicFrameLocks noChangeAspect="1"/>
          </p:cNvGraphicFramePr>
          <p:nvPr/>
        </p:nvGraphicFramePr>
        <p:xfrm>
          <a:off x="6571969" y="4506098"/>
          <a:ext cx="316474" cy="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8" name="Equation" r:id="rId19" imgW="3657600" imgH="9448800" progId="Equation.DSMT4">
                  <p:embed/>
                </p:oleObj>
              </mc:Choice>
              <mc:Fallback>
                <p:oleObj name="Equation" r:id="rId19" imgW="3657600" imgH="9448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969" y="4506098"/>
                        <a:ext cx="316474" cy="78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0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6" grpId="0" animBg="1"/>
      <p:bldP spid="1106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611188" y="260648"/>
            <a:ext cx="773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在第一章中，我们介绍了条件概率的概念 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2700338" y="1771948"/>
          <a:ext cx="313848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公式" r:id="rId1" imgW="1968500" imgH="673100" progId="Equation.3">
                  <p:embed/>
                </p:oleObj>
              </mc:Choice>
              <mc:Fallback>
                <p:oleObj name="公式" r:id="rId1" imgW="1968500" imgH="673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1948"/>
                        <a:ext cx="3138487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11188" y="1052811"/>
            <a:ext cx="7345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在事件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发生的条件下事件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发生的概率</a:t>
            </a:r>
            <a:endParaRPr kumimoji="1"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4067175" y="2780011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500563" y="2924473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推广到随机变量</a:t>
            </a:r>
            <a:endParaRPr kumimoji="1" lang="zh-CN" altLang="en-US" sz="32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900113" y="3861098"/>
            <a:ext cx="7442200" cy="1174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设有两个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随机变量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 在给定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取某个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值的条件下，求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的概率分布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1835150" y="5228605"/>
            <a:ext cx="436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这个分布就是条件分布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4" grpId="0" autoUpdateAnimBg="0"/>
      <p:bldP spid="92165" grpId="0" animBg="1"/>
      <p:bldP spid="92166" grpId="0" autoUpdateAnimBg="0"/>
      <p:bldP spid="92167" grpId="0" animBg="1" autoUpdateAnimBg="0"/>
      <p:bldP spid="921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066800" y="1676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39750" y="1052736"/>
            <a:ext cx="8229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设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kumimoji="1" lang="en-US" altLang="zh-CN" sz="3200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是离散型随机变量，其分布律为</a:t>
            </a:r>
            <a:endParaRPr kumimoji="1" lang="zh-CN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j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,  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j=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1,2,...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219200" y="3212976"/>
          <a:ext cx="64484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公式" r:id="rId1" imgW="2286000" imgH="444500" progId="Equation.3">
                  <p:embed/>
                </p:oleObj>
              </mc:Choice>
              <mc:Fallback>
                <p:oleObj name="公式" r:id="rId1" imgW="22860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12976"/>
                        <a:ext cx="64484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258888" y="4293096"/>
          <a:ext cx="64087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公式" r:id="rId3" imgW="2286000" imgH="431800" progId="Equation.3">
                  <p:embed/>
                </p:oleObj>
              </mc:Choice>
              <mc:Fallback>
                <p:oleObj name="公式" r:id="rId3" imgW="2286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93096"/>
                        <a:ext cx="640873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39750" y="2637061"/>
            <a:ext cx="8353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关于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和关于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的边缘分布律分别为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/>
              <a:t>. </a:t>
            </a:r>
            <a:r>
              <a:rPr lang="zh-CN" altLang="en-US" dirty="0"/>
              <a:t>离散型随机变量的条件分布</a:t>
            </a:r>
            <a:r>
              <a:rPr lang="zh-CN" altLang="en-US" dirty="0" smtClean="0"/>
              <a:t>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8313" y="332656"/>
            <a:ext cx="7488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由条件概率公式自然地引出如下定义：</a:t>
            </a:r>
            <a:endParaRPr kumimoji="1" lang="zh-CN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11187" y="1124819"/>
            <a:ext cx="81921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定义：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是二维离散型随机变量</a:t>
            </a:r>
            <a:r>
              <a:rPr kumimoji="1"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，对于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固定的 </a:t>
            </a:r>
            <a:r>
              <a:rPr kumimoji="1" lang="en-US" altLang="en-US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32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)&gt;0,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则称</a:t>
            </a: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611188" y="2420888"/>
          <a:ext cx="820896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" imgW="3365500" imgH="469900" progId="Equation.DSMT4">
                  <p:embed/>
                </p:oleObj>
              </mc:Choice>
              <mc:Fallback>
                <p:oleObj name="Equation" r:id="rId1" imgW="33655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888"/>
                        <a:ext cx="8208962" cy="114776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810252" y="3935958"/>
            <a:ext cx="79930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为在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en-US" sz="32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条件下随机变量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的条件分布</a:t>
            </a:r>
            <a:r>
              <a:rPr kumimoji="1"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律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(Conditional Density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066800" y="1098848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62000" y="260648"/>
            <a:ext cx="792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同样对于固定的 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3200" i="1">
                <a:solidFill>
                  <a:srgbClr val="000000"/>
                </a:solidFill>
                <a:latin typeface="Times New Roman" panose="02020603050405020304" pitchFamily="18" charset="0"/>
              </a:rPr>
              <a:t> x</a:t>
            </a:r>
            <a:r>
              <a:rPr kumimoji="1" lang="en-US" altLang="en-US" sz="3200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) &gt; 0, </a:t>
            </a:r>
            <a:r>
              <a:rPr kumimoji="1" lang="zh-CN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则称</a:t>
            </a:r>
            <a:endParaRPr kumimoji="1" lang="zh-CN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539750" y="1122661"/>
          <a:ext cx="82121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6" name="公式" r:id="rId1" imgW="3378200" imgH="457200" progId="Equation.3">
                  <p:embed/>
                </p:oleObj>
              </mc:Choice>
              <mc:Fallback>
                <p:oleObj name="公式" r:id="rId1" imgW="3378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2661"/>
                        <a:ext cx="8212138" cy="11112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755650" y="2420888"/>
            <a:ext cx="7847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为在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条件下随机变量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的条件分布律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32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755576" y="3068960"/>
            <a:ext cx="7707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</a:rPr>
              <a:t>条件分布是一种概率分布，它具有概率分布的一切性质</a:t>
            </a:r>
            <a:r>
              <a:rPr kumimoji="1" lang="en-US" altLang="zh-CN" sz="3200" dirty="0">
                <a:solidFill>
                  <a:srgbClr val="000000"/>
                </a:solidFill>
              </a:rPr>
              <a:t>.</a:t>
            </a:r>
            <a:endParaRPr kumimoji="1" lang="en-US" altLang="zh-CN" sz="3200" dirty="0">
              <a:solidFill>
                <a:srgbClr val="000000"/>
              </a:solidFill>
            </a:endParaRP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2484438" y="4293096"/>
          <a:ext cx="3600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7" name="公式" r:id="rId3" imgW="2387600" imgH="381000" progId="Equation.3">
                  <p:embed/>
                </p:oleObj>
              </mc:Choice>
              <mc:Fallback>
                <p:oleObj name="公式" r:id="rId3" imgW="23876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293096"/>
                        <a:ext cx="3600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755650" y="4293096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例如：</a:t>
            </a:r>
            <a:endParaRPr kumimoji="1" lang="zh-CN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2484438" y="4869359"/>
          <a:ext cx="38893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8" name="公式" r:id="rId5" imgW="2603500" imgH="698500" progId="Equation.3">
                  <p:embed/>
                </p:oleObj>
              </mc:Choice>
              <mc:Fallback>
                <p:oleObj name="公式" r:id="rId5" imgW="2603500" imgH="698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69359"/>
                        <a:ext cx="388937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/>
      <p:bldP spid="95238" grpId="0"/>
      <p:bldP spid="952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68313" y="116632"/>
            <a:ext cx="8299450" cy="15700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200" b="1" smtClean="0">
                <a:solidFill>
                  <a:srgbClr val="000000"/>
                </a:solidFill>
                <a:latin typeface="Verdana" panose="020B0604030504040204" pitchFamily="34" charset="0"/>
              </a:rPr>
              <a:t>例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 </a:t>
            </a:r>
            <a:r>
              <a:rPr kumimoji="1" lang="en-US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1,2,3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三个数中等可能地取值，另一个随机变量</a:t>
            </a:r>
            <a:r>
              <a:rPr kumimoji="1" lang="zh-CN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1~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中等可能地取一整数值，求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Y=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时， </a:t>
            </a:r>
            <a:r>
              <a:rPr kumimoji="1"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条件</a:t>
            </a:r>
            <a:r>
              <a:rPr kumimoji="1" lang="zh-CN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分布律。</a:t>
            </a:r>
            <a:endParaRPr kumimoji="1"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9750" y="1700808"/>
            <a:ext cx="7272338" cy="4941887"/>
            <a:chOff x="521" y="754"/>
            <a:chExt cx="4889" cy="3040"/>
          </a:xfrm>
        </p:grpSpPr>
        <p:graphicFrame>
          <p:nvGraphicFramePr>
            <p:cNvPr id="18439" name="Object 4"/>
            <p:cNvGraphicFramePr>
              <a:graphicFrameLocks noChangeAspect="1"/>
            </p:cNvGraphicFramePr>
            <p:nvPr/>
          </p:nvGraphicFramePr>
          <p:xfrm>
            <a:off x="521" y="754"/>
            <a:ext cx="4889" cy="3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2" name="文档" r:id="rId1" imgW="16535400" imgH="11823700" progId="Word.Document.8">
                    <p:embed/>
                  </p:oleObj>
                </mc:Choice>
                <mc:Fallback>
                  <p:oleObj name="文档" r:id="rId1" imgW="16535400" imgH="118237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54"/>
                          <a:ext cx="4889" cy="3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748" y="3158"/>
              <a:ext cx="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>
              <a:off x="4468" y="890"/>
              <a:ext cx="0" cy="2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442" name="Object 7"/>
            <p:cNvGraphicFramePr>
              <a:graphicFrameLocks noChangeAspect="1"/>
            </p:cNvGraphicFramePr>
            <p:nvPr/>
          </p:nvGraphicFramePr>
          <p:xfrm>
            <a:off x="930" y="3158"/>
            <a:ext cx="43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3" name="公式" r:id="rId3" imgW="228600" imgH="241300" progId="Equation.3">
                    <p:embed/>
                  </p:oleObj>
                </mc:Choice>
                <mc:Fallback>
                  <p:oleObj name="公式" r:id="rId3" imgW="2286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43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8"/>
            <p:cNvGraphicFramePr>
              <a:graphicFrameLocks noChangeAspect="1"/>
            </p:cNvGraphicFramePr>
            <p:nvPr/>
          </p:nvGraphicFramePr>
          <p:xfrm>
            <a:off x="4558" y="845"/>
            <a:ext cx="407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4" name="公式" r:id="rId5" imgW="215900" imgH="228600" progId="Equation.3">
                    <p:embed/>
                  </p:oleObj>
                </mc:Choice>
                <mc:Fallback>
                  <p:oleObj name="公式" r:id="rId5" imgW="2159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845"/>
                          <a:ext cx="407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4694" y="1344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5" name="公式" r:id="rId7" imgW="139700" imgH="393700" progId="Equation.3">
                    <p:embed/>
                  </p:oleObj>
                </mc:Choice>
                <mc:Fallback>
                  <p:oleObj name="公式" r:id="rId7" imgW="139700" imgH="393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344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0"/>
            <p:cNvGraphicFramePr>
              <a:graphicFrameLocks noChangeAspect="1"/>
            </p:cNvGraphicFramePr>
            <p:nvPr/>
          </p:nvGraphicFramePr>
          <p:xfrm>
            <a:off x="4694" y="2568"/>
            <a:ext cx="174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6" name="公式" r:id="rId9" imgW="139700" imgH="393700" progId="Equation.3">
                    <p:embed/>
                  </p:oleObj>
                </mc:Choice>
                <mc:Fallback>
                  <p:oleObj name="公式" r:id="rId9" imgW="1397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74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694" y="1979"/>
            <a:ext cx="17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7" name="公式" r:id="rId10" imgW="139700" imgH="393700" progId="Equation.3">
                    <p:embed/>
                  </p:oleObj>
                </mc:Choice>
                <mc:Fallback>
                  <p:oleObj name="公式" r:id="rId10" imgW="139700" imgH="393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79"/>
                          <a:ext cx="17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2"/>
            <p:cNvGraphicFramePr>
              <a:graphicFrameLocks noChangeAspect="1"/>
            </p:cNvGraphicFramePr>
            <p:nvPr/>
          </p:nvGraphicFramePr>
          <p:xfrm>
            <a:off x="1927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8" name="公式" r:id="rId11" imgW="203200" imgH="393700" progId="Equation.3">
                    <p:embed/>
                  </p:oleObj>
                </mc:Choice>
                <mc:Fallback>
                  <p:oleObj name="公式" r:id="rId11" imgW="203200" imgH="393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13"/>
            <p:cNvGraphicFramePr>
              <a:graphicFrameLocks noChangeAspect="1"/>
            </p:cNvGraphicFramePr>
            <p:nvPr/>
          </p:nvGraphicFramePr>
          <p:xfrm>
            <a:off x="3969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89" name="公式" r:id="rId13" imgW="203200" imgH="393700" progId="Equation.3">
                    <p:embed/>
                  </p:oleObj>
                </mc:Choice>
                <mc:Fallback>
                  <p:oleObj name="公式" r:id="rId13" imgW="2032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14"/>
            <p:cNvGraphicFramePr>
              <a:graphicFrameLocks noChangeAspect="1"/>
            </p:cNvGraphicFramePr>
            <p:nvPr/>
          </p:nvGraphicFramePr>
          <p:xfrm>
            <a:off x="2925" y="3158"/>
            <a:ext cx="27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90" name="公式" r:id="rId15" imgW="203200" imgH="393700" progId="Equation.3">
                    <p:embed/>
                  </p:oleObj>
                </mc:Choice>
                <mc:Fallback>
                  <p:oleObj name="公式" r:id="rId15" imgW="203200" imgH="393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158"/>
                          <a:ext cx="27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4695" y="3249"/>
              <a:ext cx="22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7875588" y="2421533"/>
            <a:ext cx="681037" cy="3759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0000"/>
                </a:solidFill>
              </a:rPr>
              <a:t>联合分布与边缘分布</a:t>
            </a:r>
            <a:endParaRPr kumimoji="1"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2484438" y="1845270"/>
            <a:ext cx="647700" cy="4797425"/>
          </a:xfrm>
          <a:prstGeom prst="rect">
            <a:avLst/>
          </a:prstGeom>
          <a:noFill/>
          <a:ln w="28575">
            <a:solidFill>
              <a:srgbClr val="9933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 animBg="1"/>
      <p:bldP spid="962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01700" y="3756248"/>
            <a:ext cx="7315200" cy="1905000"/>
            <a:chOff x="310" y="2893"/>
            <a:chExt cx="4608" cy="1200"/>
          </a:xfrm>
        </p:grpSpPr>
        <p:sp>
          <p:nvSpPr>
            <p:cNvPr id="19470" name="Line 3"/>
            <p:cNvSpPr>
              <a:spLocks noChangeShapeType="1"/>
            </p:cNvSpPr>
            <p:nvPr/>
          </p:nvSpPr>
          <p:spPr bwMode="auto">
            <a:xfrm>
              <a:off x="310" y="3373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" name="Line 4"/>
            <p:cNvSpPr>
              <a:spLocks noChangeShapeType="1"/>
            </p:cNvSpPr>
            <p:nvPr/>
          </p:nvSpPr>
          <p:spPr bwMode="auto">
            <a:xfrm>
              <a:off x="2182" y="2893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135188" y="3680048"/>
            <a:ext cx="747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X </a:t>
            </a:r>
            <a:endParaRPr kumimoji="1" lang="en-US" altLang="zh-CN" sz="4000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012825" y="4696048"/>
          <a:ext cx="26717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" name="公式" r:id="rId1" imgW="1562100" imgH="393700" progId="Equation.3">
                  <p:embed/>
                </p:oleObj>
              </mc:Choice>
              <mc:Fallback>
                <p:oleObj name="公式" r:id="rId1" imgW="1562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696048"/>
                        <a:ext cx="26717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10063" y="3676873"/>
            <a:ext cx="3613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1           2         3</a:t>
            </a: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3995738" y="4705573"/>
          <a:ext cx="11953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6" name="公式" r:id="rId3" imgW="520700" imgH="266700" progId="Equation.3">
                  <p:embed/>
                </p:oleObj>
              </mc:Choice>
              <mc:Fallback>
                <p:oleObj name="公式" r:id="rId3" imgW="5207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05573"/>
                        <a:ext cx="11953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7164388" y="4705573"/>
          <a:ext cx="9858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7" name="Equation" r:id="rId5" imgW="546100" imgH="266700" progId="Equation.DSMT4">
                  <p:embed/>
                </p:oleObj>
              </mc:Choice>
              <mc:Fallback>
                <p:oleObj name="Equation" r:id="rId5" imgW="546100" imgH="266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705573"/>
                        <a:ext cx="98583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5651500" y="4705573"/>
          <a:ext cx="1131888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8" name="公式" r:id="rId7" imgW="520700" imgH="266700" progId="Equation.3">
                  <p:embed/>
                </p:oleObj>
              </mc:Choice>
              <mc:Fallback>
                <p:oleObj name="公式" r:id="rId7" imgW="520700" imgH="26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705573"/>
                        <a:ext cx="1131888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673100" y="2765648"/>
            <a:ext cx="780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将表中第一列数据代入得条件分布</a:t>
            </a:r>
            <a:endParaRPr kumimoji="1" lang="zh-CN" altLang="en-US" sz="40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1547813" y="101352"/>
          <a:ext cx="6219703" cy="124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9" name="Equation" r:id="rId9" imgW="3365500" imgH="673100" progId="Equation.DSMT4">
                  <p:embed/>
                </p:oleObj>
              </mc:Choice>
              <mc:Fallback>
                <p:oleObj name="Equation" r:id="rId9" imgW="3365500" imgH="673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01352"/>
                        <a:ext cx="6219703" cy="124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1619250" y="1469777"/>
          <a:ext cx="3425004" cy="118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0" name="公式" r:id="rId11" imgW="1841500" imgH="635000" progId="Equation.3">
                  <p:embed/>
                </p:oleObj>
              </mc:Choice>
              <mc:Fallback>
                <p:oleObj name="公式" r:id="rId11" imgW="1841500" imgH="63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69777"/>
                        <a:ext cx="3425004" cy="118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5508625" y="1901576"/>
          <a:ext cx="1752030" cy="59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1" name="公式" r:id="rId13" imgW="927100" imgH="317500" progId="Equation.3">
                  <p:embed/>
                </p:oleObj>
              </mc:Choice>
              <mc:Fallback>
                <p:oleObj name="公式" r:id="rId13" imgW="927100" imgH="317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01576"/>
                        <a:ext cx="1752030" cy="599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7" grpId="0" autoUpdateAnimBg="0"/>
      <p:bldP spid="972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684213" y="1484784"/>
            <a:ext cx="75438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,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是二维连续型随机变量，由于</a:t>
            </a:r>
            <a:endParaRPr kumimoji="1" lang="zh-CN" altLang="en-US" sz="3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)=0,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)=0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所以不能直接代入条件概率公式，先利用</a:t>
            </a:r>
            <a:endParaRPr kumimoji="1" lang="zh-CN" altLang="en-US" sz="32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3200" dirty="0">
                <a:solidFill>
                  <a:srgbClr val="000000"/>
                </a:solidFill>
                <a:latin typeface="宋体" panose="02010600030101010101" pitchFamily="2" charset="-122"/>
              </a:rPr>
              <a:t>极限的方法来引入条件分布函数的概念。</a:t>
            </a:r>
            <a:endParaRPr kumimoji="1" lang="zh-CN" altLang="en-US" sz="32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dirty="0" smtClean="0"/>
              <a:t>2. </a:t>
            </a:r>
            <a:r>
              <a:rPr lang="zh-CN" altLang="en-US" b="0" dirty="0" smtClean="0"/>
              <a:t>连续型</a:t>
            </a:r>
            <a:r>
              <a:rPr lang="zh-CN" altLang="en-US" b="0" dirty="0"/>
              <a:t>随机变量的</a:t>
            </a:r>
            <a:r>
              <a:rPr lang="zh-CN" altLang="en-US" b="0" dirty="0" smtClean="0"/>
              <a:t>条件分布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684213" y="260648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给定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，设对于任意固定的正数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，</a:t>
            </a: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y-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 &lt;</a:t>
            </a:r>
            <a:r>
              <a:rPr kumimoji="1" lang="en-US" altLang="zh-CN" sz="32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3200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)&gt;0, </a:t>
            </a:r>
            <a:r>
              <a:rPr kumimoji="1"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若对于任意实数 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258888" y="1844973"/>
          <a:ext cx="6264275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公式" r:id="rId1" imgW="2108200" imgH="711200" progId="Equation.3">
                  <p:embed/>
                </p:oleObj>
              </mc:Choice>
              <mc:Fallback>
                <p:oleObj name="公式" r:id="rId1" imgW="21082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973"/>
                        <a:ext cx="6264275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11188" y="4150023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存在，则称其为在条件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下</a:t>
            </a:r>
            <a:r>
              <a:rPr kumimoji="1"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条件分布函数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，记为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en-US" sz="32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kumimoji="1" lang="en-US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2" grpId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1021</Words>
  <Application>WPS 演示</Application>
  <PresentationFormat>全屏显示(4:3)</PresentationFormat>
  <Paragraphs>153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77</vt:i4>
      </vt:variant>
      <vt:variant>
        <vt:lpstr>幻灯片标题</vt:lpstr>
      </vt:variant>
      <vt:variant>
        <vt:i4>19</vt:i4>
      </vt:variant>
    </vt:vector>
  </HeadingPairs>
  <TitlesOfParts>
    <vt:vector size="110" baseType="lpstr">
      <vt:lpstr>Arial</vt:lpstr>
      <vt:lpstr>宋体</vt:lpstr>
      <vt:lpstr>Wingdings</vt:lpstr>
      <vt:lpstr>Times New Roman</vt:lpstr>
      <vt:lpstr>华文新魏</vt:lpstr>
      <vt:lpstr>Verdana</vt:lpstr>
      <vt:lpstr>楷体_GB2312</vt:lpstr>
      <vt:lpstr>新宋体</vt:lpstr>
      <vt:lpstr>Symbol</vt:lpstr>
      <vt:lpstr>Calibri</vt:lpstr>
      <vt:lpstr>微软雅黑</vt:lpstr>
      <vt:lpstr>Arial Unicode MS</vt:lpstr>
      <vt:lpstr>ps</vt:lpstr>
      <vt:lpstr>1_ps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Word.Document.8</vt:lpstr>
      <vt:lpstr>Equation.3</vt:lpstr>
      <vt:lpstr>§3.3  条件分布</vt:lpstr>
      <vt:lpstr>PowerPoint 演示文稿</vt:lpstr>
      <vt:lpstr>1 . 离散型随机变量的条件分布律</vt:lpstr>
      <vt:lpstr>PowerPoint 演示文稿</vt:lpstr>
      <vt:lpstr>PowerPoint 演示文稿</vt:lpstr>
      <vt:lpstr>PowerPoint 演示文稿</vt:lpstr>
      <vt:lpstr>PowerPoint 演示文稿</vt:lpstr>
      <vt:lpstr>2. 连续型随机变量的条件分布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</dc:creator>
  <cp:lastModifiedBy>于东晓</cp:lastModifiedBy>
  <cp:revision>62</cp:revision>
  <dcterms:created xsi:type="dcterms:W3CDTF">2012-10-09T01:44:00Z</dcterms:created>
  <dcterms:modified xsi:type="dcterms:W3CDTF">2020-10-18T12:14:56Z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