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FC47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95" autoAdjust="0"/>
  </p:normalViewPr>
  <p:slideViewPr>
    <p:cSldViewPr>
      <p:cViewPr varScale="1">
        <p:scale>
          <a:sx n="93" d="100"/>
          <a:sy n="93" d="100"/>
        </p:scale>
        <p:origin x="85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132AC2-3E0C-4791-9E86-06E83A7AA08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2E4FED-7D6E-4538-840C-043ED8B13DB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可以从右边理解，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独立，既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无关，所以可以去掉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，剩下就是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(x)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4C5951-72CE-424F-B09D-10DFE30568A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f(x,y)=f</a:t>
            </a:r>
            <a:r>
              <a:rPr lang="en-US" altLang="zh-CN" baseline="-25000" smtClean="0"/>
              <a:t>X</a:t>
            </a:r>
            <a:r>
              <a:rPr lang="en-US" altLang="zh-CN" smtClean="0"/>
              <a:t>(x)*f</a:t>
            </a:r>
            <a:r>
              <a:rPr lang="en-US" altLang="zh-CN" baseline="-25000" smtClean="0"/>
              <a:t>Y</a:t>
            </a:r>
            <a:r>
              <a:rPr lang="en-US" altLang="zh-CN" smtClean="0"/>
              <a:t>(y)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f(x)</a:t>
            </a:r>
            <a:r>
              <a:rPr lang="zh-CN" altLang="en-US" smtClean="0"/>
              <a:t>服从正态分布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其实从</a:t>
            </a:r>
            <a:r>
              <a:rPr lang="en-US" altLang="zh-CN" smtClean="0"/>
              <a:t>0&lt;x&lt;y</a:t>
            </a:r>
            <a:r>
              <a:rPr lang="zh-CN" altLang="en-US" smtClean="0"/>
              <a:t>可知</a:t>
            </a:r>
            <a:r>
              <a:rPr lang="en-US" altLang="zh-CN" smtClean="0"/>
              <a:t>X,Y</a:t>
            </a:r>
            <a:r>
              <a:rPr lang="zh-CN" altLang="en-US" smtClean="0"/>
              <a:t>不独立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952D75-342C-49BF-8C3B-86216382A7C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E6BB3-BDD7-4762-9279-7B0FF4E179F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7EFED-A7F4-4627-A684-A1247867D558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7EFED-A7F4-4627-A684-A1247867D558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A512-1BEE-4EF3-A9AB-99A4F8FC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17EFED-A7F4-4627-A684-A1247867D55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9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28.e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3.xml"/><Relationship Id="rId2" Type="http://schemas.openxmlformats.org/officeDocument/2006/relationships/image" Target="../media/image38.wmf"/><Relationship Id="rId19" Type="http://schemas.openxmlformats.org/officeDocument/2006/relationships/image" Target="../media/image46.wmf"/><Relationship Id="rId18" Type="http://schemas.openxmlformats.org/officeDocument/2006/relationships/oleObject" Target="../embeddings/oleObject49.bin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1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42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59.bin"/><Relationship Id="rId16" Type="http://schemas.openxmlformats.org/officeDocument/2006/relationships/oleObject" Target="../embeddings/oleObject58.bin"/><Relationship Id="rId15" Type="http://schemas.openxmlformats.org/officeDocument/2006/relationships/image" Target="../media/image48.w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56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55.bin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e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2411413" y="4005064"/>
            <a:ext cx="4248150" cy="1583184"/>
          </a:xfrm>
          <a:prstGeom prst="wedgeRectCallout">
            <a:avLst>
              <a:gd name="adj1" fmla="val -39199"/>
              <a:gd name="adj2" fmla="val -194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两事件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独立的定义是：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则称事件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独立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827088" y="1628800"/>
            <a:ext cx="7239000" cy="2097088"/>
            <a:chOff x="624" y="960"/>
            <a:chExt cx="4560" cy="1321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672" y="960"/>
              <a:ext cx="4512" cy="13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624" y="960"/>
              <a:ext cx="4446" cy="3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是两个</a:t>
              </a:r>
              <a:r>
                <a:rPr kumimoji="1" lang="en-US" altLang="zh-CN" sz="3200" b="1" i="1" dirty="0" err="1" smtClean="0">
                  <a:latin typeface="Times New Roman" panose="02020603050405020304" pitchFamily="18" charset="0"/>
                </a:rPr>
                <a:t>r.v</a:t>
              </a:r>
              <a:r>
                <a:rPr kumimoji="1" lang="en-US" altLang="zh-CN" sz="3200" b="1" dirty="0" smtClean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3200" b="1" dirty="0" smtClean="0">
                  <a:latin typeface="Times New Roman" panose="02020603050405020304" pitchFamily="18" charset="0"/>
                </a:rPr>
                <a:t>若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对任意的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3200" b="1" dirty="0" smtClean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3200" b="1" dirty="0" smtClean="0">
                  <a:latin typeface="Times New Roman" panose="02020603050405020304" pitchFamily="18" charset="0"/>
                </a:rPr>
                <a:t>有</a:t>
              </a:r>
              <a:endParaRPr kumimoji="1"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974" y="1414"/>
            <a:ext cx="410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公式" r:id="rId1" imgW="3848100" imgH="317500" progId="Equation.3">
                    <p:embed/>
                  </p:oleObj>
                </mc:Choice>
                <mc:Fallback>
                  <p:oleObj name="公式" r:id="rId1" imgW="3848100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414"/>
                          <a:ext cx="410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Rectangle 11"/>
            <p:cNvSpPr>
              <a:spLocks noChangeArrowheads="1"/>
            </p:cNvSpPr>
            <p:nvPr/>
          </p:nvSpPr>
          <p:spPr bwMode="auto">
            <a:xfrm>
              <a:off x="816" y="1822"/>
              <a:ext cx="2327" cy="36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kumimoji="1" lang="zh-CN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相互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独立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1331913" y="977355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两随机变量独立的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定义：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§3.4  </a:t>
            </a:r>
            <a:r>
              <a:rPr lang="zh-CN" altLang="en-US" dirty="0"/>
              <a:t>随机变量的</a:t>
            </a:r>
            <a:r>
              <a:rPr lang="zh-CN" altLang="en-US" dirty="0" smtClean="0"/>
              <a:t>独立性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 autoUpdateAnimBg="0"/>
      <p:bldP spid="10753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827584" y="120332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由图知边缘 </a:t>
            </a:r>
            <a:r>
              <a:rPr kumimoji="1" lang="en-US" altLang="zh-CN" sz="3600" dirty="0" err="1">
                <a:latin typeface="Times New Roman" panose="02020603050405020304" pitchFamily="18" charset="0"/>
                <a:ea typeface="楷体_GB2312" pitchFamily="49" charset="-122"/>
              </a:rPr>
              <a:t>d.f.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043608" y="1844824"/>
          <a:ext cx="4420768" cy="13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公式" r:id="rId1" imgW="46634400" imgH="11582400" progId="Equation.3">
                  <p:embed/>
                </p:oleObj>
              </mc:Choice>
              <mc:Fallback>
                <p:oleObj name="公式" r:id="rId1" imgW="46634400" imgH="115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44824"/>
                        <a:ext cx="4420768" cy="130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043608" y="3212976"/>
          <a:ext cx="3791907" cy="131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公式" r:id="rId3" imgW="37795200" imgH="11582400" progId="Equation.3">
                  <p:embed/>
                </p:oleObj>
              </mc:Choice>
              <mc:Fallback>
                <p:oleObj name="公式" r:id="rId3" imgW="37795200" imgH="115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3791907" cy="131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684213" y="4653136"/>
            <a:ext cx="1870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显然，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979613" y="4724574"/>
          <a:ext cx="3816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5" imgW="5918200" imgH="762000" progId="Equation.3">
                  <p:embed/>
                </p:oleObj>
              </mc:Choice>
              <mc:Fallback>
                <p:oleObj name="Equation" r:id="rId5" imgW="59182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574"/>
                        <a:ext cx="3816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685800" y="5517232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不独立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156325" y="1168896"/>
            <a:ext cx="2743200" cy="3048000"/>
            <a:chOff x="3802" y="480"/>
            <a:chExt cx="1728" cy="1920"/>
          </a:xfrm>
        </p:grpSpPr>
        <p:grpSp>
          <p:nvGrpSpPr>
            <p:cNvPr id="10255" name="Group 9"/>
            <p:cNvGrpSpPr/>
            <p:nvPr/>
          </p:nvGrpSpPr>
          <p:grpSpPr bwMode="auto">
            <a:xfrm>
              <a:off x="3802" y="480"/>
              <a:ext cx="1728" cy="1920"/>
              <a:chOff x="3802" y="480"/>
              <a:chExt cx="1728" cy="1920"/>
            </a:xfrm>
          </p:grpSpPr>
          <p:sp>
            <p:nvSpPr>
              <p:cNvPr id="10257" name="Text Box 10"/>
              <p:cNvSpPr txBox="1">
                <a:spLocks noChangeArrowheads="1"/>
              </p:cNvSpPr>
              <p:nvPr/>
            </p:nvSpPr>
            <p:spPr bwMode="auto">
              <a:xfrm>
                <a:off x="4896" y="169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0258" name="Group 11"/>
              <p:cNvGrpSpPr/>
              <p:nvPr/>
            </p:nvGrpSpPr>
            <p:grpSpPr bwMode="auto">
              <a:xfrm>
                <a:off x="3802" y="480"/>
                <a:ext cx="1728" cy="1920"/>
                <a:chOff x="3802" y="480"/>
                <a:chExt cx="1728" cy="1920"/>
              </a:xfrm>
            </p:grpSpPr>
            <p:sp>
              <p:nvSpPr>
                <p:cNvPr id="10259" name="Line 12"/>
                <p:cNvSpPr>
                  <a:spLocks noChangeShapeType="1"/>
                </p:cNvSpPr>
                <p:nvPr/>
              </p:nvSpPr>
              <p:spPr bwMode="auto">
                <a:xfrm>
                  <a:off x="3802" y="1728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26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282" y="480"/>
                  <a:ext cx="0" cy="19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2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46" y="76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262" name="AutoShape 15" descr="宽上对角线"/>
                <p:cNvSpPr>
                  <a:spLocks noChangeArrowheads="1"/>
                </p:cNvSpPr>
                <p:nvPr/>
              </p:nvSpPr>
              <p:spPr bwMode="auto">
                <a:xfrm rot="5400000">
                  <a:off x="4311" y="960"/>
                  <a:ext cx="720" cy="768"/>
                </a:xfrm>
                <a:prstGeom prst="rtTriangle">
                  <a:avLst/>
                </a:prstGeom>
                <a:pattFill prst="wdUpDiag">
                  <a:fgClr>
                    <a:srgbClr val="00B05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5053" y="96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7588250" y="1245096"/>
            <a:ext cx="0" cy="30480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6216650" y="2540496"/>
            <a:ext cx="25908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19"/>
          <p:cNvGrpSpPr/>
          <p:nvPr/>
        </p:nvGrpSpPr>
        <p:grpSpPr bwMode="auto">
          <a:xfrm>
            <a:off x="971600" y="90779"/>
            <a:ext cx="5472114" cy="1249989"/>
            <a:chOff x="384" y="1674"/>
            <a:chExt cx="3447" cy="627"/>
          </a:xfrm>
        </p:grpSpPr>
        <p:graphicFrame>
          <p:nvGraphicFramePr>
            <p:cNvPr id="10245" name="Object 20"/>
            <p:cNvGraphicFramePr>
              <a:graphicFrameLocks noChangeAspect="1"/>
            </p:cNvGraphicFramePr>
            <p:nvPr/>
          </p:nvGraphicFramePr>
          <p:xfrm>
            <a:off x="806" y="1674"/>
            <a:ext cx="3025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" name="公式" r:id="rId7" imgW="53644800" imgH="10972800" progId="Equation.3">
                    <p:embed/>
                  </p:oleObj>
                </mc:Choice>
                <mc:Fallback>
                  <p:oleObj name="公式" r:id="rId7" imgW="53644800" imgH="10972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674"/>
                          <a:ext cx="3025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384" y="1792"/>
              <a:ext cx="45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3" grpId="0" autoUpdateAnimBg="0"/>
      <p:bldP spid="135175" grpId="0" autoUpdateAnimBg="0"/>
      <p:bldP spid="135185" grpId="0" animBg="1"/>
      <p:bldP spid="1351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42493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 dirty="0" smtClean="0">
                <a:latin typeface="Verdana" panose="020B0604030504040204" pitchFamily="34" charset="0"/>
              </a:rPr>
              <a:t>例</a:t>
            </a:r>
            <a:r>
              <a:rPr kumimoji="1" lang="zh-CN" altLang="en-US" sz="3200" dirty="0" smtClean="0">
                <a:latin typeface="Times New Roman" panose="02020603050405020304" pitchFamily="18" charset="0"/>
              </a:rPr>
              <a:t>设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随机变量 </a:t>
            </a:r>
            <a:r>
              <a:rPr kumimoji="1" lang="en-US" altLang="en-US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1,2,3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三个数中等可能地取值，另一个随机变量</a:t>
            </a:r>
            <a:r>
              <a:rPr kumimoji="1" lang="zh-CN" altLang="en-US" sz="3200" i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1~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中等可能地取一整数值，试问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 </a:t>
            </a:r>
            <a:r>
              <a:rPr kumimoji="1" lang="zh-CN" altLang="zh-CN" sz="3200" dirty="0">
                <a:latin typeface="Times New Roman" panose="02020603050405020304" pitchFamily="18" charset="0"/>
              </a:rPr>
              <a:t>的独立性。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268538" y="1844675"/>
          <a:ext cx="4968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公式" r:id="rId1" imgW="3213100" imgH="330200" progId="Equation.3">
                  <p:embed/>
                </p:oleObj>
              </mc:Choice>
              <mc:Fallback>
                <p:oleObj name="公式" r:id="rId1" imgW="32131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4968875" cy="5492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1258888" y="2349500"/>
            <a:ext cx="6840537" cy="4508500"/>
            <a:chOff x="521" y="754"/>
            <a:chExt cx="4889" cy="3040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521" y="754"/>
            <a:ext cx="4889" cy="3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4" name="文档" r:id="rId3" imgW="16535400" imgH="11823700" progId="Word.Document.8">
                    <p:embed/>
                  </p:oleObj>
                </mc:Choice>
                <mc:Fallback>
                  <p:oleObj name="文档" r:id="rId3" imgW="16535400" imgH="1182370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54"/>
                          <a:ext cx="4889" cy="3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>
              <a:off x="748" y="3158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>
              <a:off x="4468" y="890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268" name="Object 8"/>
            <p:cNvGraphicFramePr>
              <a:graphicFrameLocks noChangeAspect="1"/>
            </p:cNvGraphicFramePr>
            <p:nvPr/>
          </p:nvGraphicFramePr>
          <p:xfrm>
            <a:off x="930" y="3158"/>
            <a:ext cx="43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5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43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9"/>
            <p:cNvGraphicFramePr>
              <a:graphicFrameLocks noChangeAspect="1"/>
            </p:cNvGraphicFramePr>
            <p:nvPr/>
          </p:nvGraphicFramePr>
          <p:xfrm>
            <a:off x="4558" y="845"/>
            <a:ext cx="40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6" name="公式" r:id="rId7" imgW="215900" imgH="228600" progId="Equation.3">
                    <p:embed/>
                  </p:oleObj>
                </mc:Choice>
                <mc:Fallback>
                  <p:oleObj name="公式" r:id="rId7" imgW="215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845"/>
                          <a:ext cx="40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10"/>
            <p:cNvGraphicFramePr>
              <a:graphicFrameLocks noChangeAspect="1"/>
            </p:cNvGraphicFramePr>
            <p:nvPr/>
          </p:nvGraphicFramePr>
          <p:xfrm>
            <a:off x="4694" y="1344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7" name="公式" r:id="rId9" imgW="139700" imgH="393700" progId="Equation.3">
                    <p:embed/>
                  </p:oleObj>
                </mc:Choice>
                <mc:Fallback>
                  <p:oleObj name="公式" r:id="rId9" imgW="1397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44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1"/>
            <p:cNvGraphicFramePr>
              <a:graphicFrameLocks noChangeAspect="1"/>
            </p:cNvGraphicFramePr>
            <p:nvPr/>
          </p:nvGraphicFramePr>
          <p:xfrm>
            <a:off x="4694" y="2568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8" name="公式" r:id="rId11" imgW="139700" imgH="393700" progId="Equation.3">
                    <p:embed/>
                  </p:oleObj>
                </mc:Choice>
                <mc:Fallback>
                  <p:oleObj name="公式" r:id="rId11" imgW="1397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2"/>
            <p:cNvGraphicFramePr>
              <a:graphicFrameLocks noChangeAspect="1"/>
            </p:cNvGraphicFramePr>
            <p:nvPr/>
          </p:nvGraphicFramePr>
          <p:xfrm>
            <a:off x="4694" y="1979"/>
            <a:ext cx="17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9" name="公式" r:id="rId12" imgW="139700" imgH="393700" progId="Equation.3">
                    <p:embed/>
                  </p:oleObj>
                </mc:Choice>
                <mc:Fallback>
                  <p:oleObj name="公式" r:id="rId12" imgW="139700" imgH="393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7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3"/>
            <p:cNvGraphicFramePr>
              <a:graphicFrameLocks noChangeAspect="1"/>
            </p:cNvGraphicFramePr>
            <p:nvPr/>
          </p:nvGraphicFramePr>
          <p:xfrm>
            <a:off x="1927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0" name="公式" r:id="rId13" imgW="203200" imgH="393700" progId="Equation.3">
                    <p:embed/>
                  </p:oleObj>
                </mc:Choice>
                <mc:Fallback>
                  <p:oleObj name="公式" r:id="rId13" imgW="2032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4"/>
            <p:cNvGraphicFramePr>
              <a:graphicFrameLocks noChangeAspect="1"/>
            </p:cNvGraphicFramePr>
            <p:nvPr/>
          </p:nvGraphicFramePr>
          <p:xfrm>
            <a:off x="3969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" name="公式" r:id="rId15" imgW="203200" imgH="393700" progId="Equation.3">
                    <p:embed/>
                  </p:oleObj>
                </mc:Choice>
                <mc:Fallback>
                  <p:oleObj name="公式" r:id="rId15" imgW="203200" imgH="393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5"/>
            <p:cNvGraphicFramePr>
              <a:graphicFrameLocks noChangeAspect="1"/>
            </p:cNvGraphicFramePr>
            <p:nvPr/>
          </p:nvGraphicFramePr>
          <p:xfrm>
            <a:off x="2925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" name="公式" r:id="rId17" imgW="203200" imgH="393700" progId="Equation.3">
                    <p:embed/>
                  </p:oleObj>
                </mc:Choice>
                <mc:Fallback>
                  <p:oleObj name="公式" r:id="rId17" imgW="203200" imgH="393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>
              <a:off x="4694" y="3249"/>
              <a:ext cx="2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34" name="AutoShape 18"/>
          <p:cNvSpPr>
            <a:spLocks noChangeArrowheads="1"/>
          </p:cNvSpPr>
          <p:nvPr/>
        </p:nvSpPr>
        <p:spPr bwMode="auto">
          <a:xfrm>
            <a:off x="7545758" y="1618351"/>
            <a:ext cx="1584325" cy="609600"/>
          </a:xfrm>
          <a:prstGeom prst="wedgeRoundRectCallout">
            <a:avLst>
              <a:gd name="adj1" fmla="val -70763"/>
              <a:gd name="adj2" fmla="val -678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dirty="0"/>
              <a:t>不独立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683568" y="260648"/>
            <a:ext cx="79930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 smtClean="0">
                <a:latin typeface="Arial" panose="020B0604020202020204" pitchFamily="34" charset="0"/>
              </a:rPr>
              <a:t>例</a:t>
            </a:r>
            <a:r>
              <a:rPr kumimoji="1" lang="en-US" altLang="zh-CN" sz="3200" dirty="0" smtClean="0">
                <a:latin typeface="Arial" panose="020B0604020202020204" pitchFamily="34" charset="0"/>
              </a:rPr>
              <a:t> </a:t>
            </a:r>
            <a:r>
              <a:rPr kumimoji="1" lang="zh-CN" altLang="en-US" sz="3200" dirty="0">
                <a:latin typeface="Arial" panose="020B0604020202020204" pitchFamily="34" charset="0"/>
              </a:rPr>
              <a:t>箱子里装有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3200" dirty="0">
                <a:latin typeface="Arial" panose="020B0604020202020204" pitchFamily="34" charset="0"/>
              </a:rPr>
              <a:t>只白球和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3200" dirty="0">
                <a:latin typeface="Arial" panose="020B0604020202020204" pitchFamily="34" charset="0"/>
              </a:rPr>
              <a:t>只黑球，在其中随机地取两次，每次取一只</a:t>
            </a:r>
            <a:r>
              <a:rPr kumimoji="1" lang="en-US" altLang="zh-CN" sz="3200" dirty="0">
                <a:latin typeface="Arial" panose="020B0604020202020204" pitchFamily="34" charset="0"/>
              </a:rPr>
              <a:t>.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问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的独立性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.</a:t>
            </a:r>
            <a:endParaRPr kumimoji="1" lang="en-US" altLang="zh-CN" sz="3200" dirty="0">
              <a:latin typeface="Arial" panose="020B0604020202020204" pitchFamily="34" charset="0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763713" y="2132856"/>
          <a:ext cx="51847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1" imgW="2108200" imgH="482600" progId="Equation.3">
                  <p:embed/>
                </p:oleObj>
              </mc:Choice>
              <mc:Fallback>
                <p:oleObj name="公式" r:id="rId1" imgW="2108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2856"/>
                        <a:ext cx="51847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908175" y="3645024"/>
          <a:ext cx="50419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公式" r:id="rId3" imgW="2070100" imgH="482600" progId="Equation.3">
                  <p:embed/>
                </p:oleObj>
              </mc:Choice>
              <mc:Fallback>
                <p:oleObj name="公式" r:id="rId3" imgW="2070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5024"/>
                        <a:ext cx="50419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258888" y="188640"/>
            <a:ext cx="323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</a:rPr>
              <a:t>（</a:t>
            </a:r>
            <a:r>
              <a:rPr kumimoji="1" lang="en-US" altLang="zh-CN" sz="3200">
                <a:latin typeface="Times New Roman" panose="02020603050405020304" pitchFamily="18" charset="0"/>
              </a:rPr>
              <a:t>1</a:t>
            </a:r>
            <a:r>
              <a:rPr kumimoji="1" lang="zh-CN" altLang="en-US" sz="3200">
                <a:latin typeface="Times New Roman" panose="02020603050405020304" pitchFamily="18" charset="0"/>
              </a:rPr>
              <a:t>）</a:t>
            </a:r>
            <a:r>
              <a:rPr kumimoji="1" lang="zh-CN" altLang="en-US" sz="3200">
                <a:latin typeface="Arial" panose="020B0604020202020204" pitchFamily="34" charset="0"/>
              </a:rPr>
              <a:t>有放回抽样</a:t>
            </a:r>
            <a:endParaRPr kumimoji="1" lang="zh-CN" altLang="en-US" sz="320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55650" y="980803"/>
            <a:ext cx="7708900" cy="5084762"/>
            <a:chOff x="384" y="958"/>
            <a:chExt cx="4992" cy="3170"/>
          </a:xfrm>
        </p:grpSpPr>
        <p:sp>
          <p:nvSpPr>
            <p:cNvPr id="13334" name="Line 4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5"/>
            <p:cNvSpPr>
              <a:spLocks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6"/>
            <p:cNvSpPr>
              <a:spLocks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7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8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Text Box 9"/>
            <p:cNvSpPr txBox="1">
              <a:spLocks noChangeArrowheads="1"/>
            </p:cNvSpPr>
            <p:nvPr/>
          </p:nvSpPr>
          <p:spPr bwMode="auto">
            <a:xfrm>
              <a:off x="1244" y="958"/>
              <a:ext cx="303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4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0" name="Text Box 10"/>
            <p:cNvSpPr txBox="1">
              <a:spLocks noChangeArrowheads="1"/>
            </p:cNvSpPr>
            <p:nvPr/>
          </p:nvSpPr>
          <p:spPr bwMode="auto">
            <a:xfrm>
              <a:off x="644" y="1150"/>
              <a:ext cx="39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36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1" name="Line 11"/>
            <p:cNvSpPr>
              <a:spLocks noChangeShapeType="1"/>
            </p:cNvSpPr>
            <p:nvPr/>
          </p:nvSpPr>
          <p:spPr bwMode="auto">
            <a:xfrm>
              <a:off x="384" y="4128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2" name="Line 12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1547813" y="1268140"/>
            <a:ext cx="4672012" cy="3744913"/>
            <a:chOff x="930" y="935"/>
            <a:chExt cx="2943" cy="2359"/>
          </a:xfrm>
        </p:grpSpPr>
        <p:sp>
          <p:nvSpPr>
            <p:cNvPr id="13332" name="Text Box 14"/>
            <p:cNvSpPr txBox="1">
              <a:spLocks noChangeArrowheads="1"/>
            </p:cNvSpPr>
            <p:nvPr/>
          </p:nvSpPr>
          <p:spPr bwMode="auto">
            <a:xfrm>
              <a:off x="2245" y="935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0                 1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13333" name="Text Box 15"/>
            <p:cNvSpPr txBox="1">
              <a:spLocks noChangeArrowheads="1"/>
            </p:cNvSpPr>
            <p:nvPr/>
          </p:nvSpPr>
          <p:spPr bwMode="auto">
            <a:xfrm>
              <a:off x="930" y="1661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0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 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0" name="Object 16"/>
            <p:cNvGraphicFramePr>
              <a:graphicFrameLocks noChangeAspect="1"/>
            </p:cNvGraphicFramePr>
            <p:nvPr/>
          </p:nvGraphicFramePr>
          <p:xfrm>
            <a:off x="2245" y="1480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3" name="公式" r:id="rId1" imgW="139700" imgH="393700" progId="Equation.3">
                    <p:embed/>
                  </p:oleObj>
                </mc:Choice>
                <mc:Fallback>
                  <p:oleObj name="公式" r:id="rId1" imgW="1397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480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7"/>
            <p:cNvGraphicFramePr>
              <a:graphicFrameLocks noChangeAspect="1"/>
            </p:cNvGraphicFramePr>
            <p:nvPr/>
          </p:nvGraphicFramePr>
          <p:xfrm>
            <a:off x="2290" y="2523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4" name="公式" r:id="rId3" imgW="152400" imgH="393700" progId="Equation.3">
                    <p:embed/>
                  </p:oleObj>
                </mc:Choice>
                <mc:Fallback>
                  <p:oleObj name="公式" r:id="rId3" imgW="152400" imgH="393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523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8"/>
            <p:cNvGraphicFramePr>
              <a:graphicFrameLocks noChangeAspect="1"/>
            </p:cNvGraphicFramePr>
            <p:nvPr/>
          </p:nvGraphicFramePr>
          <p:xfrm>
            <a:off x="3560" y="2523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5" name="公式" r:id="rId5" imgW="152400" imgH="393700" progId="Equation.3">
                    <p:embed/>
                  </p:oleObj>
                </mc:Choice>
                <mc:Fallback>
                  <p:oleObj name="公式" r:id="rId5" imgW="152400" imgH="393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523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9"/>
            <p:cNvGraphicFramePr>
              <a:graphicFrameLocks noChangeAspect="1"/>
            </p:cNvGraphicFramePr>
            <p:nvPr/>
          </p:nvGraphicFramePr>
          <p:xfrm>
            <a:off x="3560" y="1525"/>
            <a:ext cx="29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6" name="公式" r:id="rId7" imgW="152400" imgH="393700" progId="Equation.3">
                    <p:embed/>
                  </p:oleObj>
                </mc:Choice>
                <mc:Fallback>
                  <p:oleObj name="公式" r:id="rId7" imgW="152400" imgH="393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525"/>
                          <a:ext cx="29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/>
          <p:nvPr/>
        </p:nvGrpSpPr>
        <p:grpSpPr bwMode="auto">
          <a:xfrm>
            <a:off x="7308850" y="1196703"/>
            <a:ext cx="652463" cy="3744912"/>
            <a:chOff x="4649" y="935"/>
            <a:chExt cx="411" cy="2359"/>
          </a:xfrm>
        </p:grpSpPr>
        <p:graphicFrame>
          <p:nvGraphicFramePr>
            <p:cNvPr id="13317" name="Object 21"/>
            <p:cNvGraphicFramePr>
              <a:graphicFrameLocks noChangeAspect="1"/>
            </p:cNvGraphicFramePr>
            <p:nvPr/>
          </p:nvGraphicFramePr>
          <p:xfrm>
            <a:off x="4694" y="1525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7" name="公式" r:id="rId9" imgW="139700" imgH="393700" progId="Equation.3">
                    <p:embed/>
                  </p:oleObj>
                </mc:Choice>
                <mc:Fallback>
                  <p:oleObj name="公式" r:id="rId9" imgW="139700" imgH="393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25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22"/>
            <p:cNvGraphicFramePr>
              <a:graphicFrameLocks noChangeAspect="1"/>
            </p:cNvGraphicFramePr>
            <p:nvPr/>
          </p:nvGraphicFramePr>
          <p:xfrm>
            <a:off x="4728" y="2523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8" name="公式" r:id="rId11" imgW="152400" imgH="393700" progId="Equation.3">
                    <p:embed/>
                  </p:oleObj>
                </mc:Choice>
                <mc:Fallback>
                  <p:oleObj name="公式" r:id="rId11" imgW="152400" imgH="393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523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3"/>
            <p:cNvGraphicFramePr>
              <a:graphicFrameLocks noChangeAspect="1"/>
            </p:cNvGraphicFramePr>
            <p:nvPr/>
          </p:nvGraphicFramePr>
          <p:xfrm>
            <a:off x="4649" y="935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" name="公式" r:id="rId13" imgW="215900" imgH="228600" progId="Equation.3">
                    <p:embed/>
                  </p:oleObj>
                </mc:Choice>
                <mc:Fallback>
                  <p:oleObj name="公式" r:id="rId13" imgW="2159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935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/>
          <p:nvPr/>
        </p:nvGrpSpPr>
        <p:grpSpPr bwMode="auto">
          <a:xfrm>
            <a:off x="1476375" y="4984478"/>
            <a:ext cx="6407150" cy="1081087"/>
            <a:chOff x="918" y="3475"/>
            <a:chExt cx="4036" cy="681"/>
          </a:xfrm>
        </p:grpSpPr>
        <p:graphicFrame>
          <p:nvGraphicFramePr>
            <p:cNvPr id="13314" name="Object 25"/>
            <p:cNvGraphicFramePr>
              <a:graphicFrameLocks noChangeAspect="1"/>
            </p:cNvGraphicFramePr>
            <p:nvPr/>
          </p:nvGraphicFramePr>
          <p:xfrm>
            <a:off x="3606" y="3475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0" name="公式" r:id="rId15" imgW="152400" imgH="393700" progId="Equation.3">
                    <p:embed/>
                  </p:oleObj>
                </mc:Choice>
                <mc:Fallback>
                  <p:oleObj name="公式" r:id="rId15" imgW="152400" imgH="393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475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26"/>
            <p:cNvGraphicFramePr>
              <a:graphicFrameLocks noChangeAspect="1"/>
            </p:cNvGraphicFramePr>
            <p:nvPr/>
          </p:nvGraphicFramePr>
          <p:xfrm>
            <a:off x="2290" y="3475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" name="公式" r:id="rId17" imgW="139700" imgH="393700" progId="Equation.3">
                    <p:embed/>
                  </p:oleObj>
                </mc:Choice>
                <mc:Fallback>
                  <p:oleObj name="公式" r:id="rId17" imgW="139700" imgH="393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475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Text Box 27"/>
            <p:cNvSpPr txBox="1">
              <a:spLocks noChangeArrowheads="1"/>
            </p:cNvSpPr>
            <p:nvPr/>
          </p:nvSpPr>
          <p:spPr bwMode="auto">
            <a:xfrm>
              <a:off x="4694" y="356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6" name="Object 28"/>
            <p:cNvGraphicFramePr>
              <a:graphicFrameLocks noChangeAspect="1"/>
            </p:cNvGraphicFramePr>
            <p:nvPr/>
          </p:nvGraphicFramePr>
          <p:xfrm>
            <a:off x="918" y="3554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" name="公式" r:id="rId18" imgW="228600" imgH="241300" progId="Equation.3">
                    <p:embed/>
                  </p:oleObj>
                </mc:Choice>
                <mc:Fallback>
                  <p:oleObj name="公式" r:id="rId18" imgW="228600" imgH="241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554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9" name="AutoShape 29"/>
          <p:cNvSpPr>
            <a:spLocks noChangeArrowheads="1"/>
          </p:cNvSpPr>
          <p:nvPr/>
        </p:nvSpPr>
        <p:spPr bwMode="auto">
          <a:xfrm>
            <a:off x="5867400" y="188640"/>
            <a:ext cx="1584325" cy="609600"/>
          </a:xfrm>
          <a:prstGeom prst="wedgeRoundRectCallout">
            <a:avLst>
              <a:gd name="adj1" fmla="val -92282"/>
              <a:gd name="adj2" fmla="val 2916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独立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AutoShape 2"/>
          <p:cNvSpPr>
            <a:spLocks noChangeArrowheads="1"/>
          </p:cNvSpPr>
          <p:nvPr/>
        </p:nvSpPr>
        <p:spPr bwMode="auto">
          <a:xfrm>
            <a:off x="6443663" y="188640"/>
            <a:ext cx="1584325" cy="609600"/>
          </a:xfrm>
          <a:prstGeom prst="wedgeRoundRectCallout">
            <a:avLst>
              <a:gd name="adj1" fmla="val -100903"/>
              <a:gd name="adj2" fmla="val 4296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不独立</a:t>
            </a:r>
            <a:endParaRPr kumimoji="1" lang="zh-CN" altLang="en-US" sz="320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331913" y="333103"/>
            <a:ext cx="3232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</a:rPr>
              <a:t>（</a:t>
            </a:r>
            <a:r>
              <a:rPr kumimoji="1" lang="en-US" altLang="zh-CN" sz="3200">
                <a:latin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</a:rPr>
              <a:t>）</a:t>
            </a:r>
            <a:r>
              <a:rPr kumimoji="1" lang="zh-CN" altLang="en-US" sz="3200">
                <a:latin typeface="Arial" panose="020B0604020202020204" pitchFamily="34" charset="0"/>
              </a:rPr>
              <a:t>不放回抽样</a:t>
            </a:r>
            <a:endParaRPr kumimoji="1" lang="zh-CN" altLang="en-US" sz="320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71550" y="1053828"/>
            <a:ext cx="7708900" cy="5084762"/>
            <a:chOff x="384" y="958"/>
            <a:chExt cx="4992" cy="3170"/>
          </a:xfrm>
        </p:grpSpPr>
        <p:sp>
          <p:nvSpPr>
            <p:cNvPr id="14358" name="Line 5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Text Box 10"/>
            <p:cNvSpPr txBox="1">
              <a:spLocks noChangeArrowheads="1"/>
            </p:cNvSpPr>
            <p:nvPr/>
          </p:nvSpPr>
          <p:spPr bwMode="auto">
            <a:xfrm>
              <a:off x="1244" y="958"/>
              <a:ext cx="303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4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4" name="Text Box 11"/>
            <p:cNvSpPr txBox="1">
              <a:spLocks noChangeArrowheads="1"/>
            </p:cNvSpPr>
            <p:nvPr/>
          </p:nvSpPr>
          <p:spPr bwMode="auto">
            <a:xfrm>
              <a:off x="644" y="1150"/>
              <a:ext cx="39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36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5" name="Line 12"/>
            <p:cNvSpPr>
              <a:spLocks noChangeShapeType="1"/>
            </p:cNvSpPr>
            <p:nvPr/>
          </p:nvSpPr>
          <p:spPr bwMode="auto">
            <a:xfrm>
              <a:off x="384" y="4128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Line 13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667625" y="1320528"/>
            <a:ext cx="652463" cy="4818062"/>
            <a:chOff x="4785" y="1071"/>
            <a:chExt cx="411" cy="3035"/>
          </a:xfrm>
        </p:grpSpPr>
        <p:graphicFrame>
          <p:nvGraphicFramePr>
            <p:cNvPr id="14345" name="Object 15"/>
            <p:cNvGraphicFramePr>
              <a:graphicFrameLocks noChangeAspect="1"/>
            </p:cNvGraphicFramePr>
            <p:nvPr/>
          </p:nvGraphicFramePr>
          <p:xfrm>
            <a:off x="4830" y="1661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7" name="公式" r:id="rId1" imgW="139700" imgH="393700" progId="Equation.3">
                    <p:embed/>
                  </p:oleObj>
                </mc:Choice>
                <mc:Fallback>
                  <p:oleObj name="公式" r:id="rId1" imgW="139700" imgH="393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661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6"/>
            <p:cNvGraphicFramePr>
              <a:graphicFrameLocks noChangeAspect="1"/>
            </p:cNvGraphicFramePr>
            <p:nvPr/>
          </p:nvGraphicFramePr>
          <p:xfrm>
            <a:off x="4864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8" name="公式" r:id="rId3" imgW="152400" imgH="393700" progId="Equation.3">
                    <p:embed/>
                  </p:oleObj>
                </mc:Choice>
                <mc:Fallback>
                  <p:oleObj name="公式" r:id="rId3" imgW="1524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4830" y="370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7" name="Object 18"/>
            <p:cNvGraphicFramePr>
              <a:graphicFrameLocks noChangeAspect="1"/>
            </p:cNvGraphicFramePr>
            <p:nvPr/>
          </p:nvGraphicFramePr>
          <p:xfrm>
            <a:off x="4785" y="1071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9" name="公式" r:id="rId5" imgW="215900" imgH="228600" progId="Equation.3">
                    <p:embed/>
                  </p:oleObj>
                </mc:Choice>
                <mc:Fallback>
                  <p:oleObj name="公式" r:id="rId5" imgW="2159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071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/>
          <p:nvPr/>
        </p:nvGrpSpPr>
        <p:grpSpPr bwMode="auto">
          <a:xfrm>
            <a:off x="1763713" y="5057503"/>
            <a:ext cx="4686300" cy="1081087"/>
            <a:chOff x="1054" y="3611"/>
            <a:chExt cx="2952" cy="681"/>
          </a:xfrm>
        </p:grpSpPr>
        <p:graphicFrame>
          <p:nvGraphicFramePr>
            <p:cNvPr id="14342" name="Object 20"/>
            <p:cNvGraphicFramePr>
              <a:graphicFrameLocks noChangeAspect="1"/>
            </p:cNvGraphicFramePr>
            <p:nvPr/>
          </p:nvGraphicFramePr>
          <p:xfrm>
            <a:off x="3742" y="3611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0" name="公式" r:id="rId7" imgW="152400" imgH="393700" progId="Equation.3">
                    <p:embed/>
                  </p:oleObj>
                </mc:Choice>
                <mc:Fallback>
                  <p:oleObj name="公式" r:id="rId7" imgW="152400" imgH="393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11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21"/>
            <p:cNvGraphicFramePr>
              <a:graphicFrameLocks noChangeAspect="1"/>
            </p:cNvGraphicFramePr>
            <p:nvPr/>
          </p:nvGraphicFramePr>
          <p:xfrm>
            <a:off x="2426" y="3611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1" name="公式" r:id="rId9" imgW="139700" imgH="393700" progId="Equation.3">
                    <p:embed/>
                  </p:oleObj>
                </mc:Choice>
                <mc:Fallback>
                  <p:oleObj name="公式" r:id="rId9" imgW="139700" imgH="393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611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22"/>
            <p:cNvGraphicFramePr>
              <a:graphicFrameLocks noChangeAspect="1"/>
            </p:cNvGraphicFramePr>
            <p:nvPr/>
          </p:nvGraphicFramePr>
          <p:xfrm>
            <a:off x="1054" y="3690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2" name="公式" r:id="rId10" imgW="228600" imgH="241300" progId="Equation.3">
                    <p:embed/>
                  </p:oleObj>
                </mc:Choice>
                <mc:Fallback>
                  <p:oleObj name="公式" r:id="rId10" imgW="228600" imgH="241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3690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/>
          <p:nvPr/>
        </p:nvGrpSpPr>
        <p:grpSpPr bwMode="auto">
          <a:xfrm>
            <a:off x="1763713" y="1269728"/>
            <a:ext cx="4733925" cy="3816350"/>
            <a:chOff x="1066" y="1071"/>
            <a:chExt cx="2982" cy="2404"/>
          </a:xfrm>
        </p:grpSpPr>
        <p:sp>
          <p:nvSpPr>
            <p:cNvPr id="14355" name="Text Box 24"/>
            <p:cNvSpPr txBox="1">
              <a:spLocks noChangeArrowheads="1"/>
            </p:cNvSpPr>
            <p:nvPr/>
          </p:nvSpPr>
          <p:spPr bwMode="auto">
            <a:xfrm>
              <a:off x="2381" y="1071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0                 1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25"/>
            <p:cNvSpPr txBox="1">
              <a:spLocks noChangeArrowheads="1"/>
            </p:cNvSpPr>
            <p:nvPr/>
          </p:nvSpPr>
          <p:spPr bwMode="auto">
            <a:xfrm>
              <a:off x="1066" y="1797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0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 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anose="02020603050405020304" pitchFamily="18" charset="0"/>
                </a:rPr>
                <a:t>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38" name="Object 26"/>
            <p:cNvGraphicFramePr>
              <a:graphicFrameLocks noChangeAspect="1"/>
            </p:cNvGraphicFramePr>
            <p:nvPr/>
          </p:nvGraphicFramePr>
          <p:xfrm>
            <a:off x="2319" y="1616"/>
            <a:ext cx="3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3" name="公式" r:id="rId12" imgW="203200" imgH="393700" progId="Equation.3">
                    <p:embed/>
                  </p:oleObj>
                </mc:Choice>
                <mc:Fallback>
                  <p:oleObj name="公式" r:id="rId12" imgW="203200" imgH="393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616"/>
                          <a:ext cx="3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27"/>
            <p:cNvGraphicFramePr>
              <a:graphicFrameLocks noChangeAspect="1"/>
            </p:cNvGraphicFramePr>
            <p:nvPr/>
          </p:nvGraphicFramePr>
          <p:xfrm>
            <a:off x="2336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" name="公式" r:id="rId14" imgW="203200" imgH="393700" progId="Equation.3">
                    <p:embed/>
                  </p:oleObj>
                </mc:Choice>
                <mc:Fallback>
                  <p:oleObj name="公式" r:id="rId14" imgW="203200" imgH="393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28"/>
            <p:cNvGraphicFramePr>
              <a:graphicFrameLocks noChangeAspect="1"/>
            </p:cNvGraphicFramePr>
            <p:nvPr/>
          </p:nvGraphicFramePr>
          <p:xfrm>
            <a:off x="3647" y="1661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" name="公式" r:id="rId16" imgW="203200" imgH="393700" progId="Equation.3">
                    <p:embed/>
                  </p:oleObj>
                </mc:Choice>
                <mc:Fallback>
                  <p:oleObj name="公式" r:id="rId16" imgW="203200" imgH="3937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661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29"/>
            <p:cNvGraphicFramePr>
              <a:graphicFrameLocks noChangeAspect="1"/>
            </p:cNvGraphicFramePr>
            <p:nvPr/>
          </p:nvGraphicFramePr>
          <p:xfrm>
            <a:off x="3651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6" name="公式" r:id="rId17" imgW="203200" imgH="393700" progId="Equation.3">
                    <p:embed/>
                  </p:oleObj>
                </mc:Choice>
                <mc:Fallback>
                  <p:oleObj name="公式" r:id="rId17" imgW="203200" imgH="3937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1403350" y="332656"/>
            <a:ext cx="358303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用分布函数表示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即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116013" y="1268761"/>
            <a:ext cx="7173912" cy="2087563"/>
            <a:chOff x="720" y="1480"/>
            <a:chExt cx="4519" cy="1315"/>
          </a:xfrm>
        </p:grpSpPr>
        <p:sp>
          <p:nvSpPr>
            <p:cNvPr id="2055" name="AutoShape 5"/>
            <p:cNvSpPr>
              <a:spLocks noChangeArrowheads="1"/>
            </p:cNvSpPr>
            <p:nvPr/>
          </p:nvSpPr>
          <p:spPr bwMode="auto">
            <a:xfrm>
              <a:off x="720" y="1480"/>
              <a:ext cx="4519" cy="1315"/>
            </a:xfrm>
            <a:prstGeom prst="wedgeRectCallout">
              <a:avLst>
                <a:gd name="adj1" fmla="val -28778"/>
                <a:gd name="adj2" fmla="val 501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1527" y="1888"/>
            <a:ext cx="258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1" imgW="34747200" imgH="5486400" progId="Equation.DSMT4">
                    <p:embed/>
                  </p:oleObj>
                </mc:Choice>
                <mc:Fallback>
                  <p:oleObj name="Equation" r:id="rId1" imgW="34747200" imgH="5486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1888"/>
                          <a:ext cx="258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839" y="1480"/>
              <a:ext cx="4335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是两个</a:t>
              </a:r>
              <a:r>
                <a:rPr kumimoji="1" lang="en-US" altLang="zh-CN" sz="3200" b="1" i="1" dirty="0" err="1" smtClean="0">
                  <a:latin typeface="Times New Roman" panose="02020603050405020304" pitchFamily="18" charset="0"/>
                </a:rPr>
                <a:t>r.v</a:t>
              </a:r>
              <a:r>
                <a:rPr kumimoji="1" lang="en-US" altLang="zh-CN" sz="3200" b="1" dirty="0" smtClean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3200" b="1" dirty="0" smtClean="0">
                  <a:latin typeface="Times New Roman" panose="02020603050405020304" pitchFamily="18" charset="0"/>
                </a:rPr>
                <a:t>若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对任意的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有</a:t>
              </a:r>
              <a:endParaRPr kumimoji="1"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884" y="2342"/>
              <a:ext cx="2363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anose="02020603050405020304" pitchFamily="18" charset="0"/>
                </a:rPr>
                <a:t>则称 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 </a:t>
              </a:r>
              <a:r>
                <a:rPr kumimoji="1" lang="zh-CN" altLang="zh-CN" sz="3200" b="1" dirty="0">
                  <a:latin typeface="Times New Roman" panose="02020603050405020304" pitchFamily="18" charset="0"/>
                </a:rPr>
                <a:t>相互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独立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1116629" y="3791942"/>
            <a:ext cx="71732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32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它表明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两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r.v</a:t>
            </a:r>
            <a:r>
              <a:rPr kumimoji="1" lang="zh-CN" altLang="zh-CN" sz="3200" b="1" dirty="0">
                <a:latin typeface="Times New Roman" panose="02020603050405020304" pitchFamily="18" charset="0"/>
              </a:rPr>
              <a:t>相互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独立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时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联合分布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函数等于两个边缘分布函数的乘积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nimBg="1"/>
      <p:bldP spid="1269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187450" y="1556792"/>
            <a:ext cx="248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kumimoji="1" lang="en-US" altLang="zh-CN" sz="40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独立</a:t>
            </a:r>
            <a:endParaRPr kumimoji="1" lang="zh-CN" altLang="en-US" sz="4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3851275" y="184413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403350" y="407615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黑体" panose="02010609060101010101" pitchFamily="2" charset="-122"/>
              </a:rPr>
              <a:t>即</a:t>
            </a:r>
            <a:endParaRPr kumimoji="1" lang="zh-CN" altLang="en-US" sz="36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2843213" y="4004717"/>
          <a:ext cx="30622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公式" r:id="rId1" imgW="1333500" imgH="381000" progId="Equation.3">
                  <p:embed/>
                </p:oleObj>
              </mc:Choice>
              <mc:Fallback>
                <p:oleObj name="公式" r:id="rId1" imgW="13335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4717"/>
                        <a:ext cx="3062287" cy="9096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859338" y="1556792"/>
            <a:ext cx="313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对一切 </a:t>
            </a:r>
            <a:r>
              <a:rPr kumimoji="1" lang="en-US" altLang="zh-CN" sz="4000" b="1" i="1">
                <a:latin typeface="Times New Roman" panose="02020603050405020304" pitchFamily="18" charset="0"/>
                <a:ea typeface="黑体" panose="02010609060101010101" pitchFamily="2" charset="-122"/>
              </a:rPr>
              <a:t>i , j</a:t>
            </a:r>
            <a:r>
              <a:rPr kumimoji="1" lang="en-US" altLang="zh-CN" sz="40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endParaRPr kumimoji="1" lang="zh-CN" altLang="en-US" sz="4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1331913" y="332656"/>
            <a:ext cx="1717675" cy="71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离散型</a:t>
            </a:r>
            <a:endParaRPr kumimoji="1" lang="zh-CN" altLang="en-US" sz="4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5287" y="2652189"/>
          <a:ext cx="8753426" cy="84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50292000" imgH="4876800" progId="Equation.DSMT4">
                  <p:embed/>
                </p:oleObj>
              </mc:Choice>
              <mc:Fallback>
                <p:oleObj name="Equation" r:id="rId3" imgW="50292000" imgH="4876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87" y="2652189"/>
                        <a:ext cx="8753426" cy="848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nimBg="1"/>
      <p:bldP spid="128005" grpId="0" autoUpdateAnimBg="0"/>
      <p:bldP spid="1280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403350" y="332656"/>
            <a:ext cx="1717675" cy="71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黑体" panose="02010609060101010101" pitchFamily="2" charset="-122"/>
              </a:rPr>
              <a:t>连续型</a:t>
            </a:r>
            <a:endParaRPr kumimoji="1" lang="zh-CN" altLang="en-US" sz="4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3563938" y="153675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692275" y="2328913"/>
          <a:ext cx="5086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" imgW="2222500" imgH="330200" progId="Equation.3">
                  <p:embed/>
                </p:oleObj>
              </mc:Choice>
              <mc:Fallback>
                <p:oleObj name="Equation" r:id="rId1" imgW="2222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28913"/>
                        <a:ext cx="5086350" cy="8159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187450" y="3552875"/>
            <a:ext cx="667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二维随机变量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X, Y 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相互独立</a:t>
            </a: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endParaRPr kumimoji="1" lang="en-US" altLang="zh-CN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则边缘分布完全确定联合分布</a:t>
            </a:r>
            <a:endParaRPr kumimoji="1" lang="zh-CN" altLang="en-US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187450" y="1249413"/>
            <a:ext cx="248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kumimoji="1" lang="en-US" altLang="zh-CN" sz="40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独立</a:t>
            </a:r>
            <a:endParaRPr kumimoji="1" lang="zh-CN" altLang="en-US" sz="4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427538" y="1249413"/>
            <a:ext cx="317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黑体" panose="02010609060101010101" pitchFamily="2" charset="-122"/>
              </a:rPr>
              <a:t>对任何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4000" dirty="0"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endParaRPr kumimoji="1" lang="zh-CN" altLang="en-US" sz="4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nimBg="1" autoUpdateAnimBg="0"/>
      <p:bldP spid="129027" grpId="0" animBg="1"/>
      <p:bldP spid="129029" grpId="0" autoUpdateAnimBg="0"/>
      <p:bldP spid="129030" grpId="0" autoUpdateAnimBg="0"/>
      <p:bldP spid="1290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83568" y="404664"/>
            <a:ext cx="6911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二维连续 </a:t>
            </a:r>
            <a:r>
              <a:rPr kumimoji="1" lang="en-US" altLang="zh-CN" sz="4000" b="1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. (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楷体_GB2312" pitchFamily="49" charset="-122"/>
              </a:rPr>
              <a:t>X,Y </a:t>
            </a:r>
            <a:r>
              <a:rPr kumimoji="1" lang="en-US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kumimoji="1" lang="zh-CN" altLang="en-US" sz="4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611560" y="2022351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860923" y="1412776"/>
          <a:ext cx="594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1" imgW="8420100" imgH="901700" progId="Equation.3">
                  <p:embed/>
                </p:oleObj>
              </mc:Choice>
              <mc:Fallback>
                <p:oleObj name="Equation" r:id="rId1" imgW="84201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923" y="1412776"/>
                        <a:ext cx="594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789485" y="2636912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3" imgW="8420100" imgH="901700" progId="Equation.3">
                  <p:embed/>
                </p:oleObj>
              </mc:Choice>
              <mc:Fallback>
                <p:oleObj name="Equation" r:id="rId3" imgW="8420100" imgH="901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485" y="2636912"/>
                        <a:ext cx="6057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395288" y="3861048"/>
          <a:ext cx="80105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5" imgW="5372100" imgH="698500" progId="Equation.DSMT4">
                  <p:embed/>
                </p:oleObj>
              </mc:Choice>
              <mc:Fallback>
                <p:oleObj name="Equation" r:id="rId5" imgW="53721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61048"/>
                        <a:ext cx="80105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098675" y="983257"/>
            <a:ext cx="2701925" cy="530225"/>
            <a:chOff x="384" y="838"/>
            <a:chExt cx="1318" cy="264"/>
          </a:xfrm>
        </p:grpSpPr>
        <p:sp>
          <p:nvSpPr>
            <p:cNvPr id="6162" name="AutoShape 3"/>
            <p:cNvSpPr>
              <a:spLocks noChangeArrowheads="1"/>
            </p:cNvSpPr>
            <p:nvPr/>
          </p:nvSpPr>
          <p:spPr bwMode="auto">
            <a:xfrm>
              <a:off x="384" y="9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9" name="Object 4"/>
            <p:cNvGraphicFramePr>
              <a:graphicFrameLocks noChangeAspect="1"/>
            </p:cNvGraphicFramePr>
            <p:nvPr/>
          </p:nvGraphicFramePr>
          <p:xfrm>
            <a:off x="1126" y="838"/>
            <a:ext cx="5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name="Equation" r:id="rId1" imgW="1498600" imgH="673100" progId="Equation.3">
                    <p:embed/>
                  </p:oleObj>
                </mc:Choice>
                <mc:Fallback>
                  <p:oleObj name="Equation" r:id="rId1" imgW="1498600" imgH="673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838"/>
                          <a:ext cx="5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539750" y="1608732"/>
            <a:ext cx="2357445" cy="641350"/>
            <a:chOff x="326" y="1210"/>
            <a:chExt cx="1485" cy="363"/>
          </a:xfrm>
        </p:grpSpPr>
        <p:sp>
          <p:nvSpPr>
            <p:cNvPr id="6160" name="Text Box 7"/>
            <p:cNvSpPr txBox="1">
              <a:spLocks noChangeArrowheads="1"/>
            </p:cNvSpPr>
            <p:nvPr/>
          </p:nvSpPr>
          <p:spPr bwMode="auto">
            <a:xfrm>
              <a:off x="326" y="1210"/>
              <a:ext cx="40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黑体" panose="02010609060101010101" pitchFamily="2" charset="-122"/>
                </a:rPr>
                <a:t>证</a:t>
              </a:r>
              <a:endParaRPr kumimoji="1" lang="zh-CN" altLang="en-US" sz="360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161" name="AutoShape 8"/>
            <p:cNvSpPr>
              <a:spLocks noChangeArrowheads="1"/>
            </p:cNvSpPr>
            <p:nvPr/>
          </p:nvSpPr>
          <p:spPr bwMode="auto">
            <a:xfrm>
              <a:off x="768" y="1392"/>
              <a:ext cx="1043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348038" y="1707530"/>
            <a:ext cx="276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对任何 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0"/>
          <p:cNvGrpSpPr/>
          <p:nvPr/>
        </p:nvGrpSpPr>
        <p:grpSpPr bwMode="auto">
          <a:xfrm>
            <a:off x="899592" y="5445224"/>
            <a:ext cx="3352800" cy="811213"/>
            <a:chOff x="518" y="3370"/>
            <a:chExt cx="1731" cy="391"/>
          </a:xfrm>
        </p:grpSpPr>
        <p:graphicFrame>
          <p:nvGraphicFramePr>
            <p:cNvPr id="6148" name="Object 11"/>
            <p:cNvGraphicFramePr>
              <a:graphicFrameLocks noChangeAspect="1"/>
            </p:cNvGraphicFramePr>
            <p:nvPr/>
          </p:nvGraphicFramePr>
          <p:xfrm>
            <a:off x="873" y="3465"/>
            <a:ext cx="13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Equation" r:id="rId3" imgW="3619500" imgH="762000" progId="Equation.3">
                    <p:embed/>
                  </p:oleObj>
                </mc:Choice>
                <mc:Fallback>
                  <p:oleObj name="Equation" r:id="rId3" imgW="3619500" imgH="762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3465"/>
                          <a:ext cx="13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2"/>
            <p:cNvSpPr txBox="1">
              <a:spLocks noChangeArrowheads="1"/>
            </p:cNvSpPr>
            <p:nvPr/>
          </p:nvSpPr>
          <p:spPr bwMode="auto">
            <a:xfrm>
              <a:off x="518" y="3370"/>
              <a:ext cx="33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取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611188" y="168870"/>
            <a:ext cx="8120062" cy="742950"/>
            <a:chOff x="374" y="303"/>
            <a:chExt cx="5071" cy="417"/>
          </a:xfrm>
        </p:grpSpPr>
        <p:graphicFrame>
          <p:nvGraphicFramePr>
            <p:cNvPr id="6147" name="Object 14"/>
            <p:cNvGraphicFramePr>
              <a:graphicFrameLocks noChangeAspect="1"/>
            </p:cNvGraphicFramePr>
            <p:nvPr/>
          </p:nvGraphicFramePr>
          <p:xfrm>
            <a:off x="1135" y="339"/>
            <a:ext cx="308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Equation" r:id="rId5" imgW="3060700" imgH="355600" progId="Equation.3">
                    <p:embed/>
                  </p:oleObj>
                </mc:Choice>
                <mc:Fallback>
                  <p:oleObj name="Equation" r:id="rId5" imgW="3060700" imgH="355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339"/>
                          <a:ext cx="308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Text Box 15"/>
            <p:cNvSpPr txBox="1">
              <a:spLocks noChangeArrowheads="1"/>
            </p:cNvSpPr>
            <p:nvPr/>
          </p:nvSpPr>
          <p:spPr bwMode="auto">
            <a:xfrm>
              <a:off x="4188" y="358"/>
              <a:ext cx="1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相互独立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8" name="Text Box 16"/>
            <p:cNvSpPr txBox="1">
              <a:spLocks noChangeArrowheads="1"/>
            </p:cNvSpPr>
            <p:nvPr/>
          </p:nvSpPr>
          <p:spPr bwMode="auto">
            <a:xfrm>
              <a:off x="374" y="303"/>
              <a:ext cx="688" cy="3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命题</a:t>
              </a:r>
              <a:endParaRPr kumimoji="1"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1116013" y="1530945"/>
            <a:ext cx="193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dirty="0">
                <a:solidFill>
                  <a:schemeClr val="folHlink"/>
                </a:solidFill>
              </a:rPr>
              <a:t>f(</a:t>
            </a:r>
            <a:r>
              <a:rPr lang="en-US" altLang="zh-CN" dirty="0" err="1">
                <a:solidFill>
                  <a:schemeClr val="folHlink"/>
                </a:solidFill>
              </a:rPr>
              <a:t>x,y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en-US" altLang="zh-CN" dirty="0"/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</a:t>
            </a:r>
            <a:r>
              <a:rPr lang="en-US" altLang="zh-CN" baseline="-25000" dirty="0" err="1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(x)</a:t>
            </a:r>
            <a:r>
              <a:rPr lang="en-US" altLang="zh-CN" dirty="0"/>
              <a:t>*</a:t>
            </a:r>
            <a:r>
              <a:rPr lang="en-US" altLang="zh-CN" dirty="0" err="1">
                <a:solidFill>
                  <a:srgbClr val="1CFC47"/>
                </a:solidFill>
              </a:rPr>
              <a:t>f</a:t>
            </a:r>
            <a:r>
              <a:rPr lang="en-US" altLang="zh-CN" baseline="-25000" dirty="0" err="1">
                <a:solidFill>
                  <a:srgbClr val="1CFC47"/>
                </a:solidFill>
              </a:rPr>
              <a:t>Y</a:t>
            </a:r>
            <a:r>
              <a:rPr lang="en-US" altLang="zh-CN" dirty="0">
                <a:solidFill>
                  <a:srgbClr val="1CFC47"/>
                </a:solidFill>
              </a:rPr>
              <a:t>(y)</a:t>
            </a:r>
            <a:endParaRPr lang="en-US" altLang="zh-CN" dirty="0">
              <a:solidFill>
                <a:srgbClr val="1CFC47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6125" y="2395526"/>
          <a:ext cx="7931750" cy="298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7" imgW="60655200" imgH="22860000" progId="Equation.DSMT4">
                  <p:embed/>
                </p:oleObj>
              </mc:Choice>
              <mc:Fallback>
                <p:oleObj name="Equation" r:id="rId7" imgW="60655200" imgH="22860000" progId="Equation.DSMT4">
                  <p:embed/>
                  <p:pic>
                    <p:nvPicPr>
                      <p:cNvPr id="0" name="图片 62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125" y="2395526"/>
                        <a:ext cx="7931750" cy="298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utoUpdateAnimBg="0"/>
      <p:bldP spid="1310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835150" y="332656"/>
          <a:ext cx="586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1" imgW="8775700" imgH="1752600" progId="Equation.3">
                  <p:embed/>
                </p:oleObj>
              </mc:Choice>
              <mc:Fallback>
                <p:oleObj name="Equation" r:id="rId1" imgW="8775700" imgH="175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2656"/>
                        <a:ext cx="5867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041400" y="1748706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987550" y="1856656"/>
          <a:ext cx="114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3" imgW="1498600" imgH="673100" progId="Equation.3">
                  <p:embed/>
                </p:oleObj>
              </mc:Choice>
              <mc:Fallback>
                <p:oleObj name="Equation" r:id="rId3" imgW="14986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856656"/>
                        <a:ext cx="114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1149350" y="2999656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2292350" y="2739306"/>
            <a:ext cx="5111750" cy="641350"/>
            <a:chOff x="1286" y="1450"/>
            <a:chExt cx="2935" cy="404"/>
          </a:xfrm>
        </p:grpSpPr>
        <p:sp>
          <p:nvSpPr>
            <p:cNvPr id="7179" name="Text Box 7"/>
            <p:cNvSpPr txBox="1">
              <a:spLocks noChangeArrowheads="1"/>
            </p:cNvSpPr>
            <p:nvPr/>
          </p:nvSpPr>
          <p:spPr bwMode="auto">
            <a:xfrm>
              <a:off x="1286" y="1450"/>
              <a:ext cx="3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将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73" name="Object 8"/>
            <p:cNvGraphicFramePr>
              <a:graphicFrameLocks noChangeAspect="1"/>
            </p:cNvGraphicFramePr>
            <p:nvPr/>
          </p:nvGraphicFramePr>
          <p:xfrm>
            <a:off x="1632" y="1584"/>
            <a:ext cx="5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name="Equation" r:id="rId5" imgW="1498600" imgH="673100" progId="Equation.3">
                    <p:embed/>
                  </p:oleObj>
                </mc:Choice>
                <mc:Fallback>
                  <p:oleObj name="Equation" r:id="rId5" imgW="1498600" imgH="673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84"/>
                          <a:ext cx="5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2246" y="1450"/>
              <a:ext cx="6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代入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74" name="Object 10"/>
            <p:cNvGraphicFramePr>
              <a:graphicFrameLocks noChangeAspect="1"/>
            </p:cNvGraphicFramePr>
            <p:nvPr/>
          </p:nvGraphicFramePr>
          <p:xfrm>
            <a:off x="2813" y="1576"/>
            <a:ext cx="7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" name="Equation" r:id="rId7" imgW="1943100" imgH="698500" progId="Equation.3">
                    <p:embed/>
                  </p:oleObj>
                </mc:Choice>
                <mc:Fallback>
                  <p:oleObj name="Equation" r:id="rId7" imgW="1943100" imgH="698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576"/>
                          <a:ext cx="7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590" y="1450"/>
              <a:ext cx="6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即得</a:t>
              </a:r>
              <a:endParaRPr kumimoji="1" lang="zh-CN" altLang="en-US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987550" y="3602906"/>
          <a:ext cx="5181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9" imgW="5778500" imgH="762000" progId="Equation.3">
                  <p:embed/>
                </p:oleObj>
              </mc:Choice>
              <mc:Fallback>
                <p:oleObj name="Equation" r:id="rId9" imgW="5778500" imgH="762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602906"/>
                        <a:ext cx="5181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116013" y="260425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已知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X, 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的联合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d.f.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08088" y="1086105"/>
            <a:ext cx="6705603" cy="1373035"/>
            <a:chOff x="374" y="637"/>
            <a:chExt cx="4224" cy="759"/>
          </a:xfrm>
        </p:grpSpPr>
        <p:graphicFrame>
          <p:nvGraphicFramePr>
            <p:cNvPr id="8195" name="Object 4"/>
            <p:cNvGraphicFramePr>
              <a:graphicFrameLocks noChangeAspect="1"/>
            </p:cNvGraphicFramePr>
            <p:nvPr/>
          </p:nvGraphicFramePr>
          <p:xfrm>
            <a:off x="1017" y="637"/>
            <a:ext cx="3581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公式" r:id="rId1" imgW="52425600" imgH="10972800" progId="Equation.3">
                    <p:embed/>
                  </p:oleObj>
                </mc:Choice>
                <mc:Fallback>
                  <p:oleObj name="公式" r:id="rId1" imgW="52425600" imgH="10972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637"/>
                          <a:ext cx="3581" cy="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5"/>
            <p:cNvSpPr txBox="1">
              <a:spLocks noChangeArrowheads="1"/>
            </p:cNvSpPr>
            <p:nvPr/>
          </p:nvSpPr>
          <p:spPr bwMode="auto">
            <a:xfrm>
              <a:off x="374" y="796"/>
              <a:ext cx="45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131888" y="2671429"/>
            <a:ext cx="6535739" cy="1375586"/>
            <a:chOff x="384" y="1679"/>
            <a:chExt cx="4117" cy="690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1173" y="1679"/>
            <a:ext cx="332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公式" r:id="rId3" imgW="53644800" imgH="10972800" progId="Equation.3">
                    <p:embed/>
                  </p:oleObj>
                </mc:Choice>
                <mc:Fallback>
                  <p:oleObj name="公式" r:id="rId3" imgW="53644800" imgH="10972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1679"/>
                          <a:ext cx="3328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384" y="1792"/>
              <a:ext cx="45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116013" y="4221088"/>
            <a:ext cx="426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是否独立？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16632"/>
            <a:ext cx="7992888" cy="48965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611560" y="105251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kumimoji="1" lang="zh-CN" altLang="en-US" sz="36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259632" y="1126704"/>
            <a:ext cx="407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由图知边缘 </a:t>
            </a:r>
            <a:r>
              <a:rPr kumimoji="1" lang="en-US" altLang="zh-CN" sz="3600" dirty="0" err="1">
                <a:latin typeface="Times New Roman" panose="02020603050405020304" pitchFamily="18" charset="0"/>
                <a:ea typeface="楷体_GB2312" pitchFamily="49" charset="-122"/>
              </a:rPr>
              <a:t>d.f.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966468" y="1712182"/>
          <a:ext cx="4359177" cy="133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公式" r:id="rId1" imgW="36271200" imgH="10972800" progId="Equation.3">
                  <p:embed/>
                </p:oleObj>
              </mc:Choice>
              <mc:Fallback>
                <p:oleObj name="公式" r:id="rId1" imgW="36271200" imgH="10972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68" y="1712182"/>
                        <a:ext cx="4359177" cy="133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899592" y="3068960"/>
          <a:ext cx="4540554" cy="139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公式" r:id="rId3" imgW="36271200" imgH="10972800" progId="Equation.3">
                  <p:embed/>
                </p:oleObj>
              </mc:Choice>
              <mc:Fallback>
                <p:oleObj name="公式" r:id="rId3" imgW="36271200" imgH="1097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4540554" cy="1392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927912" y="460171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显然，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2508683" y="4581128"/>
          <a:ext cx="3215445" cy="69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公式" r:id="rId5" imgW="32613600" imgH="5181600" progId="Equation.3">
                  <p:embed/>
                </p:oleObj>
              </mc:Choice>
              <mc:Fallback>
                <p:oleObj name="公式" r:id="rId5" imgW="32613600" imgH="5181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83" y="4581128"/>
                        <a:ext cx="3215445" cy="699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929499" y="5500240"/>
            <a:ext cx="346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84900" y="1700808"/>
            <a:ext cx="2959100" cy="3048000"/>
            <a:chOff x="6184900" y="1700808"/>
            <a:chExt cx="2959100" cy="3048000"/>
          </a:xfrm>
        </p:grpSpPr>
        <p:sp>
          <p:nvSpPr>
            <p:cNvPr id="9230" name="Line 5"/>
            <p:cNvSpPr>
              <a:spLocks noChangeShapeType="1"/>
            </p:cNvSpPr>
            <p:nvPr/>
          </p:nvSpPr>
          <p:spPr bwMode="auto">
            <a:xfrm>
              <a:off x="6184900" y="3645496"/>
              <a:ext cx="2959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Line 6"/>
            <p:cNvSpPr>
              <a:spLocks noChangeShapeType="1"/>
            </p:cNvSpPr>
            <p:nvPr/>
          </p:nvSpPr>
          <p:spPr bwMode="auto">
            <a:xfrm flipV="1">
              <a:off x="6877050" y="1700808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Rectangle 7" descr="宽上对角线"/>
            <p:cNvSpPr>
              <a:spLocks noChangeArrowheads="1"/>
            </p:cNvSpPr>
            <p:nvPr/>
          </p:nvSpPr>
          <p:spPr bwMode="auto">
            <a:xfrm>
              <a:off x="6877050" y="2348508"/>
              <a:ext cx="1322388" cy="1296988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3" name="Text Box 8"/>
            <p:cNvSpPr txBox="1">
              <a:spLocks noChangeArrowheads="1"/>
            </p:cNvSpPr>
            <p:nvPr/>
          </p:nvSpPr>
          <p:spPr bwMode="auto">
            <a:xfrm>
              <a:off x="7885113" y="3624858"/>
              <a:ext cx="3873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4" name="Text Box 9"/>
            <p:cNvSpPr txBox="1">
              <a:spLocks noChangeArrowheads="1"/>
            </p:cNvSpPr>
            <p:nvPr/>
          </p:nvSpPr>
          <p:spPr bwMode="auto">
            <a:xfrm>
              <a:off x="6257925" y="2158008"/>
              <a:ext cx="3873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235" name="Line 15"/>
          <p:cNvSpPr>
            <a:spLocks noChangeShapeType="1"/>
          </p:cNvSpPr>
          <p:nvPr/>
        </p:nvSpPr>
        <p:spPr bwMode="auto">
          <a:xfrm>
            <a:off x="7524750" y="1700808"/>
            <a:ext cx="0" cy="30480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Line 16"/>
          <p:cNvSpPr>
            <a:spLocks noChangeShapeType="1"/>
          </p:cNvSpPr>
          <p:nvPr/>
        </p:nvSpPr>
        <p:spPr bwMode="auto">
          <a:xfrm>
            <a:off x="6227763" y="2996208"/>
            <a:ext cx="25908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8"/>
          <p:cNvGrpSpPr/>
          <p:nvPr/>
        </p:nvGrpSpPr>
        <p:grpSpPr bwMode="auto">
          <a:xfrm>
            <a:off x="323528" y="19895"/>
            <a:ext cx="6446840" cy="1248214"/>
            <a:chOff x="374" y="683"/>
            <a:chExt cx="4061" cy="690"/>
          </a:xfrm>
        </p:grpSpPr>
        <p:graphicFrame>
          <p:nvGraphicFramePr>
            <p:cNvPr id="9221" name="Object 19"/>
            <p:cNvGraphicFramePr>
              <a:graphicFrameLocks noChangeAspect="1"/>
            </p:cNvGraphicFramePr>
            <p:nvPr/>
          </p:nvGraphicFramePr>
          <p:xfrm>
            <a:off x="1180" y="683"/>
            <a:ext cx="325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" name="公式" r:id="rId7" imgW="52425600" imgH="10972800" progId="Equation.3">
                    <p:embed/>
                  </p:oleObj>
                </mc:Choice>
                <mc:Fallback>
                  <p:oleObj name="公式" r:id="rId7" imgW="52425600" imgH="10972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683"/>
                          <a:ext cx="325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20"/>
            <p:cNvSpPr txBox="1">
              <a:spLocks noChangeArrowheads="1"/>
            </p:cNvSpPr>
            <p:nvPr/>
          </p:nvSpPr>
          <p:spPr bwMode="auto">
            <a:xfrm>
              <a:off x="374" y="796"/>
              <a:ext cx="45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7" grpId="0" autoUpdateAnimBg="0"/>
      <p:bldP spid="134156" grpId="0" autoUpdateAnimBg="0"/>
      <p:bldP spid="134158" grpId="0" autoUpdateAnimBg="0"/>
      <p:bldP spid="9235" grpId="0" animBg="1"/>
      <p:bldP spid="9236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642</Words>
  <Application>WPS 演示</Application>
  <PresentationFormat>全屏显示(4:3)</PresentationFormat>
  <Paragraphs>143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14</vt:i4>
      </vt:variant>
    </vt:vector>
  </HeadingPairs>
  <TitlesOfParts>
    <vt:vector size="86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黑体</vt:lpstr>
      <vt:lpstr>Verdana</vt:lpstr>
      <vt:lpstr>Calibri</vt:lpstr>
      <vt:lpstr>微软雅黑</vt:lpstr>
      <vt:lpstr>Arial Unicode MS</vt:lpstr>
      <vt:lpstr>ps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§3.4  随机变量的独立性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于东晓</cp:lastModifiedBy>
  <cp:revision>69</cp:revision>
  <cp:lastPrinted>2113-01-01T00:00:00Z</cp:lastPrinted>
  <dcterms:created xsi:type="dcterms:W3CDTF">2006-12-31T12:51:00Z</dcterms:created>
  <dcterms:modified xsi:type="dcterms:W3CDTF">2020-10-21T11:23:56Z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