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8" r:id="rId3"/>
    <p:sldId id="257" r:id="rId4"/>
    <p:sldId id="306" r:id="rId5"/>
    <p:sldId id="259" r:id="rId6"/>
    <p:sldId id="261" r:id="rId7"/>
    <p:sldId id="262" r:id="rId8"/>
    <p:sldId id="263" r:id="rId9"/>
    <p:sldId id="260" r:id="rId10"/>
    <p:sldId id="265" r:id="rId11"/>
    <p:sldId id="295" r:id="rId13"/>
    <p:sldId id="266" r:id="rId14"/>
    <p:sldId id="264" r:id="rId15"/>
    <p:sldId id="267" r:id="rId16"/>
    <p:sldId id="271" r:id="rId17"/>
    <p:sldId id="270" r:id="rId18"/>
    <p:sldId id="272" r:id="rId19"/>
    <p:sldId id="273" r:id="rId20"/>
    <p:sldId id="268" r:id="rId21"/>
    <p:sldId id="269" r:id="rId22"/>
    <p:sldId id="296" r:id="rId23"/>
    <p:sldId id="275" r:id="rId24"/>
    <p:sldId id="276" r:id="rId25"/>
    <p:sldId id="299" r:id="rId26"/>
    <p:sldId id="277" r:id="rId27"/>
    <p:sldId id="300" r:id="rId28"/>
    <p:sldId id="301" r:id="rId29"/>
    <p:sldId id="278" r:id="rId30"/>
    <p:sldId id="279" r:id="rId31"/>
    <p:sldId id="303" r:id="rId32"/>
    <p:sldId id="280" r:id="rId33"/>
    <p:sldId id="281" r:id="rId34"/>
    <p:sldId id="282" r:id="rId35"/>
    <p:sldId id="283" r:id="rId36"/>
    <p:sldId id="284" r:id="rId37"/>
    <p:sldId id="285" r:id="rId38"/>
    <p:sldId id="286" r:id="rId39"/>
    <p:sldId id="287" r:id="rId40"/>
    <p:sldId id="288" r:id="rId41"/>
    <p:sldId id="305" r:id="rId4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33CC"/>
    <a:srgbClr val="3333CC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008" autoAdjust="0"/>
  </p:normalViewPr>
  <p:slideViewPr>
    <p:cSldViewPr>
      <p:cViewPr varScale="1">
        <p:scale>
          <a:sx n="68" d="100"/>
          <a:sy n="68" d="100"/>
        </p:scale>
        <p:origin x="1446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5" Type="http://schemas.openxmlformats.org/officeDocument/2006/relationships/tableStyles" Target="tableStyles.xml"/><Relationship Id="rId44" Type="http://schemas.openxmlformats.org/officeDocument/2006/relationships/viewProps" Target="viewProps.xml"/><Relationship Id="rId43" Type="http://schemas.openxmlformats.org/officeDocument/2006/relationships/presProps" Target="presProps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5" Type="http://schemas.openxmlformats.org/officeDocument/2006/relationships/image" Target="../media/image53.wmf"/><Relationship Id="rId4" Type="http://schemas.openxmlformats.org/officeDocument/2006/relationships/image" Target="../media/image52.wmf"/><Relationship Id="rId3" Type="http://schemas.openxmlformats.org/officeDocument/2006/relationships/image" Target="../media/image51.wmf"/><Relationship Id="rId2" Type="http://schemas.openxmlformats.org/officeDocument/2006/relationships/image" Target="../media/image50.wmf"/><Relationship Id="rId1" Type="http://schemas.openxmlformats.org/officeDocument/2006/relationships/image" Target="../media/image49.wmf"/></Relationships>
</file>

<file path=ppt/drawings/_rels/vmlDrawing11.vml.rels><?xml version="1.0" encoding="UTF-8" standalone="yes"?>
<Relationships xmlns="http://schemas.openxmlformats.org/package/2006/relationships"><Relationship Id="rId9" Type="http://schemas.openxmlformats.org/officeDocument/2006/relationships/image" Target="../media/image61.wmf"/><Relationship Id="rId8" Type="http://schemas.openxmlformats.org/officeDocument/2006/relationships/image" Target="../media/image60.wmf"/><Relationship Id="rId7" Type="http://schemas.openxmlformats.org/officeDocument/2006/relationships/image" Target="../media/image59.emf"/><Relationship Id="rId6" Type="http://schemas.openxmlformats.org/officeDocument/2006/relationships/image" Target="../media/image53.wmf"/><Relationship Id="rId5" Type="http://schemas.openxmlformats.org/officeDocument/2006/relationships/image" Target="../media/image58.wmf"/><Relationship Id="rId4" Type="http://schemas.openxmlformats.org/officeDocument/2006/relationships/image" Target="../media/image57.wmf"/><Relationship Id="rId3" Type="http://schemas.openxmlformats.org/officeDocument/2006/relationships/image" Target="../media/image56.wmf"/><Relationship Id="rId2" Type="http://schemas.openxmlformats.org/officeDocument/2006/relationships/image" Target="../media/image55.wmf"/><Relationship Id="rId19" Type="http://schemas.openxmlformats.org/officeDocument/2006/relationships/image" Target="../media/image71.wmf"/><Relationship Id="rId18" Type="http://schemas.openxmlformats.org/officeDocument/2006/relationships/image" Target="../media/image70.wmf"/><Relationship Id="rId17" Type="http://schemas.openxmlformats.org/officeDocument/2006/relationships/image" Target="../media/image69.wmf"/><Relationship Id="rId16" Type="http://schemas.openxmlformats.org/officeDocument/2006/relationships/image" Target="../media/image68.wmf"/><Relationship Id="rId15" Type="http://schemas.openxmlformats.org/officeDocument/2006/relationships/image" Target="../media/image67.wmf"/><Relationship Id="rId14" Type="http://schemas.openxmlformats.org/officeDocument/2006/relationships/image" Target="../media/image66.wmf"/><Relationship Id="rId13" Type="http://schemas.openxmlformats.org/officeDocument/2006/relationships/image" Target="../media/image65.wmf"/><Relationship Id="rId12" Type="http://schemas.openxmlformats.org/officeDocument/2006/relationships/image" Target="../media/image64.emf"/><Relationship Id="rId11" Type="http://schemas.openxmlformats.org/officeDocument/2006/relationships/image" Target="../media/image63.wmf"/><Relationship Id="rId10" Type="http://schemas.openxmlformats.org/officeDocument/2006/relationships/image" Target="../media/image62.wmf"/><Relationship Id="rId1" Type="http://schemas.openxmlformats.org/officeDocument/2006/relationships/image" Target="../media/image54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4.emf"/><Relationship Id="rId2" Type="http://schemas.openxmlformats.org/officeDocument/2006/relationships/image" Target="../media/image73.emf"/><Relationship Id="rId1" Type="http://schemas.openxmlformats.org/officeDocument/2006/relationships/image" Target="../media/image72.e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8.emf"/><Relationship Id="rId2" Type="http://schemas.openxmlformats.org/officeDocument/2006/relationships/image" Target="../media/image77.emf"/><Relationship Id="rId1" Type="http://schemas.openxmlformats.org/officeDocument/2006/relationships/image" Target="../media/image76.e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81.emf"/><Relationship Id="rId2" Type="http://schemas.openxmlformats.org/officeDocument/2006/relationships/image" Target="../media/image80.emf"/><Relationship Id="rId1" Type="http://schemas.openxmlformats.org/officeDocument/2006/relationships/image" Target="../media/image79.e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85.wmf"/><Relationship Id="rId2" Type="http://schemas.openxmlformats.org/officeDocument/2006/relationships/image" Target="../media/image84.emf"/><Relationship Id="rId1" Type="http://schemas.openxmlformats.org/officeDocument/2006/relationships/image" Target="../media/image83.emf"/></Relationships>
</file>

<file path=ppt/drawings/_rels/vmlDrawing16.vml.rels><?xml version="1.0" encoding="UTF-8" standalone="yes"?>
<Relationships xmlns="http://schemas.openxmlformats.org/package/2006/relationships"><Relationship Id="rId5" Type="http://schemas.openxmlformats.org/officeDocument/2006/relationships/image" Target="../media/image89.wmf"/><Relationship Id="rId4" Type="http://schemas.openxmlformats.org/officeDocument/2006/relationships/image" Target="../media/image88.wmf"/><Relationship Id="rId3" Type="http://schemas.openxmlformats.org/officeDocument/2006/relationships/image" Target="../media/image53.wmf"/><Relationship Id="rId2" Type="http://schemas.openxmlformats.org/officeDocument/2006/relationships/image" Target="../media/image87.wmf"/><Relationship Id="rId1" Type="http://schemas.openxmlformats.org/officeDocument/2006/relationships/image" Target="../media/image86.emf"/></Relationships>
</file>

<file path=ppt/drawings/_rels/vmlDrawing17.vml.rels><?xml version="1.0" encoding="UTF-8" standalone="yes"?>
<Relationships xmlns="http://schemas.openxmlformats.org/package/2006/relationships"><Relationship Id="rId6" Type="http://schemas.openxmlformats.org/officeDocument/2006/relationships/image" Target="../media/image95.wmf"/><Relationship Id="rId5" Type="http://schemas.openxmlformats.org/officeDocument/2006/relationships/image" Target="../media/image94.wmf"/><Relationship Id="rId4" Type="http://schemas.openxmlformats.org/officeDocument/2006/relationships/image" Target="../media/image93.wmf"/><Relationship Id="rId3" Type="http://schemas.openxmlformats.org/officeDocument/2006/relationships/image" Target="../media/image92.wmf"/><Relationship Id="rId2" Type="http://schemas.openxmlformats.org/officeDocument/2006/relationships/image" Target="../media/image91.wmf"/><Relationship Id="rId1" Type="http://schemas.openxmlformats.org/officeDocument/2006/relationships/image" Target="../media/image90.wmf"/></Relationships>
</file>

<file path=ppt/drawings/_rels/vmlDrawing18.vml.rels><?xml version="1.0" encoding="UTF-8" standalone="yes"?>
<Relationships xmlns="http://schemas.openxmlformats.org/package/2006/relationships"><Relationship Id="rId6" Type="http://schemas.openxmlformats.org/officeDocument/2006/relationships/image" Target="../media/image101.emf"/><Relationship Id="rId5" Type="http://schemas.openxmlformats.org/officeDocument/2006/relationships/image" Target="../media/image100.wmf"/><Relationship Id="rId4" Type="http://schemas.openxmlformats.org/officeDocument/2006/relationships/image" Target="../media/image99.wmf"/><Relationship Id="rId3" Type="http://schemas.openxmlformats.org/officeDocument/2006/relationships/image" Target="../media/image98.emf"/><Relationship Id="rId2" Type="http://schemas.openxmlformats.org/officeDocument/2006/relationships/image" Target="../media/image97.wmf"/><Relationship Id="rId1" Type="http://schemas.openxmlformats.org/officeDocument/2006/relationships/image" Target="../media/image96.wmf"/></Relationships>
</file>

<file path=ppt/drawings/_rels/vmlDrawing19.vml.rels><?xml version="1.0" encoding="UTF-8" standalone="yes"?>
<Relationships xmlns="http://schemas.openxmlformats.org/package/2006/relationships"><Relationship Id="rId7" Type="http://schemas.openxmlformats.org/officeDocument/2006/relationships/image" Target="../media/image108.wmf"/><Relationship Id="rId6" Type="http://schemas.openxmlformats.org/officeDocument/2006/relationships/image" Target="../media/image107.wmf"/><Relationship Id="rId5" Type="http://schemas.openxmlformats.org/officeDocument/2006/relationships/image" Target="../media/image106.wmf"/><Relationship Id="rId4" Type="http://schemas.openxmlformats.org/officeDocument/2006/relationships/image" Target="../media/image105.wmf"/><Relationship Id="rId3" Type="http://schemas.openxmlformats.org/officeDocument/2006/relationships/image" Target="../media/image104.wmf"/><Relationship Id="rId2" Type="http://schemas.openxmlformats.org/officeDocument/2006/relationships/image" Target="../media/image103.wmf"/><Relationship Id="rId1" Type="http://schemas.openxmlformats.org/officeDocument/2006/relationships/image" Target="../media/image10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wmf"/><Relationship Id="rId2" Type="http://schemas.openxmlformats.org/officeDocument/2006/relationships/image" Target="../media/image110.wmf"/><Relationship Id="rId1" Type="http://schemas.openxmlformats.org/officeDocument/2006/relationships/image" Target="../media/image109.wmf"/></Relationships>
</file>

<file path=ppt/drawings/_rels/vmlDrawing21.vml.rels><?xml version="1.0" encoding="UTF-8" standalone="yes"?>
<Relationships xmlns="http://schemas.openxmlformats.org/package/2006/relationships"><Relationship Id="rId5" Type="http://schemas.openxmlformats.org/officeDocument/2006/relationships/image" Target="../media/image116.wmf"/><Relationship Id="rId4" Type="http://schemas.openxmlformats.org/officeDocument/2006/relationships/image" Target="../media/image115.wmf"/><Relationship Id="rId3" Type="http://schemas.openxmlformats.org/officeDocument/2006/relationships/image" Target="../media/image114.wmf"/><Relationship Id="rId2" Type="http://schemas.openxmlformats.org/officeDocument/2006/relationships/image" Target="../media/image113.wmf"/><Relationship Id="rId1" Type="http://schemas.openxmlformats.org/officeDocument/2006/relationships/image" Target="../media/image112.wmf"/></Relationships>
</file>

<file path=ppt/drawings/_rels/vmlDrawing22.vml.rels><?xml version="1.0" encoding="UTF-8" standalone="yes"?>
<Relationships xmlns="http://schemas.openxmlformats.org/package/2006/relationships"><Relationship Id="rId4" Type="http://schemas.openxmlformats.org/officeDocument/2006/relationships/image" Target="../media/image120.wmf"/><Relationship Id="rId3" Type="http://schemas.openxmlformats.org/officeDocument/2006/relationships/image" Target="../media/image119.wmf"/><Relationship Id="rId2" Type="http://schemas.openxmlformats.org/officeDocument/2006/relationships/image" Target="../media/image118.wmf"/><Relationship Id="rId1" Type="http://schemas.openxmlformats.org/officeDocument/2006/relationships/image" Target="../media/image117.wmf"/></Relationships>
</file>

<file path=ppt/drawings/_rels/vmlDrawing23.vml.rels><?xml version="1.0" encoding="UTF-8" standalone="yes"?>
<Relationships xmlns="http://schemas.openxmlformats.org/package/2006/relationships"><Relationship Id="rId7" Type="http://schemas.openxmlformats.org/officeDocument/2006/relationships/image" Target="../media/image127.wmf"/><Relationship Id="rId6" Type="http://schemas.openxmlformats.org/officeDocument/2006/relationships/image" Target="../media/image126.wmf"/><Relationship Id="rId5" Type="http://schemas.openxmlformats.org/officeDocument/2006/relationships/image" Target="../media/image125.wmf"/><Relationship Id="rId4" Type="http://schemas.openxmlformats.org/officeDocument/2006/relationships/image" Target="../media/image124.wmf"/><Relationship Id="rId3" Type="http://schemas.openxmlformats.org/officeDocument/2006/relationships/image" Target="../media/image123.wmf"/><Relationship Id="rId2" Type="http://schemas.openxmlformats.org/officeDocument/2006/relationships/image" Target="../media/image122.wmf"/><Relationship Id="rId1" Type="http://schemas.openxmlformats.org/officeDocument/2006/relationships/image" Target="../media/image121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8.wmf"/></Relationships>
</file>

<file path=ppt/drawings/_rels/vmlDrawing25.vml.rels><?xml version="1.0" encoding="UTF-8" standalone="yes"?>
<Relationships xmlns="http://schemas.openxmlformats.org/package/2006/relationships"><Relationship Id="rId6" Type="http://schemas.openxmlformats.org/officeDocument/2006/relationships/image" Target="../media/image134.wmf"/><Relationship Id="rId5" Type="http://schemas.openxmlformats.org/officeDocument/2006/relationships/image" Target="../media/image133.wmf"/><Relationship Id="rId4" Type="http://schemas.openxmlformats.org/officeDocument/2006/relationships/image" Target="../media/image132.wmf"/><Relationship Id="rId3" Type="http://schemas.openxmlformats.org/officeDocument/2006/relationships/image" Target="../media/image131.wmf"/><Relationship Id="rId2" Type="http://schemas.openxmlformats.org/officeDocument/2006/relationships/image" Target="../media/image130.wmf"/><Relationship Id="rId1" Type="http://schemas.openxmlformats.org/officeDocument/2006/relationships/image" Target="../media/image129.emf"/></Relationships>
</file>

<file path=ppt/drawings/_rels/vmlDrawing26.vml.rels><?xml version="1.0" encoding="UTF-8" standalone="yes"?>
<Relationships xmlns="http://schemas.openxmlformats.org/package/2006/relationships"><Relationship Id="rId9" Type="http://schemas.openxmlformats.org/officeDocument/2006/relationships/image" Target="../media/image120.wmf"/><Relationship Id="rId8" Type="http://schemas.openxmlformats.org/officeDocument/2006/relationships/image" Target="../media/image140.wmf"/><Relationship Id="rId7" Type="http://schemas.openxmlformats.org/officeDocument/2006/relationships/image" Target="../media/image139.wmf"/><Relationship Id="rId6" Type="http://schemas.openxmlformats.org/officeDocument/2006/relationships/image" Target="../media/image138.wmf"/><Relationship Id="rId5" Type="http://schemas.openxmlformats.org/officeDocument/2006/relationships/image" Target="../media/image137.wmf"/><Relationship Id="rId4" Type="http://schemas.openxmlformats.org/officeDocument/2006/relationships/image" Target="../media/image124.wmf"/><Relationship Id="rId3" Type="http://schemas.openxmlformats.org/officeDocument/2006/relationships/image" Target="../media/image123.wmf"/><Relationship Id="rId2" Type="http://schemas.openxmlformats.org/officeDocument/2006/relationships/image" Target="../media/image136.wmf"/><Relationship Id="rId14" Type="http://schemas.openxmlformats.org/officeDocument/2006/relationships/image" Target="../media/image145.emf"/><Relationship Id="rId13" Type="http://schemas.openxmlformats.org/officeDocument/2006/relationships/image" Target="../media/image144.wmf"/><Relationship Id="rId12" Type="http://schemas.openxmlformats.org/officeDocument/2006/relationships/image" Target="../media/image143.wmf"/><Relationship Id="rId11" Type="http://schemas.openxmlformats.org/officeDocument/2006/relationships/image" Target="../media/image142.wmf"/><Relationship Id="rId10" Type="http://schemas.openxmlformats.org/officeDocument/2006/relationships/image" Target="../media/image141.wmf"/><Relationship Id="rId1" Type="http://schemas.openxmlformats.org/officeDocument/2006/relationships/image" Target="../media/image135.wmf"/></Relationships>
</file>

<file path=ppt/drawings/_rels/vmlDrawing27.vml.rels><?xml version="1.0" encoding="UTF-8" standalone="yes"?>
<Relationships xmlns="http://schemas.openxmlformats.org/package/2006/relationships"><Relationship Id="rId4" Type="http://schemas.openxmlformats.org/officeDocument/2006/relationships/image" Target="../media/image149.emf"/><Relationship Id="rId3" Type="http://schemas.openxmlformats.org/officeDocument/2006/relationships/image" Target="../media/image148.wmf"/><Relationship Id="rId2" Type="http://schemas.openxmlformats.org/officeDocument/2006/relationships/image" Target="../media/image147.wmf"/><Relationship Id="rId1" Type="http://schemas.openxmlformats.org/officeDocument/2006/relationships/image" Target="../media/image146.emf"/></Relationships>
</file>

<file path=ppt/drawings/_rels/vmlDrawing2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7.wmf"/><Relationship Id="rId7" Type="http://schemas.openxmlformats.org/officeDocument/2006/relationships/image" Target="../media/image156.wmf"/><Relationship Id="rId6" Type="http://schemas.openxmlformats.org/officeDocument/2006/relationships/image" Target="../media/image155.wmf"/><Relationship Id="rId5" Type="http://schemas.openxmlformats.org/officeDocument/2006/relationships/image" Target="../media/image154.emf"/><Relationship Id="rId4" Type="http://schemas.openxmlformats.org/officeDocument/2006/relationships/image" Target="../media/image153.emf"/><Relationship Id="rId3" Type="http://schemas.openxmlformats.org/officeDocument/2006/relationships/image" Target="../media/image152.emf"/><Relationship Id="rId2" Type="http://schemas.openxmlformats.org/officeDocument/2006/relationships/image" Target="../media/image151.wmf"/><Relationship Id="rId1" Type="http://schemas.openxmlformats.org/officeDocument/2006/relationships/image" Target="../media/image150.e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emf"/><Relationship Id="rId2" Type="http://schemas.openxmlformats.org/officeDocument/2006/relationships/image" Target="../media/image159.emf"/><Relationship Id="rId1" Type="http://schemas.openxmlformats.org/officeDocument/2006/relationships/image" Target="../media/image158.emf"/></Relationships>
</file>

<file path=ppt/drawings/_rels/vmlDrawing3.vml.rels><?xml version="1.0" encoding="UTF-8" standalone="yes"?>
<Relationships xmlns="http://schemas.openxmlformats.org/package/2006/relationships"><Relationship Id="rId7" Type="http://schemas.openxmlformats.org/officeDocument/2006/relationships/image" Target="../media/image12.wmf"/><Relationship Id="rId6" Type="http://schemas.openxmlformats.org/officeDocument/2006/relationships/image" Target="../media/image11.emf"/><Relationship Id="rId5" Type="http://schemas.openxmlformats.org/officeDocument/2006/relationships/image" Target="../media/image10.emf"/><Relationship Id="rId4" Type="http://schemas.openxmlformats.org/officeDocument/2006/relationships/image" Target="../media/image9.emf"/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drawings/_rels/vmlDrawing3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2.emf"/><Relationship Id="rId1" Type="http://schemas.openxmlformats.org/officeDocument/2006/relationships/image" Target="../media/image161.e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5.wmf"/><Relationship Id="rId2" Type="http://schemas.openxmlformats.org/officeDocument/2006/relationships/image" Target="../media/image164.wmf"/><Relationship Id="rId1" Type="http://schemas.openxmlformats.org/officeDocument/2006/relationships/image" Target="../media/image163.wmf"/></Relationships>
</file>

<file path=ppt/drawings/_rels/vmlDrawing32.vml.rels><?xml version="1.0" encoding="UTF-8" standalone="yes"?>
<Relationships xmlns="http://schemas.openxmlformats.org/package/2006/relationships"><Relationship Id="rId4" Type="http://schemas.openxmlformats.org/officeDocument/2006/relationships/image" Target="../media/image169.wmf"/><Relationship Id="rId3" Type="http://schemas.openxmlformats.org/officeDocument/2006/relationships/image" Target="../media/image168.wmf"/><Relationship Id="rId2" Type="http://schemas.openxmlformats.org/officeDocument/2006/relationships/image" Target="../media/image167.wmf"/><Relationship Id="rId1" Type="http://schemas.openxmlformats.org/officeDocument/2006/relationships/image" Target="../media/image166.wmf"/></Relationships>
</file>

<file path=ppt/drawings/_rels/vmlDrawing3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7.wmf"/><Relationship Id="rId7" Type="http://schemas.openxmlformats.org/officeDocument/2006/relationships/image" Target="../media/image176.wmf"/><Relationship Id="rId6" Type="http://schemas.openxmlformats.org/officeDocument/2006/relationships/image" Target="../media/image174.wmf"/><Relationship Id="rId5" Type="http://schemas.openxmlformats.org/officeDocument/2006/relationships/image" Target="../media/image175.jpeg"/><Relationship Id="rId4" Type="http://schemas.openxmlformats.org/officeDocument/2006/relationships/image" Target="../media/image173.wmf"/><Relationship Id="rId3" Type="http://schemas.openxmlformats.org/officeDocument/2006/relationships/image" Target="../media/image172.wmf"/><Relationship Id="rId2" Type="http://schemas.openxmlformats.org/officeDocument/2006/relationships/image" Target="../media/image171.wmf"/><Relationship Id="rId1" Type="http://schemas.openxmlformats.org/officeDocument/2006/relationships/image" Target="../media/image170.w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wmf"/><Relationship Id="rId2" Type="http://schemas.openxmlformats.org/officeDocument/2006/relationships/image" Target="../media/image179.wmf"/><Relationship Id="rId1" Type="http://schemas.openxmlformats.org/officeDocument/2006/relationships/image" Target="../media/image178.wmf"/></Relationships>
</file>

<file path=ppt/drawings/_rels/vmlDrawing4.vml.rels><?xml version="1.0" encoding="UTF-8" standalone="yes"?>
<Relationships xmlns="http://schemas.openxmlformats.org/package/2006/relationships"><Relationship Id="rId6" Type="http://schemas.openxmlformats.org/officeDocument/2006/relationships/image" Target="../media/image18.emf"/><Relationship Id="rId5" Type="http://schemas.openxmlformats.org/officeDocument/2006/relationships/image" Target="../media/image17.emf"/><Relationship Id="rId4" Type="http://schemas.openxmlformats.org/officeDocument/2006/relationships/image" Target="../media/image16.emf"/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image" Target="../media/image13.emf"/></Relationships>
</file>

<file path=ppt/drawings/_rels/vmlDrawing5.vml.rels><?xml version="1.0" encoding="UTF-8" standalone="yes"?>
<Relationships xmlns="http://schemas.openxmlformats.org/package/2006/relationships"><Relationship Id="rId9" Type="http://schemas.openxmlformats.org/officeDocument/2006/relationships/image" Target="../media/image27.emf"/><Relationship Id="rId8" Type="http://schemas.openxmlformats.org/officeDocument/2006/relationships/image" Target="../media/image26.emf"/><Relationship Id="rId7" Type="http://schemas.openxmlformats.org/officeDocument/2006/relationships/image" Target="../media/image25.emf"/><Relationship Id="rId6" Type="http://schemas.openxmlformats.org/officeDocument/2006/relationships/image" Target="../media/image24.emf"/><Relationship Id="rId5" Type="http://schemas.openxmlformats.org/officeDocument/2006/relationships/image" Target="../media/image23.emf"/><Relationship Id="rId4" Type="http://schemas.openxmlformats.org/officeDocument/2006/relationships/image" Target="../media/image22.emf"/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image" Target="../media/image19.emf"/></Relationships>
</file>

<file path=ppt/drawings/_rels/vmlDrawing6.vml.rels><?xml version="1.0" encoding="UTF-8" standalone="yes"?>
<Relationships xmlns="http://schemas.openxmlformats.org/package/2006/relationships"><Relationship Id="rId5" Type="http://schemas.openxmlformats.org/officeDocument/2006/relationships/image" Target="../media/image32.emf"/><Relationship Id="rId4" Type="http://schemas.openxmlformats.org/officeDocument/2006/relationships/image" Target="../media/image31.wmf"/><Relationship Id="rId3" Type="http://schemas.openxmlformats.org/officeDocument/2006/relationships/image" Target="../media/image30.wmf"/><Relationship Id="rId2" Type="http://schemas.openxmlformats.org/officeDocument/2006/relationships/image" Target="../media/image29.emf"/><Relationship Id="rId1" Type="http://schemas.openxmlformats.org/officeDocument/2006/relationships/image" Target="../media/image28.emf"/></Relationships>
</file>

<file path=ppt/drawings/_rels/vmlDrawing7.vml.rels><?xml version="1.0" encoding="UTF-8" standalone="yes"?>
<Relationships xmlns="http://schemas.openxmlformats.org/package/2006/relationships"><Relationship Id="rId6" Type="http://schemas.openxmlformats.org/officeDocument/2006/relationships/image" Target="../media/image38.emf"/><Relationship Id="rId5" Type="http://schemas.openxmlformats.org/officeDocument/2006/relationships/image" Target="../media/image37.emf"/><Relationship Id="rId4" Type="http://schemas.openxmlformats.org/officeDocument/2006/relationships/image" Target="../media/image36.emf"/><Relationship Id="rId3" Type="http://schemas.openxmlformats.org/officeDocument/2006/relationships/image" Target="../media/image35.emf"/><Relationship Id="rId2" Type="http://schemas.openxmlformats.org/officeDocument/2006/relationships/image" Target="../media/image34.emf"/><Relationship Id="rId1" Type="http://schemas.openxmlformats.org/officeDocument/2006/relationships/image" Target="../media/image33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/Relationships>
</file>

<file path=ppt/drawings/_rels/vmlDrawing9.vml.rels><?xml version="1.0" encoding="UTF-8" standalone="yes"?>
<Relationships xmlns="http://schemas.openxmlformats.org/package/2006/relationships"><Relationship Id="rId7" Type="http://schemas.openxmlformats.org/officeDocument/2006/relationships/image" Target="../media/image48.wmf"/><Relationship Id="rId6" Type="http://schemas.openxmlformats.org/officeDocument/2006/relationships/image" Target="../media/image47.wmf"/><Relationship Id="rId5" Type="http://schemas.openxmlformats.org/officeDocument/2006/relationships/image" Target="../media/image46.wmf"/><Relationship Id="rId4" Type="http://schemas.openxmlformats.org/officeDocument/2006/relationships/image" Target="../media/image45.emf"/><Relationship Id="rId3" Type="http://schemas.openxmlformats.org/officeDocument/2006/relationships/image" Target="../media/image44.emf"/><Relationship Id="rId2" Type="http://schemas.openxmlformats.org/officeDocument/2006/relationships/image" Target="../media/image43.wmf"/><Relationship Id="rId1" Type="http://schemas.openxmlformats.org/officeDocument/2006/relationships/image" Target="../media/image4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defRPr sz="1200"/>
            </a:lvl1pPr>
          </a:lstStyle>
          <a:p>
            <a:pPr>
              <a:defRPr/>
            </a:pPr>
            <a:fld id="{35C0C34D-3DF7-4933-9813-CA0968B556E0}" type="datetimeFigureOut">
              <a:rPr lang="zh-CN" altLang="en-US"/>
            </a:fld>
            <a:endParaRPr lang="en-US" altLang="zh-CN"/>
          </a:p>
        </p:txBody>
      </p:sp>
      <p:sp>
        <p:nvSpPr>
          <p:cNvPr id="430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3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553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53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0" hangingPunct="0">
              <a:defRPr sz="1200"/>
            </a:lvl1pPr>
          </a:lstStyle>
          <a:p>
            <a:pPr>
              <a:defRPr/>
            </a:pPr>
            <a:fld id="{12F96712-9688-4148-9C3D-7460228913C5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注意：如果是先求分布函数</a:t>
            </a:r>
            <a:r>
              <a:rPr lang="en-US" altLang="zh-CN" dirty="0" err="1"/>
              <a:t>Fz</a:t>
            </a:r>
            <a:r>
              <a:rPr lang="en-US" altLang="zh-CN" dirty="0"/>
              <a:t>(z)</a:t>
            </a:r>
            <a:r>
              <a:rPr lang="zh-CN" altLang="en-US" dirty="0"/>
              <a:t>，是在</a:t>
            </a:r>
            <a:r>
              <a:rPr lang="en-US" altLang="zh-CN" dirty="0"/>
              <a:t>x</a:t>
            </a:r>
            <a:r>
              <a:rPr lang="zh-CN" altLang="en-US" dirty="0"/>
              <a:t>与</a:t>
            </a:r>
            <a:r>
              <a:rPr lang="en-US" altLang="zh-CN" dirty="0"/>
              <a:t>y</a:t>
            </a:r>
            <a:r>
              <a:rPr lang="zh-CN" altLang="en-US" dirty="0"/>
              <a:t>的空间上求，及以</a:t>
            </a:r>
            <a:r>
              <a:rPr lang="en-US" altLang="zh-CN" dirty="0"/>
              <a:t>x</a:t>
            </a:r>
            <a:r>
              <a:rPr lang="zh-CN" altLang="en-US" dirty="0"/>
              <a:t>、</a:t>
            </a:r>
            <a:r>
              <a:rPr lang="en-US" altLang="zh-CN" dirty="0"/>
              <a:t>y</a:t>
            </a:r>
            <a:r>
              <a:rPr lang="zh-CN" altLang="en-US" dirty="0"/>
              <a:t>为坐标。因为这里</a:t>
            </a:r>
            <a:r>
              <a:rPr lang="en-US" altLang="zh-CN" dirty="0"/>
              <a:t>x</a:t>
            </a:r>
            <a:r>
              <a:rPr lang="zh-CN" altLang="en-US" dirty="0"/>
              <a:t>与</a:t>
            </a:r>
            <a:r>
              <a:rPr lang="en-US" altLang="zh-CN" dirty="0"/>
              <a:t>y</a:t>
            </a:r>
            <a:r>
              <a:rPr lang="zh-CN" altLang="en-US" dirty="0"/>
              <a:t>都求了积分。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2F96712-9688-4148-9C3D-7460228913C5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/>
              <a:t>最大值小于</a:t>
            </a:r>
            <a:r>
              <a:rPr lang="en-US" altLang="zh-CN"/>
              <a:t>z</a:t>
            </a:r>
            <a:r>
              <a:rPr lang="zh-CN" altLang="en-US"/>
              <a:t>，则</a:t>
            </a:r>
            <a:r>
              <a:rPr lang="en-US" altLang="zh-CN"/>
              <a:t>X,Y</a:t>
            </a:r>
            <a:r>
              <a:rPr lang="zh-CN" altLang="en-US"/>
              <a:t>都小于</a:t>
            </a:r>
            <a:r>
              <a:rPr lang="en-US" altLang="zh-CN"/>
              <a:t>z</a:t>
            </a:r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/>
              <a:t>F</a:t>
            </a:r>
            <a:r>
              <a:rPr lang="en-US" altLang="zh-CN" baseline="-25000" dirty="0"/>
              <a:t>N</a:t>
            </a:r>
            <a:r>
              <a:rPr lang="en-US" altLang="zh-CN" dirty="0"/>
              <a:t>(z)=P(min(x1,x2,x3)&lt;1210)</a:t>
            </a:r>
            <a:endParaRPr lang="en-US" altLang="zh-CN" dirty="0"/>
          </a:p>
          <a:p>
            <a:r>
              <a:rPr lang="zh-CN" altLang="en-US" dirty="0"/>
              <a:t>这里在</a:t>
            </a:r>
            <a:r>
              <a:rPr lang="en-US" altLang="zh-CN" dirty="0"/>
              <a:t>N&lt;1210</a:t>
            </a:r>
            <a:r>
              <a:rPr lang="zh-CN" altLang="en-US" dirty="0"/>
              <a:t>处，存在少了一个等于号的问题？因为正态分布是连续地</a:t>
            </a:r>
            <a:endParaRPr lang="zh-CN" altLang="en-US" dirty="0"/>
          </a:p>
        </p:txBody>
      </p:sp>
      <p:sp>
        <p:nvSpPr>
          <p:cNvPr id="4608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0A632470-3290-4D4E-B928-6F82371823BF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3.4</a:t>
            </a:r>
            <a:r>
              <a:rPr lang="zh-CN" altLang="en-US" dirty="0"/>
              <a:t>在</a:t>
            </a:r>
            <a:r>
              <a:rPr lang="en-US" altLang="zh-CN" dirty="0"/>
              <a:t>X</a:t>
            </a:r>
            <a:r>
              <a:rPr lang="zh-CN" altLang="en-US" dirty="0"/>
              <a:t>、</a:t>
            </a:r>
            <a:r>
              <a:rPr lang="en-US" altLang="zh-CN" dirty="0"/>
              <a:t>Y</a:t>
            </a:r>
            <a:r>
              <a:rPr lang="zh-CN" altLang="en-US" dirty="0"/>
              <a:t>独立的情况下，重新审视</a:t>
            </a:r>
            <a:r>
              <a:rPr lang="en-US" altLang="zh-CN" dirty="0"/>
              <a:t>3.1</a:t>
            </a:r>
            <a:r>
              <a:rPr lang="zh-CN" altLang="en-US" dirty="0"/>
              <a:t>与</a:t>
            </a:r>
            <a:r>
              <a:rPr lang="en-US" altLang="zh-CN" dirty="0"/>
              <a:t>3.2</a:t>
            </a:r>
            <a:r>
              <a:rPr lang="zh-CN" altLang="en-US" dirty="0"/>
              <a:t>的关系，</a:t>
            </a:r>
            <a:r>
              <a:rPr lang="en-US" altLang="zh-CN" dirty="0"/>
              <a:t>3.2</a:t>
            </a:r>
            <a:r>
              <a:rPr lang="zh-CN" altLang="en-US" dirty="0"/>
              <a:t>与</a:t>
            </a:r>
            <a:r>
              <a:rPr lang="en-US" altLang="zh-CN" dirty="0"/>
              <a:t>3.3</a:t>
            </a:r>
            <a:r>
              <a:rPr lang="zh-CN" altLang="en-US" dirty="0"/>
              <a:t>的关系</a:t>
            </a:r>
            <a:endParaRPr lang="en-US" altLang="zh-CN" dirty="0"/>
          </a:p>
          <a:p>
            <a:r>
              <a:rPr lang="en-US" altLang="zh-CN" dirty="0"/>
              <a:t>3.5</a:t>
            </a:r>
            <a:r>
              <a:rPr lang="zh-CN" altLang="en-US" dirty="0"/>
              <a:t>是</a:t>
            </a:r>
            <a:r>
              <a:rPr lang="en-US" altLang="zh-CN" dirty="0"/>
              <a:t>3.1</a:t>
            </a:r>
            <a:r>
              <a:rPr lang="zh-CN" altLang="en-US" dirty="0"/>
              <a:t>、</a:t>
            </a:r>
            <a:r>
              <a:rPr lang="en-US" altLang="zh-CN" dirty="0"/>
              <a:t>3.2</a:t>
            </a:r>
            <a:r>
              <a:rPr lang="zh-CN" altLang="en-US" dirty="0"/>
              <a:t>、</a:t>
            </a:r>
            <a:r>
              <a:rPr lang="en-US" altLang="zh-CN" dirty="0"/>
              <a:t>3.3</a:t>
            </a:r>
            <a:r>
              <a:rPr lang="zh-CN" altLang="en-US" dirty="0"/>
              <a:t>的综合运用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2F96712-9688-4148-9C3D-7460228913C5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变量替换：</a:t>
            </a:r>
            <a:r>
              <a:rPr lang="en-US" altLang="zh-CN" dirty="0"/>
              <a:t>y=u-x</a:t>
            </a:r>
            <a:r>
              <a:rPr lang="zh-CN" altLang="en-US" dirty="0"/>
              <a:t>，所以当</a:t>
            </a:r>
            <a:r>
              <a:rPr lang="en-US" altLang="zh-CN" dirty="0"/>
              <a:t>y=z-x</a:t>
            </a:r>
            <a:r>
              <a:rPr lang="zh-CN" altLang="en-US" dirty="0"/>
              <a:t>时，对应的</a:t>
            </a:r>
            <a:r>
              <a:rPr lang="en-US" altLang="zh-CN" dirty="0"/>
              <a:t>u=</a:t>
            </a:r>
            <a:r>
              <a:rPr lang="en-US" altLang="zh-CN" dirty="0" err="1"/>
              <a:t>y+x</a:t>
            </a:r>
            <a:r>
              <a:rPr lang="en-US" altLang="zh-CN" dirty="0"/>
              <a:t>=</a:t>
            </a:r>
            <a:r>
              <a:rPr lang="en-US" altLang="zh-CN" dirty="0" err="1"/>
              <a:t>z-x+x</a:t>
            </a:r>
            <a:r>
              <a:rPr lang="en-US" altLang="zh-CN" dirty="0"/>
              <a:t>=z</a:t>
            </a:r>
            <a:endParaRPr lang="en-US" altLang="zh-CN" dirty="0"/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F92B0710-E0DB-4ED2-97B5-20A864720012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2F96712-9688-4148-9C3D-7460228913C5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2F96712-9688-4148-9C3D-7460228913C5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注意：如果是直接利用卷积公式，是在</a:t>
            </a:r>
            <a:r>
              <a:rPr lang="en-US" altLang="zh-CN" dirty="0"/>
              <a:t>z</a:t>
            </a:r>
            <a:r>
              <a:rPr lang="zh-CN" altLang="en-US" dirty="0"/>
              <a:t>与</a:t>
            </a:r>
            <a:r>
              <a:rPr lang="en-US" altLang="zh-CN" dirty="0"/>
              <a:t>y(or x)</a:t>
            </a:r>
            <a:r>
              <a:rPr lang="zh-CN" altLang="en-US" dirty="0"/>
              <a:t>的空间上求，及以</a:t>
            </a:r>
            <a:r>
              <a:rPr lang="en-US" altLang="zh-CN" dirty="0"/>
              <a:t>z</a:t>
            </a:r>
            <a:r>
              <a:rPr lang="zh-CN" altLang="en-US" dirty="0"/>
              <a:t>、</a:t>
            </a:r>
            <a:r>
              <a:rPr lang="en-US" altLang="zh-CN" dirty="0"/>
              <a:t>y(or x)</a:t>
            </a:r>
            <a:r>
              <a:rPr lang="zh-CN" altLang="en-US" dirty="0"/>
              <a:t>为坐标。</a:t>
            </a:r>
            <a:r>
              <a:rPr lang="en-US" altLang="zh-CN" dirty="0"/>
              <a:t>z</a:t>
            </a:r>
            <a:r>
              <a:rPr lang="zh-CN" altLang="en-US" dirty="0"/>
              <a:t>与</a:t>
            </a:r>
            <a:r>
              <a:rPr lang="en-US" altLang="zh-CN" dirty="0"/>
              <a:t>x</a:t>
            </a:r>
            <a:r>
              <a:rPr lang="zh-CN" altLang="en-US" dirty="0"/>
              <a:t>的关系式通过利用</a:t>
            </a:r>
            <a:r>
              <a:rPr lang="en-US" altLang="zh-CN" dirty="0"/>
              <a:t>y</a:t>
            </a:r>
            <a:r>
              <a:rPr lang="zh-CN" altLang="en-US" dirty="0"/>
              <a:t>的值域用</a:t>
            </a:r>
            <a:r>
              <a:rPr lang="en-US" altLang="zh-CN" dirty="0"/>
              <a:t>z-x</a:t>
            </a:r>
            <a:r>
              <a:rPr lang="zh-CN" altLang="en-US" dirty="0"/>
              <a:t>替换得到。公式里面只有一次积分，对</a:t>
            </a:r>
            <a:r>
              <a:rPr lang="en-US" altLang="zh-CN" dirty="0"/>
              <a:t>x(or y)</a:t>
            </a:r>
            <a:endParaRPr lang="en-US" altLang="zh-CN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dirty="0"/>
              <a:t>z-x=y</a:t>
            </a:r>
            <a:r>
              <a:rPr lang="zh-CN" altLang="en-US" dirty="0"/>
              <a:t>，所以</a:t>
            </a:r>
            <a:r>
              <a:rPr lang="en-US" altLang="zh-CN" dirty="0" err="1"/>
              <a:t>fY</a:t>
            </a:r>
            <a:r>
              <a:rPr lang="en-US" altLang="zh-CN" dirty="0"/>
              <a:t>(z-x)</a:t>
            </a:r>
            <a:r>
              <a:rPr lang="zh-CN" altLang="en-US" dirty="0"/>
              <a:t>就等于</a:t>
            </a:r>
            <a:r>
              <a:rPr lang="en-US" altLang="zh-CN" dirty="0" err="1"/>
              <a:t>fY</a:t>
            </a:r>
            <a:r>
              <a:rPr lang="en-US" altLang="zh-CN" dirty="0"/>
              <a:t>(y)=1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2F96712-9688-4148-9C3D-7460228913C5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注意：如果是先求分布函数</a:t>
            </a:r>
            <a:r>
              <a:rPr lang="en-US" altLang="zh-CN" dirty="0" err="1"/>
              <a:t>Fz</a:t>
            </a:r>
            <a:r>
              <a:rPr lang="en-US" altLang="zh-CN" dirty="0"/>
              <a:t>(z)</a:t>
            </a:r>
            <a:r>
              <a:rPr lang="zh-CN" altLang="en-US" dirty="0"/>
              <a:t>，是在</a:t>
            </a:r>
            <a:r>
              <a:rPr lang="en-US" altLang="zh-CN" dirty="0"/>
              <a:t>x</a:t>
            </a:r>
            <a:r>
              <a:rPr lang="zh-CN" altLang="en-US" dirty="0"/>
              <a:t>与</a:t>
            </a:r>
            <a:r>
              <a:rPr lang="en-US" altLang="zh-CN" dirty="0"/>
              <a:t>y</a:t>
            </a:r>
            <a:r>
              <a:rPr lang="zh-CN" altLang="en-US" dirty="0"/>
              <a:t>的空间上求，及</a:t>
            </a:r>
            <a:r>
              <a:rPr lang="en-US" altLang="zh-CN" dirty="0"/>
              <a:t>x</a:t>
            </a:r>
            <a:r>
              <a:rPr lang="zh-CN" altLang="en-US" dirty="0"/>
              <a:t>、</a:t>
            </a:r>
            <a:r>
              <a:rPr lang="en-US" altLang="zh-CN" dirty="0"/>
              <a:t>y</a:t>
            </a:r>
            <a:r>
              <a:rPr lang="zh-CN" altLang="en-US" dirty="0"/>
              <a:t>为坐标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2F96712-9688-4148-9C3D-7460228913C5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2F96712-9688-4148-9C3D-7460228913C5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注意是在</a:t>
            </a:r>
            <a:r>
              <a:rPr lang="en-US" altLang="zh-CN" dirty="0"/>
              <a:t>y</a:t>
            </a:r>
            <a:r>
              <a:rPr lang="zh-CN" altLang="en-US" dirty="0"/>
              <a:t>、</a:t>
            </a:r>
            <a:r>
              <a:rPr lang="en-US" altLang="zh-CN" dirty="0"/>
              <a:t>z</a:t>
            </a:r>
            <a:r>
              <a:rPr lang="zh-CN" altLang="en-US" dirty="0"/>
              <a:t>空间上</a:t>
            </a:r>
            <a:r>
              <a:rPr lang="zh-CN" altLang="en-US"/>
              <a:t>求，即坐标</a:t>
            </a:r>
            <a:r>
              <a:rPr lang="zh-CN" altLang="en-US" dirty="0"/>
              <a:t>为</a:t>
            </a:r>
            <a:r>
              <a:rPr lang="en-US" altLang="zh-CN" dirty="0"/>
              <a:t>z</a:t>
            </a:r>
            <a:r>
              <a:rPr lang="zh-CN" altLang="en-US" dirty="0"/>
              <a:t>、</a:t>
            </a:r>
            <a:r>
              <a:rPr lang="en-US" altLang="zh-CN" dirty="0"/>
              <a:t>y</a:t>
            </a:r>
            <a:r>
              <a:rPr lang="zh-CN" altLang="en-US" dirty="0"/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2F96712-9688-4148-9C3D-7460228913C5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从这里可以看到，如果是先求分布函数</a:t>
            </a:r>
            <a:r>
              <a:rPr lang="en-US" altLang="zh-CN" dirty="0" err="1"/>
              <a:t>Fz</a:t>
            </a:r>
            <a:r>
              <a:rPr lang="en-US" altLang="zh-CN" dirty="0"/>
              <a:t>(z)</a:t>
            </a:r>
            <a:r>
              <a:rPr lang="zh-CN" altLang="en-US" dirty="0"/>
              <a:t>，那么是以</a:t>
            </a:r>
            <a:r>
              <a:rPr lang="en-US" altLang="zh-CN" dirty="0"/>
              <a:t>x</a:t>
            </a:r>
            <a:r>
              <a:rPr lang="zh-CN" altLang="en-US" dirty="0"/>
              <a:t>、</a:t>
            </a:r>
            <a:r>
              <a:rPr lang="en-US" altLang="zh-CN" dirty="0"/>
              <a:t>y</a:t>
            </a:r>
            <a:r>
              <a:rPr lang="zh-CN" altLang="en-US" dirty="0"/>
              <a:t>为坐标进行计算。如果直接利用概率密度函数的公式，那么是以</a:t>
            </a:r>
            <a:r>
              <a:rPr lang="en-US" altLang="zh-CN" dirty="0"/>
              <a:t>z</a:t>
            </a:r>
            <a:r>
              <a:rPr lang="zh-CN" altLang="en-US" dirty="0"/>
              <a:t>、</a:t>
            </a:r>
            <a:r>
              <a:rPr lang="en-US" altLang="zh-CN" dirty="0"/>
              <a:t>y</a:t>
            </a:r>
            <a:r>
              <a:rPr lang="zh-CN" altLang="en-US" dirty="0"/>
              <a:t>为坐标进行计算。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2F96712-9688-4148-9C3D-7460228913C5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D80A4D-73F0-4CEA-B53E-65D8E5A65E29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E8F875-83A1-41C4-AFD9-439285844EFA}" type="slidenum">
              <a:rPr lang="en-US" altLang="zh-CN" smtClean="0"/>
            </a:fld>
            <a:endParaRPr lang="en-US" altLang="zh-CN"/>
          </a:p>
        </p:txBody>
      </p:sp>
      <p:sp>
        <p:nvSpPr>
          <p:cNvPr id="7" name="TextBox 6"/>
          <p:cNvSpPr txBox="1"/>
          <p:nvPr/>
        </p:nvSpPr>
        <p:spPr>
          <a:xfrm>
            <a:off x="-13063" y="6551470"/>
            <a:ext cx="9144000" cy="288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rtlCol="0" anchor="ctr">
            <a:normAutofit/>
          </a:bodyPr>
          <a:lstStyle/>
          <a:p>
            <a:pPr fontAlgn="auto">
              <a:spcAft>
                <a:spcPts val="0"/>
              </a:spcAft>
            </a:pPr>
            <a:r>
              <a:rPr lang="en-US" altLang="zh-CN" sz="1200" dirty="0">
                <a:solidFill>
                  <a:prstClr val="white"/>
                </a:solidFill>
              </a:rPr>
              <a:t>     </a:t>
            </a:r>
            <a:r>
              <a:rPr lang="zh-CN" altLang="en-US" sz="1200" dirty="0">
                <a:solidFill>
                  <a:prstClr val="white"/>
                </a:solidFill>
              </a:rPr>
              <a:t>第</a:t>
            </a:r>
            <a:r>
              <a:rPr lang="en-US" altLang="zh-CN" sz="1200" dirty="0">
                <a:solidFill>
                  <a:prstClr val="white"/>
                </a:solidFill>
              </a:rPr>
              <a:t>3</a:t>
            </a:r>
            <a:r>
              <a:rPr lang="zh-CN" altLang="en-US" sz="1200" dirty="0">
                <a:solidFill>
                  <a:prstClr val="white"/>
                </a:solidFill>
              </a:rPr>
              <a:t>章 多维随机变量及其分布</a:t>
            </a:r>
            <a:r>
              <a:rPr lang="en-US" altLang="zh-CN" sz="1200" dirty="0">
                <a:solidFill>
                  <a:prstClr val="white"/>
                </a:solidFill>
              </a:rPr>
              <a:t>                                                                                                                                        </a:t>
            </a:r>
            <a:r>
              <a:rPr lang="zh-CN" altLang="en-US" sz="1200" dirty="0">
                <a:solidFill>
                  <a:prstClr val="white"/>
                </a:solidFill>
              </a:rPr>
              <a:t>计算机科学与技术学院</a:t>
            </a:r>
            <a:endParaRPr lang="zh-CN" altLang="en-US" sz="1200" dirty="0">
              <a:solidFill>
                <a:prstClr val="white"/>
              </a:solidFill>
            </a:endParaRPr>
          </a:p>
        </p:txBody>
      </p:sp>
      <p:sp>
        <p:nvSpPr>
          <p:cNvPr id="8" name="标题 1"/>
          <p:cNvSpPr txBox="1"/>
          <p:nvPr/>
        </p:nvSpPr>
        <p:spPr>
          <a:xfrm>
            <a:off x="0" y="17538"/>
            <a:ext cx="9144000" cy="8423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9" name="灯片编号占位符 5"/>
          <p:cNvSpPr txBox="1"/>
          <p:nvPr/>
        </p:nvSpPr>
        <p:spPr>
          <a:xfrm>
            <a:off x="6758880" y="65087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8DF23776-A7A3-40CC-A908-6FD92DB23DA5}" type="slidenum">
              <a:rPr lang="zh-CN" altLang="en-US" smtClean="0">
                <a:solidFill>
                  <a:prstClr val="white"/>
                </a:solidFill>
              </a:rPr>
            </a:fld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10" name="标题占位符 1"/>
          <p:cNvSpPr>
            <a:spLocks noGrp="1"/>
          </p:cNvSpPr>
          <p:nvPr>
            <p:ph type="title"/>
          </p:nvPr>
        </p:nvSpPr>
        <p:spPr>
          <a:xfrm>
            <a:off x="457200" y="95897"/>
            <a:ext cx="8229600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4000" b="1" baseline="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E8F875-83A1-41C4-AFD9-439285844EFA}" type="slidenum">
              <a:rPr lang="en-US" altLang="zh-CN" smtClean="0"/>
            </a:fld>
            <a:endParaRPr lang="en-US" altLang="zh-CN"/>
          </a:p>
        </p:txBody>
      </p:sp>
      <p:sp>
        <p:nvSpPr>
          <p:cNvPr id="7" name="TextBox 6"/>
          <p:cNvSpPr txBox="1"/>
          <p:nvPr/>
        </p:nvSpPr>
        <p:spPr>
          <a:xfrm>
            <a:off x="-13063" y="6551470"/>
            <a:ext cx="9144000" cy="288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rtlCol="0" anchor="ctr">
            <a:normAutofit/>
          </a:bodyPr>
          <a:lstStyle/>
          <a:p>
            <a:pPr fontAlgn="auto">
              <a:spcAft>
                <a:spcPts val="0"/>
              </a:spcAft>
            </a:pPr>
            <a:r>
              <a:rPr lang="en-US" altLang="zh-CN" sz="1200" dirty="0">
                <a:solidFill>
                  <a:prstClr val="white"/>
                </a:solidFill>
              </a:rPr>
              <a:t>     </a:t>
            </a:r>
            <a:r>
              <a:rPr lang="zh-CN" altLang="en-US" sz="1200" dirty="0">
                <a:solidFill>
                  <a:prstClr val="white"/>
                </a:solidFill>
              </a:rPr>
              <a:t>第</a:t>
            </a:r>
            <a:r>
              <a:rPr lang="en-US" altLang="zh-CN" sz="1200" dirty="0">
                <a:solidFill>
                  <a:prstClr val="white"/>
                </a:solidFill>
              </a:rPr>
              <a:t>3</a:t>
            </a:r>
            <a:r>
              <a:rPr lang="zh-CN" altLang="en-US" sz="1200" dirty="0">
                <a:solidFill>
                  <a:prstClr val="white"/>
                </a:solidFill>
              </a:rPr>
              <a:t>章 多维随机变量及其分布</a:t>
            </a:r>
            <a:r>
              <a:rPr lang="en-US" altLang="zh-CN" sz="1200" dirty="0">
                <a:solidFill>
                  <a:prstClr val="white"/>
                </a:solidFill>
              </a:rPr>
              <a:t>                                                                                                                                        </a:t>
            </a:r>
            <a:r>
              <a:rPr lang="zh-CN" altLang="en-US" sz="1200" dirty="0">
                <a:solidFill>
                  <a:prstClr val="white"/>
                </a:solidFill>
              </a:rPr>
              <a:t>计算机科学与技术学院</a:t>
            </a:r>
            <a:endParaRPr lang="zh-CN" altLang="en-US" sz="1200" dirty="0">
              <a:solidFill>
                <a:prstClr val="white"/>
              </a:solidFill>
            </a:endParaRPr>
          </a:p>
        </p:txBody>
      </p:sp>
      <p:sp>
        <p:nvSpPr>
          <p:cNvPr id="9" name="灯片编号占位符 5"/>
          <p:cNvSpPr txBox="1"/>
          <p:nvPr/>
        </p:nvSpPr>
        <p:spPr>
          <a:xfrm>
            <a:off x="6758880" y="65087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8DF23776-A7A3-40CC-A908-6FD92DB23DA5}" type="slidenum">
              <a:rPr lang="zh-CN" altLang="en-US" smtClean="0">
                <a:solidFill>
                  <a:prstClr val="white"/>
                </a:solidFill>
              </a:rPr>
            </a:fld>
            <a:endParaRPr lang="zh-CN" altLang="en-US" dirty="0"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9AF51E-E758-4BC8-8A3E-FB55F7731DD8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2F8D91-528C-48E1-98FD-0F67D688B34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0AF1F0-D7F4-49AB-B38D-45D3E4973455}" type="slidenum">
              <a:rPr lang="zh-CN" altLang="en-US"/>
            </a:fld>
            <a:endParaRPr lang="en-US" sz="1800">
              <a:latin typeface="Arial" panose="020B0604020202020204" pitchFamily="34" charset="0"/>
              <a:ea typeface="+mn-ea"/>
            </a:endParaRPr>
          </a:p>
        </p:txBody>
      </p:sp>
    </p:spTree>
  </p:cSld>
  <p:clrMapOvr>
    <a:masterClrMapping/>
  </p:clrMapOvr>
  <p:transition spd="med">
    <p:wipe/>
  </p:transition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24744"/>
            <a:ext cx="8229600" cy="5001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BE8F875-83A1-41C4-AFD9-439285844EFA}" type="slidenum">
              <a:rPr lang="en-US" altLang="zh-CN" smtClean="0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2.xml"/><Relationship Id="rId8" Type="http://schemas.openxmlformats.org/officeDocument/2006/relationships/vmlDrawing" Target="../drawings/vmlDrawing8.vml"/><Relationship Id="rId7" Type="http://schemas.openxmlformats.org/officeDocument/2006/relationships/slideLayout" Target="../slideLayouts/slideLayout3.xml"/><Relationship Id="rId6" Type="http://schemas.openxmlformats.org/officeDocument/2006/relationships/image" Target="../media/image41.wmf"/><Relationship Id="rId5" Type="http://schemas.openxmlformats.org/officeDocument/2006/relationships/oleObject" Target="../embeddings/oleObject41.bin"/><Relationship Id="rId4" Type="http://schemas.openxmlformats.org/officeDocument/2006/relationships/image" Target="../media/image40.wmf"/><Relationship Id="rId3" Type="http://schemas.openxmlformats.org/officeDocument/2006/relationships/oleObject" Target="../embeddings/oleObject40.bin"/><Relationship Id="rId2" Type="http://schemas.openxmlformats.org/officeDocument/2006/relationships/image" Target="../media/image39.wmf"/><Relationship Id="rId1" Type="http://schemas.openxmlformats.org/officeDocument/2006/relationships/oleObject" Target="../embeddings/oleObject39.bin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6.bin"/><Relationship Id="rId8" Type="http://schemas.openxmlformats.org/officeDocument/2006/relationships/image" Target="../media/image45.emf"/><Relationship Id="rId7" Type="http://schemas.openxmlformats.org/officeDocument/2006/relationships/oleObject" Target="../embeddings/oleObject45.bin"/><Relationship Id="rId6" Type="http://schemas.openxmlformats.org/officeDocument/2006/relationships/image" Target="../media/image44.emf"/><Relationship Id="rId5" Type="http://schemas.openxmlformats.org/officeDocument/2006/relationships/oleObject" Target="../embeddings/oleObject44.bin"/><Relationship Id="rId4" Type="http://schemas.openxmlformats.org/officeDocument/2006/relationships/image" Target="../media/image43.wmf"/><Relationship Id="rId3" Type="http://schemas.openxmlformats.org/officeDocument/2006/relationships/oleObject" Target="../embeddings/oleObject43.bin"/><Relationship Id="rId2" Type="http://schemas.openxmlformats.org/officeDocument/2006/relationships/image" Target="../media/image42.wmf"/><Relationship Id="rId17" Type="http://schemas.openxmlformats.org/officeDocument/2006/relationships/notesSlide" Target="../notesSlides/notesSlide3.xml"/><Relationship Id="rId16" Type="http://schemas.openxmlformats.org/officeDocument/2006/relationships/vmlDrawing" Target="../drawings/vmlDrawing9.vml"/><Relationship Id="rId15" Type="http://schemas.openxmlformats.org/officeDocument/2006/relationships/slideLayout" Target="../slideLayouts/slideLayout3.xml"/><Relationship Id="rId14" Type="http://schemas.openxmlformats.org/officeDocument/2006/relationships/image" Target="../media/image48.wmf"/><Relationship Id="rId13" Type="http://schemas.openxmlformats.org/officeDocument/2006/relationships/oleObject" Target="../embeddings/oleObject48.bin"/><Relationship Id="rId12" Type="http://schemas.openxmlformats.org/officeDocument/2006/relationships/image" Target="../media/image47.wmf"/><Relationship Id="rId11" Type="http://schemas.openxmlformats.org/officeDocument/2006/relationships/oleObject" Target="../embeddings/oleObject47.bin"/><Relationship Id="rId10" Type="http://schemas.openxmlformats.org/officeDocument/2006/relationships/image" Target="../media/image46.wmf"/><Relationship Id="rId1" Type="http://schemas.openxmlformats.org/officeDocument/2006/relationships/oleObject" Target="../embeddings/oleObject42.bin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3.bin"/><Relationship Id="rId8" Type="http://schemas.openxmlformats.org/officeDocument/2006/relationships/image" Target="../media/image52.wmf"/><Relationship Id="rId7" Type="http://schemas.openxmlformats.org/officeDocument/2006/relationships/oleObject" Target="../embeddings/oleObject52.bin"/><Relationship Id="rId6" Type="http://schemas.openxmlformats.org/officeDocument/2006/relationships/image" Target="../media/image51.wmf"/><Relationship Id="rId5" Type="http://schemas.openxmlformats.org/officeDocument/2006/relationships/oleObject" Target="../embeddings/oleObject51.bin"/><Relationship Id="rId4" Type="http://schemas.openxmlformats.org/officeDocument/2006/relationships/image" Target="../media/image50.wmf"/><Relationship Id="rId3" Type="http://schemas.openxmlformats.org/officeDocument/2006/relationships/oleObject" Target="../embeddings/oleObject50.bin"/><Relationship Id="rId2" Type="http://schemas.openxmlformats.org/officeDocument/2006/relationships/image" Target="../media/image49.wmf"/><Relationship Id="rId13" Type="http://schemas.openxmlformats.org/officeDocument/2006/relationships/notesSlide" Target="../notesSlides/notesSlide4.xml"/><Relationship Id="rId12" Type="http://schemas.openxmlformats.org/officeDocument/2006/relationships/vmlDrawing" Target="../drawings/vmlDrawing10.vml"/><Relationship Id="rId11" Type="http://schemas.openxmlformats.org/officeDocument/2006/relationships/slideLayout" Target="../slideLayouts/slideLayout3.xml"/><Relationship Id="rId10" Type="http://schemas.openxmlformats.org/officeDocument/2006/relationships/image" Target="../media/image53.wmf"/><Relationship Id="rId1" Type="http://schemas.openxmlformats.org/officeDocument/2006/relationships/oleObject" Target="../embeddings/oleObject49.bin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8.bin"/><Relationship Id="rId8" Type="http://schemas.openxmlformats.org/officeDocument/2006/relationships/image" Target="../media/image57.wmf"/><Relationship Id="rId7" Type="http://schemas.openxmlformats.org/officeDocument/2006/relationships/oleObject" Target="../embeddings/oleObject57.bin"/><Relationship Id="rId6" Type="http://schemas.openxmlformats.org/officeDocument/2006/relationships/image" Target="../media/image56.wmf"/><Relationship Id="rId5" Type="http://schemas.openxmlformats.org/officeDocument/2006/relationships/oleObject" Target="../embeddings/oleObject56.bin"/><Relationship Id="rId42" Type="http://schemas.openxmlformats.org/officeDocument/2006/relationships/notesSlide" Target="../notesSlides/notesSlide5.xml"/><Relationship Id="rId41" Type="http://schemas.openxmlformats.org/officeDocument/2006/relationships/vmlDrawing" Target="../drawings/vmlDrawing11.vml"/><Relationship Id="rId40" Type="http://schemas.openxmlformats.org/officeDocument/2006/relationships/slideLayout" Target="../slideLayouts/slideLayout3.xml"/><Relationship Id="rId4" Type="http://schemas.openxmlformats.org/officeDocument/2006/relationships/image" Target="../media/image55.wmf"/><Relationship Id="rId39" Type="http://schemas.openxmlformats.org/officeDocument/2006/relationships/image" Target="../media/image71.wmf"/><Relationship Id="rId38" Type="http://schemas.openxmlformats.org/officeDocument/2006/relationships/oleObject" Target="../embeddings/oleObject73.bin"/><Relationship Id="rId37" Type="http://schemas.openxmlformats.org/officeDocument/2006/relationships/oleObject" Target="../embeddings/oleObject72.bin"/><Relationship Id="rId36" Type="http://schemas.openxmlformats.org/officeDocument/2006/relationships/image" Target="../media/image70.wmf"/><Relationship Id="rId35" Type="http://schemas.openxmlformats.org/officeDocument/2006/relationships/oleObject" Target="../embeddings/oleObject71.bin"/><Relationship Id="rId34" Type="http://schemas.openxmlformats.org/officeDocument/2006/relationships/image" Target="../media/image69.wmf"/><Relationship Id="rId33" Type="http://schemas.openxmlformats.org/officeDocument/2006/relationships/oleObject" Target="../embeddings/oleObject70.bin"/><Relationship Id="rId32" Type="http://schemas.openxmlformats.org/officeDocument/2006/relationships/image" Target="../media/image68.wmf"/><Relationship Id="rId31" Type="http://schemas.openxmlformats.org/officeDocument/2006/relationships/oleObject" Target="../embeddings/oleObject69.bin"/><Relationship Id="rId30" Type="http://schemas.openxmlformats.org/officeDocument/2006/relationships/image" Target="../media/image67.wmf"/><Relationship Id="rId3" Type="http://schemas.openxmlformats.org/officeDocument/2006/relationships/oleObject" Target="../embeddings/oleObject55.bin"/><Relationship Id="rId29" Type="http://schemas.openxmlformats.org/officeDocument/2006/relationships/oleObject" Target="../embeddings/oleObject68.bin"/><Relationship Id="rId28" Type="http://schemas.openxmlformats.org/officeDocument/2006/relationships/image" Target="../media/image66.wmf"/><Relationship Id="rId27" Type="http://schemas.openxmlformats.org/officeDocument/2006/relationships/oleObject" Target="../embeddings/oleObject67.bin"/><Relationship Id="rId26" Type="http://schemas.openxmlformats.org/officeDocument/2006/relationships/image" Target="../media/image65.wmf"/><Relationship Id="rId25" Type="http://schemas.openxmlformats.org/officeDocument/2006/relationships/oleObject" Target="../embeddings/oleObject66.bin"/><Relationship Id="rId24" Type="http://schemas.openxmlformats.org/officeDocument/2006/relationships/image" Target="../media/image64.emf"/><Relationship Id="rId23" Type="http://schemas.openxmlformats.org/officeDocument/2006/relationships/oleObject" Target="../embeddings/oleObject65.bin"/><Relationship Id="rId22" Type="http://schemas.openxmlformats.org/officeDocument/2006/relationships/image" Target="../media/image63.wmf"/><Relationship Id="rId21" Type="http://schemas.openxmlformats.org/officeDocument/2006/relationships/oleObject" Target="../embeddings/oleObject64.bin"/><Relationship Id="rId20" Type="http://schemas.openxmlformats.org/officeDocument/2006/relationships/image" Target="../media/image62.wmf"/><Relationship Id="rId2" Type="http://schemas.openxmlformats.org/officeDocument/2006/relationships/image" Target="../media/image54.wmf"/><Relationship Id="rId19" Type="http://schemas.openxmlformats.org/officeDocument/2006/relationships/oleObject" Target="../embeddings/oleObject63.bin"/><Relationship Id="rId18" Type="http://schemas.openxmlformats.org/officeDocument/2006/relationships/image" Target="../media/image61.wmf"/><Relationship Id="rId17" Type="http://schemas.openxmlformats.org/officeDocument/2006/relationships/oleObject" Target="../embeddings/oleObject62.bin"/><Relationship Id="rId16" Type="http://schemas.openxmlformats.org/officeDocument/2006/relationships/image" Target="../media/image60.wmf"/><Relationship Id="rId15" Type="http://schemas.openxmlformats.org/officeDocument/2006/relationships/oleObject" Target="../embeddings/oleObject61.bin"/><Relationship Id="rId14" Type="http://schemas.openxmlformats.org/officeDocument/2006/relationships/image" Target="../media/image59.emf"/><Relationship Id="rId13" Type="http://schemas.openxmlformats.org/officeDocument/2006/relationships/oleObject" Target="../embeddings/oleObject60.bin"/><Relationship Id="rId12" Type="http://schemas.openxmlformats.org/officeDocument/2006/relationships/image" Target="../media/image53.wmf"/><Relationship Id="rId11" Type="http://schemas.openxmlformats.org/officeDocument/2006/relationships/oleObject" Target="../embeddings/oleObject59.bin"/><Relationship Id="rId10" Type="http://schemas.openxmlformats.org/officeDocument/2006/relationships/image" Target="../media/image58.wmf"/><Relationship Id="rId1" Type="http://schemas.openxmlformats.org/officeDocument/2006/relationships/oleObject" Target="../embeddings/oleObject54.bin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6.xml"/><Relationship Id="rId8" Type="http://schemas.openxmlformats.org/officeDocument/2006/relationships/vmlDrawing" Target="../drawings/vmlDrawing12.vml"/><Relationship Id="rId7" Type="http://schemas.openxmlformats.org/officeDocument/2006/relationships/slideLayout" Target="../slideLayouts/slideLayout3.xml"/><Relationship Id="rId6" Type="http://schemas.openxmlformats.org/officeDocument/2006/relationships/image" Target="../media/image74.emf"/><Relationship Id="rId5" Type="http://schemas.openxmlformats.org/officeDocument/2006/relationships/oleObject" Target="../embeddings/oleObject76.bin"/><Relationship Id="rId4" Type="http://schemas.openxmlformats.org/officeDocument/2006/relationships/image" Target="../media/image73.emf"/><Relationship Id="rId3" Type="http://schemas.openxmlformats.org/officeDocument/2006/relationships/oleObject" Target="../embeddings/oleObject75.bin"/><Relationship Id="rId2" Type="http://schemas.openxmlformats.org/officeDocument/2006/relationships/image" Target="../media/image72.emf"/><Relationship Id="rId1" Type="http://schemas.openxmlformats.org/officeDocument/2006/relationships/oleObject" Target="../embeddings/oleObject74.bin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13.vml"/><Relationship Id="rId8" Type="http://schemas.openxmlformats.org/officeDocument/2006/relationships/slideLayout" Target="../slideLayouts/slideLayout3.xml"/><Relationship Id="rId7" Type="http://schemas.openxmlformats.org/officeDocument/2006/relationships/image" Target="../media/image78.emf"/><Relationship Id="rId6" Type="http://schemas.openxmlformats.org/officeDocument/2006/relationships/oleObject" Target="../embeddings/oleObject79.bin"/><Relationship Id="rId5" Type="http://schemas.openxmlformats.org/officeDocument/2006/relationships/image" Target="../media/image77.emf"/><Relationship Id="rId4" Type="http://schemas.openxmlformats.org/officeDocument/2006/relationships/oleObject" Target="../embeddings/oleObject78.bin"/><Relationship Id="rId3" Type="http://schemas.openxmlformats.org/officeDocument/2006/relationships/image" Target="../media/image76.emf"/><Relationship Id="rId2" Type="http://schemas.openxmlformats.org/officeDocument/2006/relationships/oleObject" Target="../embeddings/oleObject77.bin"/><Relationship Id="rId1" Type="http://schemas.openxmlformats.org/officeDocument/2006/relationships/image" Target="../media/image75.png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14.vml"/><Relationship Id="rId8" Type="http://schemas.openxmlformats.org/officeDocument/2006/relationships/slideLayout" Target="../slideLayouts/slideLayout3.xml"/><Relationship Id="rId7" Type="http://schemas.openxmlformats.org/officeDocument/2006/relationships/image" Target="../media/image82.png"/><Relationship Id="rId6" Type="http://schemas.openxmlformats.org/officeDocument/2006/relationships/image" Target="../media/image81.emf"/><Relationship Id="rId5" Type="http://schemas.openxmlformats.org/officeDocument/2006/relationships/oleObject" Target="../embeddings/oleObject82.bin"/><Relationship Id="rId4" Type="http://schemas.openxmlformats.org/officeDocument/2006/relationships/image" Target="../media/image80.emf"/><Relationship Id="rId3" Type="http://schemas.openxmlformats.org/officeDocument/2006/relationships/oleObject" Target="../embeddings/oleObject81.bin"/><Relationship Id="rId2" Type="http://schemas.openxmlformats.org/officeDocument/2006/relationships/image" Target="../media/image79.emf"/><Relationship Id="rId1" Type="http://schemas.openxmlformats.org/officeDocument/2006/relationships/oleObject" Target="../embeddings/oleObject80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5.vml"/><Relationship Id="rId7" Type="http://schemas.openxmlformats.org/officeDocument/2006/relationships/slideLayout" Target="../slideLayouts/slideLayout3.xml"/><Relationship Id="rId6" Type="http://schemas.openxmlformats.org/officeDocument/2006/relationships/image" Target="../media/image85.wmf"/><Relationship Id="rId5" Type="http://schemas.openxmlformats.org/officeDocument/2006/relationships/oleObject" Target="../embeddings/oleObject85.bin"/><Relationship Id="rId4" Type="http://schemas.openxmlformats.org/officeDocument/2006/relationships/image" Target="../media/image84.emf"/><Relationship Id="rId3" Type="http://schemas.openxmlformats.org/officeDocument/2006/relationships/oleObject" Target="../embeddings/oleObject84.bin"/><Relationship Id="rId2" Type="http://schemas.openxmlformats.org/officeDocument/2006/relationships/image" Target="../media/image83.emf"/><Relationship Id="rId1" Type="http://schemas.openxmlformats.org/officeDocument/2006/relationships/oleObject" Target="../embeddings/oleObject83.bin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90.bin"/><Relationship Id="rId8" Type="http://schemas.openxmlformats.org/officeDocument/2006/relationships/image" Target="../media/image88.wmf"/><Relationship Id="rId7" Type="http://schemas.openxmlformats.org/officeDocument/2006/relationships/oleObject" Target="../embeddings/oleObject89.bin"/><Relationship Id="rId6" Type="http://schemas.openxmlformats.org/officeDocument/2006/relationships/image" Target="../media/image53.wmf"/><Relationship Id="rId5" Type="http://schemas.openxmlformats.org/officeDocument/2006/relationships/oleObject" Target="../embeddings/oleObject88.bin"/><Relationship Id="rId4" Type="http://schemas.openxmlformats.org/officeDocument/2006/relationships/image" Target="../media/image87.wmf"/><Relationship Id="rId3" Type="http://schemas.openxmlformats.org/officeDocument/2006/relationships/oleObject" Target="../embeddings/oleObject87.bin"/><Relationship Id="rId2" Type="http://schemas.openxmlformats.org/officeDocument/2006/relationships/image" Target="../media/image86.emf"/><Relationship Id="rId13" Type="http://schemas.openxmlformats.org/officeDocument/2006/relationships/notesSlide" Target="../notesSlides/notesSlide7.xml"/><Relationship Id="rId12" Type="http://schemas.openxmlformats.org/officeDocument/2006/relationships/vmlDrawing" Target="../drawings/vmlDrawing16.vml"/><Relationship Id="rId11" Type="http://schemas.openxmlformats.org/officeDocument/2006/relationships/slideLayout" Target="../slideLayouts/slideLayout3.xml"/><Relationship Id="rId10" Type="http://schemas.openxmlformats.org/officeDocument/2006/relationships/image" Target="../media/image89.wmf"/><Relationship Id="rId1" Type="http://schemas.openxmlformats.org/officeDocument/2006/relationships/oleObject" Target="../embeddings/oleObject86.bin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95.bin"/><Relationship Id="rId8" Type="http://schemas.openxmlformats.org/officeDocument/2006/relationships/image" Target="../media/image93.wmf"/><Relationship Id="rId7" Type="http://schemas.openxmlformats.org/officeDocument/2006/relationships/oleObject" Target="../embeddings/oleObject94.bin"/><Relationship Id="rId6" Type="http://schemas.openxmlformats.org/officeDocument/2006/relationships/image" Target="../media/image92.wmf"/><Relationship Id="rId5" Type="http://schemas.openxmlformats.org/officeDocument/2006/relationships/oleObject" Target="../embeddings/oleObject93.bin"/><Relationship Id="rId4" Type="http://schemas.openxmlformats.org/officeDocument/2006/relationships/image" Target="../media/image91.wmf"/><Relationship Id="rId3" Type="http://schemas.openxmlformats.org/officeDocument/2006/relationships/oleObject" Target="../embeddings/oleObject92.bin"/><Relationship Id="rId2" Type="http://schemas.openxmlformats.org/officeDocument/2006/relationships/image" Target="../media/image90.wmf"/><Relationship Id="rId14" Type="http://schemas.openxmlformats.org/officeDocument/2006/relationships/vmlDrawing" Target="../drawings/vmlDrawing17.vml"/><Relationship Id="rId13" Type="http://schemas.openxmlformats.org/officeDocument/2006/relationships/slideLayout" Target="../slideLayouts/slideLayout3.xml"/><Relationship Id="rId12" Type="http://schemas.openxmlformats.org/officeDocument/2006/relationships/image" Target="../media/image95.wmf"/><Relationship Id="rId11" Type="http://schemas.openxmlformats.org/officeDocument/2006/relationships/oleObject" Target="../embeddings/oleObject96.bin"/><Relationship Id="rId10" Type="http://schemas.openxmlformats.org/officeDocument/2006/relationships/image" Target="../media/image94.wmf"/><Relationship Id="rId1" Type="http://schemas.openxmlformats.org/officeDocument/2006/relationships/oleObject" Target="../embeddings/oleObject91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01.bin"/><Relationship Id="rId8" Type="http://schemas.openxmlformats.org/officeDocument/2006/relationships/image" Target="../media/image99.wmf"/><Relationship Id="rId7" Type="http://schemas.openxmlformats.org/officeDocument/2006/relationships/oleObject" Target="../embeddings/oleObject100.bin"/><Relationship Id="rId6" Type="http://schemas.openxmlformats.org/officeDocument/2006/relationships/image" Target="../media/image98.emf"/><Relationship Id="rId5" Type="http://schemas.openxmlformats.org/officeDocument/2006/relationships/oleObject" Target="../embeddings/oleObject99.bin"/><Relationship Id="rId4" Type="http://schemas.openxmlformats.org/officeDocument/2006/relationships/image" Target="../media/image97.wmf"/><Relationship Id="rId3" Type="http://schemas.openxmlformats.org/officeDocument/2006/relationships/oleObject" Target="../embeddings/oleObject98.bin"/><Relationship Id="rId2" Type="http://schemas.openxmlformats.org/officeDocument/2006/relationships/image" Target="../media/image96.wmf"/><Relationship Id="rId14" Type="http://schemas.openxmlformats.org/officeDocument/2006/relationships/vmlDrawing" Target="../drawings/vmlDrawing18.vml"/><Relationship Id="rId13" Type="http://schemas.openxmlformats.org/officeDocument/2006/relationships/slideLayout" Target="../slideLayouts/slideLayout3.xml"/><Relationship Id="rId12" Type="http://schemas.openxmlformats.org/officeDocument/2006/relationships/image" Target="../media/image101.emf"/><Relationship Id="rId11" Type="http://schemas.openxmlformats.org/officeDocument/2006/relationships/oleObject" Target="../embeddings/oleObject102.bin"/><Relationship Id="rId10" Type="http://schemas.openxmlformats.org/officeDocument/2006/relationships/image" Target="../media/image100.wmf"/><Relationship Id="rId1" Type="http://schemas.openxmlformats.org/officeDocument/2006/relationships/oleObject" Target="../embeddings/oleObject97.bin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07.bin"/><Relationship Id="rId8" Type="http://schemas.openxmlformats.org/officeDocument/2006/relationships/image" Target="../media/image105.wmf"/><Relationship Id="rId7" Type="http://schemas.openxmlformats.org/officeDocument/2006/relationships/oleObject" Target="../embeddings/oleObject106.bin"/><Relationship Id="rId6" Type="http://schemas.openxmlformats.org/officeDocument/2006/relationships/image" Target="../media/image104.wmf"/><Relationship Id="rId5" Type="http://schemas.openxmlformats.org/officeDocument/2006/relationships/oleObject" Target="../embeddings/oleObject105.bin"/><Relationship Id="rId4" Type="http://schemas.openxmlformats.org/officeDocument/2006/relationships/image" Target="../media/image103.wmf"/><Relationship Id="rId3" Type="http://schemas.openxmlformats.org/officeDocument/2006/relationships/oleObject" Target="../embeddings/oleObject104.bin"/><Relationship Id="rId2" Type="http://schemas.openxmlformats.org/officeDocument/2006/relationships/image" Target="../media/image102.wmf"/><Relationship Id="rId16" Type="http://schemas.openxmlformats.org/officeDocument/2006/relationships/vmlDrawing" Target="../drawings/vmlDrawing19.vml"/><Relationship Id="rId15" Type="http://schemas.openxmlformats.org/officeDocument/2006/relationships/slideLayout" Target="../slideLayouts/slideLayout3.xml"/><Relationship Id="rId14" Type="http://schemas.openxmlformats.org/officeDocument/2006/relationships/image" Target="../media/image108.wmf"/><Relationship Id="rId13" Type="http://schemas.openxmlformats.org/officeDocument/2006/relationships/oleObject" Target="../embeddings/oleObject109.bin"/><Relationship Id="rId12" Type="http://schemas.openxmlformats.org/officeDocument/2006/relationships/image" Target="../media/image107.wmf"/><Relationship Id="rId11" Type="http://schemas.openxmlformats.org/officeDocument/2006/relationships/oleObject" Target="../embeddings/oleObject108.bin"/><Relationship Id="rId10" Type="http://schemas.openxmlformats.org/officeDocument/2006/relationships/image" Target="../media/image106.wmf"/><Relationship Id="rId1" Type="http://schemas.openxmlformats.org/officeDocument/2006/relationships/oleObject" Target="../embeddings/oleObject103.bin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8.xml"/><Relationship Id="rId8" Type="http://schemas.openxmlformats.org/officeDocument/2006/relationships/vmlDrawing" Target="../drawings/vmlDrawing20.vml"/><Relationship Id="rId7" Type="http://schemas.openxmlformats.org/officeDocument/2006/relationships/slideLayout" Target="../slideLayouts/slideLayout3.xml"/><Relationship Id="rId6" Type="http://schemas.openxmlformats.org/officeDocument/2006/relationships/image" Target="../media/image111.wmf"/><Relationship Id="rId5" Type="http://schemas.openxmlformats.org/officeDocument/2006/relationships/oleObject" Target="../embeddings/oleObject112.bin"/><Relationship Id="rId4" Type="http://schemas.openxmlformats.org/officeDocument/2006/relationships/image" Target="../media/image110.wmf"/><Relationship Id="rId3" Type="http://schemas.openxmlformats.org/officeDocument/2006/relationships/oleObject" Target="../embeddings/oleObject111.bin"/><Relationship Id="rId2" Type="http://schemas.openxmlformats.org/officeDocument/2006/relationships/image" Target="../media/image109.wmf"/><Relationship Id="rId1" Type="http://schemas.openxmlformats.org/officeDocument/2006/relationships/oleObject" Target="../embeddings/oleObject110.bin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17.bin"/><Relationship Id="rId8" Type="http://schemas.openxmlformats.org/officeDocument/2006/relationships/image" Target="../media/image115.wmf"/><Relationship Id="rId7" Type="http://schemas.openxmlformats.org/officeDocument/2006/relationships/oleObject" Target="../embeddings/oleObject116.bin"/><Relationship Id="rId6" Type="http://schemas.openxmlformats.org/officeDocument/2006/relationships/image" Target="../media/image114.wmf"/><Relationship Id="rId5" Type="http://schemas.openxmlformats.org/officeDocument/2006/relationships/oleObject" Target="../embeddings/oleObject115.bin"/><Relationship Id="rId4" Type="http://schemas.openxmlformats.org/officeDocument/2006/relationships/image" Target="../media/image113.wmf"/><Relationship Id="rId3" Type="http://schemas.openxmlformats.org/officeDocument/2006/relationships/oleObject" Target="../embeddings/oleObject114.bin"/><Relationship Id="rId2" Type="http://schemas.openxmlformats.org/officeDocument/2006/relationships/image" Target="../media/image112.wmf"/><Relationship Id="rId13" Type="http://schemas.openxmlformats.org/officeDocument/2006/relationships/notesSlide" Target="../notesSlides/notesSlide9.xml"/><Relationship Id="rId12" Type="http://schemas.openxmlformats.org/officeDocument/2006/relationships/vmlDrawing" Target="../drawings/vmlDrawing21.vml"/><Relationship Id="rId11" Type="http://schemas.openxmlformats.org/officeDocument/2006/relationships/slideLayout" Target="../slideLayouts/slideLayout3.xml"/><Relationship Id="rId10" Type="http://schemas.openxmlformats.org/officeDocument/2006/relationships/image" Target="../media/image116.wmf"/><Relationship Id="rId1" Type="http://schemas.openxmlformats.org/officeDocument/2006/relationships/oleObject" Target="../embeddings/oleObject113.bin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.xml"/><Relationship Id="rId8" Type="http://schemas.openxmlformats.org/officeDocument/2006/relationships/image" Target="../media/image120.wmf"/><Relationship Id="rId7" Type="http://schemas.openxmlformats.org/officeDocument/2006/relationships/oleObject" Target="../embeddings/oleObject121.bin"/><Relationship Id="rId6" Type="http://schemas.openxmlformats.org/officeDocument/2006/relationships/image" Target="../media/image119.wmf"/><Relationship Id="rId5" Type="http://schemas.openxmlformats.org/officeDocument/2006/relationships/oleObject" Target="../embeddings/oleObject120.bin"/><Relationship Id="rId4" Type="http://schemas.openxmlformats.org/officeDocument/2006/relationships/image" Target="../media/image118.wmf"/><Relationship Id="rId3" Type="http://schemas.openxmlformats.org/officeDocument/2006/relationships/oleObject" Target="../embeddings/oleObject119.bin"/><Relationship Id="rId2" Type="http://schemas.openxmlformats.org/officeDocument/2006/relationships/image" Target="../media/image117.wmf"/><Relationship Id="rId10" Type="http://schemas.openxmlformats.org/officeDocument/2006/relationships/vmlDrawing" Target="../drawings/vmlDrawing22.vml"/><Relationship Id="rId1" Type="http://schemas.openxmlformats.org/officeDocument/2006/relationships/oleObject" Target="../embeddings/oleObject118.bin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26.bin"/><Relationship Id="rId8" Type="http://schemas.openxmlformats.org/officeDocument/2006/relationships/image" Target="../media/image124.wmf"/><Relationship Id="rId7" Type="http://schemas.openxmlformats.org/officeDocument/2006/relationships/oleObject" Target="../embeddings/oleObject125.bin"/><Relationship Id="rId6" Type="http://schemas.openxmlformats.org/officeDocument/2006/relationships/image" Target="../media/image123.wmf"/><Relationship Id="rId5" Type="http://schemas.openxmlformats.org/officeDocument/2006/relationships/oleObject" Target="../embeddings/oleObject124.bin"/><Relationship Id="rId4" Type="http://schemas.openxmlformats.org/officeDocument/2006/relationships/image" Target="../media/image122.wmf"/><Relationship Id="rId3" Type="http://schemas.openxmlformats.org/officeDocument/2006/relationships/oleObject" Target="../embeddings/oleObject123.bin"/><Relationship Id="rId2" Type="http://schemas.openxmlformats.org/officeDocument/2006/relationships/image" Target="../media/image121.wmf"/><Relationship Id="rId16" Type="http://schemas.openxmlformats.org/officeDocument/2006/relationships/vmlDrawing" Target="../drawings/vmlDrawing23.vml"/><Relationship Id="rId15" Type="http://schemas.openxmlformats.org/officeDocument/2006/relationships/slideLayout" Target="../slideLayouts/slideLayout3.xml"/><Relationship Id="rId14" Type="http://schemas.openxmlformats.org/officeDocument/2006/relationships/image" Target="../media/image127.wmf"/><Relationship Id="rId13" Type="http://schemas.openxmlformats.org/officeDocument/2006/relationships/oleObject" Target="../embeddings/oleObject128.bin"/><Relationship Id="rId12" Type="http://schemas.openxmlformats.org/officeDocument/2006/relationships/image" Target="../media/image126.wmf"/><Relationship Id="rId11" Type="http://schemas.openxmlformats.org/officeDocument/2006/relationships/oleObject" Target="../embeddings/oleObject127.bin"/><Relationship Id="rId10" Type="http://schemas.openxmlformats.org/officeDocument/2006/relationships/image" Target="../media/image125.wmf"/><Relationship Id="rId1" Type="http://schemas.openxmlformats.org/officeDocument/2006/relationships/oleObject" Target="../embeddings/oleObject122.bin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4.v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28.wmf"/><Relationship Id="rId1" Type="http://schemas.openxmlformats.org/officeDocument/2006/relationships/oleObject" Target="../embeddings/oleObject129.bin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34.bin"/><Relationship Id="rId8" Type="http://schemas.openxmlformats.org/officeDocument/2006/relationships/image" Target="../media/image132.wmf"/><Relationship Id="rId7" Type="http://schemas.openxmlformats.org/officeDocument/2006/relationships/oleObject" Target="../embeddings/oleObject133.bin"/><Relationship Id="rId6" Type="http://schemas.openxmlformats.org/officeDocument/2006/relationships/image" Target="../media/image131.wmf"/><Relationship Id="rId5" Type="http://schemas.openxmlformats.org/officeDocument/2006/relationships/oleObject" Target="../embeddings/oleObject132.bin"/><Relationship Id="rId4" Type="http://schemas.openxmlformats.org/officeDocument/2006/relationships/image" Target="../media/image130.wmf"/><Relationship Id="rId3" Type="http://schemas.openxmlformats.org/officeDocument/2006/relationships/oleObject" Target="../embeddings/oleObject131.bin"/><Relationship Id="rId2" Type="http://schemas.openxmlformats.org/officeDocument/2006/relationships/image" Target="../media/image129.emf"/><Relationship Id="rId14" Type="http://schemas.openxmlformats.org/officeDocument/2006/relationships/vmlDrawing" Target="../drawings/vmlDrawing25.vml"/><Relationship Id="rId13" Type="http://schemas.openxmlformats.org/officeDocument/2006/relationships/slideLayout" Target="../slideLayouts/slideLayout3.xml"/><Relationship Id="rId12" Type="http://schemas.openxmlformats.org/officeDocument/2006/relationships/image" Target="../media/image134.wmf"/><Relationship Id="rId11" Type="http://schemas.openxmlformats.org/officeDocument/2006/relationships/oleObject" Target="../embeddings/oleObject135.bin"/><Relationship Id="rId10" Type="http://schemas.openxmlformats.org/officeDocument/2006/relationships/image" Target="../media/image133.wmf"/><Relationship Id="rId1" Type="http://schemas.openxmlformats.org/officeDocument/2006/relationships/oleObject" Target="../embeddings/oleObject130.bin"/></Relationships>
</file>

<file path=ppt/slides/_rels/slide2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40.bin"/><Relationship Id="rId8" Type="http://schemas.openxmlformats.org/officeDocument/2006/relationships/image" Target="../media/image124.wmf"/><Relationship Id="rId7" Type="http://schemas.openxmlformats.org/officeDocument/2006/relationships/oleObject" Target="../embeddings/oleObject139.bin"/><Relationship Id="rId6" Type="http://schemas.openxmlformats.org/officeDocument/2006/relationships/image" Target="../media/image123.wmf"/><Relationship Id="rId5" Type="http://schemas.openxmlformats.org/officeDocument/2006/relationships/oleObject" Target="../embeddings/oleObject138.bin"/><Relationship Id="rId4" Type="http://schemas.openxmlformats.org/officeDocument/2006/relationships/image" Target="../media/image136.wmf"/><Relationship Id="rId30" Type="http://schemas.openxmlformats.org/officeDocument/2006/relationships/vmlDrawing" Target="../drawings/vmlDrawing26.vml"/><Relationship Id="rId3" Type="http://schemas.openxmlformats.org/officeDocument/2006/relationships/oleObject" Target="../embeddings/oleObject137.bin"/><Relationship Id="rId29" Type="http://schemas.openxmlformats.org/officeDocument/2006/relationships/slideLayout" Target="../slideLayouts/slideLayout3.xml"/><Relationship Id="rId28" Type="http://schemas.openxmlformats.org/officeDocument/2006/relationships/image" Target="../media/image145.emf"/><Relationship Id="rId27" Type="http://schemas.openxmlformats.org/officeDocument/2006/relationships/oleObject" Target="../embeddings/oleObject149.bin"/><Relationship Id="rId26" Type="http://schemas.openxmlformats.org/officeDocument/2006/relationships/image" Target="../media/image144.wmf"/><Relationship Id="rId25" Type="http://schemas.openxmlformats.org/officeDocument/2006/relationships/oleObject" Target="../embeddings/oleObject148.bin"/><Relationship Id="rId24" Type="http://schemas.openxmlformats.org/officeDocument/2006/relationships/image" Target="../media/image143.wmf"/><Relationship Id="rId23" Type="http://schemas.openxmlformats.org/officeDocument/2006/relationships/oleObject" Target="../embeddings/oleObject147.bin"/><Relationship Id="rId22" Type="http://schemas.openxmlformats.org/officeDocument/2006/relationships/image" Target="../media/image142.wmf"/><Relationship Id="rId21" Type="http://schemas.openxmlformats.org/officeDocument/2006/relationships/oleObject" Target="../embeddings/oleObject146.bin"/><Relationship Id="rId20" Type="http://schemas.openxmlformats.org/officeDocument/2006/relationships/image" Target="../media/image141.wmf"/><Relationship Id="rId2" Type="http://schemas.openxmlformats.org/officeDocument/2006/relationships/image" Target="../media/image135.wmf"/><Relationship Id="rId19" Type="http://schemas.openxmlformats.org/officeDocument/2006/relationships/oleObject" Target="../embeddings/oleObject145.bin"/><Relationship Id="rId18" Type="http://schemas.openxmlformats.org/officeDocument/2006/relationships/image" Target="../media/image120.wmf"/><Relationship Id="rId17" Type="http://schemas.openxmlformats.org/officeDocument/2006/relationships/oleObject" Target="../embeddings/oleObject144.bin"/><Relationship Id="rId16" Type="http://schemas.openxmlformats.org/officeDocument/2006/relationships/image" Target="../media/image140.wmf"/><Relationship Id="rId15" Type="http://schemas.openxmlformats.org/officeDocument/2006/relationships/oleObject" Target="../embeddings/oleObject143.bin"/><Relationship Id="rId14" Type="http://schemas.openxmlformats.org/officeDocument/2006/relationships/image" Target="../media/image139.wmf"/><Relationship Id="rId13" Type="http://schemas.openxmlformats.org/officeDocument/2006/relationships/oleObject" Target="../embeddings/oleObject142.bin"/><Relationship Id="rId12" Type="http://schemas.openxmlformats.org/officeDocument/2006/relationships/image" Target="../media/image138.wmf"/><Relationship Id="rId11" Type="http://schemas.openxmlformats.org/officeDocument/2006/relationships/oleObject" Target="../embeddings/oleObject141.bin"/><Relationship Id="rId10" Type="http://schemas.openxmlformats.org/officeDocument/2006/relationships/image" Target="../media/image137.wmf"/><Relationship Id="rId1" Type="http://schemas.openxmlformats.org/officeDocument/2006/relationships/oleObject" Target="../embeddings/oleObject136.bin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1.wmf"/><Relationship Id="rId1" Type="http://schemas.openxmlformats.org/officeDocument/2006/relationships/oleObject" Target="../embeddings/oleObject1.bin"/></Relationships>
</file>

<file path=ppt/slides/_rels/slide3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.xml"/><Relationship Id="rId8" Type="http://schemas.openxmlformats.org/officeDocument/2006/relationships/image" Target="../media/image149.emf"/><Relationship Id="rId7" Type="http://schemas.openxmlformats.org/officeDocument/2006/relationships/oleObject" Target="../embeddings/oleObject153.bin"/><Relationship Id="rId6" Type="http://schemas.openxmlformats.org/officeDocument/2006/relationships/image" Target="../media/image148.wmf"/><Relationship Id="rId5" Type="http://schemas.openxmlformats.org/officeDocument/2006/relationships/oleObject" Target="../embeddings/oleObject152.bin"/><Relationship Id="rId4" Type="http://schemas.openxmlformats.org/officeDocument/2006/relationships/image" Target="../media/image147.wmf"/><Relationship Id="rId3" Type="http://schemas.openxmlformats.org/officeDocument/2006/relationships/oleObject" Target="../embeddings/oleObject151.bin"/><Relationship Id="rId2" Type="http://schemas.openxmlformats.org/officeDocument/2006/relationships/image" Target="../media/image146.emf"/><Relationship Id="rId11" Type="http://schemas.openxmlformats.org/officeDocument/2006/relationships/notesSlide" Target="../notesSlides/notesSlide10.xml"/><Relationship Id="rId10" Type="http://schemas.openxmlformats.org/officeDocument/2006/relationships/vmlDrawing" Target="../drawings/vmlDrawing27.vml"/><Relationship Id="rId1" Type="http://schemas.openxmlformats.org/officeDocument/2006/relationships/oleObject" Target="../embeddings/oleObject150.bin"/></Relationships>
</file>

<file path=ppt/slides/_rels/slide3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58.bin"/><Relationship Id="rId8" Type="http://schemas.openxmlformats.org/officeDocument/2006/relationships/image" Target="../media/image153.emf"/><Relationship Id="rId7" Type="http://schemas.openxmlformats.org/officeDocument/2006/relationships/oleObject" Target="../embeddings/oleObject157.bin"/><Relationship Id="rId6" Type="http://schemas.openxmlformats.org/officeDocument/2006/relationships/image" Target="../media/image152.emf"/><Relationship Id="rId5" Type="http://schemas.openxmlformats.org/officeDocument/2006/relationships/oleObject" Target="../embeddings/oleObject156.bin"/><Relationship Id="rId4" Type="http://schemas.openxmlformats.org/officeDocument/2006/relationships/image" Target="../media/image151.wmf"/><Relationship Id="rId3" Type="http://schemas.openxmlformats.org/officeDocument/2006/relationships/oleObject" Target="../embeddings/oleObject155.bin"/><Relationship Id="rId2" Type="http://schemas.openxmlformats.org/officeDocument/2006/relationships/image" Target="../media/image150.emf"/><Relationship Id="rId18" Type="http://schemas.openxmlformats.org/officeDocument/2006/relationships/vmlDrawing" Target="../drawings/vmlDrawing28.vml"/><Relationship Id="rId17" Type="http://schemas.openxmlformats.org/officeDocument/2006/relationships/slideLayout" Target="../slideLayouts/slideLayout3.xml"/><Relationship Id="rId16" Type="http://schemas.openxmlformats.org/officeDocument/2006/relationships/image" Target="../media/image157.wmf"/><Relationship Id="rId15" Type="http://schemas.openxmlformats.org/officeDocument/2006/relationships/oleObject" Target="../embeddings/oleObject161.bin"/><Relationship Id="rId14" Type="http://schemas.openxmlformats.org/officeDocument/2006/relationships/image" Target="../media/image156.wmf"/><Relationship Id="rId13" Type="http://schemas.openxmlformats.org/officeDocument/2006/relationships/oleObject" Target="../embeddings/oleObject160.bin"/><Relationship Id="rId12" Type="http://schemas.openxmlformats.org/officeDocument/2006/relationships/image" Target="../media/image155.wmf"/><Relationship Id="rId11" Type="http://schemas.openxmlformats.org/officeDocument/2006/relationships/oleObject" Target="../embeddings/oleObject159.bin"/><Relationship Id="rId10" Type="http://schemas.openxmlformats.org/officeDocument/2006/relationships/image" Target="../media/image154.emf"/><Relationship Id="rId1" Type="http://schemas.openxmlformats.org/officeDocument/2006/relationships/oleObject" Target="../embeddings/oleObject154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9.vml"/><Relationship Id="rId7" Type="http://schemas.openxmlformats.org/officeDocument/2006/relationships/slideLayout" Target="../slideLayouts/slideLayout3.xml"/><Relationship Id="rId6" Type="http://schemas.openxmlformats.org/officeDocument/2006/relationships/image" Target="../media/image160.emf"/><Relationship Id="rId5" Type="http://schemas.openxmlformats.org/officeDocument/2006/relationships/oleObject" Target="../embeddings/oleObject164.bin"/><Relationship Id="rId4" Type="http://schemas.openxmlformats.org/officeDocument/2006/relationships/image" Target="../media/image159.emf"/><Relationship Id="rId3" Type="http://schemas.openxmlformats.org/officeDocument/2006/relationships/oleObject" Target="../embeddings/oleObject163.bin"/><Relationship Id="rId2" Type="http://schemas.openxmlformats.org/officeDocument/2006/relationships/image" Target="../media/image158.emf"/><Relationship Id="rId1" Type="http://schemas.openxmlformats.org/officeDocument/2006/relationships/oleObject" Target="../embeddings/oleObject162.bin"/></Relationships>
</file>

<file path=ppt/slides/_rels/slide3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0.vml"/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162.emf"/><Relationship Id="rId3" Type="http://schemas.openxmlformats.org/officeDocument/2006/relationships/oleObject" Target="../embeddings/oleObject166.bin"/><Relationship Id="rId2" Type="http://schemas.openxmlformats.org/officeDocument/2006/relationships/image" Target="../media/image161.emf"/><Relationship Id="rId1" Type="http://schemas.openxmlformats.org/officeDocument/2006/relationships/oleObject" Target="../embeddings/oleObject165.bin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31.vml"/><Relationship Id="rId7" Type="http://schemas.openxmlformats.org/officeDocument/2006/relationships/slideLayout" Target="../slideLayouts/slideLayout3.xml"/><Relationship Id="rId6" Type="http://schemas.openxmlformats.org/officeDocument/2006/relationships/image" Target="../media/image165.wmf"/><Relationship Id="rId5" Type="http://schemas.openxmlformats.org/officeDocument/2006/relationships/oleObject" Target="../embeddings/oleObject169.bin"/><Relationship Id="rId4" Type="http://schemas.openxmlformats.org/officeDocument/2006/relationships/image" Target="../media/image164.wmf"/><Relationship Id="rId3" Type="http://schemas.openxmlformats.org/officeDocument/2006/relationships/oleObject" Target="../embeddings/oleObject168.bin"/><Relationship Id="rId2" Type="http://schemas.openxmlformats.org/officeDocument/2006/relationships/image" Target="../media/image163.wmf"/><Relationship Id="rId1" Type="http://schemas.openxmlformats.org/officeDocument/2006/relationships/oleObject" Target="../embeddings/oleObject167.bin"/></Relationships>
</file>

<file path=ppt/slides/_rels/slide3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.xml"/><Relationship Id="rId8" Type="http://schemas.openxmlformats.org/officeDocument/2006/relationships/image" Target="../media/image169.wmf"/><Relationship Id="rId7" Type="http://schemas.openxmlformats.org/officeDocument/2006/relationships/oleObject" Target="../embeddings/oleObject173.bin"/><Relationship Id="rId6" Type="http://schemas.openxmlformats.org/officeDocument/2006/relationships/image" Target="../media/image168.wmf"/><Relationship Id="rId5" Type="http://schemas.openxmlformats.org/officeDocument/2006/relationships/oleObject" Target="../embeddings/oleObject172.bin"/><Relationship Id="rId4" Type="http://schemas.openxmlformats.org/officeDocument/2006/relationships/image" Target="../media/image167.wmf"/><Relationship Id="rId3" Type="http://schemas.openxmlformats.org/officeDocument/2006/relationships/oleObject" Target="../embeddings/oleObject171.bin"/><Relationship Id="rId2" Type="http://schemas.openxmlformats.org/officeDocument/2006/relationships/image" Target="../media/image166.wmf"/><Relationship Id="rId10" Type="http://schemas.openxmlformats.org/officeDocument/2006/relationships/vmlDrawing" Target="../drawings/vmlDrawing32.vml"/><Relationship Id="rId1" Type="http://schemas.openxmlformats.org/officeDocument/2006/relationships/oleObject" Target="../embeddings/oleObject170.bin"/></Relationships>
</file>

<file path=ppt/slides/_rels/slide3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78.bin"/><Relationship Id="rId8" Type="http://schemas.openxmlformats.org/officeDocument/2006/relationships/image" Target="../media/image173.wmf"/><Relationship Id="rId7" Type="http://schemas.openxmlformats.org/officeDocument/2006/relationships/oleObject" Target="../embeddings/oleObject177.bin"/><Relationship Id="rId6" Type="http://schemas.openxmlformats.org/officeDocument/2006/relationships/image" Target="../media/image172.wmf"/><Relationship Id="rId5" Type="http://schemas.openxmlformats.org/officeDocument/2006/relationships/oleObject" Target="../embeddings/oleObject176.bin"/><Relationship Id="rId4" Type="http://schemas.openxmlformats.org/officeDocument/2006/relationships/image" Target="../media/image171.wmf"/><Relationship Id="rId3" Type="http://schemas.openxmlformats.org/officeDocument/2006/relationships/oleObject" Target="../embeddings/oleObject175.bin"/><Relationship Id="rId2" Type="http://schemas.openxmlformats.org/officeDocument/2006/relationships/image" Target="../media/image170.wmf"/><Relationship Id="rId18" Type="http://schemas.openxmlformats.org/officeDocument/2006/relationships/notesSlide" Target="../notesSlides/notesSlide11.xml"/><Relationship Id="rId17" Type="http://schemas.openxmlformats.org/officeDocument/2006/relationships/vmlDrawing" Target="../drawings/vmlDrawing33.vml"/><Relationship Id="rId16" Type="http://schemas.openxmlformats.org/officeDocument/2006/relationships/slideLayout" Target="../slideLayouts/slideLayout3.xml"/><Relationship Id="rId15" Type="http://schemas.openxmlformats.org/officeDocument/2006/relationships/image" Target="../media/image177.wmf"/><Relationship Id="rId14" Type="http://schemas.openxmlformats.org/officeDocument/2006/relationships/oleObject" Target="../embeddings/oleObject180.bin"/><Relationship Id="rId13" Type="http://schemas.openxmlformats.org/officeDocument/2006/relationships/image" Target="../media/image176.wmf"/><Relationship Id="rId12" Type="http://schemas.openxmlformats.org/officeDocument/2006/relationships/oleObject" Target="../embeddings/oleObject179.bin"/><Relationship Id="rId11" Type="http://schemas.openxmlformats.org/officeDocument/2006/relationships/image" Target="../media/image175.jpeg"/><Relationship Id="rId10" Type="http://schemas.openxmlformats.org/officeDocument/2006/relationships/image" Target="../media/image174.wmf"/><Relationship Id="rId1" Type="http://schemas.openxmlformats.org/officeDocument/2006/relationships/oleObject" Target="../embeddings/oleObject174.bin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34.vml"/><Relationship Id="rId7" Type="http://schemas.openxmlformats.org/officeDocument/2006/relationships/slideLayout" Target="../slideLayouts/slideLayout3.xml"/><Relationship Id="rId6" Type="http://schemas.openxmlformats.org/officeDocument/2006/relationships/image" Target="../media/image180.wmf"/><Relationship Id="rId5" Type="http://schemas.openxmlformats.org/officeDocument/2006/relationships/oleObject" Target="../embeddings/oleObject183.bin"/><Relationship Id="rId4" Type="http://schemas.openxmlformats.org/officeDocument/2006/relationships/image" Target="../media/image179.wmf"/><Relationship Id="rId3" Type="http://schemas.openxmlformats.org/officeDocument/2006/relationships/oleObject" Target="../embeddings/oleObject182.bin"/><Relationship Id="rId2" Type="http://schemas.openxmlformats.org/officeDocument/2006/relationships/image" Target="../media/image178.wmf"/><Relationship Id="rId1" Type="http://schemas.openxmlformats.org/officeDocument/2006/relationships/oleObject" Target="../embeddings/oleObject181.bin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4.wmf"/><Relationship Id="rId3" Type="http://schemas.openxmlformats.org/officeDocument/2006/relationships/oleObject" Target="../embeddings/oleObject4.bin"/><Relationship Id="rId2" Type="http://schemas.openxmlformats.org/officeDocument/2006/relationships/image" Target="../media/image3.wmf"/><Relationship Id="rId1" Type="http://schemas.openxmlformats.org/officeDocument/2006/relationships/oleObject" Target="../embeddings/oleObject3.bin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0.bin"/><Relationship Id="rId8" Type="http://schemas.openxmlformats.org/officeDocument/2006/relationships/image" Target="../media/image9.emf"/><Relationship Id="rId7" Type="http://schemas.openxmlformats.org/officeDocument/2006/relationships/oleObject" Target="../embeddings/oleObject9.bin"/><Relationship Id="rId6" Type="http://schemas.openxmlformats.org/officeDocument/2006/relationships/image" Target="../media/image8.e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7.emf"/><Relationship Id="rId3" Type="http://schemas.openxmlformats.org/officeDocument/2006/relationships/oleObject" Target="../embeddings/oleObject7.bin"/><Relationship Id="rId2" Type="http://schemas.openxmlformats.org/officeDocument/2006/relationships/image" Target="../media/image6.emf"/><Relationship Id="rId16" Type="http://schemas.openxmlformats.org/officeDocument/2006/relationships/vmlDrawing" Target="../drawings/vmlDrawing3.vml"/><Relationship Id="rId15" Type="http://schemas.openxmlformats.org/officeDocument/2006/relationships/slideLayout" Target="../slideLayouts/slideLayout3.xml"/><Relationship Id="rId14" Type="http://schemas.openxmlformats.org/officeDocument/2006/relationships/image" Target="../media/image12.wmf"/><Relationship Id="rId13" Type="http://schemas.openxmlformats.org/officeDocument/2006/relationships/oleObject" Target="../embeddings/oleObject12.bin"/><Relationship Id="rId12" Type="http://schemas.openxmlformats.org/officeDocument/2006/relationships/image" Target="../media/image11.emf"/><Relationship Id="rId11" Type="http://schemas.openxmlformats.org/officeDocument/2006/relationships/oleObject" Target="../embeddings/oleObject11.bin"/><Relationship Id="rId10" Type="http://schemas.openxmlformats.org/officeDocument/2006/relationships/image" Target="../media/image10.emf"/><Relationship Id="rId1" Type="http://schemas.openxmlformats.org/officeDocument/2006/relationships/oleObject" Target="../embeddings/oleObject6.bin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7.bin"/><Relationship Id="rId8" Type="http://schemas.openxmlformats.org/officeDocument/2006/relationships/image" Target="../media/image16.emf"/><Relationship Id="rId7" Type="http://schemas.openxmlformats.org/officeDocument/2006/relationships/oleObject" Target="../embeddings/oleObject16.bin"/><Relationship Id="rId6" Type="http://schemas.openxmlformats.org/officeDocument/2006/relationships/image" Target="../media/image15.e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14.emf"/><Relationship Id="rId3" Type="http://schemas.openxmlformats.org/officeDocument/2006/relationships/oleObject" Target="../embeddings/oleObject14.bin"/><Relationship Id="rId2" Type="http://schemas.openxmlformats.org/officeDocument/2006/relationships/image" Target="../media/image13.emf"/><Relationship Id="rId14" Type="http://schemas.openxmlformats.org/officeDocument/2006/relationships/vmlDrawing" Target="../drawings/vmlDrawing4.vml"/><Relationship Id="rId13" Type="http://schemas.openxmlformats.org/officeDocument/2006/relationships/slideLayout" Target="../slideLayouts/slideLayout3.xml"/><Relationship Id="rId12" Type="http://schemas.openxmlformats.org/officeDocument/2006/relationships/image" Target="../media/image18.emf"/><Relationship Id="rId11" Type="http://schemas.openxmlformats.org/officeDocument/2006/relationships/oleObject" Target="../embeddings/oleObject18.bin"/><Relationship Id="rId10" Type="http://schemas.openxmlformats.org/officeDocument/2006/relationships/image" Target="../media/image17.emf"/><Relationship Id="rId1" Type="http://schemas.openxmlformats.org/officeDocument/2006/relationships/oleObject" Target="../embeddings/oleObject13.bin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3.bin"/><Relationship Id="rId8" Type="http://schemas.openxmlformats.org/officeDocument/2006/relationships/image" Target="../media/image22.emf"/><Relationship Id="rId7" Type="http://schemas.openxmlformats.org/officeDocument/2006/relationships/oleObject" Target="../embeddings/oleObject22.bin"/><Relationship Id="rId6" Type="http://schemas.openxmlformats.org/officeDocument/2006/relationships/image" Target="../media/image21.e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20.emf"/><Relationship Id="rId3" Type="http://schemas.openxmlformats.org/officeDocument/2006/relationships/oleObject" Target="../embeddings/oleObject20.bin"/><Relationship Id="rId20" Type="http://schemas.openxmlformats.org/officeDocument/2006/relationships/vmlDrawing" Target="../drawings/vmlDrawing5.vml"/><Relationship Id="rId2" Type="http://schemas.openxmlformats.org/officeDocument/2006/relationships/image" Target="../media/image19.emf"/><Relationship Id="rId19" Type="http://schemas.openxmlformats.org/officeDocument/2006/relationships/slideLayout" Target="../slideLayouts/slideLayout3.xml"/><Relationship Id="rId18" Type="http://schemas.openxmlformats.org/officeDocument/2006/relationships/image" Target="../media/image27.emf"/><Relationship Id="rId17" Type="http://schemas.openxmlformats.org/officeDocument/2006/relationships/oleObject" Target="../embeddings/oleObject27.bin"/><Relationship Id="rId16" Type="http://schemas.openxmlformats.org/officeDocument/2006/relationships/image" Target="../media/image26.emf"/><Relationship Id="rId15" Type="http://schemas.openxmlformats.org/officeDocument/2006/relationships/oleObject" Target="../embeddings/oleObject26.bin"/><Relationship Id="rId14" Type="http://schemas.openxmlformats.org/officeDocument/2006/relationships/image" Target="../media/image25.emf"/><Relationship Id="rId13" Type="http://schemas.openxmlformats.org/officeDocument/2006/relationships/oleObject" Target="../embeddings/oleObject25.bin"/><Relationship Id="rId12" Type="http://schemas.openxmlformats.org/officeDocument/2006/relationships/image" Target="../media/image24.emf"/><Relationship Id="rId11" Type="http://schemas.openxmlformats.org/officeDocument/2006/relationships/oleObject" Target="../embeddings/oleObject24.bin"/><Relationship Id="rId10" Type="http://schemas.openxmlformats.org/officeDocument/2006/relationships/image" Target="../media/image23.emf"/><Relationship Id="rId1" Type="http://schemas.openxmlformats.org/officeDocument/2006/relationships/oleObject" Target="../embeddings/oleObject19.bin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2.bin"/><Relationship Id="rId8" Type="http://schemas.openxmlformats.org/officeDocument/2006/relationships/image" Target="../media/image31.wmf"/><Relationship Id="rId7" Type="http://schemas.openxmlformats.org/officeDocument/2006/relationships/oleObject" Target="../embeddings/oleObject31.bin"/><Relationship Id="rId6" Type="http://schemas.openxmlformats.org/officeDocument/2006/relationships/image" Target="../media/image30.wmf"/><Relationship Id="rId5" Type="http://schemas.openxmlformats.org/officeDocument/2006/relationships/oleObject" Target="../embeddings/oleObject30.bin"/><Relationship Id="rId4" Type="http://schemas.openxmlformats.org/officeDocument/2006/relationships/image" Target="../media/image29.emf"/><Relationship Id="rId3" Type="http://schemas.openxmlformats.org/officeDocument/2006/relationships/oleObject" Target="../embeddings/oleObject29.bin"/><Relationship Id="rId2" Type="http://schemas.openxmlformats.org/officeDocument/2006/relationships/image" Target="../media/image28.emf"/><Relationship Id="rId12" Type="http://schemas.openxmlformats.org/officeDocument/2006/relationships/vmlDrawing" Target="../drawings/vmlDrawing6.v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32.emf"/><Relationship Id="rId1" Type="http://schemas.openxmlformats.org/officeDocument/2006/relationships/oleObject" Target="../embeddings/oleObject28.bin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7.bin"/><Relationship Id="rId8" Type="http://schemas.openxmlformats.org/officeDocument/2006/relationships/image" Target="../media/image36.emf"/><Relationship Id="rId7" Type="http://schemas.openxmlformats.org/officeDocument/2006/relationships/oleObject" Target="../embeddings/oleObject36.bin"/><Relationship Id="rId6" Type="http://schemas.openxmlformats.org/officeDocument/2006/relationships/image" Target="../media/image35.emf"/><Relationship Id="rId5" Type="http://schemas.openxmlformats.org/officeDocument/2006/relationships/oleObject" Target="../embeddings/oleObject35.bin"/><Relationship Id="rId4" Type="http://schemas.openxmlformats.org/officeDocument/2006/relationships/image" Target="../media/image34.emf"/><Relationship Id="rId3" Type="http://schemas.openxmlformats.org/officeDocument/2006/relationships/oleObject" Target="../embeddings/oleObject34.bin"/><Relationship Id="rId2" Type="http://schemas.openxmlformats.org/officeDocument/2006/relationships/image" Target="../media/image33.emf"/><Relationship Id="rId15" Type="http://schemas.openxmlformats.org/officeDocument/2006/relationships/notesSlide" Target="../notesSlides/notesSlide1.xml"/><Relationship Id="rId14" Type="http://schemas.openxmlformats.org/officeDocument/2006/relationships/vmlDrawing" Target="../drawings/vmlDrawing7.vml"/><Relationship Id="rId13" Type="http://schemas.openxmlformats.org/officeDocument/2006/relationships/slideLayout" Target="../slideLayouts/slideLayout3.xml"/><Relationship Id="rId12" Type="http://schemas.openxmlformats.org/officeDocument/2006/relationships/image" Target="../media/image38.emf"/><Relationship Id="rId11" Type="http://schemas.openxmlformats.org/officeDocument/2006/relationships/oleObject" Target="../embeddings/oleObject38.bin"/><Relationship Id="rId10" Type="http://schemas.openxmlformats.org/officeDocument/2006/relationships/image" Target="../media/image37.emf"/><Relationship Id="rId1" Type="http://schemas.openxmlformats.org/officeDocument/2006/relationships/oleObject" Target="../embeddings/oleObject3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81" name="Text Box 5"/>
          <p:cNvSpPr txBox="1">
            <a:spLocks noChangeArrowheads="1"/>
          </p:cNvSpPr>
          <p:nvPr/>
        </p:nvSpPr>
        <p:spPr bwMode="auto">
          <a:xfrm>
            <a:off x="827088" y="1628800"/>
            <a:ext cx="7777162" cy="272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kumimoji="1" lang="en-US" altLang="zh-CN" sz="3600" b="1" dirty="0">
                <a:latin typeface="Times New Roman" panose="02020603050405020304" pitchFamily="18" charset="0"/>
              </a:rPr>
              <a:t>        </a:t>
            </a:r>
            <a:r>
              <a:rPr kumimoji="1" lang="zh-CN" altLang="en-US" sz="3600" b="1" dirty="0">
                <a:latin typeface="Times New Roman" panose="02020603050405020304" pitchFamily="18" charset="0"/>
              </a:rPr>
              <a:t>上一章我们讨论了一维随机变量函数的分布，现在进一步讨论</a:t>
            </a:r>
            <a:r>
              <a:rPr kumimoji="1" lang="zh-CN" altLang="en-US" sz="3600" b="1" dirty="0"/>
              <a:t>两个随机变量的函数的分布问题，然后将其推广到多个随机变量的情形</a:t>
            </a:r>
            <a:r>
              <a:rPr kumimoji="1" lang="en-US" altLang="zh-CN" sz="3600" b="1" dirty="0">
                <a:latin typeface="Times New Roman" panose="02020603050405020304" pitchFamily="18" charset="0"/>
              </a:rPr>
              <a:t>.</a:t>
            </a:r>
            <a:endParaRPr kumimoji="1" lang="en-US" altLang="zh-CN" sz="3200" b="1" dirty="0">
              <a:latin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706090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000000"/>
                </a:solidFill>
              </a:rPr>
              <a:t>§3.5  </a:t>
            </a:r>
            <a:r>
              <a:rPr lang="zh-CN" altLang="en-US" dirty="0">
                <a:solidFill>
                  <a:srgbClr val="000000"/>
                </a:solidFill>
              </a:rPr>
              <a:t>二维随机变量函数的分布</a:t>
            </a:r>
            <a:endParaRPr lang="zh-CN" alt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69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69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81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892" name="Object 4"/>
          <p:cNvGraphicFramePr>
            <a:graphicFrameLocks noGrp="1" noChangeAspect="1"/>
          </p:cNvGraphicFramePr>
          <p:nvPr>
            <p:ph idx="4294967295"/>
          </p:nvPr>
        </p:nvGraphicFramePr>
        <p:xfrm>
          <a:off x="171268" y="260648"/>
          <a:ext cx="7209044" cy="8221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96" name="Equation" r:id="rId1" imgW="69494400" imgH="7924800" progId="Equation.DSMT4">
                  <p:embed/>
                </p:oleObj>
              </mc:Choice>
              <mc:Fallback>
                <p:oleObj name="Equation" r:id="rId1" imgW="69494400" imgH="79248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268" y="260648"/>
                        <a:ext cx="7209044" cy="8221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5898" name="Object 10"/>
          <p:cNvGraphicFramePr>
            <a:graphicFrameLocks noChangeAspect="1"/>
          </p:cNvGraphicFramePr>
          <p:nvPr/>
        </p:nvGraphicFramePr>
        <p:xfrm>
          <a:off x="708025" y="1452563"/>
          <a:ext cx="6175375" cy="161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97" name="Equation" r:id="rId3" imgW="63703200" imgH="15849600" progId="Equation.DSMT4">
                  <p:embed/>
                </p:oleObj>
              </mc:Choice>
              <mc:Fallback>
                <p:oleObj name="Equation" r:id="rId3" imgW="63703200" imgH="158496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025" y="1452563"/>
                        <a:ext cx="6175375" cy="1619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2" name="Object 14"/>
          <p:cNvGraphicFramePr>
            <a:graphicFrameLocks noChangeAspect="1"/>
          </p:cNvGraphicFramePr>
          <p:nvPr/>
        </p:nvGraphicFramePr>
        <p:xfrm>
          <a:off x="577850" y="3387725"/>
          <a:ext cx="6835775" cy="168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98" name="Equation" r:id="rId5" imgW="64312800" imgH="15849600" progId="Equation.DSMT4">
                  <p:embed/>
                </p:oleObj>
              </mc:Choice>
              <mc:Fallback>
                <p:oleObj name="Equation" r:id="rId5" imgW="64312800" imgH="158496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7850" y="3387725"/>
                        <a:ext cx="6835775" cy="1684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100392" y="35913"/>
            <a:ext cx="1021433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zh-CN" altLang="en-US" sz="32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重要</a:t>
            </a:r>
            <a:endParaRPr lang="zh-CN" altLang="en-US" sz="32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5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Text Box 2"/>
          <p:cNvSpPr txBox="1">
            <a:spLocks noChangeArrowheads="1"/>
          </p:cNvSpPr>
          <p:nvPr/>
        </p:nvSpPr>
        <p:spPr bwMode="auto">
          <a:xfrm>
            <a:off x="539750" y="2278465"/>
            <a:ext cx="5916613" cy="107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3200" dirty="0">
                <a:latin typeface="Times New Roman" panose="02020603050405020304" pitchFamily="18" charset="0"/>
                <a:ea typeface="楷体_GB2312" pitchFamily="49" charset="-122"/>
              </a:rPr>
              <a:t>特别地，</a:t>
            </a:r>
            <a:r>
              <a:rPr kumimoji="1" lang="zh-CN" altLang="en-US" sz="3200" b="1" dirty="0">
                <a:latin typeface="Times New Roman" panose="02020603050405020304" pitchFamily="18" charset="0"/>
                <a:ea typeface="楷体_GB2312" pitchFamily="49" charset="-122"/>
              </a:rPr>
              <a:t>若</a:t>
            </a:r>
            <a:r>
              <a:rPr kumimoji="1" lang="en-US" altLang="zh-CN" sz="3200" b="1" i="1" dirty="0">
                <a:latin typeface="Times New Roman" panose="02020603050405020304" pitchFamily="18" charset="0"/>
                <a:ea typeface="楷体_GB2312" pitchFamily="49" charset="-122"/>
              </a:rPr>
              <a:t>X ,Y </a:t>
            </a:r>
            <a:r>
              <a:rPr kumimoji="1" lang="zh-CN" altLang="en-US" sz="3200" b="1" dirty="0">
                <a:latin typeface="Times New Roman" panose="02020603050405020304" pitchFamily="18" charset="0"/>
                <a:ea typeface="楷体_GB2312" pitchFamily="49" charset="-122"/>
              </a:rPr>
              <a:t>相互独立</a:t>
            </a:r>
            <a:r>
              <a:rPr kumimoji="1" lang="zh-CN" altLang="en-US" sz="3200" dirty="0">
                <a:latin typeface="Times New Roman" panose="02020603050405020304" pitchFamily="18" charset="0"/>
                <a:ea typeface="楷体_GB2312" pitchFamily="49" charset="-122"/>
              </a:rPr>
              <a:t>，有</a:t>
            </a:r>
            <a:endParaRPr kumimoji="1" lang="en-US" altLang="zh-CN" sz="3200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1" hangingPunct="1"/>
            <a:r>
              <a:rPr kumimoji="1" lang="zh-CN" altLang="en-US" sz="3200" dirty="0">
                <a:latin typeface="Times New Roman" panose="02020603050405020304" pitchFamily="18" charset="0"/>
                <a:ea typeface="楷体_GB2312" pitchFamily="49" charset="-122"/>
              </a:rPr>
              <a:t>则</a:t>
            </a:r>
            <a:endParaRPr kumimoji="1" lang="zh-CN" altLang="en-US" sz="320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135171" name="Object 3"/>
          <p:cNvGraphicFramePr>
            <a:graphicFrameLocks noChangeAspect="1"/>
          </p:cNvGraphicFramePr>
          <p:nvPr/>
        </p:nvGraphicFramePr>
        <p:xfrm>
          <a:off x="2425061" y="260648"/>
          <a:ext cx="4076391" cy="9320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87" name="Equation" r:id="rId1" imgW="37490400" imgH="7924800" progId="Equation.DSMT4">
                  <p:embed/>
                </p:oleObj>
              </mc:Choice>
              <mc:Fallback>
                <p:oleObj name="Equation" r:id="rId1" imgW="37490400" imgH="79248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5061" y="260648"/>
                        <a:ext cx="4076391" cy="932070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173" name="Object 5"/>
          <p:cNvGraphicFramePr>
            <a:graphicFrameLocks noChangeAspect="1"/>
          </p:cNvGraphicFramePr>
          <p:nvPr/>
        </p:nvGraphicFramePr>
        <p:xfrm>
          <a:off x="2432548" y="1198919"/>
          <a:ext cx="4061416" cy="9208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88" name="Equation" r:id="rId3" imgW="37795200" imgH="7924800" progId="Equation.DSMT4">
                  <p:embed/>
                </p:oleObj>
              </mc:Choice>
              <mc:Fallback>
                <p:oleObj name="Equation" r:id="rId3" imgW="37795200" imgH="79248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2548" y="1198919"/>
                        <a:ext cx="4061416" cy="920841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5174" name="Text Box 6"/>
          <p:cNvSpPr txBox="1">
            <a:spLocks noChangeArrowheads="1"/>
          </p:cNvSpPr>
          <p:nvPr/>
        </p:nvSpPr>
        <p:spPr bwMode="auto">
          <a:xfrm>
            <a:off x="1331913" y="1341840"/>
            <a:ext cx="641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3600">
                <a:latin typeface="Times New Roman" panose="02020603050405020304" pitchFamily="18" charset="0"/>
                <a:ea typeface="楷体_GB2312" pitchFamily="49" charset="-122"/>
              </a:rPr>
              <a:t>或</a:t>
            </a:r>
            <a:endParaRPr kumimoji="1" lang="zh-CN" altLang="en-US" sz="36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135175" name="Object 7"/>
          <p:cNvGraphicFramePr>
            <a:graphicFrameLocks noChangeAspect="1"/>
          </p:cNvGraphicFramePr>
          <p:nvPr/>
        </p:nvGraphicFramePr>
        <p:xfrm>
          <a:off x="1116013" y="3142065"/>
          <a:ext cx="4824412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89" name="Equation" r:id="rId5" imgW="7607300" imgH="1092200" progId="Equation.3">
                  <p:embed/>
                </p:oleObj>
              </mc:Choice>
              <mc:Fallback>
                <p:oleObj name="Equation" r:id="rId5" imgW="7607300" imgH="1092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3142065"/>
                        <a:ext cx="4824412" cy="790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176" name="Object 8"/>
          <p:cNvGraphicFramePr>
            <a:graphicFrameLocks noChangeAspect="1"/>
          </p:cNvGraphicFramePr>
          <p:nvPr/>
        </p:nvGraphicFramePr>
        <p:xfrm>
          <a:off x="1187450" y="4078690"/>
          <a:ext cx="4751388" cy="757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90" name="Equation" r:id="rId7" imgW="7696200" imgH="1092200" progId="Equation.3">
                  <p:embed/>
                </p:oleObj>
              </mc:Choice>
              <mc:Fallback>
                <p:oleObj name="Equation" r:id="rId7" imgW="7696200" imgH="10922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4078690"/>
                        <a:ext cx="4751388" cy="757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5177" name="Text Box 9"/>
          <p:cNvSpPr txBox="1">
            <a:spLocks noChangeArrowheads="1"/>
          </p:cNvSpPr>
          <p:nvPr/>
        </p:nvSpPr>
        <p:spPr bwMode="auto">
          <a:xfrm>
            <a:off x="539750" y="4150127"/>
            <a:ext cx="641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3600">
                <a:latin typeface="Times New Roman" panose="02020603050405020304" pitchFamily="18" charset="0"/>
                <a:ea typeface="楷体_GB2312" pitchFamily="49" charset="-122"/>
              </a:rPr>
              <a:t>或</a:t>
            </a:r>
            <a:endParaRPr kumimoji="1" lang="zh-CN" altLang="en-US" sz="36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135178" name="Object 10"/>
          <p:cNvGraphicFramePr>
            <a:graphicFrameLocks noChangeAspect="1"/>
          </p:cNvGraphicFramePr>
          <p:nvPr/>
        </p:nvGraphicFramePr>
        <p:xfrm>
          <a:off x="5940152" y="3040937"/>
          <a:ext cx="1977111" cy="8201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91" name="公式" r:id="rId9" imgW="24993600" imgH="7315200" progId="Equation.3">
                  <p:embed/>
                </p:oleObj>
              </mc:Choice>
              <mc:Fallback>
                <p:oleObj name="公式" r:id="rId9" imgW="24993600" imgH="73152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0152" y="3040937"/>
                        <a:ext cx="1977111" cy="82011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179" name="Object 11"/>
          <p:cNvGraphicFramePr>
            <a:graphicFrameLocks noChangeAspect="1"/>
          </p:cNvGraphicFramePr>
          <p:nvPr/>
        </p:nvGraphicFramePr>
        <p:xfrm>
          <a:off x="5940152" y="3973638"/>
          <a:ext cx="2038363" cy="8235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92" name="公式" r:id="rId11" imgW="24993600" imgH="7315200" progId="Equation.3">
                  <p:embed/>
                </p:oleObj>
              </mc:Choice>
              <mc:Fallback>
                <p:oleObj name="公式" r:id="rId11" imgW="24993600" imgH="73152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0152" y="3973638"/>
                        <a:ext cx="2038363" cy="8235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5183" name="Text Box 15"/>
          <p:cNvSpPr txBox="1">
            <a:spLocks noChangeArrowheads="1"/>
          </p:cNvSpPr>
          <p:nvPr/>
        </p:nvSpPr>
        <p:spPr bwMode="auto">
          <a:xfrm>
            <a:off x="1116013" y="5015315"/>
            <a:ext cx="606266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3200">
                <a:latin typeface="Times New Roman" panose="02020603050405020304" pitchFamily="18" charset="0"/>
                <a:ea typeface="楷体_GB2312" pitchFamily="49" charset="-122"/>
              </a:rPr>
              <a:t>称之为函数</a:t>
            </a:r>
            <a:r>
              <a:rPr kumimoji="1" lang="zh-CN" altLang="en-US" sz="3200" i="1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3200" i="1">
                <a:latin typeface="Times New Roman" panose="02020603050405020304" pitchFamily="18" charset="0"/>
                <a:ea typeface="楷体_GB2312" pitchFamily="49" charset="-122"/>
              </a:rPr>
              <a:t>f </a:t>
            </a:r>
            <a:r>
              <a:rPr kumimoji="1" lang="en-US" altLang="zh-CN" sz="3200" i="1" baseline="-25000"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kumimoji="1" lang="en-US" altLang="zh-CN" sz="3200" i="1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3200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kumimoji="1" lang="en-US" altLang="zh-CN" sz="3200" i="1">
                <a:latin typeface="Times New Roman" panose="02020603050405020304" pitchFamily="18" charset="0"/>
                <a:ea typeface="楷体_GB2312" pitchFamily="49" charset="-122"/>
              </a:rPr>
              <a:t>z</a:t>
            </a:r>
            <a:r>
              <a:rPr kumimoji="1" lang="en-US" altLang="zh-CN" sz="3200">
                <a:latin typeface="Times New Roman" panose="02020603050405020304" pitchFamily="18" charset="0"/>
                <a:ea typeface="楷体_GB2312" pitchFamily="49" charset="-122"/>
              </a:rPr>
              <a:t>) </a:t>
            </a:r>
            <a:r>
              <a:rPr kumimoji="1" lang="zh-CN" altLang="en-US" sz="3200">
                <a:latin typeface="Times New Roman" panose="02020603050405020304" pitchFamily="18" charset="0"/>
                <a:ea typeface="楷体_GB2312" pitchFamily="49" charset="-122"/>
              </a:rPr>
              <a:t>与 </a:t>
            </a:r>
            <a:r>
              <a:rPr kumimoji="1" lang="en-US" altLang="zh-CN" sz="3200" i="1">
                <a:latin typeface="Times New Roman" panose="02020603050405020304" pitchFamily="18" charset="0"/>
                <a:ea typeface="楷体_GB2312" pitchFamily="49" charset="-122"/>
              </a:rPr>
              <a:t>f </a:t>
            </a:r>
            <a:r>
              <a:rPr kumimoji="1" lang="en-US" altLang="zh-CN" sz="3200" i="1" baseline="-25000">
                <a:latin typeface="Times New Roman" panose="02020603050405020304" pitchFamily="18" charset="0"/>
                <a:ea typeface="楷体_GB2312" pitchFamily="49" charset="-122"/>
              </a:rPr>
              <a:t>Y</a:t>
            </a:r>
            <a:r>
              <a:rPr kumimoji="1" lang="en-US" altLang="zh-CN" sz="3200" i="1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3200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kumimoji="1" lang="en-US" altLang="zh-CN" sz="3200" i="1">
                <a:latin typeface="Times New Roman" panose="02020603050405020304" pitchFamily="18" charset="0"/>
                <a:ea typeface="楷体_GB2312" pitchFamily="49" charset="-122"/>
              </a:rPr>
              <a:t>z</a:t>
            </a:r>
            <a:r>
              <a:rPr kumimoji="1" lang="en-US" altLang="zh-CN" sz="3200"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r>
              <a:rPr kumimoji="1" lang="zh-CN" altLang="en-US" sz="3200">
                <a:latin typeface="Times New Roman" panose="02020603050405020304" pitchFamily="18" charset="0"/>
                <a:ea typeface="楷体_GB2312" pitchFamily="49" charset="-122"/>
              </a:rPr>
              <a:t>的</a:t>
            </a:r>
            <a:r>
              <a:rPr kumimoji="1" lang="zh-CN" altLang="en-US" sz="320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卷积</a:t>
            </a:r>
            <a:r>
              <a:rPr kumimoji="1" lang="zh-CN" altLang="en-US" sz="400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kumimoji="1" lang="zh-CN" altLang="en-US" sz="4000">
              <a:solidFill>
                <a:srgbClr val="8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13" name="Object 13"/>
          <p:cNvGraphicFramePr>
            <a:graphicFrameLocks noChangeAspect="1"/>
          </p:cNvGraphicFramePr>
          <p:nvPr/>
        </p:nvGraphicFramePr>
        <p:xfrm>
          <a:off x="6084168" y="2278663"/>
          <a:ext cx="2716213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93" name="Equation" r:id="rId13" imgW="1358900" imgH="228600" progId="Equation.DSMT4">
                  <p:embed/>
                </p:oleObj>
              </mc:Choice>
              <mc:Fallback>
                <p:oleObj name="Equation" r:id="rId13" imgW="1358900" imgH="2286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4168" y="2278663"/>
                        <a:ext cx="2716213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8100392" y="35913"/>
            <a:ext cx="1021433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zh-CN" altLang="en-US" sz="32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重要</a:t>
            </a:r>
            <a:endParaRPr lang="zh-CN" altLang="en-US" sz="32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5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35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35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35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35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35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35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35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35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35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170" grpId="0" autoUpdateAnimBg="0"/>
      <p:bldP spid="135174" grpId="0" autoUpdateAnimBg="0"/>
      <p:bldP spid="135177" grpId="0" autoUpdateAnimBg="0"/>
      <p:bldP spid="135183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8"/>
          <p:cNvSpPr>
            <a:spLocks noChangeArrowheads="1"/>
          </p:cNvSpPr>
          <p:nvPr/>
        </p:nvSpPr>
        <p:spPr bwMode="auto">
          <a:xfrm>
            <a:off x="539552" y="116632"/>
            <a:ext cx="8280920" cy="108066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dirty="0">
                <a:solidFill>
                  <a:srgbClr val="0033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例 </a:t>
            </a:r>
            <a:r>
              <a:rPr lang="zh-CN" altLang="en-US" sz="3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设</a:t>
            </a:r>
            <a:r>
              <a:rPr lang="en-US" altLang="zh-CN" sz="32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zh-CN" altLang="en-US" sz="3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与</a:t>
            </a:r>
            <a:r>
              <a:rPr lang="en-US" altLang="zh-CN" sz="32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zh-CN" altLang="en-US" sz="3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相互独立，都服从区间</a:t>
            </a:r>
            <a:r>
              <a:rPr lang="en-US" altLang="zh-CN" sz="3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(0,1)</a:t>
            </a:r>
            <a:r>
              <a:rPr lang="zh-CN" altLang="en-US" sz="3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上的均匀分布，求</a:t>
            </a:r>
            <a:r>
              <a:rPr lang="en-US" altLang="zh-CN" sz="32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Z</a:t>
            </a:r>
            <a:r>
              <a:rPr lang="en-US" altLang="zh-CN" sz="3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lang="en-US" altLang="zh-CN" sz="32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3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+</a:t>
            </a:r>
            <a:r>
              <a:rPr lang="en-US" altLang="zh-CN" sz="32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zh-CN" altLang="en-US" sz="3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的密度函数。 </a:t>
            </a:r>
            <a:endParaRPr lang="zh-CN" altLang="en-US" sz="32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33131" name="Object 11"/>
          <p:cNvGraphicFramePr>
            <a:graphicFrameLocks noChangeAspect="1"/>
          </p:cNvGraphicFramePr>
          <p:nvPr/>
        </p:nvGraphicFramePr>
        <p:xfrm>
          <a:off x="1042988" y="2060476"/>
          <a:ext cx="2449512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86" name="公式" r:id="rId1" imgW="926465" imgH="203200" progId="Equation.3">
                  <p:embed/>
                </p:oleObj>
              </mc:Choice>
              <mc:Fallback>
                <p:oleObj name="公式" r:id="rId1" imgW="926465" imgH="2032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2060476"/>
                        <a:ext cx="2449512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32" name="Object 12"/>
          <p:cNvGraphicFramePr>
            <a:graphicFrameLocks noChangeAspect="1"/>
          </p:cNvGraphicFramePr>
          <p:nvPr/>
        </p:nvGraphicFramePr>
        <p:xfrm>
          <a:off x="1116013" y="2708176"/>
          <a:ext cx="3097212" cy="1068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87" name="公式" r:id="rId3" imgW="1333500" imgH="457200" progId="Equation.3">
                  <p:embed/>
                </p:oleObj>
              </mc:Choice>
              <mc:Fallback>
                <p:oleObj name="公式" r:id="rId3" imgW="1333500" imgH="4572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2708176"/>
                        <a:ext cx="3097212" cy="1068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33" name="Object 13"/>
          <p:cNvGraphicFramePr>
            <a:graphicFrameLocks noChangeAspect="1"/>
          </p:cNvGraphicFramePr>
          <p:nvPr/>
        </p:nvGraphicFramePr>
        <p:xfrm>
          <a:off x="4643438" y="2708176"/>
          <a:ext cx="3168650" cy="1093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88" name="公式" r:id="rId5" imgW="1333500" imgH="457200" progId="Equation.3">
                  <p:embed/>
                </p:oleObj>
              </mc:Choice>
              <mc:Fallback>
                <p:oleObj name="公式" r:id="rId5" imgW="1333500" imgH="4572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2708176"/>
                        <a:ext cx="3168650" cy="1093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34" name="Object 14"/>
          <p:cNvGraphicFramePr>
            <a:graphicFrameLocks noChangeAspect="1"/>
          </p:cNvGraphicFramePr>
          <p:nvPr/>
        </p:nvGraphicFramePr>
        <p:xfrm>
          <a:off x="971550" y="3932138"/>
          <a:ext cx="7273925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89" name="公式" r:id="rId7" imgW="2527300" imgH="215900" progId="Equation.3">
                  <p:embed/>
                </p:oleObj>
              </mc:Choice>
              <mc:Fallback>
                <p:oleObj name="公式" r:id="rId7" imgW="2527300" imgH="2159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3932138"/>
                        <a:ext cx="7273925" cy="619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35" name="Object 15"/>
          <p:cNvGraphicFramePr>
            <a:graphicFrameLocks noChangeAspect="1"/>
          </p:cNvGraphicFramePr>
          <p:nvPr/>
        </p:nvGraphicFramePr>
        <p:xfrm>
          <a:off x="2268538" y="4652863"/>
          <a:ext cx="4321175" cy="1217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90" name="公式" r:id="rId9" imgW="1676400" imgH="469900" progId="Equation.3">
                  <p:embed/>
                </p:oleObj>
              </mc:Choice>
              <mc:Fallback>
                <p:oleObj name="公式" r:id="rId9" imgW="1676400" imgH="4699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4652863"/>
                        <a:ext cx="4321175" cy="1217613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39" name="Text Box 19"/>
          <p:cNvSpPr txBox="1">
            <a:spLocks noChangeArrowheads="1"/>
          </p:cNvSpPr>
          <p:nvPr/>
        </p:nvSpPr>
        <p:spPr bwMode="auto">
          <a:xfrm>
            <a:off x="508040" y="1412776"/>
            <a:ext cx="4256088" cy="57943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3200" b="1" dirty="0">
                <a:solidFill>
                  <a:srgbClr val="0033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解法一</a:t>
            </a:r>
            <a:r>
              <a:rPr kumimoji="1" lang="zh-CN" altLang="en-US" sz="3200" b="1" dirty="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rPr>
              <a:t>（</a:t>
            </a:r>
            <a:r>
              <a:rPr kumimoji="1" lang="zh-CN" altLang="en-US" sz="3200" dirty="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rPr>
              <a:t>卷积公式法</a:t>
            </a:r>
            <a:r>
              <a:rPr kumimoji="1" lang="zh-CN" altLang="en-US" sz="3200" b="1" dirty="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rPr>
              <a:t>）</a:t>
            </a:r>
            <a:endParaRPr kumimoji="1" lang="zh-CN" altLang="en-US" sz="3200" dirty="0">
              <a:solidFill>
                <a:srgbClr val="0033CC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3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3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33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33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33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33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39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 bwMode="auto">
          <a:xfrm>
            <a:off x="538982" y="2060848"/>
            <a:ext cx="5232400" cy="557213"/>
            <a:chOff x="448" y="2016"/>
            <a:chExt cx="3296" cy="351"/>
          </a:xfrm>
        </p:grpSpPr>
        <p:graphicFrame>
          <p:nvGraphicFramePr>
            <p:cNvPr id="15404" name="Object 3"/>
            <p:cNvGraphicFramePr>
              <a:graphicFrameLocks noChangeAspect="1"/>
            </p:cNvGraphicFramePr>
            <p:nvPr/>
          </p:nvGraphicFramePr>
          <p:xfrm>
            <a:off x="448" y="2016"/>
            <a:ext cx="2238" cy="3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558" name="公式" r:id="rId1" imgW="1295400" imgH="203200" progId="Equation.3">
                    <p:embed/>
                  </p:oleObj>
                </mc:Choice>
                <mc:Fallback>
                  <p:oleObj name="公式" r:id="rId1" imgW="1295400" imgH="203200" progId="Equation.3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8" y="2016"/>
                          <a:ext cx="2238" cy="3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405" name="Object 4"/>
            <p:cNvGraphicFramePr>
              <a:graphicFrameLocks noChangeAspect="1"/>
            </p:cNvGraphicFramePr>
            <p:nvPr/>
          </p:nvGraphicFramePr>
          <p:xfrm>
            <a:off x="2889" y="2016"/>
            <a:ext cx="855" cy="3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559" name="公式" r:id="rId3" imgW="609600" imgH="215900" progId="Equation.3">
                    <p:embed/>
                  </p:oleObj>
                </mc:Choice>
                <mc:Fallback>
                  <p:oleObj name="公式" r:id="rId3" imgW="609600" imgH="21590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9" y="2016"/>
                          <a:ext cx="855" cy="3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5"/>
          <p:cNvGrpSpPr/>
          <p:nvPr/>
        </p:nvGrpSpPr>
        <p:grpSpPr bwMode="auto">
          <a:xfrm>
            <a:off x="467544" y="2492648"/>
            <a:ext cx="5715000" cy="1254125"/>
            <a:chOff x="432" y="2330"/>
            <a:chExt cx="3600" cy="790"/>
          </a:xfrm>
        </p:grpSpPr>
        <p:graphicFrame>
          <p:nvGraphicFramePr>
            <p:cNvPr id="15400" name="Object 6"/>
            <p:cNvGraphicFramePr>
              <a:graphicFrameLocks noChangeAspect="1"/>
            </p:cNvGraphicFramePr>
            <p:nvPr/>
          </p:nvGraphicFramePr>
          <p:xfrm>
            <a:off x="432" y="2544"/>
            <a:ext cx="1680" cy="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560" name="公式" r:id="rId5" imgW="939165" imgH="203200" progId="Equation.3">
                    <p:embed/>
                  </p:oleObj>
                </mc:Choice>
                <mc:Fallback>
                  <p:oleObj name="公式" r:id="rId5" imgW="939165" imgH="20320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" y="2544"/>
                          <a:ext cx="1680" cy="3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5401" name="Group 7"/>
            <p:cNvGrpSpPr/>
            <p:nvPr/>
          </p:nvGrpSpPr>
          <p:grpSpPr bwMode="auto">
            <a:xfrm>
              <a:off x="2319" y="2330"/>
              <a:ext cx="1713" cy="790"/>
              <a:chOff x="1311" y="2976"/>
              <a:chExt cx="1713" cy="790"/>
            </a:xfrm>
          </p:grpSpPr>
          <p:graphicFrame>
            <p:nvGraphicFramePr>
              <p:cNvPr id="15402" name="Object 8"/>
              <p:cNvGraphicFramePr>
                <a:graphicFrameLocks noChangeAspect="1"/>
              </p:cNvGraphicFramePr>
              <p:nvPr/>
            </p:nvGraphicFramePr>
            <p:xfrm>
              <a:off x="1311" y="2976"/>
              <a:ext cx="1233" cy="79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2561" name="公式" r:id="rId7" imgW="736600" imgH="469900" progId="Equation.3">
                      <p:embed/>
                    </p:oleObj>
                  </mc:Choice>
                  <mc:Fallback>
                    <p:oleObj name="公式" r:id="rId7" imgW="736600" imgH="469900" progId="Equation.3">
                      <p:embed/>
                      <p:pic>
                        <p:nvPicPr>
                          <p:cNvPr id="0" name="Object 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311" y="2976"/>
                            <a:ext cx="1233" cy="79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5403" name="Object 9"/>
              <p:cNvGraphicFramePr>
                <a:graphicFrameLocks noChangeAspect="1"/>
              </p:cNvGraphicFramePr>
              <p:nvPr/>
            </p:nvGraphicFramePr>
            <p:xfrm>
              <a:off x="2592" y="3277"/>
              <a:ext cx="432" cy="22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2562" name="公式" r:id="rId9" imgW="241300" imgH="127000" progId="Equation.3">
                      <p:embed/>
                    </p:oleObj>
                  </mc:Choice>
                  <mc:Fallback>
                    <p:oleObj name="公式" r:id="rId9" imgW="241300" imgH="127000" progId="Equation.3">
                      <p:embed/>
                      <p:pic>
                        <p:nvPicPr>
                          <p:cNvPr id="0" name="Object 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592" y="3277"/>
                            <a:ext cx="432" cy="22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aphicFrame>
        <p:nvGraphicFramePr>
          <p:cNvPr id="15364" name="Object 10"/>
          <p:cNvGraphicFramePr>
            <a:graphicFrameLocks noChangeAspect="1"/>
          </p:cNvGraphicFramePr>
          <p:nvPr/>
        </p:nvGraphicFramePr>
        <p:xfrm>
          <a:off x="1906960" y="188640"/>
          <a:ext cx="4103688" cy="115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63" name="公式" r:id="rId11" imgW="1676400" imgH="469900" progId="Equation.3">
                  <p:embed/>
                </p:oleObj>
              </mc:Choice>
              <mc:Fallback>
                <p:oleObj name="公式" r:id="rId11" imgW="1676400" imgH="4699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6960" y="188640"/>
                        <a:ext cx="4103688" cy="11557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71" name="Object 11"/>
          <p:cNvGraphicFramePr>
            <a:graphicFrameLocks noChangeAspect="1"/>
          </p:cNvGraphicFramePr>
          <p:nvPr/>
        </p:nvGraphicFramePr>
        <p:xfrm>
          <a:off x="2051423" y="1484784"/>
          <a:ext cx="3816350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64" name="公式" r:id="rId13" imgW="1905000" imgH="190500" progId="Equation.3">
                  <p:embed/>
                </p:oleObj>
              </mc:Choice>
              <mc:Fallback>
                <p:oleObj name="公式" r:id="rId13" imgW="1905000" imgH="1905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423" y="1484784"/>
                        <a:ext cx="3816350" cy="557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39"/>
          <p:cNvGrpSpPr/>
          <p:nvPr/>
        </p:nvGrpSpPr>
        <p:grpSpPr bwMode="auto">
          <a:xfrm>
            <a:off x="467544" y="3429273"/>
            <a:ext cx="5527675" cy="1165225"/>
            <a:chOff x="454" y="2866"/>
            <a:chExt cx="3482" cy="734"/>
          </a:xfrm>
        </p:grpSpPr>
        <p:graphicFrame>
          <p:nvGraphicFramePr>
            <p:cNvPr id="15371" name="Object 40"/>
            <p:cNvGraphicFramePr>
              <a:graphicFrameLocks noChangeAspect="1"/>
            </p:cNvGraphicFramePr>
            <p:nvPr/>
          </p:nvGraphicFramePr>
          <p:xfrm>
            <a:off x="2039" y="2866"/>
            <a:ext cx="1201" cy="7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565" name="公式" r:id="rId15" imgW="774065" imgH="469900" progId="Equation.3">
                    <p:embed/>
                  </p:oleObj>
                </mc:Choice>
                <mc:Fallback>
                  <p:oleObj name="公式" r:id="rId15" imgW="774065" imgH="469900" progId="Equation.3">
                    <p:embed/>
                    <p:pic>
                      <p:nvPicPr>
                        <p:cNvPr id="0" name="Object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39" y="2866"/>
                          <a:ext cx="1201" cy="7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72" name="Object 41"/>
            <p:cNvGraphicFramePr>
              <a:graphicFrameLocks noChangeAspect="1"/>
            </p:cNvGraphicFramePr>
            <p:nvPr/>
          </p:nvGraphicFramePr>
          <p:xfrm>
            <a:off x="3264" y="3102"/>
            <a:ext cx="672" cy="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566" name="公式" r:id="rId17" imgW="443865" imgH="165100" progId="Equation.3">
                    <p:embed/>
                  </p:oleObj>
                </mc:Choice>
                <mc:Fallback>
                  <p:oleObj name="公式" r:id="rId17" imgW="443865" imgH="165100" progId="Equation.3">
                    <p:embed/>
                    <p:pic>
                      <p:nvPicPr>
                        <p:cNvPr id="0" name="Object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64" y="3102"/>
                          <a:ext cx="672" cy="2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73" name="Object 42"/>
            <p:cNvGraphicFramePr>
              <a:graphicFrameLocks noChangeAspect="1"/>
            </p:cNvGraphicFramePr>
            <p:nvPr/>
          </p:nvGraphicFramePr>
          <p:xfrm>
            <a:off x="454" y="3058"/>
            <a:ext cx="1562" cy="3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567" name="公式" r:id="rId19" imgW="939165" imgH="203200" progId="Equation.3">
                    <p:embed/>
                  </p:oleObj>
                </mc:Choice>
                <mc:Fallback>
                  <p:oleObj name="公式" r:id="rId19" imgW="939165" imgH="203200" progId="Equation.3">
                    <p:embed/>
                    <p:pic>
                      <p:nvPicPr>
                        <p:cNvPr id="0" name="Object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4" y="3058"/>
                          <a:ext cx="1562" cy="3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43403" name="Object 43"/>
          <p:cNvGraphicFramePr>
            <a:graphicFrameLocks noChangeAspect="1"/>
          </p:cNvGraphicFramePr>
          <p:nvPr/>
        </p:nvGraphicFramePr>
        <p:xfrm>
          <a:off x="682998" y="4797152"/>
          <a:ext cx="3941762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68" name="公式" r:id="rId21" imgW="1612900" imgH="215900" progId="Equation.3">
                  <p:embed/>
                </p:oleObj>
              </mc:Choice>
              <mc:Fallback>
                <p:oleObj name="公式" r:id="rId21" imgW="1612900" imgH="215900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2998" y="4797152"/>
                        <a:ext cx="3941762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04" name="Object 44"/>
          <p:cNvGraphicFramePr>
            <a:graphicFrameLocks noChangeAspect="1"/>
          </p:cNvGraphicFramePr>
          <p:nvPr/>
        </p:nvGraphicFramePr>
        <p:xfrm>
          <a:off x="4648277" y="4293096"/>
          <a:ext cx="3978866" cy="17684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69" name="公式" r:id="rId23" imgW="2425700" imgH="1079500" progId="Equation.3">
                  <p:embed/>
                </p:oleObj>
              </mc:Choice>
              <mc:Fallback>
                <p:oleObj name="公式" r:id="rId23" imgW="2425700" imgH="1079500" progId="Equation.3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77" y="4293096"/>
                        <a:ext cx="3978866" cy="176846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组合 3"/>
          <p:cNvGrpSpPr/>
          <p:nvPr/>
        </p:nvGrpSpPr>
        <p:grpSpPr>
          <a:xfrm>
            <a:off x="6084168" y="692696"/>
            <a:ext cx="2933700" cy="2781776"/>
            <a:chOff x="6332910" y="1687240"/>
            <a:chExt cx="2667000" cy="2528887"/>
          </a:xfrm>
        </p:grpSpPr>
        <p:sp>
          <p:nvSpPr>
            <p:cNvPr id="15374" name="Line 13"/>
            <p:cNvSpPr>
              <a:spLocks noChangeShapeType="1"/>
            </p:cNvSpPr>
            <p:nvPr/>
          </p:nvSpPr>
          <p:spPr bwMode="auto">
            <a:xfrm>
              <a:off x="6332910" y="3530327"/>
              <a:ext cx="259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75" name="Line 14"/>
            <p:cNvSpPr>
              <a:spLocks noChangeShapeType="1"/>
            </p:cNvSpPr>
            <p:nvPr/>
          </p:nvSpPr>
          <p:spPr bwMode="auto">
            <a:xfrm flipV="1">
              <a:off x="6866310" y="1701527"/>
              <a:ext cx="0" cy="2438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76" name="Line 15"/>
            <p:cNvSpPr>
              <a:spLocks noChangeShapeType="1"/>
            </p:cNvSpPr>
            <p:nvPr/>
          </p:nvSpPr>
          <p:spPr bwMode="auto">
            <a:xfrm>
              <a:off x="7552110" y="1701527"/>
              <a:ext cx="0" cy="2514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77" name="Line 16"/>
            <p:cNvSpPr>
              <a:spLocks noChangeShapeType="1"/>
            </p:cNvSpPr>
            <p:nvPr/>
          </p:nvSpPr>
          <p:spPr bwMode="auto">
            <a:xfrm flipV="1">
              <a:off x="6637710" y="2158727"/>
              <a:ext cx="1600200" cy="1600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78" name="Line 17"/>
            <p:cNvSpPr>
              <a:spLocks noChangeShapeType="1"/>
            </p:cNvSpPr>
            <p:nvPr/>
          </p:nvSpPr>
          <p:spPr bwMode="auto">
            <a:xfrm flipV="1">
              <a:off x="6561510" y="1853927"/>
              <a:ext cx="1295400" cy="1295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5379" name="Object 18"/>
            <p:cNvGraphicFramePr>
              <a:graphicFrameLocks noChangeAspect="1"/>
            </p:cNvGraphicFramePr>
            <p:nvPr/>
          </p:nvGraphicFramePr>
          <p:xfrm>
            <a:off x="8658598" y="3606527"/>
            <a:ext cx="204788" cy="228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570" name="公式" r:id="rId25" imgW="114300" imgH="127000" progId="Equation.3">
                    <p:embed/>
                  </p:oleObj>
                </mc:Choice>
                <mc:Fallback>
                  <p:oleObj name="公式" r:id="rId25" imgW="114300" imgH="127000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58598" y="3606527"/>
                          <a:ext cx="204788" cy="2286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80" name="Object 19"/>
            <p:cNvGraphicFramePr>
              <a:graphicFrameLocks noChangeAspect="1"/>
            </p:cNvGraphicFramePr>
            <p:nvPr/>
          </p:nvGraphicFramePr>
          <p:xfrm>
            <a:off x="6601198" y="1687240"/>
            <a:ext cx="265113" cy="295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571" name="Equation" r:id="rId27" imgW="114300" imgH="127000" progId="Equation.DSMT4">
                    <p:embed/>
                  </p:oleObj>
                </mc:Choice>
                <mc:Fallback>
                  <p:oleObj name="Equation" r:id="rId27" imgW="114300" imgH="127000" progId="Equation.DSMT4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01198" y="1687240"/>
                          <a:ext cx="265113" cy="2952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81" name="Object 20"/>
            <p:cNvGraphicFramePr>
              <a:graphicFrameLocks noChangeAspect="1"/>
            </p:cNvGraphicFramePr>
            <p:nvPr/>
          </p:nvGraphicFramePr>
          <p:xfrm>
            <a:off x="8161710" y="2082527"/>
            <a:ext cx="838200" cy="2555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572" name="公式" r:id="rId29" imgW="495300" imgH="152400" progId="Equation.3">
                    <p:embed/>
                  </p:oleObj>
                </mc:Choice>
                <mc:Fallback>
                  <p:oleObj name="公式" r:id="rId29" imgW="495300" imgH="152400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61710" y="2082527"/>
                          <a:ext cx="838200" cy="2555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82" name="Object 21"/>
            <p:cNvGraphicFramePr>
              <a:graphicFrameLocks noChangeAspect="1"/>
            </p:cNvGraphicFramePr>
            <p:nvPr/>
          </p:nvGraphicFramePr>
          <p:xfrm>
            <a:off x="7856910" y="1701527"/>
            <a:ext cx="838200" cy="2619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573" name="公式" r:id="rId31" imgW="482600" imgH="152400" progId="Equation.3">
                    <p:embed/>
                  </p:oleObj>
                </mc:Choice>
                <mc:Fallback>
                  <p:oleObj name="公式" r:id="rId31" imgW="482600" imgH="152400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856910" y="1701527"/>
                          <a:ext cx="838200" cy="2619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83" name="Object 22"/>
            <p:cNvGraphicFramePr>
              <a:graphicFrameLocks noChangeAspect="1"/>
            </p:cNvGraphicFramePr>
            <p:nvPr/>
          </p:nvGraphicFramePr>
          <p:xfrm>
            <a:off x="6925048" y="3606527"/>
            <a:ext cx="169863" cy="228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574" name="公式" r:id="rId33" imgW="114300" imgH="152400" progId="Equation.3">
                    <p:embed/>
                  </p:oleObj>
                </mc:Choice>
                <mc:Fallback>
                  <p:oleObj name="公式" r:id="rId33" imgW="114300" imgH="152400" progId="Equation.3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925048" y="3606527"/>
                          <a:ext cx="169863" cy="2286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84" name="Object 23"/>
            <p:cNvGraphicFramePr>
              <a:graphicFrameLocks noChangeAspect="1"/>
            </p:cNvGraphicFramePr>
            <p:nvPr/>
          </p:nvGraphicFramePr>
          <p:xfrm>
            <a:off x="7617198" y="3619227"/>
            <a:ext cx="134938" cy="215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575" name="公式" r:id="rId35" imgW="88900" imgH="139700" progId="Equation.3">
                    <p:embed/>
                  </p:oleObj>
                </mc:Choice>
                <mc:Fallback>
                  <p:oleObj name="公式" r:id="rId35" imgW="88900" imgH="139700" progId="Equation.3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17198" y="3619227"/>
                          <a:ext cx="134938" cy="2159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85" name="Object 24"/>
            <p:cNvGraphicFramePr>
              <a:graphicFrameLocks noChangeAspect="1"/>
            </p:cNvGraphicFramePr>
            <p:nvPr/>
          </p:nvGraphicFramePr>
          <p:xfrm>
            <a:off x="6713910" y="2692127"/>
            <a:ext cx="134938" cy="215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576" name="公式" r:id="rId37" imgW="88900" imgH="139700" progId="Equation.3">
                    <p:embed/>
                  </p:oleObj>
                </mc:Choice>
                <mc:Fallback>
                  <p:oleObj name="公式" r:id="rId37" imgW="88900" imgH="139700" progId="Equation.3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13910" y="2692127"/>
                          <a:ext cx="134938" cy="2159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386" name="Line 25"/>
            <p:cNvSpPr>
              <a:spLocks noChangeShapeType="1"/>
            </p:cNvSpPr>
            <p:nvPr/>
          </p:nvSpPr>
          <p:spPr bwMode="auto">
            <a:xfrm>
              <a:off x="6866310" y="2844527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87" name="Line 26"/>
            <p:cNvSpPr>
              <a:spLocks noChangeShapeType="1"/>
            </p:cNvSpPr>
            <p:nvPr/>
          </p:nvSpPr>
          <p:spPr bwMode="auto">
            <a:xfrm>
              <a:off x="6866310" y="3301727"/>
              <a:ext cx="152400" cy="0"/>
            </a:xfrm>
            <a:prstGeom prst="line">
              <a:avLst/>
            </a:prstGeom>
            <a:noFill/>
            <a:ln w="9525">
              <a:solidFill>
                <a:srgbClr val="FF006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88" name="Line 27"/>
            <p:cNvSpPr>
              <a:spLocks noChangeShapeType="1"/>
            </p:cNvSpPr>
            <p:nvPr/>
          </p:nvSpPr>
          <p:spPr bwMode="auto">
            <a:xfrm>
              <a:off x="6866310" y="3073127"/>
              <a:ext cx="457200" cy="0"/>
            </a:xfrm>
            <a:prstGeom prst="line">
              <a:avLst/>
            </a:prstGeom>
            <a:noFill/>
            <a:ln w="9525">
              <a:solidFill>
                <a:srgbClr val="FF006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89" name="Line 28"/>
            <p:cNvSpPr>
              <a:spLocks noChangeShapeType="1"/>
            </p:cNvSpPr>
            <p:nvPr/>
          </p:nvSpPr>
          <p:spPr bwMode="auto">
            <a:xfrm>
              <a:off x="6866310" y="2920727"/>
              <a:ext cx="609600" cy="0"/>
            </a:xfrm>
            <a:prstGeom prst="line">
              <a:avLst/>
            </a:prstGeom>
            <a:noFill/>
            <a:ln w="9525">
              <a:solidFill>
                <a:srgbClr val="FF006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90" name="Line 29"/>
            <p:cNvSpPr>
              <a:spLocks noChangeShapeType="1"/>
            </p:cNvSpPr>
            <p:nvPr/>
          </p:nvSpPr>
          <p:spPr bwMode="auto">
            <a:xfrm>
              <a:off x="6866310" y="3149327"/>
              <a:ext cx="381000" cy="0"/>
            </a:xfrm>
            <a:prstGeom prst="line">
              <a:avLst/>
            </a:prstGeom>
            <a:noFill/>
            <a:ln w="9525">
              <a:solidFill>
                <a:srgbClr val="FF006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91" name="Line 30"/>
            <p:cNvSpPr>
              <a:spLocks noChangeShapeType="1"/>
            </p:cNvSpPr>
            <p:nvPr/>
          </p:nvSpPr>
          <p:spPr bwMode="auto">
            <a:xfrm>
              <a:off x="6866310" y="2996927"/>
              <a:ext cx="533400" cy="0"/>
            </a:xfrm>
            <a:prstGeom prst="line">
              <a:avLst/>
            </a:prstGeom>
            <a:noFill/>
            <a:ln w="9525">
              <a:solidFill>
                <a:srgbClr val="FF006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92" name="Line 31"/>
            <p:cNvSpPr>
              <a:spLocks noChangeShapeType="1"/>
            </p:cNvSpPr>
            <p:nvPr/>
          </p:nvSpPr>
          <p:spPr bwMode="auto">
            <a:xfrm>
              <a:off x="6866310" y="3225527"/>
              <a:ext cx="304800" cy="0"/>
            </a:xfrm>
            <a:prstGeom prst="line">
              <a:avLst/>
            </a:prstGeom>
            <a:noFill/>
            <a:ln w="9525">
              <a:solidFill>
                <a:srgbClr val="FF006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93" name="Line 32"/>
            <p:cNvSpPr>
              <a:spLocks noChangeShapeType="1"/>
            </p:cNvSpPr>
            <p:nvPr/>
          </p:nvSpPr>
          <p:spPr bwMode="auto">
            <a:xfrm>
              <a:off x="6866310" y="3377927"/>
              <a:ext cx="152400" cy="0"/>
            </a:xfrm>
            <a:prstGeom prst="line">
              <a:avLst/>
            </a:prstGeom>
            <a:noFill/>
            <a:ln w="9525">
              <a:solidFill>
                <a:srgbClr val="FF006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94" name="Line 33"/>
            <p:cNvSpPr>
              <a:spLocks noChangeShapeType="1"/>
            </p:cNvSpPr>
            <p:nvPr/>
          </p:nvSpPr>
          <p:spPr bwMode="auto">
            <a:xfrm>
              <a:off x="7018710" y="3301727"/>
              <a:ext cx="76200" cy="0"/>
            </a:xfrm>
            <a:prstGeom prst="line">
              <a:avLst/>
            </a:prstGeom>
            <a:noFill/>
            <a:ln w="9525">
              <a:solidFill>
                <a:srgbClr val="FF006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95" name="Line 34"/>
            <p:cNvSpPr>
              <a:spLocks noChangeShapeType="1"/>
            </p:cNvSpPr>
            <p:nvPr/>
          </p:nvSpPr>
          <p:spPr bwMode="auto">
            <a:xfrm>
              <a:off x="7352085" y="2368277"/>
              <a:ext cx="0" cy="468312"/>
            </a:xfrm>
            <a:prstGeom prst="line">
              <a:avLst/>
            </a:prstGeom>
            <a:noFill/>
            <a:ln w="9525">
              <a:solidFill>
                <a:srgbClr val="CC66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96" name="Line 35"/>
            <p:cNvSpPr>
              <a:spLocks noChangeShapeType="1"/>
            </p:cNvSpPr>
            <p:nvPr/>
          </p:nvSpPr>
          <p:spPr bwMode="auto">
            <a:xfrm>
              <a:off x="7239373" y="2463527"/>
              <a:ext cx="0" cy="381000"/>
            </a:xfrm>
            <a:prstGeom prst="line">
              <a:avLst/>
            </a:prstGeom>
            <a:noFill/>
            <a:ln w="9525">
              <a:solidFill>
                <a:srgbClr val="CC66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97" name="Line 36"/>
            <p:cNvSpPr>
              <a:spLocks noChangeShapeType="1"/>
            </p:cNvSpPr>
            <p:nvPr/>
          </p:nvSpPr>
          <p:spPr bwMode="auto">
            <a:xfrm>
              <a:off x="7020298" y="2673077"/>
              <a:ext cx="0" cy="179387"/>
            </a:xfrm>
            <a:prstGeom prst="line">
              <a:avLst/>
            </a:prstGeom>
            <a:noFill/>
            <a:ln w="9525">
              <a:solidFill>
                <a:srgbClr val="CC66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98" name="Line 37"/>
            <p:cNvSpPr>
              <a:spLocks noChangeShapeType="1"/>
            </p:cNvSpPr>
            <p:nvPr/>
          </p:nvSpPr>
          <p:spPr bwMode="auto">
            <a:xfrm flipH="1">
              <a:off x="6485310" y="2158727"/>
              <a:ext cx="1371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5399" name="Object 38"/>
            <p:cNvGraphicFramePr>
              <a:graphicFrameLocks noChangeAspect="1"/>
            </p:cNvGraphicFramePr>
            <p:nvPr/>
          </p:nvGraphicFramePr>
          <p:xfrm>
            <a:off x="6637710" y="2158727"/>
            <a:ext cx="184150" cy="228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577" name="公式" r:id="rId38" imgW="114300" imgH="139700" progId="Equation.3">
                    <p:embed/>
                  </p:oleObj>
                </mc:Choice>
                <mc:Fallback>
                  <p:oleObj name="公式" r:id="rId38" imgW="114300" imgH="139700" progId="Equation.3">
                    <p:embed/>
                    <p:pic>
                      <p:nvPicPr>
                        <p:cNvPr id="0" name="Object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37710" y="2158727"/>
                          <a:ext cx="184150" cy="2286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5" name="Line 35"/>
            <p:cNvSpPr>
              <a:spLocks noChangeShapeType="1"/>
            </p:cNvSpPr>
            <p:nvPr/>
          </p:nvSpPr>
          <p:spPr bwMode="auto">
            <a:xfrm>
              <a:off x="7127116" y="2600936"/>
              <a:ext cx="0" cy="252000"/>
            </a:xfrm>
            <a:prstGeom prst="line">
              <a:avLst/>
            </a:prstGeom>
            <a:noFill/>
            <a:ln w="9525">
              <a:solidFill>
                <a:srgbClr val="CC66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" name="Line 34"/>
            <p:cNvSpPr>
              <a:spLocks noChangeShapeType="1"/>
            </p:cNvSpPr>
            <p:nvPr/>
          </p:nvSpPr>
          <p:spPr bwMode="auto">
            <a:xfrm>
              <a:off x="7452320" y="2276872"/>
              <a:ext cx="0" cy="576000"/>
            </a:xfrm>
            <a:prstGeom prst="line">
              <a:avLst/>
            </a:prstGeom>
            <a:noFill/>
            <a:ln w="9525">
              <a:solidFill>
                <a:srgbClr val="CC66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43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43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Text Box 2"/>
          <p:cNvSpPr txBox="1">
            <a:spLocks noChangeArrowheads="1"/>
          </p:cNvSpPr>
          <p:nvPr/>
        </p:nvSpPr>
        <p:spPr bwMode="auto">
          <a:xfrm>
            <a:off x="683568" y="260648"/>
            <a:ext cx="4075112" cy="64135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3600" b="1" dirty="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rPr>
              <a:t>解法二</a:t>
            </a:r>
            <a:r>
              <a:rPr kumimoji="1" lang="zh-CN" altLang="en-US" sz="3600" dirty="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rPr>
              <a:t>  分布函数法</a:t>
            </a:r>
            <a:endParaRPr kumimoji="1" lang="zh-CN" altLang="en-US" sz="3600" dirty="0">
              <a:solidFill>
                <a:srgbClr val="0033CC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139267" name="Object 3"/>
          <p:cNvGraphicFramePr>
            <a:graphicFrameLocks noChangeAspect="1"/>
          </p:cNvGraphicFramePr>
          <p:nvPr/>
        </p:nvGraphicFramePr>
        <p:xfrm>
          <a:off x="1116013" y="1196752"/>
          <a:ext cx="3492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10" name="Equation" r:id="rId1" imgW="5715000" imgH="685800" progId="Equation.3">
                  <p:embed/>
                </p:oleObj>
              </mc:Choice>
              <mc:Fallback>
                <p:oleObj name="Equation" r:id="rId1" imgW="5715000" imgH="6858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1196752"/>
                        <a:ext cx="34925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268" name="Object 4"/>
          <p:cNvGraphicFramePr>
            <a:graphicFrameLocks noChangeAspect="1"/>
          </p:cNvGraphicFramePr>
          <p:nvPr/>
        </p:nvGraphicFramePr>
        <p:xfrm>
          <a:off x="2051050" y="2204814"/>
          <a:ext cx="30353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11" name="Equation" r:id="rId3" imgW="4953000" imgH="1384300" progId="Equation.3">
                  <p:embed/>
                </p:oleObj>
              </mc:Choice>
              <mc:Fallback>
                <p:oleObj name="Equation" r:id="rId3" imgW="4953000" imgH="13843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2204814"/>
                        <a:ext cx="30353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9269" name="AutoShape 5" descr="宽上对角线"/>
          <p:cNvSpPr>
            <a:spLocks noChangeArrowheads="1"/>
          </p:cNvSpPr>
          <p:nvPr/>
        </p:nvSpPr>
        <p:spPr bwMode="auto">
          <a:xfrm>
            <a:off x="5465763" y="3071589"/>
            <a:ext cx="2362200" cy="2362200"/>
          </a:xfrm>
          <a:prstGeom prst="rtTriangle">
            <a:avLst/>
          </a:prstGeom>
          <a:pattFill prst="wdUpDiag">
            <a:fgClr>
              <a:srgbClr val="00B050"/>
            </a:fgClr>
            <a:bgClr>
              <a:schemeClr val="bg2"/>
            </a:bgClr>
          </a:patt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2" name="Group 6"/>
          <p:cNvGrpSpPr/>
          <p:nvPr/>
        </p:nvGrpSpPr>
        <p:grpSpPr bwMode="auto">
          <a:xfrm>
            <a:off x="5054600" y="2742977"/>
            <a:ext cx="2752725" cy="2649537"/>
            <a:chOff x="3184" y="2064"/>
            <a:chExt cx="1734" cy="1669"/>
          </a:xfrm>
        </p:grpSpPr>
        <p:sp>
          <p:nvSpPr>
            <p:cNvPr id="16407" name="Line 7"/>
            <p:cNvSpPr>
              <a:spLocks noChangeShapeType="1"/>
            </p:cNvSpPr>
            <p:nvPr/>
          </p:nvSpPr>
          <p:spPr bwMode="auto">
            <a:xfrm>
              <a:off x="3478" y="2293"/>
              <a:ext cx="1440" cy="1440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408" name="Text Box 8"/>
            <p:cNvSpPr txBox="1">
              <a:spLocks noChangeArrowheads="1"/>
            </p:cNvSpPr>
            <p:nvPr/>
          </p:nvSpPr>
          <p:spPr bwMode="auto">
            <a:xfrm rot="2598720">
              <a:off x="3184" y="2064"/>
              <a:ext cx="91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3200" i="1">
                  <a:solidFill>
                    <a:srgbClr val="3366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x+y = z</a:t>
              </a:r>
              <a:endParaRPr kumimoji="1" lang="en-US" altLang="zh-CN" sz="3200" i="1">
                <a:solidFill>
                  <a:srgbClr val="3366FF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sp>
        <p:nvSpPr>
          <p:cNvPr id="139273" name="Text Box 9"/>
          <p:cNvSpPr txBox="1">
            <a:spLocks noChangeArrowheads="1"/>
          </p:cNvSpPr>
          <p:nvPr/>
        </p:nvSpPr>
        <p:spPr bwMode="auto">
          <a:xfrm>
            <a:off x="900113" y="3500214"/>
            <a:ext cx="309721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3600">
                <a:latin typeface="Times New Roman" panose="02020603050405020304" pitchFamily="18" charset="0"/>
                <a:ea typeface="楷体_GB2312" pitchFamily="49" charset="-122"/>
              </a:rPr>
              <a:t>当</a:t>
            </a:r>
            <a:r>
              <a:rPr kumimoji="1" lang="en-US" altLang="zh-CN" sz="3600" i="1">
                <a:latin typeface="Times New Roman" panose="02020603050405020304" pitchFamily="18" charset="0"/>
                <a:ea typeface="楷体_GB2312" pitchFamily="49" charset="-122"/>
              </a:rPr>
              <a:t>z &lt; </a:t>
            </a:r>
            <a:r>
              <a:rPr kumimoji="1" lang="en-US" altLang="zh-CN" sz="3600">
                <a:latin typeface="Times New Roman" panose="02020603050405020304" pitchFamily="18" charset="0"/>
                <a:ea typeface="楷体_GB2312" pitchFamily="49" charset="-122"/>
              </a:rPr>
              <a:t>0 </a:t>
            </a:r>
            <a:r>
              <a:rPr kumimoji="1" lang="zh-CN" altLang="en-US" sz="3600">
                <a:latin typeface="Times New Roman" panose="02020603050405020304" pitchFamily="18" charset="0"/>
                <a:ea typeface="楷体_GB2312" pitchFamily="49" charset="-122"/>
              </a:rPr>
              <a:t>时，</a:t>
            </a:r>
            <a:endParaRPr kumimoji="1" lang="zh-CN" altLang="en-US" sz="36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139274" name="Object 10"/>
          <p:cNvGraphicFramePr>
            <a:graphicFrameLocks noChangeAspect="1"/>
          </p:cNvGraphicFramePr>
          <p:nvPr/>
        </p:nvGraphicFramePr>
        <p:xfrm>
          <a:off x="2411413" y="4508277"/>
          <a:ext cx="1562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12" name="Equation" r:id="rId5" imgW="2489200" imgH="685800" progId="Equation.3">
                  <p:embed/>
                </p:oleObj>
              </mc:Choice>
              <mc:Fallback>
                <p:oleObj name="Equation" r:id="rId5" imgW="2489200" imgH="6858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4508277"/>
                        <a:ext cx="1562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11"/>
          <p:cNvGrpSpPr/>
          <p:nvPr/>
        </p:nvGrpSpPr>
        <p:grpSpPr bwMode="auto">
          <a:xfrm>
            <a:off x="6227763" y="1484089"/>
            <a:ext cx="2490787" cy="3363913"/>
            <a:chOff x="3926" y="1577"/>
            <a:chExt cx="1569" cy="2119"/>
          </a:xfrm>
        </p:grpSpPr>
        <p:grpSp>
          <p:nvGrpSpPr>
            <p:cNvPr id="16395" name="Group 12"/>
            <p:cNvGrpSpPr/>
            <p:nvPr/>
          </p:nvGrpSpPr>
          <p:grpSpPr bwMode="auto">
            <a:xfrm>
              <a:off x="4992" y="1872"/>
              <a:ext cx="282" cy="1824"/>
              <a:chOff x="4992" y="1872"/>
              <a:chExt cx="282" cy="1824"/>
            </a:xfrm>
          </p:grpSpPr>
          <p:sp>
            <p:nvSpPr>
              <p:cNvPr id="16405" name="Line 13"/>
              <p:cNvSpPr>
                <a:spLocks noChangeShapeType="1"/>
              </p:cNvSpPr>
              <p:nvPr/>
            </p:nvSpPr>
            <p:spPr bwMode="auto">
              <a:xfrm>
                <a:off x="4992" y="1872"/>
                <a:ext cx="0" cy="1824"/>
              </a:xfrm>
              <a:prstGeom prst="line">
                <a:avLst/>
              </a:prstGeom>
              <a:noFill/>
              <a:ln w="9525">
                <a:solidFill>
                  <a:srgbClr val="99CCFF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406" name="Text Box 14"/>
              <p:cNvSpPr txBox="1">
                <a:spLocks noChangeArrowheads="1"/>
              </p:cNvSpPr>
              <p:nvPr/>
            </p:nvSpPr>
            <p:spPr bwMode="auto">
              <a:xfrm>
                <a:off x="5030" y="2844"/>
                <a:ext cx="244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en-US" altLang="zh-CN" sz="3200">
                    <a:solidFill>
                      <a:srgbClr val="99CCFF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1</a:t>
                </a:r>
                <a:endParaRPr kumimoji="1" lang="en-US" altLang="zh-CN" sz="3200">
                  <a:solidFill>
                    <a:srgbClr val="99CCFF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  <p:sp>
          <p:nvSpPr>
            <p:cNvPr id="16396" name="Rectangle 15" descr="大网格"/>
            <p:cNvSpPr>
              <a:spLocks noChangeArrowheads="1"/>
            </p:cNvSpPr>
            <p:nvPr/>
          </p:nvSpPr>
          <p:spPr bwMode="auto">
            <a:xfrm>
              <a:off x="4198" y="2400"/>
              <a:ext cx="768" cy="768"/>
            </a:xfrm>
            <a:prstGeom prst="rect">
              <a:avLst/>
            </a:prstGeom>
            <a:pattFill prst="lgGrid">
              <a:fgClr>
                <a:srgbClr val="99CCFF"/>
              </a:fgClr>
              <a:bgClr>
                <a:srgbClr val="FFFFFF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1" lang="zh-CN" altLang="zh-CN" sz="32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pSp>
          <p:nvGrpSpPr>
            <p:cNvPr id="16397" name="Group 16"/>
            <p:cNvGrpSpPr/>
            <p:nvPr/>
          </p:nvGrpSpPr>
          <p:grpSpPr bwMode="auto">
            <a:xfrm>
              <a:off x="3948" y="1577"/>
              <a:ext cx="1547" cy="1927"/>
              <a:chOff x="3948" y="1577"/>
              <a:chExt cx="1547" cy="1927"/>
            </a:xfrm>
          </p:grpSpPr>
          <p:sp>
            <p:nvSpPr>
              <p:cNvPr id="16401" name="Line 17"/>
              <p:cNvSpPr>
                <a:spLocks noChangeShapeType="1"/>
              </p:cNvSpPr>
              <p:nvPr/>
            </p:nvSpPr>
            <p:spPr bwMode="auto">
              <a:xfrm flipV="1">
                <a:off x="4176" y="1872"/>
                <a:ext cx="0" cy="16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402" name="Text Box 18"/>
              <p:cNvSpPr txBox="1">
                <a:spLocks noChangeArrowheads="1"/>
              </p:cNvSpPr>
              <p:nvPr/>
            </p:nvSpPr>
            <p:spPr bwMode="auto">
              <a:xfrm>
                <a:off x="3948" y="1577"/>
                <a:ext cx="230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en-US" altLang="zh-CN" sz="3200" i="1">
                    <a:solidFill>
                      <a:schemeClr val="hlink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y</a:t>
                </a:r>
                <a:endParaRPr kumimoji="1" lang="en-US" altLang="zh-CN" sz="3200" i="1">
                  <a:solidFill>
                    <a:schemeClr val="hlink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6403" name="Line 19"/>
              <p:cNvSpPr>
                <a:spLocks noChangeShapeType="1"/>
              </p:cNvSpPr>
              <p:nvPr/>
            </p:nvSpPr>
            <p:spPr bwMode="auto">
              <a:xfrm>
                <a:off x="3984" y="3168"/>
                <a:ext cx="14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404" name="Text Box 20"/>
              <p:cNvSpPr txBox="1">
                <a:spLocks noChangeArrowheads="1"/>
              </p:cNvSpPr>
              <p:nvPr/>
            </p:nvSpPr>
            <p:spPr bwMode="auto">
              <a:xfrm>
                <a:off x="5265" y="3110"/>
                <a:ext cx="230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en-US" altLang="zh-CN" sz="3200" i="1">
                    <a:latin typeface="Times New Roman" panose="02020603050405020304" pitchFamily="18" charset="0"/>
                    <a:ea typeface="楷体_GB2312" pitchFamily="49" charset="-122"/>
                  </a:rPr>
                  <a:t>x</a:t>
                </a:r>
                <a:endParaRPr kumimoji="1" lang="en-US" altLang="zh-CN" sz="3200" i="1"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  <p:grpSp>
          <p:nvGrpSpPr>
            <p:cNvPr id="16398" name="Group 21"/>
            <p:cNvGrpSpPr/>
            <p:nvPr/>
          </p:nvGrpSpPr>
          <p:grpSpPr bwMode="auto">
            <a:xfrm>
              <a:off x="3926" y="2028"/>
              <a:ext cx="1354" cy="372"/>
              <a:chOff x="3926" y="2028"/>
              <a:chExt cx="1354" cy="372"/>
            </a:xfrm>
          </p:grpSpPr>
          <p:sp>
            <p:nvSpPr>
              <p:cNvPr id="16399" name="Line 22"/>
              <p:cNvSpPr>
                <a:spLocks noChangeShapeType="1"/>
              </p:cNvSpPr>
              <p:nvPr/>
            </p:nvSpPr>
            <p:spPr bwMode="auto">
              <a:xfrm>
                <a:off x="3936" y="2400"/>
                <a:ext cx="1344" cy="0"/>
              </a:xfrm>
              <a:prstGeom prst="line">
                <a:avLst/>
              </a:prstGeom>
              <a:noFill/>
              <a:ln w="9525">
                <a:solidFill>
                  <a:srgbClr val="0099FF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400" name="Text Box 23"/>
              <p:cNvSpPr txBox="1">
                <a:spLocks noChangeArrowheads="1"/>
              </p:cNvSpPr>
              <p:nvPr/>
            </p:nvSpPr>
            <p:spPr bwMode="auto">
              <a:xfrm>
                <a:off x="3926" y="2028"/>
                <a:ext cx="244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en-US" altLang="zh-CN" sz="3200">
                    <a:solidFill>
                      <a:srgbClr val="0099FF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1</a:t>
                </a:r>
                <a:endParaRPr kumimoji="1" lang="en-US" altLang="zh-CN" sz="3200">
                  <a:solidFill>
                    <a:srgbClr val="0099FF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9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39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39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39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39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69" grpId="0" animBg="1"/>
      <p:bldP spid="139273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Text Box 2"/>
          <p:cNvSpPr txBox="1">
            <a:spLocks noChangeArrowheads="1"/>
          </p:cNvSpPr>
          <p:nvPr/>
        </p:nvSpPr>
        <p:spPr bwMode="auto">
          <a:xfrm>
            <a:off x="1187450" y="260648"/>
            <a:ext cx="40386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4000">
                <a:latin typeface="Times New Roman" panose="02020603050405020304" pitchFamily="18" charset="0"/>
                <a:ea typeface="楷体_GB2312" pitchFamily="49" charset="-122"/>
              </a:rPr>
              <a:t>当</a:t>
            </a:r>
            <a:r>
              <a:rPr kumimoji="1" lang="en-US" altLang="zh-CN" sz="4000">
                <a:latin typeface="Times New Roman" panose="02020603050405020304" pitchFamily="18" charset="0"/>
                <a:ea typeface="楷体_GB2312" pitchFamily="49" charset="-122"/>
              </a:rPr>
              <a:t>0 </a:t>
            </a:r>
            <a:r>
              <a:rPr kumimoji="1" lang="en-US" altLang="zh-CN" sz="400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 </a:t>
            </a:r>
            <a:r>
              <a:rPr kumimoji="1" lang="en-US" altLang="zh-CN" sz="4000" i="1">
                <a:latin typeface="Times New Roman" panose="02020603050405020304" pitchFamily="18" charset="0"/>
                <a:ea typeface="楷体_GB2312" pitchFamily="49" charset="-122"/>
              </a:rPr>
              <a:t>z &lt; </a:t>
            </a:r>
            <a:r>
              <a:rPr kumimoji="1" lang="en-US" altLang="zh-CN" sz="4000">
                <a:latin typeface="Times New Roman" panose="02020603050405020304" pitchFamily="18" charset="0"/>
                <a:ea typeface="楷体_GB2312" pitchFamily="49" charset="-122"/>
              </a:rPr>
              <a:t>1 </a:t>
            </a:r>
            <a:r>
              <a:rPr kumimoji="1" lang="zh-CN" altLang="en-US" sz="4000">
                <a:latin typeface="Times New Roman" panose="02020603050405020304" pitchFamily="18" charset="0"/>
                <a:ea typeface="楷体_GB2312" pitchFamily="49" charset="-122"/>
              </a:rPr>
              <a:t>时，</a:t>
            </a:r>
            <a:endParaRPr kumimoji="1" lang="zh-CN" altLang="en-US" sz="40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0291" name="Object 3"/>
              <p:cNvSpPr txBox="1"/>
              <p:nvPr/>
            </p:nvSpPr>
            <p:spPr bwMode="auto">
              <a:xfrm>
                <a:off x="569912" y="1448101"/>
                <a:ext cx="4189413" cy="861712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6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6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zh-CN" altLang="en-US" sz="26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𝒁</m:t>
                          </m:r>
                        </m:sub>
                      </m:sSub>
                      <m:r>
                        <a:rPr lang="zh-CN" altLang="en-US" sz="26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6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zh-CN" altLang="en-US" sz="26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trlPr>
                            <a:rPr lang="zh-CN" altLang="en-US" sz="26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6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 </m:t>
                          </m:r>
                          <m:r>
                            <a:rPr lang="zh-CN" altLang="en-US" sz="26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zh-CN" altLang="en-US" sz="26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 </m:t>
                          </m:r>
                          <m:r>
                            <a:rPr lang="zh-CN" altLang="en-US" sz="26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sup>
                        <m:e>
                          <m:r>
                            <a:rPr lang="zh-CN" altLang="en-US" sz="26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zh-CN" altLang="en-US" sz="26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𝒅𝒙</m:t>
                          </m:r>
                        </m:e>
                      </m:nary>
                      <m:nary>
                        <m:naryPr>
                          <m:ctrlPr>
                            <a:rPr lang="zh-CN" altLang="en-US" sz="26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6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 </m:t>
                          </m:r>
                          <m:r>
                            <a:rPr lang="zh-CN" altLang="en-US" sz="26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zh-CN" altLang="en-US" sz="26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 </m:t>
                          </m:r>
                          <m:r>
                            <a:rPr lang="zh-CN" altLang="en-US" sz="26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  <m:r>
                            <a:rPr lang="zh-CN" altLang="en-US" sz="26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6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sup>
                        <m:e>
                          <m:r>
                            <a:rPr lang="zh-CN" altLang="en-US" sz="26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 </m:t>
                          </m:r>
                          <m:r>
                            <a:rPr lang="zh-CN" altLang="en-US" sz="26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zh-CN" altLang="en-US" sz="26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𝒅𝒚</m:t>
                          </m:r>
                        </m:e>
                      </m:nary>
                    </m:oMath>
                  </m:oMathPara>
                </a14:m>
                <a:endParaRPr lang="zh-CN" altLang="en-US" b="1" dirty="0"/>
              </a:p>
            </p:txBody>
          </p:sp>
        </mc:Choice>
        <mc:Fallback>
          <p:sp>
            <p:nvSpPr>
              <p:cNvPr id="140291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69912" y="1448101"/>
                <a:ext cx="4189413" cy="861712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graphicFrame>
        <p:nvGraphicFramePr>
          <p:cNvPr id="140292" name="Object 4"/>
          <p:cNvGraphicFramePr>
            <a:graphicFrameLocks noChangeAspect="1"/>
          </p:cNvGraphicFramePr>
          <p:nvPr/>
        </p:nvGraphicFramePr>
        <p:xfrm>
          <a:off x="1908175" y="2492375"/>
          <a:ext cx="259715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20" name="Equation" r:id="rId2" imgW="3479800" imgH="1193800" progId="Equation.3">
                  <p:embed/>
                </p:oleObj>
              </mc:Choice>
              <mc:Fallback>
                <p:oleObj name="Equation" r:id="rId2" imgW="3479800" imgH="1193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2492375"/>
                        <a:ext cx="2597150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0293" name="Object 5"/>
          <p:cNvGraphicFramePr>
            <a:graphicFrameLocks noChangeAspect="1"/>
          </p:cNvGraphicFramePr>
          <p:nvPr/>
        </p:nvGraphicFramePr>
        <p:xfrm>
          <a:off x="1908175" y="3572173"/>
          <a:ext cx="1296988" cy="70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21" name="Equation" r:id="rId4" imgW="685800" imgH="241300" progId="Equation.3">
                  <p:embed/>
                </p:oleObj>
              </mc:Choice>
              <mc:Fallback>
                <p:oleObj name="Equation" r:id="rId4" imgW="685800" imgH="2413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3572173"/>
                        <a:ext cx="1296988" cy="709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0294" name="AutoShape 6"/>
          <p:cNvSpPr>
            <a:spLocks noChangeArrowheads="1"/>
          </p:cNvSpPr>
          <p:nvPr/>
        </p:nvSpPr>
        <p:spPr bwMode="auto">
          <a:xfrm>
            <a:off x="900113" y="4724698"/>
            <a:ext cx="685800" cy="304800"/>
          </a:xfrm>
          <a:prstGeom prst="rightArrow">
            <a:avLst>
              <a:gd name="adj1" fmla="val 50000"/>
              <a:gd name="adj2" fmla="val 562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40295" name="Object 7"/>
          <p:cNvGraphicFramePr>
            <a:graphicFrameLocks noChangeAspect="1"/>
          </p:cNvGraphicFramePr>
          <p:nvPr/>
        </p:nvGraphicFramePr>
        <p:xfrm>
          <a:off x="2051050" y="4580236"/>
          <a:ext cx="2199776" cy="6101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22" name="Equation" r:id="rId6" imgW="2463800" imgH="685800" progId="Equation.3">
                  <p:embed/>
                </p:oleObj>
              </mc:Choice>
              <mc:Fallback>
                <p:oleObj name="Equation" r:id="rId6" imgW="2463800" imgH="6858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4580236"/>
                        <a:ext cx="2199776" cy="6101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8"/>
          <p:cNvGrpSpPr/>
          <p:nvPr/>
        </p:nvGrpSpPr>
        <p:grpSpPr bwMode="auto">
          <a:xfrm>
            <a:off x="6078538" y="868663"/>
            <a:ext cx="2455862" cy="3063876"/>
            <a:chOff x="2725" y="2009"/>
            <a:chExt cx="1547" cy="1930"/>
          </a:xfrm>
        </p:grpSpPr>
        <p:sp>
          <p:nvSpPr>
            <p:cNvPr id="17453" name="Line 9"/>
            <p:cNvSpPr>
              <a:spLocks noChangeShapeType="1"/>
            </p:cNvSpPr>
            <p:nvPr/>
          </p:nvSpPr>
          <p:spPr bwMode="auto">
            <a:xfrm flipV="1">
              <a:off x="2976" y="2304"/>
              <a:ext cx="0" cy="16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54" name="Text Box 10"/>
            <p:cNvSpPr txBox="1">
              <a:spLocks noChangeArrowheads="1"/>
            </p:cNvSpPr>
            <p:nvPr/>
          </p:nvSpPr>
          <p:spPr bwMode="auto">
            <a:xfrm>
              <a:off x="2725" y="2009"/>
              <a:ext cx="23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3200" i="1">
                  <a:latin typeface="Times New Roman" panose="02020603050405020304" pitchFamily="18" charset="0"/>
                  <a:ea typeface="楷体_GB2312" pitchFamily="49" charset="-122"/>
                </a:rPr>
                <a:t>y</a:t>
              </a:r>
              <a:endParaRPr kumimoji="1" lang="en-US" altLang="zh-CN" sz="3200" i="1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7455" name="Line 11"/>
            <p:cNvSpPr>
              <a:spLocks noChangeShapeType="1"/>
            </p:cNvSpPr>
            <p:nvPr/>
          </p:nvSpPr>
          <p:spPr bwMode="auto">
            <a:xfrm>
              <a:off x="2761" y="3600"/>
              <a:ext cx="14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56" name="Text Box 12"/>
            <p:cNvSpPr txBox="1">
              <a:spLocks noChangeArrowheads="1"/>
            </p:cNvSpPr>
            <p:nvPr/>
          </p:nvSpPr>
          <p:spPr bwMode="auto">
            <a:xfrm>
              <a:off x="4042" y="3574"/>
              <a:ext cx="23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3200" i="1" dirty="0">
                  <a:latin typeface="Times New Roman" panose="02020603050405020304" pitchFamily="18" charset="0"/>
                  <a:ea typeface="楷体_GB2312" pitchFamily="49" charset="-122"/>
                </a:rPr>
                <a:t>x</a:t>
              </a:r>
              <a:endParaRPr kumimoji="1" lang="en-US" altLang="zh-CN" sz="3200" i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3" name="Group 13"/>
          <p:cNvGrpSpPr/>
          <p:nvPr/>
        </p:nvGrpSpPr>
        <p:grpSpPr bwMode="auto">
          <a:xfrm>
            <a:off x="6096000" y="1336973"/>
            <a:ext cx="2149475" cy="2895600"/>
            <a:chOff x="2719" y="2304"/>
            <a:chExt cx="1354" cy="1824"/>
          </a:xfrm>
        </p:grpSpPr>
        <p:grpSp>
          <p:nvGrpSpPr>
            <p:cNvPr id="17430" name="Group 14"/>
            <p:cNvGrpSpPr/>
            <p:nvPr/>
          </p:nvGrpSpPr>
          <p:grpSpPr bwMode="auto">
            <a:xfrm>
              <a:off x="3769" y="2304"/>
              <a:ext cx="282" cy="1824"/>
              <a:chOff x="4992" y="1872"/>
              <a:chExt cx="282" cy="1824"/>
            </a:xfrm>
          </p:grpSpPr>
          <p:sp>
            <p:nvSpPr>
              <p:cNvPr id="17451" name="Line 15"/>
              <p:cNvSpPr>
                <a:spLocks noChangeShapeType="1"/>
              </p:cNvSpPr>
              <p:nvPr/>
            </p:nvSpPr>
            <p:spPr bwMode="auto">
              <a:xfrm>
                <a:off x="4992" y="1872"/>
                <a:ext cx="0" cy="1824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452" name="Text Box 16"/>
              <p:cNvSpPr txBox="1">
                <a:spLocks noChangeArrowheads="1"/>
              </p:cNvSpPr>
              <p:nvPr/>
            </p:nvSpPr>
            <p:spPr bwMode="auto">
              <a:xfrm>
                <a:off x="5030" y="2844"/>
                <a:ext cx="244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en-US" altLang="zh-CN" sz="3200">
                    <a:solidFill>
                      <a:srgbClr val="000099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1</a:t>
                </a:r>
                <a:endParaRPr kumimoji="1" lang="en-US" altLang="zh-CN" sz="3200">
                  <a:solidFill>
                    <a:srgbClr val="000099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  <p:grpSp>
          <p:nvGrpSpPr>
            <p:cNvPr id="17431" name="Group 17"/>
            <p:cNvGrpSpPr/>
            <p:nvPr/>
          </p:nvGrpSpPr>
          <p:grpSpPr bwMode="auto">
            <a:xfrm>
              <a:off x="2719" y="2459"/>
              <a:ext cx="1354" cy="372"/>
              <a:chOff x="3926" y="2028"/>
              <a:chExt cx="1354" cy="372"/>
            </a:xfrm>
          </p:grpSpPr>
          <p:sp>
            <p:nvSpPr>
              <p:cNvPr id="17449" name="Line 18"/>
              <p:cNvSpPr>
                <a:spLocks noChangeShapeType="1"/>
              </p:cNvSpPr>
              <p:nvPr/>
            </p:nvSpPr>
            <p:spPr bwMode="auto">
              <a:xfrm>
                <a:off x="3936" y="2400"/>
                <a:ext cx="1344" cy="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450" name="Text Box 19"/>
              <p:cNvSpPr txBox="1">
                <a:spLocks noChangeArrowheads="1"/>
              </p:cNvSpPr>
              <p:nvPr/>
            </p:nvSpPr>
            <p:spPr bwMode="auto">
              <a:xfrm>
                <a:off x="3926" y="2028"/>
                <a:ext cx="244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en-US" altLang="zh-CN" sz="3200">
                    <a:solidFill>
                      <a:srgbClr val="000099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1</a:t>
                </a:r>
                <a:endParaRPr kumimoji="1" lang="en-US" altLang="zh-CN" sz="3200">
                  <a:solidFill>
                    <a:srgbClr val="000099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  <p:grpSp>
          <p:nvGrpSpPr>
            <p:cNvPr id="17432" name="Group 20"/>
            <p:cNvGrpSpPr/>
            <p:nvPr/>
          </p:nvGrpSpPr>
          <p:grpSpPr bwMode="auto">
            <a:xfrm>
              <a:off x="2976" y="2832"/>
              <a:ext cx="768" cy="768"/>
              <a:chOff x="2976" y="2832"/>
              <a:chExt cx="768" cy="768"/>
            </a:xfrm>
          </p:grpSpPr>
          <p:sp>
            <p:nvSpPr>
              <p:cNvPr id="17433" name="Rectangle 21" descr="大网格"/>
              <p:cNvSpPr>
                <a:spLocks noChangeArrowheads="1"/>
              </p:cNvSpPr>
              <p:nvPr/>
            </p:nvSpPr>
            <p:spPr bwMode="auto">
              <a:xfrm>
                <a:off x="2976" y="2832"/>
                <a:ext cx="768" cy="768"/>
              </a:xfrm>
              <a:prstGeom prst="rect">
                <a:avLst/>
              </a:prstGeom>
              <a:pattFill prst="lgGrid">
                <a:fgClr>
                  <a:srgbClr val="99CCFF"/>
                </a:fgClr>
                <a:bgClr>
                  <a:srgbClr val="FFFFFF"/>
                </a:bgClr>
              </a:pattFill>
              <a:ln w="9525">
                <a:solidFill>
                  <a:srgbClr val="000099"/>
                </a:solidFill>
                <a:miter lim="800000"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kumimoji="1" lang="zh-CN" altLang="zh-CN" sz="3200">
                  <a:solidFill>
                    <a:srgbClr val="000099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grpSp>
            <p:nvGrpSpPr>
              <p:cNvPr id="17434" name="Group 22"/>
              <p:cNvGrpSpPr/>
              <p:nvPr/>
            </p:nvGrpSpPr>
            <p:grpSpPr bwMode="auto">
              <a:xfrm>
                <a:off x="2976" y="2832"/>
                <a:ext cx="768" cy="768"/>
                <a:chOff x="2976" y="2832"/>
                <a:chExt cx="768" cy="768"/>
              </a:xfrm>
            </p:grpSpPr>
            <p:sp>
              <p:nvSpPr>
                <p:cNvPr id="17435" name="Line 23"/>
                <p:cNvSpPr>
                  <a:spLocks noChangeShapeType="1"/>
                </p:cNvSpPr>
                <p:nvPr/>
              </p:nvSpPr>
              <p:spPr bwMode="auto">
                <a:xfrm>
                  <a:off x="2976" y="2929"/>
                  <a:ext cx="768" cy="0"/>
                </a:xfrm>
                <a:prstGeom prst="line">
                  <a:avLst/>
                </a:prstGeom>
                <a:noFill/>
                <a:ln w="9525">
                  <a:solidFill>
                    <a:srgbClr val="000099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7436" name="Line 24"/>
                <p:cNvSpPr>
                  <a:spLocks noChangeShapeType="1"/>
                </p:cNvSpPr>
                <p:nvPr/>
              </p:nvSpPr>
              <p:spPr bwMode="auto">
                <a:xfrm>
                  <a:off x="2976" y="3025"/>
                  <a:ext cx="768" cy="0"/>
                </a:xfrm>
                <a:prstGeom prst="line">
                  <a:avLst/>
                </a:prstGeom>
                <a:noFill/>
                <a:ln w="9525">
                  <a:solidFill>
                    <a:srgbClr val="000099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7437" name="Line 25"/>
                <p:cNvSpPr>
                  <a:spLocks noChangeShapeType="1"/>
                </p:cNvSpPr>
                <p:nvPr/>
              </p:nvSpPr>
              <p:spPr bwMode="auto">
                <a:xfrm>
                  <a:off x="2976" y="3121"/>
                  <a:ext cx="768" cy="0"/>
                </a:xfrm>
                <a:prstGeom prst="line">
                  <a:avLst/>
                </a:prstGeom>
                <a:noFill/>
                <a:ln w="9525">
                  <a:solidFill>
                    <a:srgbClr val="000099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7438" name="Line 26"/>
                <p:cNvSpPr>
                  <a:spLocks noChangeShapeType="1"/>
                </p:cNvSpPr>
                <p:nvPr/>
              </p:nvSpPr>
              <p:spPr bwMode="auto">
                <a:xfrm>
                  <a:off x="2976" y="3216"/>
                  <a:ext cx="768" cy="0"/>
                </a:xfrm>
                <a:prstGeom prst="line">
                  <a:avLst/>
                </a:prstGeom>
                <a:noFill/>
                <a:ln w="9525">
                  <a:solidFill>
                    <a:srgbClr val="000099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7439" name="Line 27"/>
                <p:cNvSpPr>
                  <a:spLocks noChangeShapeType="1"/>
                </p:cNvSpPr>
                <p:nvPr/>
              </p:nvSpPr>
              <p:spPr bwMode="auto">
                <a:xfrm>
                  <a:off x="2976" y="3313"/>
                  <a:ext cx="768" cy="0"/>
                </a:xfrm>
                <a:prstGeom prst="line">
                  <a:avLst/>
                </a:prstGeom>
                <a:noFill/>
                <a:ln w="9525">
                  <a:solidFill>
                    <a:srgbClr val="000099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7440" name="Line 28"/>
                <p:cNvSpPr>
                  <a:spLocks noChangeShapeType="1"/>
                </p:cNvSpPr>
                <p:nvPr/>
              </p:nvSpPr>
              <p:spPr bwMode="auto">
                <a:xfrm>
                  <a:off x="2976" y="3409"/>
                  <a:ext cx="768" cy="0"/>
                </a:xfrm>
                <a:prstGeom prst="line">
                  <a:avLst/>
                </a:prstGeom>
                <a:noFill/>
                <a:ln w="9525">
                  <a:solidFill>
                    <a:srgbClr val="000099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7441" name="Line 29"/>
                <p:cNvSpPr>
                  <a:spLocks noChangeShapeType="1"/>
                </p:cNvSpPr>
                <p:nvPr/>
              </p:nvSpPr>
              <p:spPr bwMode="auto">
                <a:xfrm>
                  <a:off x="2976" y="3504"/>
                  <a:ext cx="768" cy="0"/>
                </a:xfrm>
                <a:prstGeom prst="line">
                  <a:avLst/>
                </a:prstGeom>
                <a:noFill/>
                <a:ln w="9525">
                  <a:solidFill>
                    <a:srgbClr val="000099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7442" name="Line 30"/>
                <p:cNvSpPr>
                  <a:spLocks noChangeShapeType="1"/>
                </p:cNvSpPr>
                <p:nvPr/>
              </p:nvSpPr>
              <p:spPr bwMode="auto">
                <a:xfrm>
                  <a:off x="3072" y="2832"/>
                  <a:ext cx="0" cy="768"/>
                </a:xfrm>
                <a:prstGeom prst="line">
                  <a:avLst/>
                </a:prstGeom>
                <a:noFill/>
                <a:ln w="9525">
                  <a:solidFill>
                    <a:srgbClr val="000099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7443" name="Line 31"/>
                <p:cNvSpPr>
                  <a:spLocks noChangeShapeType="1"/>
                </p:cNvSpPr>
                <p:nvPr/>
              </p:nvSpPr>
              <p:spPr bwMode="auto">
                <a:xfrm>
                  <a:off x="3168" y="2832"/>
                  <a:ext cx="0" cy="768"/>
                </a:xfrm>
                <a:prstGeom prst="line">
                  <a:avLst/>
                </a:prstGeom>
                <a:noFill/>
                <a:ln w="9525">
                  <a:solidFill>
                    <a:srgbClr val="000099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7444" name="Line 32"/>
                <p:cNvSpPr>
                  <a:spLocks noChangeShapeType="1"/>
                </p:cNvSpPr>
                <p:nvPr/>
              </p:nvSpPr>
              <p:spPr bwMode="auto">
                <a:xfrm>
                  <a:off x="3264" y="2832"/>
                  <a:ext cx="0" cy="768"/>
                </a:xfrm>
                <a:prstGeom prst="line">
                  <a:avLst/>
                </a:prstGeom>
                <a:noFill/>
                <a:ln w="9525">
                  <a:solidFill>
                    <a:srgbClr val="000099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7445" name="Line 33"/>
                <p:cNvSpPr>
                  <a:spLocks noChangeShapeType="1"/>
                </p:cNvSpPr>
                <p:nvPr/>
              </p:nvSpPr>
              <p:spPr bwMode="auto">
                <a:xfrm>
                  <a:off x="3360" y="2832"/>
                  <a:ext cx="0" cy="768"/>
                </a:xfrm>
                <a:prstGeom prst="line">
                  <a:avLst/>
                </a:prstGeom>
                <a:noFill/>
                <a:ln w="9525">
                  <a:solidFill>
                    <a:srgbClr val="000099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7446" name="Line 34"/>
                <p:cNvSpPr>
                  <a:spLocks noChangeShapeType="1"/>
                </p:cNvSpPr>
                <p:nvPr/>
              </p:nvSpPr>
              <p:spPr bwMode="auto">
                <a:xfrm>
                  <a:off x="3456" y="2832"/>
                  <a:ext cx="0" cy="768"/>
                </a:xfrm>
                <a:prstGeom prst="line">
                  <a:avLst/>
                </a:prstGeom>
                <a:noFill/>
                <a:ln w="9525">
                  <a:solidFill>
                    <a:srgbClr val="000099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7447" name="Line 35"/>
                <p:cNvSpPr>
                  <a:spLocks noChangeShapeType="1"/>
                </p:cNvSpPr>
                <p:nvPr/>
              </p:nvSpPr>
              <p:spPr bwMode="auto">
                <a:xfrm>
                  <a:off x="3552" y="2832"/>
                  <a:ext cx="0" cy="768"/>
                </a:xfrm>
                <a:prstGeom prst="line">
                  <a:avLst/>
                </a:prstGeom>
                <a:noFill/>
                <a:ln w="9525">
                  <a:solidFill>
                    <a:srgbClr val="000099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7448" name="Line 36"/>
                <p:cNvSpPr>
                  <a:spLocks noChangeShapeType="1"/>
                </p:cNvSpPr>
                <p:nvPr/>
              </p:nvSpPr>
              <p:spPr bwMode="auto">
                <a:xfrm>
                  <a:off x="3648" y="2832"/>
                  <a:ext cx="0" cy="768"/>
                </a:xfrm>
                <a:prstGeom prst="line">
                  <a:avLst/>
                </a:prstGeom>
                <a:noFill/>
                <a:ln w="9525">
                  <a:solidFill>
                    <a:srgbClr val="000099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</p:grpSp>
      </p:grpSp>
      <p:grpSp>
        <p:nvGrpSpPr>
          <p:cNvPr id="8" name="Group 37"/>
          <p:cNvGrpSpPr/>
          <p:nvPr/>
        </p:nvGrpSpPr>
        <p:grpSpPr bwMode="auto">
          <a:xfrm>
            <a:off x="4953000" y="1413173"/>
            <a:ext cx="2743200" cy="2649538"/>
            <a:chOff x="3264" y="299"/>
            <a:chExt cx="1728" cy="1669"/>
          </a:xfrm>
        </p:grpSpPr>
        <p:sp>
          <p:nvSpPr>
            <p:cNvPr id="17428" name="Line 38"/>
            <p:cNvSpPr>
              <a:spLocks noChangeShapeType="1"/>
            </p:cNvSpPr>
            <p:nvPr/>
          </p:nvSpPr>
          <p:spPr bwMode="auto">
            <a:xfrm>
              <a:off x="3552" y="528"/>
              <a:ext cx="1440" cy="1440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29" name="Text Box 39"/>
            <p:cNvSpPr txBox="1">
              <a:spLocks noChangeArrowheads="1"/>
            </p:cNvSpPr>
            <p:nvPr/>
          </p:nvSpPr>
          <p:spPr bwMode="auto">
            <a:xfrm rot="2598720">
              <a:off x="3264" y="299"/>
              <a:ext cx="91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3200" i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x+y = z</a:t>
              </a:r>
              <a:endParaRPr kumimoji="1" lang="en-US" altLang="zh-CN" sz="3200" i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sp>
        <p:nvSpPr>
          <p:cNvPr id="140328" name="AutoShape 40" descr="宽上对角线"/>
          <p:cNvSpPr>
            <a:spLocks noChangeArrowheads="1"/>
          </p:cNvSpPr>
          <p:nvPr/>
        </p:nvSpPr>
        <p:spPr bwMode="auto">
          <a:xfrm>
            <a:off x="5410200" y="1794173"/>
            <a:ext cx="2362200" cy="2362200"/>
          </a:xfrm>
          <a:prstGeom prst="rtTriangle">
            <a:avLst/>
          </a:prstGeom>
          <a:pattFill prst="wdUpDiag">
            <a:fgClr>
              <a:srgbClr val="00B050"/>
            </a:fgClr>
            <a:bgClr>
              <a:schemeClr val="bg2"/>
            </a:bgClr>
          </a:patt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0329" name="AutoShape 41"/>
          <p:cNvSpPr>
            <a:spLocks noChangeArrowheads="1"/>
          </p:cNvSpPr>
          <p:nvPr/>
        </p:nvSpPr>
        <p:spPr bwMode="auto">
          <a:xfrm>
            <a:off x="6477000" y="2860973"/>
            <a:ext cx="533400" cy="533400"/>
          </a:xfrm>
          <a:prstGeom prst="rtTriangle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9" name="Group 42"/>
          <p:cNvGrpSpPr/>
          <p:nvPr/>
        </p:nvGrpSpPr>
        <p:grpSpPr bwMode="auto">
          <a:xfrm>
            <a:off x="6804025" y="2880023"/>
            <a:ext cx="457200" cy="747713"/>
            <a:chOff x="4238" y="1884"/>
            <a:chExt cx="288" cy="471"/>
          </a:xfrm>
        </p:grpSpPr>
        <p:sp>
          <p:nvSpPr>
            <p:cNvPr id="17426" name="Text Box 43"/>
            <p:cNvSpPr txBox="1">
              <a:spLocks noChangeArrowheads="1"/>
            </p:cNvSpPr>
            <p:nvPr/>
          </p:nvSpPr>
          <p:spPr bwMode="auto">
            <a:xfrm>
              <a:off x="4238" y="1990"/>
              <a:ext cx="20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3200">
                  <a:solidFill>
                    <a:srgbClr val="FF33CC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•</a:t>
              </a:r>
              <a:endParaRPr kumimoji="1" lang="en-US" altLang="zh-CN" sz="3200">
                <a:solidFill>
                  <a:srgbClr val="FF33CC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7427" name="Text Box 44"/>
            <p:cNvSpPr txBox="1">
              <a:spLocks noChangeArrowheads="1"/>
            </p:cNvSpPr>
            <p:nvPr/>
          </p:nvSpPr>
          <p:spPr bwMode="auto">
            <a:xfrm>
              <a:off x="4310" y="1884"/>
              <a:ext cx="21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3200" i="1">
                  <a:solidFill>
                    <a:srgbClr val="FF33CC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z</a:t>
              </a:r>
              <a:endParaRPr kumimoji="1" lang="en-US" altLang="zh-CN" sz="3200" i="1">
                <a:solidFill>
                  <a:srgbClr val="FF33CC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10" name="Group 45"/>
          <p:cNvGrpSpPr/>
          <p:nvPr/>
        </p:nvGrpSpPr>
        <p:grpSpPr bwMode="auto">
          <a:xfrm>
            <a:off x="6324600" y="2403773"/>
            <a:ext cx="457200" cy="747713"/>
            <a:chOff x="4238" y="1884"/>
            <a:chExt cx="288" cy="471"/>
          </a:xfrm>
        </p:grpSpPr>
        <p:sp>
          <p:nvSpPr>
            <p:cNvPr id="17424" name="Text Box 46"/>
            <p:cNvSpPr txBox="1">
              <a:spLocks noChangeArrowheads="1"/>
            </p:cNvSpPr>
            <p:nvPr/>
          </p:nvSpPr>
          <p:spPr bwMode="auto">
            <a:xfrm>
              <a:off x="4238" y="1990"/>
              <a:ext cx="20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3200">
                  <a:solidFill>
                    <a:srgbClr val="FF33CC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•</a:t>
              </a:r>
              <a:endParaRPr kumimoji="1" lang="en-US" altLang="zh-CN" sz="3200">
                <a:solidFill>
                  <a:srgbClr val="FF33CC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7425" name="Text Box 47"/>
            <p:cNvSpPr txBox="1">
              <a:spLocks noChangeArrowheads="1"/>
            </p:cNvSpPr>
            <p:nvPr/>
          </p:nvSpPr>
          <p:spPr bwMode="auto">
            <a:xfrm>
              <a:off x="4310" y="1884"/>
              <a:ext cx="21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3200" i="1">
                  <a:solidFill>
                    <a:srgbClr val="FF33CC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z</a:t>
              </a:r>
              <a:endParaRPr kumimoji="1" lang="en-US" altLang="zh-CN" sz="3200" i="1">
                <a:solidFill>
                  <a:srgbClr val="FF33CC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40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40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40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40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40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40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294" grpId="0" animBg="1"/>
      <p:bldP spid="140328" grpId="0" animBg="1"/>
      <p:bldP spid="14032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 descr="大网格"/>
          <p:cNvSpPr>
            <a:spLocks noChangeArrowheads="1"/>
          </p:cNvSpPr>
          <p:nvPr/>
        </p:nvSpPr>
        <p:spPr bwMode="auto">
          <a:xfrm>
            <a:off x="6734175" y="2274168"/>
            <a:ext cx="1219200" cy="1219200"/>
          </a:xfrm>
          <a:prstGeom prst="rect">
            <a:avLst/>
          </a:prstGeom>
          <a:pattFill prst="lgGrid">
            <a:fgClr>
              <a:srgbClr val="99CCFF"/>
            </a:fgClr>
            <a:bgClr>
              <a:srgbClr val="FFFFFF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1" lang="zh-CN" altLang="zh-CN" sz="32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2" name="Group 3"/>
          <p:cNvGrpSpPr/>
          <p:nvPr/>
        </p:nvGrpSpPr>
        <p:grpSpPr bwMode="auto">
          <a:xfrm>
            <a:off x="6461125" y="1558206"/>
            <a:ext cx="2362200" cy="2362200"/>
            <a:chOff x="3888" y="960"/>
            <a:chExt cx="1488" cy="1488"/>
          </a:xfrm>
        </p:grpSpPr>
        <p:sp>
          <p:nvSpPr>
            <p:cNvPr id="18466" name="AutoShape 4" descr="宽上对角线"/>
            <p:cNvSpPr>
              <a:spLocks noChangeArrowheads="1"/>
            </p:cNvSpPr>
            <p:nvPr/>
          </p:nvSpPr>
          <p:spPr bwMode="auto">
            <a:xfrm>
              <a:off x="3888" y="960"/>
              <a:ext cx="1488" cy="1488"/>
            </a:xfrm>
            <a:prstGeom prst="rtTriangle">
              <a:avLst/>
            </a:prstGeom>
            <a:pattFill prst="wdUpDiag">
              <a:fgClr>
                <a:srgbClr val="00B050"/>
              </a:fgClr>
              <a:bgClr>
                <a:schemeClr val="bg2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8467" name="Line 5"/>
            <p:cNvSpPr>
              <a:spLocks noChangeShapeType="1"/>
            </p:cNvSpPr>
            <p:nvPr/>
          </p:nvSpPr>
          <p:spPr bwMode="auto">
            <a:xfrm>
              <a:off x="3894" y="997"/>
              <a:ext cx="1440" cy="144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468" name="Text Box 6"/>
            <p:cNvSpPr txBox="1">
              <a:spLocks noChangeArrowheads="1"/>
            </p:cNvSpPr>
            <p:nvPr/>
          </p:nvSpPr>
          <p:spPr bwMode="auto">
            <a:xfrm rot="2598720">
              <a:off x="4042" y="1184"/>
              <a:ext cx="91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3200" i="1" dirty="0" err="1">
                  <a:solidFill>
                    <a:srgbClr val="FF66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x+y</a:t>
              </a:r>
              <a:r>
                <a:rPr kumimoji="1" lang="en-US" altLang="zh-CN" sz="3200" i="1" dirty="0">
                  <a:solidFill>
                    <a:srgbClr val="FF66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 = z</a:t>
              </a:r>
              <a:endParaRPr kumimoji="1" lang="en-US" altLang="zh-CN" sz="3200" i="1" dirty="0">
                <a:solidFill>
                  <a:srgbClr val="FF66FF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sp>
        <p:nvSpPr>
          <p:cNvPr id="138247" name="Text Box 7"/>
          <p:cNvSpPr txBox="1">
            <a:spLocks noChangeArrowheads="1"/>
          </p:cNvSpPr>
          <p:nvPr/>
        </p:nvSpPr>
        <p:spPr bwMode="auto">
          <a:xfrm>
            <a:off x="1258888" y="332656"/>
            <a:ext cx="3729037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4000">
                <a:latin typeface="Times New Roman" panose="02020603050405020304" pitchFamily="18" charset="0"/>
                <a:ea typeface="楷体_GB2312" pitchFamily="49" charset="-122"/>
              </a:rPr>
              <a:t>当</a:t>
            </a:r>
            <a:r>
              <a:rPr kumimoji="1" lang="en-US" altLang="zh-CN" sz="4000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kumimoji="1" lang="en-US" altLang="zh-CN" sz="400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</a:t>
            </a:r>
            <a:r>
              <a:rPr kumimoji="1" lang="en-US" altLang="zh-CN" sz="400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4000" i="1">
                <a:latin typeface="Times New Roman" panose="02020603050405020304" pitchFamily="18" charset="0"/>
                <a:ea typeface="楷体_GB2312" pitchFamily="49" charset="-122"/>
              </a:rPr>
              <a:t>z </a:t>
            </a:r>
            <a:r>
              <a:rPr kumimoji="1" lang="en-US" altLang="zh-CN" sz="400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&lt; 2</a:t>
            </a:r>
            <a:r>
              <a:rPr kumimoji="1" lang="en-US" altLang="zh-CN" sz="400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4000">
                <a:latin typeface="Times New Roman" panose="02020603050405020304" pitchFamily="18" charset="0"/>
                <a:ea typeface="楷体_GB2312" pitchFamily="49" charset="-122"/>
              </a:rPr>
              <a:t>时，</a:t>
            </a:r>
            <a:endParaRPr kumimoji="1" lang="zh-CN" altLang="en-US" sz="40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138249" name="Object 9"/>
          <p:cNvGraphicFramePr>
            <a:graphicFrameLocks noChangeAspect="1"/>
          </p:cNvGraphicFramePr>
          <p:nvPr/>
        </p:nvGraphicFramePr>
        <p:xfrm>
          <a:off x="1981200" y="2421806"/>
          <a:ext cx="4030663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97" name="Equation" r:id="rId1" imgW="5588000" imgH="1193800" progId="Equation.3">
                  <p:embed/>
                </p:oleObj>
              </mc:Choice>
              <mc:Fallback>
                <p:oleObj name="Equation" r:id="rId1" imgW="5588000" imgH="11938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2421806"/>
                        <a:ext cx="4030663" cy="955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250" name="Object 10"/>
          <p:cNvGraphicFramePr>
            <a:graphicFrameLocks noChangeAspect="1"/>
          </p:cNvGraphicFramePr>
          <p:nvPr/>
        </p:nvGraphicFramePr>
        <p:xfrm>
          <a:off x="1981200" y="3429868"/>
          <a:ext cx="25908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98" name="Equation" r:id="rId3" imgW="1460500" imgH="241300" progId="Equation.3">
                  <p:embed/>
                </p:oleObj>
              </mc:Choice>
              <mc:Fallback>
                <p:oleObj name="Equation" r:id="rId3" imgW="1460500" imgH="2413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3429868"/>
                        <a:ext cx="25908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8251" name="AutoShape 11"/>
          <p:cNvSpPr>
            <a:spLocks noChangeArrowheads="1"/>
          </p:cNvSpPr>
          <p:nvPr/>
        </p:nvSpPr>
        <p:spPr bwMode="auto">
          <a:xfrm>
            <a:off x="1371600" y="4631606"/>
            <a:ext cx="685800" cy="304800"/>
          </a:xfrm>
          <a:prstGeom prst="rightArrow">
            <a:avLst>
              <a:gd name="adj1" fmla="val 50000"/>
              <a:gd name="adj2" fmla="val 562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38252" name="Object 12"/>
          <p:cNvGraphicFramePr>
            <a:graphicFrameLocks noChangeAspect="1"/>
          </p:cNvGraphicFramePr>
          <p:nvPr/>
        </p:nvGraphicFramePr>
        <p:xfrm>
          <a:off x="2223192" y="4507603"/>
          <a:ext cx="2764733" cy="5528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99" name="Equation" r:id="rId5" imgW="3416300" imgH="685800" progId="Equation.3">
                  <p:embed/>
                </p:oleObj>
              </mc:Choice>
              <mc:Fallback>
                <p:oleObj name="Equation" r:id="rId5" imgW="3416300" imgH="6858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3192" y="4507603"/>
                        <a:ext cx="2764733" cy="5528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8253" name="Freeform 13"/>
          <p:cNvSpPr/>
          <p:nvPr/>
        </p:nvSpPr>
        <p:spPr bwMode="auto">
          <a:xfrm>
            <a:off x="6683375" y="2278931"/>
            <a:ext cx="1295400" cy="1219200"/>
          </a:xfrm>
          <a:custGeom>
            <a:avLst/>
            <a:gdLst>
              <a:gd name="T0" fmla="*/ 0 w 816"/>
              <a:gd name="T1" fmla="*/ 0 h 768"/>
              <a:gd name="T2" fmla="*/ 0 w 816"/>
              <a:gd name="T3" fmla="*/ 2147483647 h 768"/>
              <a:gd name="T4" fmla="*/ 2147483647 w 816"/>
              <a:gd name="T5" fmla="*/ 2147483647 h 768"/>
              <a:gd name="T6" fmla="*/ 2147483647 w 816"/>
              <a:gd name="T7" fmla="*/ 2147483647 h 768"/>
              <a:gd name="T8" fmla="*/ 2147483647 w 816"/>
              <a:gd name="T9" fmla="*/ 0 h 768"/>
              <a:gd name="T10" fmla="*/ 0 w 816"/>
              <a:gd name="T11" fmla="*/ 0 h 76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816"/>
              <a:gd name="T19" fmla="*/ 0 h 768"/>
              <a:gd name="T20" fmla="*/ 816 w 816"/>
              <a:gd name="T21" fmla="*/ 768 h 76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816" h="768">
                <a:moveTo>
                  <a:pt x="0" y="0"/>
                </a:moveTo>
                <a:lnTo>
                  <a:pt x="0" y="768"/>
                </a:lnTo>
                <a:lnTo>
                  <a:pt x="816" y="768"/>
                </a:lnTo>
                <a:lnTo>
                  <a:pt x="816" y="528"/>
                </a:lnTo>
                <a:lnTo>
                  <a:pt x="28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8254" name="Line 14"/>
          <p:cNvSpPr>
            <a:spLocks noChangeShapeType="1"/>
          </p:cNvSpPr>
          <p:nvPr/>
        </p:nvSpPr>
        <p:spPr bwMode="auto">
          <a:xfrm>
            <a:off x="7146925" y="2264643"/>
            <a:ext cx="0" cy="1295400"/>
          </a:xfrm>
          <a:prstGeom prst="line">
            <a:avLst/>
          </a:prstGeom>
          <a:noFill/>
          <a:ln w="9525">
            <a:solidFill>
              <a:srgbClr val="FF33CC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8255" name="Text Box 15"/>
          <p:cNvSpPr txBox="1">
            <a:spLocks noChangeArrowheads="1"/>
          </p:cNvSpPr>
          <p:nvPr/>
        </p:nvSpPr>
        <p:spPr bwMode="auto">
          <a:xfrm>
            <a:off x="7164388" y="3069506"/>
            <a:ext cx="68103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3200" i="1">
                <a:solidFill>
                  <a:srgbClr val="FF33CC"/>
                </a:solidFill>
                <a:latin typeface="Times New Roman" panose="02020603050405020304" pitchFamily="18" charset="0"/>
                <a:ea typeface="楷体_GB2312" pitchFamily="49" charset="-122"/>
              </a:rPr>
              <a:t>z</a:t>
            </a:r>
            <a:r>
              <a:rPr kumimoji="1" lang="en-US" altLang="zh-CN" sz="3200">
                <a:solidFill>
                  <a:srgbClr val="FF33CC"/>
                </a:solidFill>
                <a:latin typeface="Times New Roman" panose="02020603050405020304" pitchFamily="18" charset="0"/>
                <a:ea typeface="楷体_GB2312" pitchFamily="49" charset="-122"/>
              </a:rPr>
              <a:t>-1</a:t>
            </a:r>
            <a:endParaRPr kumimoji="1" lang="en-US" altLang="zh-CN" sz="3200">
              <a:solidFill>
                <a:srgbClr val="FF33CC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3" name="Group 16"/>
          <p:cNvGrpSpPr/>
          <p:nvPr/>
        </p:nvGrpSpPr>
        <p:grpSpPr bwMode="auto">
          <a:xfrm>
            <a:off x="5913442" y="969243"/>
            <a:ext cx="2854327" cy="3395663"/>
            <a:chOff x="3543" y="576"/>
            <a:chExt cx="1798" cy="2139"/>
          </a:xfrm>
        </p:grpSpPr>
        <p:grpSp>
          <p:nvGrpSpPr>
            <p:cNvPr id="18455" name="Group 17"/>
            <p:cNvGrpSpPr/>
            <p:nvPr/>
          </p:nvGrpSpPr>
          <p:grpSpPr bwMode="auto">
            <a:xfrm>
              <a:off x="3543" y="1219"/>
              <a:ext cx="1508" cy="365"/>
              <a:chOff x="3772" y="2221"/>
              <a:chExt cx="1508" cy="365"/>
            </a:xfrm>
          </p:grpSpPr>
          <p:sp>
            <p:nvSpPr>
              <p:cNvPr id="18464" name="Line 18"/>
              <p:cNvSpPr>
                <a:spLocks noChangeShapeType="1"/>
              </p:cNvSpPr>
              <p:nvPr/>
            </p:nvSpPr>
            <p:spPr bwMode="auto">
              <a:xfrm>
                <a:off x="3936" y="2400"/>
                <a:ext cx="1344" cy="0"/>
              </a:xfrm>
              <a:prstGeom prst="line">
                <a:avLst/>
              </a:prstGeom>
              <a:noFill/>
              <a:ln w="9525">
                <a:solidFill>
                  <a:srgbClr val="0099FF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8465" name="Text Box 19"/>
              <p:cNvSpPr txBox="1">
                <a:spLocks noChangeArrowheads="1"/>
              </p:cNvSpPr>
              <p:nvPr/>
            </p:nvSpPr>
            <p:spPr bwMode="auto">
              <a:xfrm>
                <a:off x="3772" y="2221"/>
                <a:ext cx="244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en-US" altLang="zh-CN" sz="3200" dirty="0">
                    <a:solidFill>
                      <a:srgbClr val="0099FF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1</a:t>
                </a:r>
                <a:endParaRPr kumimoji="1" lang="en-US" altLang="zh-CN" sz="3200" dirty="0">
                  <a:solidFill>
                    <a:srgbClr val="0099FF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  <p:grpSp>
          <p:nvGrpSpPr>
            <p:cNvPr id="18456" name="Group 20"/>
            <p:cNvGrpSpPr/>
            <p:nvPr/>
          </p:nvGrpSpPr>
          <p:grpSpPr bwMode="auto">
            <a:xfrm>
              <a:off x="3794" y="576"/>
              <a:ext cx="1547" cy="1927"/>
              <a:chOff x="3794" y="576"/>
              <a:chExt cx="1547" cy="1927"/>
            </a:xfrm>
          </p:grpSpPr>
          <p:sp>
            <p:nvSpPr>
              <p:cNvPr id="18460" name="Line 21"/>
              <p:cNvSpPr>
                <a:spLocks noChangeShapeType="1"/>
              </p:cNvSpPr>
              <p:nvPr/>
            </p:nvSpPr>
            <p:spPr bwMode="auto">
              <a:xfrm flipV="1">
                <a:off x="4022" y="871"/>
                <a:ext cx="0" cy="16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8461" name="Text Box 22"/>
              <p:cNvSpPr txBox="1">
                <a:spLocks noChangeArrowheads="1"/>
              </p:cNvSpPr>
              <p:nvPr/>
            </p:nvSpPr>
            <p:spPr bwMode="auto">
              <a:xfrm>
                <a:off x="3794" y="576"/>
                <a:ext cx="230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en-US" altLang="zh-CN" sz="3200" i="1">
                    <a:solidFill>
                      <a:schemeClr val="hlink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y</a:t>
                </a:r>
                <a:endParaRPr kumimoji="1" lang="en-US" altLang="zh-CN" sz="3200" i="1">
                  <a:solidFill>
                    <a:schemeClr val="hlink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8462" name="Line 23"/>
              <p:cNvSpPr>
                <a:spLocks noChangeShapeType="1"/>
              </p:cNvSpPr>
              <p:nvPr/>
            </p:nvSpPr>
            <p:spPr bwMode="auto">
              <a:xfrm>
                <a:off x="3830" y="2167"/>
                <a:ext cx="14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8463" name="Text Box 24"/>
              <p:cNvSpPr txBox="1">
                <a:spLocks noChangeArrowheads="1"/>
              </p:cNvSpPr>
              <p:nvPr/>
            </p:nvSpPr>
            <p:spPr bwMode="auto">
              <a:xfrm>
                <a:off x="5111" y="2109"/>
                <a:ext cx="230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en-US" altLang="zh-CN" sz="3200" i="1">
                    <a:latin typeface="Times New Roman" panose="02020603050405020304" pitchFamily="18" charset="0"/>
                    <a:ea typeface="楷体_GB2312" pitchFamily="49" charset="-122"/>
                  </a:rPr>
                  <a:t>x</a:t>
                </a:r>
                <a:endParaRPr kumimoji="1" lang="en-US" altLang="zh-CN" sz="3200" i="1"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  <p:grpSp>
          <p:nvGrpSpPr>
            <p:cNvPr id="18457" name="Group 25"/>
            <p:cNvGrpSpPr/>
            <p:nvPr/>
          </p:nvGrpSpPr>
          <p:grpSpPr bwMode="auto">
            <a:xfrm>
              <a:off x="4705" y="941"/>
              <a:ext cx="216" cy="1774"/>
              <a:chOff x="4705" y="941"/>
              <a:chExt cx="216" cy="1774"/>
            </a:xfrm>
          </p:grpSpPr>
          <p:sp>
            <p:nvSpPr>
              <p:cNvPr id="18458" name="Line 26"/>
              <p:cNvSpPr>
                <a:spLocks noChangeShapeType="1"/>
              </p:cNvSpPr>
              <p:nvPr/>
            </p:nvSpPr>
            <p:spPr bwMode="auto">
              <a:xfrm>
                <a:off x="4838" y="941"/>
                <a:ext cx="0" cy="1547"/>
              </a:xfrm>
              <a:prstGeom prst="line">
                <a:avLst/>
              </a:prstGeom>
              <a:noFill/>
              <a:ln w="9525">
                <a:solidFill>
                  <a:srgbClr val="3366FF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8459" name="Text Box 27"/>
              <p:cNvSpPr txBox="1">
                <a:spLocks noChangeArrowheads="1"/>
              </p:cNvSpPr>
              <p:nvPr/>
            </p:nvSpPr>
            <p:spPr bwMode="auto">
              <a:xfrm>
                <a:off x="4705" y="2350"/>
                <a:ext cx="216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en-US" altLang="zh-CN" sz="3200" dirty="0">
                    <a:solidFill>
                      <a:srgbClr val="0066FF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1</a:t>
                </a:r>
                <a:endParaRPr kumimoji="1" lang="en-US" altLang="zh-CN" sz="3200" dirty="0">
                  <a:solidFill>
                    <a:srgbClr val="0066FF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</p:grpSp>
      <p:grpSp>
        <p:nvGrpSpPr>
          <p:cNvPr id="7" name="Group 28"/>
          <p:cNvGrpSpPr/>
          <p:nvPr/>
        </p:nvGrpSpPr>
        <p:grpSpPr bwMode="auto">
          <a:xfrm>
            <a:off x="6521450" y="1353418"/>
            <a:ext cx="2128838" cy="2439988"/>
            <a:chOff x="3926" y="818"/>
            <a:chExt cx="1341" cy="1537"/>
          </a:xfrm>
        </p:grpSpPr>
        <p:grpSp>
          <p:nvGrpSpPr>
            <p:cNvPr id="18449" name="Group 29"/>
            <p:cNvGrpSpPr/>
            <p:nvPr/>
          </p:nvGrpSpPr>
          <p:grpSpPr bwMode="auto">
            <a:xfrm>
              <a:off x="4979" y="1884"/>
              <a:ext cx="288" cy="471"/>
              <a:chOff x="4238" y="1884"/>
              <a:chExt cx="288" cy="471"/>
            </a:xfrm>
          </p:grpSpPr>
          <p:sp>
            <p:nvSpPr>
              <p:cNvPr id="18453" name="Text Box 30"/>
              <p:cNvSpPr txBox="1">
                <a:spLocks noChangeArrowheads="1"/>
              </p:cNvSpPr>
              <p:nvPr/>
            </p:nvSpPr>
            <p:spPr bwMode="auto">
              <a:xfrm>
                <a:off x="4238" y="1990"/>
                <a:ext cx="206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en-US" altLang="zh-CN" sz="3200">
                    <a:solidFill>
                      <a:srgbClr val="FF33CC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•</a:t>
                </a:r>
                <a:endParaRPr kumimoji="1" lang="en-US" altLang="zh-CN" sz="3200">
                  <a:solidFill>
                    <a:srgbClr val="FF33CC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8454" name="Text Box 31"/>
              <p:cNvSpPr txBox="1">
                <a:spLocks noChangeArrowheads="1"/>
              </p:cNvSpPr>
              <p:nvPr/>
            </p:nvSpPr>
            <p:spPr bwMode="auto">
              <a:xfrm>
                <a:off x="4310" y="1884"/>
                <a:ext cx="216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en-US" altLang="zh-CN" sz="3200" i="1">
                    <a:solidFill>
                      <a:srgbClr val="FF33CC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z</a:t>
                </a:r>
                <a:endParaRPr kumimoji="1" lang="en-US" altLang="zh-CN" sz="3200" i="1">
                  <a:solidFill>
                    <a:srgbClr val="FF33CC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  <p:grpSp>
          <p:nvGrpSpPr>
            <p:cNvPr id="18450" name="Group 32"/>
            <p:cNvGrpSpPr/>
            <p:nvPr/>
          </p:nvGrpSpPr>
          <p:grpSpPr bwMode="auto">
            <a:xfrm>
              <a:off x="3926" y="818"/>
              <a:ext cx="288" cy="471"/>
              <a:chOff x="4238" y="1884"/>
              <a:chExt cx="288" cy="471"/>
            </a:xfrm>
          </p:grpSpPr>
          <p:sp>
            <p:nvSpPr>
              <p:cNvPr id="18451" name="Text Box 33"/>
              <p:cNvSpPr txBox="1">
                <a:spLocks noChangeArrowheads="1"/>
              </p:cNvSpPr>
              <p:nvPr/>
            </p:nvSpPr>
            <p:spPr bwMode="auto">
              <a:xfrm>
                <a:off x="4238" y="1990"/>
                <a:ext cx="206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en-US" altLang="zh-CN" sz="3200">
                    <a:solidFill>
                      <a:srgbClr val="FF33CC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•</a:t>
                </a:r>
                <a:endParaRPr kumimoji="1" lang="en-US" altLang="zh-CN" sz="3200">
                  <a:solidFill>
                    <a:srgbClr val="FF33CC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8452" name="Text Box 34"/>
              <p:cNvSpPr txBox="1">
                <a:spLocks noChangeArrowheads="1"/>
              </p:cNvSpPr>
              <p:nvPr/>
            </p:nvSpPr>
            <p:spPr bwMode="auto">
              <a:xfrm>
                <a:off x="4310" y="1884"/>
                <a:ext cx="216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en-US" altLang="zh-CN" sz="3200" i="1">
                    <a:solidFill>
                      <a:srgbClr val="FF33CC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z</a:t>
                </a:r>
                <a:endParaRPr kumimoji="1" lang="en-US" altLang="zh-CN" sz="3200" i="1">
                  <a:solidFill>
                    <a:srgbClr val="FF33CC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38275" name="Object 35"/>
              <p:cNvSpPr txBox="1"/>
              <p:nvPr/>
            </p:nvSpPr>
            <p:spPr bwMode="auto">
              <a:xfrm>
                <a:off x="75894" y="1337723"/>
                <a:ext cx="6514825" cy="943694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>
                <a:normAutofit fontScale="92500"/>
              </a:bodyPr>
              <a:lstStyle/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31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31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b>
                        <m:r>
                          <a:rPr lang="zh-CN" altLang="en-US" sz="31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𝒁</m:t>
                        </m:r>
                      </m:sub>
                    </m:sSub>
                    <m:r>
                      <a:rPr lang="zh-CN" altLang="en-US" sz="31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31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𝒛</m:t>
                    </m:r>
                    <m:r>
                      <a:rPr lang="zh-CN" altLang="en-US" sz="31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)=(</m:t>
                    </m:r>
                    <m:r>
                      <a:rPr lang="zh-CN" altLang="en-US" sz="31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𝒛</m:t>
                    </m:r>
                    <m:r>
                      <a:rPr lang="zh-CN" altLang="en-US" sz="31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zh-CN" altLang="en-US" sz="31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zh-CN" altLang="en-US" sz="31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3100" b="1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31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trlPr>
                          <a:rPr lang="zh-CN" altLang="en-US" sz="31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zh-CN" altLang="en-US" sz="31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 </m:t>
                        </m:r>
                        <m:r>
                          <a:rPr lang="zh-CN" altLang="en-US" sz="31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  <m:r>
                          <a:rPr lang="zh-CN" altLang="en-US" sz="31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zh-CN" altLang="en-US" sz="31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zh-CN" altLang="en-US" sz="31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 </m:t>
                        </m:r>
                        <m:r>
                          <a:rPr lang="zh-CN" altLang="en-US" sz="31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  <m:e>
                        <m:r>
                          <a:rPr lang="zh-CN" altLang="en-US" sz="31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zh-CN" altLang="en-US" sz="31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𝒅𝒙</m:t>
                        </m:r>
                      </m:e>
                    </m:nary>
                    <m:nary>
                      <m:naryPr>
                        <m:ctrlPr>
                          <a:rPr lang="zh-CN" altLang="en-US" sz="31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zh-CN" altLang="en-US" sz="31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 </m:t>
                        </m:r>
                        <m:r>
                          <a:rPr lang="zh-CN" altLang="en-US" sz="31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  <m:sup>
                        <m:r>
                          <a:rPr lang="zh-CN" altLang="en-US" sz="31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 </m:t>
                        </m:r>
                        <m:r>
                          <a:rPr lang="zh-CN" altLang="en-US" sz="31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  <m:r>
                          <a:rPr lang="zh-CN" altLang="en-US" sz="31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zh-CN" altLang="en-US" sz="31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sup>
                      <m:e>
                        <m:r>
                          <a:rPr lang="zh-CN" altLang="en-US" sz="31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 </m:t>
                        </m:r>
                        <m:r>
                          <a:rPr lang="zh-CN" altLang="en-US" sz="31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zh-CN" altLang="en-US" sz="31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𝒅𝒚</m:t>
                        </m:r>
                      </m:e>
                    </m:nary>
                  </m:oMath>
                </a14:m>
                <a:endParaRPr lang="zh-CN" altLang="en-US" b="1" dirty="0"/>
              </a:p>
            </p:txBody>
          </p:sp>
        </mc:Choice>
        <mc:Fallback>
          <p:sp>
            <p:nvSpPr>
              <p:cNvPr id="138275" name="Object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5894" y="1337723"/>
                <a:ext cx="6514825" cy="943694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38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38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38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38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8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38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38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38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42" grpId="0" animBg="1" autoUpdateAnimBg="0"/>
      <p:bldP spid="138251" grpId="0" animBg="1"/>
      <p:bldP spid="138253" grpId="0" animBg="1"/>
      <p:bldP spid="138254" grpId="0" animBg="1"/>
      <p:bldP spid="138255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 bwMode="auto">
          <a:xfrm>
            <a:off x="5518150" y="44624"/>
            <a:ext cx="3625850" cy="4606925"/>
            <a:chOff x="3466" y="161"/>
            <a:chExt cx="2284" cy="2902"/>
          </a:xfrm>
        </p:grpSpPr>
        <p:sp>
          <p:nvSpPr>
            <p:cNvPr id="19464" name="AutoShape 3" descr="宽上对角线"/>
            <p:cNvSpPr>
              <a:spLocks noChangeArrowheads="1"/>
            </p:cNvSpPr>
            <p:nvPr/>
          </p:nvSpPr>
          <p:spPr bwMode="auto">
            <a:xfrm rot="3103">
              <a:off x="3574" y="757"/>
              <a:ext cx="2071" cy="2016"/>
            </a:xfrm>
            <a:prstGeom prst="rtTriangle">
              <a:avLst/>
            </a:prstGeom>
            <a:pattFill prst="wdUpDiag">
              <a:fgClr>
                <a:srgbClr val="00B050"/>
              </a:fgClr>
              <a:bgClr>
                <a:schemeClr val="bg2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9465" name="Line 4"/>
            <p:cNvSpPr>
              <a:spLocks noChangeShapeType="1"/>
            </p:cNvSpPr>
            <p:nvPr/>
          </p:nvSpPr>
          <p:spPr bwMode="auto">
            <a:xfrm>
              <a:off x="4516" y="1239"/>
              <a:ext cx="0" cy="1824"/>
            </a:xfrm>
            <a:prstGeom prst="line">
              <a:avLst/>
            </a:prstGeom>
            <a:noFill/>
            <a:ln w="9525">
              <a:solidFill>
                <a:srgbClr val="0099FF"/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466" name="Text Box 5"/>
            <p:cNvSpPr txBox="1">
              <a:spLocks noChangeArrowheads="1"/>
            </p:cNvSpPr>
            <p:nvPr/>
          </p:nvSpPr>
          <p:spPr bwMode="auto">
            <a:xfrm>
              <a:off x="4554" y="2211"/>
              <a:ext cx="24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3200">
                  <a:solidFill>
                    <a:srgbClr val="0099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1</a:t>
              </a:r>
              <a:endParaRPr kumimoji="1" lang="en-US" altLang="zh-CN" sz="3200">
                <a:solidFill>
                  <a:srgbClr val="0099FF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9467" name="Line 6"/>
            <p:cNvSpPr>
              <a:spLocks noChangeShapeType="1"/>
            </p:cNvSpPr>
            <p:nvPr/>
          </p:nvSpPr>
          <p:spPr bwMode="auto">
            <a:xfrm flipV="1">
              <a:off x="3700" y="530"/>
              <a:ext cx="0" cy="23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468" name="Text Box 7"/>
            <p:cNvSpPr txBox="1">
              <a:spLocks noChangeArrowheads="1"/>
            </p:cNvSpPr>
            <p:nvPr/>
          </p:nvSpPr>
          <p:spPr bwMode="auto">
            <a:xfrm>
              <a:off x="3617" y="161"/>
              <a:ext cx="23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3200" i="1">
                  <a:latin typeface="Times New Roman" panose="02020603050405020304" pitchFamily="18" charset="0"/>
                  <a:ea typeface="楷体_GB2312" pitchFamily="49" charset="-122"/>
                </a:rPr>
                <a:t>y</a:t>
              </a:r>
              <a:endParaRPr kumimoji="1" lang="en-US" altLang="zh-CN" sz="3200" i="1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9469" name="Line 8"/>
            <p:cNvSpPr>
              <a:spLocks noChangeShapeType="1"/>
            </p:cNvSpPr>
            <p:nvPr/>
          </p:nvSpPr>
          <p:spPr bwMode="auto">
            <a:xfrm>
              <a:off x="3508" y="2535"/>
              <a:ext cx="19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470" name="Text Box 9"/>
            <p:cNvSpPr txBox="1">
              <a:spLocks noChangeArrowheads="1"/>
            </p:cNvSpPr>
            <p:nvPr/>
          </p:nvSpPr>
          <p:spPr bwMode="auto">
            <a:xfrm>
              <a:off x="5520" y="2352"/>
              <a:ext cx="23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3200" i="1">
                  <a:latin typeface="Times New Roman" panose="02020603050405020304" pitchFamily="18" charset="0"/>
                  <a:ea typeface="楷体_GB2312" pitchFamily="49" charset="-122"/>
                </a:rPr>
                <a:t>x</a:t>
              </a:r>
              <a:endParaRPr kumimoji="1" lang="en-US" altLang="zh-CN" sz="3200" i="1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9471" name="Rectangle 10" descr="大网格"/>
            <p:cNvSpPr>
              <a:spLocks noChangeArrowheads="1"/>
            </p:cNvSpPr>
            <p:nvPr/>
          </p:nvSpPr>
          <p:spPr bwMode="auto">
            <a:xfrm>
              <a:off x="3738" y="1766"/>
              <a:ext cx="768" cy="768"/>
            </a:xfrm>
            <a:prstGeom prst="rect">
              <a:avLst/>
            </a:prstGeom>
            <a:pattFill prst="lgGrid">
              <a:fgClr>
                <a:srgbClr val="99CCFF"/>
              </a:fgClr>
              <a:bgClr>
                <a:srgbClr val="FFFFFF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1" lang="zh-CN" altLang="zh-CN" sz="32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9472" name="Line 11"/>
            <p:cNvSpPr>
              <a:spLocks noChangeShapeType="1"/>
            </p:cNvSpPr>
            <p:nvPr/>
          </p:nvSpPr>
          <p:spPr bwMode="auto">
            <a:xfrm>
              <a:off x="3476" y="1766"/>
              <a:ext cx="1344" cy="0"/>
            </a:xfrm>
            <a:prstGeom prst="line">
              <a:avLst/>
            </a:prstGeom>
            <a:noFill/>
            <a:ln w="9525">
              <a:solidFill>
                <a:srgbClr val="0099FF"/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473" name="Text Box 12"/>
            <p:cNvSpPr txBox="1">
              <a:spLocks noChangeArrowheads="1"/>
            </p:cNvSpPr>
            <p:nvPr/>
          </p:nvSpPr>
          <p:spPr bwMode="auto">
            <a:xfrm>
              <a:off x="3466" y="1394"/>
              <a:ext cx="24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dash"/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3200">
                  <a:solidFill>
                    <a:srgbClr val="0099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1</a:t>
              </a:r>
              <a:endParaRPr kumimoji="1" lang="en-US" altLang="zh-CN" sz="3200">
                <a:solidFill>
                  <a:srgbClr val="0099FF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9474" name="Line 13"/>
            <p:cNvSpPr>
              <a:spLocks noChangeShapeType="1"/>
            </p:cNvSpPr>
            <p:nvPr/>
          </p:nvSpPr>
          <p:spPr bwMode="auto">
            <a:xfrm rot="-25961">
              <a:off x="3552" y="685"/>
              <a:ext cx="1850" cy="185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475" name="Text Box 14"/>
            <p:cNvSpPr txBox="1">
              <a:spLocks noChangeArrowheads="1"/>
            </p:cNvSpPr>
            <p:nvPr/>
          </p:nvSpPr>
          <p:spPr bwMode="auto">
            <a:xfrm rot="2568992">
              <a:off x="4110" y="1282"/>
              <a:ext cx="91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3200" i="1">
                  <a:solidFill>
                    <a:srgbClr val="FF66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x+y = z</a:t>
              </a:r>
              <a:endParaRPr kumimoji="1" lang="en-US" altLang="zh-CN" sz="3200" i="1">
                <a:solidFill>
                  <a:srgbClr val="FF66FF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9476" name="Text Box 15"/>
            <p:cNvSpPr txBox="1">
              <a:spLocks noChangeArrowheads="1"/>
            </p:cNvSpPr>
            <p:nvPr/>
          </p:nvSpPr>
          <p:spPr bwMode="auto">
            <a:xfrm>
              <a:off x="5270" y="2124"/>
              <a:ext cx="24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3200">
                  <a:latin typeface="Times New Roman" panose="02020603050405020304" pitchFamily="18" charset="0"/>
                  <a:ea typeface="楷体_GB2312" pitchFamily="49" charset="-122"/>
                </a:rPr>
                <a:t>2</a:t>
              </a:r>
              <a:endParaRPr kumimoji="1" lang="en-US" altLang="zh-CN" sz="32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9477" name="Text Box 16"/>
            <p:cNvSpPr txBox="1">
              <a:spLocks noChangeArrowheads="1"/>
            </p:cNvSpPr>
            <p:nvPr/>
          </p:nvSpPr>
          <p:spPr bwMode="auto">
            <a:xfrm>
              <a:off x="3734" y="636"/>
              <a:ext cx="24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3200">
                  <a:latin typeface="Times New Roman" panose="02020603050405020304" pitchFamily="18" charset="0"/>
                  <a:ea typeface="楷体_GB2312" pitchFamily="49" charset="-122"/>
                </a:rPr>
                <a:t>2</a:t>
              </a:r>
              <a:endParaRPr kumimoji="1" lang="en-US" altLang="zh-CN" sz="32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sp>
        <p:nvSpPr>
          <p:cNvPr id="137233" name="Text Box 17"/>
          <p:cNvSpPr txBox="1">
            <a:spLocks noChangeArrowheads="1"/>
          </p:cNvSpPr>
          <p:nvPr/>
        </p:nvSpPr>
        <p:spPr bwMode="auto">
          <a:xfrm>
            <a:off x="1258888" y="332656"/>
            <a:ext cx="28956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4000">
                <a:latin typeface="Times New Roman" panose="02020603050405020304" pitchFamily="18" charset="0"/>
                <a:ea typeface="楷体_GB2312" pitchFamily="49" charset="-122"/>
              </a:rPr>
              <a:t>当</a:t>
            </a:r>
            <a:r>
              <a:rPr kumimoji="1" lang="en-US" altLang="zh-CN" sz="4000">
                <a:latin typeface="Times New Roman" panose="02020603050405020304" pitchFamily="18" charset="0"/>
                <a:ea typeface="楷体_GB2312" pitchFamily="49" charset="-122"/>
              </a:rPr>
              <a:t>2 </a:t>
            </a:r>
            <a:r>
              <a:rPr kumimoji="1" lang="en-US" altLang="zh-CN" sz="400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</a:t>
            </a:r>
            <a:r>
              <a:rPr kumimoji="1" lang="en-US" altLang="zh-CN" sz="400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4000" i="1">
                <a:latin typeface="Times New Roman" panose="02020603050405020304" pitchFamily="18" charset="0"/>
                <a:ea typeface="楷体_GB2312" pitchFamily="49" charset="-122"/>
              </a:rPr>
              <a:t>z </a:t>
            </a:r>
            <a:r>
              <a:rPr kumimoji="1" lang="zh-CN" altLang="en-US" sz="4000">
                <a:latin typeface="Times New Roman" panose="02020603050405020304" pitchFamily="18" charset="0"/>
                <a:ea typeface="楷体_GB2312" pitchFamily="49" charset="-122"/>
              </a:rPr>
              <a:t>时，</a:t>
            </a:r>
            <a:endParaRPr kumimoji="1" lang="zh-CN" altLang="en-US" sz="40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137234" name="Object 18"/>
          <p:cNvGraphicFramePr>
            <a:graphicFrameLocks noChangeAspect="1"/>
          </p:cNvGraphicFramePr>
          <p:nvPr/>
        </p:nvGraphicFramePr>
        <p:xfrm>
          <a:off x="1569264" y="1294497"/>
          <a:ext cx="1857757" cy="5360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82" name="Equation" r:id="rId1" imgW="2362200" imgH="685800" progId="Equation.3">
                  <p:embed/>
                </p:oleObj>
              </mc:Choice>
              <mc:Fallback>
                <p:oleObj name="Equation" r:id="rId1" imgW="2362200" imgH="6858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9264" y="1294497"/>
                        <a:ext cx="1857757" cy="53605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7235" name="Object 19"/>
          <p:cNvGraphicFramePr>
            <a:graphicFrameLocks noChangeAspect="1"/>
          </p:cNvGraphicFramePr>
          <p:nvPr/>
        </p:nvGraphicFramePr>
        <p:xfrm>
          <a:off x="1504682" y="2087962"/>
          <a:ext cx="2026640" cy="5621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83" name="Equation" r:id="rId3" imgW="2463800" imgH="685800" progId="Equation.3">
                  <p:embed/>
                </p:oleObj>
              </mc:Choice>
              <mc:Fallback>
                <p:oleObj name="Equation" r:id="rId3" imgW="2463800" imgH="6858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4682" y="2087962"/>
                        <a:ext cx="2026640" cy="56211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7236" name="Object 20"/>
          <p:cNvGraphicFramePr>
            <a:graphicFrameLocks noChangeAspect="1"/>
          </p:cNvGraphicFramePr>
          <p:nvPr/>
        </p:nvGraphicFramePr>
        <p:xfrm>
          <a:off x="503238" y="3071799"/>
          <a:ext cx="4818668" cy="19410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84" name="Equation" r:id="rId5" imgW="42367200" imgH="17068800" progId="Equation.DSMT4">
                  <p:embed/>
                </p:oleObj>
              </mc:Choice>
              <mc:Fallback>
                <p:oleObj name="Equation" r:id="rId5" imgW="42367200" imgH="1706880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238" y="3071799"/>
                        <a:ext cx="4818668" cy="19410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37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37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37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754062" y="188640"/>
            <a:ext cx="8210425" cy="100811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dirty="0">
                <a:solidFill>
                  <a:srgbClr val="0033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例 </a:t>
            </a:r>
            <a:r>
              <a:rPr lang="zh-CN" altLang="en-US" sz="3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设</a:t>
            </a:r>
            <a:r>
              <a:rPr lang="en-US" altLang="zh-CN" sz="32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3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~</a:t>
            </a:r>
            <a:r>
              <a:rPr lang="en-US" altLang="zh-CN" sz="32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3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(0,1)</a:t>
            </a:r>
            <a:r>
              <a:rPr lang="zh-CN" altLang="en-US" sz="3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32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sz="3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~</a:t>
            </a:r>
            <a:r>
              <a:rPr lang="en-US" altLang="zh-CN" sz="32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3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(0,1)</a:t>
            </a:r>
            <a:r>
              <a:rPr lang="zh-CN" altLang="en-US" sz="3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32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zh-CN" altLang="en-US" sz="3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与</a:t>
            </a:r>
            <a:r>
              <a:rPr lang="en-US" altLang="zh-CN" sz="32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zh-CN" altLang="en-US" sz="3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相互独立，求</a:t>
            </a:r>
            <a:r>
              <a:rPr lang="en-US" altLang="zh-CN" sz="32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Z</a:t>
            </a:r>
            <a:r>
              <a:rPr lang="en-US" altLang="zh-CN" sz="3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lang="en-US" altLang="zh-CN" sz="32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3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+</a:t>
            </a:r>
            <a:r>
              <a:rPr lang="en-US" altLang="zh-CN" sz="32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zh-CN" altLang="en-US" sz="3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的密度函数。 </a:t>
            </a:r>
            <a:endParaRPr lang="zh-CN" altLang="en-US" sz="32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42339" name="Object 3"/>
          <p:cNvGraphicFramePr>
            <a:graphicFrameLocks noChangeAspect="1"/>
          </p:cNvGraphicFramePr>
          <p:nvPr/>
        </p:nvGraphicFramePr>
        <p:xfrm>
          <a:off x="827088" y="1413223"/>
          <a:ext cx="649287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53" name="公式" r:id="rId1" imgW="304800" imgH="241300" progId="Equation.3">
                  <p:embed/>
                </p:oleObj>
              </mc:Choice>
              <mc:Fallback>
                <p:oleObj name="公式" r:id="rId1" imgW="304800" imgH="2413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1413223"/>
                        <a:ext cx="649287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2342" name="Object 6"/>
          <p:cNvGraphicFramePr>
            <a:graphicFrameLocks noChangeAspect="1"/>
          </p:cNvGraphicFramePr>
          <p:nvPr/>
        </p:nvGraphicFramePr>
        <p:xfrm>
          <a:off x="1547316" y="2492723"/>
          <a:ext cx="6769100" cy="569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54" name="公式" r:id="rId3" imgW="2552700" imgH="215900" progId="Equation.3">
                  <p:embed/>
                </p:oleObj>
              </mc:Choice>
              <mc:Fallback>
                <p:oleObj name="公式" r:id="rId3" imgW="2552700" imgH="2159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316" y="2492723"/>
                        <a:ext cx="6769100" cy="569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2343" name="Object 7"/>
          <p:cNvGraphicFramePr>
            <a:graphicFrameLocks noChangeAspect="1"/>
          </p:cNvGraphicFramePr>
          <p:nvPr/>
        </p:nvGraphicFramePr>
        <p:xfrm>
          <a:off x="1907902" y="3284885"/>
          <a:ext cx="4032250" cy="1135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55" name="公式" r:id="rId5" imgW="1676400" imgH="469900" progId="Equation.3">
                  <p:embed/>
                </p:oleObj>
              </mc:Choice>
              <mc:Fallback>
                <p:oleObj name="公式" r:id="rId5" imgW="1676400" imgH="4699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7902" y="3284885"/>
                        <a:ext cx="4032250" cy="1135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2344" name="Object 8"/>
          <p:cNvGraphicFramePr>
            <a:graphicFrameLocks noChangeAspect="1"/>
          </p:cNvGraphicFramePr>
          <p:nvPr/>
        </p:nvGraphicFramePr>
        <p:xfrm>
          <a:off x="1619250" y="1268760"/>
          <a:ext cx="6624638" cy="1100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56" name="公式" r:id="rId7" imgW="2832100" imgH="469900" progId="Equation.3">
                  <p:embed/>
                </p:oleObj>
              </mc:Choice>
              <mc:Fallback>
                <p:oleObj name="公式" r:id="rId7" imgW="2832100" imgH="4699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1268760"/>
                        <a:ext cx="6624638" cy="1100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2345" name="Object 9"/>
          <p:cNvGraphicFramePr>
            <a:graphicFrameLocks noChangeAspect="1"/>
          </p:cNvGraphicFramePr>
          <p:nvPr/>
        </p:nvGraphicFramePr>
        <p:xfrm>
          <a:off x="2821251" y="4452888"/>
          <a:ext cx="3406933" cy="12311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57" name="公式" r:id="rId9" imgW="1333500" imgH="482600" progId="Equation.3">
                  <p:embed/>
                </p:oleObj>
              </mc:Choice>
              <mc:Fallback>
                <p:oleObj name="公式" r:id="rId9" imgW="1333500" imgH="4826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1251" y="4452888"/>
                        <a:ext cx="3406933" cy="12311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2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2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2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42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42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1314" name="Object 2"/>
          <p:cNvGraphicFramePr>
            <a:graphicFrameLocks noChangeAspect="1"/>
          </p:cNvGraphicFramePr>
          <p:nvPr/>
        </p:nvGraphicFramePr>
        <p:xfrm>
          <a:off x="611188" y="2060873"/>
          <a:ext cx="7354887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39" name="公式" r:id="rId1" imgW="3517900" imgH="419100" progId="Equation.3">
                  <p:embed/>
                </p:oleObj>
              </mc:Choice>
              <mc:Fallback>
                <p:oleObj name="公式" r:id="rId1" imgW="3517900" imgH="4191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2060873"/>
                        <a:ext cx="7354887" cy="879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1315" name="Object 3"/>
          <p:cNvGraphicFramePr>
            <a:graphicFrameLocks noChangeAspect="1"/>
          </p:cNvGraphicFramePr>
          <p:nvPr/>
        </p:nvGraphicFramePr>
        <p:xfrm>
          <a:off x="1258888" y="260648"/>
          <a:ext cx="5521325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40" name="公式" r:id="rId3" imgW="2514600" imgH="215900" progId="Equation.3">
                  <p:embed/>
                </p:oleObj>
              </mc:Choice>
              <mc:Fallback>
                <p:oleObj name="公式" r:id="rId3" imgW="2514600" imgH="2159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260648"/>
                        <a:ext cx="5521325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1316" name="Object 4"/>
          <p:cNvGraphicFramePr>
            <a:graphicFrameLocks noChangeAspect="1"/>
          </p:cNvGraphicFramePr>
          <p:nvPr/>
        </p:nvGraphicFramePr>
        <p:xfrm>
          <a:off x="2051050" y="765473"/>
          <a:ext cx="4995863" cy="1204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41" name="公式" r:id="rId5" imgW="2184400" imgH="508000" progId="Equation.3">
                  <p:embed/>
                </p:oleObj>
              </mc:Choice>
              <mc:Fallback>
                <p:oleObj name="公式" r:id="rId5" imgW="2184400" imgH="5080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765473"/>
                        <a:ext cx="4995863" cy="1204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1317" name="Object 5"/>
          <p:cNvGraphicFramePr>
            <a:graphicFrameLocks noChangeAspect="1"/>
          </p:cNvGraphicFramePr>
          <p:nvPr/>
        </p:nvGraphicFramePr>
        <p:xfrm>
          <a:off x="684213" y="2997498"/>
          <a:ext cx="5472112" cy="1227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42" name="公式" r:id="rId7" imgW="2425700" imgH="546100" progId="Equation.3">
                  <p:embed/>
                </p:oleObj>
              </mc:Choice>
              <mc:Fallback>
                <p:oleObj name="公式" r:id="rId7" imgW="2425700" imgH="5461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2997498"/>
                        <a:ext cx="5472112" cy="1227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1318" name="Object 6"/>
          <p:cNvGraphicFramePr>
            <a:graphicFrameLocks noChangeAspect="1"/>
          </p:cNvGraphicFramePr>
          <p:nvPr/>
        </p:nvGraphicFramePr>
        <p:xfrm>
          <a:off x="6084888" y="2997498"/>
          <a:ext cx="2690812" cy="1252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43" name="公式" r:id="rId9" imgW="1117600" imgH="520700" progId="Equation.3">
                  <p:embed/>
                </p:oleObj>
              </mc:Choice>
              <mc:Fallback>
                <p:oleObj name="公式" r:id="rId9" imgW="1117600" imgH="5207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4888" y="2997498"/>
                        <a:ext cx="2690812" cy="1252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1319" name="Object 7"/>
          <p:cNvGraphicFramePr>
            <a:graphicFrameLocks noChangeAspect="1"/>
          </p:cNvGraphicFramePr>
          <p:nvPr/>
        </p:nvGraphicFramePr>
        <p:xfrm>
          <a:off x="2195513" y="4508798"/>
          <a:ext cx="3668712" cy="51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44" name="公式" r:id="rId11" imgW="1523365" imgH="215900" progId="Equation.3">
                  <p:embed/>
                </p:oleObj>
              </mc:Choice>
              <mc:Fallback>
                <p:oleObj name="公式" r:id="rId11" imgW="1523365" imgH="2159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4508798"/>
                        <a:ext cx="3668712" cy="515937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1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1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1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41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41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41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5" name="Text Box 5"/>
          <p:cNvSpPr txBox="1">
            <a:spLocks noChangeArrowheads="1"/>
          </p:cNvSpPr>
          <p:nvPr/>
        </p:nvSpPr>
        <p:spPr bwMode="auto">
          <a:xfrm>
            <a:off x="1979613" y="1117253"/>
            <a:ext cx="6181725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4000">
                <a:latin typeface="Times New Roman" panose="02020603050405020304" pitchFamily="18" charset="0"/>
                <a:ea typeface="楷体_GB2312" pitchFamily="49" charset="-122"/>
              </a:rPr>
              <a:t>已知</a:t>
            </a:r>
            <a:r>
              <a:rPr kumimoji="1" lang="en-US" altLang="zh-CN" sz="4000" i="1">
                <a:latin typeface="Times New Roman" panose="02020603050405020304" pitchFamily="18" charset="0"/>
                <a:ea typeface="楷体_GB2312" pitchFamily="49" charset="-122"/>
              </a:rPr>
              <a:t>r.v.</a:t>
            </a:r>
            <a:r>
              <a:rPr kumimoji="1" lang="en-US" altLang="zh-CN" sz="4000">
                <a:latin typeface="Times New Roman" panose="02020603050405020304" pitchFamily="18" charset="0"/>
                <a:ea typeface="楷体_GB2312" pitchFamily="49" charset="-122"/>
              </a:rPr>
              <a:t>( </a:t>
            </a:r>
            <a:r>
              <a:rPr kumimoji="1" lang="en-US" altLang="zh-CN" sz="4000" i="1">
                <a:latin typeface="Times New Roman" panose="02020603050405020304" pitchFamily="18" charset="0"/>
                <a:ea typeface="楷体_GB2312" pitchFamily="49" charset="-122"/>
              </a:rPr>
              <a:t>X ,Y </a:t>
            </a:r>
            <a:r>
              <a:rPr kumimoji="1" lang="en-US" altLang="zh-CN" sz="4000"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r>
              <a:rPr kumimoji="1" lang="zh-CN" altLang="en-US" sz="4000">
                <a:latin typeface="Times New Roman" panose="02020603050405020304" pitchFamily="18" charset="0"/>
                <a:ea typeface="楷体_GB2312" pitchFamily="49" charset="-122"/>
              </a:rPr>
              <a:t>的概率分布</a:t>
            </a:r>
            <a:r>
              <a:rPr kumimoji="1" lang="en-US" altLang="zh-CN" sz="4000"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endParaRPr kumimoji="1" lang="en-US" altLang="zh-CN" sz="4000"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1" hangingPunct="1"/>
            <a:r>
              <a:rPr kumimoji="1" lang="en-US" altLang="zh-CN" sz="400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4000" i="1">
                <a:latin typeface="Times New Roman" panose="02020603050405020304" pitchFamily="18" charset="0"/>
                <a:ea typeface="楷体_GB2312" pitchFamily="49" charset="-122"/>
              </a:rPr>
              <a:t>g </a:t>
            </a:r>
            <a:r>
              <a:rPr kumimoji="1" lang="en-US" altLang="zh-CN" sz="4000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kumimoji="1" lang="en-US" altLang="zh-CN" sz="4000" i="1">
                <a:latin typeface="Times New Roman" panose="02020603050405020304" pitchFamily="18" charset="0"/>
                <a:ea typeface="楷体_GB2312" pitchFamily="49" charset="-122"/>
              </a:rPr>
              <a:t>x, y</a:t>
            </a:r>
            <a:r>
              <a:rPr kumimoji="1" lang="en-US" altLang="zh-CN" sz="4000">
                <a:latin typeface="Times New Roman" panose="02020603050405020304" pitchFamily="18" charset="0"/>
                <a:ea typeface="楷体_GB2312" pitchFamily="49" charset="-122"/>
              </a:rPr>
              <a:t>) </a:t>
            </a:r>
            <a:r>
              <a:rPr kumimoji="1" lang="zh-CN" altLang="en-US" sz="4000">
                <a:latin typeface="Times New Roman" panose="02020603050405020304" pitchFamily="18" charset="0"/>
                <a:ea typeface="楷体_GB2312" pitchFamily="49" charset="-122"/>
              </a:rPr>
              <a:t>为已知的二元函数</a:t>
            </a:r>
            <a:r>
              <a:rPr kumimoji="1" lang="en-US" altLang="zh-CN" sz="4000"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endParaRPr kumimoji="1" lang="en-US" altLang="zh-CN" sz="40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07526" name="Text Box 6"/>
          <p:cNvSpPr txBox="1">
            <a:spLocks noChangeArrowheads="1"/>
          </p:cNvSpPr>
          <p:nvPr/>
        </p:nvSpPr>
        <p:spPr bwMode="auto">
          <a:xfrm>
            <a:off x="2132013" y="3952528"/>
            <a:ext cx="467201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kumimoji="1" lang="zh-CN" altLang="en-US" sz="4000">
                <a:latin typeface="Times New Roman" panose="02020603050405020304" pitchFamily="18" charset="0"/>
                <a:ea typeface="楷体_GB2312" pitchFamily="49" charset="-122"/>
              </a:rPr>
              <a:t>转化为</a:t>
            </a:r>
            <a:r>
              <a:rPr kumimoji="1" lang="en-US" altLang="zh-CN" sz="4000">
                <a:latin typeface="Times New Roman" panose="02020603050405020304" pitchFamily="18" charset="0"/>
                <a:ea typeface="楷体_GB2312" pitchFamily="49" charset="-122"/>
              </a:rPr>
              <a:t>( </a:t>
            </a:r>
            <a:r>
              <a:rPr kumimoji="1" lang="en-US" altLang="zh-CN" sz="4000" i="1">
                <a:latin typeface="Times New Roman" panose="02020603050405020304" pitchFamily="18" charset="0"/>
                <a:ea typeface="楷体_GB2312" pitchFamily="49" charset="-122"/>
              </a:rPr>
              <a:t>X ,Y </a:t>
            </a:r>
            <a:r>
              <a:rPr kumimoji="1" lang="en-US" altLang="zh-CN" sz="4000"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r>
              <a:rPr kumimoji="1" lang="zh-CN" altLang="en-US" sz="4000">
                <a:latin typeface="Times New Roman" panose="02020603050405020304" pitchFamily="18" charset="0"/>
                <a:ea typeface="楷体_GB2312" pitchFamily="49" charset="-122"/>
              </a:rPr>
              <a:t>的事件</a:t>
            </a:r>
            <a:endParaRPr kumimoji="1" lang="zh-CN" altLang="en-US" sz="40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2" name="Group 7"/>
          <p:cNvGrpSpPr/>
          <p:nvPr/>
        </p:nvGrpSpPr>
        <p:grpSpPr bwMode="auto">
          <a:xfrm>
            <a:off x="608013" y="980728"/>
            <a:ext cx="1219200" cy="914400"/>
            <a:chOff x="864" y="3264"/>
            <a:chExt cx="768" cy="576"/>
          </a:xfrm>
        </p:grpSpPr>
        <p:sp>
          <p:nvSpPr>
            <p:cNvPr id="5130" name="AutoShape 8"/>
            <p:cNvSpPr>
              <a:spLocks noChangeArrowheads="1"/>
            </p:cNvSpPr>
            <p:nvPr/>
          </p:nvSpPr>
          <p:spPr bwMode="auto">
            <a:xfrm>
              <a:off x="864" y="3264"/>
              <a:ext cx="768" cy="576"/>
            </a:xfrm>
            <a:prstGeom prst="hexagon">
              <a:avLst>
                <a:gd name="adj" fmla="val 33333"/>
                <a:gd name="vf" fmla="val 11547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131" name="Text Box 9"/>
            <p:cNvSpPr txBox="1">
              <a:spLocks noChangeArrowheads="1"/>
            </p:cNvSpPr>
            <p:nvPr/>
          </p:nvSpPr>
          <p:spPr bwMode="auto">
            <a:xfrm>
              <a:off x="912" y="3340"/>
              <a:ext cx="692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3600">
                  <a:solidFill>
                    <a:srgbClr val="A50021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问题</a:t>
              </a:r>
              <a:endParaRPr kumimoji="1" lang="zh-CN" altLang="en-US" sz="3600">
                <a:solidFill>
                  <a:srgbClr val="A50021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</p:grpSp>
      <p:grpSp>
        <p:nvGrpSpPr>
          <p:cNvPr id="3" name="Group 10"/>
          <p:cNvGrpSpPr/>
          <p:nvPr/>
        </p:nvGrpSpPr>
        <p:grpSpPr bwMode="auto">
          <a:xfrm>
            <a:off x="760413" y="3816003"/>
            <a:ext cx="1219200" cy="914400"/>
            <a:chOff x="864" y="3264"/>
            <a:chExt cx="768" cy="576"/>
          </a:xfrm>
        </p:grpSpPr>
        <p:sp>
          <p:nvSpPr>
            <p:cNvPr id="5128" name="AutoShape 11"/>
            <p:cNvSpPr>
              <a:spLocks noChangeArrowheads="1"/>
            </p:cNvSpPr>
            <p:nvPr/>
          </p:nvSpPr>
          <p:spPr bwMode="auto">
            <a:xfrm>
              <a:off x="864" y="3264"/>
              <a:ext cx="768" cy="576"/>
            </a:xfrm>
            <a:prstGeom prst="hexagon">
              <a:avLst>
                <a:gd name="adj" fmla="val 33333"/>
                <a:gd name="vf" fmla="val 11547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129" name="Text Box 12"/>
            <p:cNvSpPr txBox="1">
              <a:spLocks noChangeArrowheads="1"/>
            </p:cNvSpPr>
            <p:nvPr/>
          </p:nvSpPr>
          <p:spPr bwMode="auto">
            <a:xfrm>
              <a:off x="912" y="3340"/>
              <a:ext cx="692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3600">
                  <a:solidFill>
                    <a:srgbClr val="A50021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方法</a:t>
              </a:r>
              <a:endParaRPr kumimoji="1" lang="zh-CN" altLang="en-US" sz="3600">
                <a:solidFill>
                  <a:srgbClr val="A50021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</p:grpSp>
      <p:sp>
        <p:nvSpPr>
          <p:cNvPr id="107533" name="Text Box 13"/>
          <p:cNvSpPr txBox="1">
            <a:spLocks noChangeArrowheads="1"/>
          </p:cNvSpPr>
          <p:nvPr/>
        </p:nvSpPr>
        <p:spPr bwMode="auto">
          <a:xfrm>
            <a:off x="1979613" y="2717453"/>
            <a:ext cx="5932487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4000" dirty="0">
                <a:latin typeface="Times New Roman" panose="02020603050405020304" pitchFamily="18" charset="0"/>
                <a:ea typeface="楷体_GB2312" pitchFamily="49" charset="-122"/>
              </a:rPr>
              <a:t>求 </a:t>
            </a:r>
            <a:r>
              <a:rPr kumimoji="1" lang="en-US" altLang="zh-CN" sz="4000" i="1" dirty="0">
                <a:latin typeface="Times New Roman" panose="02020603050405020304" pitchFamily="18" charset="0"/>
                <a:ea typeface="楷体_GB2312" pitchFamily="49" charset="-122"/>
              </a:rPr>
              <a:t>Z = g</a:t>
            </a:r>
            <a:r>
              <a:rPr kumimoji="1" lang="en-US" altLang="zh-CN" sz="4000" dirty="0">
                <a:latin typeface="Times New Roman" panose="02020603050405020304" pitchFamily="18" charset="0"/>
                <a:ea typeface="楷体_GB2312" pitchFamily="49" charset="-122"/>
              </a:rPr>
              <a:t>( </a:t>
            </a:r>
            <a:r>
              <a:rPr kumimoji="1" lang="en-US" altLang="zh-CN" sz="4000" i="1" dirty="0">
                <a:latin typeface="Times New Roman" panose="02020603050405020304" pitchFamily="18" charset="0"/>
                <a:ea typeface="楷体_GB2312" pitchFamily="49" charset="-122"/>
              </a:rPr>
              <a:t>X ,Y </a:t>
            </a:r>
            <a:r>
              <a:rPr kumimoji="1" lang="en-US" altLang="zh-CN" sz="4000" dirty="0"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r>
              <a:rPr kumimoji="1" lang="zh-CN" altLang="en-US" sz="4000" dirty="0">
                <a:latin typeface="Times New Roman" panose="02020603050405020304" pitchFamily="18" charset="0"/>
                <a:ea typeface="楷体_GB2312" pitchFamily="49" charset="-122"/>
              </a:rPr>
              <a:t>的概率分布</a:t>
            </a:r>
            <a:endParaRPr kumimoji="1" lang="zh-CN" altLang="en-US" sz="400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100392" y="35913"/>
            <a:ext cx="1021433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zh-CN" altLang="en-US" sz="32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重要</a:t>
            </a:r>
            <a:endParaRPr lang="zh-CN" altLang="en-US" sz="32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7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7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075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5" grpId="0" autoUpdateAnimBg="0"/>
      <p:bldP spid="107526" grpId="0" autoUpdateAnimBg="0" build="p"/>
      <p:bldP spid="107533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ChangeArrowheads="1"/>
          </p:cNvSpPr>
          <p:nvPr/>
        </p:nvSpPr>
        <p:spPr bwMode="auto">
          <a:xfrm>
            <a:off x="2051050" y="836911"/>
            <a:ext cx="4391025" cy="74612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3600" b="1" dirty="0">
                <a:solidFill>
                  <a:srgbClr val="0033CC"/>
                </a:solidFill>
              </a:rPr>
              <a:t>正态随机变量的结论</a:t>
            </a:r>
            <a:endParaRPr lang="zh-CN" altLang="en-US" sz="3200" b="1" dirty="0">
              <a:solidFill>
                <a:srgbClr val="0033CC"/>
              </a:solidFill>
              <a:ea typeface="隶书" panose="02010509060101010101" pitchFamily="49" charset="-122"/>
            </a:endParaRPr>
          </a:p>
        </p:txBody>
      </p:sp>
      <p:graphicFrame>
        <p:nvGraphicFramePr>
          <p:cNvPr id="136195" name="Object 3"/>
          <p:cNvGraphicFramePr>
            <a:graphicFrameLocks noChangeAspect="1"/>
          </p:cNvGraphicFramePr>
          <p:nvPr/>
        </p:nvGraphicFramePr>
        <p:xfrm>
          <a:off x="1558925" y="2592686"/>
          <a:ext cx="2628900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64" name="Equation" r:id="rId1" imgW="26212800" imgH="6705600" progId="Equation.DSMT4">
                  <p:embed/>
                </p:oleObj>
              </mc:Choice>
              <mc:Fallback>
                <p:oleObj name="Equation" r:id="rId1" imgW="26212800" imgH="67056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8925" y="2592686"/>
                        <a:ext cx="2628900" cy="898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196" name="Object 4"/>
          <p:cNvGraphicFramePr>
            <a:graphicFrameLocks noChangeAspect="1"/>
          </p:cNvGraphicFramePr>
          <p:nvPr/>
        </p:nvGraphicFramePr>
        <p:xfrm>
          <a:off x="1042988" y="260648"/>
          <a:ext cx="3990975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65" name="公式" r:id="rId3" imgW="1777365" imgH="215900" progId="Equation.3">
                  <p:embed/>
                </p:oleObj>
              </mc:Choice>
              <mc:Fallback>
                <p:oleObj name="公式" r:id="rId3" imgW="1777365" imgH="2159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260648"/>
                        <a:ext cx="3990975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197" name="Object 5"/>
          <p:cNvGraphicFramePr>
            <a:graphicFrameLocks noChangeAspect="1"/>
          </p:cNvGraphicFramePr>
          <p:nvPr/>
        </p:nvGraphicFramePr>
        <p:xfrm>
          <a:off x="900113" y="1989436"/>
          <a:ext cx="6480175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66" name="公式" r:id="rId5" imgW="3759200" imgH="254000" progId="Equation.3">
                  <p:embed/>
                </p:oleObj>
              </mc:Choice>
              <mc:Fallback>
                <p:oleObj name="公式" r:id="rId5" imgW="3759200" imgH="2540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1989436"/>
                        <a:ext cx="6480175" cy="619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198" name="Object 6"/>
          <p:cNvGraphicFramePr>
            <a:graphicFrameLocks noChangeAspect="1"/>
          </p:cNvGraphicFramePr>
          <p:nvPr/>
        </p:nvGraphicFramePr>
        <p:xfrm>
          <a:off x="3180391" y="3623245"/>
          <a:ext cx="1823657" cy="5982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67" name="Equation" r:id="rId7" imgW="17068800" imgH="3962400" progId="Equation.DSMT4">
                  <p:embed/>
                </p:oleObj>
              </mc:Choice>
              <mc:Fallback>
                <p:oleObj name="Equation" r:id="rId7" imgW="17068800" imgH="39624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0391" y="3623245"/>
                        <a:ext cx="1823657" cy="5982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199" name="Object 7"/>
          <p:cNvGraphicFramePr>
            <a:graphicFrameLocks noChangeAspect="1"/>
          </p:cNvGraphicFramePr>
          <p:nvPr/>
        </p:nvGraphicFramePr>
        <p:xfrm>
          <a:off x="4343400" y="2572048"/>
          <a:ext cx="2906713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68" name="Equation" r:id="rId9" imgW="25908000" imgH="6705600" progId="Equation.DSMT4">
                  <p:embed/>
                </p:oleObj>
              </mc:Choice>
              <mc:Fallback>
                <p:oleObj name="Equation" r:id="rId9" imgW="25908000" imgH="67056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2572048"/>
                        <a:ext cx="2906713" cy="1000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200" name="Object 8"/>
          <p:cNvGraphicFramePr>
            <a:graphicFrameLocks noChangeAspect="1"/>
          </p:cNvGraphicFramePr>
          <p:nvPr/>
        </p:nvGraphicFramePr>
        <p:xfrm>
          <a:off x="891894" y="4403273"/>
          <a:ext cx="5624322" cy="6819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69" name="公式" r:id="rId11" imgW="3048000" imgH="266700" progId="Equation.3">
                  <p:embed/>
                </p:oleObj>
              </mc:Choice>
              <mc:Fallback>
                <p:oleObj name="公式" r:id="rId11" imgW="3048000" imgH="2667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1894" y="4403273"/>
                        <a:ext cx="5624322" cy="68191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8100392" y="35913"/>
            <a:ext cx="1021433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zh-CN" altLang="en-US" sz="32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重要</a:t>
            </a:r>
            <a:endParaRPr lang="zh-CN" altLang="en-US" sz="32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6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36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6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36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36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36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36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19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5410" name="Object 2"/>
          <p:cNvGraphicFramePr>
            <a:graphicFrameLocks noChangeAspect="1"/>
          </p:cNvGraphicFramePr>
          <p:nvPr/>
        </p:nvGraphicFramePr>
        <p:xfrm>
          <a:off x="1447800" y="1886744"/>
          <a:ext cx="2743200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07" name="公式" r:id="rId1" imgW="1054100" imgH="241300" progId="Equation.3">
                  <p:embed/>
                </p:oleObj>
              </mc:Choice>
              <mc:Fallback>
                <p:oleObj name="公式" r:id="rId1" imgW="1054100" imgH="2413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1886744"/>
                        <a:ext cx="2743200" cy="625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5411" name="Object 3"/>
          <p:cNvGraphicFramePr>
            <a:graphicFrameLocks noChangeAspect="1"/>
          </p:cNvGraphicFramePr>
          <p:nvPr/>
        </p:nvGraphicFramePr>
        <p:xfrm>
          <a:off x="611560" y="332656"/>
          <a:ext cx="5256212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08" name="公式" r:id="rId3" imgW="1917065" imgH="203200" progId="Equation.3">
                  <p:embed/>
                </p:oleObj>
              </mc:Choice>
              <mc:Fallback>
                <p:oleObj name="公式" r:id="rId3" imgW="1917065" imgH="203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332656"/>
                        <a:ext cx="5256212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5412" name="Object 4"/>
          <p:cNvGraphicFramePr>
            <a:graphicFrameLocks noChangeAspect="1"/>
          </p:cNvGraphicFramePr>
          <p:nvPr/>
        </p:nvGraphicFramePr>
        <p:xfrm>
          <a:off x="609600" y="1124744"/>
          <a:ext cx="6797675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09" name="公式" r:id="rId5" imgW="2857500" imgH="228600" progId="Equation.3">
                  <p:embed/>
                </p:oleObj>
              </mc:Choice>
              <mc:Fallback>
                <p:oleObj name="公式" r:id="rId5" imgW="285750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124744"/>
                        <a:ext cx="6797675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5413" name="Object 5"/>
          <p:cNvGraphicFramePr>
            <a:graphicFrameLocks noChangeAspect="1"/>
          </p:cNvGraphicFramePr>
          <p:nvPr/>
        </p:nvGraphicFramePr>
        <p:xfrm>
          <a:off x="596459" y="3284984"/>
          <a:ext cx="3039437" cy="11740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10" name="Equation" r:id="rId7" imgW="26822400" imgH="10363200" progId="Equation.DSMT4">
                  <p:embed/>
                </p:oleObj>
              </mc:Choice>
              <mc:Fallback>
                <p:oleObj name="Equation" r:id="rId7" imgW="26822400" imgH="10363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6459" y="3284984"/>
                        <a:ext cx="3039437" cy="11740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5414" name="Object 6"/>
          <p:cNvGraphicFramePr>
            <a:graphicFrameLocks noChangeAspect="1"/>
          </p:cNvGraphicFramePr>
          <p:nvPr/>
        </p:nvGraphicFramePr>
        <p:xfrm>
          <a:off x="5181600" y="1962944"/>
          <a:ext cx="2971800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11" name="公式" r:id="rId9" imgW="1218565" imgH="215900" progId="Equation.3">
                  <p:embed/>
                </p:oleObj>
              </mc:Choice>
              <mc:Fallback>
                <p:oleObj name="公式" r:id="rId9" imgW="1218565" imgH="2159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1962944"/>
                        <a:ext cx="2971800" cy="525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5416" name="Object 8"/>
          <p:cNvGraphicFramePr>
            <a:graphicFrameLocks noChangeAspect="1"/>
          </p:cNvGraphicFramePr>
          <p:nvPr/>
        </p:nvGraphicFramePr>
        <p:xfrm>
          <a:off x="611188" y="2708920"/>
          <a:ext cx="5562600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12" name="公式" r:id="rId11" imgW="2197100" imgH="228600" progId="Equation.3">
                  <p:embed/>
                </p:oleObj>
              </mc:Choice>
              <mc:Fallback>
                <p:oleObj name="公式" r:id="rId11" imgW="2197100" imgH="2286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2708920"/>
                        <a:ext cx="5562600" cy="58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8100392" y="35913"/>
            <a:ext cx="1021433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zh-CN" altLang="en-US" sz="32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重要</a:t>
            </a:r>
            <a:endParaRPr lang="zh-CN" altLang="en-US" sz="32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646739" y="4480911"/>
          <a:ext cx="5221405" cy="12356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13" name="Equation" r:id="rId13" imgW="39928800" imgH="9448800" progId="Equation.DSMT4">
                  <p:embed/>
                </p:oleObj>
              </mc:Choice>
              <mc:Fallback>
                <p:oleObj name="Equation" r:id="rId13" imgW="39928800" imgH="9448800" progId="Equation.DSMT4">
                  <p:embed/>
                  <p:pic>
                    <p:nvPicPr>
                      <p:cNvPr id="0" name="图片 49312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46739" y="4480911"/>
                        <a:ext cx="5221405" cy="12356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5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5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5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5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5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5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Text Box 2"/>
          <p:cNvSpPr txBox="1">
            <a:spLocks noChangeArrowheads="1"/>
          </p:cNvSpPr>
          <p:nvPr/>
        </p:nvSpPr>
        <p:spPr bwMode="auto">
          <a:xfrm>
            <a:off x="251520" y="188640"/>
            <a:ext cx="5688013" cy="70167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defPPr>
              <a:defRPr lang="zh-CN"/>
            </a:defPPr>
            <a:lvl1pPr eaLnBrk="1" hangingPunct="1">
              <a:defRPr kumimoji="1" sz="4000" b="1">
                <a:solidFill>
                  <a:srgbClr val="8000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/>
              <a:t>2.  </a:t>
            </a:r>
            <a:r>
              <a:rPr lang="zh-CN" altLang="en-US"/>
              <a:t>商的分布： </a:t>
            </a:r>
            <a:r>
              <a:rPr lang="en-US" altLang="zh-CN"/>
              <a:t>Z = X / Y </a:t>
            </a:r>
            <a:endParaRPr lang="en-US" altLang="zh-CN"/>
          </a:p>
        </p:txBody>
      </p:sp>
      <p:graphicFrame>
        <p:nvGraphicFramePr>
          <p:cNvPr id="144387" name="Object 3"/>
          <p:cNvGraphicFramePr>
            <a:graphicFrameLocks noChangeAspect="1"/>
          </p:cNvGraphicFramePr>
          <p:nvPr/>
        </p:nvGraphicFramePr>
        <p:xfrm>
          <a:off x="1763713" y="1268760"/>
          <a:ext cx="6265862" cy="1227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14" name="Equation" r:id="rId1" imgW="2336800" imgH="457200" progId="Equation.DSMT4">
                  <p:embed/>
                </p:oleObj>
              </mc:Choice>
              <mc:Fallback>
                <p:oleObj name="Equation" r:id="rId1" imgW="2336800" imgH="4572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1268760"/>
                        <a:ext cx="6265862" cy="1227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388" name="Object 4"/>
          <p:cNvGraphicFramePr>
            <a:graphicFrameLocks noChangeAspect="1"/>
          </p:cNvGraphicFramePr>
          <p:nvPr/>
        </p:nvGraphicFramePr>
        <p:xfrm>
          <a:off x="1835150" y="2635598"/>
          <a:ext cx="6767513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15" name="公式" r:id="rId3" imgW="2578100" imgH="393700" progId="Equation.3">
                  <p:embed/>
                </p:oleObj>
              </mc:Choice>
              <mc:Fallback>
                <p:oleObj name="公式" r:id="rId3" imgW="2578100" imgH="3937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2635598"/>
                        <a:ext cx="6767513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391" name="Object 7"/>
          <p:cNvGraphicFramePr>
            <a:graphicFrameLocks noChangeAspect="1"/>
          </p:cNvGraphicFramePr>
          <p:nvPr/>
        </p:nvGraphicFramePr>
        <p:xfrm>
          <a:off x="1974850" y="3716685"/>
          <a:ext cx="4906963" cy="1349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16" name="Equation" r:id="rId5" imgW="39928800" imgH="11277600" progId="Equation.DSMT4">
                  <p:embed/>
                </p:oleObj>
              </mc:Choice>
              <mc:Fallback>
                <p:oleObj name="Equation" r:id="rId5" imgW="39928800" imgH="112776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4850" y="3716685"/>
                        <a:ext cx="4906963" cy="1349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9"/>
          <p:cNvGrpSpPr/>
          <p:nvPr/>
        </p:nvGrpSpPr>
        <p:grpSpPr bwMode="auto">
          <a:xfrm>
            <a:off x="395288" y="1340198"/>
            <a:ext cx="1219200" cy="914400"/>
            <a:chOff x="864" y="3264"/>
            <a:chExt cx="768" cy="576"/>
          </a:xfrm>
        </p:grpSpPr>
        <p:sp>
          <p:nvSpPr>
            <p:cNvPr id="25611" name="AutoShape 10"/>
            <p:cNvSpPr>
              <a:spLocks noChangeArrowheads="1"/>
            </p:cNvSpPr>
            <p:nvPr/>
          </p:nvSpPr>
          <p:spPr bwMode="auto">
            <a:xfrm>
              <a:off x="864" y="3264"/>
              <a:ext cx="768" cy="576"/>
            </a:xfrm>
            <a:prstGeom prst="hexagon">
              <a:avLst>
                <a:gd name="adj" fmla="val 33333"/>
                <a:gd name="vf" fmla="val 11547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5612" name="Text Box 11"/>
            <p:cNvSpPr txBox="1">
              <a:spLocks noChangeArrowheads="1"/>
            </p:cNvSpPr>
            <p:nvPr/>
          </p:nvSpPr>
          <p:spPr bwMode="auto">
            <a:xfrm>
              <a:off x="912" y="3340"/>
              <a:ext cx="692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3600">
                  <a:solidFill>
                    <a:srgbClr val="A50021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问题</a:t>
              </a:r>
              <a:endParaRPr kumimoji="1" lang="zh-CN" altLang="en-US" sz="3600">
                <a:solidFill>
                  <a:srgbClr val="A50021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</p:grpSp>
      <p:grpSp>
        <p:nvGrpSpPr>
          <p:cNvPr id="3" name="Group 12"/>
          <p:cNvGrpSpPr/>
          <p:nvPr/>
        </p:nvGrpSpPr>
        <p:grpSpPr bwMode="auto">
          <a:xfrm>
            <a:off x="611188" y="4004023"/>
            <a:ext cx="1219200" cy="914400"/>
            <a:chOff x="864" y="3264"/>
            <a:chExt cx="768" cy="576"/>
          </a:xfrm>
        </p:grpSpPr>
        <p:sp>
          <p:nvSpPr>
            <p:cNvPr id="25609" name="AutoShape 13"/>
            <p:cNvSpPr>
              <a:spLocks noChangeArrowheads="1"/>
            </p:cNvSpPr>
            <p:nvPr/>
          </p:nvSpPr>
          <p:spPr bwMode="auto">
            <a:xfrm>
              <a:off x="864" y="3264"/>
              <a:ext cx="768" cy="576"/>
            </a:xfrm>
            <a:prstGeom prst="hexagon">
              <a:avLst>
                <a:gd name="adj" fmla="val 33333"/>
                <a:gd name="vf" fmla="val 11547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5610" name="Text Box 14"/>
            <p:cNvSpPr txBox="1">
              <a:spLocks noChangeArrowheads="1"/>
            </p:cNvSpPr>
            <p:nvPr/>
          </p:nvSpPr>
          <p:spPr bwMode="auto">
            <a:xfrm>
              <a:off x="912" y="3340"/>
              <a:ext cx="692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3600">
                  <a:solidFill>
                    <a:srgbClr val="A50021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公式</a:t>
              </a:r>
              <a:endParaRPr kumimoji="1" lang="zh-CN" altLang="en-US" sz="3600">
                <a:solidFill>
                  <a:srgbClr val="A50021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100392" y="44624"/>
            <a:ext cx="1021433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zh-CN" altLang="en-US" sz="32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重要</a:t>
            </a:r>
            <a:endParaRPr lang="zh-CN" altLang="en-US" sz="32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4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4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43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43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1"/>
          <p:cNvGrpSpPr/>
          <p:nvPr/>
        </p:nvGrpSpPr>
        <p:grpSpPr bwMode="auto">
          <a:xfrm>
            <a:off x="5795963" y="115888"/>
            <a:ext cx="3173412" cy="3457575"/>
            <a:chOff x="5148064" y="2492375"/>
            <a:chExt cx="3173437" cy="3456905"/>
          </a:xfrm>
        </p:grpSpPr>
        <p:sp>
          <p:nvSpPr>
            <p:cNvPr id="10" name="平行四边形 9"/>
            <p:cNvSpPr/>
            <p:nvPr/>
          </p:nvSpPr>
          <p:spPr>
            <a:xfrm>
              <a:off x="6156134" y="4303361"/>
              <a:ext cx="1295410" cy="1023740"/>
            </a:xfrm>
            <a:prstGeom prst="parallelogram">
              <a:avLst>
                <a:gd name="adj" fmla="val 46087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9" name="平行四边形 8"/>
            <p:cNvSpPr/>
            <p:nvPr/>
          </p:nvSpPr>
          <p:spPr>
            <a:xfrm>
              <a:off x="5795769" y="3284383"/>
              <a:ext cx="1296997" cy="1023740"/>
            </a:xfrm>
            <a:prstGeom prst="parallelogram">
              <a:avLst>
                <a:gd name="adj" fmla="val 46087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6634" name="Line 17"/>
            <p:cNvSpPr>
              <a:spLocks noChangeShapeType="1"/>
            </p:cNvSpPr>
            <p:nvPr/>
          </p:nvSpPr>
          <p:spPr bwMode="auto">
            <a:xfrm flipV="1">
              <a:off x="6624638" y="2960688"/>
              <a:ext cx="0" cy="29885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635" name="Text Box 18"/>
            <p:cNvSpPr txBox="1">
              <a:spLocks noChangeArrowheads="1"/>
            </p:cNvSpPr>
            <p:nvPr/>
          </p:nvSpPr>
          <p:spPr bwMode="auto">
            <a:xfrm>
              <a:off x="6444208" y="2492375"/>
              <a:ext cx="365125" cy="579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3200" i="1">
                  <a:latin typeface="Times New Roman" panose="02020603050405020304" pitchFamily="18" charset="0"/>
                  <a:ea typeface="楷体_GB2312" pitchFamily="49" charset="-122"/>
                </a:rPr>
                <a:t>y</a:t>
              </a:r>
              <a:endParaRPr kumimoji="1" lang="en-US" altLang="zh-CN" sz="3200" i="1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6636" name="Line 19"/>
            <p:cNvSpPr>
              <a:spLocks noChangeShapeType="1"/>
            </p:cNvSpPr>
            <p:nvPr/>
          </p:nvSpPr>
          <p:spPr bwMode="auto">
            <a:xfrm flipV="1">
              <a:off x="5148064" y="4293096"/>
              <a:ext cx="2736304" cy="150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637" name="Text Box 20"/>
            <p:cNvSpPr txBox="1">
              <a:spLocks noChangeArrowheads="1"/>
            </p:cNvSpPr>
            <p:nvPr/>
          </p:nvSpPr>
          <p:spPr bwMode="auto">
            <a:xfrm>
              <a:off x="7956376" y="4005064"/>
              <a:ext cx="365125" cy="579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3200" i="1">
                  <a:latin typeface="Times New Roman" panose="02020603050405020304" pitchFamily="18" charset="0"/>
                  <a:ea typeface="楷体_GB2312" pitchFamily="49" charset="-122"/>
                </a:rPr>
                <a:t>x</a:t>
              </a:r>
              <a:endParaRPr kumimoji="1" lang="en-US" altLang="zh-CN" sz="3200" i="1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6638" name="Text Box 20"/>
            <p:cNvSpPr txBox="1">
              <a:spLocks noChangeArrowheads="1"/>
            </p:cNvSpPr>
            <p:nvPr/>
          </p:nvSpPr>
          <p:spPr bwMode="auto">
            <a:xfrm>
              <a:off x="7092280" y="2995265"/>
              <a:ext cx="987771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3200" i="1">
                  <a:latin typeface="Times New Roman" panose="02020603050405020304" pitchFamily="18" charset="0"/>
                  <a:ea typeface="楷体_GB2312" pitchFamily="49" charset="-122"/>
                </a:rPr>
                <a:t>x=zy</a:t>
              </a:r>
              <a:endParaRPr kumimoji="1" lang="en-US" altLang="zh-CN" sz="3200" i="1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aphicFrame>
        <p:nvGraphicFramePr>
          <p:cNvPr id="13" name="对象 12"/>
          <p:cNvGraphicFramePr>
            <a:graphicFrameLocks noChangeAspect="1"/>
          </p:cNvGraphicFramePr>
          <p:nvPr/>
        </p:nvGraphicFramePr>
        <p:xfrm>
          <a:off x="827584" y="188640"/>
          <a:ext cx="4321175" cy="1331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230" name="Equation" r:id="rId1" imgW="51816000" imgH="13716000" progId="Equation.DSMT4">
                  <p:embed/>
                </p:oleObj>
              </mc:Choice>
              <mc:Fallback>
                <p:oleObj name="Equation" r:id="rId1" imgW="51816000" imgH="13716000" progId="Equation.DSMT4">
                  <p:embed/>
                  <p:pic>
                    <p:nvPicPr>
                      <p:cNvPr id="0" name="对象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188640"/>
                        <a:ext cx="4321175" cy="1331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/>
        </p:nvGraphicFramePr>
        <p:xfrm>
          <a:off x="1979613" y="4998045"/>
          <a:ext cx="5035550" cy="1311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231" name="Equation" r:id="rId3" imgW="1803400" imgH="482600" progId="Equation.DSMT4">
                  <p:embed/>
                </p:oleObj>
              </mc:Choice>
              <mc:Fallback>
                <p:oleObj name="Equation" r:id="rId3" imgW="1803400" imgH="482600" progId="Equation.DSMT4">
                  <p:embed/>
                  <p:pic>
                    <p:nvPicPr>
                      <p:cNvPr id="0" name="对象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4998045"/>
                        <a:ext cx="5035550" cy="1311275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468313" y="44450"/>
            <a:ext cx="17224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/>
              <a:t>推导过程：</a:t>
            </a:r>
            <a:endParaRPr lang="zh-CN" altLang="en-US" sz="2400"/>
          </a:p>
        </p:txBody>
      </p:sp>
      <p:graphicFrame>
        <p:nvGraphicFramePr>
          <p:cNvPr id="17" name="对象 16"/>
          <p:cNvGraphicFramePr>
            <a:graphicFrameLocks noChangeAspect="1"/>
          </p:cNvGraphicFramePr>
          <p:nvPr/>
        </p:nvGraphicFramePr>
        <p:xfrm>
          <a:off x="611560" y="2276872"/>
          <a:ext cx="2687637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232" name="Equation" r:id="rId5" imgW="32308800" imgH="6705600" progId="Equation.DSMT4">
                  <p:embed/>
                </p:oleObj>
              </mc:Choice>
              <mc:Fallback>
                <p:oleObj name="Equation" r:id="rId5" imgW="32308800" imgH="6705600" progId="Equation.DSMT4">
                  <p:embed/>
                  <p:pic>
                    <p:nvPicPr>
                      <p:cNvPr id="0" name="对象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2276872"/>
                        <a:ext cx="2687637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/>
        </p:nvGraphicFramePr>
        <p:xfrm>
          <a:off x="982663" y="1268413"/>
          <a:ext cx="4957762" cy="1154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233" name="Equation" r:id="rId7" imgW="59436000" imgH="11887200" progId="Equation.DSMT4">
                  <p:embed/>
                </p:oleObj>
              </mc:Choice>
              <mc:Fallback>
                <p:oleObj name="Equation" r:id="rId7" imgW="59436000" imgH="11887200" progId="Equation.DSMT4">
                  <p:embed/>
                  <p:pic>
                    <p:nvPicPr>
                      <p:cNvPr id="0" name="图片 272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2663" y="1268413"/>
                        <a:ext cx="4957762" cy="1154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/>
        </p:nvGraphicFramePr>
        <p:xfrm>
          <a:off x="1014413" y="2781300"/>
          <a:ext cx="6365875" cy="2176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234" name="Equation" r:id="rId9" imgW="76504800" imgH="22555200" progId="Equation.DSMT4">
                  <p:embed/>
                </p:oleObj>
              </mc:Choice>
              <mc:Fallback>
                <p:oleObj name="Equation" r:id="rId9" imgW="76504800" imgH="22555200" progId="Equation.DSMT4">
                  <p:embed/>
                  <p:pic>
                    <p:nvPicPr>
                      <p:cNvPr id="0" name="图片 272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4413" y="2781300"/>
                        <a:ext cx="6365875" cy="2176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6434" name="Object 2"/>
          <p:cNvGraphicFramePr>
            <a:graphicFrameLocks noChangeAspect="1"/>
          </p:cNvGraphicFramePr>
          <p:nvPr/>
        </p:nvGraphicFramePr>
        <p:xfrm>
          <a:off x="1331913" y="548680"/>
          <a:ext cx="6624637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319" name="公式" r:id="rId1" imgW="2425700" imgH="215900" progId="Equation.3">
                  <p:embed/>
                </p:oleObj>
              </mc:Choice>
              <mc:Fallback>
                <p:oleObj name="公式" r:id="rId1" imgW="2425700" imgH="2159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548680"/>
                        <a:ext cx="6624637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6435" name="Object 3"/>
          <p:cNvGraphicFramePr>
            <a:graphicFrameLocks noChangeAspect="1"/>
          </p:cNvGraphicFramePr>
          <p:nvPr/>
        </p:nvGraphicFramePr>
        <p:xfrm>
          <a:off x="2873375" y="1557338"/>
          <a:ext cx="3233738" cy="534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320" name="公式" r:id="rId3" imgW="31089600" imgH="5181600" progId="Equation.3">
                  <p:embed/>
                </p:oleObj>
              </mc:Choice>
              <mc:Fallback>
                <p:oleObj name="公式" r:id="rId3" imgW="31089600" imgH="5181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3375" y="1557338"/>
                        <a:ext cx="3233738" cy="534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6436" name="Object 4"/>
          <p:cNvGraphicFramePr>
            <a:graphicFrameLocks noChangeAspect="1"/>
          </p:cNvGraphicFramePr>
          <p:nvPr/>
        </p:nvGraphicFramePr>
        <p:xfrm>
          <a:off x="1258888" y="2564805"/>
          <a:ext cx="2286000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321" name="公式" r:id="rId5" imgW="951865" imgH="203200" progId="Equation.3">
                  <p:embed/>
                </p:oleObj>
              </mc:Choice>
              <mc:Fallback>
                <p:oleObj name="公式" r:id="rId5" imgW="951865" imgH="203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2564805"/>
                        <a:ext cx="2286000" cy="484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6437" name="Object 5"/>
          <p:cNvGraphicFramePr>
            <a:graphicFrameLocks noChangeAspect="1"/>
          </p:cNvGraphicFramePr>
          <p:nvPr/>
        </p:nvGraphicFramePr>
        <p:xfrm>
          <a:off x="2268538" y="3501430"/>
          <a:ext cx="4648200" cy="1274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322" name="公式" r:id="rId7" imgW="1714500" imgH="469900" progId="Equation.3">
                  <p:embed/>
                </p:oleObj>
              </mc:Choice>
              <mc:Fallback>
                <p:oleObj name="公式" r:id="rId7" imgW="1714500" imgH="4699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3501430"/>
                        <a:ext cx="4648200" cy="1274763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100392" y="44624"/>
            <a:ext cx="1021433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zh-CN" altLang="en-US" sz="32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重要</a:t>
            </a:r>
            <a:endParaRPr lang="zh-CN" altLang="en-US" sz="32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6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6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6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46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51520" y="116632"/>
            <a:ext cx="8352928" cy="2242393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l" eaLnBrk="1" hangingPunct="1"/>
            <a:r>
              <a:rPr lang="zh-CN" altLang="en-US" sz="2800" dirty="0">
                <a:solidFill>
                  <a:schemeClr val="accent2"/>
                </a:solidFill>
              </a:rPr>
              <a:t>例3.5.4</a:t>
            </a:r>
            <a:r>
              <a:rPr lang="zh-CN" altLang="en-US" sz="2800" dirty="0"/>
              <a:t> 设随机变量</a:t>
            </a:r>
            <a:r>
              <a:rPr lang="zh-CN" altLang="en-US" sz="2800" i="1" dirty="0"/>
              <a:t>X</a:t>
            </a:r>
            <a:r>
              <a:rPr lang="zh-CN" altLang="en-US" sz="2800" dirty="0"/>
              <a:t>与</a:t>
            </a:r>
            <a:r>
              <a:rPr lang="zh-CN" altLang="en-US" sz="2800" i="1" dirty="0"/>
              <a:t>Y</a:t>
            </a:r>
            <a:r>
              <a:rPr lang="zh-CN" altLang="en-US" sz="2800" dirty="0"/>
              <a:t>相互独立，且服从同一分布，其概率密度为</a:t>
            </a:r>
            <a:br>
              <a:rPr lang="zh-CN" altLang="en-US" sz="2800" dirty="0"/>
            </a:br>
            <a:br>
              <a:rPr lang="zh-CN" altLang="en-US" sz="2800" dirty="0"/>
            </a:br>
            <a:br>
              <a:rPr lang="zh-CN" altLang="en-US" sz="2800" dirty="0"/>
            </a:br>
            <a:r>
              <a:rPr lang="zh-CN" altLang="en-US" sz="2800" dirty="0"/>
              <a:t>求</a:t>
            </a:r>
            <a:r>
              <a:rPr lang="zh-CN" altLang="en-US" sz="2800" i="1" dirty="0"/>
              <a:t>Z</a:t>
            </a:r>
            <a:r>
              <a:rPr lang="zh-CN" altLang="en-US" sz="2800" dirty="0"/>
              <a:t>=</a:t>
            </a:r>
            <a:r>
              <a:rPr lang="zh-CN" altLang="en-US" sz="2800" i="1" dirty="0"/>
              <a:t>X</a:t>
            </a:r>
            <a:r>
              <a:rPr lang="zh-CN" altLang="en-US" sz="2800" dirty="0"/>
              <a:t>/</a:t>
            </a:r>
            <a:r>
              <a:rPr lang="zh-CN" altLang="en-US" sz="2800" i="1" dirty="0"/>
              <a:t>Y</a:t>
            </a:r>
            <a:r>
              <a:rPr lang="zh-CN" altLang="en-US" sz="2800" dirty="0"/>
              <a:t>的概率密度。</a:t>
            </a:r>
            <a:endParaRPr lang="zh-CN" altLang="en-US" sz="2800" dirty="0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09165" y="3140968"/>
            <a:ext cx="3814763" cy="2096516"/>
          </a:xfrm>
        </p:spPr>
        <p:txBody>
          <a:bodyPr>
            <a:noAutofit/>
          </a:bodyPr>
          <a:lstStyle/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当</a:t>
            </a:r>
            <a:r>
              <a:rPr lang="zh-CN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≤0时， </a:t>
            </a:r>
            <a:r>
              <a: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f</a:t>
            </a:r>
            <a:r>
              <a:rPr lang="zh-CN" alt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Z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(</a:t>
            </a:r>
            <a:r>
              <a: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z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)=0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  <a:sym typeface="Arial" panose="020B0604020202020204" pitchFamily="34" charset="0"/>
            </a:endParaRPr>
          </a:p>
          <a:p>
            <a:pPr eaLnBrk="1" hangingPunct="1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当0&lt;</a:t>
            </a:r>
            <a:r>
              <a:rPr lang="zh-CN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z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&lt;1时，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  <a:sym typeface="Arial" panose="020B0604020202020204" pitchFamily="34" charset="0"/>
            </a:endParaRPr>
          </a:p>
          <a:p>
            <a:pPr eaLnBrk="1" hangingPunct="1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当</a:t>
            </a:r>
            <a:r>
              <a:rPr lang="zh-CN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z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≥1时，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  <a:sym typeface="Arial" panose="020B0604020202020204" pitchFamily="34" charset="0"/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  <a:sym typeface="Arial" panose="020B0604020202020204" pitchFamily="34" charset="0"/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graphicFrame>
        <p:nvGraphicFramePr>
          <p:cNvPr id="28677" name="Object 5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3170535" y="702841"/>
          <a:ext cx="2841625" cy="1217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648" name="" r:id="rId1" imgW="2844800" imgH="1219200" progId="Equation.3">
                  <p:embed/>
                </p:oleObj>
              </mc:Choice>
              <mc:Fallback>
                <p:oleObj name="" r:id="rId1" imgW="2844800" imgH="1219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0535" y="702841"/>
                        <a:ext cx="2841625" cy="1217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4" name="Object 6"/>
          <p:cNvGraphicFramePr>
            <a:graphicFrameLocks noChangeAspect="1"/>
          </p:cNvGraphicFramePr>
          <p:nvPr/>
        </p:nvGraphicFramePr>
        <p:xfrm>
          <a:off x="1403648" y="2436862"/>
          <a:ext cx="4295775" cy="706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649" name="Equation" r:id="rId3" imgW="48158400" imgH="7924800" progId="Equation.DSMT4">
                  <p:embed/>
                </p:oleObj>
              </mc:Choice>
              <mc:Fallback>
                <p:oleObj name="Equation" r:id="rId3" imgW="48158400" imgH="79248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8" y="2436862"/>
                        <a:ext cx="4295775" cy="706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3" name="TextBox 28672"/>
          <p:cNvSpPr txBox="1"/>
          <p:nvPr/>
        </p:nvSpPr>
        <p:spPr>
          <a:xfrm>
            <a:off x="27180" y="2503041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解：由</a:t>
            </a:r>
            <a:endParaRPr lang="zh-CN" altLang="en-US" sz="3200" dirty="0"/>
          </a:p>
        </p:txBody>
      </p:sp>
      <p:grpSp>
        <p:nvGrpSpPr>
          <p:cNvPr id="28676" name="组合 28675"/>
          <p:cNvGrpSpPr/>
          <p:nvPr/>
        </p:nvGrpSpPr>
        <p:grpSpPr>
          <a:xfrm>
            <a:off x="5985723" y="3223121"/>
            <a:ext cx="3004556" cy="2160240"/>
            <a:chOff x="5985723" y="3284984"/>
            <a:chExt cx="3004556" cy="2160240"/>
          </a:xfrm>
        </p:grpSpPr>
        <p:grpSp>
          <p:nvGrpSpPr>
            <p:cNvPr id="28672" name="组合 28671"/>
            <p:cNvGrpSpPr/>
            <p:nvPr/>
          </p:nvGrpSpPr>
          <p:grpSpPr>
            <a:xfrm>
              <a:off x="5985723" y="3284984"/>
              <a:ext cx="3004556" cy="2160240"/>
              <a:chOff x="5985723" y="3284984"/>
              <a:chExt cx="3004556" cy="2160240"/>
            </a:xfrm>
          </p:grpSpPr>
          <p:sp>
            <p:nvSpPr>
              <p:cNvPr id="7" name="Line 9"/>
              <p:cNvSpPr>
                <a:spLocks noChangeShapeType="1"/>
              </p:cNvSpPr>
              <p:nvPr/>
            </p:nvSpPr>
            <p:spPr bwMode="auto">
              <a:xfrm>
                <a:off x="6156648" y="4835624"/>
                <a:ext cx="27720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" name="Line 10"/>
              <p:cNvSpPr>
                <a:spLocks noChangeShapeType="1"/>
              </p:cNvSpPr>
              <p:nvPr/>
            </p:nvSpPr>
            <p:spPr bwMode="auto">
              <a:xfrm flipV="1">
                <a:off x="6312768" y="3311624"/>
                <a:ext cx="0" cy="21336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9" name="Object 11"/>
              <p:cNvGraphicFramePr>
                <a:graphicFrameLocks noChangeAspect="1"/>
              </p:cNvGraphicFramePr>
              <p:nvPr/>
            </p:nvGraphicFramePr>
            <p:xfrm>
              <a:off x="8737866" y="4835624"/>
              <a:ext cx="252413" cy="3032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9650" name="公式" r:id="rId5" imgW="127000" imgH="152400" progId="Equation.3">
                      <p:embed/>
                    </p:oleObj>
                  </mc:Choice>
                  <mc:Fallback>
                    <p:oleObj name="公式" r:id="rId5" imgW="127000" imgH="152400" progId="Equation.3">
                      <p:embed/>
                      <p:pic>
                        <p:nvPicPr>
                          <p:cNvPr id="0" name="图片 2964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737866" y="4835624"/>
                            <a:ext cx="252413" cy="30321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" name="Object 12"/>
              <p:cNvGraphicFramePr>
                <a:graphicFrameLocks noChangeAspect="1"/>
              </p:cNvGraphicFramePr>
              <p:nvPr/>
            </p:nvGraphicFramePr>
            <p:xfrm>
              <a:off x="6012160" y="3311624"/>
              <a:ext cx="265112" cy="26511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9651" name="公式" r:id="rId7" imgW="114300" imgH="114300" progId="Equation.3">
                      <p:embed/>
                    </p:oleObj>
                  </mc:Choice>
                  <mc:Fallback>
                    <p:oleObj name="公式" r:id="rId7" imgW="114300" imgH="114300" progId="Equation.3">
                      <p:embed/>
                      <p:pic>
                        <p:nvPicPr>
                          <p:cNvPr id="0" name="图片 2965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012160" y="3311624"/>
                            <a:ext cx="265112" cy="26511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9" name="Line 10"/>
              <p:cNvSpPr>
                <a:spLocks noChangeShapeType="1"/>
              </p:cNvSpPr>
              <p:nvPr/>
            </p:nvSpPr>
            <p:spPr bwMode="auto">
              <a:xfrm flipV="1">
                <a:off x="7705328" y="3284984"/>
                <a:ext cx="0" cy="154800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prstDash val="sysDash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" name="Line 10"/>
              <p:cNvSpPr>
                <a:spLocks noChangeShapeType="1"/>
              </p:cNvSpPr>
              <p:nvPr/>
            </p:nvSpPr>
            <p:spPr bwMode="auto">
              <a:xfrm rot="5400000" flipV="1">
                <a:off x="7452664" y="3429128"/>
                <a:ext cx="0" cy="230400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prstDash val="sysDash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" name="任意多边形 26"/>
              <p:cNvSpPr/>
              <p:nvPr/>
            </p:nvSpPr>
            <p:spPr>
              <a:xfrm>
                <a:off x="6475919" y="3356992"/>
                <a:ext cx="2273017" cy="1476168"/>
              </a:xfrm>
              <a:custGeom>
                <a:avLst/>
                <a:gdLst>
                  <a:gd name="connsiteX0" fmla="*/ 0 w 1331843"/>
                  <a:gd name="connsiteY0" fmla="*/ 0 h 1275522"/>
                  <a:gd name="connsiteX1" fmla="*/ 178904 w 1331843"/>
                  <a:gd name="connsiteY1" fmla="*/ 467139 h 1275522"/>
                  <a:gd name="connsiteX2" fmla="*/ 417443 w 1331843"/>
                  <a:gd name="connsiteY2" fmla="*/ 795131 h 1275522"/>
                  <a:gd name="connsiteX3" fmla="*/ 755373 w 1331843"/>
                  <a:gd name="connsiteY3" fmla="*/ 1083365 h 1275522"/>
                  <a:gd name="connsiteX4" fmla="*/ 1212573 w 1331843"/>
                  <a:gd name="connsiteY4" fmla="*/ 1262270 h 1275522"/>
                  <a:gd name="connsiteX5" fmla="*/ 1331843 w 1331843"/>
                  <a:gd name="connsiteY5" fmla="*/ 1262270 h 1275522"/>
                  <a:gd name="connsiteX6" fmla="*/ 1331843 w 1331843"/>
                  <a:gd name="connsiteY6" fmla="*/ 1262270 h 12755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31843" h="1275522">
                    <a:moveTo>
                      <a:pt x="0" y="0"/>
                    </a:moveTo>
                    <a:cubicBezTo>
                      <a:pt x="54665" y="167308"/>
                      <a:pt x="109330" y="334617"/>
                      <a:pt x="178904" y="467139"/>
                    </a:cubicBezTo>
                    <a:cubicBezTo>
                      <a:pt x="248478" y="599661"/>
                      <a:pt x="321365" y="692427"/>
                      <a:pt x="417443" y="795131"/>
                    </a:cubicBezTo>
                    <a:cubicBezTo>
                      <a:pt x="513521" y="897835"/>
                      <a:pt x="622851" y="1005509"/>
                      <a:pt x="755373" y="1083365"/>
                    </a:cubicBezTo>
                    <a:cubicBezTo>
                      <a:pt x="887895" y="1161222"/>
                      <a:pt x="1116495" y="1232453"/>
                      <a:pt x="1212573" y="1262270"/>
                    </a:cubicBezTo>
                    <a:cubicBezTo>
                      <a:pt x="1308651" y="1292087"/>
                      <a:pt x="1331843" y="1262270"/>
                      <a:pt x="1331843" y="1262270"/>
                    </a:cubicBezTo>
                    <a:lnTo>
                      <a:pt x="1331843" y="126227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9" name="直接连接符 28"/>
              <p:cNvCxnSpPr/>
              <p:nvPr/>
            </p:nvCxnSpPr>
            <p:spPr>
              <a:xfrm>
                <a:off x="7741056" y="3501008"/>
                <a:ext cx="936000" cy="0"/>
              </a:xfrm>
              <a:prstGeom prst="line">
                <a:avLst/>
              </a:prstGeom>
              <a:ln w="19050">
                <a:prstDash val="solid"/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/>
              <p:cNvCxnSpPr/>
              <p:nvPr/>
            </p:nvCxnSpPr>
            <p:spPr>
              <a:xfrm>
                <a:off x="7740960" y="3645024"/>
                <a:ext cx="936000" cy="0"/>
              </a:xfrm>
              <a:prstGeom prst="line">
                <a:avLst/>
              </a:prstGeom>
              <a:ln w="19050">
                <a:prstDash val="solid"/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>
              <a:xfrm>
                <a:off x="7741032" y="3789040"/>
                <a:ext cx="972000" cy="0"/>
              </a:xfrm>
              <a:prstGeom prst="line">
                <a:avLst/>
              </a:prstGeom>
              <a:ln w="19050">
                <a:prstDash val="solid"/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/>
              <p:cNvCxnSpPr/>
              <p:nvPr/>
            </p:nvCxnSpPr>
            <p:spPr>
              <a:xfrm>
                <a:off x="7740824" y="3933056"/>
                <a:ext cx="936000" cy="0"/>
              </a:xfrm>
              <a:prstGeom prst="line">
                <a:avLst/>
              </a:prstGeom>
              <a:ln w="19050">
                <a:prstDash val="solid"/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 36"/>
              <p:cNvCxnSpPr/>
              <p:nvPr/>
            </p:nvCxnSpPr>
            <p:spPr>
              <a:xfrm>
                <a:off x="7740824" y="4077072"/>
                <a:ext cx="936000" cy="0"/>
              </a:xfrm>
              <a:prstGeom prst="line">
                <a:avLst/>
              </a:prstGeom>
              <a:ln w="19050">
                <a:prstDash val="solid"/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/>
              <p:cNvCxnSpPr/>
              <p:nvPr/>
            </p:nvCxnSpPr>
            <p:spPr>
              <a:xfrm>
                <a:off x="7740824" y="4221088"/>
                <a:ext cx="972000" cy="0"/>
              </a:xfrm>
              <a:prstGeom prst="line">
                <a:avLst/>
              </a:prstGeom>
              <a:ln w="19050">
                <a:prstDash val="solid"/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39" name="直接连接符 38"/>
              <p:cNvCxnSpPr/>
              <p:nvPr/>
            </p:nvCxnSpPr>
            <p:spPr>
              <a:xfrm>
                <a:off x="7740824" y="4365104"/>
                <a:ext cx="936000" cy="0"/>
              </a:xfrm>
              <a:prstGeom prst="line">
                <a:avLst/>
              </a:prstGeom>
              <a:ln w="19050">
                <a:prstDash val="solid"/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/>
              <p:cNvCxnSpPr/>
              <p:nvPr/>
            </p:nvCxnSpPr>
            <p:spPr>
              <a:xfrm>
                <a:off x="8043193" y="4682953"/>
                <a:ext cx="648000" cy="0"/>
              </a:xfrm>
              <a:prstGeom prst="line">
                <a:avLst/>
              </a:prstGeom>
              <a:ln w="19050">
                <a:prstDash val="solid"/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41" name="直接连接符 40"/>
              <p:cNvCxnSpPr/>
              <p:nvPr/>
            </p:nvCxnSpPr>
            <p:spPr>
              <a:xfrm>
                <a:off x="7740824" y="4509120"/>
                <a:ext cx="936000" cy="0"/>
              </a:xfrm>
              <a:prstGeom prst="line">
                <a:avLst/>
              </a:prstGeom>
              <a:ln w="19050">
                <a:prstDash val="solid"/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sp>
            <p:nvSpPr>
              <p:cNvPr id="30" name="TextBox 29"/>
              <p:cNvSpPr txBox="1"/>
              <p:nvPr/>
            </p:nvSpPr>
            <p:spPr>
              <a:xfrm>
                <a:off x="7395448" y="4901982"/>
                <a:ext cx="6912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1000</a:t>
                </a:r>
                <a:endParaRPr lang="zh-CN" altLang="en-US" dirty="0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5985723" y="4365104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1</a:t>
                </a:r>
                <a:endParaRPr lang="zh-CN" altLang="en-US" dirty="0"/>
              </a:p>
            </p:txBody>
          </p:sp>
          <p:cxnSp>
            <p:nvCxnSpPr>
              <p:cNvPr id="44" name="直接连接符 43"/>
              <p:cNvCxnSpPr/>
              <p:nvPr/>
            </p:nvCxnSpPr>
            <p:spPr>
              <a:xfrm>
                <a:off x="8413220" y="4767335"/>
                <a:ext cx="288000" cy="0"/>
              </a:xfrm>
              <a:prstGeom prst="line">
                <a:avLst/>
              </a:prstGeom>
              <a:ln w="19050">
                <a:prstDash val="solid"/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</p:grpSp>
        <p:graphicFrame>
          <p:nvGraphicFramePr>
            <p:cNvPr id="28675" name="对象 28674"/>
            <p:cNvGraphicFramePr>
              <a:graphicFrameLocks noChangeAspect="1"/>
            </p:cNvGraphicFramePr>
            <p:nvPr/>
          </p:nvGraphicFramePr>
          <p:xfrm>
            <a:off x="6388528" y="3488432"/>
            <a:ext cx="981768" cy="6340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652" name="Equation" r:id="rId9" imgW="14630400" imgH="9448800" progId="Equation.DSMT4">
                    <p:embed/>
                  </p:oleObj>
                </mc:Choice>
                <mc:Fallback>
                  <p:oleObj name="Equation" r:id="rId9" imgW="14630400" imgH="9448800" progId="Equation.DSMT4">
                    <p:embed/>
                    <p:pic>
                      <p:nvPicPr>
                        <p:cNvPr id="0" name="图片 29651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6388528" y="3488432"/>
                          <a:ext cx="981768" cy="63405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5695904" y="2575049"/>
          <a:ext cx="2994594" cy="479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653" name="Equation" r:id="rId11" imgW="30480000" imgH="4876800" progId="Equation.DSMT4">
                  <p:embed/>
                </p:oleObj>
              </mc:Choice>
              <mc:Fallback>
                <p:oleObj name="Equation" r:id="rId11" imgW="30480000" imgH="4876800" progId="Equation.DSMT4">
                  <p:embed/>
                  <p:pic>
                    <p:nvPicPr>
                      <p:cNvPr id="0" name="图片 29652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695904" y="2575049"/>
                        <a:ext cx="2994594" cy="4791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1942093" y="3985737"/>
          <a:ext cx="3854043" cy="20093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654" name="Equation" r:id="rId13" imgW="35661600" imgH="18592800" progId="Equation.DSMT4">
                  <p:embed/>
                </p:oleObj>
              </mc:Choice>
              <mc:Fallback>
                <p:oleObj name="Equation" r:id="rId13" imgW="35661600" imgH="18592800" progId="Equation.DSMT4">
                  <p:embed/>
                  <p:pic>
                    <p:nvPicPr>
                      <p:cNvPr id="0" name="图片 29653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942093" y="3985737"/>
                        <a:ext cx="3854043" cy="200937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" dur="500"/>
                                        <p:tgtEl>
                                          <p:spTgt spid="58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8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1" grpId="0" autoUpdateAnimBg="0" uiExpand="1" build="p"/>
      <p:bldP spid="2867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92088" y="692696"/>
            <a:ext cx="3563888" cy="658812"/>
          </a:xfrm>
        </p:spPr>
        <p:txBody>
          <a:bodyPr>
            <a:normAutofit/>
          </a:bodyPr>
          <a:lstStyle/>
          <a:p>
            <a:pPr algn="l" eaLnBrk="1" hangingPunct="1"/>
            <a:r>
              <a:rPr lang="zh-CN" altLang="en-US" sz="2800" dirty="0"/>
              <a:t>于是，Z的概率密度为</a:t>
            </a:r>
            <a:endParaRPr lang="zh-CN" altLang="en-US" sz="2800" dirty="0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2728253" y="1495248"/>
          <a:ext cx="3084432" cy="28748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66" name="Equation" r:id="rId1" imgW="31394400" imgH="29260800" progId="Equation.DSMT4">
                  <p:embed/>
                </p:oleObj>
              </mc:Choice>
              <mc:Fallback>
                <p:oleObj name="Equation" r:id="rId1" imgW="31394400" imgH="29260800" progId="Equation.DSMT4">
                  <p:embed/>
                  <p:pic>
                    <p:nvPicPr>
                      <p:cNvPr id="0" name="图片 2986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728253" y="1495248"/>
                        <a:ext cx="3084432" cy="28748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3528" y="44624"/>
            <a:ext cx="8496944" cy="1800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467544" y="188640"/>
            <a:ext cx="6477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dirty="0">
                <a:solidFill>
                  <a:srgbClr val="0033CC"/>
                </a:solidFill>
                <a:ea typeface="黑体" panose="02010609060101010101" pitchFamily="49" charset="-122"/>
              </a:rPr>
              <a:t>例 </a:t>
            </a:r>
            <a:endParaRPr lang="zh-CN" altLang="en-US" sz="3200" dirty="0">
              <a:solidFill>
                <a:srgbClr val="0033CC"/>
              </a:solidFill>
              <a:ea typeface="黑体" panose="02010609060101010101" pitchFamily="49" charset="-122"/>
            </a:endParaRPr>
          </a:p>
        </p:txBody>
      </p:sp>
      <p:graphicFrame>
        <p:nvGraphicFramePr>
          <p:cNvPr id="147459" name="Object 3"/>
          <p:cNvGraphicFramePr>
            <a:graphicFrameLocks noChangeAspect="1"/>
          </p:cNvGraphicFramePr>
          <p:nvPr/>
        </p:nvGraphicFramePr>
        <p:xfrm>
          <a:off x="540197" y="2205038"/>
          <a:ext cx="609600" cy="51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31" name="公式" r:id="rId1" imgW="304800" imgH="241300" progId="Equation.3">
                  <p:embed/>
                </p:oleObj>
              </mc:Choice>
              <mc:Fallback>
                <p:oleObj name="公式" r:id="rId1" imgW="304800" imgH="2413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0197" y="2205038"/>
                        <a:ext cx="609600" cy="515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7460" name="Object 4"/>
          <p:cNvGraphicFramePr>
            <a:graphicFrameLocks noChangeAspect="1"/>
          </p:cNvGraphicFramePr>
          <p:nvPr/>
        </p:nvGraphicFramePr>
        <p:xfrm>
          <a:off x="1065262" y="180498"/>
          <a:ext cx="7447756" cy="17567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32" name="公式" r:id="rId3" imgW="2692400" imgH="635000" progId="Equation.3">
                  <p:embed/>
                </p:oleObj>
              </mc:Choice>
              <mc:Fallback>
                <p:oleObj name="公式" r:id="rId3" imgW="2692400" imgH="6350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5262" y="180498"/>
                        <a:ext cx="7447756" cy="17567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7462" name="Object 6"/>
          <p:cNvGraphicFramePr>
            <a:graphicFrameLocks noChangeAspect="1"/>
          </p:cNvGraphicFramePr>
          <p:nvPr/>
        </p:nvGraphicFramePr>
        <p:xfrm>
          <a:off x="1187897" y="1989138"/>
          <a:ext cx="3614737" cy="1162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33" name="公式" r:id="rId5" imgW="1497965" imgH="482600" progId="Equation.3">
                  <p:embed/>
                </p:oleObj>
              </mc:Choice>
              <mc:Fallback>
                <p:oleObj name="公式" r:id="rId5" imgW="1497965" imgH="482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897" y="1989138"/>
                        <a:ext cx="3614737" cy="1162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7463" name="Object 7"/>
          <p:cNvGraphicFramePr>
            <a:graphicFrameLocks noChangeAspect="1"/>
          </p:cNvGraphicFramePr>
          <p:nvPr/>
        </p:nvGraphicFramePr>
        <p:xfrm>
          <a:off x="5075684" y="1989138"/>
          <a:ext cx="3671888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34" name="公式" r:id="rId7" imgW="1536700" imgH="482600" progId="Equation.3">
                  <p:embed/>
                </p:oleObj>
              </mc:Choice>
              <mc:Fallback>
                <p:oleObj name="公式" r:id="rId7" imgW="1536700" imgH="482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5684" y="1989138"/>
                        <a:ext cx="3671888" cy="1152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7465" name="Object 9"/>
          <p:cNvGraphicFramePr>
            <a:graphicFrameLocks noChangeAspect="1"/>
          </p:cNvGraphicFramePr>
          <p:nvPr/>
        </p:nvGraphicFramePr>
        <p:xfrm>
          <a:off x="540197" y="3573463"/>
          <a:ext cx="1981200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35" name="公式" r:id="rId9" imgW="799465" imgH="393700" progId="Equation.3">
                  <p:embed/>
                </p:oleObj>
              </mc:Choice>
              <mc:Fallback>
                <p:oleObj name="公式" r:id="rId9" imgW="799465" imgH="3937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0197" y="3573463"/>
                        <a:ext cx="1981200" cy="971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7466" name="Object 10"/>
          <p:cNvGraphicFramePr>
            <a:graphicFrameLocks noChangeAspect="1"/>
          </p:cNvGraphicFramePr>
          <p:nvPr/>
        </p:nvGraphicFramePr>
        <p:xfrm>
          <a:off x="3059559" y="3789363"/>
          <a:ext cx="4248150" cy="550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36" name="公式" r:id="rId11" imgW="1651000" imgH="215900" progId="Equation.3">
                  <p:embed/>
                </p:oleObj>
              </mc:Choice>
              <mc:Fallback>
                <p:oleObj name="公式" r:id="rId11" imgW="1651000" imgH="2159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559" y="3789363"/>
                        <a:ext cx="4248150" cy="550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7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7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7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47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47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"/>
          <p:cNvGrpSpPr/>
          <p:nvPr/>
        </p:nvGrpSpPr>
        <p:grpSpPr bwMode="auto">
          <a:xfrm>
            <a:off x="683568" y="1484784"/>
            <a:ext cx="4419600" cy="709612"/>
            <a:chOff x="480" y="3083"/>
            <a:chExt cx="2784" cy="447"/>
          </a:xfrm>
        </p:grpSpPr>
        <p:graphicFrame>
          <p:nvGraphicFramePr>
            <p:cNvPr id="31766" name="Object 6"/>
            <p:cNvGraphicFramePr>
              <a:graphicFrameLocks noChangeAspect="1"/>
            </p:cNvGraphicFramePr>
            <p:nvPr/>
          </p:nvGraphicFramePr>
          <p:xfrm>
            <a:off x="480" y="3083"/>
            <a:ext cx="1633" cy="4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464" name="公式" r:id="rId1" imgW="736600" imgH="203200" progId="Equation.3">
                    <p:embed/>
                  </p:oleObj>
                </mc:Choice>
                <mc:Fallback>
                  <p:oleObj name="公式" r:id="rId1" imgW="736600" imgH="20320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" y="3083"/>
                          <a:ext cx="1633" cy="4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67" name="Object 7"/>
            <p:cNvGraphicFramePr>
              <a:graphicFrameLocks noChangeAspect="1"/>
            </p:cNvGraphicFramePr>
            <p:nvPr/>
          </p:nvGraphicFramePr>
          <p:xfrm>
            <a:off x="2038" y="3120"/>
            <a:ext cx="1226" cy="4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465" name="公式" r:id="rId3" imgW="584200" imgH="190500" progId="Equation.3">
                    <p:embed/>
                  </p:oleObj>
                </mc:Choice>
                <mc:Fallback>
                  <p:oleObj name="公式" r:id="rId3" imgW="584200" imgH="19050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38" y="3120"/>
                          <a:ext cx="1226" cy="40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组合 4"/>
          <p:cNvGrpSpPr/>
          <p:nvPr/>
        </p:nvGrpSpPr>
        <p:grpSpPr>
          <a:xfrm>
            <a:off x="6660232" y="151737"/>
            <a:ext cx="2438400" cy="2133600"/>
            <a:chOff x="6660232" y="151737"/>
            <a:chExt cx="2438400" cy="2133600"/>
          </a:xfrm>
        </p:grpSpPr>
        <p:sp>
          <p:nvSpPr>
            <p:cNvPr id="31747" name="Line 9"/>
            <p:cNvSpPr>
              <a:spLocks noChangeShapeType="1"/>
            </p:cNvSpPr>
            <p:nvPr/>
          </p:nvSpPr>
          <p:spPr bwMode="auto">
            <a:xfrm>
              <a:off x="6660232" y="1675737"/>
              <a:ext cx="2438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48" name="Line 10"/>
            <p:cNvSpPr>
              <a:spLocks noChangeShapeType="1"/>
            </p:cNvSpPr>
            <p:nvPr/>
          </p:nvSpPr>
          <p:spPr bwMode="auto">
            <a:xfrm flipV="1">
              <a:off x="7346032" y="151737"/>
              <a:ext cx="0" cy="2133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1749" name="Object 11"/>
            <p:cNvGraphicFramePr>
              <a:graphicFrameLocks noChangeAspect="1"/>
            </p:cNvGraphicFramePr>
            <p:nvPr/>
          </p:nvGraphicFramePr>
          <p:xfrm>
            <a:off x="8820819" y="1753524"/>
            <a:ext cx="252413" cy="3032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466" name="公式" r:id="rId5" imgW="127000" imgH="152400" progId="Equation.3">
                    <p:embed/>
                  </p:oleObj>
                </mc:Choice>
                <mc:Fallback>
                  <p:oleObj name="公式" r:id="rId5" imgW="127000" imgH="15240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820819" y="1753524"/>
                          <a:ext cx="252413" cy="3032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50" name="Object 12"/>
            <p:cNvGraphicFramePr>
              <a:graphicFrameLocks noChangeAspect="1"/>
            </p:cNvGraphicFramePr>
            <p:nvPr/>
          </p:nvGraphicFramePr>
          <p:xfrm>
            <a:off x="7117432" y="151737"/>
            <a:ext cx="265112" cy="2651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467" name="公式" r:id="rId7" imgW="114300" imgH="114300" progId="Equation.3">
                    <p:embed/>
                  </p:oleObj>
                </mc:Choice>
                <mc:Fallback>
                  <p:oleObj name="公式" r:id="rId7" imgW="114300" imgH="11430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117432" y="151737"/>
                          <a:ext cx="265112" cy="2651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751" name="Line 13"/>
            <p:cNvSpPr>
              <a:spLocks noChangeShapeType="1"/>
            </p:cNvSpPr>
            <p:nvPr/>
          </p:nvSpPr>
          <p:spPr bwMode="auto">
            <a:xfrm>
              <a:off x="7346032" y="532737"/>
              <a:ext cx="1295400" cy="0"/>
            </a:xfrm>
            <a:prstGeom prst="line">
              <a:avLst/>
            </a:prstGeom>
            <a:noFill/>
            <a:ln w="9525">
              <a:solidFill>
                <a:srgbClr val="FF006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52" name="Line 14"/>
            <p:cNvSpPr>
              <a:spLocks noChangeShapeType="1"/>
            </p:cNvSpPr>
            <p:nvPr/>
          </p:nvSpPr>
          <p:spPr bwMode="auto">
            <a:xfrm>
              <a:off x="7346032" y="837537"/>
              <a:ext cx="1295400" cy="0"/>
            </a:xfrm>
            <a:prstGeom prst="line">
              <a:avLst/>
            </a:prstGeom>
            <a:noFill/>
            <a:ln w="9525">
              <a:solidFill>
                <a:srgbClr val="FF006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53" name="Line 15"/>
            <p:cNvSpPr>
              <a:spLocks noChangeShapeType="1"/>
            </p:cNvSpPr>
            <p:nvPr/>
          </p:nvSpPr>
          <p:spPr bwMode="auto">
            <a:xfrm>
              <a:off x="7346032" y="1142337"/>
              <a:ext cx="1219200" cy="0"/>
            </a:xfrm>
            <a:prstGeom prst="line">
              <a:avLst/>
            </a:prstGeom>
            <a:noFill/>
            <a:ln w="9525">
              <a:solidFill>
                <a:srgbClr val="FF006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54" name="Line 16"/>
            <p:cNvSpPr>
              <a:spLocks noChangeShapeType="1"/>
            </p:cNvSpPr>
            <p:nvPr/>
          </p:nvSpPr>
          <p:spPr bwMode="auto">
            <a:xfrm>
              <a:off x="7346032" y="1447137"/>
              <a:ext cx="1219200" cy="0"/>
            </a:xfrm>
            <a:prstGeom prst="line">
              <a:avLst/>
            </a:prstGeom>
            <a:noFill/>
            <a:ln w="9525">
              <a:solidFill>
                <a:srgbClr val="FF006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1755" name="Object 17"/>
            <p:cNvGraphicFramePr>
              <a:graphicFrameLocks noChangeAspect="1"/>
            </p:cNvGraphicFramePr>
            <p:nvPr/>
          </p:nvGraphicFramePr>
          <p:xfrm>
            <a:off x="7493650" y="793580"/>
            <a:ext cx="1217651" cy="4673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468" name="Equation" r:id="rId9" imgW="17678400" imgH="4876800" progId="Equation.DSMT4">
                    <p:embed/>
                  </p:oleObj>
                </mc:Choice>
                <mc:Fallback>
                  <p:oleObj name="Equation" r:id="rId9" imgW="17678400" imgH="4876800" progId="Equation.DSMT4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93650" y="793580"/>
                          <a:ext cx="1217651" cy="4673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48498" name="Object 18"/>
          <p:cNvGraphicFramePr>
            <a:graphicFrameLocks noChangeAspect="1"/>
          </p:cNvGraphicFramePr>
          <p:nvPr/>
        </p:nvGraphicFramePr>
        <p:xfrm>
          <a:off x="683568" y="2276872"/>
          <a:ext cx="2592387" cy="70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69" name="公式" r:id="rId11" imgW="736600" imgH="203200" progId="Equation.3">
                  <p:embed/>
                </p:oleObj>
              </mc:Choice>
              <mc:Fallback>
                <p:oleObj name="公式" r:id="rId11" imgW="736600" imgH="2032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2276872"/>
                        <a:ext cx="2592387" cy="709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19"/>
          <p:cNvGrpSpPr/>
          <p:nvPr/>
        </p:nvGrpSpPr>
        <p:grpSpPr bwMode="auto">
          <a:xfrm>
            <a:off x="3418830" y="2132856"/>
            <a:ext cx="4597400" cy="1133475"/>
            <a:chOff x="624" y="3270"/>
            <a:chExt cx="2896" cy="714"/>
          </a:xfrm>
        </p:grpSpPr>
        <p:graphicFrame>
          <p:nvGraphicFramePr>
            <p:cNvPr id="31764" name="Object 20"/>
            <p:cNvGraphicFramePr>
              <a:graphicFrameLocks noChangeAspect="1"/>
            </p:cNvGraphicFramePr>
            <p:nvPr/>
          </p:nvGraphicFramePr>
          <p:xfrm>
            <a:off x="624" y="3435"/>
            <a:ext cx="639" cy="3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470" name="公式" r:id="rId13" imgW="342900" imgH="190500" progId="Equation.3">
                    <p:embed/>
                  </p:oleObj>
                </mc:Choice>
                <mc:Fallback>
                  <p:oleObj name="公式" r:id="rId13" imgW="342900" imgH="190500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4" y="3435"/>
                          <a:ext cx="639" cy="3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65" name="Object 21"/>
            <p:cNvGraphicFramePr>
              <a:graphicFrameLocks noChangeAspect="1"/>
            </p:cNvGraphicFramePr>
            <p:nvPr/>
          </p:nvGraphicFramePr>
          <p:xfrm>
            <a:off x="1296" y="3270"/>
            <a:ext cx="2224" cy="7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471" name="公式" r:id="rId15" imgW="1497965" imgH="482600" progId="Equation.3">
                    <p:embed/>
                  </p:oleObj>
                </mc:Choice>
                <mc:Fallback>
                  <p:oleObj name="公式" r:id="rId15" imgW="1497965" imgH="482600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6" y="3270"/>
                          <a:ext cx="2224" cy="7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48502" name="Object 22"/>
          <p:cNvGraphicFramePr>
            <a:graphicFrameLocks noChangeAspect="1"/>
          </p:cNvGraphicFramePr>
          <p:nvPr/>
        </p:nvGraphicFramePr>
        <p:xfrm>
          <a:off x="179512" y="116632"/>
          <a:ext cx="4648200" cy="1274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72" name="公式" r:id="rId17" imgW="1714500" imgH="469900" progId="Equation.3">
                  <p:embed/>
                </p:oleObj>
              </mc:Choice>
              <mc:Fallback>
                <p:oleObj name="公式" r:id="rId17" imgW="1714500" imgH="46990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116632"/>
                        <a:ext cx="4648200" cy="1274763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8503" name="Object 23"/>
          <p:cNvGraphicFramePr>
            <a:graphicFrameLocks noChangeAspect="1"/>
          </p:cNvGraphicFramePr>
          <p:nvPr/>
        </p:nvGraphicFramePr>
        <p:xfrm>
          <a:off x="1402705" y="3140968"/>
          <a:ext cx="3927475" cy="1304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73" name="公式" r:id="rId19" imgW="1447165" imgH="482600" progId="Equation.3">
                  <p:embed/>
                </p:oleObj>
              </mc:Choice>
              <mc:Fallback>
                <p:oleObj name="公式" r:id="rId19" imgW="1447165" imgH="48260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2705" y="3140968"/>
                        <a:ext cx="3927475" cy="1304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8504" name="Object 24"/>
          <p:cNvGraphicFramePr>
            <a:graphicFrameLocks noChangeAspect="1"/>
          </p:cNvGraphicFramePr>
          <p:nvPr/>
        </p:nvGraphicFramePr>
        <p:xfrm>
          <a:off x="5434955" y="3212976"/>
          <a:ext cx="2133600" cy="1144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74" name="公式" r:id="rId21" imgW="824865" imgH="444500" progId="Equation.3">
                  <p:embed/>
                </p:oleObj>
              </mc:Choice>
              <mc:Fallback>
                <p:oleObj name="公式" r:id="rId21" imgW="824865" imgH="44450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4955" y="3212976"/>
                        <a:ext cx="2133600" cy="1144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8505" name="Object 25"/>
          <p:cNvGraphicFramePr>
            <a:graphicFrameLocks noChangeAspect="1"/>
          </p:cNvGraphicFramePr>
          <p:nvPr/>
        </p:nvGraphicFramePr>
        <p:xfrm>
          <a:off x="826443" y="4786578"/>
          <a:ext cx="2705100" cy="982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75" name="公式" r:id="rId23" imgW="1078865" imgH="393700" progId="Equation.3">
                  <p:embed/>
                </p:oleObj>
              </mc:Choice>
              <mc:Fallback>
                <p:oleObj name="公式" r:id="rId23" imgW="1078865" imgH="39370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6443" y="4786578"/>
                        <a:ext cx="2705100" cy="982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8506" name="Object 26"/>
          <p:cNvGraphicFramePr>
            <a:graphicFrameLocks noChangeAspect="1"/>
          </p:cNvGraphicFramePr>
          <p:nvPr/>
        </p:nvGraphicFramePr>
        <p:xfrm>
          <a:off x="3707383" y="4437112"/>
          <a:ext cx="4426239" cy="16466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76" name="公式" r:id="rId25" imgW="1701800" imgH="635000" progId="Equation.3">
                  <p:embed/>
                </p:oleObj>
              </mc:Choice>
              <mc:Fallback>
                <p:oleObj name="公式" r:id="rId25" imgW="1701800" imgH="63500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7383" y="4437112"/>
                        <a:ext cx="4426239" cy="1646671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4786866" y="620006"/>
          <a:ext cx="2160588" cy="54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77" name="公式" r:id="rId27" imgW="1066800" imgH="190500" progId="Equation.3">
                  <p:embed/>
                </p:oleObj>
              </mc:Choice>
              <mc:Fallback>
                <p:oleObj name="公式" r:id="rId27" imgW="1066800" imgH="1905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6866" y="620006"/>
                        <a:ext cx="2160588" cy="544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8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48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48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48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48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Short Summary</a:t>
            </a:r>
            <a:endParaRPr lang="zh-CN" altLang="en-US" dirty="0"/>
          </a:p>
        </p:txBody>
      </p:sp>
      <p:sp>
        <p:nvSpPr>
          <p:cNvPr id="5" name="任意多边形 4"/>
          <p:cNvSpPr/>
          <p:nvPr/>
        </p:nvSpPr>
        <p:spPr>
          <a:xfrm>
            <a:off x="1712105" y="1664864"/>
            <a:ext cx="5292000" cy="540000"/>
          </a:xfrm>
          <a:custGeom>
            <a:avLst/>
            <a:gdLst>
              <a:gd name="connsiteX0" fmla="*/ 0 w 4558876"/>
              <a:gd name="connsiteY0" fmla="*/ 58447 h 584466"/>
              <a:gd name="connsiteX1" fmla="*/ 58447 w 4558876"/>
              <a:gd name="connsiteY1" fmla="*/ 0 h 584466"/>
              <a:gd name="connsiteX2" fmla="*/ 4500429 w 4558876"/>
              <a:gd name="connsiteY2" fmla="*/ 0 h 584466"/>
              <a:gd name="connsiteX3" fmla="*/ 4558876 w 4558876"/>
              <a:gd name="connsiteY3" fmla="*/ 58447 h 584466"/>
              <a:gd name="connsiteX4" fmla="*/ 4558876 w 4558876"/>
              <a:gd name="connsiteY4" fmla="*/ 526019 h 584466"/>
              <a:gd name="connsiteX5" fmla="*/ 4500429 w 4558876"/>
              <a:gd name="connsiteY5" fmla="*/ 584466 h 584466"/>
              <a:gd name="connsiteX6" fmla="*/ 58447 w 4558876"/>
              <a:gd name="connsiteY6" fmla="*/ 584466 h 584466"/>
              <a:gd name="connsiteX7" fmla="*/ 0 w 4558876"/>
              <a:gd name="connsiteY7" fmla="*/ 526019 h 584466"/>
              <a:gd name="connsiteX8" fmla="*/ 0 w 4558876"/>
              <a:gd name="connsiteY8" fmla="*/ 58447 h 584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58876" h="584466">
                <a:moveTo>
                  <a:pt x="0" y="58447"/>
                </a:moveTo>
                <a:cubicBezTo>
                  <a:pt x="0" y="26168"/>
                  <a:pt x="26168" y="0"/>
                  <a:pt x="58447" y="0"/>
                </a:cubicBezTo>
                <a:lnTo>
                  <a:pt x="4500429" y="0"/>
                </a:lnTo>
                <a:cubicBezTo>
                  <a:pt x="4532708" y="0"/>
                  <a:pt x="4558876" y="26168"/>
                  <a:pt x="4558876" y="58447"/>
                </a:cubicBezTo>
                <a:lnTo>
                  <a:pt x="4558876" y="526019"/>
                </a:lnTo>
                <a:cubicBezTo>
                  <a:pt x="4558876" y="558298"/>
                  <a:pt x="4532708" y="584466"/>
                  <a:pt x="4500429" y="584466"/>
                </a:cubicBezTo>
                <a:lnTo>
                  <a:pt x="58447" y="584466"/>
                </a:lnTo>
                <a:cubicBezTo>
                  <a:pt x="26168" y="584466"/>
                  <a:pt x="0" y="558298"/>
                  <a:pt x="0" y="526019"/>
                </a:cubicBezTo>
                <a:lnTo>
                  <a:pt x="0" y="58447"/>
                </a:lnTo>
                <a:close/>
              </a:path>
            </a:pathLst>
          </a:cu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spcFirstLastPara="0" vert="horz" wrap="square" lIns="100938" tIns="100938" rIns="100938" bIns="100938" numCol="1" spcCol="1270" anchor="ctr" anchorCtr="0">
            <a:noAutofit/>
          </a:bodyPr>
          <a:lstStyle/>
          <a:p>
            <a:pPr lvl="0" algn="ctr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800" kern="1200" dirty="0"/>
              <a:t>1</a:t>
            </a:r>
            <a:r>
              <a:rPr lang="zh-CN" altLang="en-US" sz="2800" kern="1200" dirty="0"/>
              <a:t>、典型概率密度函数</a:t>
            </a:r>
            <a:r>
              <a:rPr lang="en-US" altLang="zh-CN" sz="2800" kern="1200" dirty="0"/>
              <a:t>(optional)</a:t>
            </a:r>
            <a:endParaRPr lang="zh-CN" altLang="en-US" sz="2800" kern="1200" dirty="0"/>
          </a:p>
        </p:txBody>
      </p:sp>
      <p:sp>
        <p:nvSpPr>
          <p:cNvPr id="7" name="任意多边形 6"/>
          <p:cNvSpPr/>
          <p:nvPr/>
        </p:nvSpPr>
        <p:spPr>
          <a:xfrm>
            <a:off x="1691680" y="2709040"/>
            <a:ext cx="5292000" cy="540000"/>
          </a:xfrm>
          <a:custGeom>
            <a:avLst/>
            <a:gdLst>
              <a:gd name="connsiteX0" fmla="*/ 0 w 4655872"/>
              <a:gd name="connsiteY0" fmla="*/ 58447 h 584466"/>
              <a:gd name="connsiteX1" fmla="*/ 58447 w 4655872"/>
              <a:gd name="connsiteY1" fmla="*/ 0 h 584466"/>
              <a:gd name="connsiteX2" fmla="*/ 4597425 w 4655872"/>
              <a:gd name="connsiteY2" fmla="*/ 0 h 584466"/>
              <a:gd name="connsiteX3" fmla="*/ 4655872 w 4655872"/>
              <a:gd name="connsiteY3" fmla="*/ 58447 h 584466"/>
              <a:gd name="connsiteX4" fmla="*/ 4655872 w 4655872"/>
              <a:gd name="connsiteY4" fmla="*/ 526019 h 584466"/>
              <a:gd name="connsiteX5" fmla="*/ 4597425 w 4655872"/>
              <a:gd name="connsiteY5" fmla="*/ 584466 h 584466"/>
              <a:gd name="connsiteX6" fmla="*/ 58447 w 4655872"/>
              <a:gd name="connsiteY6" fmla="*/ 584466 h 584466"/>
              <a:gd name="connsiteX7" fmla="*/ 0 w 4655872"/>
              <a:gd name="connsiteY7" fmla="*/ 526019 h 584466"/>
              <a:gd name="connsiteX8" fmla="*/ 0 w 4655872"/>
              <a:gd name="connsiteY8" fmla="*/ 58447 h 584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55872" h="584466">
                <a:moveTo>
                  <a:pt x="0" y="58447"/>
                </a:moveTo>
                <a:cubicBezTo>
                  <a:pt x="0" y="26168"/>
                  <a:pt x="26168" y="0"/>
                  <a:pt x="58447" y="0"/>
                </a:cubicBezTo>
                <a:lnTo>
                  <a:pt x="4597425" y="0"/>
                </a:lnTo>
                <a:cubicBezTo>
                  <a:pt x="4629704" y="0"/>
                  <a:pt x="4655872" y="26168"/>
                  <a:pt x="4655872" y="58447"/>
                </a:cubicBezTo>
                <a:lnTo>
                  <a:pt x="4655872" y="526019"/>
                </a:lnTo>
                <a:cubicBezTo>
                  <a:pt x="4655872" y="558298"/>
                  <a:pt x="4629704" y="584466"/>
                  <a:pt x="4597425" y="584466"/>
                </a:cubicBezTo>
                <a:lnTo>
                  <a:pt x="58447" y="584466"/>
                </a:lnTo>
                <a:cubicBezTo>
                  <a:pt x="26168" y="584466"/>
                  <a:pt x="0" y="558298"/>
                  <a:pt x="0" y="526019"/>
                </a:cubicBezTo>
                <a:lnTo>
                  <a:pt x="0" y="58447"/>
                </a:lnTo>
                <a:close/>
              </a:path>
            </a:pathLst>
          </a:cu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spcFirstLastPara="0" vert="horz" wrap="square" lIns="100938" tIns="100938" rIns="100938" bIns="100938" numCol="1" spcCol="1270" anchor="ctr" anchorCtr="0">
            <a:noAutofit/>
          </a:bodyPr>
          <a:lstStyle/>
          <a:p>
            <a:pPr lvl="0" algn="ctr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800" kern="1200" dirty="0">
                <a:solidFill>
                  <a:srgbClr val="FF0000"/>
                </a:solidFill>
              </a:rPr>
              <a:t>2</a:t>
            </a:r>
            <a:r>
              <a:rPr lang="zh-CN" altLang="en-US" sz="2800" kern="1200" dirty="0">
                <a:solidFill>
                  <a:srgbClr val="FF0000"/>
                </a:solidFill>
              </a:rPr>
              <a:t>、求随机变量函数分布的定义</a:t>
            </a:r>
            <a:endParaRPr lang="zh-CN" altLang="en-US" sz="2800" kern="1200" dirty="0">
              <a:solidFill>
                <a:srgbClr val="FF0000"/>
              </a:solidFill>
            </a:endParaRPr>
          </a:p>
        </p:txBody>
      </p:sp>
      <p:sp>
        <p:nvSpPr>
          <p:cNvPr id="9" name="任意多边形 8"/>
          <p:cNvSpPr/>
          <p:nvPr/>
        </p:nvSpPr>
        <p:spPr>
          <a:xfrm>
            <a:off x="1691680" y="3753096"/>
            <a:ext cx="5292000" cy="540000"/>
          </a:xfrm>
          <a:custGeom>
            <a:avLst/>
            <a:gdLst>
              <a:gd name="connsiteX0" fmla="*/ 0 w 4487289"/>
              <a:gd name="connsiteY0" fmla="*/ 54000 h 539996"/>
              <a:gd name="connsiteX1" fmla="*/ 54000 w 4487289"/>
              <a:gd name="connsiteY1" fmla="*/ 0 h 539996"/>
              <a:gd name="connsiteX2" fmla="*/ 4433289 w 4487289"/>
              <a:gd name="connsiteY2" fmla="*/ 0 h 539996"/>
              <a:gd name="connsiteX3" fmla="*/ 4487289 w 4487289"/>
              <a:gd name="connsiteY3" fmla="*/ 54000 h 539996"/>
              <a:gd name="connsiteX4" fmla="*/ 4487289 w 4487289"/>
              <a:gd name="connsiteY4" fmla="*/ 485996 h 539996"/>
              <a:gd name="connsiteX5" fmla="*/ 4433289 w 4487289"/>
              <a:gd name="connsiteY5" fmla="*/ 539996 h 539996"/>
              <a:gd name="connsiteX6" fmla="*/ 54000 w 4487289"/>
              <a:gd name="connsiteY6" fmla="*/ 539996 h 539996"/>
              <a:gd name="connsiteX7" fmla="*/ 0 w 4487289"/>
              <a:gd name="connsiteY7" fmla="*/ 485996 h 539996"/>
              <a:gd name="connsiteX8" fmla="*/ 0 w 4487289"/>
              <a:gd name="connsiteY8" fmla="*/ 54000 h 539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487289" h="539996">
                <a:moveTo>
                  <a:pt x="0" y="54000"/>
                </a:moveTo>
                <a:cubicBezTo>
                  <a:pt x="0" y="24177"/>
                  <a:pt x="24177" y="0"/>
                  <a:pt x="54000" y="0"/>
                </a:cubicBezTo>
                <a:lnTo>
                  <a:pt x="4433289" y="0"/>
                </a:lnTo>
                <a:cubicBezTo>
                  <a:pt x="4463112" y="0"/>
                  <a:pt x="4487289" y="24177"/>
                  <a:pt x="4487289" y="54000"/>
                </a:cubicBezTo>
                <a:lnTo>
                  <a:pt x="4487289" y="485996"/>
                </a:lnTo>
                <a:cubicBezTo>
                  <a:pt x="4487289" y="515819"/>
                  <a:pt x="4463112" y="539996"/>
                  <a:pt x="4433289" y="539996"/>
                </a:cubicBezTo>
                <a:lnTo>
                  <a:pt x="54000" y="539996"/>
                </a:lnTo>
                <a:cubicBezTo>
                  <a:pt x="24177" y="539996"/>
                  <a:pt x="0" y="515819"/>
                  <a:pt x="0" y="485996"/>
                </a:cubicBezTo>
                <a:lnTo>
                  <a:pt x="0" y="54000"/>
                </a:lnTo>
                <a:close/>
              </a:path>
            </a:pathLst>
          </a:cu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spcFirstLastPara="0" vert="horz" wrap="square" lIns="99636" tIns="99636" rIns="99636" bIns="99636" numCol="1" spcCol="1270" anchor="ctr" anchorCtr="0">
            <a:noAutofit/>
          </a:bodyPr>
          <a:lstStyle/>
          <a:p>
            <a:pPr lvl="0" algn="ctr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800" kern="1200" dirty="0">
                <a:solidFill>
                  <a:srgbClr val="FF0000"/>
                </a:solidFill>
              </a:rPr>
              <a:t>3</a:t>
            </a:r>
            <a:r>
              <a:rPr lang="zh-CN" altLang="en-US" sz="2800" kern="1200" dirty="0">
                <a:solidFill>
                  <a:srgbClr val="FF0000"/>
                </a:solidFill>
              </a:rPr>
              <a:t>、新的定义域，画图</a:t>
            </a:r>
            <a:endParaRPr lang="zh-CN" altLang="en-US" sz="2800" kern="1200" dirty="0">
              <a:solidFill>
                <a:srgbClr val="FF0000"/>
              </a:solidFill>
            </a:endParaRPr>
          </a:p>
        </p:txBody>
      </p:sp>
      <p:sp>
        <p:nvSpPr>
          <p:cNvPr id="10" name="任意多边形 9"/>
          <p:cNvSpPr/>
          <p:nvPr/>
        </p:nvSpPr>
        <p:spPr>
          <a:xfrm>
            <a:off x="4121736" y="2204864"/>
            <a:ext cx="360000" cy="540000"/>
          </a:xfrm>
          <a:custGeom>
            <a:avLst/>
            <a:gdLst>
              <a:gd name="connsiteX0" fmla="*/ 0 w 849380"/>
              <a:gd name="connsiteY0" fmla="*/ 74704 h 373522"/>
              <a:gd name="connsiteX1" fmla="*/ 662619 w 849380"/>
              <a:gd name="connsiteY1" fmla="*/ 74704 h 373522"/>
              <a:gd name="connsiteX2" fmla="*/ 662619 w 849380"/>
              <a:gd name="connsiteY2" fmla="*/ 0 h 373522"/>
              <a:gd name="connsiteX3" fmla="*/ 849380 w 849380"/>
              <a:gd name="connsiteY3" fmla="*/ 186761 h 373522"/>
              <a:gd name="connsiteX4" fmla="*/ 662619 w 849380"/>
              <a:gd name="connsiteY4" fmla="*/ 373522 h 373522"/>
              <a:gd name="connsiteX5" fmla="*/ 662619 w 849380"/>
              <a:gd name="connsiteY5" fmla="*/ 298818 h 373522"/>
              <a:gd name="connsiteX6" fmla="*/ 0 w 849380"/>
              <a:gd name="connsiteY6" fmla="*/ 298818 h 373522"/>
              <a:gd name="connsiteX7" fmla="*/ 0 w 849380"/>
              <a:gd name="connsiteY7" fmla="*/ 74704 h 373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49380" h="373522">
                <a:moveTo>
                  <a:pt x="679505" y="0"/>
                </a:moveTo>
                <a:lnTo>
                  <a:pt x="679505" y="291392"/>
                </a:lnTo>
                <a:lnTo>
                  <a:pt x="849380" y="291392"/>
                </a:lnTo>
                <a:lnTo>
                  <a:pt x="424690" y="373522"/>
                </a:lnTo>
                <a:lnTo>
                  <a:pt x="0" y="291392"/>
                </a:lnTo>
                <a:lnTo>
                  <a:pt x="169875" y="291392"/>
                </a:lnTo>
                <a:lnTo>
                  <a:pt x="169875" y="0"/>
                </a:lnTo>
                <a:lnTo>
                  <a:pt x="679505" y="0"/>
                </a:lnTo>
                <a:close/>
              </a:path>
            </a:pathLst>
          </a:cu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spcFirstLastPara="0" vert="horz" wrap="square" lIns="74703" tIns="0" rIns="74704" bIns="112056" numCol="1" spcCol="1270" anchor="ctr" anchorCtr="0">
            <a:no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2000" kern="1200"/>
          </a:p>
        </p:txBody>
      </p:sp>
      <p:sp>
        <p:nvSpPr>
          <p:cNvPr id="11" name="任意多边形 10"/>
          <p:cNvSpPr/>
          <p:nvPr/>
        </p:nvSpPr>
        <p:spPr>
          <a:xfrm>
            <a:off x="1691680" y="4833216"/>
            <a:ext cx="5292000" cy="540000"/>
          </a:xfrm>
          <a:custGeom>
            <a:avLst/>
            <a:gdLst>
              <a:gd name="connsiteX0" fmla="*/ 0 w 2962909"/>
              <a:gd name="connsiteY0" fmla="*/ 54593 h 545933"/>
              <a:gd name="connsiteX1" fmla="*/ 54593 w 2962909"/>
              <a:gd name="connsiteY1" fmla="*/ 0 h 545933"/>
              <a:gd name="connsiteX2" fmla="*/ 2908316 w 2962909"/>
              <a:gd name="connsiteY2" fmla="*/ 0 h 545933"/>
              <a:gd name="connsiteX3" fmla="*/ 2962909 w 2962909"/>
              <a:gd name="connsiteY3" fmla="*/ 54593 h 545933"/>
              <a:gd name="connsiteX4" fmla="*/ 2962909 w 2962909"/>
              <a:gd name="connsiteY4" fmla="*/ 491340 h 545933"/>
              <a:gd name="connsiteX5" fmla="*/ 2908316 w 2962909"/>
              <a:gd name="connsiteY5" fmla="*/ 545933 h 545933"/>
              <a:gd name="connsiteX6" fmla="*/ 54593 w 2962909"/>
              <a:gd name="connsiteY6" fmla="*/ 545933 h 545933"/>
              <a:gd name="connsiteX7" fmla="*/ 0 w 2962909"/>
              <a:gd name="connsiteY7" fmla="*/ 491340 h 545933"/>
              <a:gd name="connsiteX8" fmla="*/ 0 w 2962909"/>
              <a:gd name="connsiteY8" fmla="*/ 54593 h 54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62909" h="545933">
                <a:moveTo>
                  <a:pt x="0" y="54593"/>
                </a:moveTo>
                <a:cubicBezTo>
                  <a:pt x="0" y="24442"/>
                  <a:pt x="24442" y="0"/>
                  <a:pt x="54593" y="0"/>
                </a:cubicBezTo>
                <a:lnTo>
                  <a:pt x="2908316" y="0"/>
                </a:lnTo>
                <a:cubicBezTo>
                  <a:pt x="2938467" y="0"/>
                  <a:pt x="2962909" y="24442"/>
                  <a:pt x="2962909" y="54593"/>
                </a:cubicBezTo>
                <a:lnTo>
                  <a:pt x="2962909" y="491340"/>
                </a:lnTo>
                <a:cubicBezTo>
                  <a:pt x="2962909" y="521491"/>
                  <a:pt x="2938467" y="545933"/>
                  <a:pt x="2908316" y="545933"/>
                </a:cubicBezTo>
                <a:lnTo>
                  <a:pt x="54593" y="545933"/>
                </a:lnTo>
                <a:cubicBezTo>
                  <a:pt x="24442" y="545933"/>
                  <a:pt x="0" y="521491"/>
                  <a:pt x="0" y="491340"/>
                </a:cubicBezTo>
                <a:lnTo>
                  <a:pt x="0" y="54593"/>
                </a:lnTo>
                <a:close/>
              </a:path>
            </a:pathLst>
          </a:cu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spcFirstLastPara="0" vert="horz" wrap="square" lIns="99810" tIns="99810" rIns="99810" bIns="99810" numCol="1" spcCol="1270" anchor="ctr" anchorCtr="0">
            <a:noAutofit/>
          </a:bodyPr>
          <a:lstStyle/>
          <a:p>
            <a:pPr lvl="0" algn="ctr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800" kern="1200" dirty="0"/>
              <a:t>4</a:t>
            </a:r>
            <a:r>
              <a:rPr lang="zh-CN" altLang="en-US" sz="2800" kern="1200" dirty="0"/>
              <a:t>、求积分</a:t>
            </a:r>
            <a:endParaRPr lang="zh-CN" altLang="en-US" sz="2800" kern="1200" dirty="0"/>
          </a:p>
        </p:txBody>
      </p:sp>
      <p:sp>
        <p:nvSpPr>
          <p:cNvPr id="12" name="任意多边形 11"/>
          <p:cNvSpPr/>
          <p:nvPr/>
        </p:nvSpPr>
        <p:spPr>
          <a:xfrm>
            <a:off x="4139992" y="3249040"/>
            <a:ext cx="360000" cy="540000"/>
          </a:xfrm>
          <a:custGeom>
            <a:avLst/>
            <a:gdLst>
              <a:gd name="connsiteX0" fmla="*/ 0 w 849380"/>
              <a:gd name="connsiteY0" fmla="*/ 74704 h 373522"/>
              <a:gd name="connsiteX1" fmla="*/ 662619 w 849380"/>
              <a:gd name="connsiteY1" fmla="*/ 74704 h 373522"/>
              <a:gd name="connsiteX2" fmla="*/ 662619 w 849380"/>
              <a:gd name="connsiteY2" fmla="*/ 0 h 373522"/>
              <a:gd name="connsiteX3" fmla="*/ 849380 w 849380"/>
              <a:gd name="connsiteY3" fmla="*/ 186761 h 373522"/>
              <a:gd name="connsiteX4" fmla="*/ 662619 w 849380"/>
              <a:gd name="connsiteY4" fmla="*/ 373522 h 373522"/>
              <a:gd name="connsiteX5" fmla="*/ 662619 w 849380"/>
              <a:gd name="connsiteY5" fmla="*/ 298818 h 373522"/>
              <a:gd name="connsiteX6" fmla="*/ 0 w 849380"/>
              <a:gd name="connsiteY6" fmla="*/ 298818 h 373522"/>
              <a:gd name="connsiteX7" fmla="*/ 0 w 849380"/>
              <a:gd name="connsiteY7" fmla="*/ 74704 h 373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49380" h="373522">
                <a:moveTo>
                  <a:pt x="679505" y="0"/>
                </a:moveTo>
                <a:lnTo>
                  <a:pt x="679505" y="291392"/>
                </a:lnTo>
                <a:lnTo>
                  <a:pt x="849380" y="291392"/>
                </a:lnTo>
                <a:lnTo>
                  <a:pt x="424690" y="373522"/>
                </a:lnTo>
                <a:lnTo>
                  <a:pt x="0" y="291392"/>
                </a:lnTo>
                <a:lnTo>
                  <a:pt x="169875" y="291392"/>
                </a:lnTo>
                <a:lnTo>
                  <a:pt x="169875" y="0"/>
                </a:lnTo>
                <a:lnTo>
                  <a:pt x="679505" y="0"/>
                </a:lnTo>
                <a:close/>
              </a:path>
            </a:pathLst>
          </a:cu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spcFirstLastPara="0" vert="horz" wrap="square" lIns="74703" tIns="0" rIns="74704" bIns="112056" numCol="1" spcCol="1270" anchor="ctr" anchorCtr="0">
            <a:no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2400" kern="1200"/>
          </a:p>
        </p:txBody>
      </p:sp>
      <p:sp>
        <p:nvSpPr>
          <p:cNvPr id="13" name="任意多边形 12"/>
          <p:cNvSpPr/>
          <p:nvPr/>
        </p:nvSpPr>
        <p:spPr>
          <a:xfrm>
            <a:off x="4139952" y="4293216"/>
            <a:ext cx="360000" cy="540000"/>
          </a:xfrm>
          <a:custGeom>
            <a:avLst/>
            <a:gdLst>
              <a:gd name="connsiteX0" fmla="*/ 0 w 849380"/>
              <a:gd name="connsiteY0" fmla="*/ 74704 h 373522"/>
              <a:gd name="connsiteX1" fmla="*/ 662619 w 849380"/>
              <a:gd name="connsiteY1" fmla="*/ 74704 h 373522"/>
              <a:gd name="connsiteX2" fmla="*/ 662619 w 849380"/>
              <a:gd name="connsiteY2" fmla="*/ 0 h 373522"/>
              <a:gd name="connsiteX3" fmla="*/ 849380 w 849380"/>
              <a:gd name="connsiteY3" fmla="*/ 186761 h 373522"/>
              <a:gd name="connsiteX4" fmla="*/ 662619 w 849380"/>
              <a:gd name="connsiteY4" fmla="*/ 373522 h 373522"/>
              <a:gd name="connsiteX5" fmla="*/ 662619 w 849380"/>
              <a:gd name="connsiteY5" fmla="*/ 298818 h 373522"/>
              <a:gd name="connsiteX6" fmla="*/ 0 w 849380"/>
              <a:gd name="connsiteY6" fmla="*/ 298818 h 373522"/>
              <a:gd name="connsiteX7" fmla="*/ 0 w 849380"/>
              <a:gd name="connsiteY7" fmla="*/ 74704 h 373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49380" h="373522">
                <a:moveTo>
                  <a:pt x="679505" y="0"/>
                </a:moveTo>
                <a:lnTo>
                  <a:pt x="679505" y="291392"/>
                </a:lnTo>
                <a:lnTo>
                  <a:pt x="849380" y="291392"/>
                </a:lnTo>
                <a:lnTo>
                  <a:pt x="424690" y="373522"/>
                </a:lnTo>
                <a:lnTo>
                  <a:pt x="0" y="291392"/>
                </a:lnTo>
                <a:lnTo>
                  <a:pt x="169875" y="291392"/>
                </a:lnTo>
                <a:lnTo>
                  <a:pt x="169875" y="0"/>
                </a:lnTo>
                <a:lnTo>
                  <a:pt x="679505" y="0"/>
                </a:lnTo>
                <a:close/>
              </a:path>
            </a:pathLst>
          </a:cu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spcFirstLastPara="0" vert="horz" wrap="square" lIns="74703" tIns="0" rIns="74704" bIns="112056" numCol="1" spcCol="1270" anchor="ctr" anchorCtr="0">
            <a:no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2400" kern="12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Three Steps for Transformations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79512" y="1052736"/>
            <a:ext cx="82296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For each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find the set 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{(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x,y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x,y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≤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}.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根据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来发现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的范围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Find the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cdf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01486" y="4725144"/>
            <a:ext cx="208255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The pdf is 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2635250" y="2736850"/>
          <a:ext cx="5126038" cy="187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84" name="Equation" r:id="rId1" imgW="51511200" imgH="18897600" progId="Equation.DSMT4">
                  <p:embed/>
                </p:oleObj>
              </mc:Choice>
              <mc:Fallback>
                <p:oleObj name="Equation" r:id="rId1" imgW="51511200" imgH="18897600" progId="Equation.DSMT4">
                  <p:embed/>
                  <p:pic>
                    <p:nvPicPr>
                      <p:cNvPr id="0" name="图片 4518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635250" y="2736850"/>
                        <a:ext cx="5126038" cy="187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2443163" y="4986338"/>
          <a:ext cx="2222500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85" name="Equation" r:id="rId3" imgW="21031200" imgH="5791200" progId="Equation.DSMT4">
                  <p:embed/>
                </p:oleObj>
              </mc:Choice>
              <mc:Fallback>
                <p:oleObj name="Equation" r:id="rId3" imgW="21031200" imgH="5791200" progId="Equation.DSMT4">
                  <p:embed/>
                  <p:pic>
                    <p:nvPicPr>
                      <p:cNvPr id="0" name="图片 4518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43163" y="4986338"/>
                        <a:ext cx="2222500" cy="612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Text Box 2"/>
          <p:cNvSpPr txBox="1">
            <a:spLocks noChangeArrowheads="1"/>
          </p:cNvSpPr>
          <p:nvPr/>
        </p:nvSpPr>
        <p:spPr bwMode="auto">
          <a:xfrm>
            <a:off x="107504" y="260648"/>
            <a:ext cx="8208912" cy="70788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zh-CN"/>
            </a:defPPr>
            <a:lvl1pPr eaLnBrk="1" hangingPunct="1">
              <a:defRPr kumimoji="1" sz="4000" b="1">
                <a:solidFill>
                  <a:srgbClr val="8000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altLang="zh-CN" dirty="0">
                <a:cs typeface="Times New Roman" panose="02020603050405020304" pitchFamily="18" charset="0"/>
              </a:rPr>
              <a:t>3. </a:t>
            </a:r>
            <a:r>
              <a:rPr lang="en-US" altLang="zh-CN" i="1" dirty="0">
                <a:cs typeface="Times New Roman" panose="02020603050405020304" pitchFamily="18" charset="0"/>
              </a:rPr>
              <a:t>M</a:t>
            </a:r>
            <a:r>
              <a:rPr lang="en-US" altLang="zh-CN" dirty="0">
                <a:cs typeface="Times New Roman" panose="02020603050405020304" pitchFamily="18" charset="0"/>
              </a:rPr>
              <a:t>=max(</a:t>
            </a:r>
            <a:r>
              <a:rPr lang="en-US" altLang="zh-CN" i="1" dirty="0">
                <a:cs typeface="Times New Roman" panose="02020603050405020304" pitchFamily="18" charset="0"/>
              </a:rPr>
              <a:t>X</a:t>
            </a:r>
            <a:r>
              <a:rPr lang="en-US" altLang="zh-CN" dirty="0">
                <a:cs typeface="Times New Roman" panose="02020603050405020304" pitchFamily="18" charset="0"/>
              </a:rPr>
              <a:t>,</a:t>
            </a:r>
            <a:r>
              <a:rPr lang="en-US" altLang="zh-CN" i="1" dirty="0">
                <a:cs typeface="Times New Roman" panose="02020603050405020304" pitchFamily="18" charset="0"/>
              </a:rPr>
              <a:t>Y</a:t>
            </a:r>
            <a:r>
              <a:rPr lang="en-US" altLang="zh-CN" dirty="0">
                <a:cs typeface="Times New Roman" panose="02020603050405020304" pitchFamily="18" charset="0"/>
              </a:rPr>
              <a:t>)</a:t>
            </a:r>
            <a:r>
              <a:rPr lang="zh-CN" altLang="en-US" dirty="0">
                <a:cs typeface="Times New Roman" panose="02020603050405020304" pitchFamily="18" charset="0"/>
              </a:rPr>
              <a:t>及</a:t>
            </a:r>
            <a:r>
              <a:rPr lang="en-US" altLang="zh-CN" i="1" dirty="0">
                <a:cs typeface="Times New Roman" panose="02020603050405020304" pitchFamily="18" charset="0"/>
              </a:rPr>
              <a:t>N</a:t>
            </a:r>
            <a:r>
              <a:rPr lang="en-US" altLang="zh-CN" dirty="0">
                <a:cs typeface="Times New Roman" panose="02020603050405020304" pitchFamily="18" charset="0"/>
              </a:rPr>
              <a:t>=min(</a:t>
            </a:r>
            <a:r>
              <a:rPr lang="en-US" altLang="zh-CN" i="1" dirty="0">
                <a:cs typeface="Times New Roman" panose="02020603050405020304" pitchFamily="18" charset="0"/>
              </a:rPr>
              <a:t>X</a:t>
            </a:r>
            <a:r>
              <a:rPr lang="en-US" altLang="zh-CN" dirty="0">
                <a:cs typeface="Times New Roman" panose="02020603050405020304" pitchFamily="18" charset="0"/>
              </a:rPr>
              <a:t>,</a:t>
            </a:r>
            <a:r>
              <a:rPr lang="en-US" altLang="zh-CN" i="1" dirty="0">
                <a:cs typeface="Times New Roman" panose="02020603050405020304" pitchFamily="18" charset="0"/>
              </a:rPr>
              <a:t>Y</a:t>
            </a:r>
            <a:r>
              <a:rPr lang="en-US" altLang="zh-CN" dirty="0">
                <a:cs typeface="Times New Roman" panose="02020603050405020304" pitchFamily="18" charset="0"/>
              </a:rPr>
              <a:t>)</a:t>
            </a:r>
            <a:r>
              <a:rPr lang="zh-CN" altLang="en-US" dirty="0">
                <a:cs typeface="Times New Roman" panose="02020603050405020304" pitchFamily="18" charset="0"/>
              </a:rPr>
              <a:t>的分布</a:t>
            </a:r>
            <a:endParaRPr lang="zh-CN" altLang="en-US" dirty="0">
              <a:cs typeface="Times New Roman" panose="02020603050405020304" pitchFamily="18" charset="0"/>
            </a:endParaRPr>
          </a:p>
        </p:txBody>
      </p:sp>
      <p:sp>
        <p:nvSpPr>
          <p:cNvPr id="150531" name="Text Box 3"/>
          <p:cNvSpPr txBox="1">
            <a:spLocks noChangeArrowheads="1"/>
          </p:cNvSpPr>
          <p:nvPr/>
        </p:nvSpPr>
        <p:spPr bwMode="auto">
          <a:xfrm>
            <a:off x="1835151" y="1196752"/>
            <a:ext cx="6841306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kumimoji="1" lang="zh-CN" altLang="en-US" sz="3200" dirty="0">
                <a:latin typeface="Times New Roman" panose="02020603050405020304" pitchFamily="18" charset="0"/>
                <a:ea typeface="楷体_GB2312" pitchFamily="49" charset="-122"/>
              </a:rPr>
              <a:t>设连续型随机变量</a:t>
            </a:r>
            <a:r>
              <a:rPr kumimoji="1" lang="en-US" altLang="zh-CN" sz="3200" i="1" dirty="0">
                <a:latin typeface="Times New Roman" panose="02020603050405020304" pitchFamily="18" charset="0"/>
                <a:ea typeface="楷体_GB2312" pitchFamily="49" charset="-122"/>
              </a:rPr>
              <a:t>X , Y </a:t>
            </a:r>
            <a:r>
              <a:rPr kumimoji="1" lang="zh-CN" altLang="en-US" sz="32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相互独立</a:t>
            </a:r>
            <a:r>
              <a:rPr kumimoji="1" lang="en-US" altLang="zh-CN" sz="3200" dirty="0"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kumimoji="1" lang="en-US" altLang="zh-CN" sz="3200" i="1" dirty="0">
                <a:latin typeface="Times New Roman" panose="02020603050405020304" pitchFamily="18" charset="0"/>
                <a:ea typeface="楷体_GB2312" pitchFamily="49" charset="-122"/>
              </a:rPr>
              <a:t>X, Y</a:t>
            </a:r>
            <a:r>
              <a:rPr kumimoji="1" lang="zh-CN" altLang="en-US" sz="3200" dirty="0">
                <a:ea typeface="楷体_GB2312" pitchFamily="49" charset="-122"/>
              </a:rPr>
              <a:t>的分布函数分别为</a:t>
            </a:r>
            <a:r>
              <a:rPr kumimoji="1" lang="zh-CN" altLang="en-US" sz="3200" i="1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3200" i="1" dirty="0">
                <a:latin typeface="Times New Roman" panose="02020603050405020304" pitchFamily="18" charset="0"/>
                <a:ea typeface="楷体_GB2312" pitchFamily="49" charset="-122"/>
              </a:rPr>
              <a:t>F</a:t>
            </a:r>
            <a:r>
              <a:rPr kumimoji="1" lang="en-US" altLang="zh-CN" sz="3200" i="1" baseline="-25000" dirty="0">
                <a:latin typeface="Times New Roman" panose="02020603050405020304" pitchFamily="18" charset="0"/>
                <a:ea typeface="楷体_GB2312" pitchFamily="49" charset="-122"/>
              </a:rPr>
              <a:t>X </a:t>
            </a:r>
            <a:r>
              <a:rPr kumimoji="1" lang="en-US" altLang="zh-CN" sz="3200" dirty="0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kumimoji="1" lang="en-US" altLang="zh-CN" sz="3200" i="1" dirty="0"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kumimoji="1" lang="en-US" altLang="zh-CN" sz="3200" dirty="0">
                <a:latin typeface="Times New Roman" panose="02020603050405020304" pitchFamily="18" charset="0"/>
                <a:ea typeface="楷体_GB2312" pitchFamily="49" charset="-122"/>
              </a:rPr>
              <a:t>), </a:t>
            </a:r>
            <a:r>
              <a:rPr kumimoji="1" lang="en-US" altLang="zh-CN" sz="3200" i="1" dirty="0">
                <a:latin typeface="Times New Roman" panose="02020603050405020304" pitchFamily="18" charset="0"/>
                <a:ea typeface="楷体_GB2312" pitchFamily="49" charset="-122"/>
              </a:rPr>
              <a:t> F</a:t>
            </a:r>
            <a:r>
              <a:rPr kumimoji="1" lang="en-US" altLang="zh-CN" sz="3200" i="1" baseline="-25000" dirty="0">
                <a:latin typeface="Times New Roman" panose="02020603050405020304" pitchFamily="18" charset="0"/>
                <a:ea typeface="楷体_GB2312" pitchFamily="49" charset="-122"/>
              </a:rPr>
              <a:t>Y </a:t>
            </a:r>
            <a:r>
              <a:rPr kumimoji="1" lang="en-US" altLang="zh-CN" sz="3200" dirty="0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kumimoji="1" lang="en-US" altLang="zh-CN" sz="3200" i="1" dirty="0">
                <a:latin typeface="Times New Roman" panose="02020603050405020304" pitchFamily="18" charset="0"/>
                <a:ea typeface="楷体_GB2312" pitchFamily="49" charset="-122"/>
              </a:rPr>
              <a:t>y</a:t>
            </a:r>
            <a:r>
              <a:rPr kumimoji="1" lang="en-US" altLang="zh-CN" sz="3200" dirty="0">
                <a:latin typeface="Times New Roman" panose="02020603050405020304" pitchFamily="18" charset="0"/>
                <a:ea typeface="楷体_GB2312" pitchFamily="49" charset="-122"/>
              </a:rPr>
              <a:t>),</a:t>
            </a:r>
            <a:endParaRPr kumimoji="1" lang="en-US" altLang="zh-CN" sz="3200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 algn="just" eaLnBrk="1" hangingPunct="1"/>
            <a:r>
              <a:rPr kumimoji="1" lang="en-US" altLang="zh-CN" sz="3200" i="1" dirty="0">
                <a:latin typeface="Times New Roman" panose="02020603050405020304" pitchFamily="18" charset="0"/>
                <a:ea typeface="楷体_GB2312" pitchFamily="49" charset="-122"/>
              </a:rPr>
              <a:t>M = </a:t>
            </a:r>
            <a:r>
              <a:rPr kumimoji="1" lang="en-US" altLang="zh-CN" sz="3200" dirty="0">
                <a:latin typeface="Times New Roman" panose="02020603050405020304" pitchFamily="18" charset="0"/>
                <a:ea typeface="楷体_GB2312" pitchFamily="49" charset="-122"/>
              </a:rPr>
              <a:t>max{</a:t>
            </a:r>
            <a:r>
              <a:rPr kumimoji="1" lang="en-US" altLang="zh-CN" sz="3200" i="1" dirty="0">
                <a:latin typeface="Times New Roman" panose="02020603050405020304" pitchFamily="18" charset="0"/>
                <a:ea typeface="楷体_GB2312" pitchFamily="49" charset="-122"/>
              </a:rPr>
              <a:t>X ,Y </a:t>
            </a:r>
            <a:r>
              <a:rPr kumimoji="1" lang="en-US" altLang="zh-CN" sz="3200" dirty="0">
                <a:latin typeface="Times New Roman" panose="02020603050405020304" pitchFamily="18" charset="0"/>
                <a:ea typeface="楷体_GB2312" pitchFamily="49" charset="-122"/>
              </a:rPr>
              <a:t>}, </a:t>
            </a:r>
            <a:r>
              <a:rPr kumimoji="1" lang="en-US" altLang="zh-CN" sz="3200" i="1" dirty="0">
                <a:latin typeface="Times New Roman" panose="02020603050405020304" pitchFamily="18" charset="0"/>
                <a:ea typeface="楷体_GB2312" pitchFamily="49" charset="-122"/>
              </a:rPr>
              <a:t>N = </a:t>
            </a:r>
            <a:r>
              <a:rPr kumimoji="1" lang="en-US" altLang="zh-CN" sz="3200" dirty="0">
                <a:latin typeface="Times New Roman" panose="02020603050405020304" pitchFamily="18" charset="0"/>
                <a:ea typeface="楷体_GB2312" pitchFamily="49" charset="-122"/>
              </a:rPr>
              <a:t>min{</a:t>
            </a:r>
            <a:r>
              <a:rPr kumimoji="1" lang="en-US" altLang="zh-CN" sz="3200" i="1" dirty="0">
                <a:latin typeface="Times New Roman" panose="02020603050405020304" pitchFamily="18" charset="0"/>
                <a:ea typeface="楷体_GB2312" pitchFamily="49" charset="-122"/>
              </a:rPr>
              <a:t>X ,Y </a:t>
            </a:r>
            <a:r>
              <a:rPr kumimoji="1" lang="en-US" altLang="zh-CN" sz="3200" dirty="0">
                <a:latin typeface="Times New Roman" panose="02020603050405020304" pitchFamily="18" charset="0"/>
                <a:ea typeface="楷体_GB2312" pitchFamily="49" charset="-122"/>
              </a:rPr>
              <a:t>},</a:t>
            </a:r>
            <a:endParaRPr kumimoji="1" lang="en-US" altLang="zh-CN" sz="3200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 algn="just" eaLnBrk="1" hangingPunct="1"/>
            <a:r>
              <a:rPr kumimoji="1" lang="zh-CN" altLang="en-US" sz="3200" dirty="0">
                <a:latin typeface="Times New Roman" panose="02020603050405020304" pitchFamily="18" charset="0"/>
                <a:ea typeface="楷体_GB2312" pitchFamily="49" charset="-122"/>
              </a:rPr>
              <a:t>求</a:t>
            </a:r>
            <a:r>
              <a:rPr kumimoji="1" lang="zh-CN" altLang="en-US" sz="3200" i="1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3200" i="1" dirty="0">
                <a:latin typeface="Times New Roman" panose="02020603050405020304" pitchFamily="18" charset="0"/>
                <a:ea typeface="楷体_GB2312" pitchFamily="49" charset="-122"/>
              </a:rPr>
              <a:t>M ,N </a:t>
            </a:r>
            <a:r>
              <a:rPr kumimoji="1" lang="zh-CN" altLang="en-US" sz="3200" dirty="0">
                <a:latin typeface="Times New Roman" panose="02020603050405020304" pitchFamily="18" charset="0"/>
                <a:ea typeface="楷体_GB2312" pitchFamily="49" charset="-122"/>
              </a:rPr>
              <a:t>的分布函数</a:t>
            </a:r>
            <a:r>
              <a:rPr kumimoji="1" lang="en-US" altLang="zh-CN" sz="3200" dirty="0">
                <a:latin typeface="Times New Roman" panose="02020603050405020304" pitchFamily="18" charset="0"/>
                <a:ea typeface="楷体_GB2312" pitchFamily="49" charset="-122"/>
              </a:rPr>
              <a:t>.</a:t>
            </a:r>
            <a:endParaRPr kumimoji="1" lang="en-US" altLang="zh-CN" sz="320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2" name="Group 4"/>
          <p:cNvGrpSpPr/>
          <p:nvPr/>
        </p:nvGrpSpPr>
        <p:grpSpPr bwMode="auto">
          <a:xfrm>
            <a:off x="539750" y="1341214"/>
            <a:ext cx="1219200" cy="914400"/>
            <a:chOff x="864" y="3264"/>
            <a:chExt cx="768" cy="576"/>
          </a:xfrm>
        </p:grpSpPr>
        <p:sp>
          <p:nvSpPr>
            <p:cNvPr id="32781" name="AutoShape 5"/>
            <p:cNvSpPr>
              <a:spLocks noChangeArrowheads="1"/>
            </p:cNvSpPr>
            <p:nvPr/>
          </p:nvSpPr>
          <p:spPr bwMode="auto">
            <a:xfrm>
              <a:off x="864" y="3264"/>
              <a:ext cx="768" cy="576"/>
            </a:xfrm>
            <a:prstGeom prst="hexagon">
              <a:avLst>
                <a:gd name="adj" fmla="val 33333"/>
                <a:gd name="vf" fmla="val 11547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2782" name="Text Box 6"/>
            <p:cNvSpPr txBox="1">
              <a:spLocks noChangeArrowheads="1"/>
            </p:cNvSpPr>
            <p:nvPr/>
          </p:nvSpPr>
          <p:spPr bwMode="auto">
            <a:xfrm>
              <a:off x="912" y="3340"/>
              <a:ext cx="692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3600">
                  <a:solidFill>
                    <a:srgbClr val="A50021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问题</a:t>
              </a:r>
              <a:endParaRPr kumimoji="1" lang="zh-CN" altLang="en-US" sz="3600">
                <a:solidFill>
                  <a:srgbClr val="A50021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</p:grpSp>
      <p:graphicFrame>
        <p:nvGraphicFramePr>
          <p:cNvPr id="150535" name="Object 7"/>
          <p:cNvGraphicFramePr>
            <a:graphicFrameLocks noChangeAspect="1"/>
          </p:cNvGraphicFramePr>
          <p:nvPr/>
        </p:nvGraphicFramePr>
        <p:xfrm>
          <a:off x="323528" y="3429000"/>
          <a:ext cx="4679950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47" name="公式" r:id="rId1" imgW="2667000" imgH="254000" progId="Equation.3">
                  <p:embed/>
                </p:oleObj>
              </mc:Choice>
              <mc:Fallback>
                <p:oleObj name="公式" r:id="rId1" imgW="2667000" imgH="2540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3429000"/>
                        <a:ext cx="4679950" cy="654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0536" name="Object 8"/>
          <p:cNvGraphicFramePr>
            <a:graphicFrameLocks noChangeAspect="1"/>
          </p:cNvGraphicFramePr>
          <p:nvPr/>
        </p:nvGraphicFramePr>
        <p:xfrm>
          <a:off x="1462842" y="4231267"/>
          <a:ext cx="3469198" cy="6375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48" name="Equation" r:id="rId3" imgW="26517600" imgH="4876800" progId="Equation.DSMT4">
                  <p:embed/>
                </p:oleObj>
              </mc:Choice>
              <mc:Fallback>
                <p:oleObj name="Equation" r:id="rId3" imgW="26517600" imgH="48768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2842" y="4231267"/>
                        <a:ext cx="3469198" cy="63754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0537" name="Object 9"/>
          <p:cNvGraphicFramePr>
            <a:graphicFrameLocks noChangeAspect="1"/>
          </p:cNvGraphicFramePr>
          <p:nvPr/>
        </p:nvGraphicFramePr>
        <p:xfrm>
          <a:off x="4985476" y="4267077"/>
          <a:ext cx="3762988" cy="6017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49" name="Equation" r:id="rId5" imgW="30480000" imgH="4876800" progId="Equation.DSMT4">
                  <p:embed/>
                </p:oleObj>
              </mc:Choice>
              <mc:Fallback>
                <p:oleObj name="Equation" r:id="rId5" imgW="30480000" imgH="48768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5476" y="4267077"/>
                        <a:ext cx="3762988" cy="6017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0538" name="Object 10"/>
          <p:cNvGraphicFramePr>
            <a:graphicFrameLocks noChangeAspect="1"/>
          </p:cNvGraphicFramePr>
          <p:nvPr/>
        </p:nvGraphicFramePr>
        <p:xfrm>
          <a:off x="1475656" y="4940821"/>
          <a:ext cx="2303463" cy="652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50" name="公式" r:id="rId7" imgW="1346200" imgH="254000" progId="Equation.3">
                  <p:embed/>
                </p:oleObj>
              </mc:Choice>
              <mc:Fallback>
                <p:oleObj name="公式" r:id="rId7" imgW="1346200" imgH="2540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4940821"/>
                        <a:ext cx="2303463" cy="652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8" name="Rectangle 12"/>
          <p:cNvSpPr>
            <a:spLocks noChangeArrowheads="1"/>
          </p:cNvSpPr>
          <p:nvPr/>
        </p:nvSpPr>
        <p:spPr bwMode="auto">
          <a:xfrm>
            <a:off x="2873946" y="4321175"/>
            <a:ext cx="228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2779" name="Rectangle 13"/>
          <p:cNvSpPr>
            <a:spLocks noChangeArrowheads="1"/>
          </p:cNvSpPr>
          <p:nvPr/>
        </p:nvSpPr>
        <p:spPr bwMode="auto">
          <a:xfrm>
            <a:off x="3788346" y="4321175"/>
            <a:ext cx="228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100392" y="-27384"/>
            <a:ext cx="1021433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zh-CN" altLang="en-US" sz="32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重要</a:t>
            </a:r>
            <a:endParaRPr lang="zh-CN" altLang="en-US" sz="32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05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05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50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50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50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50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50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30" grpId="0" animBg="1" autoUpdateAnimBg="0"/>
      <p:bldP spid="150531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1554" name="Object 2"/>
          <p:cNvGraphicFramePr>
            <a:graphicFrameLocks noChangeAspect="1"/>
          </p:cNvGraphicFramePr>
          <p:nvPr/>
        </p:nvGraphicFramePr>
        <p:xfrm>
          <a:off x="611560" y="44624"/>
          <a:ext cx="4789487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32" name="Equation" r:id="rId1" imgW="2616200" imgH="266700" progId="Equation.DSMT4">
                  <p:embed/>
                </p:oleObj>
              </mc:Choice>
              <mc:Fallback>
                <p:oleObj name="Equation" r:id="rId1" imgW="2616200" imgH="2667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44624"/>
                        <a:ext cx="4789487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1555" name="Object 3"/>
          <p:cNvGraphicFramePr>
            <a:graphicFrameLocks noChangeAspect="1"/>
          </p:cNvGraphicFramePr>
          <p:nvPr/>
        </p:nvGraphicFramePr>
        <p:xfrm>
          <a:off x="2079626" y="3894186"/>
          <a:ext cx="5260349" cy="6149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33" name="Equation" r:id="rId3" imgW="46939200" imgH="5486400" progId="Equation.DSMT4">
                  <p:embed/>
                </p:oleObj>
              </mc:Choice>
              <mc:Fallback>
                <p:oleObj name="Equation" r:id="rId3" imgW="46939200" imgH="54864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9626" y="3894186"/>
                        <a:ext cx="5260349" cy="6149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1556" name="Object 4"/>
          <p:cNvGraphicFramePr>
            <a:graphicFrameLocks noChangeAspect="1"/>
          </p:cNvGraphicFramePr>
          <p:nvPr/>
        </p:nvGraphicFramePr>
        <p:xfrm>
          <a:off x="2871500" y="4550557"/>
          <a:ext cx="3423227" cy="5383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34" name="公式" r:id="rId5" imgW="2044700" imgH="241300" progId="Equation.3">
                  <p:embed/>
                </p:oleObj>
              </mc:Choice>
              <mc:Fallback>
                <p:oleObj name="公式" r:id="rId5" imgW="2044700" imgH="2413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1500" y="4550557"/>
                        <a:ext cx="3423227" cy="5383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1557" name="Object 5"/>
          <p:cNvGraphicFramePr>
            <a:graphicFrameLocks noChangeAspect="1"/>
          </p:cNvGraphicFramePr>
          <p:nvPr/>
        </p:nvGraphicFramePr>
        <p:xfrm>
          <a:off x="2873809" y="5224390"/>
          <a:ext cx="3469409" cy="5137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35" name="公式" r:id="rId7" imgW="2298700" imgH="241300" progId="Equation.3">
                  <p:embed/>
                </p:oleObj>
              </mc:Choice>
              <mc:Fallback>
                <p:oleObj name="公式" r:id="rId7" imgW="2298700" imgH="2413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3809" y="5224390"/>
                        <a:ext cx="3469409" cy="5137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1558" name="Object 6"/>
          <p:cNvGraphicFramePr>
            <a:graphicFrameLocks noChangeAspect="1"/>
          </p:cNvGraphicFramePr>
          <p:nvPr/>
        </p:nvGraphicFramePr>
        <p:xfrm>
          <a:off x="2919630" y="5841427"/>
          <a:ext cx="4385829" cy="6119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36" name="公式" r:id="rId9" imgW="2616200" imgH="254000" progId="Equation.3">
                  <p:embed/>
                </p:oleObj>
              </mc:Choice>
              <mc:Fallback>
                <p:oleObj name="公式" r:id="rId9" imgW="2616200" imgH="2540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9630" y="5841427"/>
                        <a:ext cx="4385829" cy="6119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100392" y="44624"/>
            <a:ext cx="1021433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zh-CN" altLang="en-US" sz="32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重要</a:t>
            </a:r>
            <a:endParaRPr lang="zh-CN" altLang="en-US" sz="32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251520" y="1772816"/>
          <a:ext cx="6592888" cy="1089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37" name="Equation" r:id="rId11" imgW="62788800" imgH="10363200" progId="Equation.DSMT4">
                  <p:embed/>
                </p:oleObj>
              </mc:Choice>
              <mc:Fallback>
                <p:oleObj name="Equation" r:id="rId11" imgW="62788800" imgH="103632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1772816"/>
                        <a:ext cx="6592888" cy="1089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226869" y="692696"/>
          <a:ext cx="7946705" cy="10634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38" name="Equation" r:id="rId13" imgW="77419200" imgH="10363200" progId="Equation.DSMT4">
                  <p:embed/>
                </p:oleObj>
              </mc:Choice>
              <mc:Fallback>
                <p:oleObj name="Equation" r:id="rId13" imgW="77419200" imgH="1036320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69" y="692696"/>
                        <a:ext cx="7946705" cy="10634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212725" y="2770435"/>
          <a:ext cx="6816725" cy="1090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39" name="Equation" r:id="rId15" imgW="64922400" imgH="10363200" progId="Equation.DSMT4">
                  <p:embed/>
                </p:oleObj>
              </mc:Choice>
              <mc:Fallback>
                <p:oleObj name="Equation" r:id="rId15" imgW="64922400" imgH="1036320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725" y="2770435"/>
                        <a:ext cx="6816725" cy="1090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1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51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51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51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51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Text Box 2"/>
          <p:cNvSpPr txBox="1">
            <a:spLocks noChangeArrowheads="1"/>
          </p:cNvSpPr>
          <p:nvPr/>
        </p:nvSpPr>
        <p:spPr bwMode="auto">
          <a:xfrm>
            <a:off x="1331913" y="260648"/>
            <a:ext cx="1390650" cy="701675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4000" b="1">
                <a:latin typeface="Times New Roman" panose="02020603050405020304" pitchFamily="18" charset="0"/>
                <a:ea typeface="黑体" panose="02010609060101010101" pitchFamily="49" charset="-122"/>
              </a:rPr>
              <a:t>推广</a:t>
            </a:r>
            <a:endParaRPr kumimoji="1" lang="zh-CN" altLang="en-US" sz="4000" b="1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52579" name="Text Box 3"/>
          <p:cNvSpPr txBox="1">
            <a:spLocks noChangeArrowheads="1"/>
          </p:cNvSpPr>
          <p:nvPr/>
        </p:nvSpPr>
        <p:spPr bwMode="auto">
          <a:xfrm>
            <a:off x="666750" y="1124744"/>
            <a:ext cx="8001000" cy="1212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50000"/>
              </a:spcBef>
            </a:pPr>
            <a:r>
              <a:rPr kumimoji="1" lang="en-US" altLang="zh-CN" sz="3200" b="1" dirty="0">
                <a:latin typeface="Times New Roman" panose="02020603050405020304" pitchFamily="18" charset="0"/>
              </a:rPr>
              <a:t>        </a:t>
            </a:r>
            <a:r>
              <a:rPr kumimoji="1" lang="zh-CN" altLang="en-US" sz="3200" b="1" dirty="0">
                <a:latin typeface="Times New Roman" panose="02020603050405020304" pitchFamily="18" charset="0"/>
              </a:rPr>
              <a:t>设</a:t>
            </a:r>
            <a:r>
              <a:rPr kumimoji="1" lang="en-US" altLang="zh-CN" sz="3200" b="1" i="1" dirty="0">
                <a:latin typeface="Times New Roman" panose="02020603050405020304" pitchFamily="18" charset="0"/>
              </a:rPr>
              <a:t>X</a:t>
            </a:r>
            <a:r>
              <a:rPr kumimoji="1" lang="en-US" altLang="zh-CN" sz="3200" b="1" baseline="-25000" dirty="0">
                <a:latin typeface="Times New Roman" panose="02020603050405020304" pitchFamily="18" charset="0"/>
              </a:rPr>
              <a:t>1 </a:t>
            </a:r>
            <a:r>
              <a:rPr kumimoji="1" lang="en-US" altLang="zh-CN" sz="3200" b="1" dirty="0">
                <a:latin typeface="Times New Roman" panose="02020603050405020304" pitchFamily="18" charset="0"/>
              </a:rPr>
              <a:t>,…, </a:t>
            </a:r>
            <a:r>
              <a:rPr kumimoji="1" lang="en-US" altLang="zh-CN" sz="3200" b="1" i="1" dirty="0" err="1">
                <a:latin typeface="Times New Roman" panose="02020603050405020304" pitchFamily="18" charset="0"/>
              </a:rPr>
              <a:t>X</a:t>
            </a:r>
            <a:r>
              <a:rPr kumimoji="1" lang="en-US" altLang="zh-CN" sz="3200" b="1" i="1" baseline="-25000" dirty="0" err="1">
                <a:latin typeface="Times New Roman" panose="02020603050405020304" pitchFamily="18" charset="0"/>
              </a:rPr>
              <a:t>n</a:t>
            </a:r>
            <a:r>
              <a:rPr kumimoji="1" lang="zh-CN" altLang="en-US" sz="3200" b="1" dirty="0">
                <a:latin typeface="Times New Roman" panose="02020603050405020304" pitchFamily="18" charset="0"/>
              </a:rPr>
              <a:t>是</a:t>
            </a:r>
            <a:r>
              <a:rPr kumimoji="1" lang="en-US" altLang="zh-CN" sz="3200" b="1" i="1" dirty="0">
                <a:latin typeface="Times New Roman" panose="02020603050405020304" pitchFamily="18" charset="0"/>
              </a:rPr>
              <a:t>n</a:t>
            </a:r>
            <a:r>
              <a:rPr kumimoji="1" lang="zh-CN" altLang="en-US" sz="3200" b="1" dirty="0">
                <a:latin typeface="Times New Roman" panose="02020603050405020304" pitchFamily="18" charset="0"/>
              </a:rPr>
              <a:t>个相互独立的随机变量</a:t>
            </a:r>
            <a:r>
              <a:rPr kumimoji="1" lang="en-US" altLang="zh-CN" sz="3200" b="1" dirty="0">
                <a:latin typeface="Times New Roman" panose="02020603050405020304" pitchFamily="18" charset="0"/>
              </a:rPr>
              <a:t>,</a:t>
            </a:r>
            <a:r>
              <a:rPr kumimoji="1" lang="zh-CN" altLang="en-US" sz="3200" b="1" dirty="0">
                <a:latin typeface="Times New Roman" panose="02020603050405020304" pitchFamily="18" charset="0"/>
              </a:rPr>
              <a:t>它们的分布函数分别为 </a:t>
            </a:r>
            <a:endParaRPr kumimoji="1" lang="zh-CN" altLang="en-US" sz="32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152580" name="Object 4"/>
          <p:cNvGraphicFramePr>
            <a:graphicFrameLocks noChangeAspect="1"/>
          </p:cNvGraphicFramePr>
          <p:nvPr/>
        </p:nvGraphicFramePr>
        <p:xfrm>
          <a:off x="2363788" y="2564904"/>
          <a:ext cx="1330325" cy="696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26" name="公式" r:id="rId1" imgW="647700" imgH="304800" progId="Equation.3">
                  <p:embed/>
                </p:oleObj>
              </mc:Choice>
              <mc:Fallback>
                <p:oleObj name="公式" r:id="rId1" imgW="647700" imgH="304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3788" y="2564904"/>
                        <a:ext cx="1330325" cy="696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2581" name="Rectangle 5"/>
          <p:cNvSpPr>
            <a:spLocks noChangeArrowheads="1"/>
          </p:cNvSpPr>
          <p:nvPr/>
        </p:nvSpPr>
        <p:spPr bwMode="auto">
          <a:xfrm>
            <a:off x="4067175" y="2564904"/>
            <a:ext cx="26511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32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3200" b="1" i="1" dirty="0" err="1">
                <a:solidFill>
                  <a:schemeClr val="tx2"/>
                </a:solidFill>
                <a:latin typeface="Times New Roman" panose="02020603050405020304" pitchFamily="18" charset="0"/>
              </a:rPr>
              <a:t>i</a:t>
            </a:r>
            <a:r>
              <a:rPr kumimoji="1" lang="en-US" altLang="zh-CN" sz="32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32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=0,1</a:t>
            </a:r>
            <a:r>
              <a:rPr kumimoji="1" lang="zh-CN" altLang="en-US" sz="32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，</a:t>
            </a:r>
            <a:r>
              <a:rPr kumimoji="1" lang="en-US" altLang="zh-CN" sz="32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…, </a:t>
            </a:r>
            <a:r>
              <a:rPr kumimoji="1" lang="en-US" altLang="zh-CN" sz="32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n</a:t>
            </a:r>
            <a:r>
              <a:rPr kumimoji="1" lang="en-US" altLang="zh-CN" sz="32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)</a:t>
            </a:r>
            <a:endParaRPr kumimoji="1" lang="en-US" altLang="zh-CN" sz="32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2582" name="Text Box 6"/>
          <p:cNvSpPr txBox="1">
            <a:spLocks noChangeArrowheads="1"/>
          </p:cNvSpPr>
          <p:nvPr/>
        </p:nvSpPr>
        <p:spPr bwMode="auto">
          <a:xfrm>
            <a:off x="900113" y="3501008"/>
            <a:ext cx="6781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3200" b="1">
                <a:latin typeface="Times New Roman" panose="02020603050405020304" pitchFamily="18" charset="0"/>
              </a:rPr>
              <a:t>  </a:t>
            </a:r>
            <a:r>
              <a:rPr kumimoji="1" lang="en-US" altLang="zh-CN" sz="3200" b="1" i="1">
                <a:latin typeface="Times New Roman" panose="02020603050405020304" pitchFamily="18" charset="0"/>
              </a:rPr>
              <a:t>M=</a:t>
            </a:r>
            <a:r>
              <a:rPr kumimoji="1" lang="en-US" altLang="zh-CN" sz="3200" b="1">
                <a:latin typeface="Times New Roman" panose="02020603050405020304" pitchFamily="18" charset="0"/>
              </a:rPr>
              <a:t>max(</a:t>
            </a:r>
            <a:r>
              <a:rPr kumimoji="1" lang="en-US" altLang="zh-CN" sz="3200" b="1" i="1">
                <a:latin typeface="Times New Roman" panose="02020603050405020304" pitchFamily="18" charset="0"/>
              </a:rPr>
              <a:t>X</a:t>
            </a:r>
            <a:r>
              <a:rPr kumimoji="1" lang="en-US" altLang="zh-CN" sz="3200" b="1" baseline="-25000">
                <a:latin typeface="Times New Roman" panose="02020603050405020304" pitchFamily="18" charset="0"/>
              </a:rPr>
              <a:t>1</a:t>
            </a:r>
            <a:r>
              <a:rPr kumimoji="1" lang="en-US" altLang="zh-CN" sz="3200" b="1">
                <a:latin typeface="Times New Roman" panose="02020603050405020304" pitchFamily="18" charset="0"/>
              </a:rPr>
              <a:t>,…,</a:t>
            </a:r>
            <a:r>
              <a:rPr kumimoji="1" lang="en-US" altLang="zh-CN" sz="3200" b="1" i="1">
                <a:latin typeface="Times New Roman" panose="02020603050405020304" pitchFamily="18" charset="0"/>
              </a:rPr>
              <a:t>X</a:t>
            </a:r>
            <a:r>
              <a:rPr kumimoji="1" lang="en-US" altLang="zh-CN" sz="3200" b="1" i="1" baseline="-25000">
                <a:latin typeface="Times New Roman" panose="02020603050405020304" pitchFamily="18" charset="0"/>
              </a:rPr>
              <a:t>n</a:t>
            </a:r>
            <a:r>
              <a:rPr kumimoji="1" lang="en-US" altLang="zh-CN" sz="3200" b="1">
                <a:latin typeface="Times New Roman" panose="02020603050405020304" pitchFamily="18" charset="0"/>
              </a:rPr>
              <a:t>)</a:t>
            </a:r>
            <a:r>
              <a:rPr kumimoji="1" lang="zh-CN" altLang="en-US" sz="3200" b="1">
                <a:latin typeface="Times New Roman" panose="02020603050405020304" pitchFamily="18" charset="0"/>
              </a:rPr>
              <a:t>的分布函数为</a:t>
            </a:r>
            <a:r>
              <a:rPr kumimoji="1" lang="en-US" altLang="zh-CN" sz="3200" b="1">
                <a:latin typeface="Times New Roman" panose="02020603050405020304" pitchFamily="18" charset="0"/>
              </a:rPr>
              <a:t>:  </a:t>
            </a:r>
            <a:endParaRPr kumimoji="1" lang="en-US" altLang="zh-CN" sz="3200" b="1">
              <a:latin typeface="Times New Roman" panose="02020603050405020304" pitchFamily="18" charset="0"/>
            </a:endParaRPr>
          </a:p>
        </p:txBody>
      </p:sp>
      <p:grpSp>
        <p:nvGrpSpPr>
          <p:cNvPr id="2" name="Group 7"/>
          <p:cNvGrpSpPr/>
          <p:nvPr/>
        </p:nvGrpSpPr>
        <p:grpSpPr bwMode="auto">
          <a:xfrm>
            <a:off x="1979613" y="4293096"/>
            <a:ext cx="4154487" cy="715962"/>
            <a:chOff x="864" y="1056"/>
            <a:chExt cx="2617" cy="451"/>
          </a:xfrm>
        </p:grpSpPr>
        <p:graphicFrame>
          <p:nvGraphicFramePr>
            <p:cNvPr id="34825" name="Object 8"/>
            <p:cNvGraphicFramePr>
              <a:graphicFrameLocks noChangeAspect="1"/>
            </p:cNvGraphicFramePr>
            <p:nvPr/>
          </p:nvGraphicFramePr>
          <p:xfrm>
            <a:off x="864" y="1104"/>
            <a:ext cx="1624" cy="4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327" name="公式" r:id="rId3" imgW="1511300" imgH="304800" progId="Equation.3">
                    <p:embed/>
                  </p:oleObj>
                </mc:Choice>
                <mc:Fallback>
                  <p:oleObj name="公式" r:id="rId3" imgW="1511300" imgH="30480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4" y="1104"/>
                          <a:ext cx="1624" cy="4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26" name="Object 9"/>
            <p:cNvGraphicFramePr>
              <a:graphicFrameLocks noChangeAspect="1"/>
            </p:cNvGraphicFramePr>
            <p:nvPr/>
          </p:nvGraphicFramePr>
          <p:xfrm>
            <a:off x="2736" y="1104"/>
            <a:ext cx="745" cy="4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328" name="公式" r:id="rId5" imgW="635000" imgH="304800" progId="Equation.3">
                    <p:embed/>
                  </p:oleObj>
                </mc:Choice>
                <mc:Fallback>
                  <p:oleObj name="公式" r:id="rId5" imgW="635000" imgH="30480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36" y="1104"/>
                          <a:ext cx="745" cy="4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827" name="Rectangle 10"/>
            <p:cNvSpPr>
              <a:spLocks noChangeArrowheads="1"/>
            </p:cNvSpPr>
            <p:nvPr/>
          </p:nvSpPr>
          <p:spPr bwMode="auto">
            <a:xfrm>
              <a:off x="2448" y="1056"/>
              <a:ext cx="37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32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…</a:t>
              </a:r>
              <a:endParaRPr kumimoji="1" lang="en-US" altLang="zh-CN" sz="3200" b="1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8100392" y="44624"/>
            <a:ext cx="1021433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zh-CN" altLang="en-US" sz="32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重要</a:t>
            </a:r>
            <a:endParaRPr lang="zh-CN" altLang="en-US" sz="32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2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152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25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25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25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25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2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578" grpId="0" animBg="1" autoUpdateAnimBg="0"/>
      <p:bldP spid="152579" grpId="0" autoUpdateAnimBg="0"/>
      <p:bldP spid="152581" grpId="0" autoUpdateAnimBg="0"/>
      <p:bldP spid="152582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Text Box 2"/>
          <p:cNvSpPr txBox="1">
            <a:spLocks noChangeArrowheads="1"/>
          </p:cNvSpPr>
          <p:nvPr/>
        </p:nvSpPr>
        <p:spPr bwMode="auto">
          <a:xfrm>
            <a:off x="684212" y="1772816"/>
            <a:ext cx="8064251" cy="1865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sz="3200" b="1" dirty="0">
                <a:latin typeface="Times New Roman" panose="02020603050405020304" pitchFamily="18" charset="0"/>
              </a:rPr>
              <a:t>        </a:t>
            </a:r>
            <a:r>
              <a:rPr kumimoji="1" lang="zh-CN" altLang="en-US" sz="3200" b="1" dirty="0">
                <a:latin typeface="Times New Roman" panose="02020603050405020304" pitchFamily="18" charset="0"/>
              </a:rPr>
              <a:t>特别，当</a:t>
            </a:r>
            <a:r>
              <a:rPr kumimoji="1" lang="en-US" altLang="zh-CN" sz="3200" b="1" i="1" dirty="0">
                <a:latin typeface="Times New Roman" panose="02020603050405020304" pitchFamily="18" charset="0"/>
              </a:rPr>
              <a:t>X</a:t>
            </a:r>
            <a:r>
              <a:rPr kumimoji="1" lang="en-US" altLang="zh-CN" sz="3200" b="1" baseline="-25000" dirty="0">
                <a:latin typeface="Times New Roman" panose="02020603050405020304" pitchFamily="18" charset="0"/>
              </a:rPr>
              <a:t>1</a:t>
            </a:r>
            <a:r>
              <a:rPr kumimoji="1" lang="en-US" altLang="zh-CN" sz="3200" b="1" dirty="0">
                <a:latin typeface="Times New Roman" panose="02020603050405020304" pitchFamily="18" charset="0"/>
              </a:rPr>
              <a:t>,…,</a:t>
            </a:r>
            <a:r>
              <a:rPr kumimoji="1" lang="en-US" altLang="zh-CN" sz="3200" b="1" i="1" dirty="0" err="1">
                <a:latin typeface="Times New Roman" panose="02020603050405020304" pitchFamily="18" charset="0"/>
              </a:rPr>
              <a:t>X</a:t>
            </a:r>
            <a:r>
              <a:rPr kumimoji="1" lang="en-US" altLang="zh-CN" sz="3200" b="1" i="1" baseline="-25000" dirty="0" err="1">
                <a:latin typeface="Times New Roman" panose="02020603050405020304" pitchFamily="18" charset="0"/>
              </a:rPr>
              <a:t>n</a:t>
            </a:r>
            <a:r>
              <a:rPr kumimoji="1" lang="zh-CN" altLang="en-US" sz="3200" b="1" dirty="0">
                <a:latin typeface="Times New Roman" panose="02020603050405020304" pitchFamily="18" charset="0"/>
              </a:rPr>
              <a:t>相互独立且具有相同分布</a:t>
            </a:r>
            <a:r>
              <a:rPr kumimoji="1" lang="en-US" altLang="zh-CN" sz="3200" b="1" dirty="0">
                <a:latin typeface="Times New Roman" panose="02020603050405020304" pitchFamily="18" charset="0"/>
              </a:rPr>
              <a:t>(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independent and identically distributed, </a:t>
            </a:r>
            <a:r>
              <a:rPr lang="en-US" altLang="zh-C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i.i.d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kumimoji="1" lang="en-US" altLang="zh-CN" sz="3200" b="1" dirty="0">
                <a:latin typeface="Times New Roman" panose="02020603050405020304" pitchFamily="18" charset="0"/>
              </a:rPr>
              <a:t>)</a:t>
            </a:r>
            <a:r>
              <a:rPr kumimoji="1" lang="zh-CN" altLang="en-US" sz="3200" b="1" dirty="0">
                <a:latin typeface="Times New Roman" panose="02020603050405020304" pitchFamily="18" charset="0"/>
              </a:rPr>
              <a:t>函数</a:t>
            </a:r>
            <a:r>
              <a:rPr kumimoji="1" lang="en-US" altLang="zh-CN" sz="3200" b="1" i="1" dirty="0">
                <a:latin typeface="Times New Roman" panose="02020603050405020304" pitchFamily="18" charset="0"/>
              </a:rPr>
              <a:t>F</a:t>
            </a:r>
            <a:r>
              <a:rPr kumimoji="1" lang="en-US" altLang="zh-CN" sz="3200" b="1" dirty="0">
                <a:latin typeface="Times New Roman" panose="02020603050405020304" pitchFamily="18" charset="0"/>
              </a:rPr>
              <a:t>(</a:t>
            </a:r>
            <a:r>
              <a:rPr kumimoji="1" lang="en-US" altLang="zh-CN" sz="3200" b="1" i="1" dirty="0">
                <a:latin typeface="Times New Roman" panose="02020603050405020304" pitchFamily="18" charset="0"/>
              </a:rPr>
              <a:t>x</a:t>
            </a:r>
            <a:r>
              <a:rPr kumimoji="1" lang="en-US" altLang="zh-CN" sz="3200" b="1" dirty="0">
                <a:latin typeface="Times New Roman" panose="02020603050405020304" pitchFamily="18" charset="0"/>
              </a:rPr>
              <a:t>)</a:t>
            </a:r>
            <a:r>
              <a:rPr kumimoji="1" lang="zh-CN" altLang="en-US" sz="3200" b="1" dirty="0">
                <a:latin typeface="Times New Roman" panose="02020603050405020304" pitchFamily="18" charset="0"/>
              </a:rPr>
              <a:t>时，有 </a:t>
            </a:r>
            <a:endParaRPr kumimoji="1" lang="zh-CN" altLang="en-US" sz="3200" b="1" dirty="0">
              <a:latin typeface="Times New Roman" panose="02020603050405020304" pitchFamily="18" charset="0"/>
            </a:endParaRPr>
          </a:p>
        </p:txBody>
      </p:sp>
      <p:sp>
        <p:nvSpPr>
          <p:cNvPr id="153603" name="Rectangle 3"/>
          <p:cNvSpPr>
            <a:spLocks noChangeArrowheads="1"/>
          </p:cNvSpPr>
          <p:nvPr/>
        </p:nvSpPr>
        <p:spPr bwMode="auto">
          <a:xfrm>
            <a:off x="1258888" y="260648"/>
            <a:ext cx="55372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3200" b="1" i="1" dirty="0">
                <a:latin typeface="Times New Roman" panose="02020603050405020304" pitchFamily="18" charset="0"/>
              </a:rPr>
              <a:t>N=</a:t>
            </a:r>
            <a:r>
              <a:rPr kumimoji="1" lang="en-US" altLang="zh-CN" sz="3200" b="1" dirty="0">
                <a:latin typeface="Times New Roman" panose="02020603050405020304" pitchFamily="18" charset="0"/>
              </a:rPr>
              <a:t>min(</a:t>
            </a:r>
            <a:r>
              <a:rPr kumimoji="1" lang="en-US" altLang="zh-CN" sz="3200" b="1" i="1" dirty="0">
                <a:latin typeface="Times New Roman" panose="02020603050405020304" pitchFamily="18" charset="0"/>
              </a:rPr>
              <a:t>X</a:t>
            </a:r>
            <a:r>
              <a:rPr kumimoji="1" lang="en-US" altLang="zh-CN" sz="3200" b="1" baseline="-25000" dirty="0">
                <a:latin typeface="Times New Roman" panose="02020603050405020304" pitchFamily="18" charset="0"/>
              </a:rPr>
              <a:t>1</a:t>
            </a:r>
            <a:r>
              <a:rPr kumimoji="1" lang="en-US" altLang="zh-CN" sz="3200" b="1" dirty="0">
                <a:latin typeface="Times New Roman" panose="02020603050405020304" pitchFamily="18" charset="0"/>
              </a:rPr>
              <a:t>,…,</a:t>
            </a:r>
            <a:r>
              <a:rPr kumimoji="1" lang="en-US" altLang="zh-CN" sz="3200" b="1" i="1" dirty="0" err="1">
                <a:latin typeface="Times New Roman" panose="02020603050405020304" pitchFamily="18" charset="0"/>
              </a:rPr>
              <a:t>X</a:t>
            </a:r>
            <a:r>
              <a:rPr kumimoji="1" lang="en-US" altLang="zh-CN" sz="3200" b="1" i="1" baseline="-25000" dirty="0" err="1">
                <a:latin typeface="Times New Roman" panose="02020603050405020304" pitchFamily="18" charset="0"/>
              </a:rPr>
              <a:t>n</a:t>
            </a:r>
            <a:r>
              <a:rPr kumimoji="1" lang="en-US" altLang="zh-CN" sz="3200" b="1" dirty="0">
                <a:latin typeface="Times New Roman" panose="02020603050405020304" pitchFamily="18" charset="0"/>
              </a:rPr>
              <a:t>)</a:t>
            </a:r>
            <a:r>
              <a:rPr kumimoji="1" lang="zh-CN" altLang="en-US" sz="3200" b="1" dirty="0">
                <a:latin typeface="Times New Roman" panose="02020603050405020304" pitchFamily="18" charset="0"/>
              </a:rPr>
              <a:t>的分布函数是</a:t>
            </a:r>
            <a:endParaRPr kumimoji="1" lang="zh-CN" altLang="en-US" sz="3200" b="1" dirty="0">
              <a:latin typeface="Times New Roman" panose="02020603050405020304" pitchFamily="18" charset="0"/>
            </a:endParaRPr>
          </a:p>
        </p:txBody>
      </p:sp>
      <p:sp>
        <p:nvSpPr>
          <p:cNvPr id="153604" name="Rectangle 4"/>
          <p:cNvSpPr>
            <a:spLocks noChangeArrowheads="1"/>
          </p:cNvSpPr>
          <p:nvPr/>
        </p:nvSpPr>
        <p:spPr bwMode="auto">
          <a:xfrm>
            <a:off x="2843213" y="3738471"/>
            <a:ext cx="2520950" cy="63171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en-US" altLang="zh-CN" sz="3200" i="1" dirty="0">
                <a:solidFill>
                  <a:srgbClr val="0000FF"/>
                </a:solidFill>
                <a:latin typeface="Times New Roman" panose="02020603050405020304" pitchFamily="18" charset="0"/>
              </a:rPr>
              <a:t>F</a:t>
            </a:r>
            <a:r>
              <a:rPr kumimoji="1" lang="en-US" altLang="zh-CN" sz="3200" i="1" baseline="-25000" dirty="0">
                <a:solidFill>
                  <a:srgbClr val="0000FF"/>
                </a:solidFill>
                <a:latin typeface="Times New Roman" panose="02020603050405020304" pitchFamily="18" charset="0"/>
              </a:rPr>
              <a:t>M</a:t>
            </a:r>
            <a:r>
              <a:rPr kumimoji="1" lang="en-US" altLang="zh-CN" sz="3200" dirty="0">
                <a:solidFill>
                  <a:srgbClr val="0000FF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3200" i="1" dirty="0">
                <a:solidFill>
                  <a:srgbClr val="0000FF"/>
                </a:solidFill>
                <a:latin typeface="Times New Roman" panose="02020603050405020304" pitchFamily="18" charset="0"/>
              </a:rPr>
              <a:t>z</a:t>
            </a:r>
            <a:r>
              <a:rPr kumimoji="1" lang="en-US" altLang="zh-CN" sz="3200" dirty="0">
                <a:solidFill>
                  <a:srgbClr val="0000FF"/>
                </a:solidFill>
                <a:latin typeface="Times New Roman" panose="02020603050405020304" pitchFamily="18" charset="0"/>
              </a:rPr>
              <a:t>)=[</a:t>
            </a:r>
            <a:r>
              <a:rPr kumimoji="1" lang="en-US" altLang="zh-CN" sz="3200" i="1" dirty="0">
                <a:solidFill>
                  <a:srgbClr val="0000FF"/>
                </a:solidFill>
                <a:latin typeface="Times New Roman" panose="02020603050405020304" pitchFamily="18" charset="0"/>
              </a:rPr>
              <a:t>F</a:t>
            </a:r>
            <a:r>
              <a:rPr kumimoji="1" lang="en-US" altLang="zh-CN" sz="3200" dirty="0">
                <a:solidFill>
                  <a:srgbClr val="0000FF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3200" i="1" dirty="0">
                <a:solidFill>
                  <a:srgbClr val="0000FF"/>
                </a:solidFill>
                <a:latin typeface="Times New Roman" panose="02020603050405020304" pitchFamily="18" charset="0"/>
              </a:rPr>
              <a:t>z</a:t>
            </a:r>
            <a:r>
              <a:rPr kumimoji="1" lang="en-US" altLang="zh-CN" sz="3200" dirty="0">
                <a:solidFill>
                  <a:srgbClr val="0000FF"/>
                </a:solidFill>
                <a:latin typeface="Times New Roman" panose="02020603050405020304" pitchFamily="18" charset="0"/>
              </a:rPr>
              <a:t>)] </a:t>
            </a:r>
            <a:r>
              <a:rPr kumimoji="1" lang="en-US" altLang="zh-CN" sz="3200" i="1" baseline="30000" dirty="0">
                <a:solidFill>
                  <a:srgbClr val="0000FF"/>
                </a:solidFill>
                <a:latin typeface="Times New Roman" panose="02020603050405020304" pitchFamily="18" charset="0"/>
              </a:rPr>
              <a:t>n</a:t>
            </a:r>
            <a:endParaRPr kumimoji="1" lang="en-US" altLang="zh-CN" sz="3200" baseline="30000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" name="Group 5"/>
          <p:cNvGrpSpPr/>
          <p:nvPr/>
        </p:nvGrpSpPr>
        <p:grpSpPr bwMode="auto">
          <a:xfrm>
            <a:off x="1476375" y="980728"/>
            <a:ext cx="5943600" cy="685800"/>
            <a:chOff x="960" y="1920"/>
            <a:chExt cx="3744" cy="432"/>
          </a:xfrm>
        </p:grpSpPr>
        <p:graphicFrame>
          <p:nvGraphicFramePr>
            <p:cNvPr id="35848" name="Object 6"/>
            <p:cNvGraphicFramePr>
              <a:graphicFrameLocks noChangeAspect="1"/>
            </p:cNvGraphicFramePr>
            <p:nvPr/>
          </p:nvGraphicFramePr>
          <p:xfrm>
            <a:off x="960" y="1968"/>
            <a:ext cx="2256" cy="3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183" name="公式" r:id="rId1" imgW="2273300" imgH="304800" progId="Equation.3">
                    <p:embed/>
                  </p:oleObj>
                </mc:Choice>
                <mc:Fallback>
                  <p:oleObj name="公式" r:id="rId1" imgW="2273300" imgH="30480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0" y="1968"/>
                          <a:ext cx="2256" cy="3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849" name="Rectangle 7"/>
            <p:cNvSpPr>
              <a:spLocks noChangeArrowheads="1"/>
            </p:cNvSpPr>
            <p:nvPr/>
          </p:nvSpPr>
          <p:spPr bwMode="auto">
            <a:xfrm>
              <a:off x="3216" y="1920"/>
              <a:ext cx="37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32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…</a:t>
              </a:r>
              <a:endParaRPr kumimoji="1" lang="en-US" altLang="zh-CN" sz="3200" b="1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35850" name="Object 8"/>
            <p:cNvGraphicFramePr>
              <a:graphicFrameLocks noChangeAspect="1"/>
            </p:cNvGraphicFramePr>
            <p:nvPr/>
          </p:nvGraphicFramePr>
          <p:xfrm>
            <a:off x="3558" y="1972"/>
            <a:ext cx="1146" cy="3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184" name="公式" r:id="rId3" imgW="1092200" imgH="304800" progId="Equation.3">
                    <p:embed/>
                  </p:oleObj>
                </mc:Choice>
                <mc:Fallback>
                  <p:oleObj name="公式" r:id="rId3" imgW="1092200" imgH="30480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8" y="1972"/>
                          <a:ext cx="1146" cy="3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53609" name="Rectangle 9"/>
          <p:cNvSpPr>
            <a:spLocks noChangeArrowheads="1"/>
          </p:cNvSpPr>
          <p:nvPr/>
        </p:nvSpPr>
        <p:spPr bwMode="auto">
          <a:xfrm>
            <a:off x="2439765" y="4579789"/>
            <a:ext cx="3296095" cy="6267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</a:pPr>
            <a:r>
              <a:rPr kumimoji="1" lang="en-US" altLang="zh-CN" sz="3200" i="1" dirty="0">
                <a:solidFill>
                  <a:srgbClr val="0000FF"/>
                </a:solidFill>
                <a:latin typeface="Times New Roman" panose="02020603050405020304" pitchFamily="18" charset="0"/>
              </a:rPr>
              <a:t>F</a:t>
            </a:r>
            <a:r>
              <a:rPr kumimoji="1" lang="en-US" altLang="zh-CN" sz="3200" i="1" baseline="-25000" dirty="0">
                <a:solidFill>
                  <a:srgbClr val="0000FF"/>
                </a:solidFill>
                <a:latin typeface="Times New Roman" panose="02020603050405020304" pitchFamily="18" charset="0"/>
              </a:rPr>
              <a:t>N</a:t>
            </a:r>
            <a:r>
              <a:rPr kumimoji="1" lang="en-US" altLang="zh-CN" sz="3200" dirty="0">
                <a:solidFill>
                  <a:srgbClr val="0000FF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3200" i="1" dirty="0">
                <a:solidFill>
                  <a:srgbClr val="0000FF"/>
                </a:solidFill>
                <a:latin typeface="Times New Roman" panose="02020603050405020304" pitchFamily="18" charset="0"/>
              </a:rPr>
              <a:t>z</a:t>
            </a:r>
            <a:r>
              <a:rPr kumimoji="1" lang="en-US" altLang="zh-CN" sz="3200" dirty="0">
                <a:solidFill>
                  <a:srgbClr val="0000FF"/>
                </a:solidFill>
                <a:latin typeface="Times New Roman" panose="02020603050405020304" pitchFamily="18" charset="0"/>
              </a:rPr>
              <a:t>)=1</a:t>
            </a:r>
            <a:r>
              <a:rPr kumimoji="1" lang="en-US" altLang="zh-CN" sz="3200" dirty="0">
                <a:solidFill>
                  <a:srgbClr val="0000FF"/>
                </a:solidFill>
                <a:latin typeface="宋体" panose="02010600030101010101" pitchFamily="2" charset="-122"/>
              </a:rPr>
              <a:t>-</a:t>
            </a:r>
            <a:r>
              <a:rPr kumimoji="1" lang="en-US" altLang="zh-CN" sz="3200" dirty="0">
                <a:solidFill>
                  <a:srgbClr val="0000FF"/>
                </a:solidFill>
                <a:latin typeface="Times New Roman" panose="02020603050405020304" pitchFamily="18" charset="0"/>
              </a:rPr>
              <a:t>[1</a:t>
            </a:r>
            <a:r>
              <a:rPr kumimoji="1" lang="en-US" altLang="zh-CN" sz="3200" dirty="0">
                <a:solidFill>
                  <a:srgbClr val="0000FF"/>
                </a:solidFill>
                <a:latin typeface="宋体" panose="02010600030101010101" pitchFamily="2" charset="-122"/>
              </a:rPr>
              <a:t>-</a:t>
            </a:r>
            <a:r>
              <a:rPr kumimoji="1" lang="en-US" altLang="zh-CN" sz="3200" i="1" dirty="0">
                <a:solidFill>
                  <a:srgbClr val="0000FF"/>
                </a:solidFill>
                <a:latin typeface="Times New Roman" panose="02020603050405020304" pitchFamily="18" charset="0"/>
              </a:rPr>
              <a:t>F</a:t>
            </a:r>
            <a:r>
              <a:rPr kumimoji="1" lang="en-US" altLang="zh-CN" sz="3200" dirty="0">
                <a:solidFill>
                  <a:srgbClr val="0000FF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3200" i="1" dirty="0">
                <a:solidFill>
                  <a:srgbClr val="0000FF"/>
                </a:solidFill>
                <a:latin typeface="Times New Roman" panose="02020603050405020304" pitchFamily="18" charset="0"/>
              </a:rPr>
              <a:t>z</a:t>
            </a:r>
            <a:r>
              <a:rPr kumimoji="1" lang="en-US" altLang="zh-CN" sz="3200" dirty="0">
                <a:solidFill>
                  <a:srgbClr val="0000FF"/>
                </a:solidFill>
                <a:latin typeface="Times New Roman" panose="02020603050405020304" pitchFamily="18" charset="0"/>
              </a:rPr>
              <a:t>)] </a:t>
            </a:r>
            <a:r>
              <a:rPr kumimoji="1" lang="en-US" altLang="zh-CN" sz="3200" i="1" baseline="30000" dirty="0">
                <a:solidFill>
                  <a:srgbClr val="0000FF"/>
                </a:solidFill>
                <a:latin typeface="Times New Roman" panose="02020603050405020304" pitchFamily="18" charset="0"/>
              </a:rPr>
              <a:t>n</a:t>
            </a:r>
            <a:endParaRPr kumimoji="1" lang="en-US" altLang="zh-CN" sz="3200" i="1" baseline="30000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100392" y="44624"/>
            <a:ext cx="1021433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zh-CN" altLang="en-US" sz="32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重要</a:t>
            </a:r>
            <a:endParaRPr lang="zh-CN" altLang="en-US" sz="32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3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36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36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53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153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02" grpId="0" autoUpdateAnimBg="0"/>
      <p:bldP spid="153603" grpId="0" autoUpdateAnimBg="0"/>
      <p:bldP spid="153604" grpId="0" animBg="1" autoUpdateAnimBg="0"/>
      <p:bldP spid="153609" grpId="0" animBg="1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ChangeArrowheads="1"/>
          </p:cNvSpPr>
          <p:nvPr/>
        </p:nvSpPr>
        <p:spPr bwMode="auto">
          <a:xfrm>
            <a:off x="755650" y="1628800"/>
            <a:ext cx="7921625" cy="184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en-US" altLang="zh-CN" sz="3200" b="1" dirty="0">
                <a:latin typeface="Times New Roman" panose="02020603050405020304" pitchFamily="18" charset="0"/>
              </a:rPr>
              <a:t>        </a:t>
            </a:r>
            <a:r>
              <a:rPr kumimoji="1" lang="zh-CN" altLang="en-US" sz="3200" b="1" dirty="0">
                <a:latin typeface="Times New Roman" panose="02020603050405020304" pitchFamily="18" charset="0"/>
              </a:rPr>
              <a:t>若</a:t>
            </a:r>
            <a:r>
              <a:rPr kumimoji="1" lang="en-US" altLang="zh-CN" sz="3200" b="1" i="1" dirty="0">
                <a:latin typeface="Times New Roman" panose="02020603050405020304" pitchFamily="18" charset="0"/>
              </a:rPr>
              <a:t>X</a:t>
            </a:r>
            <a:r>
              <a:rPr kumimoji="1" lang="en-US" altLang="zh-CN" sz="3200" b="1" baseline="-25000" dirty="0">
                <a:latin typeface="Times New Roman" panose="02020603050405020304" pitchFamily="18" charset="0"/>
              </a:rPr>
              <a:t>1</a:t>
            </a:r>
            <a:r>
              <a:rPr kumimoji="1" lang="en-US" altLang="zh-CN" sz="3200" b="1" dirty="0">
                <a:latin typeface="Times New Roman" panose="02020603050405020304" pitchFamily="18" charset="0"/>
              </a:rPr>
              <a:t>,…,</a:t>
            </a:r>
            <a:r>
              <a:rPr kumimoji="1" lang="en-US" altLang="zh-CN" sz="3200" b="1" i="1" dirty="0" err="1">
                <a:latin typeface="Times New Roman" panose="02020603050405020304" pitchFamily="18" charset="0"/>
              </a:rPr>
              <a:t>X</a:t>
            </a:r>
            <a:r>
              <a:rPr kumimoji="1" lang="en-US" altLang="zh-CN" sz="3200" b="1" i="1" baseline="-25000" dirty="0" err="1">
                <a:latin typeface="Times New Roman" panose="02020603050405020304" pitchFamily="18" charset="0"/>
              </a:rPr>
              <a:t>n</a:t>
            </a:r>
            <a:r>
              <a:rPr kumimoji="1" lang="zh-CN" altLang="en-US" sz="3200" b="1" dirty="0">
                <a:latin typeface="Times New Roman" panose="02020603050405020304" pitchFamily="18" charset="0"/>
              </a:rPr>
              <a:t>是连续型随机变量，在求得</a:t>
            </a:r>
            <a:r>
              <a:rPr kumimoji="1" lang="en-US" altLang="zh-CN" sz="3200" b="1" i="1" dirty="0">
                <a:latin typeface="Times New Roman" panose="02020603050405020304" pitchFamily="18" charset="0"/>
              </a:rPr>
              <a:t>M=</a:t>
            </a:r>
            <a:r>
              <a:rPr kumimoji="1" lang="en-US" altLang="zh-CN" sz="3200" b="1" dirty="0">
                <a:latin typeface="Times New Roman" panose="02020603050405020304" pitchFamily="18" charset="0"/>
              </a:rPr>
              <a:t>max(</a:t>
            </a:r>
            <a:r>
              <a:rPr kumimoji="1" lang="en-US" altLang="zh-CN" sz="3200" b="1" i="1" dirty="0">
                <a:latin typeface="Times New Roman" panose="02020603050405020304" pitchFamily="18" charset="0"/>
              </a:rPr>
              <a:t>X</a:t>
            </a:r>
            <a:r>
              <a:rPr kumimoji="1" lang="en-US" altLang="zh-CN" sz="3200" b="1" baseline="-25000" dirty="0">
                <a:latin typeface="Times New Roman" panose="02020603050405020304" pitchFamily="18" charset="0"/>
              </a:rPr>
              <a:t>1</a:t>
            </a:r>
            <a:r>
              <a:rPr kumimoji="1" lang="en-US" altLang="zh-CN" sz="3200" b="1" dirty="0">
                <a:latin typeface="Times New Roman" panose="02020603050405020304" pitchFamily="18" charset="0"/>
              </a:rPr>
              <a:t>,…,</a:t>
            </a:r>
            <a:r>
              <a:rPr kumimoji="1" lang="en-US" altLang="zh-CN" sz="3200" b="1" i="1" dirty="0" err="1">
                <a:latin typeface="Times New Roman" panose="02020603050405020304" pitchFamily="18" charset="0"/>
              </a:rPr>
              <a:t>X</a:t>
            </a:r>
            <a:r>
              <a:rPr kumimoji="1" lang="en-US" altLang="zh-CN" sz="3200" b="1" i="1" baseline="-25000" dirty="0" err="1">
                <a:latin typeface="Times New Roman" panose="02020603050405020304" pitchFamily="18" charset="0"/>
              </a:rPr>
              <a:t>n</a:t>
            </a:r>
            <a:r>
              <a:rPr kumimoji="1" lang="en-US" altLang="zh-CN" sz="3200" b="1" dirty="0">
                <a:latin typeface="Times New Roman" panose="02020603050405020304" pitchFamily="18" charset="0"/>
              </a:rPr>
              <a:t>)</a:t>
            </a:r>
            <a:r>
              <a:rPr kumimoji="1" lang="zh-CN" altLang="en-US" sz="3200" b="1" dirty="0">
                <a:latin typeface="Times New Roman" panose="02020603050405020304" pitchFamily="18" charset="0"/>
              </a:rPr>
              <a:t>和</a:t>
            </a:r>
            <a:r>
              <a:rPr kumimoji="1" lang="en-US" altLang="zh-CN" sz="3200" b="1" i="1" dirty="0">
                <a:latin typeface="Times New Roman" panose="02020603050405020304" pitchFamily="18" charset="0"/>
              </a:rPr>
              <a:t>N=</a:t>
            </a:r>
            <a:r>
              <a:rPr kumimoji="1" lang="en-US" altLang="zh-CN" sz="3200" b="1" dirty="0">
                <a:latin typeface="Times New Roman" panose="02020603050405020304" pitchFamily="18" charset="0"/>
              </a:rPr>
              <a:t>min(</a:t>
            </a:r>
            <a:r>
              <a:rPr kumimoji="1" lang="en-US" altLang="zh-CN" sz="3200" b="1" i="1" dirty="0">
                <a:latin typeface="Times New Roman" panose="02020603050405020304" pitchFamily="18" charset="0"/>
              </a:rPr>
              <a:t>X</a:t>
            </a:r>
            <a:r>
              <a:rPr kumimoji="1" lang="en-US" altLang="zh-CN" sz="3200" b="1" baseline="-25000" dirty="0">
                <a:latin typeface="Times New Roman" panose="02020603050405020304" pitchFamily="18" charset="0"/>
              </a:rPr>
              <a:t>1</a:t>
            </a:r>
            <a:r>
              <a:rPr kumimoji="1" lang="en-US" altLang="zh-CN" sz="3200" b="1" dirty="0">
                <a:latin typeface="Times New Roman" panose="02020603050405020304" pitchFamily="18" charset="0"/>
              </a:rPr>
              <a:t>,…,</a:t>
            </a:r>
            <a:r>
              <a:rPr kumimoji="1" lang="en-US" altLang="zh-CN" sz="3200" b="1" i="1" dirty="0" err="1">
                <a:latin typeface="Times New Roman" panose="02020603050405020304" pitchFamily="18" charset="0"/>
              </a:rPr>
              <a:t>X</a:t>
            </a:r>
            <a:r>
              <a:rPr kumimoji="1" lang="en-US" altLang="zh-CN" sz="3200" b="1" i="1" baseline="-25000" dirty="0" err="1">
                <a:latin typeface="Times New Roman" panose="02020603050405020304" pitchFamily="18" charset="0"/>
              </a:rPr>
              <a:t>n</a:t>
            </a:r>
            <a:r>
              <a:rPr kumimoji="1" lang="en-US" altLang="zh-CN" sz="3200" b="1" dirty="0">
                <a:latin typeface="Times New Roman" panose="02020603050405020304" pitchFamily="18" charset="0"/>
              </a:rPr>
              <a:t>)</a:t>
            </a:r>
            <a:r>
              <a:rPr kumimoji="1" lang="zh-CN" altLang="en-US" sz="3200" b="1" dirty="0">
                <a:latin typeface="Times New Roman" panose="02020603050405020304" pitchFamily="18" charset="0"/>
              </a:rPr>
              <a:t>的分布函数后，不难求得</a:t>
            </a:r>
            <a:r>
              <a:rPr kumimoji="1" lang="en-US" altLang="zh-CN" sz="3200" b="1" i="1" dirty="0">
                <a:latin typeface="Times New Roman" panose="02020603050405020304" pitchFamily="18" charset="0"/>
              </a:rPr>
              <a:t>M</a:t>
            </a:r>
            <a:r>
              <a:rPr kumimoji="1" lang="zh-CN" altLang="en-US" sz="3200" b="1" dirty="0">
                <a:latin typeface="Times New Roman" panose="02020603050405020304" pitchFamily="18" charset="0"/>
              </a:rPr>
              <a:t>和</a:t>
            </a:r>
            <a:r>
              <a:rPr kumimoji="1" lang="en-US" altLang="zh-CN" sz="3200" b="1" i="1" dirty="0">
                <a:latin typeface="Times New Roman" panose="02020603050405020304" pitchFamily="18" charset="0"/>
              </a:rPr>
              <a:t>N</a:t>
            </a:r>
            <a:r>
              <a:rPr kumimoji="1" lang="zh-CN" altLang="en-US" sz="3200" b="1" dirty="0">
                <a:latin typeface="Times New Roman" panose="02020603050405020304" pitchFamily="18" charset="0"/>
              </a:rPr>
              <a:t>的密度函数</a:t>
            </a:r>
            <a:r>
              <a:rPr kumimoji="1" lang="en-US" altLang="zh-CN" sz="3200" b="1" dirty="0">
                <a:latin typeface="Times New Roman" panose="02020603050405020304" pitchFamily="18" charset="0"/>
              </a:rPr>
              <a:t>.</a:t>
            </a:r>
            <a:endParaRPr kumimoji="1" lang="en-US" altLang="zh-CN" sz="3200" b="1" dirty="0">
              <a:latin typeface="Times New Roman" panose="02020603050405020304" pitchFamily="18" charset="0"/>
            </a:endParaRPr>
          </a:p>
        </p:txBody>
      </p:sp>
      <p:sp>
        <p:nvSpPr>
          <p:cNvPr id="36867" name="Text Box 3"/>
          <p:cNvSpPr txBox="1">
            <a:spLocks noChangeArrowheads="1"/>
          </p:cNvSpPr>
          <p:nvPr/>
        </p:nvSpPr>
        <p:spPr bwMode="auto">
          <a:xfrm>
            <a:off x="1547813" y="548680"/>
            <a:ext cx="1000125" cy="57943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 dirty="0"/>
              <a:t>注意</a:t>
            </a:r>
            <a:endParaRPr lang="zh-CN" altLang="en-US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54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626" grpId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ChangeArrowheads="1"/>
          </p:cNvSpPr>
          <p:nvPr/>
        </p:nvSpPr>
        <p:spPr bwMode="auto">
          <a:xfrm>
            <a:off x="684213" y="2338685"/>
            <a:ext cx="7488237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8001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indent="0" eaLnBrk="1" hangingPunct="1"/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解：设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只电子管的寿命，它们相互独立同分布，</a:t>
            </a:r>
            <a:endParaRPr lang="zh-CN" altLang="en-US" sz="2800" dirty="0">
              <a:latin typeface="Arial" panose="020B0604020202020204" pitchFamily="34" charset="0"/>
            </a:endParaRPr>
          </a:p>
        </p:txBody>
      </p:sp>
      <p:graphicFrame>
        <p:nvGraphicFramePr>
          <p:cNvPr id="155654" name="Object 6"/>
          <p:cNvGraphicFramePr>
            <a:graphicFrameLocks noChangeAspect="1"/>
          </p:cNvGraphicFramePr>
          <p:nvPr/>
        </p:nvGraphicFramePr>
        <p:xfrm>
          <a:off x="1979613" y="3356992"/>
          <a:ext cx="2779712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401" name="公式" r:id="rId1" imgW="1155700" imgH="241300" progId="Equation.3">
                  <p:embed/>
                </p:oleObj>
              </mc:Choice>
              <mc:Fallback>
                <p:oleObj name="公式" r:id="rId1" imgW="1155700" imgH="2413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3356992"/>
                        <a:ext cx="2779712" cy="581025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5655" name="Object 7"/>
          <p:cNvGraphicFramePr>
            <a:graphicFrameLocks noChangeAspect="1"/>
          </p:cNvGraphicFramePr>
          <p:nvPr/>
        </p:nvGraphicFramePr>
        <p:xfrm>
          <a:off x="2124075" y="4149080"/>
          <a:ext cx="4103688" cy="1162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402" name="公式" r:id="rId3" imgW="1612900" imgH="457200" progId="Equation.3">
                  <p:embed/>
                </p:oleObj>
              </mc:Choice>
              <mc:Fallback>
                <p:oleObj name="公式" r:id="rId3" imgW="1612900" imgH="457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4149080"/>
                        <a:ext cx="4103688" cy="1162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5656" name="Object 8"/>
          <p:cNvGraphicFramePr>
            <a:graphicFrameLocks noChangeAspect="1"/>
          </p:cNvGraphicFramePr>
          <p:nvPr/>
        </p:nvGraphicFramePr>
        <p:xfrm>
          <a:off x="5003800" y="3356992"/>
          <a:ext cx="2881313" cy="54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403" name="公式" r:id="rId5" imgW="1143000" imgH="215900" progId="Equation.3">
                  <p:embed/>
                </p:oleObj>
              </mc:Choice>
              <mc:Fallback>
                <p:oleObj name="公式" r:id="rId5" imgW="1143000" imgH="2159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3800" y="3356992"/>
                        <a:ext cx="2881313" cy="544512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/>
          <p:cNvSpPr/>
          <p:nvPr/>
        </p:nvSpPr>
        <p:spPr>
          <a:xfrm>
            <a:off x="611510" y="106437"/>
            <a:ext cx="7848922" cy="206210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/>
            <a:r>
              <a:rPr lang="zh-CN" altLang="en-US" sz="3200" b="1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设某种电子管的寿命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以天计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近似服从</a:t>
            </a:r>
            <a:r>
              <a:rPr lang="en-US" altLang="zh-CN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(1195, 15</a:t>
            </a:r>
            <a:r>
              <a:rPr lang="en-US" altLang="zh-CN" sz="32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3200" b="1" dirty="0">
                <a:latin typeface="Times New Roman" panose="02020603050405020304" pitchFamily="18" charset="0"/>
              </a:rPr>
              <a:t>，</a:t>
            </a:r>
            <a:r>
              <a:rPr lang="zh-CN" altLang="en-US" sz="3200" b="1" dirty="0"/>
              <a:t>随机地选取</a:t>
            </a:r>
            <a:r>
              <a:rPr lang="en-US" altLang="zh-CN" sz="3200" b="1" dirty="0">
                <a:latin typeface="Times New Roman" panose="02020603050405020304" pitchFamily="18" charset="0"/>
              </a:rPr>
              <a:t>3</a:t>
            </a:r>
            <a:r>
              <a:rPr lang="zh-CN" altLang="en-US" sz="3200" b="1" dirty="0"/>
              <a:t>只，求</a:t>
            </a:r>
            <a:endParaRPr lang="zh-CN" altLang="en-US" sz="3200" b="1" dirty="0"/>
          </a:p>
          <a:p>
            <a:pPr eaLnBrk="1" hangingPunct="1"/>
            <a:r>
              <a:rPr lang="en-US" altLang="zh-CN" sz="3200" b="1" dirty="0">
                <a:latin typeface="Times New Roman" panose="02020603050405020304" pitchFamily="18" charset="0"/>
              </a:rPr>
              <a:t>(1) </a:t>
            </a:r>
            <a:r>
              <a:rPr lang="zh-CN" altLang="en-US" sz="3200" b="1" dirty="0"/>
              <a:t>其中没有一只寿命超过</a:t>
            </a:r>
            <a:r>
              <a:rPr lang="en-US" altLang="zh-CN" sz="3200" b="1" dirty="0">
                <a:latin typeface="Times New Roman" panose="02020603050405020304" pitchFamily="18" charset="0"/>
              </a:rPr>
              <a:t>1210</a:t>
            </a:r>
            <a:r>
              <a:rPr lang="zh-CN" altLang="en-US" sz="3200" b="1" dirty="0"/>
              <a:t>天的概率</a:t>
            </a:r>
            <a:r>
              <a:rPr lang="en-US" altLang="zh-CN" sz="3200" b="1" dirty="0">
                <a:latin typeface="Times New Roman" panose="02020603050405020304" pitchFamily="18" charset="0"/>
              </a:rPr>
              <a:t>;</a:t>
            </a:r>
            <a:r>
              <a:rPr lang="en-US" altLang="zh-CN" sz="3200" b="1" dirty="0"/>
              <a:t> </a:t>
            </a:r>
            <a:endParaRPr lang="en-US" altLang="zh-CN" sz="3200" b="1" dirty="0"/>
          </a:p>
          <a:p>
            <a:pPr eaLnBrk="1" hangingPunct="1"/>
            <a:r>
              <a:rPr lang="en-US" altLang="zh-CN" sz="3200" b="1" dirty="0">
                <a:latin typeface="Times New Roman" panose="02020603050405020304" pitchFamily="18" charset="0"/>
              </a:rPr>
              <a:t>(2) </a:t>
            </a:r>
            <a:r>
              <a:rPr lang="zh-CN" altLang="en-US" sz="3200" b="1" dirty="0">
                <a:latin typeface="Times New Roman" panose="02020603050405020304" pitchFamily="18" charset="0"/>
              </a:rPr>
              <a:t>其中没有一只寿命小于</a:t>
            </a:r>
            <a:r>
              <a:rPr lang="en-US" altLang="zh-CN" sz="3200" b="1" dirty="0">
                <a:latin typeface="Times New Roman" panose="02020603050405020304" pitchFamily="18" charset="0"/>
              </a:rPr>
              <a:t>1210</a:t>
            </a:r>
            <a:r>
              <a:rPr lang="zh-CN" altLang="en-US" sz="3200" b="1" dirty="0">
                <a:latin typeface="Times New Roman" panose="02020603050405020304" pitchFamily="18" charset="0"/>
              </a:rPr>
              <a:t>天的概率</a:t>
            </a:r>
            <a:r>
              <a:rPr lang="en-US" altLang="zh-CN" sz="3200" b="1" dirty="0">
                <a:latin typeface="Times New Roman" panose="02020603050405020304" pitchFamily="18" charset="0"/>
              </a:rPr>
              <a:t>.</a:t>
            </a:r>
            <a:endParaRPr lang="en-US" altLang="zh-CN" sz="32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5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55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55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55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650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6674" name="Object 2"/>
          <p:cNvGraphicFramePr>
            <a:graphicFrameLocks noChangeAspect="1"/>
          </p:cNvGraphicFramePr>
          <p:nvPr/>
        </p:nvGraphicFramePr>
        <p:xfrm>
          <a:off x="900113" y="1268586"/>
          <a:ext cx="6913562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584" name="公式" r:id="rId1" imgW="2387600" imgH="228600" progId="Equation.3">
                  <p:embed/>
                </p:oleObj>
              </mc:Choice>
              <mc:Fallback>
                <p:oleObj name="公式" r:id="rId1" imgW="2387600" imgH="228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1268586"/>
                        <a:ext cx="6913562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6675" name="Rectangle 3"/>
          <p:cNvSpPr>
            <a:spLocks noChangeArrowheads="1"/>
          </p:cNvSpPr>
          <p:nvPr/>
        </p:nvSpPr>
        <p:spPr bwMode="auto">
          <a:xfrm>
            <a:off x="2771775" y="304453"/>
            <a:ext cx="2520950" cy="6762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en-US" altLang="zh-CN" sz="3200" i="1" dirty="0">
                <a:latin typeface="Times New Roman" panose="02020603050405020304" pitchFamily="18" charset="0"/>
              </a:rPr>
              <a:t>F</a:t>
            </a:r>
            <a:r>
              <a:rPr kumimoji="1" lang="en-US" altLang="zh-CN" sz="3200" i="1" baseline="-25000" dirty="0">
                <a:latin typeface="Times New Roman" panose="02020603050405020304" pitchFamily="18" charset="0"/>
              </a:rPr>
              <a:t>M</a:t>
            </a:r>
            <a:r>
              <a:rPr kumimoji="1" lang="en-US" altLang="zh-CN" sz="3200" dirty="0">
                <a:latin typeface="Times New Roman" panose="02020603050405020304" pitchFamily="18" charset="0"/>
              </a:rPr>
              <a:t>(</a:t>
            </a:r>
            <a:r>
              <a:rPr kumimoji="1" lang="en-US" altLang="zh-CN" sz="3200" i="1" dirty="0">
                <a:latin typeface="Times New Roman" panose="02020603050405020304" pitchFamily="18" charset="0"/>
              </a:rPr>
              <a:t>z</a:t>
            </a:r>
            <a:r>
              <a:rPr kumimoji="1" lang="en-US" altLang="zh-CN" sz="3200" dirty="0">
                <a:latin typeface="Times New Roman" panose="02020603050405020304" pitchFamily="18" charset="0"/>
              </a:rPr>
              <a:t>)=[</a:t>
            </a:r>
            <a:r>
              <a:rPr kumimoji="1" lang="en-US" altLang="zh-CN" sz="3200" i="1" dirty="0">
                <a:latin typeface="Times New Roman" panose="02020603050405020304" pitchFamily="18" charset="0"/>
              </a:rPr>
              <a:t>F</a:t>
            </a:r>
            <a:r>
              <a:rPr kumimoji="1" lang="en-US" altLang="zh-CN" sz="3200" dirty="0">
                <a:latin typeface="Times New Roman" panose="02020603050405020304" pitchFamily="18" charset="0"/>
              </a:rPr>
              <a:t>(</a:t>
            </a:r>
            <a:r>
              <a:rPr kumimoji="1" lang="en-US" altLang="zh-CN" sz="3200" i="1" dirty="0">
                <a:latin typeface="Times New Roman" panose="02020603050405020304" pitchFamily="18" charset="0"/>
              </a:rPr>
              <a:t>z</a:t>
            </a:r>
            <a:r>
              <a:rPr kumimoji="1" lang="en-US" altLang="zh-CN" sz="3200" dirty="0">
                <a:latin typeface="Times New Roman" panose="02020603050405020304" pitchFamily="18" charset="0"/>
              </a:rPr>
              <a:t>)] </a:t>
            </a:r>
            <a:r>
              <a:rPr kumimoji="1" lang="en-US" altLang="zh-CN" sz="3200" i="1" baseline="30000" dirty="0">
                <a:latin typeface="Times New Roman" panose="02020603050405020304" pitchFamily="18" charset="0"/>
              </a:rPr>
              <a:t>n</a:t>
            </a:r>
            <a:endParaRPr kumimoji="1" lang="en-US" altLang="zh-CN" sz="3200" baseline="300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156676" name="Object 4"/>
          <p:cNvGraphicFramePr>
            <a:graphicFrameLocks noChangeAspect="1"/>
          </p:cNvGraphicFramePr>
          <p:nvPr/>
        </p:nvGraphicFramePr>
        <p:xfrm>
          <a:off x="3276600" y="2060749"/>
          <a:ext cx="5256213" cy="1314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585" name="公式" r:id="rId3" imgW="1879600" imgH="469900" progId="Equation.3">
                  <p:embed/>
                </p:oleObj>
              </mc:Choice>
              <mc:Fallback>
                <p:oleObj name="公式" r:id="rId3" imgW="1879600" imgH="4699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2060749"/>
                        <a:ext cx="5256213" cy="1314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6677" name="Object 5"/>
          <p:cNvGraphicFramePr>
            <a:graphicFrameLocks noChangeAspect="1"/>
          </p:cNvGraphicFramePr>
          <p:nvPr/>
        </p:nvGraphicFramePr>
        <p:xfrm>
          <a:off x="3276600" y="3573636"/>
          <a:ext cx="1800225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586" name="公式" r:id="rId5" imgW="609600" imgH="177800" progId="Equation.3">
                  <p:embed/>
                </p:oleObj>
              </mc:Choice>
              <mc:Fallback>
                <p:oleObj name="公式" r:id="rId5" imgW="609600" imgH="177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3573636"/>
                        <a:ext cx="1800225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6678" name="Object 6"/>
          <p:cNvGraphicFramePr>
            <a:graphicFrameLocks noChangeAspect="1"/>
          </p:cNvGraphicFramePr>
          <p:nvPr/>
        </p:nvGraphicFramePr>
        <p:xfrm>
          <a:off x="1692275" y="4365799"/>
          <a:ext cx="5511800" cy="103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587" name="公式" r:id="rId7" imgW="2095500" imgH="393700" progId="Equation.3">
                  <p:embed/>
                </p:oleObj>
              </mc:Choice>
              <mc:Fallback>
                <p:oleObj name="公式" r:id="rId7" imgW="2095500" imgH="3937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4365799"/>
                        <a:ext cx="5511800" cy="103505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56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56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56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56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56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675" grpId="0" animBg="1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ChangeArrowheads="1"/>
          </p:cNvSpPr>
          <p:nvPr/>
        </p:nvSpPr>
        <p:spPr bwMode="auto">
          <a:xfrm>
            <a:off x="225549" y="1389534"/>
            <a:ext cx="3260725" cy="6762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</a:pPr>
            <a:r>
              <a:rPr kumimoji="1" lang="en-US" altLang="zh-CN" sz="3200" i="1" dirty="0">
                <a:latin typeface="Times New Roman" panose="02020603050405020304" pitchFamily="18" charset="0"/>
              </a:rPr>
              <a:t>F</a:t>
            </a:r>
            <a:r>
              <a:rPr kumimoji="1" lang="en-US" altLang="zh-CN" sz="3200" i="1" baseline="-25000" dirty="0">
                <a:latin typeface="Times New Roman" panose="02020603050405020304" pitchFamily="18" charset="0"/>
              </a:rPr>
              <a:t>N</a:t>
            </a:r>
            <a:r>
              <a:rPr kumimoji="1" lang="en-US" altLang="zh-CN" sz="3200" dirty="0">
                <a:latin typeface="Times New Roman" panose="02020603050405020304" pitchFamily="18" charset="0"/>
              </a:rPr>
              <a:t>(</a:t>
            </a:r>
            <a:r>
              <a:rPr kumimoji="1" lang="en-US" altLang="zh-CN" sz="3200" i="1" dirty="0">
                <a:latin typeface="Times New Roman" panose="02020603050405020304" pitchFamily="18" charset="0"/>
              </a:rPr>
              <a:t>z</a:t>
            </a:r>
            <a:r>
              <a:rPr kumimoji="1" lang="en-US" altLang="zh-CN" sz="3200" dirty="0">
                <a:latin typeface="Times New Roman" panose="02020603050405020304" pitchFamily="18" charset="0"/>
              </a:rPr>
              <a:t>)=1</a:t>
            </a:r>
            <a:r>
              <a:rPr kumimoji="1" lang="en-US" altLang="zh-CN" sz="3200" dirty="0">
                <a:latin typeface="宋体" panose="02010600030101010101" pitchFamily="2" charset="-122"/>
              </a:rPr>
              <a:t>-</a:t>
            </a:r>
            <a:r>
              <a:rPr kumimoji="1" lang="en-US" altLang="zh-CN" sz="3200" dirty="0">
                <a:latin typeface="Times New Roman" panose="02020603050405020304" pitchFamily="18" charset="0"/>
              </a:rPr>
              <a:t>[1</a:t>
            </a:r>
            <a:r>
              <a:rPr kumimoji="1" lang="en-US" altLang="zh-CN" sz="3200" dirty="0">
                <a:latin typeface="宋体" panose="02010600030101010101" pitchFamily="2" charset="-122"/>
              </a:rPr>
              <a:t>-</a:t>
            </a:r>
            <a:r>
              <a:rPr kumimoji="1" lang="en-US" altLang="zh-CN" sz="3200" i="1" dirty="0">
                <a:latin typeface="Times New Roman" panose="02020603050405020304" pitchFamily="18" charset="0"/>
              </a:rPr>
              <a:t>F</a:t>
            </a:r>
            <a:r>
              <a:rPr kumimoji="1" lang="en-US" altLang="zh-CN" sz="3200" dirty="0">
                <a:latin typeface="Times New Roman" panose="02020603050405020304" pitchFamily="18" charset="0"/>
              </a:rPr>
              <a:t>(</a:t>
            </a:r>
            <a:r>
              <a:rPr kumimoji="1" lang="en-US" altLang="zh-CN" sz="3200" i="1" dirty="0">
                <a:latin typeface="Times New Roman" panose="02020603050405020304" pitchFamily="18" charset="0"/>
              </a:rPr>
              <a:t>z</a:t>
            </a:r>
            <a:r>
              <a:rPr kumimoji="1" lang="en-US" altLang="zh-CN" sz="3200" dirty="0">
                <a:latin typeface="Times New Roman" panose="02020603050405020304" pitchFamily="18" charset="0"/>
              </a:rPr>
              <a:t>)] </a:t>
            </a:r>
            <a:r>
              <a:rPr kumimoji="1" lang="en-US" altLang="zh-CN" sz="3200" i="1" baseline="30000" dirty="0">
                <a:latin typeface="Times New Roman" panose="02020603050405020304" pitchFamily="18" charset="0"/>
              </a:rPr>
              <a:t>n</a:t>
            </a:r>
            <a:endParaRPr kumimoji="1" lang="en-US" altLang="zh-CN" sz="3200" i="1" baseline="300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157699" name="Object 3"/>
          <p:cNvGraphicFramePr>
            <a:graphicFrameLocks noChangeAspect="1"/>
          </p:cNvGraphicFramePr>
          <p:nvPr/>
        </p:nvGraphicFramePr>
        <p:xfrm>
          <a:off x="971600" y="2347417"/>
          <a:ext cx="5662612" cy="1247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42" name="Equation" r:id="rId1" imgW="46939200" imgH="10363200" progId="Equation.DSMT4">
                  <p:embed/>
                </p:oleObj>
              </mc:Choice>
              <mc:Fallback>
                <p:oleObj name="Equation" r:id="rId1" imgW="46939200" imgH="103632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2347417"/>
                        <a:ext cx="5662612" cy="1247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7700" name="Object 4"/>
          <p:cNvGraphicFramePr>
            <a:graphicFrameLocks noChangeAspect="1"/>
          </p:cNvGraphicFramePr>
          <p:nvPr/>
        </p:nvGraphicFramePr>
        <p:xfrm>
          <a:off x="3347864" y="3550717"/>
          <a:ext cx="4375150" cy="1395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43" name="Equation" r:id="rId3" imgW="36271200" imgH="11582400" progId="Equation.DSMT4">
                  <p:embed/>
                </p:oleObj>
              </mc:Choice>
              <mc:Fallback>
                <p:oleObj name="Equation" r:id="rId3" imgW="36271200" imgH="115824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7864" y="3550717"/>
                        <a:ext cx="4375150" cy="1395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7701" name="Object 5"/>
          <p:cNvGraphicFramePr>
            <a:graphicFrameLocks noChangeAspect="1"/>
          </p:cNvGraphicFramePr>
          <p:nvPr/>
        </p:nvGraphicFramePr>
        <p:xfrm>
          <a:off x="4284663" y="5148238"/>
          <a:ext cx="3311525" cy="661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44" name="公式" r:id="rId5" imgW="1143000" imgH="228600" progId="Equation.3">
                  <p:embed/>
                </p:oleObj>
              </mc:Choice>
              <mc:Fallback>
                <p:oleObj name="公式" r:id="rId5" imgW="114300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4663" y="5148238"/>
                        <a:ext cx="3311525" cy="661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7702" name="Object 6"/>
          <p:cNvGraphicFramePr>
            <a:graphicFrameLocks noChangeAspect="1"/>
          </p:cNvGraphicFramePr>
          <p:nvPr/>
        </p:nvGraphicFramePr>
        <p:xfrm>
          <a:off x="1258888" y="5219675"/>
          <a:ext cx="3089275" cy="585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45" name="公式" r:id="rId7" imgW="1066165" imgH="203200" progId="Equation.3">
                  <p:embed/>
                </p:oleObj>
              </mc:Choice>
              <mc:Fallback>
                <p:oleObj name="公式" r:id="rId7" imgW="1066165" imgH="203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5219675"/>
                        <a:ext cx="3089275" cy="585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8" name="Object 8" descr="蓝色面巾纸"/>
          <p:cNvGraphicFramePr>
            <a:graphicFrameLocks noChangeAspect="1"/>
          </p:cNvGraphicFramePr>
          <p:nvPr/>
        </p:nvGraphicFramePr>
        <p:xfrm>
          <a:off x="3515901" y="1417737"/>
          <a:ext cx="5520595" cy="6089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46" name="Equation" r:id="rId9" imgW="2070100" imgH="228600" progId="Equation.DSMT4">
                  <p:embed/>
                </p:oleObj>
              </mc:Choice>
              <mc:Fallback>
                <p:oleObj name="Equation" r:id="rId9" imgW="2070100" imgH="228600" progId="Equation.DSMT4">
                  <p:embed/>
                  <p:pic>
                    <p:nvPicPr>
                      <p:cNvPr id="0" name="Object 8" descr="蓝色面巾纸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5901" y="1417737"/>
                        <a:ext cx="5520595" cy="608917"/>
                      </a:xfrm>
                      <a:prstGeom prst="rect">
                        <a:avLst/>
                      </a:prstGeom>
                      <a:blipFill dpi="0" rotWithShape="0">
                        <a:blip r:embed="rId11"/>
                        <a:srcRect/>
                        <a:tile tx="0" ty="0" sx="100000" sy="100000" flip="none" algn="tl"/>
                      </a:blip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5655" name="Object 7"/>
          <p:cNvGraphicFramePr>
            <a:graphicFrameLocks noChangeAspect="1"/>
          </p:cNvGraphicFramePr>
          <p:nvPr/>
        </p:nvGraphicFramePr>
        <p:xfrm>
          <a:off x="251520" y="116632"/>
          <a:ext cx="3457575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47" name="Equation" r:id="rId12" imgW="1358900" imgH="228600" progId="Equation.DSMT4">
                  <p:embed/>
                </p:oleObj>
              </mc:Choice>
              <mc:Fallback>
                <p:oleObj name="Equation" r:id="rId12" imgW="1358900" imgH="2286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116632"/>
                        <a:ext cx="3457575" cy="58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107505" y="669454"/>
          <a:ext cx="6210547" cy="6537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48" name="Equation" r:id="rId14" imgW="52120800" imgH="5486400" progId="Equation.DSMT4">
                  <p:embed/>
                </p:oleObj>
              </mc:Choice>
              <mc:Fallback>
                <p:oleObj name="Equation" r:id="rId14" imgW="52120800" imgH="54864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5" y="669454"/>
                        <a:ext cx="6210547" cy="6537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588224" y="597446"/>
            <a:ext cx="6992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endParaRPr lang="zh-CN" altLang="en-US" sz="4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236296" y="622953"/>
            <a:ext cx="13644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Why?</a:t>
            </a:r>
            <a:endParaRPr lang="zh-CN" altLang="en-US" sz="36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5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157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157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157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157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157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698" grpId="0" animBg="1" autoUpdateAnimBg="0"/>
      <p:bldP spid="3" grpId="0"/>
      <p:bldP spid="11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Text Box 2"/>
          <p:cNvSpPr txBox="1">
            <a:spLocks noChangeArrowheads="1"/>
          </p:cNvSpPr>
          <p:nvPr/>
        </p:nvSpPr>
        <p:spPr bwMode="auto">
          <a:xfrm>
            <a:off x="1331913" y="260648"/>
            <a:ext cx="996950" cy="57943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dirty="0"/>
              <a:t>另解</a:t>
            </a:r>
            <a:endParaRPr lang="zh-CN" altLang="en-US" sz="3200" dirty="0"/>
          </a:p>
        </p:txBody>
      </p:sp>
      <p:sp>
        <p:nvSpPr>
          <p:cNvPr id="158723" name="AutoShape 3"/>
          <p:cNvSpPr>
            <a:spLocks noChangeArrowheads="1"/>
          </p:cNvSpPr>
          <p:nvPr/>
        </p:nvSpPr>
        <p:spPr bwMode="auto">
          <a:xfrm>
            <a:off x="4787900" y="260648"/>
            <a:ext cx="1728788" cy="609600"/>
          </a:xfrm>
          <a:prstGeom prst="wedgeRoundRectCallout">
            <a:avLst>
              <a:gd name="adj1" fmla="val -46694"/>
              <a:gd name="adj2" fmla="val 93750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 b="1"/>
              <a:t>独立性</a:t>
            </a:r>
            <a:endParaRPr lang="zh-CN" altLang="en-US" sz="2800" b="1"/>
          </a:p>
        </p:txBody>
      </p:sp>
      <p:graphicFrame>
        <p:nvGraphicFramePr>
          <p:cNvPr id="158724" name="Object 4"/>
          <p:cNvGraphicFramePr>
            <a:graphicFrameLocks noChangeAspect="1"/>
          </p:cNvGraphicFramePr>
          <p:nvPr/>
        </p:nvGraphicFramePr>
        <p:xfrm>
          <a:off x="684213" y="1412776"/>
          <a:ext cx="7907337" cy="585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68" name="公式" r:id="rId1" imgW="2730500" imgH="203200" progId="Equation.3">
                  <p:embed/>
                </p:oleObj>
              </mc:Choice>
              <mc:Fallback>
                <p:oleObj name="公式" r:id="rId1" imgW="2730500" imgH="203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1412776"/>
                        <a:ext cx="7907337" cy="585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8725" name="Object 5"/>
          <p:cNvGraphicFramePr>
            <a:graphicFrameLocks noChangeAspect="1"/>
          </p:cNvGraphicFramePr>
          <p:nvPr/>
        </p:nvGraphicFramePr>
        <p:xfrm>
          <a:off x="2267744" y="2925664"/>
          <a:ext cx="300355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69" name="公式" r:id="rId3" imgW="965200" imgH="228600" progId="Equation.3">
                  <p:embed/>
                </p:oleObj>
              </mc:Choice>
              <mc:Fallback>
                <p:oleObj name="公式" r:id="rId3" imgW="96520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7744" y="2925664"/>
                        <a:ext cx="300355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8726" name="Object 6"/>
          <p:cNvGraphicFramePr>
            <a:graphicFrameLocks noChangeAspect="1"/>
          </p:cNvGraphicFramePr>
          <p:nvPr/>
        </p:nvGraphicFramePr>
        <p:xfrm>
          <a:off x="2268538" y="4365526"/>
          <a:ext cx="3754437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70" name="公式" r:id="rId5" imgW="1206500" imgH="228600" progId="Equation.3">
                  <p:embed/>
                </p:oleObj>
              </mc:Choice>
              <mc:Fallback>
                <p:oleObj name="公式" r:id="rId5" imgW="1206500" imgH="228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4365526"/>
                        <a:ext cx="3754437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8727" name="Rectangle 7"/>
          <p:cNvSpPr>
            <a:spLocks noChangeArrowheads="1"/>
          </p:cNvSpPr>
          <p:nvPr/>
        </p:nvSpPr>
        <p:spPr bwMode="auto">
          <a:xfrm>
            <a:off x="1979613" y="2277964"/>
            <a:ext cx="41592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/>
              <a:t>没有一只寿命超过</a:t>
            </a:r>
            <a:r>
              <a:rPr lang="en-US" altLang="zh-CN" sz="2800"/>
              <a:t>1210</a:t>
            </a:r>
            <a:r>
              <a:rPr lang="zh-CN" altLang="en-US" sz="2800"/>
              <a:t>天</a:t>
            </a:r>
            <a:endParaRPr lang="zh-CN" altLang="en-US" sz="2800"/>
          </a:p>
        </p:txBody>
      </p:sp>
      <p:sp>
        <p:nvSpPr>
          <p:cNvPr id="158728" name="Rectangle 8"/>
          <p:cNvSpPr>
            <a:spLocks noChangeArrowheads="1"/>
          </p:cNvSpPr>
          <p:nvPr/>
        </p:nvSpPr>
        <p:spPr bwMode="auto">
          <a:xfrm>
            <a:off x="1979613" y="3789264"/>
            <a:ext cx="41592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/>
              <a:t>没有一只寿命小于</a:t>
            </a:r>
            <a:r>
              <a:rPr lang="en-US" altLang="zh-CN" sz="2800"/>
              <a:t>1210</a:t>
            </a:r>
            <a:r>
              <a:rPr lang="zh-CN" altLang="en-US" sz="2800"/>
              <a:t>天</a:t>
            </a:r>
            <a:endParaRPr lang="zh-CN" altLang="en-US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8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58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58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58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58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158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723" grpId="0" animBg="1"/>
      <p:bldP spid="158727" grpId="0"/>
      <p:bldP spid="158728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1512064" y="1988840"/>
            <a:ext cx="36360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第三章 </a:t>
            </a:r>
            <a:r>
              <a:rPr lang="en-US" altLang="zh-CN" dirty="0"/>
              <a:t>Summary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59430" y="1021701"/>
            <a:ext cx="5436000" cy="57606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3.1 </a:t>
            </a:r>
            <a:r>
              <a:rPr lang="en-US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3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3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</a:t>
            </a:r>
            <a:r>
              <a:rPr lang="en-US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3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3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定义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关系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性质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52077" y="2492896"/>
            <a:ext cx="2523506" cy="57606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3.2 </a:t>
            </a:r>
            <a:r>
              <a:rPr lang="en-US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32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</a:t>
            </a:r>
            <a:r>
              <a:rPr lang="en-US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32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364088" y="1795046"/>
            <a:ext cx="3708000" cy="57606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3.3</a:t>
            </a:r>
            <a:r>
              <a:rPr lang="en-US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32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zh-CN" sz="32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3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zh-CN" sz="3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</a:t>
            </a:r>
            <a:r>
              <a:rPr lang="en-US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32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zh-CN" sz="32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3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zh-CN" sz="3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067944" y="3789040"/>
            <a:ext cx="3132000" cy="57606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3.4 </a:t>
            </a:r>
            <a:r>
              <a:rPr lang="en-US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相互独立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93408" y="5013176"/>
            <a:ext cx="3948522" cy="57606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3.5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函数的概率分布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104005" y="1700808"/>
            <a:ext cx="1803699" cy="756000"/>
            <a:chOff x="107504" y="1700808"/>
            <a:chExt cx="1803699" cy="756000"/>
          </a:xfrm>
        </p:grpSpPr>
        <p:sp>
          <p:nvSpPr>
            <p:cNvPr id="5" name="下箭头 4"/>
            <p:cNvSpPr/>
            <p:nvPr/>
          </p:nvSpPr>
          <p:spPr>
            <a:xfrm>
              <a:off x="755576" y="1700808"/>
              <a:ext cx="360040" cy="7560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07504" y="1835532"/>
              <a:ext cx="18036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“</a:t>
              </a:r>
              <a:r>
                <a:rPr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没有就是所有</a:t>
              </a:r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”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5" name="曲线连接符 14"/>
          <p:cNvCxnSpPr>
            <a:stCxn id="8" idx="0"/>
            <a:endCxn id="3" idx="2"/>
          </p:cNvCxnSpPr>
          <p:nvPr/>
        </p:nvCxnSpPr>
        <p:spPr>
          <a:xfrm rot="16200000" flipV="1">
            <a:off x="3110050" y="1265146"/>
            <a:ext cx="2191275" cy="2856514"/>
          </a:xfrm>
          <a:prstGeom prst="curvedConnector3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曲线连接符 16"/>
          <p:cNvCxnSpPr>
            <a:stCxn id="8" idx="0"/>
            <a:endCxn id="4" idx="3"/>
          </p:cNvCxnSpPr>
          <p:nvPr/>
        </p:nvCxnSpPr>
        <p:spPr>
          <a:xfrm rot="16200000" flipV="1">
            <a:off x="3950708" y="2105803"/>
            <a:ext cx="1008112" cy="2358361"/>
          </a:xfrm>
          <a:prstGeom prst="curved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曲线连接符 18"/>
          <p:cNvCxnSpPr>
            <a:stCxn id="8" idx="0"/>
            <a:endCxn id="7" idx="2"/>
          </p:cNvCxnSpPr>
          <p:nvPr/>
        </p:nvCxnSpPr>
        <p:spPr>
          <a:xfrm rot="5400000" flipH="1" flipV="1">
            <a:off x="5717051" y="2288003"/>
            <a:ext cx="1417930" cy="1584144"/>
          </a:xfrm>
          <a:prstGeom prst="curvedConnector3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曲线连接符 22"/>
          <p:cNvCxnSpPr>
            <a:stCxn id="9" idx="0"/>
            <a:endCxn id="4" idx="2"/>
          </p:cNvCxnSpPr>
          <p:nvPr/>
        </p:nvCxnSpPr>
        <p:spPr>
          <a:xfrm rot="16200000" flipV="1">
            <a:off x="1168642" y="3914148"/>
            <a:ext cx="1944216" cy="253839"/>
          </a:xfrm>
          <a:prstGeom prst="curvedConnector3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曲线连接符 24"/>
          <p:cNvCxnSpPr>
            <a:stCxn id="9" idx="0"/>
            <a:endCxn id="8" idx="2"/>
          </p:cNvCxnSpPr>
          <p:nvPr/>
        </p:nvCxnSpPr>
        <p:spPr>
          <a:xfrm rot="5400000" flipH="1" flipV="1">
            <a:off x="3626770" y="3006003"/>
            <a:ext cx="648072" cy="3366275"/>
          </a:xfrm>
          <a:prstGeom prst="curvedConnector3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任意多边形 42"/>
          <p:cNvSpPr/>
          <p:nvPr/>
        </p:nvSpPr>
        <p:spPr>
          <a:xfrm>
            <a:off x="2246243" y="1630017"/>
            <a:ext cx="2106830" cy="3369366"/>
          </a:xfrm>
          <a:custGeom>
            <a:avLst/>
            <a:gdLst>
              <a:gd name="connsiteX0" fmla="*/ 636105 w 2106830"/>
              <a:gd name="connsiteY0" fmla="*/ 0 h 3369366"/>
              <a:gd name="connsiteX1" fmla="*/ 2097157 w 2106830"/>
              <a:gd name="connsiteY1" fmla="*/ 1649896 h 3369366"/>
              <a:gd name="connsiteX2" fmla="*/ 0 w 2106830"/>
              <a:gd name="connsiteY2" fmla="*/ 3369366 h 3369366"/>
              <a:gd name="connsiteX3" fmla="*/ 0 w 2106830"/>
              <a:gd name="connsiteY3" fmla="*/ 3369366 h 3369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06830" h="3369366">
                <a:moveTo>
                  <a:pt x="636105" y="0"/>
                </a:moveTo>
                <a:cubicBezTo>
                  <a:pt x="1419639" y="544167"/>
                  <a:pt x="2203174" y="1088335"/>
                  <a:pt x="2097157" y="1649896"/>
                </a:cubicBezTo>
                <a:cubicBezTo>
                  <a:pt x="1991140" y="2211457"/>
                  <a:pt x="0" y="3369366"/>
                  <a:pt x="0" y="3369366"/>
                </a:cubicBezTo>
                <a:lnTo>
                  <a:pt x="0" y="3369366"/>
                </a:lnTo>
              </a:path>
            </a:pathLst>
          </a:custGeom>
          <a:noFill/>
          <a:ln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137276" y="4365104"/>
            <a:ext cx="1210588" cy="40011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综合运用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436096" y="908720"/>
            <a:ext cx="367240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理解二维随机变量的联合分布定义、性质，会用联合分布求概率。掌握二维均匀分布和二维正态分布。</a:t>
            </a:r>
            <a:endParaRPr kumimoji="1" lang="zh-CN" altLang="en-US" dirty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04005" y="3117737"/>
            <a:ext cx="165968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kumimoji="1" lang="zh-CN" altLang="en-US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理解二维随机变量的边缘分布以及与联合分布的关系</a:t>
            </a:r>
            <a:endParaRPr kumimoji="1" lang="zh-CN" altLang="en-US" dirty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236296" y="3790781"/>
            <a:ext cx="18021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kumimoji="1" lang="zh-CN" altLang="en-US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理解随机变量的独立性</a:t>
            </a:r>
            <a:endParaRPr kumimoji="1" lang="zh-CN" altLang="en-US" dirty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353073" y="5008889"/>
            <a:ext cx="34592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kumimoji="1" lang="zh-CN" altLang="en-US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会求二维随机变量的和、商的分布及多维随机变量的极值分布</a:t>
            </a:r>
            <a:endParaRPr kumimoji="1" lang="zh-CN" altLang="en-US" dirty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310299" y="2508737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了解条件分布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上下箭头 19"/>
          <p:cNvSpPr/>
          <p:nvPr/>
        </p:nvSpPr>
        <p:spPr>
          <a:xfrm>
            <a:off x="1619672" y="1635801"/>
            <a:ext cx="373588" cy="81818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7" grpId="0" animBg="1"/>
      <p:bldP spid="8" grpId="0" animBg="1"/>
      <p:bldP spid="9" grpId="0" animBg="1"/>
      <p:bldP spid="43" grpId="0" animBg="1"/>
      <p:bldP spid="44" grpId="0" animBg="1"/>
      <p:bldP spid="12" grpId="0"/>
      <p:bldP spid="12" grpId="1"/>
      <p:bldP spid="13" grpId="0"/>
      <p:bldP spid="13" grpId="1"/>
      <p:bldP spid="14" grpId="0"/>
      <p:bldP spid="14" grpId="1"/>
      <p:bldP spid="16" grpId="0"/>
      <p:bldP spid="18" grpId="0"/>
      <p:bldP spid="18" grpId="1"/>
      <p:bldP spid="2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Text Box 2"/>
          <p:cNvSpPr txBox="1">
            <a:spLocks noChangeArrowheads="1"/>
          </p:cNvSpPr>
          <p:nvPr/>
        </p:nvSpPr>
        <p:spPr bwMode="auto">
          <a:xfrm>
            <a:off x="1187450" y="1268760"/>
            <a:ext cx="70294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4000" dirty="0">
                <a:latin typeface="Times New Roman" panose="02020603050405020304" pitchFamily="18" charset="0"/>
                <a:ea typeface="楷体_GB2312" pitchFamily="49" charset="-122"/>
              </a:rPr>
              <a:t>当</a:t>
            </a:r>
            <a:r>
              <a:rPr kumimoji="1" lang="en-US" altLang="zh-CN" sz="4000" dirty="0">
                <a:latin typeface="Times New Roman" panose="02020603050405020304" pitchFamily="18" charset="0"/>
                <a:ea typeface="楷体_GB2312" pitchFamily="49" charset="-122"/>
              </a:rPr>
              <a:t>( </a:t>
            </a:r>
            <a:r>
              <a:rPr kumimoji="1" lang="en-US" altLang="zh-CN" sz="4000" i="1" dirty="0">
                <a:latin typeface="Times New Roman" panose="02020603050405020304" pitchFamily="18" charset="0"/>
                <a:ea typeface="楷体_GB2312" pitchFamily="49" charset="-122"/>
              </a:rPr>
              <a:t>X ,Y </a:t>
            </a:r>
            <a:r>
              <a:rPr kumimoji="1" lang="en-US" altLang="zh-CN" sz="4000" dirty="0"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r>
              <a:rPr kumimoji="1" lang="zh-CN" altLang="en-US" sz="4000" dirty="0">
                <a:latin typeface="Times New Roman" panose="02020603050405020304" pitchFamily="18" charset="0"/>
                <a:ea typeface="楷体_GB2312" pitchFamily="49" charset="-122"/>
              </a:rPr>
              <a:t>为离散</a:t>
            </a:r>
            <a:r>
              <a:rPr kumimoji="1" lang="en-US" altLang="zh-CN" sz="4000" i="1" dirty="0" err="1">
                <a:latin typeface="Times New Roman" panose="02020603050405020304" pitchFamily="18" charset="0"/>
                <a:ea typeface="楷体_GB2312" pitchFamily="49" charset="-122"/>
              </a:rPr>
              <a:t>r.v</a:t>
            </a:r>
            <a:r>
              <a:rPr kumimoji="1" lang="en-US" altLang="zh-CN" sz="4000" i="1" dirty="0">
                <a:latin typeface="Times New Roman" panose="02020603050405020304" pitchFamily="18" charset="0"/>
                <a:ea typeface="楷体_GB2312" pitchFamily="49" charset="-122"/>
              </a:rPr>
              <a:t>.</a:t>
            </a:r>
            <a:r>
              <a:rPr kumimoji="1" lang="zh-CN" altLang="en-US" sz="4000" dirty="0">
                <a:latin typeface="Times New Roman" panose="02020603050405020304" pitchFamily="18" charset="0"/>
                <a:ea typeface="楷体_GB2312" pitchFamily="49" charset="-122"/>
              </a:rPr>
              <a:t>时</a:t>
            </a:r>
            <a:r>
              <a:rPr kumimoji="1" lang="en-US" altLang="zh-CN" sz="4000" dirty="0"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kumimoji="1" lang="en-US" altLang="zh-CN" sz="4000" i="1" dirty="0">
                <a:latin typeface="Times New Roman" panose="02020603050405020304" pitchFamily="18" charset="0"/>
                <a:ea typeface="楷体_GB2312" pitchFamily="49" charset="-122"/>
              </a:rPr>
              <a:t>Z</a:t>
            </a:r>
            <a:r>
              <a:rPr kumimoji="1" lang="en-US" altLang="zh-CN" sz="4000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4000" dirty="0">
                <a:latin typeface="Times New Roman" panose="02020603050405020304" pitchFamily="18" charset="0"/>
                <a:ea typeface="楷体_GB2312" pitchFamily="49" charset="-122"/>
              </a:rPr>
              <a:t>也离散</a:t>
            </a:r>
            <a:endParaRPr kumimoji="1" lang="zh-CN" altLang="en-US" sz="400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128003" name="Object 3"/>
          <p:cNvGraphicFramePr>
            <a:graphicFrameLocks noChangeAspect="1"/>
          </p:cNvGraphicFramePr>
          <p:nvPr/>
        </p:nvGraphicFramePr>
        <p:xfrm>
          <a:off x="2598738" y="2276872"/>
          <a:ext cx="3798887" cy="820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0" name="Equation" r:id="rId1" imgW="26822400" imgH="5791200" progId="Equation.DSMT4">
                  <p:embed/>
                </p:oleObj>
              </mc:Choice>
              <mc:Fallback>
                <p:oleObj name="Equation" r:id="rId1" imgW="26822400" imgH="57912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8738" y="2276872"/>
                        <a:ext cx="3798887" cy="820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004" name="Object 4"/>
          <p:cNvGraphicFramePr>
            <a:graphicFrameLocks noChangeAspect="1"/>
          </p:cNvGraphicFramePr>
          <p:nvPr/>
        </p:nvGraphicFramePr>
        <p:xfrm>
          <a:off x="1111647" y="3429000"/>
          <a:ext cx="6916737" cy="1116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1" name="Equation" r:id="rId3" imgW="56692800" imgH="9144000" progId="Equation.DSMT4">
                  <p:embed/>
                </p:oleObj>
              </mc:Choice>
              <mc:Fallback>
                <p:oleObj name="Equation" r:id="rId3" imgW="56692800" imgH="91440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1647" y="3429000"/>
                        <a:ext cx="6916737" cy="1116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005" name="Object 5"/>
          <p:cNvGraphicFramePr>
            <a:graphicFrameLocks noChangeAspect="1"/>
          </p:cNvGraphicFramePr>
          <p:nvPr/>
        </p:nvGraphicFramePr>
        <p:xfrm>
          <a:off x="6660232" y="4509120"/>
          <a:ext cx="2048876" cy="4826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2" name="Equation" r:id="rId5" imgW="2489200" imgH="584200" progId="Equation.3">
                  <p:embed/>
                </p:oleObj>
              </mc:Choice>
              <mc:Fallback>
                <p:oleObj name="Equation" r:id="rId5" imgW="2489200" imgH="584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0232" y="4509120"/>
                        <a:ext cx="2048876" cy="4826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dirty="0"/>
              <a:t>1. </a:t>
            </a:r>
            <a:r>
              <a:rPr lang="zh-CN" altLang="en-US" dirty="0"/>
              <a:t>离散型二维 </a:t>
            </a:r>
            <a:r>
              <a:rPr lang="en-US" altLang="zh-CN" dirty="0" err="1"/>
              <a:t>r.v</a:t>
            </a:r>
            <a:r>
              <a:rPr lang="en-US" altLang="zh-CN" dirty="0"/>
              <a:t>.</a:t>
            </a:r>
            <a:r>
              <a:rPr lang="zh-CN" altLang="en-US" dirty="0"/>
              <a:t>的函数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8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28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28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28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02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Text Box 2"/>
          <p:cNvSpPr txBox="1">
            <a:spLocks noChangeArrowheads="1"/>
          </p:cNvSpPr>
          <p:nvPr/>
        </p:nvSpPr>
        <p:spPr bwMode="auto">
          <a:xfrm>
            <a:off x="1116013" y="332433"/>
            <a:ext cx="6731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3600" b="1" dirty="0">
                <a:solidFill>
                  <a:srgbClr val="00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kumimoji="1" lang="zh-CN" altLang="en-US" sz="3600" b="1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3600" dirty="0">
                <a:latin typeface="Times New Roman" panose="02020603050405020304" pitchFamily="18" charset="0"/>
                <a:ea typeface="楷体_GB2312" pitchFamily="49" charset="-122"/>
              </a:rPr>
              <a:t>设二维</a:t>
            </a:r>
            <a:r>
              <a:rPr kumimoji="1" lang="en-US" altLang="zh-CN" sz="4000" i="1" dirty="0" err="1">
                <a:latin typeface="Times New Roman" panose="02020603050405020304" pitchFamily="18" charset="0"/>
                <a:ea typeface="楷体_GB2312" pitchFamily="49" charset="-122"/>
              </a:rPr>
              <a:t>r.v</a:t>
            </a:r>
            <a:r>
              <a:rPr kumimoji="1" lang="en-US" altLang="zh-CN" sz="4000" i="1" dirty="0">
                <a:latin typeface="Times New Roman" panose="02020603050405020304" pitchFamily="18" charset="0"/>
                <a:ea typeface="楷体_GB2312" pitchFamily="49" charset="-122"/>
              </a:rPr>
              <a:t>.</a:t>
            </a:r>
            <a:r>
              <a:rPr kumimoji="1" lang="en-US" altLang="zh-CN" sz="3600" dirty="0">
                <a:latin typeface="Times New Roman" panose="02020603050405020304" pitchFamily="18" charset="0"/>
                <a:ea typeface="楷体_GB2312" pitchFamily="49" charset="-122"/>
              </a:rPr>
              <a:t>( </a:t>
            </a:r>
            <a:r>
              <a:rPr kumimoji="1" lang="en-US" altLang="zh-CN" sz="3600" i="1" dirty="0">
                <a:latin typeface="Times New Roman" panose="02020603050405020304" pitchFamily="18" charset="0"/>
                <a:ea typeface="楷体_GB2312" pitchFamily="49" charset="-122"/>
              </a:rPr>
              <a:t>X,Y </a:t>
            </a:r>
            <a:r>
              <a:rPr kumimoji="1" lang="en-US" altLang="zh-CN" sz="3600" dirty="0"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r>
              <a:rPr kumimoji="1" lang="zh-CN" altLang="en-US" sz="3600" dirty="0">
                <a:latin typeface="Times New Roman" panose="02020603050405020304" pitchFamily="18" charset="0"/>
                <a:ea typeface="楷体_GB2312" pitchFamily="49" charset="-122"/>
              </a:rPr>
              <a:t>的概率分布为</a:t>
            </a:r>
            <a:endParaRPr kumimoji="1" lang="zh-CN" altLang="en-US" sz="360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2" name="Group 3"/>
          <p:cNvGrpSpPr/>
          <p:nvPr/>
        </p:nvGrpSpPr>
        <p:grpSpPr bwMode="auto">
          <a:xfrm>
            <a:off x="1403350" y="1340495"/>
            <a:ext cx="5976938" cy="3200400"/>
            <a:chOff x="816" y="1104"/>
            <a:chExt cx="3584" cy="1728"/>
          </a:xfrm>
        </p:grpSpPr>
        <p:sp>
          <p:nvSpPr>
            <p:cNvPr id="7177" name="Line 4"/>
            <p:cNvSpPr>
              <a:spLocks noChangeShapeType="1"/>
            </p:cNvSpPr>
            <p:nvPr/>
          </p:nvSpPr>
          <p:spPr bwMode="auto">
            <a:xfrm>
              <a:off x="816" y="1848"/>
              <a:ext cx="34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178" name="Line 5"/>
            <p:cNvSpPr>
              <a:spLocks noChangeShapeType="1"/>
            </p:cNvSpPr>
            <p:nvPr/>
          </p:nvSpPr>
          <p:spPr bwMode="auto">
            <a:xfrm>
              <a:off x="2016" y="1152"/>
              <a:ext cx="0" cy="16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179" name="Line 6"/>
            <p:cNvSpPr>
              <a:spLocks noChangeShapeType="1"/>
            </p:cNvSpPr>
            <p:nvPr/>
          </p:nvSpPr>
          <p:spPr bwMode="auto">
            <a:xfrm>
              <a:off x="1440" y="1104"/>
              <a:ext cx="576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180" name="Line 7"/>
            <p:cNvSpPr>
              <a:spLocks noChangeShapeType="1"/>
            </p:cNvSpPr>
            <p:nvPr/>
          </p:nvSpPr>
          <p:spPr bwMode="auto">
            <a:xfrm>
              <a:off x="864" y="1392"/>
              <a:ext cx="1152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181" name="Text Box 8"/>
            <p:cNvSpPr txBox="1">
              <a:spLocks noChangeArrowheads="1"/>
            </p:cNvSpPr>
            <p:nvPr/>
          </p:nvSpPr>
          <p:spPr bwMode="auto">
            <a:xfrm>
              <a:off x="1718" y="1212"/>
              <a:ext cx="320" cy="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3200" i="1">
                  <a:latin typeface="Times New Roman" panose="02020603050405020304" pitchFamily="18" charset="0"/>
                  <a:ea typeface="楷体_GB2312" pitchFamily="49" charset="-122"/>
                </a:rPr>
                <a:t>X </a:t>
              </a:r>
              <a:endParaRPr kumimoji="1" lang="en-US" altLang="zh-CN" sz="3200" i="1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7182" name="Text Box 9"/>
            <p:cNvSpPr txBox="1">
              <a:spLocks noChangeArrowheads="1"/>
            </p:cNvSpPr>
            <p:nvPr/>
          </p:nvSpPr>
          <p:spPr bwMode="auto">
            <a:xfrm>
              <a:off x="950" y="1500"/>
              <a:ext cx="307" cy="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3200" i="1">
                  <a:latin typeface="Times New Roman" panose="02020603050405020304" pitchFamily="18" charset="0"/>
                  <a:ea typeface="楷体_GB2312" pitchFamily="49" charset="-122"/>
                </a:rPr>
                <a:t>Y </a:t>
              </a:r>
              <a:endParaRPr kumimoji="1" lang="en-US" altLang="zh-CN" sz="3200" i="1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7183" name="Text Box 10"/>
            <p:cNvSpPr txBox="1">
              <a:spLocks noChangeArrowheads="1"/>
            </p:cNvSpPr>
            <p:nvPr/>
          </p:nvSpPr>
          <p:spPr bwMode="auto">
            <a:xfrm>
              <a:off x="1267" y="1134"/>
              <a:ext cx="432" cy="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3200" i="1">
                  <a:latin typeface="Times New Roman" panose="02020603050405020304" pitchFamily="18" charset="0"/>
                  <a:ea typeface="楷体_GB2312" pitchFamily="49" charset="-122"/>
                </a:rPr>
                <a:t>p</a:t>
              </a:r>
              <a:r>
                <a:rPr kumimoji="1" lang="en-US" altLang="zh-CN" sz="3200" i="1" baseline="-25000">
                  <a:latin typeface="Times New Roman" panose="02020603050405020304" pitchFamily="18" charset="0"/>
                  <a:ea typeface="楷体_GB2312" pitchFamily="49" charset="-122"/>
                </a:rPr>
                <a:t>ij </a:t>
              </a:r>
              <a:endParaRPr kumimoji="1" lang="en-US" altLang="zh-CN" sz="3200" i="1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7184" name="Text Box 11"/>
            <p:cNvSpPr txBox="1">
              <a:spLocks noChangeArrowheads="1"/>
            </p:cNvSpPr>
            <p:nvPr/>
          </p:nvSpPr>
          <p:spPr bwMode="auto">
            <a:xfrm>
              <a:off x="2294" y="1171"/>
              <a:ext cx="1961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3600">
                  <a:latin typeface="宋体" panose="02010600030101010101" pitchFamily="2" charset="-122"/>
                </a:rPr>
                <a:t>-</a:t>
              </a:r>
              <a:r>
                <a:rPr kumimoji="1" lang="en-US" altLang="zh-CN" sz="3600">
                  <a:latin typeface="Times New Roman" panose="02020603050405020304" pitchFamily="18" charset="0"/>
                  <a:ea typeface="楷体_GB2312" pitchFamily="49" charset="-122"/>
                </a:rPr>
                <a:t>1         1          2</a:t>
              </a:r>
              <a:endParaRPr kumimoji="1" lang="en-US" altLang="zh-CN" sz="36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7185" name="Text Box 12"/>
            <p:cNvSpPr txBox="1">
              <a:spLocks noChangeArrowheads="1"/>
            </p:cNvSpPr>
            <p:nvPr/>
          </p:nvSpPr>
          <p:spPr bwMode="auto">
            <a:xfrm>
              <a:off x="867" y="1904"/>
              <a:ext cx="385" cy="7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3600">
                  <a:latin typeface="宋体" panose="02010600030101010101" pitchFamily="2" charset="-122"/>
                </a:rPr>
                <a:t>-</a:t>
              </a:r>
              <a:r>
                <a:rPr kumimoji="1" lang="en-US" altLang="zh-CN" sz="3600">
                  <a:latin typeface="Times New Roman" panose="02020603050405020304" pitchFamily="18" charset="0"/>
                  <a:ea typeface="楷体_GB2312" pitchFamily="49" charset="-122"/>
                </a:rPr>
                <a:t>1</a:t>
              </a:r>
              <a:endParaRPr kumimoji="1" lang="en-US" altLang="zh-CN" sz="3600">
                <a:latin typeface="Times New Roman" panose="02020603050405020304" pitchFamily="18" charset="0"/>
                <a:ea typeface="楷体_GB2312" pitchFamily="49" charset="-122"/>
              </a:endParaRPr>
            </a:p>
            <a:p>
              <a:pPr eaLnBrk="1" hangingPunct="1">
                <a:lnSpc>
                  <a:spcPct val="150000"/>
                </a:lnSpc>
              </a:pPr>
              <a:r>
                <a:rPr kumimoji="1" lang="en-US" altLang="zh-CN" sz="3600">
                  <a:latin typeface="Times New Roman" panose="02020603050405020304" pitchFamily="18" charset="0"/>
                  <a:ea typeface="楷体_GB2312" pitchFamily="49" charset="-122"/>
                </a:rPr>
                <a:t> 0</a:t>
              </a:r>
              <a:endParaRPr kumimoji="1" lang="en-US" altLang="zh-CN" sz="36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7186" name="Object 13"/>
            <p:cNvGraphicFramePr>
              <a:graphicFrameLocks noChangeAspect="1"/>
            </p:cNvGraphicFramePr>
            <p:nvPr/>
          </p:nvGraphicFramePr>
          <p:xfrm>
            <a:off x="2304" y="1920"/>
            <a:ext cx="320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266" name="Equation" r:id="rId1" imgW="749300" imgH="685800" progId="Equation.3">
                    <p:embed/>
                  </p:oleObj>
                </mc:Choice>
                <mc:Fallback>
                  <p:oleObj name="Equation" r:id="rId1" imgW="749300" imgH="68580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04" y="1920"/>
                          <a:ext cx="320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87" name="Object 14"/>
            <p:cNvGraphicFramePr>
              <a:graphicFrameLocks noChangeAspect="1"/>
            </p:cNvGraphicFramePr>
            <p:nvPr/>
          </p:nvGraphicFramePr>
          <p:xfrm>
            <a:off x="3120" y="1920"/>
            <a:ext cx="312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267" name="Equation" r:id="rId3" imgW="711200" imgH="685800" progId="Equation.3">
                    <p:embed/>
                  </p:oleObj>
                </mc:Choice>
                <mc:Fallback>
                  <p:oleObj name="Equation" r:id="rId3" imgW="711200" imgH="68580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20" y="1920"/>
                          <a:ext cx="312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88" name="Object 15"/>
            <p:cNvGraphicFramePr>
              <a:graphicFrameLocks noChangeAspect="1"/>
            </p:cNvGraphicFramePr>
            <p:nvPr/>
          </p:nvGraphicFramePr>
          <p:xfrm>
            <a:off x="2304" y="2352"/>
            <a:ext cx="320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268" name="Equation" r:id="rId5" imgW="749300" imgH="685800" progId="Equation.3">
                    <p:embed/>
                  </p:oleObj>
                </mc:Choice>
                <mc:Fallback>
                  <p:oleObj name="Equation" r:id="rId5" imgW="749300" imgH="685800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04" y="2352"/>
                          <a:ext cx="320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89" name="Object 16"/>
            <p:cNvGraphicFramePr>
              <a:graphicFrameLocks noChangeAspect="1"/>
            </p:cNvGraphicFramePr>
            <p:nvPr/>
          </p:nvGraphicFramePr>
          <p:xfrm>
            <a:off x="3172" y="2383"/>
            <a:ext cx="304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269" name="Equation" r:id="rId7" imgW="698500" imgH="685800" progId="Equation.3">
                    <p:embed/>
                  </p:oleObj>
                </mc:Choice>
                <mc:Fallback>
                  <p:oleObj name="Equation" r:id="rId7" imgW="698500" imgH="685800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72" y="2383"/>
                          <a:ext cx="304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90" name="Object 17"/>
            <p:cNvGraphicFramePr>
              <a:graphicFrameLocks noChangeAspect="1"/>
            </p:cNvGraphicFramePr>
            <p:nvPr/>
          </p:nvGraphicFramePr>
          <p:xfrm>
            <a:off x="3984" y="2400"/>
            <a:ext cx="416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270" name="Equation" r:id="rId9" imgW="1003300" imgH="685800" progId="Equation.3">
                    <p:embed/>
                  </p:oleObj>
                </mc:Choice>
                <mc:Fallback>
                  <p:oleObj name="Equation" r:id="rId9" imgW="1003300" imgH="685800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4" y="2400"/>
                          <a:ext cx="416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91" name="Object 18"/>
            <p:cNvGraphicFramePr>
              <a:graphicFrameLocks noChangeAspect="1"/>
            </p:cNvGraphicFramePr>
            <p:nvPr/>
          </p:nvGraphicFramePr>
          <p:xfrm>
            <a:off x="4032" y="1920"/>
            <a:ext cx="304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271" name="Equation" r:id="rId11" imgW="698500" imgH="685800" progId="Equation.3">
                    <p:embed/>
                  </p:oleObj>
                </mc:Choice>
                <mc:Fallback>
                  <p:oleObj name="Equation" r:id="rId11" imgW="698500" imgH="685800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2" y="1920"/>
                          <a:ext cx="304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26"/>
          <p:cNvGrpSpPr/>
          <p:nvPr/>
        </p:nvGrpSpPr>
        <p:grpSpPr bwMode="auto">
          <a:xfrm>
            <a:off x="1187450" y="4653615"/>
            <a:ext cx="5387975" cy="731838"/>
            <a:chOff x="567" y="3385"/>
            <a:chExt cx="3394" cy="461"/>
          </a:xfrm>
        </p:grpSpPr>
        <p:sp>
          <p:nvSpPr>
            <p:cNvPr id="7174" name="Text Box 20"/>
            <p:cNvSpPr txBox="1">
              <a:spLocks noChangeArrowheads="1"/>
            </p:cNvSpPr>
            <p:nvPr/>
          </p:nvSpPr>
          <p:spPr bwMode="auto">
            <a:xfrm>
              <a:off x="567" y="3385"/>
              <a:ext cx="436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4000">
                  <a:latin typeface="Times New Roman" panose="02020603050405020304" pitchFamily="18" charset="0"/>
                  <a:ea typeface="楷体_GB2312" pitchFamily="49" charset="-122"/>
                </a:rPr>
                <a:t>求</a:t>
              </a:r>
              <a:endParaRPr kumimoji="1" lang="zh-CN" altLang="en-US" sz="40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7175" name="Object 21"/>
            <p:cNvGraphicFramePr>
              <a:graphicFrameLocks noChangeAspect="1"/>
            </p:cNvGraphicFramePr>
            <p:nvPr/>
          </p:nvGraphicFramePr>
          <p:xfrm>
            <a:off x="910" y="3445"/>
            <a:ext cx="1352" cy="4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272" name="公式" r:id="rId13" imgW="16459200" imgH="4876800" progId="Equation.3">
                    <p:embed/>
                  </p:oleObj>
                </mc:Choice>
                <mc:Fallback>
                  <p:oleObj name="公式" r:id="rId13" imgW="16459200" imgH="4876800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0" y="3445"/>
                          <a:ext cx="1352" cy="40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76" name="Text Box 22"/>
            <p:cNvSpPr txBox="1">
              <a:spLocks noChangeArrowheads="1"/>
            </p:cNvSpPr>
            <p:nvPr/>
          </p:nvSpPr>
          <p:spPr bwMode="auto">
            <a:xfrm>
              <a:off x="2245" y="3385"/>
              <a:ext cx="1716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4000">
                  <a:latin typeface="Times New Roman" panose="02020603050405020304" pitchFamily="18" charset="0"/>
                  <a:ea typeface="楷体_GB2312" pitchFamily="49" charset="-122"/>
                </a:rPr>
                <a:t>的概率分布</a:t>
              </a:r>
              <a:endParaRPr kumimoji="1" lang="zh-CN" altLang="en-US" sz="40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755576" y="116632"/>
            <a:ext cx="7704856" cy="5472608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0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050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Text Box 2"/>
          <p:cNvSpPr txBox="1">
            <a:spLocks noChangeArrowheads="1"/>
          </p:cNvSpPr>
          <p:nvPr/>
        </p:nvSpPr>
        <p:spPr bwMode="auto">
          <a:xfrm>
            <a:off x="179512" y="267370"/>
            <a:ext cx="684053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3600" b="1" dirty="0">
                <a:solidFill>
                  <a:srgbClr val="0033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  <a:r>
              <a:rPr kumimoji="1" lang="zh-CN" altLang="en-US" sz="3600" b="1" dirty="0">
                <a:solidFill>
                  <a:srgbClr val="0066FF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3600" dirty="0">
                <a:latin typeface="Times New Roman" panose="02020603050405020304" pitchFamily="18" charset="0"/>
                <a:ea typeface="楷体_GB2312" pitchFamily="49" charset="-122"/>
              </a:rPr>
              <a:t> 根据</a:t>
            </a:r>
            <a:r>
              <a:rPr kumimoji="1" lang="en-US" altLang="zh-CN" sz="3600" dirty="0">
                <a:latin typeface="Times New Roman" panose="02020603050405020304" pitchFamily="18" charset="0"/>
                <a:ea typeface="楷体_GB2312" pitchFamily="49" charset="-122"/>
              </a:rPr>
              <a:t>( </a:t>
            </a:r>
            <a:r>
              <a:rPr kumimoji="1" lang="en-US" altLang="zh-CN" sz="3600" i="1" dirty="0">
                <a:latin typeface="Times New Roman" panose="02020603050405020304" pitchFamily="18" charset="0"/>
                <a:ea typeface="楷体_GB2312" pitchFamily="49" charset="-122"/>
              </a:rPr>
              <a:t>X,Y </a:t>
            </a:r>
            <a:r>
              <a:rPr kumimoji="1" lang="en-US" altLang="zh-CN" sz="3600" dirty="0"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r>
              <a:rPr kumimoji="1" lang="zh-CN" altLang="en-US" sz="3600" dirty="0">
                <a:latin typeface="Times New Roman" panose="02020603050405020304" pitchFamily="18" charset="0"/>
                <a:ea typeface="楷体_GB2312" pitchFamily="49" charset="-122"/>
              </a:rPr>
              <a:t>的联合分布可得：</a:t>
            </a:r>
            <a:endParaRPr kumimoji="1" lang="zh-CN" altLang="en-US" sz="360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2" name="Group 3"/>
          <p:cNvGrpSpPr/>
          <p:nvPr/>
        </p:nvGrpSpPr>
        <p:grpSpPr bwMode="auto">
          <a:xfrm>
            <a:off x="539750" y="1052017"/>
            <a:ext cx="8305800" cy="4572000"/>
            <a:chOff x="384" y="768"/>
            <a:chExt cx="5040" cy="2880"/>
          </a:xfrm>
        </p:grpSpPr>
        <p:sp>
          <p:nvSpPr>
            <p:cNvPr id="8209" name="Line 4"/>
            <p:cNvSpPr>
              <a:spLocks noChangeShapeType="1"/>
            </p:cNvSpPr>
            <p:nvPr/>
          </p:nvSpPr>
          <p:spPr bwMode="auto">
            <a:xfrm>
              <a:off x="384" y="1344"/>
              <a:ext cx="50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10" name="Line 5"/>
            <p:cNvSpPr>
              <a:spLocks noChangeShapeType="1"/>
            </p:cNvSpPr>
            <p:nvPr/>
          </p:nvSpPr>
          <p:spPr bwMode="auto">
            <a:xfrm>
              <a:off x="960" y="768"/>
              <a:ext cx="0" cy="28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11" name="Text Box 6"/>
            <p:cNvSpPr txBox="1">
              <a:spLocks noChangeArrowheads="1"/>
            </p:cNvSpPr>
            <p:nvPr/>
          </p:nvSpPr>
          <p:spPr bwMode="auto">
            <a:xfrm>
              <a:off x="535" y="835"/>
              <a:ext cx="351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3600" i="1">
                  <a:latin typeface="Times New Roman" panose="02020603050405020304" pitchFamily="18" charset="0"/>
                  <a:ea typeface="楷体_GB2312" pitchFamily="49" charset="-122"/>
                </a:rPr>
                <a:t>P </a:t>
              </a:r>
              <a:endParaRPr kumimoji="1" lang="en-US" altLang="zh-CN" sz="3600" i="1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8212" name="Object 7"/>
            <p:cNvGraphicFramePr>
              <a:graphicFrameLocks noChangeAspect="1"/>
            </p:cNvGraphicFramePr>
            <p:nvPr/>
          </p:nvGraphicFramePr>
          <p:xfrm>
            <a:off x="1200" y="888"/>
            <a:ext cx="320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14" name="Equation" r:id="rId1" imgW="749300" imgH="685800" progId="Equation.3">
                    <p:embed/>
                  </p:oleObj>
                </mc:Choice>
                <mc:Fallback>
                  <p:oleObj name="Equation" r:id="rId1" imgW="749300" imgH="68580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0" y="888"/>
                          <a:ext cx="320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13" name="Object 8"/>
            <p:cNvGraphicFramePr>
              <a:graphicFrameLocks noChangeAspect="1"/>
            </p:cNvGraphicFramePr>
            <p:nvPr/>
          </p:nvGraphicFramePr>
          <p:xfrm>
            <a:off x="1918" y="888"/>
            <a:ext cx="320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15" name="Equation" r:id="rId3" imgW="749300" imgH="685800" progId="Equation.3">
                    <p:embed/>
                  </p:oleObj>
                </mc:Choice>
                <mc:Fallback>
                  <p:oleObj name="Equation" r:id="rId3" imgW="749300" imgH="68580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18" y="888"/>
                          <a:ext cx="320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14" name="Object 9"/>
            <p:cNvGraphicFramePr>
              <a:graphicFrameLocks noChangeAspect="1"/>
            </p:cNvGraphicFramePr>
            <p:nvPr/>
          </p:nvGraphicFramePr>
          <p:xfrm>
            <a:off x="2636" y="888"/>
            <a:ext cx="312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320" name="Equation" r:id="rId5" imgW="711200" imgH="685800" progId="Equation.3">
                    <p:embed/>
                  </p:oleObj>
                </mc:Choice>
                <mc:Fallback>
                  <p:oleObj name="Equation" r:id="rId5" imgW="711200" imgH="68580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36" y="888"/>
                          <a:ext cx="312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15" name="Object 10"/>
            <p:cNvGraphicFramePr>
              <a:graphicFrameLocks noChangeAspect="1"/>
            </p:cNvGraphicFramePr>
            <p:nvPr/>
          </p:nvGraphicFramePr>
          <p:xfrm>
            <a:off x="4049" y="888"/>
            <a:ext cx="304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321" name="Equation" r:id="rId7" imgW="698500" imgH="685800" progId="Equation.3">
                    <p:embed/>
                  </p:oleObj>
                </mc:Choice>
                <mc:Fallback>
                  <p:oleObj name="Equation" r:id="rId7" imgW="698500" imgH="68580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49" y="888"/>
                          <a:ext cx="304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16" name="Object 11"/>
            <p:cNvGraphicFramePr>
              <a:graphicFrameLocks noChangeAspect="1"/>
            </p:cNvGraphicFramePr>
            <p:nvPr/>
          </p:nvGraphicFramePr>
          <p:xfrm>
            <a:off x="3347" y="888"/>
            <a:ext cx="304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322" name="Equation" r:id="rId9" imgW="698500" imgH="685800" progId="Equation.3">
                    <p:embed/>
                  </p:oleObj>
                </mc:Choice>
                <mc:Fallback>
                  <p:oleObj name="Equation" r:id="rId9" imgW="698500" imgH="68580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47" y="888"/>
                          <a:ext cx="304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17" name="Object 12"/>
            <p:cNvGraphicFramePr>
              <a:graphicFrameLocks noChangeAspect="1"/>
            </p:cNvGraphicFramePr>
            <p:nvPr/>
          </p:nvGraphicFramePr>
          <p:xfrm>
            <a:off x="4752" y="888"/>
            <a:ext cx="416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323" name="Equation" r:id="rId11" imgW="1003300" imgH="685800" progId="Equation.3">
                    <p:embed/>
                  </p:oleObj>
                </mc:Choice>
                <mc:Fallback>
                  <p:oleObj name="Equation" r:id="rId11" imgW="1003300" imgH="68580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52" y="888"/>
                          <a:ext cx="416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1085" name="Rectangle 13"/>
          <p:cNvSpPr>
            <a:spLocks noChangeArrowheads="1"/>
          </p:cNvSpPr>
          <p:nvPr/>
        </p:nvSpPr>
        <p:spPr bwMode="auto">
          <a:xfrm>
            <a:off x="179388" y="3069729"/>
            <a:ext cx="13176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3600" i="1">
                <a:latin typeface="Times New Roman" panose="02020603050405020304" pitchFamily="18" charset="0"/>
                <a:ea typeface="楷体_GB2312" pitchFamily="49" charset="-122"/>
              </a:rPr>
              <a:t> X</a:t>
            </a:r>
            <a:r>
              <a:rPr kumimoji="1" lang="en-US" altLang="zh-CN" sz="3600">
                <a:latin typeface="Times New Roman" panose="02020603050405020304" pitchFamily="18" charset="0"/>
                <a:ea typeface="楷体_GB2312" pitchFamily="49" charset="-122"/>
              </a:rPr>
              <a:t> +</a:t>
            </a:r>
            <a:r>
              <a:rPr kumimoji="1" lang="en-US" altLang="zh-CN" sz="3600" i="1">
                <a:latin typeface="Times New Roman" panose="02020603050405020304" pitchFamily="18" charset="0"/>
                <a:ea typeface="楷体_GB2312" pitchFamily="49" charset="-122"/>
              </a:rPr>
              <a:t>Y </a:t>
            </a:r>
            <a:endParaRPr kumimoji="1" lang="en-US" altLang="zh-CN" sz="36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31087" name="Rectangle 15"/>
          <p:cNvSpPr>
            <a:spLocks noChangeArrowheads="1"/>
          </p:cNvSpPr>
          <p:nvPr/>
        </p:nvSpPr>
        <p:spPr bwMode="auto">
          <a:xfrm>
            <a:off x="395288" y="4077792"/>
            <a:ext cx="10604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3600" i="1">
                <a:latin typeface="Times New Roman" panose="02020603050405020304" pitchFamily="18" charset="0"/>
                <a:ea typeface="楷体_GB2312" pitchFamily="49" charset="-122"/>
              </a:rPr>
              <a:t> X Y </a:t>
            </a:r>
            <a:endParaRPr kumimoji="1" lang="en-US" altLang="zh-CN" sz="36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3" name="Group 17"/>
          <p:cNvGrpSpPr/>
          <p:nvPr/>
        </p:nvGrpSpPr>
        <p:grpSpPr bwMode="auto">
          <a:xfrm>
            <a:off x="179388" y="2133104"/>
            <a:ext cx="8353425" cy="665163"/>
            <a:chOff x="192" y="1345"/>
            <a:chExt cx="5142" cy="419"/>
          </a:xfrm>
        </p:grpSpPr>
        <p:sp>
          <p:nvSpPr>
            <p:cNvPr id="8202" name="Rectangle 18"/>
            <p:cNvSpPr>
              <a:spLocks noChangeArrowheads="1"/>
            </p:cNvSpPr>
            <p:nvPr/>
          </p:nvSpPr>
          <p:spPr bwMode="auto">
            <a:xfrm>
              <a:off x="192" y="1360"/>
              <a:ext cx="840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3600">
                  <a:latin typeface="Times New Roman" panose="02020603050405020304" pitchFamily="18" charset="0"/>
                  <a:ea typeface="楷体_GB2312" pitchFamily="49" charset="-122"/>
                </a:rPr>
                <a:t>( </a:t>
              </a:r>
              <a:r>
                <a:rPr kumimoji="1" lang="en-US" altLang="zh-CN" sz="3600" i="1">
                  <a:latin typeface="Times New Roman" panose="02020603050405020304" pitchFamily="18" charset="0"/>
                  <a:ea typeface="楷体_GB2312" pitchFamily="49" charset="-122"/>
                </a:rPr>
                <a:t>X,Y </a:t>
              </a:r>
              <a:r>
                <a:rPr kumimoji="1" lang="en-US" altLang="zh-CN" sz="3600">
                  <a:latin typeface="Times New Roman" panose="02020603050405020304" pitchFamily="18" charset="0"/>
                  <a:ea typeface="楷体_GB2312" pitchFamily="49" charset="-122"/>
                </a:rPr>
                <a:t>)</a:t>
              </a:r>
              <a:endParaRPr kumimoji="1" lang="en-US" altLang="zh-CN" sz="36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8203" name="Text Box 19"/>
            <p:cNvSpPr txBox="1">
              <a:spLocks noChangeArrowheads="1"/>
            </p:cNvSpPr>
            <p:nvPr/>
          </p:nvSpPr>
          <p:spPr bwMode="auto">
            <a:xfrm>
              <a:off x="1046" y="1377"/>
              <a:ext cx="84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3200">
                  <a:latin typeface="Times New Roman" panose="02020603050405020304" pitchFamily="18" charset="0"/>
                  <a:ea typeface="楷体_GB2312" pitchFamily="49" charset="-122"/>
                </a:rPr>
                <a:t>(</a:t>
              </a:r>
              <a:r>
                <a:rPr kumimoji="1" lang="en-US" altLang="zh-CN" sz="3200">
                  <a:latin typeface="宋体" panose="02010600030101010101" pitchFamily="2" charset="-122"/>
                </a:rPr>
                <a:t>-</a:t>
              </a:r>
              <a:r>
                <a:rPr kumimoji="1" lang="en-US" altLang="zh-CN" sz="3200">
                  <a:latin typeface="Times New Roman" panose="02020603050405020304" pitchFamily="18" charset="0"/>
                  <a:ea typeface="楷体_GB2312" pitchFamily="49" charset="-122"/>
                </a:rPr>
                <a:t>1,</a:t>
              </a:r>
              <a:r>
                <a:rPr kumimoji="1" lang="en-US" altLang="zh-CN" sz="3200">
                  <a:latin typeface="宋体" panose="02010600030101010101" pitchFamily="2" charset="-122"/>
                </a:rPr>
                <a:t>-</a:t>
              </a:r>
              <a:r>
                <a:rPr kumimoji="1" lang="en-US" altLang="zh-CN" sz="3200">
                  <a:latin typeface="Times New Roman" panose="02020603050405020304" pitchFamily="18" charset="0"/>
                  <a:ea typeface="楷体_GB2312" pitchFamily="49" charset="-122"/>
                </a:rPr>
                <a:t>1)</a:t>
              </a:r>
              <a:endParaRPr kumimoji="1" lang="en-US" altLang="zh-CN" sz="32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8204" name="Text Box 20"/>
            <p:cNvSpPr txBox="1">
              <a:spLocks noChangeArrowheads="1"/>
            </p:cNvSpPr>
            <p:nvPr/>
          </p:nvSpPr>
          <p:spPr bwMode="auto">
            <a:xfrm>
              <a:off x="1776" y="1345"/>
              <a:ext cx="788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3600">
                  <a:latin typeface="Times New Roman" panose="02020603050405020304" pitchFamily="18" charset="0"/>
                  <a:ea typeface="楷体_GB2312" pitchFamily="49" charset="-122"/>
                </a:rPr>
                <a:t> </a:t>
              </a:r>
              <a:r>
                <a:rPr kumimoji="1" lang="en-US" altLang="zh-CN" sz="3200">
                  <a:latin typeface="Times New Roman" panose="02020603050405020304" pitchFamily="18" charset="0"/>
                  <a:ea typeface="楷体_GB2312" pitchFamily="49" charset="-122"/>
                </a:rPr>
                <a:t>(</a:t>
              </a:r>
              <a:r>
                <a:rPr kumimoji="1" lang="en-US" altLang="zh-CN" sz="3200">
                  <a:latin typeface="宋体" panose="02010600030101010101" pitchFamily="2" charset="-122"/>
                </a:rPr>
                <a:t>-</a:t>
              </a:r>
              <a:r>
                <a:rPr kumimoji="1" lang="en-US" altLang="zh-CN" sz="3200">
                  <a:latin typeface="Times New Roman" panose="02020603050405020304" pitchFamily="18" charset="0"/>
                  <a:ea typeface="楷体_GB2312" pitchFamily="49" charset="-122"/>
                </a:rPr>
                <a:t>1,0)</a:t>
              </a:r>
              <a:endParaRPr kumimoji="1" lang="en-US" altLang="zh-CN" sz="32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8205" name="Text Box 21"/>
            <p:cNvSpPr txBox="1">
              <a:spLocks noChangeArrowheads="1"/>
            </p:cNvSpPr>
            <p:nvPr/>
          </p:nvSpPr>
          <p:spPr bwMode="auto">
            <a:xfrm>
              <a:off x="2448" y="1345"/>
              <a:ext cx="788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3600">
                  <a:latin typeface="Times New Roman" panose="02020603050405020304" pitchFamily="18" charset="0"/>
                  <a:ea typeface="楷体_GB2312" pitchFamily="49" charset="-122"/>
                </a:rPr>
                <a:t> </a:t>
              </a:r>
              <a:r>
                <a:rPr kumimoji="1" lang="en-US" altLang="zh-CN" sz="3200">
                  <a:latin typeface="Times New Roman" panose="02020603050405020304" pitchFamily="18" charset="0"/>
                  <a:ea typeface="楷体_GB2312" pitchFamily="49" charset="-122"/>
                </a:rPr>
                <a:t>(1,</a:t>
              </a:r>
              <a:r>
                <a:rPr kumimoji="1" lang="en-US" altLang="zh-CN" sz="3200">
                  <a:latin typeface="宋体" panose="02010600030101010101" pitchFamily="2" charset="-122"/>
                </a:rPr>
                <a:t>-</a:t>
              </a:r>
              <a:r>
                <a:rPr kumimoji="1" lang="en-US" altLang="zh-CN" sz="3200">
                  <a:latin typeface="Times New Roman" panose="02020603050405020304" pitchFamily="18" charset="0"/>
                  <a:ea typeface="楷体_GB2312" pitchFamily="49" charset="-122"/>
                </a:rPr>
                <a:t>1)</a:t>
              </a:r>
              <a:endParaRPr kumimoji="1" lang="en-US" altLang="zh-CN" sz="32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8206" name="Text Box 22"/>
            <p:cNvSpPr txBox="1">
              <a:spLocks noChangeArrowheads="1"/>
            </p:cNvSpPr>
            <p:nvPr/>
          </p:nvSpPr>
          <p:spPr bwMode="auto">
            <a:xfrm>
              <a:off x="3168" y="1345"/>
              <a:ext cx="662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3600">
                  <a:latin typeface="Times New Roman" panose="02020603050405020304" pitchFamily="18" charset="0"/>
                  <a:ea typeface="楷体_GB2312" pitchFamily="49" charset="-122"/>
                </a:rPr>
                <a:t> </a:t>
              </a:r>
              <a:r>
                <a:rPr kumimoji="1" lang="en-US" altLang="zh-CN" sz="3200">
                  <a:latin typeface="Times New Roman" panose="02020603050405020304" pitchFamily="18" charset="0"/>
                  <a:ea typeface="楷体_GB2312" pitchFamily="49" charset="-122"/>
                </a:rPr>
                <a:t>(1,0)</a:t>
              </a:r>
              <a:endParaRPr kumimoji="1" lang="en-US" altLang="zh-CN" sz="32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8207" name="Text Box 23"/>
            <p:cNvSpPr txBox="1">
              <a:spLocks noChangeArrowheads="1"/>
            </p:cNvSpPr>
            <p:nvPr/>
          </p:nvSpPr>
          <p:spPr bwMode="auto">
            <a:xfrm>
              <a:off x="3888" y="1345"/>
              <a:ext cx="787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3600">
                  <a:latin typeface="Times New Roman" panose="02020603050405020304" pitchFamily="18" charset="0"/>
                  <a:ea typeface="楷体_GB2312" pitchFamily="49" charset="-122"/>
                </a:rPr>
                <a:t> </a:t>
              </a:r>
              <a:r>
                <a:rPr kumimoji="1" lang="en-US" altLang="zh-CN" sz="3200">
                  <a:latin typeface="Times New Roman" panose="02020603050405020304" pitchFamily="18" charset="0"/>
                  <a:ea typeface="楷体_GB2312" pitchFamily="49" charset="-122"/>
                </a:rPr>
                <a:t>(2,</a:t>
              </a:r>
              <a:r>
                <a:rPr kumimoji="1" lang="en-US" altLang="zh-CN" sz="3200">
                  <a:latin typeface="宋体" panose="02010600030101010101" pitchFamily="2" charset="-122"/>
                </a:rPr>
                <a:t>-</a:t>
              </a:r>
              <a:r>
                <a:rPr kumimoji="1" lang="en-US" altLang="zh-CN" sz="3200">
                  <a:latin typeface="Times New Roman" panose="02020603050405020304" pitchFamily="18" charset="0"/>
                  <a:ea typeface="楷体_GB2312" pitchFamily="49" charset="-122"/>
                </a:rPr>
                <a:t>1)</a:t>
              </a:r>
              <a:endParaRPr kumimoji="1" lang="en-US" altLang="zh-CN" sz="32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8208" name="Text Box 24"/>
            <p:cNvSpPr txBox="1">
              <a:spLocks noChangeArrowheads="1"/>
            </p:cNvSpPr>
            <p:nvPr/>
          </p:nvSpPr>
          <p:spPr bwMode="auto">
            <a:xfrm>
              <a:off x="4656" y="1345"/>
              <a:ext cx="678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3600">
                  <a:latin typeface="Times New Roman" panose="02020603050405020304" pitchFamily="18" charset="0"/>
                  <a:ea typeface="楷体_GB2312" pitchFamily="49" charset="-122"/>
                </a:rPr>
                <a:t> </a:t>
              </a:r>
              <a:r>
                <a:rPr kumimoji="1" lang="en-US" altLang="zh-CN" sz="3200">
                  <a:latin typeface="Times New Roman" panose="02020603050405020304" pitchFamily="18" charset="0"/>
                  <a:ea typeface="楷体_GB2312" pitchFamily="49" charset="-122"/>
                </a:rPr>
                <a:t>(2,0)</a:t>
              </a:r>
              <a:endParaRPr kumimoji="1" lang="en-US" altLang="zh-CN" sz="32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sp>
        <p:nvSpPr>
          <p:cNvPr id="131097" name="Text Box 25"/>
          <p:cNvSpPr txBox="1">
            <a:spLocks noChangeArrowheads="1"/>
          </p:cNvSpPr>
          <p:nvPr/>
        </p:nvSpPr>
        <p:spPr bwMode="auto">
          <a:xfrm>
            <a:off x="1763713" y="3069729"/>
            <a:ext cx="6584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3600">
                <a:latin typeface="宋体" panose="02010600030101010101" pitchFamily="2" charset="-122"/>
              </a:rPr>
              <a:t>-</a:t>
            </a:r>
            <a:r>
              <a:rPr kumimoji="1" lang="en-US" altLang="zh-CN" sz="3600">
                <a:latin typeface="Times New Roman" panose="02020603050405020304" pitchFamily="18" charset="0"/>
                <a:ea typeface="楷体_GB2312" pitchFamily="49" charset="-122"/>
              </a:rPr>
              <a:t>2       </a:t>
            </a:r>
            <a:r>
              <a:rPr kumimoji="1" lang="en-US" altLang="zh-CN" sz="3600">
                <a:latin typeface="宋体" panose="02010600030101010101" pitchFamily="2" charset="-122"/>
              </a:rPr>
              <a:t>-</a:t>
            </a:r>
            <a:r>
              <a:rPr kumimoji="1" lang="en-US" altLang="zh-CN" sz="3600">
                <a:latin typeface="Times New Roman" panose="02020603050405020304" pitchFamily="18" charset="0"/>
                <a:ea typeface="楷体_GB2312" pitchFamily="49" charset="-122"/>
              </a:rPr>
              <a:t>1        0        1        1        2 </a:t>
            </a:r>
            <a:endParaRPr kumimoji="1" lang="en-US" altLang="zh-CN" sz="36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31099" name="Text Box 27"/>
          <p:cNvSpPr txBox="1">
            <a:spLocks noChangeArrowheads="1"/>
          </p:cNvSpPr>
          <p:nvPr/>
        </p:nvSpPr>
        <p:spPr bwMode="auto">
          <a:xfrm>
            <a:off x="1692275" y="4149229"/>
            <a:ext cx="66992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3600">
                <a:latin typeface="Times New Roman" panose="02020603050405020304" pitchFamily="18" charset="0"/>
                <a:ea typeface="楷体_GB2312" pitchFamily="49" charset="-122"/>
              </a:rPr>
              <a:t> 1         0        </a:t>
            </a:r>
            <a:r>
              <a:rPr kumimoji="1" lang="en-US" altLang="zh-CN" sz="3600">
                <a:latin typeface="宋体" panose="02010600030101010101" pitchFamily="2" charset="-122"/>
              </a:rPr>
              <a:t>-</a:t>
            </a:r>
            <a:r>
              <a:rPr kumimoji="1" lang="en-US" altLang="zh-CN" sz="3600">
                <a:latin typeface="Times New Roman" panose="02020603050405020304" pitchFamily="18" charset="0"/>
                <a:ea typeface="楷体_GB2312" pitchFamily="49" charset="-122"/>
              </a:rPr>
              <a:t>1        0       </a:t>
            </a:r>
            <a:r>
              <a:rPr kumimoji="1" lang="en-US" altLang="zh-CN" sz="3600">
                <a:latin typeface="宋体" panose="02010600030101010101" pitchFamily="2" charset="-122"/>
              </a:rPr>
              <a:t>-</a:t>
            </a:r>
            <a:r>
              <a:rPr kumimoji="1" lang="en-US" altLang="zh-CN" sz="3600">
                <a:latin typeface="Times New Roman" panose="02020603050405020304" pitchFamily="18" charset="0"/>
                <a:ea typeface="楷体_GB2312" pitchFamily="49" charset="-122"/>
              </a:rPr>
              <a:t>2       0 </a:t>
            </a:r>
            <a:endParaRPr kumimoji="1" lang="en-US" altLang="zh-CN" sz="3600"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1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31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31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31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085" grpId="0" autoUpdateAnimBg="0"/>
      <p:bldP spid="131087" grpId="0" autoUpdateAnimBg="0"/>
      <p:bldP spid="131097" grpId="0" autoUpdateAnimBg="0"/>
      <p:bldP spid="131099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Text Box 2"/>
          <p:cNvSpPr txBox="1">
            <a:spLocks noChangeArrowheads="1"/>
          </p:cNvSpPr>
          <p:nvPr/>
        </p:nvSpPr>
        <p:spPr bwMode="auto">
          <a:xfrm>
            <a:off x="1476375" y="188640"/>
            <a:ext cx="1098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3600">
                <a:latin typeface="Times New Roman" panose="02020603050405020304" pitchFamily="18" charset="0"/>
                <a:ea typeface="楷体_GB2312" pitchFamily="49" charset="-122"/>
              </a:rPr>
              <a:t>故得</a:t>
            </a:r>
            <a:endParaRPr kumimoji="1" lang="zh-CN" altLang="en-US" sz="36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2" name="Group 37"/>
          <p:cNvGrpSpPr/>
          <p:nvPr/>
        </p:nvGrpSpPr>
        <p:grpSpPr bwMode="auto">
          <a:xfrm>
            <a:off x="827088" y="1268140"/>
            <a:ext cx="7772400" cy="1755775"/>
            <a:chOff x="432" y="756"/>
            <a:chExt cx="4896" cy="1106"/>
          </a:xfrm>
        </p:grpSpPr>
        <p:grpSp>
          <p:nvGrpSpPr>
            <p:cNvPr id="9233" name="Group 3"/>
            <p:cNvGrpSpPr/>
            <p:nvPr/>
          </p:nvGrpSpPr>
          <p:grpSpPr bwMode="auto">
            <a:xfrm>
              <a:off x="432" y="806"/>
              <a:ext cx="4896" cy="1056"/>
              <a:chOff x="432" y="576"/>
              <a:chExt cx="4896" cy="1056"/>
            </a:xfrm>
          </p:grpSpPr>
          <p:sp>
            <p:nvSpPr>
              <p:cNvPr id="9240" name="Line 4"/>
              <p:cNvSpPr>
                <a:spLocks noChangeShapeType="1"/>
              </p:cNvSpPr>
              <p:nvPr/>
            </p:nvSpPr>
            <p:spPr bwMode="auto">
              <a:xfrm>
                <a:off x="432" y="1056"/>
                <a:ext cx="48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241" name="Line 5"/>
              <p:cNvSpPr>
                <a:spLocks noChangeShapeType="1"/>
              </p:cNvSpPr>
              <p:nvPr/>
            </p:nvSpPr>
            <p:spPr bwMode="auto">
              <a:xfrm>
                <a:off x="1536" y="576"/>
                <a:ext cx="0" cy="10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242" name="Rectangle 6"/>
              <p:cNvSpPr>
                <a:spLocks noChangeArrowheads="1"/>
              </p:cNvSpPr>
              <p:nvPr/>
            </p:nvSpPr>
            <p:spPr bwMode="auto">
              <a:xfrm>
                <a:off x="816" y="1020"/>
                <a:ext cx="331" cy="4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en-US" altLang="zh-CN" sz="4400" i="1">
                    <a:latin typeface="Times New Roman" panose="02020603050405020304" pitchFamily="18" charset="0"/>
                    <a:ea typeface="楷体_GB2312" pitchFamily="49" charset="-122"/>
                  </a:rPr>
                  <a:t>P</a:t>
                </a:r>
                <a:endParaRPr kumimoji="1" lang="en-US" altLang="zh-CN" sz="4400" i="1"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9243" name="Rectangle 7"/>
              <p:cNvSpPr>
                <a:spLocks noChangeArrowheads="1"/>
              </p:cNvSpPr>
              <p:nvPr/>
            </p:nvSpPr>
            <p:spPr bwMode="auto">
              <a:xfrm>
                <a:off x="608" y="624"/>
                <a:ext cx="715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en-US" altLang="zh-CN" sz="3600" i="1">
                    <a:latin typeface="Times New Roman" panose="02020603050405020304" pitchFamily="18" charset="0"/>
                    <a:ea typeface="楷体_GB2312" pitchFamily="49" charset="-122"/>
                  </a:rPr>
                  <a:t>X</a:t>
                </a:r>
                <a:r>
                  <a:rPr kumimoji="1" lang="en-US" altLang="zh-CN" sz="3200" i="1">
                    <a:latin typeface="Times New Roman" panose="02020603050405020304" pitchFamily="18" charset="0"/>
                    <a:ea typeface="楷体_GB2312" pitchFamily="49" charset="-122"/>
                  </a:rPr>
                  <a:t>+</a:t>
                </a:r>
                <a:r>
                  <a:rPr kumimoji="1" lang="en-US" altLang="zh-CN" sz="3600" i="1">
                    <a:latin typeface="Times New Roman" panose="02020603050405020304" pitchFamily="18" charset="0"/>
                    <a:ea typeface="楷体_GB2312" pitchFamily="49" charset="-122"/>
                  </a:rPr>
                  <a:t>Y</a:t>
                </a:r>
                <a:endParaRPr kumimoji="1" lang="en-US" altLang="zh-CN" sz="3600" i="1"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  <p:sp>
          <p:nvSpPr>
            <p:cNvPr id="9234" name="Text Box 8"/>
            <p:cNvSpPr txBox="1">
              <a:spLocks noChangeArrowheads="1"/>
            </p:cNvSpPr>
            <p:nvPr/>
          </p:nvSpPr>
          <p:spPr bwMode="auto">
            <a:xfrm>
              <a:off x="1728" y="756"/>
              <a:ext cx="3476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4000">
                  <a:latin typeface="宋体" panose="02010600030101010101" pitchFamily="2" charset="-122"/>
                </a:rPr>
                <a:t>-</a:t>
              </a:r>
              <a:r>
                <a:rPr kumimoji="1" lang="en-US" altLang="zh-CN" sz="4000">
                  <a:latin typeface="Times New Roman" panose="02020603050405020304" pitchFamily="18" charset="0"/>
                  <a:ea typeface="楷体_GB2312" pitchFamily="49" charset="-122"/>
                </a:rPr>
                <a:t>2      </a:t>
              </a:r>
              <a:r>
                <a:rPr kumimoji="1" lang="en-US" altLang="zh-CN" sz="4000">
                  <a:latin typeface="宋体" panose="02010600030101010101" pitchFamily="2" charset="-122"/>
                </a:rPr>
                <a:t>-</a:t>
              </a:r>
              <a:r>
                <a:rPr kumimoji="1" lang="en-US" altLang="zh-CN" sz="4000">
                  <a:latin typeface="Times New Roman" panose="02020603050405020304" pitchFamily="18" charset="0"/>
                  <a:ea typeface="楷体_GB2312" pitchFamily="49" charset="-122"/>
                </a:rPr>
                <a:t>1        0       1       2</a:t>
              </a:r>
              <a:endParaRPr kumimoji="1" lang="en-US" altLang="zh-CN" sz="40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9235" name="Object 9"/>
            <p:cNvGraphicFramePr>
              <a:graphicFrameLocks noChangeAspect="1"/>
            </p:cNvGraphicFramePr>
            <p:nvPr/>
          </p:nvGraphicFramePr>
          <p:xfrm>
            <a:off x="1728" y="1358"/>
            <a:ext cx="480" cy="3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578" name="Equation" r:id="rId1" imgW="749300" imgH="685800" progId="Equation.3">
                    <p:embed/>
                  </p:oleObj>
                </mc:Choice>
                <mc:Fallback>
                  <p:oleObj name="Equation" r:id="rId1" imgW="749300" imgH="68580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28" y="1358"/>
                          <a:ext cx="480" cy="3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36" name="Object 10"/>
            <p:cNvGraphicFramePr>
              <a:graphicFrameLocks noChangeAspect="1"/>
            </p:cNvGraphicFramePr>
            <p:nvPr/>
          </p:nvGraphicFramePr>
          <p:xfrm>
            <a:off x="2496" y="1351"/>
            <a:ext cx="416" cy="3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579" name="Equation" r:id="rId3" imgW="749300" imgH="685800" progId="Equation.3">
                    <p:embed/>
                  </p:oleObj>
                </mc:Choice>
                <mc:Fallback>
                  <p:oleObj name="Equation" r:id="rId3" imgW="749300" imgH="68580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96" y="1351"/>
                          <a:ext cx="416" cy="3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37" name="Object 11"/>
            <p:cNvGraphicFramePr>
              <a:graphicFrameLocks noChangeAspect="1"/>
            </p:cNvGraphicFramePr>
            <p:nvPr/>
          </p:nvGraphicFramePr>
          <p:xfrm>
            <a:off x="4128" y="1376"/>
            <a:ext cx="432" cy="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580" name="Equation" r:id="rId5" imgW="749300" imgH="685800" progId="Equation.3">
                    <p:embed/>
                  </p:oleObj>
                </mc:Choice>
                <mc:Fallback>
                  <p:oleObj name="Equation" r:id="rId5" imgW="749300" imgH="68580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8" y="1376"/>
                          <a:ext cx="432" cy="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38" name="Object 12"/>
            <p:cNvGraphicFramePr>
              <a:graphicFrameLocks noChangeAspect="1"/>
            </p:cNvGraphicFramePr>
            <p:nvPr/>
          </p:nvGraphicFramePr>
          <p:xfrm>
            <a:off x="3360" y="1366"/>
            <a:ext cx="432" cy="4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581" name="Equation" r:id="rId7" imgW="711200" imgH="685800" progId="Equation.3">
                    <p:embed/>
                  </p:oleObj>
                </mc:Choice>
                <mc:Fallback>
                  <p:oleObj name="Equation" r:id="rId7" imgW="711200" imgH="68580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0" y="1366"/>
                          <a:ext cx="432" cy="4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39" name="Object 13"/>
            <p:cNvGraphicFramePr>
              <a:graphicFrameLocks noChangeAspect="1"/>
            </p:cNvGraphicFramePr>
            <p:nvPr/>
          </p:nvGraphicFramePr>
          <p:xfrm>
            <a:off x="4800" y="1392"/>
            <a:ext cx="528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582" name="Equation" r:id="rId9" imgW="1003300" imgH="685800" progId="Equation.3">
                    <p:embed/>
                  </p:oleObj>
                </mc:Choice>
                <mc:Fallback>
                  <p:oleObj name="Equation" r:id="rId9" imgW="1003300" imgH="68580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0" y="1392"/>
                          <a:ext cx="528" cy="3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36"/>
          <p:cNvGrpSpPr/>
          <p:nvPr/>
        </p:nvGrpSpPr>
        <p:grpSpPr bwMode="auto">
          <a:xfrm>
            <a:off x="827088" y="3284265"/>
            <a:ext cx="6994525" cy="2135187"/>
            <a:chOff x="477" y="2184"/>
            <a:chExt cx="4406" cy="1345"/>
          </a:xfrm>
        </p:grpSpPr>
        <p:grpSp>
          <p:nvGrpSpPr>
            <p:cNvPr id="9222" name="Group 25"/>
            <p:cNvGrpSpPr/>
            <p:nvPr/>
          </p:nvGrpSpPr>
          <p:grpSpPr bwMode="auto">
            <a:xfrm>
              <a:off x="477" y="2184"/>
              <a:ext cx="4406" cy="1345"/>
              <a:chOff x="346" y="374"/>
              <a:chExt cx="4406" cy="1259"/>
            </a:xfrm>
          </p:grpSpPr>
          <p:grpSp>
            <p:nvGrpSpPr>
              <p:cNvPr id="9227" name="Group 26"/>
              <p:cNvGrpSpPr/>
              <p:nvPr/>
            </p:nvGrpSpPr>
            <p:grpSpPr bwMode="auto">
              <a:xfrm>
                <a:off x="346" y="420"/>
                <a:ext cx="4406" cy="1213"/>
                <a:chOff x="346" y="420"/>
                <a:chExt cx="4406" cy="1213"/>
              </a:xfrm>
            </p:grpSpPr>
            <p:sp>
              <p:nvSpPr>
                <p:cNvPr id="9229" name="Line 27"/>
                <p:cNvSpPr>
                  <a:spLocks noChangeShapeType="1"/>
                </p:cNvSpPr>
                <p:nvPr/>
              </p:nvSpPr>
              <p:spPr bwMode="auto">
                <a:xfrm flipV="1">
                  <a:off x="346" y="816"/>
                  <a:ext cx="4406" cy="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9230" name="Line 28"/>
                <p:cNvSpPr>
                  <a:spLocks noChangeShapeType="1"/>
                </p:cNvSpPr>
                <p:nvPr/>
              </p:nvSpPr>
              <p:spPr bwMode="auto">
                <a:xfrm>
                  <a:off x="1546" y="420"/>
                  <a:ext cx="1" cy="121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9231" name="Rectangle 29"/>
                <p:cNvSpPr>
                  <a:spLocks noChangeArrowheads="1"/>
                </p:cNvSpPr>
                <p:nvPr/>
              </p:nvSpPr>
              <p:spPr bwMode="auto">
                <a:xfrm>
                  <a:off x="826" y="899"/>
                  <a:ext cx="311" cy="41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kumimoji="1" lang="en-US" altLang="zh-CN" sz="4000" i="1">
                      <a:latin typeface="Times New Roman" panose="02020603050405020304" pitchFamily="18" charset="0"/>
                      <a:ea typeface="楷体_GB2312" pitchFamily="49" charset="-122"/>
                    </a:rPr>
                    <a:t>P</a:t>
                  </a:r>
                  <a:endParaRPr kumimoji="1" lang="en-US" altLang="zh-CN" sz="4000" i="1"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9232" name="Rectangle 30"/>
                <p:cNvSpPr>
                  <a:spLocks noChangeArrowheads="1"/>
                </p:cNvSpPr>
                <p:nvPr/>
              </p:nvSpPr>
              <p:spPr bwMode="auto">
                <a:xfrm>
                  <a:off x="761" y="468"/>
                  <a:ext cx="715" cy="34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kumimoji="1" lang="en-US" altLang="zh-CN" sz="3200" i="1">
                      <a:latin typeface="Times New Roman" panose="02020603050405020304" pitchFamily="18" charset="0"/>
                      <a:ea typeface="楷体_GB2312" pitchFamily="49" charset="-122"/>
                    </a:rPr>
                    <a:t>X Y</a:t>
                  </a:r>
                  <a:endParaRPr kumimoji="1" lang="en-US" altLang="zh-CN" sz="3200" i="1"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</p:grpSp>
          <p:sp>
            <p:nvSpPr>
              <p:cNvPr id="9228" name="Text Box 31"/>
              <p:cNvSpPr txBox="1">
                <a:spLocks noChangeArrowheads="1"/>
              </p:cNvSpPr>
              <p:nvPr/>
            </p:nvSpPr>
            <p:spPr bwMode="auto">
              <a:xfrm>
                <a:off x="1728" y="374"/>
                <a:ext cx="2916" cy="4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en-US" altLang="zh-CN" sz="4000">
                    <a:latin typeface="宋体" panose="02010600030101010101" pitchFamily="2" charset="-122"/>
                  </a:rPr>
                  <a:t>-</a:t>
                </a:r>
                <a:r>
                  <a:rPr kumimoji="1" lang="en-US" altLang="zh-CN" sz="4000">
                    <a:latin typeface="Times New Roman" panose="02020603050405020304" pitchFamily="18" charset="0"/>
                    <a:ea typeface="楷体_GB2312" pitchFamily="49" charset="-122"/>
                  </a:rPr>
                  <a:t>2       </a:t>
                </a:r>
                <a:r>
                  <a:rPr kumimoji="1" lang="en-US" altLang="zh-CN" sz="4000">
                    <a:latin typeface="宋体" panose="02010600030101010101" pitchFamily="2" charset="-122"/>
                  </a:rPr>
                  <a:t>-</a:t>
                </a:r>
                <a:r>
                  <a:rPr kumimoji="1" lang="en-US" altLang="zh-CN" sz="4000">
                    <a:latin typeface="Times New Roman" panose="02020603050405020304" pitchFamily="18" charset="0"/>
                    <a:ea typeface="楷体_GB2312" pitchFamily="49" charset="-122"/>
                  </a:rPr>
                  <a:t>1       0        1 </a:t>
                </a:r>
                <a:endParaRPr kumimoji="1" lang="en-US" altLang="zh-CN" sz="4000"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  <p:graphicFrame>
          <p:nvGraphicFramePr>
            <p:cNvPr id="9223" name="Object 32"/>
            <p:cNvGraphicFramePr>
              <a:graphicFrameLocks noChangeAspect="1"/>
            </p:cNvGraphicFramePr>
            <p:nvPr/>
          </p:nvGraphicFramePr>
          <p:xfrm>
            <a:off x="2699" y="2840"/>
            <a:ext cx="370" cy="4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583" name="Equation" r:id="rId11" imgW="711200" imgH="685800" progId="Equation.3">
                    <p:embed/>
                  </p:oleObj>
                </mc:Choice>
                <mc:Fallback>
                  <p:oleObj name="Equation" r:id="rId11" imgW="711200" imgH="685800" progId="Equation.3">
                    <p:embed/>
                    <p:pic>
                      <p:nvPicPr>
                        <p:cNvPr id="0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99" y="2840"/>
                          <a:ext cx="370" cy="40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24" name="Object 33"/>
            <p:cNvGraphicFramePr>
              <a:graphicFrameLocks noChangeAspect="1"/>
            </p:cNvGraphicFramePr>
            <p:nvPr/>
          </p:nvGraphicFramePr>
          <p:xfrm>
            <a:off x="4375" y="2857"/>
            <a:ext cx="377" cy="4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584" name="Equation" r:id="rId13" imgW="749300" imgH="685800" progId="Equation.3">
                    <p:embed/>
                  </p:oleObj>
                </mc:Choice>
                <mc:Fallback>
                  <p:oleObj name="Equation" r:id="rId13" imgW="749300" imgH="685800" progId="Equation.3">
                    <p:embed/>
                    <p:pic>
                      <p:nvPicPr>
                        <p:cNvPr id="0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75" y="2857"/>
                          <a:ext cx="377" cy="40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25" name="Object 34"/>
            <p:cNvGraphicFramePr>
              <a:graphicFrameLocks noChangeAspect="1"/>
            </p:cNvGraphicFramePr>
            <p:nvPr/>
          </p:nvGraphicFramePr>
          <p:xfrm>
            <a:off x="1869" y="2857"/>
            <a:ext cx="384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585" name="Equation" r:id="rId15" imgW="698500" imgH="685800" progId="Equation.3">
                    <p:embed/>
                  </p:oleObj>
                </mc:Choice>
                <mc:Fallback>
                  <p:oleObj name="Equation" r:id="rId15" imgW="698500" imgH="685800" progId="Equation.3">
                    <p:embed/>
                    <p:pic>
                      <p:nvPicPr>
                        <p:cNvPr id="0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69" y="2857"/>
                          <a:ext cx="384" cy="3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26" name="Object 35"/>
            <p:cNvGraphicFramePr>
              <a:graphicFrameLocks noChangeAspect="1"/>
            </p:cNvGraphicFramePr>
            <p:nvPr/>
          </p:nvGraphicFramePr>
          <p:xfrm>
            <a:off x="3405" y="2857"/>
            <a:ext cx="664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586" name="Equation" r:id="rId17" imgW="1409700" imgH="685800" progId="Equation.3">
                    <p:embed/>
                  </p:oleObj>
                </mc:Choice>
                <mc:Fallback>
                  <p:oleObj name="Equation" r:id="rId17" imgW="1409700" imgH="685800" progId="Equation.3">
                    <p:embed/>
                    <p:pic>
                      <p:nvPicPr>
                        <p:cNvPr id="0" name="Object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5" y="2857"/>
                          <a:ext cx="664" cy="3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2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098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9027" name="Object 3"/>
          <p:cNvGraphicFramePr>
            <a:graphicFrameLocks noChangeAspect="1"/>
          </p:cNvGraphicFramePr>
          <p:nvPr/>
        </p:nvGraphicFramePr>
        <p:xfrm>
          <a:off x="1474788" y="3646959"/>
          <a:ext cx="2376487" cy="51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82" name="Equation" r:id="rId1" imgW="4559300" imgH="685800" progId="Equation.3">
                  <p:embed/>
                </p:oleObj>
              </mc:Choice>
              <mc:Fallback>
                <p:oleObj name="Equation" r:id="rId1" imgW="4559300" imgH="6858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4788" y="3646959"/>
                        <a:ext cx="2376487" cy="512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028" name="Object 4"/>
          <p:cNvGraphicFramePr>
            <a:graphicFrameLocks noChangeAspect="1"/>
          </p:cNvGraphicFramePr>
          <p:nvPr/>
        </p:nvGraphicFramePr>
        <p:xfrm>
          <a:off x="3995738" y="3646959"/>
          <a:ext cx="3032125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83" name="Equation" r:id="rId3" imgW="4521200" imgH="622300" progId="Equation.3">
                  <p:embed/>
                </p:oleObj>
              </mc:Choice>
              <mc:Fallback>
                <p:oleObj name="Equation" r:id="rId3" imgW="4521200" imgH="6223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738" y="3646959"/>
                        <a:ext cx="3032125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029" name="Object 5"/>
          <p:cNvGraphicFramePr>
            <a:graphicFrameLocks noChangeAspect="1"/>
          </p:cNvGraphicFramePr>
          <p:nvPr/>
        </p:nvGraphicFramePr>
        <p:xfrm>
          <a:off x="2368595" y="4361382"/>
          <a:ext cx="2533809" cy="9586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84" name="公式" r:id="rId5" imgW="24688800" imgH="9753600" progId="Equation.3">
                  <p:embed/>
                </p:oleObj>
              </mc:Choice>
              <mc:Fallback>
                <p:oleObj name="公式" r:id="rId5" imgW="24688800" imgH="9753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8595" y="4361382"/>
                        <a:ext cx="2533809" cy="9586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030" name="Object 6"/>
          <p:cNvGraphicFramePr>
            <a:graphicFrameLocks noChangeAspect="1"/>
          </p:cNvGraphicFramePr>
          <p:nvPr/>
        </p:nvGraphicFramePr>
        <p:xfrm>
          <a:off x="5024438" y="4287267"/>
          <a:ext cx="3562350" cy="71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85" name="公式" r:id="rId7" imgW="25603200" imgH="5181600" progId="Equation.3">
                  <p:embed/>
                </p:oleObj>
              </mc:Choice>
              <mc:Fallback>
                <p:oleObj name="公式" r:id="rId7" imgW="25603200" imgH="5181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4438" y="4287267"/>
                        <a:ext cx="3562350" cy="719138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9031" name="Text Box 7"/>
          <p:cNvSpPr txBox="1">
            <a:spLocks noChangeArrowheads="1"/>
          </p:cNvSpPr>
          <p:nvPr/>
        </p:nvSpPr>
        <p:spPr bwMode="auto">
          <a:xfrm>
            <a:off x="971600" y="5302721"/>
            <a:ext cx="4400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kumimoji="1" lang="en-US" altLang="zh-CN" sz="3600" dirty="0">
                <a:latin typeface="Times New Roman" panose="02020603050405020304" pitchFamily="18" charset="0"/>
                <a:ea typeface="楷体_GB2312" pitchFamily="49" charset="-122"/>
              </a:rPr>
              <a:t>(2)</a:t>
            </a:r>
            <a:r>
              <a:rPr kumimoji="1" lang="zh-CN" altLang="en-US" sz="3600" dirty="0">
                <a:latin typeface="楷体_GB2312" pitchFamily="49" charset="-122"/>
                <a:ea typeface="楷体_GB2312" pitchFamily="49" charset="-122"/>
              </a:rPr>
              <a:t>再求</a:t>
            </a:r>
            <a:r>
              <a:rPr kumimoji="1" lang="en-US" altLang="zh-CN" sz="3600" i="1" dirty="0">
                <a:latin typeface="Times New Roman" panose="02020603050405020304" pitchFamily="18" charset="0"/>
                <a:ea typeface="楷体_GB2312" pitchFamily="49" charset="-122"/>
              </a:rPr>
              <a:t>Z</a:t>
            </a:r>
            <a:r>
              <a:rPr kumimoji="1" lang="zh-CN" altLang="en-US" sz="3600" dirty="0">
                <a:latin typeface="楷体_GB2312" pitchFamily="49" charset="-122"/>
                <a:ea typeface="楷体_GB2312" pitchFamily="49" charset="-122"/>
              </a:rPr>
              <a:t>的密度函数</a:t>
            </a:r>
            <a:r>
              <a:rPr kumimoji="1" lang="en-US" altLang="zh-CN" sz="3600" dirty="0">
                <a:latin typeface="楷体_GB2312" pitchFamily="49" charset="-122"/>
                <a:ea typeface="楷体_GB2312" pitchFamily="49" charset="-122"/>
              </a:rPr>
              <a:t>:</a:t>
            </a:r>
            <a:endParaRPr kumimoji="1" lang="en-US" altLang="zh-CN" sz="3600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29035" name="Text Box 11"/>
          <p:cNvSpPr txBox="1">
            <a:spLocks noChangeArrowheads="1"/>
          </p:cNvSpPr>
          <p:nvPr/>
        </p:nvSpPr>
        <p:spPr bwMode="auto">
          <a:xfrm>
            <a:off x="1042988" y="836712"/>
            <a:ext cx="7955639" cy="1261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4000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问题</a:t>
            </a:r>
            <a:r>
              <a:rPr kumimoji="1" lang="zh-CN" altLang="en-US" sz="3600" dirty="0">
                <a:latin typeface="Times New Roman" panose="02020603050405020304" pitchFamily="18" charset="0"/>
                <a:ea typeface="楷体_GB2312" pitchFamily="49" charset="-122"/>
              </a:rPr>
              <a:t> 已知</a:t>
            </a:r>
            <a:r>
              <a:rPr kumimoji="1" lang="en-US" altLang="zh-CN" sz="4000" i="1" dirty="0" err="1">
                <a:latin typeface="Times New Roman" panose="02020603050405020304" pitchFamily="18" charset="0"/>
                <a:ea typeface="楷体_GB2312" pitchFamily="49" charset="-122"/>
              </a:rPr>
              <a:t>r.v</a:t>
            </a:r>
            <a:r>
              <a:rPr kumimoji="1" lang="en-US" altLang="zh-CN" sz="4000" i="1" dirty="0">
                <a:latin typeface="Times New Roman" panose="02020603050405020304" pitchFamily="18" charset="0"/>
                <a:ea typeface="楷体_GB2312" pitchFamily="49" charset="-122"/>
              </a:rPr>
              <a:t>.</a:t>
            </a:r>
            <a:r>
              <a:rPr kumimoji="1" lang="en-US" altLang="zh-CN" sz="3600" dirty="0">
                <a:latin typeface="Times New Roman" panose="02020603050405020304" pitchFamily="18" charset="0"/>
                <a:ea typeface="楷体_GB2312" pitchFamily="49" charset="-122"/>
              </a:rPr>
              <a:t>( </a:t>
            </a:r>
            <a:r>
              <a:rPr kumimoji="1" lang="en-US" altLang="zh-CN" sz="3600" i="1" dirty="0">
                <a:latin typeface="Times New Roman" panose="02020603050405020304" pitchFamily="18" charset="0"/>
                <a:ea typeface="楷体_GB2312" pitchFamily="49" charset="-122"/>
              </a:rPr>
              <a:t>X ,Y </a:t>
            </a:r>
            <a:r>
              <a:rPr kumimoji="1" lang="en-US" altLang="zh-CN" sz="3600" dirty="0"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r>
              <a:rPr kumimoji="1" lang="zh-CN" altLang="en-US" sz="3600" dirty="0">
                <a:latin typeface="Times New Roman" panose="02020603050405020304" pitchFamily="18" charset="0"/>
                <a:ea typeface="楷体_GB2312" pitchFamily="49" charset="-122"/>
              </a:rPr>
              <a:t>的密度函数</a:t>
            </a:r>
            <a:r>
              <a:rPr kumimoji="1" lang="en-US" altLang="zh-CN" sz="3600" i="1" dirty="0">
                <a:latin typeface="Times New Roman" panose="02020603050405020304" pitchFamily="18" charset="0"/>
                <a:ea typeface="楷体_GB2312" pitchFamily="49" charset="-122"/>
              </a:rPr>
              <a:t>f</a:t>
            </a:r>
            <a:r>
              <a:rPr kumimoji="1" lang="en-US" altLang="zh-CN" sz="3600" dirty="0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kumimoji="1" lang="en-US" altLang="zh-CN" sz="3600" i="1" dirty="0" err="1"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kumimoji="1" lang="en-US" altLang="zh-CN" sz="3600" dirty="0" err="1">
                <a:latin typeface="Times New Roman" panose="02020603050405020304" pitchFamily="18" charset="0"/>
                <a:ea typeface="楷体_GB2312" pitchFamily="49" charset="-122"/>
              </a:rPr>
              <a:t>,</a:t>
            </a:r>
            <a:r>
              <a:rPr kumimoji="1" lang="en-US" altLang="zh-CN" sz="3600" i="1" dirty="0" err="1">
                <a:latin typeface="Times New Roman" panose="02020603050405020304" pitchFamily="18" charset="0"/>
                <a:ea typeface="楷体_GB2312" pitchFamily="49" charset="-122"/>
              </a:rPr>
              <a:t>y</a:t>
            </a:r>
            <a:r>
              <a:rPr kumimoji="1" lang="en-US" altLang="zh-CN" sz="3600" dirty="0"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r>
              <a:rPr kumimoji="1" lang="zh-CN" altLang="en-US" sz="3600" dirty="0"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endParaRPr kumimoji="1" lang="zh-CN" altLang="en-US" sz="3600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1" hangingPunct="1"/>
            <a:r>
              <a:rPr kumimoji="1" lang="zh-CN" altLang="en-US" sz="3600" dirty="0">
                <a:latin typeface="楷体_GB2312" pitchFamily="49" charset="-122"/>
                <a:ea typeface="楷体_GB2312" pitchFamily="49" charset="-122"/>
              </a:rPr>
              <a:t>     求</a:t>
            </a:r>
            <a:r>
              <a:rPr kumimoji="1" lang="en-US" altLang="zh-CN" sz="3600" i="1" dirty="0">
                <a:latin typeface="Times New Roman" panose="02020603050405020304" pitchFamily="18" charset="0"/>
                <a:ea typeface="楷体_GB2312" pitchFamily="49" charset="-122"/>
              </a:rPr>
              <a:t>Z=g </a:t>
            </a:r>
            <a:r>
              <a:rPr kumimoji="1" lang="en-US" altLang="zh-CN" sz="3600" dirty="0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kumimoji="1" lang="en-US" altLang="zh-CN" sz="3600" i="1" dirty="0">
                <a:latin typeface="Times New Roman" panose="02020603050405020304" pitchFamily="18" charset="0"/>
                <a:ea typeface="楷体_GB2312" pitchFamily="49" charset="-122"/>
              </a:rPr>
              <a:t>X , Y</a:t>
            </a:r>
            <a:r>
              <a:rPr kumimoji="1" lang="en-US" altLang="zh-CN" sz="3600" dirty="0"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r>
              <a:rPr kumimoji="1" lang="zh-CN" altLang="en-US" sz="3600" dirty="0">
                <a:latin typeface="楷体_GB2312" pitchFamily="49" charset="-122"/>
                <a:ea typeface="楷体_GB2312" pitchFamily="49" charset="-122"/>
              </a:rPr>
              <a:t>的</a:t>
            </a:r>
            <a:r>
              <a:rPr kumimoji="1" lang="zh-CN" altLang="en-US" sz="3600" dirty="0">
                <a:ea typeface="楷体_GB2312" pitchFamily="49" charset="-122"/>
              </a:rPr>
              <a:t>密度函数</a:t>
            </a:r>
            <a:r>
              <a:rPr kumimoji="1" lang="en-US" altLang="zh-CN" sz="3600" dirty="0">
                <a:latin typeface="Times New Roman" panose="02020603050405020304" pitchFamily="18" charset="0"/>
                <a:ea typeface="楷体_GB2312" pitchFamily="49" charset="-122"/>
              </a:rPr>
              <a:t>.</a:t>
            </a:r>
            <a:endParaRPr kumimoji="1" lang="en-US" altLang="zh-CN" sz="360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29036" name="Text Box 12"/>
          <p:cNvSpPr txBox="1">
            <a:spLocks noChangeArrowheads="1"/>
          </p:cNvSpPr>
          <p:nvPr/>
        </p:nvSpPr>
        <p:spPr bwMode="auto">
          <a:xfrm>
            <a:off x="1042988" y="2854871"/>
            <a:ext cx="490390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kumimoji="1" lang="en-US" altLang="zh-CN" sz="3600" dirty="0">
                <a:latin typeface="Times New Roman" panose="02020603050405020304" pitchFamily="18" charset="0"/>
                <a:ea typeface="楷体_GB2312" pitchFamily="49" charset="-122"/>
              </a:rPr>
              <a:t>(1) </a:t>
            </a:r>
            <a:r>
              <a:rPr kumimoji="1" lang="zh-CN" altLang="en-US" sz="3600" dirty="0">
                <a:latin typeface="Times New Roman" panose="02020603050405020304" pitchFamily="18" charset="0"/>
                <a:ea typeface="楷体_GB2312" pitchFamily="49" charset="-122"/>
              </a:rPr>
              <a:t>先求</a:t>
            </a:r>
            <a:r>
              <a:rPr kumimoji="1" lang="en-US" altLang="zh-CN" sz="3600" i="1" dirty="0">
                <a:latin typeface="Times New Roman" panose="02020603050405020304" pitchFamily="18" charset="0"/>
                <a:ea typeface="楷体_GB2312" pitchFamily="49" charset="-122"/>
              </a:rPr>
              <a:t>Z </a:t>
            </a:r>
            <a:r>
              <a:rPr kumimoji="1" lang="zh-CN" altLang="en-US" sz="3600" dirty="0">
                <a:latin typeface="Times New Roman" panose="02020603050405020304" pitchFamily="18" charset="0"/>
                <a:ea typeface="楷体_GB2312" pitchFamily="49" charset="-122"/>
              </a:rPr>
              <a:t>的分布函数：</a:t>
            </a:r>
            <a:endParaRPr kumimoji="1" lang="zh-CN" altLang="en-US" sz="360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129037" name="Object 13"/>
          <p:cNvGraphicFramePr>
            <a:graphicFrameLocks noChangeAspect="1"/>
          </p:cNvGraphicFramePr>
          <p:nvPr/>
        </p:nvGraphicFramePr>
        <p:xfrm>
          <a:off x="5508104" y="5302721"/>
          <a:ext cx="2160588" cy="627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86" name="公式" r:id="rId9" imgW="1384300" imgH="254000" progId="Equation.3">
                  <p:embed/>
                </p:oleObj>
              </mc:Choice>
              <mc:Fallback>
                <p:oleObj name="公式" r:id="rId9" imgW="1384300" imgH="2540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104" y="5302721"/>
                        <a:ext cx="2160588" cy="627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dirty="0"/>
              <a:t>2. </a:t>
            </a:r>
            <a:r>
              <a:rPr lang="zh-CN" altLang="en-US" dirty="0"/>
              <a:t>二维连续</a:t>
            </a:r>
            <a:r>
              <a:rPr lang="en-US" altLang="zh-CN" dirty="0" err="1"/>
              <a:t>r.v</a:t>
            </a:r>
            <a:r>
              <a:rPr lang="en-US" altLang="zh-CN" dirty="0"/>
              <a:t>.</a:t>
            </a:r>
            <a:r>
              <a:rPr lang="zh-CN" altLang="en-US" dirty="0"/>
              <a:t>函数的分布</a:t>
            </a:r>
            <a:endParaRPr lang="zh-CN" altLang="en-US" dirty="0"/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1042988" y="2067833"/>
            <a:ext cx="1210588" cy="70788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kumimoji="1" lang="zh-CN" altLang="en-US" sz="4000">
                <a:latin typeface="Times New Roman" panose="02020603050405020304" pitchFamily="18" charset="0"/>
                <a:ea typeface="华文新魏" panose="02010800040101010101" pitchFamily="2" charset="-122"/>
              </a:rPr>
              <a:t>方法</a:t>
            </a:r>
            <a:endParaRPr kumimoji="1" lang="zh-CN" altLang="en-US" sz="360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100392" y="35913"/>
            <a:ext cx="1021433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zh-CN" altLang="en-US" sz="32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重要</a:t>
            </a:r>
            <a:endParaRPr lang="zh-CN" altLang="en-US" sz="32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9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290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29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29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29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29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29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29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31" grpId="0" autoUpdateAnimBg="0"/>
      <p:bldP spid="129035" grpId="0" autoUpdateAnimBg="0"/>
      <p:bldP spid="129036" grpId="0" autoUpdateAnimBg="0" build="p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Text Box 2"/>
          <p:cNvSpPr txBox="1">
            <a:spLocks noChangeArrowheads="1"/>
          </p:cNvSpPr>
          <p:nvPr/>
        </p:nvSpPr>
        <p:spPr bwMode="auto">
          <a:xfrm>
            <a:off x="323528" y="135037"/>
            <a:ext cx="5410200" cy="70167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4000" b="1" dirty="0">
                <a:solidFill>
                  <a:srgbClr val="800000"/>
                </a:solidFill>
                <a:latin typeface="Times New Roman" panose="02020603050405020304" pitchFamily="18" charset="0"/>
                <a:ea typeface="楷体_GB2312" pitchFamily="49" charset="-122"/>
              </a:rPr>
              <a:t>1. </a:t>
            </a:r>
            <a:r>
              <a:rPr kumimoji="1" lang="zh-CN" altLang="en-US" sz="4000" b="1" dirty="0">
                <a:solidFill>
                  <a:srgbClr val="800000"/>
                </a:solidFill>
                <a:latin typeface="Times New Roman" panose="02020603050405020304" pitchFamily="18" charset="0"/>
                <a:ea typeface="楷体_GB2312" pitchFamily="49" charset="-122"/>
              </a:rPr>
              <a:t>和的分布：</a:t>
            </a:r>
            <a:r>
              <a:rPr kumimoji="1" lang="en-US" altLang="zh-CN" sz="4000" b="1" i="1" dirty="0">
                <a:solidFill>
                  <a:srgbClr val="800000"/>
                </a:solidFill>
                <a:latin typeface="Times New Roman" panose="02020603050405020304" pitchFamily="18" charset="0"/>
                <a:ea typeface="楷体_GB2312" pitchFamily="49" charset="-122"/>
              </a:rPr>
              <a:t>Z = X + Y</a:t>
            </a:r>
            <a:r>
              <a:rPr kumimoji="1" lang="en-US" altLang="zh-CN" sz="4000" i="1" dirty="0">
                <a:solidFill>
                  <a:srgbClr val="80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endParaRPr kumimoji="1" lang="en-US" altLang="zh-CN" sz="4000" dirty="0">
              <a:solidFill>
                <a:srgbClr val="8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34147" name="Text Box 3"/>
          <p:cNvSpPr txBox="1">
            <a:spLocks noChangeArrowheads="1"/>
          </p:cNvSpPr>
          <p:nvPr/>
        </p:nvSpPr>
        <p:spPr bwMode="auto">
          <a:xfrm>
            <a:off x="539552" y="908720"/>
            <a:ext cx="724058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914400" indent="-4572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/>
            <a:r>
              <a:rPr kumimoji="1" lang="zh-CN" altLang="en-US" sz="3600" dirty="0">
                <a:latin typeface="Times New Roman" panose="02020603050405020304" pitchFamily="18" charset="0"/>
                <a:ea typeface="楷体_GB2312" pitchFamily="49" charset="-122"/>
              </a:rPr>
              <a:t>设</a:t>
            </a:r>
            <a:r>
              <a:rPr kumimoji="1" lang="en-US" altLang="zh-CN" sz="3600" dirty="0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kumimoji="1" lang="en-US" altLang="zh-CN" sz="3600" i="1" dirty="0">
                <a:latin typeface="Times New Roman" panose="02020603050405020304" pitchFamily="18" charset="0"/>
                <a:ea typeface="楷体_GB2312" pitchFamily="49" charset="-122"/>
              </a:rPr>
              <a:t> X ,Y </a:t>
            </a:r>
            <a:r>
              <a:rPr kumimoji="1" lang="en-US" altLang="zh-CN" sz="3600" dirty="0"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r>
              <a:rPr kumimoji="1" lang="zh-CN" altLang="en-US" sz="3600" dirty="0">
                <a:latin typeface="Times New Roman" panose="02020603050405020304" pitchFamily="18" charset="0"/>
                <a:ea typeface="楷体_GB2312" pitchFamily="49" charset="-122"/>
              </a:rPr>
              <a:t>的联合密度为 </a:t>
            </a:r>
            <a:r>
              <a:rPr kumimoji="1" lang="en-US" altLang="zh-CN" sz="3600" i="1" dirty="0">
                <a:latin typeface="Times New Roman" panose="02020603050405020304" pitchFamily="18" charset="0"/>
                <a:ea typeface="楷体_GB2312" pitchFamily="49" charset="-122"/>
              </a:rPr>
              <a:t>f </a:t>
            </a:r>
            <a:r>
              <a:rPr kumimoji="1" lang="en-US" altLang="zh-CN" sz="3600" dirty="0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kumimoji="1" lang="en-US" altLang="zh-CN" sz="3600" i="1" dirty="0" err="1">
                <a:latin typeface="Times New Roman" panose="02020603050405020304" pitchFamily="18" charset="0"/>
                <a:ea typeface="楷体_GB2312" pitchFamily="49" charset="-122"/>
              </a:rPr>
              <a:t>x,y</a:t>
            </a:r>
            <a:r>
              <a:rPr kumimoji="1" lang="en-US" altLang="zh-CN" sz="3600" dirty="0">
                <a:latin typeface="Times New Roman" panose="02020603050405020304" pitchFamily="18" charset="0"/>
                <a:ea typeface="楷体_GB2312" pitchFamily="49" charset="-122"/>
              </a:rPr>
              <a:t>), </a:t>
            </a:r>
            <a:r>
              <a:rPr kumimoji="1" lang="zh-CN" altLang="en-US" sz="3600" dirty="0">
                <a:latin typeface="Times New Roman" panose="02020603050405020304" pitchFamily="18" charset="0"/>
                <a:ea typeface="楷体_GB2312" pitchFamily="49" charset="-122"/>
              </a:rPr>
              <a:t>则</a:t>
            </a:r>
            <a:endParaRPr kumimoji="1" lang="zh-CN" altLang="en-US" sz="360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34148" name="Line 4"/>
          <p:cNvSpPr>
            <a:spLocks noChangeShapeType="1"/>
          </p:cNvSpPr>
          <p:nvPr/>
        </p:nvSpPr>
        <p:spPr bwMode="auto">
          <a:xfrm>
            <a:off x="5867400" y="1997224"/>
            <a:ext cx="2819400" cy="2819400"/>
          </a:xfrm>
          <a:prstGeom prst="line">
            <a:avLst/>
          </a:prstGeom>
          <a:noFill/>
          <a:ln w="19050">
            <a:solidFill>
              <a:srgbClr val="80008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4149" name="AutoShape 5" descr="宽上对角线"/>
          <p:cNvSpPr>
            <a:spLocks noChangeArrowheads="1"/>
          </p:cNvSpPr>
          <p:nvPr/>
        </p:nvSpPr>
        <p:spPr bwMode="auto">
          <a:xfrm rot="16359033" flipV="1">
            <a:off x="5965825" y="2003574"/>
            <a:ext cx="2590800" cy="2895600"/>
          </a:xfrm>
          <a:prstGeom prst="rtTriangle">
            <a:avLst/>
          </a:prstGeom>
          <a:pattFill prst="wdUpDiag">
            <a:fgClr>
              <a:srgbClr val="00B050"/>
            </a:fgClr>
            <a:bgClr>
              <a:schemeClr val="bg1"/>
            </a:bgClr>
          </a:patt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1" lang="zh-CN" altLang="zh-CN" sz="32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2" name="Group 6"/>
          <p:cNvGrpSpPr/>
          <p:nvPr/>
        </p:nvGrpSpPr>
        <p:grpSpPr bwMode="auto">
          <a:xfrm>
            <a:off x="6619875" y="2549674"/>
            <a:ext cx="565150" cy="661988"/>
            <a:chOff x="4170" y="2076"/>
            <a:chExt cx="356" cy="417"/>
          </a:xfrm>
        </p:grpSpPr>
        <p:sp>
          <p:nvSpPr>
            <p:cNvPr id="11286" name="Text Box 7"/>
            <p:cNvSpPr txBox="1">
              <a:spLocks noChangeArrowheads="1"/>
            </p:cNvSpPr>
            <p:nvPr/>
          </p:nvSpPr>
          <p:spPr bwMode="auto">
            <a:xfrm>
              <a:off x="4170" y="2128"/>
              <a:ext cx="27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3200">
                  <a:solidFill>
                    <a:srgbClr val="FF33CC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• </a:t>
              </a:r>
              <a:endParaRPr kumimoji="1" lang="en-US" altLang="zh-CN" sz="3200">
                <a:solidFill>
                  <a:srgbClr val="FF33CC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1287" name="Text Box 8"/>
            <p:cNvSpPr txBox="1">
              <a:spLocks noChangeArrowheads="1"/>
            </p:cNvSpPr>
            <p:nvPr/>
          </p:nvSpPr>
          <p:spPr bwMode="auto">
            <a:xfrm>
              <a:off x="4310" y="2076"/>
              <a:ext cx="21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3200" i="1">
                  <a:solidFill>
                    <a:srgbClr val="FF33CC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z</a:t>
              </a:r>
              <a:endParaRPr kumimoji="1" lang="en-US" altLang="zh-CN" sz="3200" i="1">
                <a:solidFill>
                  <a:srgbClr val="FF33CC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3" name="Group 9"/>
          <p:cNvGrpSpPr/>
          <p:nvPr/>
        </p:nvGrpSpPr>
        <p:grpSpPr bwMode="auto">
          <a:xfrm>
            <a:off x="7529513" y="3327549"/>
            <a:ext cx="509587" cy="779463"/>
            <a:chOff x="4743" y="2566"/>
            <a:chExt cx="321" cy="491"/>
          </a:xfrm>
        </p:grpSpPr>
        <p:sp>
          <p:nvSpPr>
            <p:cNvPr id="11284" name="Text Box 10"/>
            <p:cNvSpPr txBox="1">
              <a:spLocks noChangeArrowheads="1"/>
            </p:cNvSpPr>
            <p:nvPr/>
          </p:nvSpPr>
          <p:spPr bwMode="auto">
            <a:xfrm>
              <a:off x="4743" y="2692"/>
              <a:ext cx="20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3200">
                  <a:solidFill>
                    <a:srgbClr val="FF33CC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•</a:t>
              </a:r>
              <a:endParaRPr kumimoji="1" lang="en-US" altLang="zh-CN" sz="3200">
                <a:solidFill>
                  <a:srgbClr val="FF33CC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1285" name="Text Box 11"/>
            <p:cNvSpPr txBox="1">
              <a:spLocks noChangeArrowheads="1"/>
            </p:cNvSpPr>
            <p:nvPr/>
          </p:nvSpPr>
          <p:spPr bwMode="auto">
            <a:xfrm>
              <a:off x="4848" y="2566"/>
              <a:ext cx="21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3200" i="1" dirty="0">
                  <a:solidFill>
                    <a:srgbClr val="FF33CC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z</a:t>
              </a:r>
              <a:endParaRPr kumimoji="1" lang="en-US" altLang="zh-CN" sz="3200" i="1" dirty="0">
                <a:solidFill>
                  <a:srgbClr val="FF33CC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4" name="Group 12"/>
          <p:cNvGrpSpPr/>
          <p:nvPr/>
        </p:nvGrpSpPr>
        <p:grpSpPr bwMode="auto">
          <a:xfrm>
            <a:off x="5791200" y="1844824"/>
            <a:ext cx="2590800" cy="3124200"/>
            <a:chOff x="3648" y="1632"/>
            <a:chExt cx="1632" cy="1968"/>
          </a:xfrm>
        </p:grpSpPr>
        <p:sp>
          <p:nvSpPr>
            <p:cNvPr id="11282" name="Line 13"/>
            <p:cNvSpPr>
              <a:spLocks noChangeShapeType="1"/>
            </p:cNvSpPr>
            <p:nvPr/>
          </p:nvSpPr>
          <p:spPr bwMode="auto">
            <a:xfrm>
              <a:off x="3648" y="2880"/>
              <a:ext cx="16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283" name="Line 14"/>
            <p:cNvSpPr>
              <a:spLocks noChangeShapeType="1"/>
            </p:cNvSpPr>
            <p:nvPr/>
          </p:nvSpPr>
          <p:spPr bwMode="auto">
            <a:xfrm flipV="1">
              <a:off x="4272" y="1632"/>
              <a:ext cx="0" cy="196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34159" name="Text Box 15"/>
          <p:cNvSpPr txBox="1">
            <a:spLocks noChangeArrowheads="1"/>
          </p:cNvSpPr>
          <p:nvPr/>
        </p:nvSpPr>
        <p:spPr bwMode="auto">
          <a:xfrm rot="2529641">
            <a:off x="5715000" y="2039114"/>
            <a:ext cx="16605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3200" i="1" dirty="0">
                <a:solidFill>
                  <a:srgbClr val="3366FF"/>
                </a:solidFill>
                <a:latin typeface="Times New Roman" panose="02020603050405020304" pitchFamily="18" charset="0"/>
                <a:ea typeface="楷体_GB2312" pitchFamily="49" charset="-122"/>
              </a:rPr>
              <a:t>x +y= z</a:t>
            </a:r>
            <a:endParaRPr kumimoji="1" lang="en-US" altLang="zh-CN" sz="3200" i="1" dirty="0">
              <a:solidFill>
                <a:srgbClr val="3366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134160" name="Object 16"/>
          <p:cNvGraphicFramePr>
            <a:graphicFrameLocks noChangeAspect="1"/>
          </p:cNvGraphicFramePr>
          <p:nvPr/>
        </p:nvGraphicFramePr>
        <p:xfrm>
          <a:off x="653829" y="1699505"/>
          <a:ext cx="2376487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84" name="Equation" r:id="rId1" imgW="4559300" imgH="685800" progId="Equation.DSMT4">
                  <p:embed/>
                </p:oleObj>
              </mc:Choice>
              <mc:Fallback>
                <p:oleObj name="Equation" r:id="rId1" imgW="4559300" imgH="6858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3829" y="1699505"/>
                        <a:ext cx="2376487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161" name="Object 17"/>
          <p:cNvGraphicFramePr>
            <a:graphicFrameLocks noChangeAspect="1"/>
          </p:cNvGraphicFramePr>
          <p:nvPr/>
        </p:nvGraphicFramePr>
        <p:xfrm>
          <a:off x="3085480" y="1708943"/>
          <a:ext cx="2089150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85" name="Equation" r:id="rId3" imgW="4051300" imgH="622300" progId="Equation.DSMT4">
                  <p:embed/>
                </p:oleObj>
              </mc:Choice>
              <mc:Fallback>
                <p:oleObj name="Equation" r:id="rId3" imgW="4051300" imgH="62230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5480" y="1708943"/>
                        <a:ext cx="2089150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162" name="Object 18"/>
          <p:cNvGraphicFramePr>
            <a:graphicFrameLocks noChangeAspect="1"/>
          </p:cNvGraphicFramePr>
          <p:nvPr/>
        </p:nvGraphicFramePr>
        <p:xfrm>
          <a:off x="1476375" y="2348880"/>
          <a:ext cx="3167063" cy="938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86" name="Equation" r:id="rId5" imgW="4572000" imgH="1384300" progId="Equation.3">
                  <p:embed/>
                </p:oleObj>
              </mc:Choice>
              <mc:Fallback>
                <p:oleObj name="Equation" r:id="rId5" imgW="4572000" imgH="13843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2348880"/>
                        <a:ext cx="3167063" cy="938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163" name="Object 19"/>
          <p:cNvGraphicFramePr>
            <a:graphicFrameLocks noChangeAspect="1"/>
          </p:cNvGraphicFramePr>
          <p:nvPr/>
        </p:nvGraphicFramePr>
        <p:xfrm>
          <a:off x="1403350" y="3356992"/>
          <a:ext cx="3671888" cy="830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87" name="Equation" r:id="rId7" imgW="5473700" imgH="1092200" progId="Equation.3">
                  <p:embed/>
                </p:oleObj>
              </mc:Choice>
              <mc:Fallback>
                <p:oleObj name="Equation" r:id="rId7" imgW="5473700" imgH="10922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3356992"/>
                        <a:ext cx="3671888" cy="830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4164" name="Text Box 20"/>
          <p:cNvSpPr txBox="1">
            <a:spLocks noChangeArrowheads="1"/>
          </p:cNvSpPr>
          <p:nvPr/>
        </p:nvSpPr>
        <p:spPr bwMode="auto">
          <a:xfrm>
            <a:off x="611188" y="4652565"/>
            <a:ext cx="641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3600">
                <a:latin typeface="Times New Roman" panose="02020603050405020304" pitchFamily="18" charset="0"/>
                <a:ea typeface="楷体_GB2312" pitchFamily="49" charset="-122"/>
              </a:rPr>
              <a:t>或</a:t>
            </a:r>
            <a:endParaRPr kumimoji="1" lang="zh-CN" altLang="en-US" sz="36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134165" name="Object 21"/>
          <p:cNvGraphicFramePr>
            <a:graphicFrameLocks noChangeAspect="1"/>
          </p:cNvGraphicFramePr>
          <p:nvPr/>
        </p:nvGraphicFramePr>
        <p:xfrm>
          <a:off x="1403350" y="4581128"/>
          <a:ext cx="3671888" cy="801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44" name="Equation" r:id="rId9" imgW="5524500" imgH="1092200" progId="Equation.3">
                  <p:embed/>
                </p:oleObj>
              </mc:Choice>
              <mc:Fallback>
                <p:oleObj name="Equation" r:id="rId9" imgW="5524500" imgH="109220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4581128"/>
                        <a:ext cx="3671888" cy="801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166" name="Object 22"/>
          <p:cNvGraphicFramePr>
            <a:graphicFrameLocks noChangeAspect="1"/>
          </p:cNvGraphicFramePr>
          <p:nvPr/>
        </p:nvGraphicFramePr>
        <p:xfrm>
          <a:off x="5724128" y="5043294"/>
          <a:ext cx="21336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45" name="Equation" r:id="rId11" imgW="3441700" imgH="330200" progId="Equation.3">
                  <p:embed/>
                </p:oleObj>
              </mc:Choice>
              <mc:Fallback>
                <p:oleObj name="Equation" r:id="rId11" imgW="3441700" imgH="33020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4128" y="5043294"/>
                        <a:ext cx="2133600" cy="26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 Box 15"/>
          <p:cNvSpPr txBox="1">
            <a:spLocks noChangeArrowheads="1"/>
          </p:cNvSpPr>
          <p:nvPr/>
        </p:nvSpPr>
        <p:spPr bwMode="auto">
          <a:xfrm>
            <a:off x="8386704" y="3509591"/>
            <a:ext cx="314442" cy="581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3200" i="1" dirty="0"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endParaRPr kumimoji="1" lang="en-US" altLang="zh-CN" sz="3200" i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4" name="Text Box 15"/>
          <p:cNvSpPr txBox="1">
            <a:spLocks noChangeArrowheads="1"/>
          </p:cNvSpPr>
          <p:nvPr/>
        </p:nvSpPr>
        <p:spPr bwMode="auto">
          <a:xfrm>
            <a:off x="6851586" y="1490505"/>
            <a:ext cx="314442" cy="581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3200" i="1" dirty="0">
                <a:latin typeface="Times New Roman" panose="02020603050405020304" pitchFamily="18" charset="0"/>
                <a:ea typeface="楷体_GB2312" pitchFamily="49" charset="-122"/>
              </a:rPr>
              <a:t>y</a:t>
            </a:r>
            <a:endParaRPr kumimoji="1" lang="en-US" altLang="zh-CN" sz="3200" i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4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34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34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34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34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134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134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134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134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134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134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147" grpId="0" autoUpdateAnimBg="0"/>
      <p:bldP spid="134148" grpId="0" animBg="1"/>
      <p:bldP spid="134149" grpId="0" animBg="1" autoUpdateAnimBg="0"/>
      <p:bldP spid="134159" grpId="0" autoUpdateAnimBg="0"/>
      <p:bldP spid="134164" grpId="0" autoUpdateAnimBg="0"/>
      <p:bldP spid="23" grpId="0" autoUpdateAnimBg="0"/>
      <p:bldP spid="24" grpId="0" autoUpdateAnimBg="0"/>
    </p:bldLst>
  </p:timing>
</p:sld>
</file>

<file path=ppt/theme/theme1.xml><?xml version="1.0" encoding="utf-8"?>
<a:theme xmlns:a="http://schemas.openxmlformats.org/drawingml/2006/main" name="p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ps</Template>
  <TotalTime>0</TotalTime>
  <Words>2109</Words>
  <Application>WPS 演示</Application>
  <PresentationFormat>全屏显示(4:3)</PresentationFormat>
  <Paragraphs>354</Paragraphs>
  <Slides>39</Slides>
  <Notes>12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183</vt:i4>
      </vt:variant>
      <vt:variant>
        <vt:lpstr>幻灯片标题</vt:lpstr>
      </vt:variant>
      <vt:variant>
        <vt:i4>39</vt:i4>
      </vt:variant>
    </vt:vector>
  </HeadingPairs>
  <TitlesOfParts>
    <vt:vector size="237" baseType="lpstr">
      <vt:lpstr>Arial</vt:lpstr>
      <vt:lpstr>宋体</vt:lpstr>
      <vt:lpstr>Wingdings</vt:lpstr>
      <vt:lpstr>Tahoma</vt:lpstr>
      <vt:lpstr>Times New Roman</vt:lpstr>
      <vt:lpstr>Calibri</vt:lpstr>
      <vt:lpstr>楷体_GB2312</vt:lpstr>
      <vt:lpstr>新宋体</vt:lpstr>
      <vt:lpstr>黑体</vt:lpstr>
      <vt:lpstr>华文新魏</vt:lpstr>
      <vt:lpstr>微软雅黑</vt:lpstr>
      <vt:lpstr>Arial Unicode MS</vt:lpstr>
      <vt:lpstr>Symbol</vt:lpstr>
      <vt:lpstr>隶书</vt:lpstr>
      <vt:lpstr>ps</vt:lpstr>
      <vt:lpstr>Equation.DSMT4</vt:lpstr>
      <vt:lpstr>Equation.3</vt:lpstr>
      <vt:lpstr>Equation.DSMT4</vt:lpstr>
      <vt:lpstr>Equation.DSMT4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Equation.DSMT4</vt:lpstr>
      <vt:lpstr>Equation.3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Equation.3</vt:lpstr>
      <vt:lpstr>Equation.DSMT4</vt:lpstr>
      <vt:lpstr>Equation.DSMT4</vt:lpstr>
      <vt:lpstr>Equation.3</vt:lpstr>
      <vt:lpstr>Equation.3</vt:lpstr>
      <vt:lpstr>Equation.3</vt:lpstr>
      <vt:lpstr>Equation.DSMT4</vt:lpstr>
      <vt:lpstr>Equation.3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Equation.3</vt:lpstr>
      <vt:lpstr>Equation.3</vt:lpstr>
      <vt:lpstr>Equation.DSMT4</vt:lpstr>
      <vt:lpstr>Equation.DSMT4</vt:lpstr>
      <vt:lpstr>Equation.3</vt:lpstr>
      <vt:lpstr>Equation.DSMT4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Equation.DSMT4</vt:lpstr>
      <vt:lpstr>Equation.DSMT4</vt:lpstr>
      <vt:lpstr>Equation.3</vt:lpstr>
      <vt:lpstr>Equation.3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§3.5  二维随机变量函数的分布</vt:lpstr>
      <vt:lpstr>PowerPoint 演示文稿</vt:lpstr>
      <vt:lpstr>Three Steps for Transformations</vt:lpstr>
      <vt:lpstr>1. 离散型二维 r.v.的函数</vt:lpstr>
      <vt:lpstr>PowerPoint 演示文稿</vt:lpstr>
      <vt:lpstr>PowerPoint 演示文稿</vt:lpstr>
      <vt:lpstr>PowerPoint 演示文稿</vt:lpstr>
      <vt:lpstr>2. 二维连续r.v.函数的分布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例3.5.4 设随机变量X与Y相互独立，且服从同一分布，其概率密度为   求Z=X/Y的概率密度。</vt:lpstr>
      <vt:lpstr>于是，Z的概率密度为</vt:lpstr>
      <vt:lpstr>PowerPoint 演示文稿</vt:lpstr>
      <vt:lpstr>PowerPoint 演示文稿</vt:lpstr>
      <vt:lpstr>Short Summary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第三章 Summary</vt:lpstr>
    </vt:vector>
  </TitlesOfParts>
  <Company>yh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概 率 统 计</dc:title>
  <dc:creator>Administrator</dc:creator>
  <cp:lastModifiedBy>于东晓</cp:lastModifiedBy>
  <cp:revision>223</cp:revision>
  <cp:lastPrinted>2113-01-01T00:00:00Z</cp:lastPrinted>
  <dcterms:created xsi:type="dcterms:W3CDTF">2006-12-31T12:51:00Z</dcterms:created>
  <dcterms:modified xsi:type="dcterms:W3CDTF">2020-10-26T05:54:09Z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6</vt:i4>
  </property>
  <property fmtid="{D5CDD505-2E9C-101B-9397-08002B2CF9AE}" pid="3" name="KSOProductBuildVer">
    <vt:lpwstr>2052-11.1.0.10072</vt:lpwstr>
  </property>
</Properties>
</file>