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0"/>
  </p:notesMasterIdLst>
  <p:sldIdLst>
    <p:sldId id="258" r:id="rId2"/>
    <p:sldId id="257" r:id="rId3"/>
    <p:sldId id="259" r:id="rId4"/>
    <p:sldId id="276" r:id="rId5"/>
    <p:sldId id="264" r:id="rId6"/>
    <p:sldId id="289" r:id="rId7"/>
    <p:sldId id="261" r:id="rId8"/>
    <p:sldId id="262" r:id="rId9"/>
    <p:sldId id="322" r:id="rId10"/>
    <p:sldId id="290" r:id="rId11"/>
    <p:sldId id="263" r:id="rId12"/>
    <p:sldId id="291" r:id="rId13"/>
    <p:sldId id="292" r:id="rId14"/>
    <p:sldId id="260" r:id="rId15"/>
    <p:sldId id="265" r:id="rId16"/>
    <p:sldId id="266" r:id="rId17"/>
    <p:sldId id="277" r:id="rId18"/>
    <p:sldId id="284" r:id="rId19"/>
    <p:sldId id="287" r:id="rId20"/>
    <p:sldId id="288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23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17" r:id="rId38"/>
    <p:sldId id="318" r:id="rId39"/>
    <p:sldId id="319" r:id="rId40"/>
    <p:sldId id="320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21" r:id="rId4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3333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5" autoAdjust="0"/>
    <p:restoredTop sz="90314" autoAdjust="0"/>
  </p:normalViewPr>
  <p:slideViewPr>
    <p:cSldViewPr>
      <p:cViewPr varScale="1">
        <p:scale>
          <a:sx n="73" d="100"/>
          <a:sy n="73" d="100"/>
        </p:scale>
        <p:origin x="1192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347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wmf"/><Relationship Id="rId1" Type="http://schemas.openxmlformats.org/officeDocument/2006/relationships/image" Target="../media/image6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e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image" Target="../media/image83.emf"/><Relationship Id="rId7" Type="http://schemas.openxmlformats.org/officeDocument/2006/relationships/image" Target="../media/image87.w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wmf"/><Relationship Id="rId1" Type="http://schemas.openxmlformats.org/officeDocument/2006/relationships/image" Target="../media/image90.emf"/><Relationship Id="rId6" Type="http://schemas.openxmlformats.org/officeDocument/2006/relationships/image" Target="../media/image95.wmf"/><Relationship Id="rId5" Type="http://schemas.openxmlformats.org/officeDocument/2006/relationships/image" Target="../media/image94.emf"/><Relationship Id="rId4" Type="http://schemas.openxmlformats.org/officeDocument/2006/relationships/image" Target="../media/image93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image" Target="../media/image105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4" Type="http://schemas.openxmlformats.org/officeDocument/2006/relationships/image" Target="../media/image110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3" Type="http://schemas.openxmlformats.org/officeDocument/2006/relationships/image" Target="../media/image113.emf"/><Relationship Id="rId7" Type="http://schemas.openxmlformats.org/officeDocument/2006/relationships/image" Target="../media/image117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Relationship Id="rId6" Type="http://schemas.openxmlformats.org/officeDocument/2006/relationships/image" Target="../media/image116.emf"/><Relationship Id="rId5" Type="http://schemas.openxmlformats.org/officeDocument/2006/relationships/image" Target="../media/image115.emf"/><Relationship Id="rId4" Type="http://schemas.openxmlformats.org/officeDocument/2006/relationships/image" Target="../media/image114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1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1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6F0B01E-DA71-44F0-96B8-399549E1BADF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D7AF46-285B-4FD5-B671-FBD16A2F1276}" type="slidenum">
              <a:rPr lang="en-US" altLang="zh-CN" smtClean="0">
                <a:latin typeface="Arial" panose="020B0604020202020204" pitchFamily="34" charset="0"/>
              </a:rPr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X</a:t>
            </a:r>
            <a:r>
              <a:rPr lang="zh-CN" altLang="en-US" dirty="0">
                <a:latin typeface="Arial" panose="020B0604020202020204" pitchFamily="34" charset="0"/>
              </a:rPr>
              <a:t>表示停车次数决定了</a:t>
            </a:r>
            <a:r>
              <a:rPr lang="en-US" altLang="zh-CN" dirty="0">
                <a:latin typeface="Arial" panose="020B0604020202020204" pitchFamily="34" charset="0"/>
              </a:rPr>
              <a:t>Xi=1</a:t>
            </a:r>
            <a:r>
              <a:rPr lang="zh-CN" altLang="en-US" dirty="0">
                <a:latin typeface="Arial" panose="020B0604020202020204" pitchFamily="34" charset="0"/>
              </a:rPr>
              <a:t>时表示停车，否则如果</a:t>
            </a:r>
            <a:r>
              <a:rPr lang="en-US" altLang="zh-CN" dirty="0">
                <a:latin typeface="Arial" panose="020B0604020202020204" pitchFamily="34" charset="0"/>
              </a:rPr>
              <a:t>Xi=0</a:t>
            </a:r>
            <a:r>
              <a:rPr lang="zh-CN" altLang="en-US" dirty="0">
                <a:latin typeface="Arial" panose="020B0604020202020204" pitchFamily="34" charset="0"/>
              </a:rPr>
              <a:t>表示停车，那么停车</a:t>
            </a:r>
            <a:r>
              <a:rPr lang="en-US" altLang="zh-CN" dirty="0">
                <a:latin typeface="Arial" panose="020B0604020202020204" pitchFamily="34" charset="0"/>
              </a:rPr>
              <a:t>Xi</a:t>
            </a:r>
            <a:r>
              <a:rPr lang="zh-CN" altLang="en-US" dirty="0">
                <a:latin typeface="Arial" panose="020B0604020202020204" pitchFamily="34" charset="0"/>
              </a:rPr>
              <a:t>一直是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P{Xi=0}</a:t>
            </a:r>
            <a:r>
              <a:rPr lang="zh-CN" altLang="en-US" dirty="0">
                <a:latin typeface="Arial" panose="020B0604020202020204" pitchFamily="34" charset="0"/>
              </a:rPr>
              <a:t>表示</a:t>
            </a:r>
            <a:r>
              <a:rPr lang="en-US" altLang="zh-CN" dirty="0">
                <a:latin typeface="Arial" panose="020B0604020202020204" pitchFamily="34" charset="0"/>
              </a:rPr>
              <a:t>20</a:t>
            </a:r>
            <a:r>
              <a:rPr lang="zh-CN" altLang="en-US" dirty="0">
                <a:latin typeface="Arial" panose="020B0604020202020204" pitchFamily="34" charset="0"/>
              </a:rPr>
              <a:t>人都不下车，相互独立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有人不下，或下多次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这里每站的概率相同，其实就是和抽签理论一样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DDD343-2B3A-4D1A-BC84-DA6F6A8D6CD4}" type="slidenum">
              <a:rPr lang="en-US" altLang="zh-CN" smtClean="0">
                <a:latin typeface="Arial" panose="020B0604020202020204" pitchFamily="34" charset="0"/>
              </a:rPr>
              <a:t>47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708E9E-F29B-4BA3-8D44-2BC9B51F2057}" type="slidenum">
              <a:rPr lang="en-US" altLang="zh-CN" smtClean="0">
                <a:latin typeface="Arial" panose="020B0604020202020204" pitchFamily="34" charset="0"/>
              </a:rPr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数学期望与均值的不同：数学期望是考虑了概率的均值。</a:t>
            </a:r>
            <a:br>
              <a:rPr lang="zh-CN" altLang="en-US">
                <a:latin typeface="Arial" panose="020B0604020202020204" pitchFamily="34" charset="0"/>
              </a:rPr>
            </a:b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X=k</a:t>
            </a:r>
            <a:r>
              <a:rPr lang="zh-CN" altLang="en-US" dirty="0">
                <a:latin typeface="Arial" panose="020B0604020202020204" pitchFamily="34" charset="0"/>
              </a:rPr>
              <a:t>表示成功次数或一个实验结果的出现次数，</a:t>
            </a:r>
            <a:r>
              <a:rPr lang="en-US" altLang="zh-CN" dirty="0">
                <a:latin typeface="Arial" panose="020B0604020202020204" pitchFamily="34" charset="0"/>
              </a:rPr>
              <a:t>k=0</a:t>
            </a:r>
            <a:r>
              <a:rPr lang="zh-CN" altLang="en-US" dirty="0">
                <a:latin typeface="Arial" panose="020B0604020202020204" pitchFamily="34" charset="0"/>
              </a:rPr>
              <a:t>是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B1FC00-DE19-4BA6-BE7D-DB13FFFF635E}" type="slidenum">
              <a:rPr lang="en-US" altLang="zh-CN" smtClean="0">
                <a:latin typeface="Arial" panose="020B0604020202020204" pitchFamily="34" charset="0"/>
              </a:rPr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DDCD29-9B1E-4F6F-A9D8-EA9C29B97258}" type="slidenum">
              <a:rPr lang="en-US" altLang="zh-CN" smtClean="0">
                <a:latin typeface="Arial" panose="020B0604020202020204" pitchFamily="34" charset="0"/>
              </a:rPr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这里只有</a:t>
            </a:r>
            <a:r>
              <a:rPr lang="en-US" altLang="zh-CN" dirty="0">
                <a:latin typeface="Arial" panose="020B0604020202020204" pitchFamily="34" charset="0"/>
              </a:rPr>
              <a:t>0-1</a:t>
            </a:r>
            <a:r>
              <a:rPr lang="zh-CN" altLang="en-US" dirty="0">
                <a:latin typeface="Arial" panose="020B0604020202020204" pitchFamily="34" charset="0"/>
              </a:rPr>
              <a:t>分布中没有给出参数，正态分布中用到了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个参数的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个，其余的分布凡是给出的参数都用到了。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xf(x)</a:t>
            </a:r>
            <a:r>
              <a:rPr lang="zh-CN" altLang="en-US">
                <a:latin typeface="Arial" panose="020B0604020202020204" pitchFamily="34" charset="0"/>
              </a:rPr>
              <a:t>的广义积分需要“绝对收敛”时，才有数学期望</a:t>
            </a: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C54B21-9376-4712-92F7-D8B00C6A9BA3}" type="slidenum">
              <a:rPr lang="en-US" altLang="zh-CN" smtClean="0">
                <a:latin typeface="Arial" panose="020B0604020202020204" pitchFamily="34" charset="0"/>
              </a:rPr>
              <a:t>17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F0B01E-DA71-44F0-96B8-399549E1BADF}" type="slidenum">
              <a:rPr lang="en-US" altLang="zh-CN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3032EC-4064-4D25-89F2-3B6E3879FC54}" type="slidenum">
              <a:rPr lang="en-US" altLang="zh-CN" smtClean="0">
                <a:latin typeface="Arial" panose="020B0604020202020204" pitchFamily="34" charset="0"/>
              </a:rPr>
              <a:t>34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n&lt;=X</a:t>
            </a:r>
            <a:r>
              <a:rPr lang="zh-CN" altLang="en-US">
                <a:latin typeface="Arial" panose="020B0604020202020204" pitchFamily="34" charset="0"/>
              </a:rPr>
              <a:t>，存货量</a:t>
            </a:r>
            <a:r>
              <a:rPr lang="en-US" altLang="zh-CN">
                <a:latin typeface="Arial" panose="020B0604020202020204" pitchFamily="34" charset="0"/>
              </a:rPr>
              <a:t>n</a:t>
            </a:r>
            <a:r>
              <a:rPr lang="zh-CN" altLang="en-US">
                <a:latin typeface="Arial" panose="020B0604020202020204" pitchFamily="34" charset="0"/>
              </a:rPr>
              <a:t>比需求量</a:t>
            </a:r>
            <a:r>
              <a:rPr lang="en-US" altLang="zh-CN">
                <a:latin typeface="Arial" panose="020B0604020202020204" pitchFamily="34" charset="0"/>
              </a:rPr>
              <a:t>X</a:t>
            </a:r>
            <a:r>
              <a:rPr lang="zh-CN" altLang="en-US">
                <a:latin typeface="Arial" panose="020B0604020202020204" pitchFamily="34" charset="0"/>
              </a:rPr>
              <a:t>少，则全卖了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n&gt;x</a:t>
            </a:r>
            <a:r>
              <a:rPr lang="zh-CN" altLang="en-US">
                <a:latin typeface="Arial" panose="020B0604020202020204" pitchFamily="34" charset="0"/>
              </a:rPr>
              <a:t>，库存量</a:t>
            </a:r>
            <a:r>
              <a:rPr lang="en-US" altLang="zh-CN">
                <a:latin typeface="Arial" panose="020B0604020202020204" pitchFamily="34" charset="0"/>
              </a:rPr>
              <a:t>n</a:t>
            </a:r>
            <a:r>
              <a:rPr lang="zh-CN" altLang="en-US">
                <a:latin typeface="Arial" panose="020B0604020202020204" pitchFamily="34" charset="0"/>
              </a:rPr>
              <a:t>比需求量多，则卖了</a:t>
            </a:r>
            <a:r>
              <a:rPr lang="en-US" altLang="zh-CN">
                <a:latin typeface="Arial" panose="020B0604020202020204" pitchFamily="34" charset="0"/>
              </a:rPr>
              <a:t>X</a:t>
            </a:r>
            <a:r>
              <a:rPr lang="zh-CN" altLang="en-US">
                <a:latin typeface="Arial" panose="020B0604020202020204" pitchFamily="34" charset="0"/>
              </a:rPr>
              <a:t>台，而剩下</a:t>
            </a:r>
            <a:r>
              <a:rPr lang="en-US" altLang="zh-CN">
                <a:latin typeface="Arial" panose="020B0604020202020204" pitchFamily="34" charset="0"/>
              </a:rPr>
              <a:t>n-X</a:t>
            </a:r>
            <a:r>
              <a:rPr lang="zh-CN" altLang="en-US">
                <a:latin typeface="Arial" panose="020B0604020202020204" pitchFamily="34" charset="0"/>
              </a:rPr>
              <a:t>台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D08858-25CA-4927-8681-8A0BD5620EF0}" type="slidenum">
              <a:rPr lang="en-US" altLang="zh-CN" smtClean="0">
                <a:latin typeface="Arial" panose="020B0604020202020204" pitchFamily="34" charset="0"/>
              </a:rPr>
              <a:t>41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和的数学期望</a:t>
            </a:r>
            <a:r>
              <a:rPr lang="en-US" altLang="zh-CN">
                <a:latin typeface="Arial" panose="020B0604020202020204" pitchFamily="34" charset="0"/>
              </a:rPr>
              <a:t>=</a:t>
            </a:r>
            <a:r>
              <a:rPr lang="zh-CN" altLang="en-US">
                <a:latin typeface="Arial" panose="020B0604020202020204" pitchFamily="34" charset="0"/>
              </a:rPr>
              <a:t>数学期望之和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积的数学期望</a:t>
            </a:r>
            <a:r>
              <a:rPr lang="en-US" altLang="zh-CN">
                <a:latin typeface="Arial" panose="020B0604020202020204" pitchFamily="34" charset="0"/>
              </a:rPr>
              <a:t>=</a:t>
            </a:r>
            <a:r>
              <a:rPr lang="zh-CN" altLang="en-US">
                <a:latin typeface="Arial" panose="020B0604020202020204" pitchFamily="34" charset="0"/>
              </a:rPr>
              <a:t>数学期望之积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这里</a:t>
            </a:r>
            <a:r>
              <a:rPr lang="en-US" altLang="zh-CN">
                <a:latin typeface="Arial" panose="020B0604020202020204" pitchFamily="34" charset="0"/>
              </a:rPr>
              <a:t>Xi</a:t>
            </a:r>
            <a:r>
              <a:rPr lang="zh-CN" altLang="en-US">
                <a:latin typeface="Arial" panose="020B0604020202020204" pitchFamily="34" charset="0"/>
              </a:rPr>
              <a:t>的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与</a:t>
            </a:r>
            <a:r>
              <a:rPr lang="en-US" altLang="zh-CN">
                <a:latin typeface="Arial" panose="020B0604020202020204" pitchFamily="34" charset="0"/>
              </a:rPr>
              <a:t>0</a:t>
            </a:r>
            <a:r>
              <a:rPr lang="zh-CN" altLang="en-US">
                <a:latin typeface="Arial" panose="020B0604020202020204" pitchFamily="34" charset="0"/>
              </a:rPr>
              <a:t>表示不能颠倒，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只能表示</a:t>
            </a:r>
            <a:r>
              <a:rPr lang="en-US" altLang="zh-CN">
                <a:latin typeface="Arial" panose="020B0604020202020204" pitchFamily="34" charset="0"/>
              </a:rPr>
              <a:t>p</a:t>
            </a:r>
            <a:r>
              <a:rPr lang="zh-CN" altLang="en-US">
                <a:latin typeface="Arial" panose="020B0604020202020204" pitchFamily="34" charset="0"/>
              </a:rPr>
              <a:t>的概率</a:t>
            </a: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A654FA-3970-476B-9873-6A72AFE5151E}" type="slidenum">
              <a:rPr lang="en-US" altLang="zh-CN" smtClean="0">
                <a:latin typeface="Arial" panose="020B0604020202020204" pitchFamily="34" charset="0"/>
              </a:rPr>
              <a:t>43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8D1486-95CA-4AD9-B851-397F33E6604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6AADF3-BD0E-4A58-8C78-2E83951FE7A0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4</a:t>
            </a:r>
            <a:r>
              <a:rPr lang="zh-CN" altLang="en-US" sz="1200" dirty="0">
                <a:solidFill>
                  <a:prstClr val="white"/>
                </a:solidFill>
              </a:rPr>
              <a:t>章 随机变量的数字特征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6AADF3-BD0E-4A58-8C78-2E83951FE7A0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4</a:t>
            </a:r>
            <a:r>
              <a:rPr lang="zh-CN" altLang="en-US" sz="1200" dirty="0">
                <a:solidFill>
                  <a:prstClr val="white"/>
                </a:solidFill>
              </a:rPr>
              <a:t>章 随机变量的数字特征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5966B-38D0-442B-A029-0EACCEE6A52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A77EF-8B1A-4743-B4BE-5117F518F681}" type="slidenum">
              <a:rPr lang="zh-CN" altLang="en-US"/>
              <a:t>‹#›</a:t>
            </a:fld>
            <a:endParaRPr lang="en-US" sz="1800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60258-F0F9-4A10-A741-2C7CFC8AB717}" type="slidenum">
              <a:rPr lang="zh-CN" altLang="en-US"/>
              <a:t>‹#›</a:t>
            </a:fld>
            <a:endParaRPr lang="en-US" sz="1800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56AADF3-BD0E-4A58-8C78-2E83951FE7A0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4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3.emf"/><Relationship Id="rId5" Type="http://schemas.openxmlformats.org/officeDocument/2006/relationships/image" Target="../media/image20.e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2.emf"/><Relationship Id="rId14" Type="http://schemas.openxmlformats.org/officeDocument/2006/relationships/slide" Target="slide4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38.e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5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2.w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5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5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2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7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7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88.e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7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84.wmf"/><Relationship Id="rId4" Type="http://schemas.openxmlformats.org/officeDocument/2006/relationships/image" Target="../media/image81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89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94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9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93.emf"/><Relationship Id="rId5" Type="http://schemas.openxmlformats.org/officeDocument/2006/relationships/image" Target="../media/image90.emf"/><Relationship Id="rId15" Type="http://schemas.openxmlformats.org/officeDocument/2006/relationships/image" Target="../media/image95.wmf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92.emf"/><Relationship Id="rId14" Type="http://schemas.openxmlformats.org/officeDocument/2006/relationships/oleObject" Target="../embeddings/oleObject9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7.e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9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9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9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0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10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0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104.emf"/><Relationship Id="rId4" Type="http://schemas.openxmlformats.org/officeDocument/2006/relationships/oleObject" Target="../embeddings/oleObject10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7" Type="http://schemas.openxmlformats.org/officeDocument/2006/relationships/slide" Target="slide1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06.e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05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08.emf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10.emf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114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18.e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5.emf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17.e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12.e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114.emf"/><Relationship Id="rId4" Type="http://schemas.openxmlformats.org/officeDocument/2006/relationships/image" Target="../media/image111.e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16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13" Type="http://schemas.openxmlformats.org/officeDocument/2006/relationships/oleObject" Target="../embeddings/oleObject127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2.e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24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19.e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21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3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762000" y="1196752"/>
            <a:ext cx="80010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>
                <a:latin typeface="Times New Roman" panose="02020603050405020304" pitchFamily="18" charset="0"/>
              </a:rPr>
              <a:t>      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在前面的课程中，我们讨论了随机变量及其分布，如果知道了随机变量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zh-CN" altLang="en-US" sz="3200" b="1">
                <a:latin typeface="Times New Roman" panose="02020603050405020304" pitchFamily="18" charset="0"/>
              </a:rPr>
              <a:t>的概率分布，那么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zh-CN" altLang="en-US" sz="3200" b="1">
                <a:latin typeface="Times New Roman" panose="02020603050405020304" pitchFamily="18" charset="0"/>
              </a:rPr>
              <a:t>的全部概率特性也就知道了</a:t>
            </a:r>
            <a:r>
              <a:rPr kumimoji="1" lang="en-US" altLang="zh-CN" sz="3200" b="1">
                <a:latin typeface="Times New Roman" panose="02020603050405020304" pitchFamily="18" charset="0"/>
              </a:rPr>
              <a:t>.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26984" name="Rectangle 8"/>
          <p:cNvSpPr>
            <a:spLocks noChangeArrowheads="1"/>
          </p:cNvSpPr>
          <p:nvPr/>
        </p:nvSpPr>
        <p:spPr bwMode="auto">
          <a:xfrm>
            <a:off x="755650" y="3081115"/>
            <a:ext cx="77724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然而，在实际问题中，概率分布一般是较难确定的</a:t>
            </a:r>
            <a:r>
              <a:rPr kumimoji="1" lang="en-US" altLang="zh-CN" sz="3200" b="1">
                <a:latin typeface="Times New Roman" panose="02020603050405020304" pitchFamily="18" charset="0"/>
              </a:rPr>
              <a:t>.  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而且在一些实际应用中，人们并不需要知道随机变量的一切概率性质，只要知道它的某些数字特征就够了</a:t>
            </a:r>
            <a:r>
              <a:rPr kumimoji="1" lang="en-US" altLang="zh-CN" sz="3200" b="1">
                <a:latin typeface="Times New Roman" panose="02020603050405020304" pitchFamily="18" charset="0"/>
              </a:rPr>
              <a:t>.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第四章  随机变量的数字特征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3" grpId="0" autoUpdateAnimBg="0"/>
      <p:bldP spid="12698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42" name="Object 2"/>
          <p:cNvGraphicFramePr>
            <a:graphicFrameLocks noChangeAspect="1"/>
          </p:cNvGraphicFramePr>
          <p:nvPr/>
        </p:nvGraphicFramePr>
        <p:xfrm>
          <a:off x="1908175" y="3932536"/>
          <a:ext cx="54721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8" name="公式" r:id="rId4" imgW="2197100" imgH="177800" progId="Equation.3">
                  <p:embed/>
                </p:oleObj>
              </mc:Choice>
              <mc:Fallback>
                <p:oleObj name="公式" r:id="rId4" imgW="2197100" imgH="177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932536"/>
                        <a:ext cx="54721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3" name="Object 3"/>
          <p:cNvGraphicFramePr>
            <a:graphicFrameLocks noChangeAspect="1"/>
          </p:cNvGraphicFramePr>
          <p:nvPr/>
        </p:nvGraphicFramePr>
        <p:xfrm>
          <a:off x="1908175" y="4792643"/>
          <a:ext cx="5616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9" name="公式" r:id="rId6" imgW="2183765" imgH="177800" progId="Equation.3">
                  <p:embed/>
                </p:oleObj>
              </mc:Choice>
              <mc:Fallback>
                <p:oleObj name="公式" r:id="rId6" imgW="2183765" imgH="177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792643"/>
                        <a:ext cx="5616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4" name="Object 4"/>
          <p:cNvGraphicFramePr>
            <a:graphicFrameLocks noChangeAspect="1"/>
          </p:cNvGraphicFramePr>
          <p:nvPr/>
        </p:nvGraphicFramePr>
        <p:xfrm>
          <a:off x="1763713" y="979786"/>
          <a:ext cx="5384800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0" name="文档" r:id="rId8" imgW="6173470" imgH="1786255" progId="Word.Document.8">
                  <p:embed/>
                </p:oleObj>
              </mc:Choice>
              <mc:Fallback>
                <p:oleObj name="文档" r:id="rId8" imgW="6173470" imgH="178625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979786"/>
                        <a:ext cx="5384800" cy="155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5" name="Object 5"/>
          <p:cNvGraphicFramePr>
            <a:graphicFrameLocks noChangeAspect="1"/>
          </p:cNvGraphicFramePr>
          <p:nvPr/>
        </p:nvGraphicFramePr>
        <p:xfrm>
          <a:off x="1763713" y="2348211"/>
          <a:ext cx="53276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1" name="文档" r:id="rId10" imgW="6181090" imgH="1786255" progId="Word.Document.8">
                  <p:embed/>
                </p:oleObj>
              </mc:Choice>
              <mc:Fallback>
                <p:oleObj name="文档" r:id="rId10" imgW="6181090" imgH="178625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348211"/>
                        <a:ext cx="532765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476375" y="260648"/>
            <a:ext cx="936625" cy="5191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前例</a:t>
            </a:r>
            <a:r>
              <a:rPr kumimoji="1" lang="zh-CN" altLang="en-US" sz="2800">
                <a:solidFill>
                  <a:srgbClr val="FF0066"/>
                </a:solidFill>
                <a:latin typeface="Times New Roman" panose="02020603050405020304" pitchFamily="18" charset="0"/>
              </a:rPr>
              <a:t> </a:t>
            </a:r>
            <a:endParaRPr kumimoji="1" lang="zh-CN" altLang="en-US" sz="2800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34" name="Text Box 38"/>
          <p:cNvSpPr txBox="1">
            <a:spLocks noChangeArrowheads="1"/>
          </p:cNvSpPr>
          <p:nvPr/>
        </p:nvSpPr>
        <p:spPr bwMode="auto">
          <a:xfrm>
            <a:off x="1258888" y="980728"/>
            <a:ext cx="6046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~ B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n ,  p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), 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求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32135" name="Text Box 39"/>
          <p:cNvSpPr txBox="1">
            <a:spLocks noChangeArrowheads="1"/>
          </p:cNvSpPr>
          <p:nvPr/>
        </p:nvSpPr>
        <p:spPr bwMode="auto">
          <a:xfrm>
            <a:off x="611188" y="1771749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32136" name="Object 40"/>
          <p:cNvGraphicFramePr>
            <a:graphicFrameLocks noChangeAspect="1"/>
          </p:cNvGraphicFramePr>
          <p:nvPr/>
        </p:nvGraphicFramePr>
        <p:xfrm>
          <a:off x="1403350" y="1700312"/>
          <a:ext cx="4368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1" name="Equation" r:id="rId4" imgW="7251700" imgH="1625600" progId="Equation.3">
                  <p:embed/>
                </p:oleObj>
              </mc:Choice>
              <mc:Fallback>
                <p:oleObj name="Equation" r:id="rId4" imgW="7251700" imgH="1625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00312"/>
                        <a:ext cx="4368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37" name="Object 41"/>
          <p:cNvGraphicFramePr>
            <a:graphicFrameLocks noChangeAspect="1"/>
          </p:cNvGraphicFramePr>
          <p:nvPr/>
        </p:nvGraphicFramePr>
        <p:xfrm>
          <a:off x="2406650" y="2682974"/>
          <a:ext cx="6502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2" name="Equation" r:id="rId6" imgW="10807700" imgH="1689100" progId="Equation.3">
                  <p:embed/>
                </p:oleObj>
              </mc:Choice>
              <mc:Fallback>
                <p:oleObj name="Equation" r:id="rId6" imgW="10807700" imgH="16891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2682974"/>
                        <a:ext cx="6502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38" name="Object 42"/>
          <p:cNvGraphicFramePr>
            <a:graphicFrameLocks noChangeAspect="1"/>
          </p:cNvGraphicFramePr>
          <p:nvPr/>
        </p:nvGraphicFramePr>
        <p:xfrm>
          <a:off x="2268538" y="3716437"/>
          <a:ext cx="4319587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3" name="Equation" r:id="rId8" imgW="2806700" imgH="698500" progId="Equation.DSMT4">
                  <p:embed/>
                </p:oleObj>
              </mc:Choice>
              <mc:Fallback>
                <p:oleObj name="Equation" r:id="rId8" imgW="2806700" imgH="6985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716437"/>
                        <a:ext cx="4319587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39" name="Object 43"/>
          <p:cNvGraphicFramePr>
            <a:graphicFrameLocks noChangeAspect="1"/>
          </p:cNvGraphicFramePr>
          <p:nvPr/>
        </p:nvGraphicFramePr>
        <p:xfrm>
          <a:off x="6805613" y="4230787"/>
          <a:ext cx="10064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4" name="Equation" r:id="rId10" imgW="1244600" imgH="520700" progId="Equation.3">
                  <p:embed/>
                </p:oleObj>
              </mc:Choice>
              <mc:Fallback>
                <p:oleObj name="Equation" r:id="rId10" imgW="1244600" imgH="5207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613" y="4230787"/>
                        <a:ext cx="100647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6"/>
          <p:cNvGrpSpPr/>
          <p:nvPr/>
        </p:nvGrpSpPr>
        <p:grpSpPr bwMode="auto">
          <a:xfrm>
            <a:off x="641350" y="5127724"/>
            <a:ext cx="6789738" cy="706438"/>
            <a:chOff x="404" y="3412"/>
            <a:chExt cx="4277" cy="445"/>
          </a:xfrm>
        </p:grpSpPr>
        <p:sp>
          <p:nvSpPr>
            <p:cNvPr id="12302" name="Text Box 44"/>
            <p:cNvSpPr txBox="1">
              <a:spLocks noChangeArrowheads="1"/>
            </p:cNvSpPr>
            <p:nvPr/>
          </p:nvSpPr>
          <p:spPr bwMode="auto">
            <a:xfrm>
              <a:off x="404" y="3412"/>
              <a:ext cx="39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anose="02020603050405020304" pitchFamily="18" charset="0"/>
                  <a:ea typeface="黑体" panose="02010609060101010101" pitchFamily="49" charset="-122"/>
                </a:rPr>
                <a:t>特例</a:t>
              </a:r>
              <a:r>
                <a:rPr kumimoji="1" lang="zh-CN" altLang="en-US" sz="3600">
                  <a:latin typeface="Times New Roman" panose="02020603050405020304" pitchFamily="18" charset="0"/>
                  <a:ea typeface="楷体_GB2312" pitchFamily="49" charset="-122"/>
                </a:rPr>
                <a:t>  若</a:t>
              </a:r>
              <a:r>
                <a:rPr kumimoji="1" lang="en-US" altLang="zh-CN" sz="3600" i="1">
                  <a:latin typeface="Times New Roman" panose="02020603050405020304" pitchFamily="18" charset="0"/>
                  <a:ea typeface="楷体_GB2312" pitchFamily="49" charset="-122"/>
                </a:rPr>
                <a:t>X ~ B </a:t>
              </a:r>
              <a:r>
                <a:rPr kumimoji="1" lang="en-US" altLang="zh-CN" sz="3600">
                  <a:latin typeface="Times New Roman" panose="02020603050405020304" pitchFamily="18" charset="0"/>
                  <a:ea typeface="楷体_GB2312" pitchFamily="49" charset="-122"/>
                </a:rPr>
                <a:t>( 1</a:t>
              </a:r>
              <a:r>
                <a:rPr kumimoji="1" lang="en-US" altLang="zh-CN" sz="3600" i="1">
                  <a:latin typeface="Times New Roman" panose="02020603050405020304" pitchFamily="18" charset="0"/>
                  <a:ea typeface="楷体_GB2312" pitchFamily="49" charset="-122"/>
                </a:rPr>
                <a:t> ,  p </a:t>
              </a:r>
              <a:r>
                <a:rPr kumimoji="1" lang="en-US" altLang="zh-CN" sz="3600">
                  <a:latin typeface="Times New Roman" panose="02020603050405020304" pitchFamily="18" charset="0"/>
                  <a:ea typeface="楷体_GB2312" pitchFamily="49" charset="-122"/>
                </a:rPr>
                <a:t>),  </a:t>
              </a:r>
              <a:r>
                <a:rPr kumimoji="1" lang="zh-CN" altLang="en-US" sz="3600">
                  <a:latin typeface="Times New Roman" panose="02020603050405020304" pitchFamily="18" charset="0"/>
                  <a:ea typeface="楷体_GB2312" pitchFamily="49" charset="-122"/>
                </a:rPr>
                <a:t>则 </a:t>
              </a:r>
              <a:r>
                <a:rPr kumimoji="1" lang="en-US" altLang="zh-CN" sz="3600" i="1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kumimoji="1" lang="en-US" altLang="zh-CN" sz="360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3600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60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r>
                <a:rPr kumimoji="1" lang="en-US" altLang="zh-CN" sz="3600" i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12303" name="Object 45"/>
            <p:cNvGraphicFramePr>
              <a:graphicFrameLocks noChangeAspect="1"/>
            </p:cNvGraphicFramePr>
            <p:nvPr/>
          </p:nvGraphicFramePr>
          <p:xfrm>
            <a:off x="4195" y="3521"/>
            <a:ext cx="48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5" name="Equation" r:id="rId12" imgW="419100" imgH="254000" progId="Equation.3">
                    <p:embed/>
                  </p:oleObj>
                </mc:Choice>
                <mc:Fallback>
                  <p:oleObj name="Equation" r:id="rId12" imgW="419100" imgH="2540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3521"/>
                          <a:ext cx="48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圆角矩形 10"/>
          <p:cNvSpPr/>
          <p:nvPr/>
        </p:nvSpPr>
        <p:spPr>
          <a:xfrm>
            <a:off x="139038" y="116632"/>
            <a:ext cx="3024187" cy="647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0000FF"/>
                </a:solidFill>
              </a:rPr>
              <a:t>方法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</a:rPr>
              <a:t>：根据定义</a:t>
            </a:r>
          </a:p>
        </p:txBody>
      </p:sp>
      <p:sp>
        <p:nvSpPr>
          <p:cNvPr id="4" name="右箭头 3">
            <a:hlinkClick r:id="rId14" action="ppaction://hlinksldjump"/>
          </p:cNvPr>
          <p:cNvSpPr/>
          <p:nvPr/>
        </p:nvSpPr>
        <p:spPr>
          <a:xfrm>
            <a:off x="8532440" y="6129300"/>
            <a:ext cx="432048" cy="36004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584" y="836712"/>
            <a:ext cx="7272808" cy="86409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4" grpId="0" autoUpdateAnimBg="0"/>
      <p:bldP spid="132135" grpId="0" autoUpdateAnimBg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1258888" y="500732"/>
            <a:ext cx="53609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 ~ P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λ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), 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求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64867" name="Object 3"/>
          <p:cNvGraphicFramePr>
            <a:graphicFrameLocks noChangeAspect="1"/>
          </p:cNvGraphicFramePr>
          <p:nvPr/>
        </p:nvGraphicFramePr>
        <p:xfrm>
          <a:off x="1403350" y="1364332"/>
          <a:ext cx="18002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0" name="公式" r:id="rId3" imgW="647700" imgH="203200" progId="Equation.3">
                  <p:embed/>
                </p:oleObj>
              </mc:Choice>
              <mc:Fallback>
                <p:oleObj name="公式" r:id="rId3" imgW="6477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364332"/>
                        <a:ext cx="18002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9" name="Object 5"/>
          <p:cNvGraphicFramePr>
            <a:graphicFrameLocks noChangeAspect="1"/>
          </p:cNvGraphicFramePr>
          <p:nvPr/>
        </p:nvGraphicFramePr>
        <p:xfrm>
          <a:off x="1331913" y="1867569"/>
          <a:ext cx="62642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1" name="公式" r:id="rId5" imgW="2387600" imgH="419100" progId="Equation.3">
                  <p:embed/>
                </p:oleObj>
              </mc:Choice>
              <mc:Fallback>
                <p:oleObj name="公式" r:id="rId5" imgW="23876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867569"/>
                        <a:ext cx="626427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1" name="Object 7"/>
          <p:cNvGraphicFramePr>
            <a:graphicFrameLocks noChangeAspect="1"/>
          </p:cNvGraphicFramePr>
          <p:nvPr/>
        </p:nvGraphicFramePr>
        <p:xfrm>
          <a:off x="1331913" y="3091532"/>
          <a:ext cx="431958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2" name="公式" r:id="rId7" imgW="1815465" imgH="444500" progId="Equation.3">
                  <p:embed/>
                </p:oleObj>
              </mc:Choice>
              <mc:Fallback>
                <p:oleObj name="公式" r:id="rId7" imgW="1815465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091532"/>
                        <a:ext cx="4319587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2" name="Object 8"/>
          <p:cNvGraphicFramePr>
            <a:graphicFrameLocks noChangeAspect="1"/>
          </p:cNvGraphicFramePr>
          <p:nvPr/>
        </p:nvGraphicFramePr>
        <p:xfrm>
          <a:off x="5580063" y="3020094"/>
          <a:ext cx="266541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3" name="公式" r:id="rId9" imgW="1054100" imgH="444500" progId="Equation.3">
                  <p:embed/>
                </p:oleObj>
              </mc:Choice>
              <mc:Fallback>
                <p:oleObj name="公式" r:id="rId9" imgW="10541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020094"/>
                        <a:ext cx="2665412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3" name="Object 9"/>
          <p:cNvGraphicFramePr>
            <a:graphicFrameLocks noChangeAspect="1"/>
          </p:cNvGraphicFramePr>
          <p:nvPr/>
        </p:nvGraphicFramePr>
        <p:xfrm>
          <a:off x="2195513" y="4317082"/>
          <a:ext cx="2159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4" name="公式" r:id="rId11" imgW="799465" imgH="444500" progId="Equation.3">
                  <p:embed/>
                </p:oleObj>
              </mc:Choice>
              <mc:Fallback>
                <p:oleObj name="公式" r:id="rId11" imgW="799465" imgH="444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317082"/>
                        <a:ext cx="2159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4" name="Object 10"/>
          <p:cNvGraphicFramePr>
            <a:graphicFrameLocks noChangeAspect="1"/>
          </p:cNvGraphicFramePr>
          <p:nvPr/>
        </p:nvGraphicFramePr>
        <p:xfrm>
          <a:off x="4500563" y="4604419"/>
          <a:ext cx="24495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5" name="公式" r:id="rId13" imgW="914400" imgH="203200" progId="Equation.3">
                  <p:embed/>
                </p:oleObj>
              </mc:Choice>
              <mc:Fallback>
                <p:oleObj name="公式" r:id="rId13" imgW="9144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604419"/>
                        <a:ext cx="244951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827584" y="332656"/>
            <a:ext cx="7272808" cy="936104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 autoUpdateAnimBg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2562225" y="1051223"/>
          <a:ext cx="3300413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0" name="Equation" r:id="rId3" imgW="1269365" imgH="482600" progId="Equation.DSMT4">
                  <p:embed/>
                </p:oleObj>
              </mc:Choice>
              <mc:Fallback>
                <p:oleObj name="Equation" r:id="rId3" imgW="1269365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1051223"/>
                        <a:ext cx="3300413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4" name="Object 6"/>
          <p:cNvGraphicFramePr>
            <a:graphicFrameLocks noChangeAspect="1"/>
          </p:cNvGraphicFramePr>
          <p:nvPr/>
        </p:nvGraphicFramePr>
        <p:xfrm>
          <a:off x="1763713" y="2276872"/>
          <a:ext cx="36718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1" name="公式" r:id="rId5" imgW="1358900" imgH="330200" progId="Equation.3">
                  <p:embed/>
                </p:oleObj>
              </mc:Choice>
              <mc:Fallback>
                <p:oleObj name="公式" r:id="rId5" imgW="1358900" imgH="33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276872"/>
                        <a:ext cx="367188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1692275" y="260648"/>
            <a:ext cx="4781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</a:rPr>
              <a:t>例</a:t>
            </a:r>
            <a:r>
              <a:rPr kumimoji="1" lang="zh-CN" altLang="en-US" sz="3200">
                <a:latin typeface="Times New Roman" panose="02020603050405020304" pitchFamily="18" charset="0"/>
              </a:rPr>
              <a:t>   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X ~ E </a:t>
            </a:r>
            <a:r>
              <a:rPr kumimoji="1" lang="en-US" altLang="zh-CN" sz="3200">
                <a:latin typeface="Times New Roman" panose="02020603050405020304" pitchFamily="18" charset="0"/>
              </a:rPr>
              <a:t>(</a:t>
            </a:r>
            <a:r>
              <a:rPr kumimoji="1" lang="en-US" altLang="zh-CN" sz="3200" i="1">
                <a:latin typeface="Times New Roman" panose="02020603050405020304" pitchFamily="18" charset="0"/>
              </a:rPr>
              <a:t>λ</a:t>
            </a:r>
            <a:r>
              <a:rPr kumimoji="1" lang="en-US" altLang="zh-CN" sz="3200">
                <a:latin typeface="Times New Roman" panose="02020603050405020304" pitchFamily="18" charset="0"/>
              </a:rPr>
              <a:t>) ,  </a:t>
            </a:r>
            <a:r>
              <a:rPr kumimoji="1" lang="zh-CN" altLang="en-US" sz="3200">
                <a:latin typeface="Times New Roman" panose="02020603050405020304" pitchFamily="18" charset="0"/>
              </a:rPr>
              <a:t>求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E</a:t>
            </a:r>
            <a:r>
              <a:rPr kumimoji="1" lang="en-US" altLang="zh-CN" sz="3200">
                <a:latin typeface="Times New Roman" panose="02020603050405020304" pitchFamily="18" charset="0"/>
              </a:rPr>
              <a:t>( </a:t>
            </a:r>
            <a:r>
              <a:rPr kumimoji="1" lang="en-US" altLang="zh-CN" sz="3200" i="1">
                <a:latin typeface="Times New Roman" panose="02020603050405020304" pitchFamily="18" charset="0"/>
              </a:rPr>
              <a:t>X </a:t>
            </a:r>
            <a:r>
              <a:rPr kumimoji="1" lang="en-US" altLang="zh-CN" sz="3200">
                <a:latin typeface="Times New Roman" panose="02020603050405020304" pitchFamily="18" charset="0"/>
              </a:rPr>
              <a:t>)</a:t>
            </a:r>
            <a:r>
              <a:rPr kumimoji="1" lang="en-US" altLang="zh-CN" sz="3200" i="1">
                <a:latin typeface="Times New Roman" panose="02020603050405020304" pitchFamily="18" charset="0"/>
              </a:rPr>
              <a:t> </a:t>
            </a:r>
            <a:r>
              <a:rPr kumimoji="1" lang="en-US" altLang="zh-CN" sz="320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65898" name="Object 10"/>
          <p:cNvGraphicFramePr>
            <a:graphicFrameLocks noChangeAspect="1"/>
          </p:cNvGraphicFramePr>
          <p:nvPr/>
        </p:nvGraphicFramePr>
        <p:xfrm>
          <a:off x="2771775" y="3284934"/>
          <a:ext cx="39608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2" name="公式" r:id="rId7" imgW="1549400" imgH="330200" progId="Equation.3">
                  <p:embed/>
                </p:oleObj>
              </mc:Choice>
              <mc:Fallback>
                <p:oleObj name="公式" r:id="rId7" imgW="1549400" imgH="330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284934"/>
                        <a:ext cx="396081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9" name="Object 11"/>
          <p:cNvGraphicFramePr>
            <a:graphicFrameLocks noChangeAspect="1"/>
          </p:cNvGraphicFramePr>
          <p:nvPr/>
        </p:nvGraphicFramePr>
        <p:xfrm>
          <a:off x="2771775" y="4293096"/>
          <a:ext cx="27368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33" name="公式" r:id="rId9" imgW="1078865" imgH="393700" progId="Equation.3">
                  <p:embed/>
                </p:oleObj>
              </mc:Choice>
              <mc:Fallback>
                <p:oleObj name="公式" r:id="rId9" imgW="1078865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293096"/>
                        <a:ext cx="273685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827584" y="188640"/>
            <a:ext cx="7056784" cy="79208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7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27584" y="332656"/>
            <a:ext cx="7272808" cy="936104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038" name="Text Box 14"/>
          <p:cNvSpPr txBox="1">
            <a:spLocks noChangeArrowheads="1"/>
          </p:cNvSpPr>
          <p:nvPr/>
        </p:nvSpPr>
        <p:spPr bwMode="auto">
          <a:xfrm>
            <a:off x="1187450" y="477019"/>
            <a:ext cx="63833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 ~ N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,   </a:t>
            </a:r>
            <a:r>
              <a:rPr kumimoji="1" lang="en-US" altLang="zh-CN" sz="36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), 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求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1258888" y="1700982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29041" name="Object 17"/>
          <p:cNvGraphicFramePr>
            <a:graphicFrameLocks noChangeAspect="1"/>
          </p:cNvGraphicFramePr>
          <p:nvPr/>
        </p:nvGraphicFramePr>
        <p:xfrm>
          <a:off x="2195513" y="1485082"/>
          <a:ext cx="4699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3" name="Equation" r:id="rId3" imgW="7810500" imgH="1752600" progId="Equation.3">
                  <p:embed/>
                </p:oleObj>
              </mc:Choice>
              <mc:Fallback>
                <p:oleObj name="Equation" r:id="rId3" imgW="7810500" imgH="175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485082"/>
                        <a:ext cx="4699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2" name="Object 18"/>
          <p:cNvGraphicFramePr>
            <a:graphicFrameLocks noChangeAspect="1"/>
          </p:cNvGraphicFramePr>
          <p:nvPr/>
        </p:nvGraphicFramePr>
        <p:xfrm>
          <a:off x="2771775" y="2637607"/>
          <a:ext cx="5113338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4" name="Equation" r:id="rId5" imgW="3302000" imgH="863600" progId="Equation.3">
                  <p:embed/>
                </p:oleObj>
              </mc:Choice>
              <mc:Fallback>
                <p:oleObj name="Equation" r:id="rId5" imgW="3302000" imgH="863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637607"/>
                        <a:ext cx="5113338" cy="149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3" name="Object 19"/>
          <p:cNvGraphicFramePr>
            <a:graphicFrameLocks noChangeAspect="1"/>
          </p:cNvGraphicFramePr>
          <p:nvPr/>
        </p:nvGraphicFramePr>
        <p:xfrm>
          <a:off x="3203575" y="4364807"/>
          <a:ext cx="9366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5" name="Equation" r:id="rId7" imgW="673100" imgH="330200" progId="Equation.3">
                  <p:embed/>
                </p:oleObj>
              </mc:Choice>
              <mc:Fallback>
                <p:oleObj name="Equation" r:id="rId7" imgW="673100" imgH="330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364807"/>
                        <a:ext cx="93662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9038" grpId="0" autoUpdateAnimBg="0"/>
      <p:bldP spid="1290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67" name="Text Box 23"/>
          <p:cNvSpPr txBox="1">
            <a:spLocks noChangeArrowheads="1"/>
          </p:cNvSpPr>
          <p:nvPr/>
        </p:nvSpPr>
        <p:spPr bwMode="auto">
          <a:xfrm>
            <a:off x="2268538" y="116632"/>
            <a:ext cx="4313237" cy="641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常见分布的数学期望</a:t>
            </a:r>
            <a:endParaRPr kumimoji="1" lang="zh-CN" altLang="en-US" sz="36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24"/>
          <p:cNvGrpSpPr/>
          <p:nvPr/>
        </p:nvGrpSpPr>
        <p:grpSpPr bwMode="auto">
          <a:xfrm>
            <a:off x="539750" y="792907"/>
            <a:ext cx="8224838" cy="5410200"/>
            <a:chOff x="288" y="720"/>
            <a:chExt cx="5181" cy="3408"/>
          </a:xfrm>
        </p:grpSpPr>
        <p:sp>
          <p:nvSpPr>
            <p:cNvPr id="16401" name="Line 25"/>
            <p:cNvSpPr>
              <a:spLocks noChangeShapeType="1"/>
            </p:cNvSpPr>
            <p:nvPr/>
          </p:nvSpPr>
          <p:spPr bwMode="auto">
            <a:xfrm>
              <a:off x="288" y="1344"/>
              <a:ext cx="5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2" name="Line 26"/>
            <p:cNvSpPr>
              <a:spLocks noChangeShapeType="1"/>
            </p:cNvSpPr>
            <p:nvPr/>
          </p:nvSpPr>
          <p:spPr bwMode="auto">
            <a:xfrm>
              <a:off x="1968" y="720"/>
              <a:ext cx="0" cy="3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3" name="Text Box 27"/>
            <p:cNvSpPr txBox="1">
              <a:spLocks noChangeArrowheads="1"/>
            </p:cNvSpPr>
            <p:nvPr/>
          </p:nvSpPr>
          <p:spPr bwMode="auto">
            <a:xfrm>
              <a:off x="607" y="783"/>
              <a:ext cx="692" cy="4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分布</a:t>
              </a:r>
            </a:p>
          </p:txBody>
        </p:sp>
        <p:sp>
          <p:nvSpPr>
            <p:cNvPr id="16404" name="Text Box 28"/>
            <p:cNvSpPr txBox="1">
              <a:spLocks noChangeArrowheads="1"/>
            </p:cNvSpPr>
            <p:nvPr/>
          </p:nvSpPr>
          <p:spPr bwMode="auto">
            <a:xfrm>
              <a:off x="4777" y="813"/>
              <a:ext cx="692" cy="4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期望</a:t>
              </a:r>
            </a:p>
          </p:txBody>
        </p:sp>
        <p:sp>
          <p:nvSpPr>
            <p:cNvPr id="16405" name="Text Box 29"/>
            <p:cNvSpPr txBox="1">
              <a:spLocks noChangeArrowheads="1"/>
            </p:cNvSpPr>
            <p:nvPr/>
          </p:nvSpPr>
          <p:spPr bwMode="auto">
            <a:xfrm>
              <a:off x="2681" y="799"/>
              <a:ext cx="1268" cy="4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anose="02020603050405020304" pitchFamily="18" charset="0"/>
                  <a:ea typeface="楷体_GB2312" pitchFamily="49" charset="-122"/>
                </a:rPr>
                <a:t>概率分布</a:t>
              </a:r>
            </a:p>
          </p:txBody>
        </p:sp>
        <p:sp>
          <p:nvSpPr>
            <p:cNvPr id="16406" name="Line 30"/>
            <p:cNvSpPr>
              <a:spLocks noChangeShapeType="1"/>
            </p:cNvSpPr>
            <p:nvPr/>
          </p:nvSpPr>
          <p:spPr bwMode="auto">
            <a:xfrm>
              <a:off x="4711" y="768"/>
              <a:ext cx="0" cy="3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31"/>
          <p:cNvGrpSpPr/>
          <p:nvPr/>
        </p:nvGrpSpPr>
        <p:grpSpPr bwMode="auto">
          <a:xfrm>
            <a:off x="684213" y="2089894"/>
            <a:ext cx="5765800" cy="1054100"/>
            <a:chOff x="384" y="1416"/>
            <a:chExt cx="3632" cy="664"/>
          </a:xfrm>
        </p:grpSpPr>
        <p:sp>
          <p:nvSpPr>
            <p:cNvPr id="16399" name="Text Box 32"/>
            <p:cNvSpPr txBox="1">
              <a:spLocks noChangeArrowheads="1"/>
            </p:cNvSpPr>
            <p:nvPr/>
          </p:nvSpPr>
          <p:spPr bwMode="auto">
            <a:xfrm>
              <a:off x="384" y="1416"/>
              <a:ext cx="96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0-1</a:t>
              </a:r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分布</a:t>
              </a:r>
            </a:p>
          </p:txBody>
        </p:sp>
        <p:graphicFrame>
          <p:nvGraphicFramePr>
            <p:cNvPr id="16400" name="Object 33"/>
            <p:cNvGraphicFramePr>
              <a:graphicFrameLocks noChangeAspect="1"/>
            </p:cNvGraphicFramePr>
            <p:nvPr/>
          </p:nvGraphicFramePr>
          <p:xfrm>
            <a:off x="2304" y="1424"/>
            <a:ext cx="1712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72" name="Equation" r:id="rId4" imgW="4508500" imgH="1714500" progId="Equation.3">
                    <p:embed/>
                  </p:oleObj>
                </mc:Choice>
                <mc:Fallback>
                  <p:oleObj name="Equation" r:id="rId4" imgW="4508500" imgH="17145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424"/>
                          <a:ext cx="1712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5"/>
          <p:cNvGrpSpPr/>
          <p:nvPr/>
        </p:nvGrpSpPr>
        <p:grpSpPr bwMode="auto">
          <a:xfrm>
            <a:off x="755650" y="3385294"/>
            <a:ext cx="6756400" cy="1143000"/>
            <a:chOff x="432" y="2352"/>
            <a:chExt cx="4256" cy="720"/>
          </a:xfrm>
        </p:grpSpPr>
        <p:sp>
          <p:nvSpPr>
            <p:cNvPr id="16397" name="Text Box 36"/>
            <p:cNvSpPr txBox="1">
              <a:spLocks noChangeArrowheads="1"/>
            </p:cNvSpPr>
            <p:nvPr/>
          </p:nvSpPr>
          <p:spPr bwMode="auto">
            <a:xfrm>
              <a:off x="432" y="2529"/>
              <a:ext cx="76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n,p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6398" name="Object 37"/>
            <p:cNvGraphicFramePr>
              <a:graphicFrameLocks noChangeAspect="1"/>
            </p:cNvGraphicFramePr>
            <p:nvPr/>
          </p:nvGraphicFramePr>
          <p:xfrm>
            <a:off x="1968" y="2352"/>
            <a:ext cx="2720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73" name="Equation" r:id="rId6" imgW="7175500" imgH="1879600" progId="Equation.3">
                    <p:embed/>
                  </p:oleObj>
                </mc:Choice>
                <mc:Fallback>
                  <p:oleObj name="Equation" r:id="rId6" imgW="7175500" imgH="18796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352"/>
                          <a:ext cx="2720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9"/>
          <p:cNvGrpSpPr/>
          <p:nvPr/>
        </p:nvGrpSpPr>
        <p:grpSpPr bwMode="auto">
          <a:xfrm>
            <a:off x="900113" y="4609257"/>
            <a:ext cx="6481762" cy="1600200"/>
            <a:chOff x="493" y="3264"/>
            <a:chExt cx="4083" cy="1008"/>
          </a:xfrm>
        </p:grpSpPr>
        <p:sp>
          <p:nvSpPr>
            <p:cNvPr id="16395" name="Text Box 40"/>
            <p:cNvSpPr txBox="1">
              <a:spLocks noChangeArrowheads="1"/>
            </p:cNvSpPr>
            <p:nvPr/>
          </p:nvSpPr>
          <p:spPr bwMode="auto">
            <a:xfrm>
              <a:off x="493" y="3364"/>
              <a:ext cx="58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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6396" name="Object 41"/>
            <p:cNvGraphicFramePr>
              <a:graphicFrameLocks noChangeAspect="1"/>
            </p:cNvGraphicFramePr>
            <p:nvPr/>
          </p:nvGraphicFramePr>
          <p:xfrm>
            <a:off x="2176" y="3264"/>
            <a:ext cx="2400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74" name="Equation" r:id="rId8" imgW="6324600" imgH="2641600" progId="Equation.3">
                    <p:embed/>
                  </p:oleObj>
                </mc:Choice>
                <mc:Fallback>
                  <p:oleObj name="Equation" r:id="rId8" imgW="6324600" imgH="26416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6" y="3264"/>
                          <a:ext cx="2400" cy="10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7923213" y="2132856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7902575" y="3666282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np</a:t>
            </a: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7950200" y="4937795"/>
            <a:ext cx="407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67" grpId="0" animBg="1" autoUpdateAnimBg="0"/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 bwMode="auto">
          <a:xfrm>
            <a:off x="395536" y="467072"/>
            <a:ext cx="8359775" cy="5410200"/>
            <a:chOff x="210" y="330"/>
            <a:chExt cx="5266" cy="3408"/>
          </a:xfrm>
        </p:grpSpPr>
        <p:sp>
          <p:nvSpPr>
            <p:cNvPr id="17424" name="Line 17"/>
            <p:cNvSpPr>
              <a:spLocks noChangeShapeType="1"/>
            </p:cNvSpPr>
            <p:nvPr/>
          </p:nvSpPr>
          <p:spPr bwMode="auto">
            <a:xfrm>
              <a:off x="210" y="954"/>
              <a:ext cx="5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5" name="Line 18"/>
            <p:cNvSpPr>
              <a:spLocks noChangeShapeType="1"/>
            </p:cNvSpPr>
            <p:nvPr/>
          </p:nvSpPr>
          <p:spPr bwMode="auto">
            <a:xfrm>
              <a:off x="1890" y="330"/>
              <a:ext cx="0" cy="3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6" name="Text Box 19"/>
            <p:cNvSpPr txBox="1">
              <a:spLocks noChangeArrowheads="1"/>
            </p:cNvSpPr>
            <p:nvPr/>
          </p:nvSpPr>
          <p:spPr bwMode="auto">
            <a:xfrm>
              <a:off x="529" y="393"/>
              <a:ext cx="692" cy="4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分布</a:t>
              </a:r>
            </a:p>
          </p:txBody>
        </p:sp>
        <p:sp>
          <p:nvSpPr>
            <p:cNvPr id="17427" name="Text Box 20"/>
            <p:cNvSpPr txBox="1">
              <a:spLocks noChangeArrowheads="1"/>
            </p:cNvSpPr>
            <p:nvPr/>
          </p:nvSpPr>
          <p:spPr bwMode="auto">
            <a:xfrm>
              <a:off x="4784" y="423"/>
              <a:ext cx="692" cy="4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3600">
                  <a:latin typeface="Times New Roman" panose="02020603050405020304" pitchFamily="18" charset="0"/>
                  <a:ea typeface="楷体_GB2312" pitchFamily="49" charset="-122"/>
                </a:rPr>
                <a:t>期望</a:t>
              </a:r>
            </a:p>
          </p:txBody>
        </p:sp>
        <p:sp>
          <p:nvSpPr>
            <p:cNvPr id="17428" name="Text Box 21"/>
            <p:cNvSpPr txBox="1">
              <a:spLocks noChangeArrowheads="1"/>
            </p:cNvSpPr>
            <p:nvPr/>
          </p:nvSpPr>
          <p:spPr bwMode="auto">
            <a:xfrm>
              <a:off x="2688" y="399"/>
              <a:ext cx="1268" cy="4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概率密度</a:t>
              </a:r>
            </a:p>
          </p:txBody>
        </p:sp>
        <p:sp>
          <p:nvSpPr>
            <p:cNvPr id="17429" name="Line 22"/>
            <p:cNvSpPr>
              <a:spLocks noChangeShapeType="1"/>
            </p:cNvSpPr>
            <p:nvPr/>
          </p:nvSpPr>
          <p:spPr bwMode="auto">
            <a:xfrm>
              <a:off x="4698" y="378"/>
              <a:ext cx="0" cy="3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3"/>
          <p:cNvGrpSpPr/>
          <p:nvPr/>
        </p:nvGrpSpPr>
        <p:grpSpPr bwMode="auto">
          <a:xfrm>
            <a:off x="539999" y="1691035"/>
            <a:ext cx="6921500" cy="1368425"/>
            <a:chOff x="306" y="978"/>
            <a:chExt cx="4324" cy="912"/>
          </a:xfrm>
        </p:grpSpPr>
        <p:sp>
          <p:nvSpPr>
            <p:cNvPr id="17422" name="Text Box 24"/>
            <p:cNvSpPr txBox="1">
              <a:spLocks noChangeArrowheads="1"/>
            </p:cNvSpPr>
            <p:nvPr/>
          </p:nvSpPr>
          <p:spPr bwMode="auto">
            <a:xfrm>
              <a:off x="306" y="1099"/>
              <a:ext cx="1617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区间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a,b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上的</a:t>
              </a:r>
            </a:p>
            <a:p>
              <a:pPr eaLnBrk="1" hangingPunct="1"/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均匀分布</a:t>
              </a:r>
            </a:p>
          </p:txBody>
        </p:sp>
        <p:graphicFrame>
          <p:nvGraphicFramePr>
            <p:cNvPr id="17423" name="Object 25"/>
            <p:cNvGraphicFramePr>
              <a:graphicFrameLocks noChangeAspect="1"/>
            </p:cNvGraphicFramePr>
            <p:nvPr/>
          </p:nvGraphicFramePr>
          <p:xfrm>
            <a:off x="1950" y="978"/>
            <a:ext cx="2680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58" name="Equation" r:id="rId3" imgW="7061200" imgH="2387600" progId="Equation.3">
                    <p:embed/>
                  </p:oleObj>
                </mc:Choice>
                <mc:Fallback>
                  <p:oleObj name="Equation" r:id="rId3" imgW="7061200" imgH="23876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978"/>
                          <a:ext cx="2680" cy="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7"/>
          <p:cNvGrpSpPr/>
          <p:nvPr/>
        </p:nvGrpSpPr>
        <p:grpSpPr bwMode="auto">
          <a:xfrm>
            <a:off x="682874" y="3275360"/>
            <a:ext cx="6194425" cy="1143000"/>
            <a:chOff x="354" y="1918"/>
            <a:chExt cx="3902" cy="720"/>
          </a:xfrm>
        </p:grpSpPr>
        <p:sp>
          <p:nvSpPr>
            <p:cNvPr id="17420" name="Text Box 28"/>
            <p:cNvSpPr txBox="1">
              <a:spLocks noChangeArrowheads="1"/>
            </p:cNvSpPr>
            <p:nvPr/>
          </p:nvSpPr>
          <p:spPr bwMode="auto">
            <a:xfrm>
              <a:off x="354" y="2095"/>
              <a:ext cx="58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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7421" name="Object 29"/>
            <p:cNvGraphicFramePr>
              <a:graphicFrameLocks noChangeAspect="1"/>
            </p:cNvGraphicFramePr>
            <p:nvPr/>
          </p:nvGraphicFramePr>
          <p:xfrm>
            <a:off x="1968" y="1918"/>
            <a:ext cx="2288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59" name="Equation" r:id="rId5" imgW="6032500" imgH="1879600" progId="Equation.3">
                    <p:embed/>
                  </p:oleObj>
                </mc:Choice>
                <mc:Fallback>
                  <p:oleObj name="Equation" r:id="rId5" imgW="6032500" imgH="18796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918"/>
                          <a:ext cx="2288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1"/>
          <p:cNvGrpSpPr/>
          <p:nvPr/>
        </p:nvGrpSpPr>
        <p:grpSpPr bwMode="auto">
          <a:xfrm>
            <a:off x="827336" y="4570760"/>
            <a:ext cx="5805488" cy="1066800"/>
            <a:chOff x="415" y="2832"/>
            <a:chExt cx="3657" cy="672"/>
          </a:xfrm>
        </p:grpSpPr>
        <p:sp>
          <p:nvSpPr>
            <p:cNvPr id="17418" name="Text Box 32"/>
            <p:cNvSpPr txBox="1">
              <a:spLocks noChangeArrowheads="1"/>
            </p:cNvSpPr>
            <p:nvPr/>
          </p:nvSpPr>
          <p:spPr bwMode="auto">
            <a:xfrm>
              <a:off x="415" y="2985"/>
              <a:ext cx="97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, </a:t>
              </a:r>
              <a:r>
                <a:rPr kumimoji="1" lang="en-US" altLang="zh-CN" sz="3200" baseline="300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7419" name="Object 33"/>
            <p:cNvGraphicFramePr>
              <a:graphicFrameLocks noChangeAspect="1"/>
            </p:cNvGraphicFramePr>
            <p:nvPr/>
          </p:nvGraphicFramePr>
          <p:xfrm>
            <a:off x="1968" y="2832"/>
            <a:ext cx="2104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60" name="Equation" r:id="rId7" imgW="5537200" imgH="1752600" progId="Equation.3">
                    <p:embed/>
                  </p:oleObj>
                </mc:Choice>
                <mc:Fallback>
                  <p:oleObj name="Equation" r:id="rId7" imgW="5537200" imgH="17526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832"/>
                          <a:ext cx="2104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26"/>
          <p:cNvGraphicFramePr>
            <a:graphicFrameLocks noChangeAspect="1"/>
          </p:cNvGraphicFramePr>
          <p:nvPr/>
        </p:nvGraphicFramePr>
        <p:xfrm>
          <a:off x="7759949" y="1930747"/>
          <a:ext cx="8445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1" name="Equation" r:id="rId9" imgW="1371600" imgH="1536700" progId="Equation.3">
                  <p:embed/>
                </p:oleObj>
              </mc:Choice>
              <mc:Fallback>
                <p:oleObj name="Equation" r:id="rId9" imgW="1371600" imgH="15367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949" y="1930747"/>
                        <a:ext cx="8445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0"/>
          <p:cNvGraphicFramePr>
            <a:graphicFrameLocks noChangeAspect="1"/>
          </p:cNvGraphicFramePr>
          <p:nvPr/>
        </p:nvGraphicFramePr>
        <p:xfrm>
          <a:off x="8075861" y="3376960"/>
          <a:ext cx="304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2" name="Equation" r:id="rId11" imgW="482600" imgH="1536700" progId="Equation.3">
                  <p:embed/>
                </p:oleObj>
              </mc:Choice>
              <mc:Fallback>
                <p:oleObj name="Equation" r:id="rId11" imgW="482600" imgH="15367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5861" y="3376960"/>
                        <a:ext cx="304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4"/>
          <p:cNvGraphicFramePr>
            <a:graphicFrameLocks noChangeAspect="1"/>
          </p:cNvGraphicFramePr>
          <p:nvPr/>
        </p:nvGraphicFramePr>
        <p:xfrm>
          <a:off x="8144124" y="493906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3" name="Equation" r:id="rId13" imgW="482600" imgH="520700" progId="Equation.3">
                  <p:embed/>
                </p:oleObj>
              </mc:Choice>
              <mc:Fallback>
                <p:oleObj name="Equation" r:id="rId13" imgW="482600" imgH="5207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4124" y="4939060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1116013" y="332656"/>
            <a:ext cx="7439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  <a:r>
              <a:rPr kumimoji="1" lang="zh-CN" altLang="en-US" sz="3600" b="1">
                <a:latin typeface="Times New Roman" panose="02020603050405020304" pitchFamily="18" charset="0"/>
              </a:rPr>
              <a:t>  不是所有的 </a:t>
            </a:r>
            <a:r>
              <a:rPr kumimoji="1" lang="en-US" altLang="zh-CN" sz="3600" b="1">
                <a:latin typeface="Times New Roman" panose="02020603050405020304" pitchFamily="18" charset="0"/>
              </a:rPr>
              <a:t>r.v.</a:t>
            </a:r>
            <a:r>
              <a:rPr kumimoji="1" lang="zh-CN" altLang="en-US" sz="3600" b="1">
                <a:latin typeface="Times New Roman" panose="02020603050405020304" pitchFamily="18" charset="0"/>
              </a:rPr>
              <a:t>都有数学期望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684213" y="1267693"/>
            <a:ext cx="782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黑体" panose="02010609060101010101" pitchFamily="49" charset="-122"/>
              </a:rPr>
              <a:t>例如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：柯西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(Cauchy)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分布的密度函数为</a:t>
            </a:r>
          </a:p>
        </p:txBody>
      </p:sp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2195513" y="2131293"/>
          <a:ext cx="5473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7" name="Equation" r:id="rId4" imgW="9093200" imgH="1689100" progId="Equation.3">
                  <p:embed/>
                </p:oleObj>
              </mc:Choice>
              <mc:Fallback>
                <p:oleObj name="Equation" r:id="rId4" imgW="9093200" imgH="168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131293"/>
                        <a:ext cx="54737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 bwMode="auto">
          <a:xfrm>
            <a:off x="900113" y="3356843"/>
            <a:ext cx="6750050" cy="1135063"/>
            <a:chOff x="326" y="2214"/>
            <a:chExt cx="4252" cy="715"/>
          </a:xfrm>
        </p:grpSpPr>
        <p:graphicFrame>
          <p:nvGraphicFramePr>
            <p:cNvPr id="18440" name="Object 6"/>
            <p:cNvGraphicFramePr>
              <a:graphicFrameLocks noChangeAspect="1"/>
            </p:cNvGraphicFramePr>
            <p:nvPr/>
          </p:nvGraphicFramePr>
          <p:xfrm>
            <a:off x="598" y="2214"/>
            <a:ext cx="3317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88" name="Equation" r:id="rId6" imgW="3213100" imgH="673100" progId="Equation.DSMT4">
                    <p:embed/>
                  </p:oleObj>
                </mc:Choice>
                <mc:Fallback>
                  <p:oleObj name="Equation" r:id="rId6" imgW="3213100" imgH="6731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8" y="2214"/>
                          <a:ext cx="3317" cy="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1" name="Text Box 7"/>
            <p:cNvSpPr txBox="1">
              <a:spLocks noChangeArrowheads="1"/>
            </p:cNvSpPr>
            <p:nvPr/>
          </p:nvSpPr>
          <p:spPr bwMode="auto">
            <a:xfrm>
              <a:off x="326" y="2362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anose="02020603050405020304" pitchFamily="18" charset="0"/>
                  <a:ea typeface="楷体_GB2312" pitchFamily="49" charset="-122"/>
                </a:rPr>
                <a:t>但</a:t>
              </a:r>
            </a:p>
          </p:txBody>
        </p:sp>
        <p:sp>
          <p:nvSpPr>
            <p:cNvPr id="18442" name="Text Box 8"/>
            <p:cNvSpPr txBox="1">
              <a:spLocks noChangeArrowheads="1"/>
            </p:cNvSpPr>
            <p:nvPr/>
          </p:nvSpPr>
          <p:spPr bwMode="auto">
            <a:xfrm>
              <a:off x="3886" y="2345"/>
              <a:ext cx="6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anose="02020603050405020304" pitchFamily="18" charset="0"/>
                  <a:ea typeface="楷体_GB2312" pitchFamily="49" charset="-122"/>
                </a:rPr>
                <a:t>发散</a:t>
              </a:r>
            </a:p>
          </p:txBody>
        </p:sp>
      </p:grp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892175" y="4766543"/>
            <a:ext cx="445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它的数学期望不存在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utoUpdateAnimBg="0"/>
      <p:bldP spid="150531" grpId="0" autoUpdateAnimBg="0"/>
      <p:bldP spid="15053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683568" y="980728"/>
            <a:ext cx="813690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457200" algn="just" eaLnBrk="1" hangingPunct="1"/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为追溯新冠肺炎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个人需做核酸检测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检测方案有如下两种：</a:t>
            </a:r>
          </a:p>
          <a:p>
            <a:pPr algn="just" eaLnBrk="1" hangingPunct="1"/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分别化验每个人的样本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共需化验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次；</a:t>
            </a:r>
          </a:p>
          <a:p>
            <a:pPr marL="0" algn="just" eaLnBrk="1" hangingPunct="1"/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分组化验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个人的样本混在一起化验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若结果为阴性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则只需化验一次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;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若为阳性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则对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个人的样本逐个化验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找出有病者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此时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个人的样本需化验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k + 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次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  <a:p>
            <a:pPr marL="0" algn="just" eaLnBrk="1" hangingPunct="1"/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设每人样本化验呈阳性的概率为</a:t>
            </a:r>
            <a:r>
              <a:rPr kumimoji="1" lang="zh-CN" altLang="en-US" sz="280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且每人化验结果是相互独立的。试说明选择哪一方案较经济。</a:t>
            </a:r>
            <a:endParaRPr kumimoji="1"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2771775" y="260648"/>
            <a:ext cx="5262979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新冠核酸检测方案的选择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187450" y="260648"/>
            <a:ext cx="1008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autoUpdateAnimBg="0"/>
      <p:bldP spid="157699" grpId="0" animBg="1" autoUpdateAnimBg="0"/>
      <p:bldP spid="15770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1116013" y="260648"/>
            <a:ext cx="74660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  只须计算方案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所需化验次数的期望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1692275" y="1124248"/>
            <a:ext cx="61991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每人需化验的次数为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，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60780" name="Object 12"/>
          <p:cNvGraphicFramePr>
            <a:graphicFrameLocks noChangeAspect="1"/>
          </p:cNvGraphicFramePr>
          <p:nvPr/>
        </p:nvGraphicFramePr>
        <p:xfrm>
          <a:off x="873942" y="4120277"/>
          <a:ext cx="7730506" cy="96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2" name="Equation" r:id="rId3" imgW="5092700" imgH="635000" progId="Equation.DSMT4">
                  <p:embed/>
                </p:oleObj>
              </mc:Choice>
              <mc:Fallback>
                <p:oleObj name="Equation" r:id="rId3" imgW="5092700" imgH="635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942" y="4120277"/>
                        <a:ext cx="7730506" cy="96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5" name="Group 17"/>
          <p:cNvGrpSpPr/>
          <p:nvPr/>
        </p:nvGrpSpPr>
        <p:grpSpPr bwMode="auto">
          <a:xfrm>
            <a:off x="2124075" y="1843385"/>
            <a:ext cx="4724400" cy="1976438"/>
            <a:chOff x="1202" y="1752"/>
            <a:chExt cx="2976" cy="1245"/>
          </a:xfrm>
        </p:grpSpPr>
        <p:graphicFrame>
          <p:nvGraphicFramePr>
            <p:cNvPr id="20487" name="Object 4"/>
            <p:cNvGraphicFramePr>
              <a:graphicFrameLocks noChangeAspect="1"/>
            </p:cNvGraphicFramePr>
            <p:nvPr/>
          </p:nvGraphicFramePr>
          <p:xfrm>
            <a:off x="2034" y="2469"/>
            <a:ext cx="75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3" name="Equation" r:id="rId5" imgW="1968500" imgH="863600" progId="Equation.3">
                    <p:embed/>
                  </p:oleObj>
                </mc:Choice>
                <mc:Fallback>
                  <p:oleObj name="Equation" r:id="rId5" imgW="1968500" imgH="863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4" y="2469"/>
                          <a:ext cx="75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8" name="Object 5"/>
            <p:cNvGraphicFramePr>
              <a:graphicFrameLocks noChangeAspect="1"/>
            </p:cNvGraphicFramePr>
            <p:nvPr/>
          </p:nvGraphicFramePr>
          <p:xfrm>
            <a:off x="3066" y="2469"/>
            <a:ext cx="106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4" name="Equation" r:id="rId7" imgW="2794000" imgH="863600" progId="Equation.3">
                    <p:embed/>
                  </p:oleObj>
                </mc:Choice>
                <mc:Fallback>
                  <p:oleObj name="Equation" r:id="rId7" imgW="2794000" imgH="863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6" y="2469"/>
                          <a:ext cx="106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9" name="Line 7"/>
            <p:cNvSpPr>
              <a:spLocks noChangeShapeType="1"/>
            </p:cNvSpPr>
            <p:nvPr/>
          </p:nvSpPr>
          <p:spPr bwMode="auto">
            <a:xfrm>
              <a:off x="1884" y="1797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0" name="Text Box 8"/>
            <p:cNvSpPr txBox="1">
              <a:spLocks noChangeArrowheads="1"/>
            </p:cNvSpPr>
            <p:nvPr/>
          </p:nvSpPr>
          <p:spPr bwMode="auto">
            <a:xfrm>
              <a:off x="1346" y="1825"/>
              <a:ext cx="3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i="1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</a:p>
          </p:txBody>
        </p:sp>
        <p:sp>
          <p:nvSpPr>
            <p:cNvPr id="20491" name="Text Box 9"/>
            <p:cNvSpPr txBox="1">
              <a:spLocks noChangeArrowheads="1"/>
            </p:cNvSpPr>
            <p:nvPr/>
          </p:nvSpPr>
          <p:spPr bwMode="auto">
            <a:xfrm>
              <a:off x="1356" y="2437"/>
              <a:ext cx="2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i="1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>
              <a:off x="1202" y="2373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493" name="Object 15"/>
            <p:cNvGraphicFramePr>
              <a:graphicFrameLocks noChangeAspect="1"/>
            </p:cNvGraphicFramePr>
            <p:nvPr/>
          </p:nvGraphicFramePr>
          <p:xfrm>
            <a:off x="2245" y="1752"/>
            <a:ext cx="246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5" name="公式" r:id="rId9" imgW="152400" imgH="393700" progId="Equation.3">
                    <p:embed/>
                  </p:oleObj>
                </mc:Choice>
                <mc:Fallback>
                  <p:oleObj name="公式" r:id="rId9" imgW="152400" imgH="3937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1752"/>
                          <a:ext cx="246" cy="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4" name="Object 16"/>
            <p:cNvGraphicFramePr>
              <a:graphicFrameLocks noChangeAspect="1"/>
            </p:cNvGraphicFramePr>
            <p:nvPr/>
          </p:nvGraphicFramePr>
          <p:xfrm>
            <a:off x="3226" y="1752"/>
            <a:ext cx="553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6" name="公式" r:id="rId11" imgW="342900" imgH="393700" progId="Equation.3">
                    <p:embed/>
                  </p:oleObj>
                </mc:Choice>
                <mc:Fallback>
                  <p:oleObj name="公式" r:id="rId11" imgW="342900" imgH="3937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1752"/>
                          <a:ext cx="553" cy="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autoUpdateAnimBg="0"/>
      <p:bldP spid="16077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1619250" y="332656"/>
            <a:ext cx="1008063" cy="5794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</a:rPr>
              <a:t>例如</a:t>
            </a:r>
            <a:endParaRPr kumimoji="1" lang="zh-CN" altLang="en-US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7535" name="Rectangle 15"/>
          <p:cNvSpPr>
            <a:spLocks noChangeArrowheads="1"/>
          </p:cNvSpPr>
          <p:nvPr/>
        </p:nvSpPr>
        <p:spPr bwMode="auto">
          <a:xfrm>
            <a:off x="955675" y="2646884"/>
            <a:ext cx="55514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800" b="1" dirty="0">
                <a:ea typeface="楷体_GB2312" pitchFamily="49" charset="-122"/>
              </a:rPr>
              <a:t>考察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某型号电视机的质量：</a:t>
            </a:r>
          </a:p>
          <a:p>
            <a:pPr algn="ctr"/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   平均寿命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18000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小时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±200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小时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07536" name="Text Box 16"/>
          <p:cNvSpPr txBox="1">
            <a:spLocks noChangeArrowheads="1"/>
          </p:cNvSpPr>
          <p:nvPr/>
        </p:nvSpPr>
        <p:spPr bwMode="auto">
          <a:xfrm>
            <a:off x="827088" y="980728"/>
            <a:ext cx="818515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考察一射手的水平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既要看他的平均环数是</a:t>
            </a:r>
          </a:p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否高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还要看他弹着点的范围是否小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即数据的</a:t>
            </a:r>
          </a:p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波动是否小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07537" name="Text Box 17"/>
          <p:cNvSpPr txBox="1">
            <a:spLocks noChangeArrowheads="1"/>
          </p:cNvSpPr>
          <p:nvPr/>
        </p:nvSpPr>
        <p:spPr bwMode="auto">
          <a:xfrm>
            <a:off x="827088" y="3727624"/>
            <a:ext cx="769620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由上面例子看到，与随机变量有关的某些</a:t>
            </a:r>
          </a:p>
          <a:p>
            <a:pPr eaLnBrk="1" hangingPunct="1"/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数值，虽不能完整地描述随机变量但能清晰地</a:t>
            </a:r>
          </a:p>
          <a:p>
            <a:pPr eaLnBrk="1" hangingPunct="1"/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描述随机变量在某些方面的重要特征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这些数</a:t>
            </a:r>
          </a:p>
          <a:p>
            <a:pPr eaLnBrk="1" hangingPunct="1"/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字特征在理论和实践上都具有重要意义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4" grpId="0" animBg="1" autoUpdateAnimBg="0"/>
      <p:bldP spid="107535" grpId="0" autoUpdateAnimBg="0"/>
      <p:bldP spid="107536" grpId="0" autoUpdateAnimBg="0"/>
      <p:bldP spid="10753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755650" y="1052811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例如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61803" name="Object 11"/>
          <p:cNvGraphicFramePr>
            <a:graphicFrameLocks noChangeAspect="1"/>
          </p:cNvGraphicFramePr>
          <p:nvPr/>
        </p:nvGraphicFramePr>
        <p:xfrm>
          <a:off x="775097" y="1798848"/>
          <a:ext cx="7491413" cy="122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2" name="Equation" r:id="rId3" imgW="70104000" imgH="10363200" progId="Equation.DSMT4">
                  <p:embed/>
                </p:oleObj>
              </mc:Choice>
              <mc:Fallback>
                <p:oleObj name="Equation" r:id="rId3" imgW="70104000" imgH="1036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097" y="1798848"/>
                        <a:ext cx="7491413" cy="1229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4" name="Object 12"/>
          <p:cNvGraphicFramePr>
            <a:graphicFrameLocks noChangeAspect="1"/>
          </p:cNvGraphicFramePr>
          <p:nvPr/>
        </p:nvGraphicFramePr>
        <p:xfrm>
          <a:off x="2268538" y="1124248"/>
          <a:ext cx="46799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3" name="公式" r:id="rId5" imgW="2667000" imgH="317500" progId="Equation.3">
                  <p:embed/>
                </p:oleObj>
              </mc:Choice>
              <mc:Fallback>
                <p:oleObj name="公式" r:id="rId5" imgW="2667000" imgH="317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124248"/>
                        <a:ext cx="46799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/>
          <p:nvPr/>
        </p:nvGrpSpPr>
        <p:grpSpPr bwMode="auto">
          <a:xfrm>
            <a:off x="684213" y="3932536"/>
            <a:ext cx="7848600" cy="1214437"/>
            <a:chOff x="432" y="3696"/>
            <a:chExt cx="4944" cy="765"/>
          </a:xfrm>
        </p:grpSpPr>
        <p:sp>
          <p:nvSpPr>
            <p:cNvPr id="21513" name="Text Box 14"/>
            <p:cNvSpPr txBox="1">
              <a:spLocks noChangeArrowheads="1"/>
            </p:cNvSpPr>
            <p:nvPr/>
          </p:nvSpPr>
          <p:spPr bwMode="auto">
            <a:xfrm>
              <a:off x="432" y="3705"/>
              <a:ext cx="494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∴当 </a:t>
              </a:r>
              <a:r>
                <a:rPr kumimoji="1" lang="zh-CN" altLang="en-US" sz="3600" i="1" dirty="0">
                  <a:latin typeface="Times New Roman" panose="02020603050405020304" pitchFamily="18" charset="0"/>
                  <a:ea typeface="楷体_GB2312" pitchFamily="49" charset="-122"/>
                </a:rPr>
                <a:t>                   </a:t>
              </a:r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时，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</a:rPr>
                <a:t>)&lt;1</a:t>
              </a:r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，此时选择方案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</a:rPr>
                <a:t>(2) </a:t>
              </a:r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较经济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21514" name="Object 15"/>
            <p:cNvGraphicFramePr>
              <a:graphicFrameLocks noChangeAspect="1"/>
            </p:cNvGraphicFramePr>
            <p:nvPr/>
          </p:nvGraphicFramePr>
          <p:xfrm>
            <a:off x="1038" y="3696"/>
            <a:ext cx="1435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4" name="Equation" r:id="rId7" imgW="1473200" imgH="355600" progId="Equation.DSMT4">
                    <p:embed/>
                  </p:oleObj>
                </mc:Choice>
                <mc:Fallback>
                  <p:oleObj name="Equation" r:id="rId7" imgW="1473200" imgH="355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8" y="3696"/>
                          <a:ext cx="1435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10" name="Object 16"/>
          <p:cNvGraphicFramePr>
            <a:graphicFrameLocks noChangeAspect="1"/>
          </p:cNvGraphicFramePr>
          <p:nvPr/>
        </p:nvGraphicFramePr>
        <p:xfrm>
          <a:off x="1979613" y="260648"/>
          <a:ext cx="41767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5" name="公式" r:id="rId9" imgW="1497965" imgH="215900" progId="Equation.3">
                  <p:embed/>
                </p:oleObj>
              </mc:Choice>
              <mc:Fallback>
                <p:oleObj name="公式" r:id="rId9" imgW="1497965" imgH="215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60648"/>
                        <a:ext cx="4176712" cy="60007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9" name="Object 17"/>
          <p:cNvGraphicFramePr>
            <a:graphicFrameLocks noChangeAspect="1"/>
          </p:cNvGraphicFramePr>
          <p:nvPr/>
        </p:nvGraphicFramePr>
        <p:xfrm>
          <a:off x="827584" y="2824163"/>
          <a:ext cx="3962241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6" name="Equation" r:id="rId11" imgW="37185600" imgH="9448800" progId="Equation.DSMT4">
                  <p:embed/>
                </p:oleObj>
              </mc:Choice>
              <mc:Fallback>
                <p:oleObj name="Equation" r:id="rId11" imgW="37185600" imgH="9448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824163"/>
                        <a:ext cx="3962241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323528" y="771595"/>
            <a:ext cx="6229590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 marL="1143000" indent="-228600" eaLnBrk="0" hangingPunct="0"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 marL="1600200" indent="-228600" eaLnBrk="0" hangingPunct="0"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 marL="2057400" indent="-228600" eaLnBrk="0" hangingPunct="0"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随机变量函数的数学期望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755650" y="2276872"/>
            <a:ext cx="77597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    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设已知随机变量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的分布，我们需要计算的不是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的期望，而是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的某个函数的期望，比如说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的期望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.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那么应该如何计算呢？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animBg="1" autoUpdateAnimBg="0"/>
      <p:bldP spid="16794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1116013" y="260648"/>
            <a:ext cx="69611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</a:rPr>
              <a:t>如何计算随机变量函数的数学期望</a:t>
            </a:r>
            <a:r>
              <a:rPr kumimoji="1" lang="en-US" altLang="zh-CN" sz="3200" b="1">
                <a:latin typeface="Times New Roman" panose="02020603050405020304" pitchFamily="18" charset="0"/>
              </a:rPr>
              <a:t>?</a:t>
            </a:r>
            <a:endParaRPr kumimoji="1" lang="en-US" altLang="zh-CN" sz="32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611188" y="1268710"/>
            <a:ext cx="81534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一种方法是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:  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因为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也是随机变量，故应有概率分布，它的分布可以由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的分布求出来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.  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一旦我们知道了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的分布，就可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以按照期望的定义把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)]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计算出来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755650" y="4005560"/>
            <a:ext cx="76200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sz="3200" b="1">
                <a:latin typeface="Times New Roman" panose="02020603050405020304" pitchFamily="18" charset="0"/>
              </a:rPr>
              <a:t>   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使用这种方法必须先求出随机变量函数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g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</a:t>
            </a:r>
            <a:r>
              <a:rPr kumimoji="1" lang="zh-CN" altLang="en-US" sz="3200" b="1">
                <a:latin typeface="Times New Roman" panose="02020603050405020304" pitchFamily="18" charset="0"/>
              </a:rPr>
              <a:t>的分布，一般是比较复杂的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 autoUpdateAnimBg="0"/>
      <p:bldP spid="168963" grpId="0" autoUpdateAnimBg="0"/>
      <p:bldP spid="16896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1692275" y="188640"/>
            <a:ext cx="5472113" cy="12604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是否可以不求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的分布而只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根据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的分布求得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[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)]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呢？</a:t>
            </a: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1357313" y="1988865"/>
            <a:ext cx="6788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anose="02020603050405020304" pitchFamily="18" charset="0"/>
              </a:rPr>
              <a:t>下面的基本公式指出，答案是肯定的</a:t>
            </a:r>
            <a:r>
              <a:rPr kumimoji="1" lang="en-US" altLang="zh-CN" sz="32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611188" y="2852465"/>
            <a:ext cx="7773987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sz="32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公式的重要性在于</a:t>
            </a:r>
            <a:r>
              <a:rPr kumimoji="1" lang="en-US" altLang="zh-CN" sz="3200" b="1">
                <a:latin typeface="Times New Roman" panose="02020603050405020304" pitchFamily="18" charset="0"/>
              </a:rPr>
              <a:t>: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当我们求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>
                <a:latin typeface="Times New Roman" panose="02020603050405020304" pitchFamily="18" charset="0"/>
              </a:rPr>
              <a:t>[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g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)]</a:t>
            </a:r>
            <a:r>
              <a:rPr kumimoji="1" lang="zh-CN" altLang="zh-CN" sz="3200" b="1">
                <a:latin typeface="Times New Roman" panose="02020603050405020304" pitchFamily="18" charset="0"/>
              </a:rPr>
              <a:t>时,  不必知道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g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</a:t>
            </a:r>
            <a:r>
              <a:rPr kumimoji="1" lang="zh-CN" altLang="en-US" sz="3200" b="1">
                <a:latin typeface="Times New Roman" panose="02020603050405020304" pitchFamily="18" charset="0"/>
              </a:rPr>
              <a:t>的分布，而只需知道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zh-CN" altLang="en-US" sz="3200" b="1">
                <a:latin typeface="Times New Roman" panose="02020603050405020304" pitchFamily="18" charset="0"/>
              </a:rPr>
              <a:t>的分布就可以了</a:t>
            </a:r>
            <a:r>
              <a:rPr kumimoji="1" lang="en-US" altLang="zh-CN" sz="3200" b="1">
                <a:latin typeface="Times New Roman" panose="02020603050405020304" pitchFamily="18" charset="0"/>
              </a:rPr>
              <a:t>.  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这给求随机变量函数的期望带来很大方便</a:t>
            </a:r>
            <a:r>
              <a:rPr kumimoji="1" lang="en-US" altLang="zh-CN" sz="3200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 animBg="1" autoUpdateAnimBg="0"/>
      <p:bldP spid="169987" grpId="0" autoUpdateAnimBg="0"/>
      <p:bldP spid="16998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755650" y="908720"/>
            <a:ext cx="6053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设离散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r.v.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的概率分布为</a:t>
            </a:r>
          </a:p>
        </p:txBody>
      </p:sp>
      <p:graphicFrame>
        <p:nvGraphicFramePr>
          <p:cNvPr id="171011" name="Object 3"/>
          <p:cNvGraphicFramePr>
            <a:graphicFrameLocks noChangeAspect="1"/>
          </p:cNvGraphicFramePr>
          <p:nvPr/>
        </p:nvGraphicFramePr>
        <p:xfrm>
          <a:off x="2124075" y="1671484"/>
          <a:ext cx="4876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8" name="Equation" r:id="rId3" imgW="7112000" imgH="774700" progId="Equation.3">
                  <p:embed/>
                </p:oleObj>
              </mc:Choice>
              <mc:Fallback>
                <p:oleObj name="Equation" r:id="rId3" imgW="7112000" imgH="774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671484"/>
                        <a:ext cx="4876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1042988" y="2606521"/>
            <a:ext cx="2584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若无穷级数</a:t>
            </a:r>
            <a:endParaRPr kumimoji="1" lang="zh-CN" altLang="en-US" sz="36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1013" name="Object 5"/>
          <p:cNvGraphicFramePr>
            <a:graphicFrameLocks noChangeAspect="1"/>
          </p:cNvGraphicFramePr>
          <p:nvPr/>
        </p:nvGraphicFramePr>
        <p:xfrm>
          <a:off x="3779838" y="2390621"/>
          <a:ext cx="1701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9" name="Equation" r:id="rId5" imgW="2806700" imgH="1625600" progId="Equation.3">
                  <p:embed/>
                </p:oleObj>
              </mc:Choice>
              <mc:Fallback>
                <p:oleObj name="Equation" r:id="rId5" imgW="2806700" imgH="1625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390621"/>
                        <a:ext cx="1701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5580063" y="2535084"/>
            <a:ext cx="292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绝对收敛，则</a:t>
            </a:r>
          </a:p>
        </p:txBody>
      </p:sp>
      <p:graphicFrame>
        <p:nvGraphicFramePr>
          <p:cNvPr id="171015" name="Object 7"/>
          <p:cNvGraphicFramePr>
            <a:graphicFrameLocks noChangeAspect="1"/>
          </p:cNvGraphicFramePr>
          <p:nvPr/>
        </p:nvGraphicFramePr>
        <p:xfrm>
          <a:off x="2916238" y="3356992"/>
          <a:ext cx="3260725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0" name="Equation" r:id="rId7" imgW="4864100" imgH="1625600" progId="Equation.3">
                  <p:embed/>
                </p:oleObj>
              </mc:Choice>
              <mc:Fallback>
                <p:oleObj name="Equation" r:id="rId7" imgW="4864100" imgH="1625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356992"/>
                        <a:ext cx="3260725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755650" y="73948"/>
            <a:ext cx="5184775" cy="6413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 (1) </a:t>
            </a:r>
            <a:r>
              <a:rPr kumimoji="1" lang="en-US" altLang="zh-CN" sz="3200" b="1" i="1">
                <a:latin typeface="Times New Roman" panose="02020603050405020304" pitchFamily="18" charset="0"/>
                <a:ea typeface="楷体_GB2312" pitchFamily="49" charset="-122"/>
              </a:rPr>
              <a:t>Y = g</a:t>
            </a:r>
            <a:r>
              <a:rPr kumimoji="1"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的数学期望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 autoUpdateAnimBg="0"/>
      <p:bldP spid="171012" grpId="0" autoUpdateAnimBg="0"/>
      <p:bldP spid="17101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1042988" y="692696"/>
            <a:ext cx="59261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设连续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r.v.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的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d.f.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为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172035" name="Object 3"/>
          <p:cNvGraphicFramePr>
            <a:graphicFrameLocks noChangeAspect="1"/>
          </p:cNvGraphicFramePr>
          <p:nvPr/>
        </p:nvGraphicFramePr>
        <p:xfrm>
          <a:off x="3563938" y="1772196"/>
          <a:ext cx="2438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6" name="Equation" r:id="rId3" imgW="4038600" imgH="1181100" progId="Equation.3">
                  <p:embed/>
                </p:oleObj>
              </mc:Choice>
              <mc:Fallback>
                <p:oleObj name="Equation" r:id="rId3" imgW="4038600" imgH="1181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772196"/>
                        <a:ext cx="2438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6013450" y="1843633"/>
            <a:ext cx="269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绝对收敛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72037" name="Object 5"/>
          <p:cNvGraphicFramePr>
            <a:graphicFrameLocks noChangeAspect="1"/>
          </p:cNvGraphicFramePr>
          <p:nvPr/>
        </p:nvGraphicFramePr>
        <p:xfrm>
          <a:off x="2195513" y="3069183"/>
          <a:ext cx="3962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7" name="Equation" r:id="rId5" imgW="6096000" imgH="1181100" progId="Equation.3">
                  <p:embed/>
                </p:oleObj>
              </mc:Choice>
              <mc:Fallback>
                <p:oleObj name="Equation" r:id="rId5" imgW="6096000" imgH="1181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069183"/>
                        <a:ext cx="3962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1054100" y="1816646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若广义积分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autoUpdateAnimBg="0"/>
      <p:bldP spid="172036" grpId="0" autoUpdateAnimBg="0"/>
      <p:bldP spid="17203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827088" y="1197050"/>
            <a:ext cx="6954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设离散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r.v. (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的概率分布为</a:t>
            </a:r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1835150" y="2060650"/>
          <a:ext cx="56165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23" name="Equation" r:id="rId3" imgW="9779000" imgH="838200" progId="Equation.3">
                  <p:embed/>
                </p:oleObj>
              </mc:Choice>
              <mc:Fallback>
                <p:oleObj name="Equation" r:id="rId3" imgW="9779000" imgH="838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060650"/>
                        <a:ext cx="561657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2773441" y="2714229"/>
          <a:ext cx="2960530" cy="1251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24" name="Equation" r:id="rId5" imgW="22555200" imgH="10668000" progId="Equation.DSMT4">
                  <p:embed/>
                </p:oleObj>
              </mc:Choice>
              <mc:Fallback>
                <p:oleObj name="Equation" r:id="rId5" imgW="22555200" imgH="1066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441" y="2714229"/>
                        <a:ext cx="2960530" cy="1251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5724525" y="2997275"/>
            <a:ext cx="292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绝对收敛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73062" name="Object 6"/>
          <p:cNvGraphicFramePr>
            <a:graphicFrameLocks noChangeAspect="1"/>
          </p:cNvGraphicFramePr>
          <p:nvPr/>
        </p:nvGraphicFramePr>
        <p:xfrm>
          <a:off x="2555875" y="4149800"/>
          <a:ext cx="3875088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25" name="Equation" r:id="rId7" imgW="5969000" imgH="1714500" progId="Equation.3">
                  <p:embed/>
                </p:oleObj>
              </mc:Choice>
              <mc:Fallback>
                <p:oleObj name="Equation" r:id="rId7" imgW="5969000" imgH="171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149800"/>
                        <a:ext cx="3875088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1258888" y="2997275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若级数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755576" y="116632"/>
            <a:ext cx="5688012" cy="6413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 (2)  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Z = g</a:t>
            </a:r>
            <a:r>
              <a:rPr kumimoji="1" lang="en-US" altLang="zh-CN" sz="3600" b="1">
                <a:latin typeface="Times New Roman" panose="02020603050405020304" pitchFamily="18" charset="0"/>
              </a:rPr>
              <a:t>(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X ,Y </a:t>
            </a:r>
            <a:r>
              <a:rPr kumimoji="1" lang="en-US" altLang="zh-CN" sz="3600" b="1">
                <a:latin typeface="Times New Roman" panose="02020603050405020304" pitchFamily="18" charset="0"/>
              </a:rPr>
              <a:t>)</a:t>
            </a:r>
            <a:r>
              <a:rPr kumimoji="1"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的数学期望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autoUpdateAnimBg="0"/>
      <p:bldP spid="173061" grpId="0" autoUpdateAnimBg="0"/>
      <p:bldP spid="17306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1187450" y="260648"/>
            <a:ext cx="67643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设连续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r.v. (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的联合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d.f.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为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3563938" y="1051223"/>
            <a:ext cx="168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 ,y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4084" name="Object 4"/>
          <p:cNvGraphicFramePr>
            <a:graphicFrameLocks noChangeAspect="1"/>
          </p:cNvGraphicFramePr>
          <p:nvPr/>
        </p:nvGraphicFramePr>
        <p:xfrm>
          <a:off x="2484438" y="2492673"/>
          <a:ext cx="46085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5" name="Equation" r:id="rId3" imgW="6680200" imgH="1181100" progId="Equation.3">
                  <p:embed/>
                </p:oleObj>
              </mc:Choice>
              <mc:Fallback>
                <p:oleObj name="Equation" r:id="rId3" imgW="6680200" imgH="1181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492673"/>
                        <a:ext cx="4608512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1116013" y="3500735"/>
            <a:ext cx="2813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绝对收敛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74086" name="Object 6"/>
          <p:cNvGraphicFramePr>
            <a:graphicFrameLocks noChangeAspect="1"/>
          </p:cNvGraphicFramePr>
          <p:nvPr/>
        </p:nvGraphicFramePr>
        <p:xfrm>
          <a:off x="1908175" y="4292898"/>
          <a:ext cx="56165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6" name="Equation" r:id="rId5" imgW="8775700" imgH="1181100" progId="Equation.3">
                  <p:embed/>
                </p:oleObj>
              </mc:Choice>
              <mc:Fallback>
                <p:oleObj name="Equation" r:id="rId5" imgW="8775700" imgH="1181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292898"/>
                        <a:ext cx="561657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1116013" y="1700510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若广义积分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 autoUpdateAnimBg="0"/>
      <p:bldP spid="174083" grpId="0" autoUpdateAnimBg="0"/>
      <p:bldP spid="174085" grpId="0" autoUpdateAnimBg="0"/>
      <p:bldP spid="17408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Relation of Expectation and Probability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1520" y="908720"/>
            <a:ext cx="84352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special case of Expectation: Let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an event and let </a:t>
            </a:r>
          </a:p>
          <a:p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95736" y="1556792"/>
          <a:ext cx="4080453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4" name="Equation" r:id="rId4" imgW="41452800" imgH="10972800" progId="Equation.DSMT4">
                  <p:embed/>
                </p:oleObj>
              </mc:Choice>
              <mc:Fallback>
                <p:oleObj name="Equation" r:id="rId4" imgW="41452800" imgH="10972800" progId="Equation.DSMT4">
                  <p:embed/>
                  <p:pic>
                    <p:nvPicPr>
                      <p:cNvPr id="0" name="图片 4923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5736" y="1556792"/>
                        <a:ext cx="4080453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75656" y="3068960"/>
          <a:ext cx="7211144" cy="829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5" name="Equation" r:id="rId6" imgW="76809600" imgH="8839200" progId="Equation.DSMT4">
                  <p:embed/>
                </p:oleObj>
              </mc:Choice>
              <mc:Fallback>
                <p:oleObj name="Equation" r:id="rId6" imgW="76809600" imgH="8839200" progId="Equation.DSMT4">
                  <p:embed/>
                  <p:pic>
                    <p:nvPicPr>
                      <p:cNvPr id="0" name="图片 4924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75656" y="3068960"/>
                        <a:ext cx="7211144" cy="8298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51520" y="3861048"/>
            <a:ext cx="8435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probability is a special case of expectation.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55576" y="188640"/>
            <a:ext cx="7272808" cy="2808312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5106" name="Object 2"/>
          <p:cNvGraphicFramePr>
            <a:graphicFrameLocks noChangeAspect="1"/>
          </p:cNvGraphicFramePr>
          <p:nvPr/>
        </p:nvGraphicFramePr>
        <p:xfrm>
          <a:off x="755650" y="4581029"/>
          <a:ext cx="11509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92" name="公式" r:id="rId3" imgW="419100" imgH="177800" progId="Equation.3">
                  <p:embed/>
                </p:oleObj>
              </mc:Choice>
              <mc:Fallback>
                <p:oleObj name="公式" r:id="rId3" imgW="419100" imgH="177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581029"/>
                        <a:ext cx="115093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7" name="Object 3"/>
          <p:cNvGraphicFramePr>
            <a:graphicFrameLocks noChangeAspect="1"/>
          </p:cNvGraphicFramePr>
          <p:nvPr/>
        </p:nvGraphicFramePr>
        <p:xfrm>
          <a:off x="1908175" y="980579"/>
          <a:ext cx="5221288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93" name="文档" r:id="rId5" imgW="6177280" imgH="1790700" progId="Word.Document.8">
                  <p:embed/>
                </p:oleObj>
              </mc:Choice>
              <mc:Fallback>
                <p:oleObj name="文档" r:id="rId5" imgW="6177280" imgH="17907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980579"/>
                        <a:ext cx="5221288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1187450" y="263029"/>
            <a:ext cx="525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/>
              <a:t>例 </a:t>
            </a:r>
            <a:r>
              <a:rPr lang="zh-CN" altLang="en-US" sz="3200"/>
              <a:t>设随机变量 </a:t>
            </a:r>
            <a:r>
              <a:rPr lang="en-US" altLang="zh-CN" sz="3200" i="1">
                <a:latin typeface="Times New Roman" panose="02020603050405020304" pitchFamily="18" charset="0"/>
              </a:rPr>
              <a:t>X </a:t>
            </a:r>
            <a:r>
              <a:rPr lang="zh-CN" altLang="en-US" sz="3200"/>
              <a:t>的分布律为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971550" y="2277567"/>
            <a:ext cx="2736850" cy="658812"/>
            <a:chOff x="657" y="1979"/>
            <a:chExt cx="1724" cy="415"/>
          </a:xfrm>
        </p:grpSpPr>
        <p:graphicFrame>
          <p:nvGraphicFramePr>
            <p:cNvPr id="29704" name="Object 6"/>
            <p:cNvGraphicFramePr>
              <a:graphicFrameLocks noChangeAspect="1"/>
            </p:cNvGraphicFramePr>
            <p:nvPr/>
          </p:nvGraphicFramePr>
          <p:xfrm>
            <a:off x="1156" y="2014"/>
            <a:ext cx="122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94" name="公式" r:id="rId7" imgW="736600" imgH="228600" progId="Equation.3">
                    <p:embed/>
                  </p:oleObj>
                </mc:Choice>
                <mc:Fallback>
                  <p:oleObj name="公式" r:id="rId7" imgW="7366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014"/>
                          <a:ext cx="1225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5" name="Rectangle 7"/>
            <p:cNvSpPr>
              <a:spLocks noChangeArrowheads="1"/>
            </p:cNvSpPr>
            <p:nvPr/>
          </p:nvSpPr>
          <p:spPr bwMode="auto">
            <a:xfrm>
              <a:off x="657" y="1979"/>
              <a:ext cx="5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indent="2667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求</a:t>
              </a:r>
              <a:endParaRPr lang="zh-CN" altLang="en-US" sz="32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75112" name="Object 8"/>
          <p:cNvGraphicFramePr>
            <a:graphicFrameLocks noChangeAspect="1"/>
          </p:cNvGraphicFramePr>
          <p:nvPr/>
        </p:nvGraphicFramePr>
        <p:xfrm>
          <a:off x="755650" y="3069729"/>
          <a:ext cx="8208963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95" name="公式" r:id="rId9" imgW="3136900" imgH="482600" progId="Equation.3">
                  <p:embed/>
                </p:oleObj>
              </mc:Choice>
              <mc:Fallback>
                <p:oleObj name="公式" r:id="rId9" imgW="31369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69729"/>
                        <a:ext cx="8208963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/>
          <p:nvPr/>
        </p:nvGrpSpPr>
        <p:grpSpPr bwMode="auto">
          <a:xfrm>
            <a:off x="468313" y="1412776"/>
            <a:ext cx="8053387" cy="4647770"/>
            <a:chOff x="528" y="2098"/>
            <a:chExt cx="5073" cy="3045"/>
          </a:xfrm>
        </p:grpSpPr>
        <p:sp>
          <p:nvSpPr>
            <p:cNvPr id="5125" name="Text Box 16"/>
            <p:cNvSpPr txBox="1">
              <a:spLocks noChangeArrowheads="1"/>
            </p:cNvSpPr>
            <p:nvPr/>
          </p:nvSpPr>
          <p:spPr bwMode="auto">
            <a:xfrm>
              <a:off x="1344" y="2098"/>
              <a:ext cx="4257" cy="3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q"/>
              </a:pPr>
              <a:r>
                <a:rPr kumimoji="1" lang="en-US" altLang="zh-CN" sz="4000" dirty="0"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kumimoji="1" lang="en-US" altLang="zh-CN" sz="3600" dirty="0" err="1">
                  <a:latin typeface="Times New Roman" panose="02020603050405020304" pitchFamily="18" charset="0"/>
                  <a:ea typeface="楷体_GB2312" pitchFamily="49" charset="-122"/>
                </a:rPr>
                <a:t>r.v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的平均取值 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</a:rPr>
                <a:t>—— </a:t>
              </a:r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数学期望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</a:rPr>
                <a:t>(mathematical expectation)</a:t>
              </a:r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       </a:t>
              </a:r>
            </a:p>
            <a:p>
              <a:pPr eaLnBrk="1" hangingPunct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q"/>
              </a:pPr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   </a:t>
              </a:r>
              <a:r>
                <a:rPr kumimoji="1" lang="en-US" altLang="zh-CN" sz="3600" dirty="0" err="1">
                  <a:latin typeface="Times New Roman" panose="02020603050405020304" pitchFamily="18" charset="0"/>
                  <a:ea typeface="楷体_GB2312" pitchFamily="49" charset="-122"/>
                </a:rPr>
                <a:t>r.v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取值平均偏离均值的情况</a:t>
              </a:r>
            </a:p>
            <a:p>
              <a:pPr eaLnBrk="1" hangingPunct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       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</a:rPr>
                <a:t>—— </a:t>
              </a:r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方差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</a:rPr>
                <a:t>(variance)</a:t>
              </a:r>
              <a:endParaRPr kumimoji="1" lang="zh-CN" altLang="en-US" sz="36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q"/>
              </a:pPr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   描述两 </a:t>
              </a:r>
              <a:r>
                <a:rPr kumimoji="1" lang="en-US" altLang="zh-CN" sz="3600" dirty="0" err="1">
                  <a:latin typeface="Times New Roman" panose="02020603050405020304" pitchFamily="18" charset="0"/>
                  <a:ea typeface="楷体_GB2312" pitchFamily="49" charset="-122"/>
                </a:rPr>
                <a:t>r.v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间的某种关系的数</a:t>
              </a:r>
            </a:p>
            <a:p>
              <a:pPr eaLnBrk="1" hangingPunct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       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</a:rPr>
                <a:t>—— </a:t>
              </a:r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协方差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</a:rPr>
                <a:t>(covariance)</a:t>
              </a:r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与相关系数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</a:rPr>
                <a:t>(dependency  coefficient)</a:t>
              </a:r>
              <a:endParaRPr kumimoji="1" lang="zh-CN" altLang="en-US" sz="36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6" name="AutoShape 17"/>
            <p:cNvSpPr/>
            <p:nvPr/>
          </p:nvSpPr>
          <p:spPr bwMode="auto">
            <a:xfrm>
              <a:off x="1056" y="2256"/>
              <a:ext cx="96" cy="2437"/>
            </a:xfrm>
            <a:prstGeom prst="leftBrace">
              <a:avLst>
                <a:gd name="adj1" fmla="val 72917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7" name="Text Box 18"/>
            <p:cNvSpPr txBox="1">
              <a:spLocks noChangeArrowheads="1"/>
            </p:cNvSpPr>
            <p:nvPr/>
          </p:nvSpPr>
          <p:spPr bwMode="auto">
            <a:xfrm>
              <a:off x="528" y="2262"/>
              <a:ext cx="468" cy="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4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本</a:t>
              </a:r>
            </a:p>
            <a:p>
              <a:pPr eaLnBrk="1" hangingPunct="1"/>
              <a:r>
                <a:rPr kumimoji="1" lang="zh-CN" altLang="en-US" sz="4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章</a:t>
              </a:r>
            </a:p>
            <a:p>
              <a:pPr eaLnBrk="1" hangingPunct="1"/>
              <a:r>
                <a:rPr kumimoji="1" lang="zh-CN" altLang="en-US" sz="4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内</a:t>
              </a:r>
            </a:p>
            <a:p>
              <a:pPr eaLnBrk="1" hangingPunct="1"/>
              <a:r>
                <a:rPr kumimoji="1" lang="zh-CN" altLang="en-US" sz="4400" b="1">
                  <a:latin typeface="Times New Roman" panose="02020603050405020304" pitchFamily="18" charset="0"/>
                  <a:ea typeface="华文新魏" panose="02010800040101010101" pitchFamily="2" charset="-122"/>
                </a:rPr>
                <a:t>容</a:t>
              </a:r>
            </a:p>
          </p:txBody>
        </p:sp>
      </p:grp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1219200" y="44624"/>
            <a:ext cx="6788150" cy="13112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随机变量某一方面的概率特性</a:t>
            </a:r>
          </a:p>
          <a:p>
            <a:pPr eaLnBrk="1" hangingPunct="1"/>
            <a:r>
              <a:rPr kumimoji="1" lang="zh-CN" altLang="en-US" sz="40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都可用</a:t>
            </a:r>
            <a:r>
              <a:rPr kumimoji="1" lang="zh-CN" altLang="en-US" sz="4000" b="1" dirty="0">
                <a:solidFill>
                  <a:srgbClr val="A5002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数字</a:t>
            </a:r>
            <a:r>
              <a:rPr kumimoji="1" lang="zh-CN" altLang="en-US" sz="40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来描写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9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55576" y="188640"/>
            <a:ext cx="7272808" cy="281123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1187450" y="332879"/>
            <a:ext cx="649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FF0066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800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6131" name="Object 3"/>
          <p:cNvGraphicFramePr>
            <a:graphicFrameLocks noChangeAspect="1"/>
          </p:cNvGraphicFramePr>
          <p:nvPr/>
        </p:nvGraphicFramePr>
        <p:xfrm>
          <a:off x="2771775" y="980579"/>
          <a:ext cx="3241675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5" name="公式" r:id="rId3" imgW="1054100" imgH="457200" progId="Equation.3">
                  <p:embed/>
                </p:oleObj>
              </mc:Choice>
              <mc:Fallback>
                <p:oleObj name="公式" r:id="rId3" imgW="10541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980579"/>
                        <a:ext cx="3241675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2" name="Object 4"/>
          <p:cNvGraphicFramePr>
            <a:graphicFrameLocks noChangeAspect="1"/>
          </p:cNvGraphicFramePr>
          <p:nvPr/>
        </p:nvGraphicFramePr>
        <p:xfrm>
          <a:off x="1476375" y="3069729"/>
          <a:ext cx="619283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6" name="公式" r:id="rId5" imgW="2209800" imgH="330200" progId="Equation.3">
                  <p:embed/>
                </p:oleObj>
              </mc:Choice>
              <mc:Fallback>
                <p:oleObj name="公式" r:id="rId5" imgW="22098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069729"/>
                        <a:ext cx="6192838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3" name="Object 5"/>
          <p:cNvGraphicFramePr>
            <a:graphicFrameLocks noChangeAspect="1"/>
          </p:cNvGraphicFramePr>
          <p:nvPr/>
        </p:nvGraphicFramePr>
        <p:xfrm>
          <a:off x="2339975" y="4220667"/>
          <a:ext cx="3024188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7" name="公式" r:id="rId7" imgW="989965" imgH="431800" progId="Equation.3">
                  <p:embed/>
                </p:oleObj>
              </mc:Choice>
              <mc:Fallback>
                <p:oleObj name="公式" r:id="rId7" imgW="989965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220667"/>
                        <a:ext cx="3024188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116013" y="261442"/>
            <a:ext cx="5905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/>
              <a:t>例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设随机变量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的概率密度为</a:t>
            </a: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1116013" y="2420442"/>
            <a:ext cx="4505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Y = e</a:t>
            </a:r>
            <a:r>
              <a:rPr lang="zh-CN" altLang="en-US" sz="3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3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的数学期望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3200">
              <a:latin typeface="Arial" panose="020B0604020202020204" pitchFamily="34" charset="0"/>
            </a:endParaRP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376488" y="3742829"/>
            <a:ext cx="596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lang="en-US" altLang="zh-CN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  <p:bldP spid="1761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576" y="116632"/>
            <a:ext cx="7272808" cy="367240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7154" name="Group 2"/>
          <p:cNvGraphicFramePr>
            <a:graphicFrameLocks noGrp="1"/>
          </p:cNvGraphicFramePr>
          <p:nvPr/>
        </p:nvGraphicFramePr>
        <p:xfrm>
          <a:off x="2195513" y="908571"/>
          <a:ext cx="4752975" cy="2243138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0.32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0.08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0.35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7173" name="Rectangle 21"/>
          <p:cNvSpPr>
            <a:spLocks noChangeArrowheads="1"/>
          </p:cNvSpPr>
          <p:nvPr/>
        </p:nvSpPr>
        <p:spPr bwMode="auto">
          <a:xfrm>
            <a:off x="1187450" y="191021"/>
            <a:ext cx="6159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/>
              <a:t>例 </a:t>
            </a:r>
            <a:r>
              <a:rPr lang="zh-CN" altLang="en-US" sz="3200" dirty="0"/>
              <a:t>设随机变量 </a:t>
            </a:r>
            <a:r>
              <a:rPr lang="en-US" altLang="zh-CN" sz="3200" dirty="0">
                <a:latin typeface="Times New Roman" panose="02020603050405020304" pitchFamily="18" charset="0"/>
              </a:rPr>
              <a:t>( </a:t>
            </a:r>
            <a:r>
              <a:rPr lang="en-US" altLang="zh-CN" sz="3200" i="1" dirty="0">
                <a:latin typeface="Times New Roman" panose="02020603050405020304" pitchFamily="18" charset="0"/>
              </a:rPr>
              <a:t>X, Y 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en-US" altLang="zh-CN" sz="3200" i="1" dirty="0">
                <a:latin typeface="Times New Roman" panose="02020603050405020304" pitchFamily="18" charset="0"/>
              </a:rPr>
              <a:t> </a:t>
            </a:r>
            <a:r>
              <a:rPr lang="zh-CN" altLang="en-US" sz="3200" dirty="0"/>
              <a:t>的分布律为</a:t>
            </a:r>
          </a:p>
        </p:txBody>
      </p:sp>
      <p:grpSp>
        <p:nvGrpSpPr>
          <p:cNvPr id="2" name="Group 22"/>
          <p:cNvGrpSpPr/>
          <p:nvPr/>
        </p:nvGrpSpPr>
        <p:grpSpPr bwMode="auto">
          <a:xfrm>
            <a:off x="1042988" y="3140596"/>
            <a:ext cx="2670175" cy="658813"/>
            <a:chOff x="657" y="1979"/>
            <a:chExt cx="1682" cy="415"/>
          </a:xfrm>
        </p:grpSpPr>
        <p:graphicFrame>
          <p:nvGraphicFramePr>
            <p:cNvPr id="31770" name="Object 23"/>
            <p:cNvGraphicFramePr>
              <a:graphicFrameLocks noChangeAspect="1"/>
            </p:cNvGraphicFramePr>
            <p:nvPr/>
          </p:nvGraphicFramePr>
          <p:xfrm>
            <a:off x="1198" y="2014"/>
            <a:ext cx="1141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7" name="公式" r:id="rId3" imgW="685800" imgH="228600" progId="Equation.3">
                    <p:embed/>
                  </p:oleObj>
                </mc:Choice>
                <mc:Fallback>
                  <p:oleObj name="公式" r:id="rId3" imgW="685800" imgH="2286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8" y="2014"/>
                          <a:ext cx="1141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1" name="Rectangle 24"/>
            <p:cNvSpPr>
              <a:spLocks noChangeArrowheads="1"/>
            </p:cNvSpPr>
            <p:nvPr/>
          </p:nvSpPr>
          <p:spPr bwMode="auto">
            <a:xfrm>
              <a:off x="657" y="1979"/>
              <a:ext cx="5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indent="2667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求</a:t>
              </a:r>
              <a:endParaRPr lang="zh-CN" altLang="en-US" sz="32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77177" name="Object 25"/>
          <p:cNvGraphicFramePr>
            <a:graphicFrameLocks noChangeAspect="1"/>
          </p:cNvGraphicFramePr>
          <p:nvPr/>
        </p:nvGraphicFramePr>
        <p:xfrm>
          <a:off x="1331913" y="3861321"/>
          <a:ext cx="18002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8" name="公式" r:id="rId5" imgW="685800" imgH="228600" progId="Equation.3">
                  <p:embed/>
                </p:oleObj>
              </mc:Choice>
              <mc:Fallback>
                <p:oleObj name="公式" r:id="rId5" imgW="68580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861321"/>
                        <a:ext cx="18002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78" name="Object 26"/>
          <p:cNvGraphicFramePr>
            <a:graphicFrameLocks noChangeAspect="1"/>
          </p:cNvGraphicFramePr>
          <p:nvPr/>
        </p:nvGraphicFramePr>
        <p:xfrm>
          <a:off x="3132138" y="3788296"/>
          <a:ext cx="485140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9" name="公式" r:id="rId7" imgW="1854200" imgH="685800" progId="Equation.3">
                  <p:embed/>
                </p:oleObj>
              </mc:Choice>
              <mc:Fallback>
                <p:oleObj name="公式" r:id="rId7" imgW="1854200" imgH="685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788296"/>
                        <a:ext cx="4851400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7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609600" y="33136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FF0066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800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8179" name="Object 3"/>
          <p:cNvGraphicFramePr>
            <a:graphicFrameLocks noChangeAspect="1"/>
          </p:cNvGraphicFramePr>
          <p:nvPr/>
        </p:nvGraphicFramePr>
        <p:xfrm>
          <a:off x="1043608" y="2852936"/>
          <a:ext cx="7304087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59" name="Document" r:id="rId3" imgW="3098165" imgH="484505" progId="Word.Document.8">
                  <p:embed/>
                </p:oleObj>
              </mc:Choice>
              <mc:Fallback>
                <p:oleObj name="Document" r:id="rId3" imgW="3098165" imgH="48450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852936"/>
                        <a:ext cx="7304087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0" name="Object 4"/>
          <p:cNvGraphicFramePr>
            <a:graphicFrameLocks noChangeAspect="1"/>
          </p:cNvGraphicFramePr>
          <p:nvPr/>
        </p:nvGraphicFramePr>
        <p:xfrm>
          <a:off x="971550" y="3861048"/>
          <a:ext cx="7304088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0" name="文档" r:id="rId5" imgW="3098800" imgH="485140" progId="Word.Document.8">
                  <p:embed/>
                </p:oleObj>
              </mc:Choice>
              <mc:Fallback>
                <p:oleObj name="文档" r:id="rId5" imgW="3098800" imgH="4851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61048"/>
                        <a:ext cx="7304088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1" name="Object 5"/>
          <p:cNvGraphicFramePr>
            <a:graphicFrameLocks noChangeAspect="1"/>
          </p:cNvGraphicFramePr>
          <p:nvPr/>
        </p:nvGraphicFramePr>
        <p:xfrm>
          <a:off x="900113" y="4797152"/>
          <a:ext cx="6781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1" name="文档" r:id="rId7" imgW="3108960" imgH="485140" progId="Word.Document.8">
                  <p:embed/>
                </p:oleObj>
              </mc:Choice>
              <mc:Fallback>
                <p:oleObj name="文档" r:id="rId7" imgW="3108960" imgH="48514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97152"/>
                        <a:ext cx="6781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2" name="Object 6"/>
          <p:cNvGraphicFramePr>
            <a:graphicFrameLocks noChangeAspect="1"/>
          </p:cNvGraphicFramePr>
          <p:nvPr/>
        </p:nvGraphicFramePr>
        <p:xfrm>
          <a:off x="1835150" y="1628800"/>
          <a:ext cx="36576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2" name="公式" r:id="rId9" imgW="1219200" imgH="419100" progId="Equation.3">
                  <p:embed/>
                </p:oleObj>
              </mc:Choice>
              <mc:Fallback>
                <p:oleObj name="公式" r:id="rId9" imgW="12192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628800"/>
                        <a:ext cx="36576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827584" y="1700808"/>
            <a:ext cx="647700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178195" name="Text Box 19"/>
          <p:cNvSpPr txBox="1">
            <a:spLocks noChangeArrowheads="1"/>
          </p:cNvSpPr>
          <p:nvPr/>
        </p:nvSpPr>
        <p:spPr bwMode="auto">
          <a:xfrm>
            <a:off x="609600" y="54421"/>
            <a:ext cx="7922840" cy="156966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3200" dirty="0"/>
              <a:t>例 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设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 Y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在区域 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上服从均匀分布，其中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为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轴，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y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轴和直线 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x+y+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1=0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所围成的区域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.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求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EX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dirty="0">
                <a:latin typeface="宋体" panose="02010600030101010101" pitchFamily="2" charset="-122"/>
              </a:rPr>
              <a:t>-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X+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EXY.</a:t>
            </a:r>
            <a:endParaRPr kumimoji="1" lang="en-US" altLang="zh-CN" sz="3200" dirty="0">
              <a:latin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588224" y="1273051"/>
            <a:ext cx="2509838" cy="1939925"/>
            <a:chOff x="6526658" y="1566440"/>
            <a:chExt cx="2509838" cy="1939925"/>
          </a:xfrm>
        </p:grpSpPr>
        <p:sp>
          <p:nvSpPr>
            <p:cNvPr id="32779" name="Line 9"/>
            <p:cNvSpPr>
              <a:spLocks noChangeShapeType="1"/>
            </p:cNvSpPr>
            <p:nvPr/>
          </p:nvSpPr>
          <p:spPr bwMode="auto">
            <a:xfrm>
              <a:off x="6596508" y="2145878"/>
              <a:ext cx="2439988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0" name="Line 10"/>
            <p:cNvSpPr>
              <a:spLocks noChangeShapeType="1"/>
            </p:cNvSpPr>
            <p:nvPr/>
          </p:nvSpPr>
          <p:spPr bwMode="auto">
            <a:xfrm flipV="1">
              <a:off x="8385621" y="1566440"/>
              <a:ext cx="0" cy="1939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781" name="Object 11"/>
            <p:cNvGraphicFramePr>
              <a:graphicFrameLocks noChangeAspect="1"/>
            </p:cNvGraphicFramePr>
            <p:nvPr/>
          </p:nvGraphicFramePr>
          <p:xfrm>
            <a:off x="8396733" y="1883940"/>
            <a:ext cx="24130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63" name="公式" r:id="rId11" imgW="114300" imgH="152400" progId="Equation.3">
                    <p:embed/>
                  </p:oleObj>
                </mc:Choice>
                <mc:Fallback>
                  <p:oleObj name="公式" r:id="rId11" imgW="114300" imgH="152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6733" y="1883940"/>
                          <a:ext cx="241300" cy="288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2" name="Object 12"/>
            <p:cNvGraphicFramePr>
              <a:graphicFrameLocks noChangeAspect="1"/>
            </p:cNvGraphicFramePr>
            <p:nvPr/>
          </p:nvGraphicFramePr>
          <p:xfrm>
            <a:off x="8711058" y="2182390"/>
            <a:ext cx="258763" cy="25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64" name="公式" r:id="rId13" imgW="114300" imgH="127000" progId="Equation.3">
                    <p:embed/>
                  </p:oleObj>
                </mc:Choice>
                <mc:Fallback>
                  <p:oleObj name="公式" r:id="rId13" imgW="114300" imgH="127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1058" y="2182390"/>
                          <a:ext cx="258763" cy="257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3" name="Object 13"/>
            <p:cNvGraphicFramePr>
              <a:graphicFrameLocks noChangeAspect="1"/>
            </p:cNvGraphicFramePr>
            <p:nvPr/>
          </p:nvGraphicFramePr>
          <p:xfrm>
            <a:off x="8006208" y="1663278"/>
            <a:ext cx="271463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65" name="公式" r:id="rId15" imgW="127000" imgH="152400" progId="Equation.3">
                    <p:embed/>
                  </p:oleObj>
                </mc:Choice>
                <mc:Fallback>
                  <p:oleObj name="公式" r:id="rId15" imgW="127000" imgH="1524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6208" y="1663278"/>
                          <a:ext cx="271463" cy="290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4" name="Line 14"/>
            <p:cNvSpPr>
              <a:spLocks noChangeShapeType="1"/>
            </p:cNvSpPr>
            <p:nvPr/>
          </p:nvSpPr>
          <p:spPr bwMode="auto">
            <a:xfrm flipH="1" flipV="1">
              <a:off x="7101333" y="2001415"/>
              <a:ext cx="1295400" cy="1441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785" name="Object 15"/>
            <p:cNvGraphicFramePr>
              <a:graphicFrameLocks noChangeAspect="1"/>
            </p:cNvGraphicFramePr>
            <p:nvPr/>
          </p:nvGraphicFramePr>
          <p:xfrm>
            <a:off x="6526658" y="2806278"/>
            <a:ext cx="1390650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66" name="公式" r:id="rId17" imgW="1092200" imgH="266700" progId="Equation.3">
                    <p:embed/>
                  </p:oleObj>
                </mc:Choice>
                <mc:Fallback>
                  <p:oleObj name="公式" r:id="rId17" imgW="1092200" imgH="2667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6658" y="2806278"/>
                          <a:ext cx="1390650" cy="325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6" name="Line 16"/>
            <p:cNvSpPr>
              <a:spLocks noChangeShapeType="1"/>
            </p:cNvSpPr>
            <p:nvPr/>
          </p:nvSpPr>
          <p:spPr bwMode="auto">
            <a:xfrm>
              <a:off x="7510908" y="2163340"/>
              <a:ext cx="0" cy="30480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17"/>
            <p:cNvSpPr>
              <a:spLocks noChangeShapeType="1"/>
            </p:cNvSpPr>
            <p:nvPr/>
          </p:nvSpPr>
          <p:spPr bwMode="auto">
            <a:xfrm>
              <a:off x="7847639" y="2156447"/>
              <a:ext cx="0" cy="64770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Line 18"/>
            <p:cNvSpPr>
              <a:spLocks noChangeShapeType="1"/>
            </p:cNvSpPr>
            <p:nvPr/>
          </p:nvSpPr>
          <p:spPr bwMode="auto">
            <a:xfrm>
              <a:off x="8041133" y="2163159"/>
              <a:ext cx="0" cy="86360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8238803" y="2159801"/>
              <a:ext cx="5605" cy="108000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7676370" y="2165511"/>
              <a:ext cx="0" cy="43200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3" grpId="0" animBg="1" autoUpdateAnimBg="0"/>
      <p:bldP spid="17819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395536" y="116632"/>
            <a:ext cx="8496944" cy="218521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3600" b="1" dirty="0">
                <a:latin typeface="Times New Roman" panose="02020603050405020304" pitchFamily="18" charset="0"/>
              </a:rPr>
              <a:t>       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市场上对某种产品每年需求量为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台，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 ~ U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[200,400],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每出售一台可赚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万元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售不出去，则每台需保管费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万元，问应该组织多少货源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才能使平均利润最大？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     </a:t>
            </a: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900113" y="2633043"/>
            <a:ext cx="592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79204" name="Object 4"/>
          <p:cNvGraphicFramePr>
            <a:graphicFrameLocks noChangeAspect="1"/>
          </p:cNvGraphicFramePr>
          <p:nvPr/>
        </p:nvGraphicFramePr>
        <p:xfrm>
          <a:off x="2251075" y="2348880"/>
          <a:ext cx="529113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4" name="Equation" r:id="rId3" imgW="3263900" imgH="1219200" progId="Equation.DSMT4">
                  <p:embed/>
                </p:oleObj>
              </mc:Choice>
              <mc:Fallback>
                <p:oleObj name="Equation" r:id="rId3" imgW="3263900" imgH="1219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2348880"/>
                        <a:ext cx="529113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1127125" y="4358655"/>
            <a:ext cx="5006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latin typeface="楷体_GB2312" pitchFamily="49" charset="-122"/>
                <a:ea typeface="楷体_GB2312" pitchFamily="49" charset="-122"/>
              </a:rPr>
              <a:t>设组织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zh-CN" altLang="en-US" sz="3200">
                <a:latin typeface="楷体_GB2312" pitchFamily="49" charset="-122"/>
                <a:ea typeface="楷体_GB2312" pitchFamily="49" charset="-122"/>
              </a:rPr>
              <a:t>台货源</a:t>
            </a:r>
            <a:r>
              <a:rPr kumimoji="1" lang="en-US" altLang="zh-CN" sz="3200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3200">
                <a:latin typeface="楷体_GB2312" pitchFamily="49" charset="-122"/>
                <a:ea typeface="楷体_GB2312" pitchFamily="49" charset="-122"/>
              </a:rPr>
              <a:t>利润为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1127125" y="5095255"/>
            <a:ext cx="3735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显然，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200 ≤ 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≤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400</a:t>
            </a: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539552" y="166623"/>
            <a:ext cx="1022350" cy="579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endParaRPr kumimoji="1"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9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 build="p" autoUpdateAnimBg="0"/>
      <p:bldP spid="179203" grpId="0" autoUpdateAnimBg="0"/>
      <p:bldP spid="179205" grpId="0" autoUpdateAnimBg="0"/>
      <p:bldP spid="179206" grpId="0" autoUpdateAnimBg="0"/>
      <p:bldP spid="179207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226" name="Object 2"/>
          <p:cNvGraphicFramePr>
            <a:graphicFrameLocks noChangeAspect="1"/>
          </p:cNvGraphicFramePr>
          <p:nvPr/>
        </p:nvGraphicFramePr>
        <p:xfrm>
          <a:off x="2411413" y="1549574"/>
          <a:ext cx="4105275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1" name="公式" r:id="rId4" imgW="2387600" imgH="825500" progId="Equation.3">
                  <p:embed/>
                </p:oleObj>
              </mc:Choice>
              <mc:Fallback>
                <p:oleObj name="公式" r:id="rId4" imgW="2387600" imgH="825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549574"/>
                        <a:ext cx="4105275" cy="137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7" name="Object 3"/>
          <p:cNvGraphicFramePr>
            <a:graphicFrameLocks noChangeAspect="1"/>
          </p:cNvGraphicFramePr>
          <p:nvPr/>
        </p:nvGraphicFramePr>
        <p:xfrm>
          <a:off x="1403648" y="621346"/>
          <a:ext cx="158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2" name="Equation" r:id="rId6" imgW="14935200" imgH="4876800" progId="Equation.DSMT4">
                  <p:embed/>
                </p:oleObj>
              </mc:Choice>
              <mc:Fallback>
                <p:oleObj name="Equation" r:id="rId6" imgW="14935200" imgH="4876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621346"/>
                        <a:ext cx="15843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1116013" y="2991024"/>
          <a:ext cx="42481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3" name="Equation" r:id="rId8" imgW="6477000" imgH="1270000" progId="Equation.3">
                  <p:embed/>
                </p:oleObj>
              </mc:Choice>
              <mc:Fallback>
                <p:oleObj name="Equation" r:id="rId8" imgW="6477000" imgH="1270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91024"/>
                        <a:ext cx="42481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9" name="Object 5"/>
          <p:cNvGraphicFramePr>
            <a:graphicFrameLocks noChangeAspect="1"/>
          </p:cNvGraphicFramePr>
          <p:nvPr/>
        </p:nvGraphicFramePr>
        <p:xfrm>
          <a:off x="2051050" y="3854624"/>
          <a:ext cx="557053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4" name="Equation" r:id="rId10" imgW="3441700" imgH="635000" progId="Equation.DSMT4">
                  <p:embed/>
                </p:oleObj>
              </mc:Choice>
              <mc:Fallback>
                <p:oleObj name="Equation" r:id="rId10" imgW="3441700" imgH="63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854624"/>
                        <a:ext cx="5570538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0" name="Object 6"/>
          <p:cNvGraphicFramePr>
            <a:graphicFrameLocks noChangeAspect="1"/>
          </p:cNvGraphicFramePr>
          <p:nvPr/>
        </p:nvGraphicFramePr>
        <p:xfrm>
          <a:off x="2051050" y="4941168"/>
          <a:ext cx="5545138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5" name="公式" r:id="rId12" imgW="3111500" imgH="635000" progId="Equation.3">
                  <p:embed/>
                </p:oleObj>
              </mc:Choice>
              <mc:Fallback>
                <p:oleObj name="公式" r:id="rId12" imgW="3111500" imgH="63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941168"/>
                        <a:ext cx="5545138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059832" y="82724"/>
          <a:ext cx="4075113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6" name="Equation" r:id="rId14" imgW="38404800" imgH="13411200" progId="Equation.DSMT4">
                  <p:embed/>
                </p:oleObj>
              </mc:Choice>
              <mc:Fallback>
                <p:oleObj name="Equation" r:id="rId14" imgW="38404800" imgH="1341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82724"/>
                        <a:ext cx="4075113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915816" y="170037"/>
            <a:ext cx="803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FF0000"/>
                </a:solidFill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50" name="Object 2"/>
          <p:cNvGraphicFramePr>
            <a:graphicFrameLocks noChangeAspect="1"/>
          </p:cNvGraphicFramePr>
          <p:nvPr/>
        </p:nvGraphicFramePr>
        <p:xfrm>
          <a:off x="1908175" y="332656"/>
          <a:ext cx="49276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9" name="公式" r:id="rId3" imgW="2730500" imgH="635000" progId="Equation.3">
                  <p:embed/>
                </p:oleObj>
              </mc:Choice>
              <mc:Fallback>
                <p:oleObj name="公式" r:id="rId3" imgW="2730500" imgH="635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32656"/>
                        <a:ext cx="49276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1" name="Object 3"/>
          <p:cNvGraphicFramePr>
            <a:graphicFrameLocks noChangeAspect="1"/>
          </p:cNvGraphicFramePr>
          <p:nvPr/>
        </p:nvGraphicFramePr>
        <p:xfrm>
          <a:off x="3276600" y="1629643"/>
          <a:ext cx="63976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0" name="Equation" r:id="rId5" imgW="838200" imgH="1016000" progId="Equation.3">
                  <p:embed/>
                </p:oleObj>
              </mc:Choice>
              <mc:Fallback>
                <p:oleObj name="Equation" r:id="rId5" imgW="838200" imgH="1016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29643"/>
                        <a:ext cx="639763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1979613" y="3933106"/>
            <a:ext cx="4759325" cy="641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故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n=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350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最大</a:t>
            </a:r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3132138" y="2853606"/>
            <a:ext cx="1406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i="1">
                <a:latin typeface="Times New Roman" panose="02020603050405020304" pitchFamily="18" charset="0"/>
              </a:rPr>
              <a:t>n=</a:t>
            </a:r>
            <a:r>
              <a:rPr kumimoji="1" lang="en-US" altLang="zh-CN" sz="3600">
                <a:latin typeface="Times New Roman" panose="02020603050405020304" pitchFamily="18" charset="0"/>
              </a:rPr>
              <a:t>350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/>
      <p:bldP spid="18125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635485" y="44624"/>
            <a:ext cx="6569747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/>
            </a:lvl2pPr>
            <a:lvl3pPr marL="1143000" indent="-228600" eaLnBrk="0" hangingPunct="0">
              <a:defRPr/>
            </a:lvl3pPr>
            <a:lvl4pPr marL="1600200" indent="-228600" eaLnBrk="0" hangingPunct="0">
              <a:defRPr/>
            </a:lvl4pPr>
            <a:lvl5pPr marL="2057400" indent="-228600" eaLnBrk="0" hangingPunct="0">
              <a:defRPr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/>
            </a:lvl9pPr>
          </a:lstStyle>
          <a:p>
            <a:r>
              <a:rPr lang="en-US" altLang="zh-CN" dirty="0"/>
              <a:t>3. </a:t>
            </a:r>
            <a:r>
              <a:rPr lang="zh-CN" altLang="en-US" dirty="0"/>
              <a:t>数学期望的性质</a:t>
            </a:r>
            <a:r>
              <a:rPr lang="en-US" altLang="zh-CN"/>
              <a:t>Properties</a:t>
            </a:r>
            <a:endParaRPr lang="zh-CN" altLang="en-US" dirty="0"/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609600" y="908720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anose="02020603050405020304" pitchFamily="18" charset="0"/>
              </a:rPr>
              <a:t>   (1)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设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C</a:t>
            </a:r>
            <a:r>
              <a:rPr kumimoji="1" lang="zh-CN" altLang="en-US" sz="3200" b="1">
                <a:latin typeface="Times New Roman" panose="02020603050405020304" pitchFamily="18" charset="0"/>
              </a:rPr>
              <a:t>是常数，则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C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)=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C</a:t>
            </a:r>
            <a:r>
              <a:rPr kumimoji="1" lang="en-US" altLang="zh-CN" sz="3200" b="1"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467544" y="2924944"/>
            <a:ext cx="7704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latin typeface="Times New Roman" panose="02020603050405020304" pitchFamily="18" charset="0"/>
              </a:rPr>
              <a:t>    (4)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设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Y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独立，则 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XY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)=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).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611832" y="1556792"/>
            <a:ext cx="7848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latin typeface="Times New Roman" panose="02020603050405020304" pitchFamily="18" charset="0"/>
              </a:rPr>
              <a:t>   (2)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若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C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是常数，则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CX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)=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CE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);</a:t>
            </a: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611188" y="2204864"/>
            <a:ext cx="57610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anose="02020603050405020304" pitchFamily="18" charset="0"/>
              </a:rPr>
              <a:t>   (3)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+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 =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 E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)+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);</a:t>
            </a:r>
          </a:p>
        </p:txBody>
      </p:sp>
      <p:sp>
        <p:nvSpPr>
          <p:cNvPr id="182279" name="AutoShape 7"/>
          <p:cNvSpPr>
            <a:spLocks noChangeArrowheads="1"/>
          </p:cNvSpPr>
          <p:nvPr/>
        </p:nvSpPr>
        <p:spPr bwMode="auto">
          <a:xfrm>
            <a:off x="4932362" y="3606726"/>
            <a:ext cx="3960117" cy="903312"/>
          </a:xfrm>
          <a:prstGeom prst="wedgeRectCallout">
            <a:avLst>
              <a:gd name="adj1" fmla="val -53833"/>
              <a:gd name="adj2" fmla="val -7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</a:pPr>
            <a:r>
              <a:rPr kumimoji="1" lang="zh-CN" altLang="en-US" sz="2400" b="1">
                <a:latin typeface="Times New Roman" panose="02020603050405020304" pitchFamily="18" charset="0"/>
              </a:rPr>
              <a:t>注意</a:t>
            </a:r>
            <a:r>
              <a:rPr kumimoji="1" lang="en-US" altLang="zh-CN" sz="2400" b="1">
                <a:latin typeface="Times New Roman" panose="02020603050405020304" pitchFamily="18" charset="0"/>
              </a:rPr>
              <a:t>: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由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XY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)=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</a:t>
            </a:r>
          </a:p>
          <a:p>
            <a:pPr algn="ctr" eaLnBrk="1" hangingPunct="1">
              <a:lnSpc>
                <a:spcPct val="115000"/>
              </a:lnSpc>
            </a:pPr>
            <a:r>
              <a:rPr kumimoji="1" lang="zh-CN" altLang="en-US" sz="2400" b="1">
                <a:latin typeface="Times New Roman" panose="02020603050405020304" pitchFamily="18" charset="0"/>
              </a:rPr>
              <a:t>不一定能推出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Y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独立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76064" y="4582046"/>
            <a:ext cx="7772400" cy="121487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rgbClr val="6666FF"/>
              </a:buClr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(5) 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zh-CN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)，</a:t>
            </a:r>
            <a:r>
              <a:rPr lang="zh-CN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)存在，则</a:t>
            </a:r>
          </a:p>
          <a:p>
            <a:pPr algn="ctr" fontAlgn="auto">
              <a:spcAft>
                <a:spcPts val="0"/>
              </a:spcAft>
              <a:buClr>
                <a:srgbClr val="6666FF"/>
              </a:buClr>
              <a:buFont typeface="Wingdings" panose="05000000000000000000" pitchFamily="2" charset="2"/>
              <a:buNone/>
            </a:pP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XY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)]</a:t>
            </a:r>
            <a:r>
              <a:rPr lang="zh-CN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≤</a:t>
            </a:r>
            <a:r>
              <a:rPr lang="zh-CN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宋体" panose="02010600030101010101" pitchFamily="2" charset="-122"/>
              </a:rPr>
              <a:t>•</a:t>
            </a:r>
            <a:r>
              <a:rPr lang="zh-CN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animBg="1" autoUpdateAnimBg="0"/>
      <p:bldP spid="182275" grpId="0" autoUpdateAnimBg="0"/>
      <p:bldP spid="182276" grpId="0" autoUpdateAnimBg="0"/>
      <p:bldP spid="182277" grpId="0" autoUpdateAnimBg="0"/>
      <p:bldP spid="182278" grpId="0" autoUpdateAnimBg="0"/>
      <p:bldP spid="182279" grpId="0" animBg="1" autoUpdateAnimBg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984" y="84167"/>
            <a:ext cx="2587824" cy="65881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 eaLnBrk="1" hangingPunct="1"/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性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质的证明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536" y="947345"/>
            <a:ext cx="7632700" cy="201714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 </a:t>
            </a:r>
            <a:r>
              <a:rPr lang="zh-CN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zh-CN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    常数</a:t>
            </a:r>
            <a:r>
              <a:rPr lang="zh-CN" altLang="zh-CN" sz="2800" i="1" dirty="0">
                <a:latin typeface="Times New Roman" panose="02020603050405020304" pitchFamily="18" charset="0"/>
              </a:rPr>
              <a:t>C</a:t>
            </a:r>
            <a:r>
              <a:rPr lang="zh-CN" altLang="zh-CN" sz="2800" dirty="0">
                <a:latin typeface="Times New Roman" panose="02020603050405020304" pitchFamily="18" charset="0"/>
              </a:rPr>
              <a:t>作为随机变量</a:t>
            </a:r>
            <a:r>
              <a:rPr lang="zh-CN" altLang="zh-CN" sz="2800" i="1" dirty="0">
                <a:latin typeface="Times New Roman" panose="02020603050405020304" pitchFamily="18" charset="0"/>
              </a:rPr>
              <a:t>X</a:t>
            </a:r>
            <a:r>
              <a:rPr lang="zh-CN" altLang="zh-CN" sz="2800" dirty="0">
                <a:latin typeface="Times New Roman" panose="02020603050405020304" pitchFamily="18" charset="0"/>
              </a:rPr>
              <a:t>而言，是一个离散型的，它只可能取到</a:t>
            </a:r>
            <a:r>
              <a:rPr lang="zh-CN" altLang="zh-CN" sz="2800" i="1" dirty="0">
                <a:latin typeface="Times New Roman" panose="02020603050405020304" pitchFamily="18" charset="0"/>
              </a:rPr>
              <a:t>C</a:t>
            </a:r>
            <a:r>
              <a:rPr lang="zh-CN" altLang="zh-CN" sz="2800" dirty="0">
                <a:latin typeface="Times New Roman" panose="02020603050405020304" pitchFamily="18" charset="0"/>
              </a:rPr>
              <a:t>值，故</a:t>
            </a:r>
            <a:r>
              <a:rPr lang="zh-CN" altLang="zh-CN" sz="2800" i="1" dirty="0">
                <a:latin typeface="Times New Roman" panose="02020603050405020304" pitchFamily="18" charset="0"/>
              </a:rPr>
              <a:t>P</a:t>
            </a:r>
            <a:r>
              <a:rPr lang="zh-CN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zh-CN" sz="2800" i="1" dirty="0">
                <a:latin typeface="Times New Roman" panose="02020603050405020304" pitchFamily="18" charset="0"/>
              </a:rPr>
              <a:t>X</a:t>
            </a:r>
            <a:r>
              <a:rPr lang="zh-CN" altLang="zh-CN" sz="2800" dirty="0">
                <a:latin typeface="Times New Roman" panose="02020603050405020304" pitchFamily="18" charset="0"/>
              </a:rPr>
              <a:t>=</a:t>
            </a:r>
            <a:r>
              <a:rPr lang="zh-CN" altLang="zh-CN" sz="2800" i="1" dirty="0">
                <a:latin typeface="Times New Roman" panose="02020603050405020304" pitchFamily="18" charset="0"/>
              </a:rPr>
              <a:t>C</a:t>
            </a:r>
            <a:r>
              <a:rPr lang="zh-CN" altLang="zh-CN" sz="2800" dirty="0">
                <a:latin typeface="Times New Roman" panose="02020603050405020304" pitchFamily="18" charset="0"/>
              </a:rPr>
              <a:t>)=1，于是</a:t>
            </a:r>
            <a:r>
              <a:rPr lang="zh-CN" altLang="zh-CN" sz="2800" i="1" dirty="0">
                <a:latin typeface="Times New Roman" panose="02020603050405020304" pitchFamily="18" charset="0"/>
              </a:rPr>
              <a:t>E</a:t>
            </a:r>
            <a:r>
              <a:rPr lang="zh-CN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zh-CN" sz="2800" i="1" dirty="0">
                <a:latin typeface="Times New Roman" panose="02020603050405020304" pitchFamily="18" charset="0"/>
              </a:rPr>
              <a:t>C</a:t>
            </a:r>
            <a:r>
              <a:rPr lang="zh-CN" altLang="zh-CN" sz="2800" dirty="0">
                <a:latin typeface="Times New Roman" panose="02020603050405020304" pitchFamily="18" charset="0"/>
              </a:rPr>
              <a:t>)=</a:t>
            </a:r>
            <a:r>
              <a:rPr lang="zh-CN" altLang="zh-CN" sz="2800" i="1" dirty="0">
                <a:latin typeface="Times New Roman" panose="02020603050405020304" pitchFamily="18" charset="0"/>
              </a:rPr>
              <a:t>C</a:t>
            </a:r>
            <a:r>
              <a:rPr lang="zh-CN" altLang="zh-CN" sz="2800" dirty="0">
                <a:latin typeface="Times New Roman" panose="02020603050405020304" pitchFamily="18" charset="0"/>
              </a:rPr>
              <a:t>*1=</a:t>
            </a:r>
            <a:r>
              <a:rPr lang="zh-CN" altLang="zh-CN" sz="2800" i="1" dirty="0">
                <a:latin typeface="Times New Roman" panose="02020603050405020304" pitchFamily="18" charset="0"/>
              </a:rPr>
              <a:t>C</a:t>
            </a:r>
            <a:r>
              <a:rPr lang="zh-CN" altLang="zh-CN" sz="2800" dirty="0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2253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04087" y="4803015"/>
          <a:ext cx="6834823" cy="714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7" r:id="rId3" imgW="5715000" imgH="596900" progId="Equation.3">
                  <p:embed/>
                </p:oleObj>
              </mc:Choice>
              <mc:Fallback>
                <p:oleObj r:id="rId3" imgW="5715000" imgH="596900" progId="Equation.3">
                  <p:embed/>
                  <p:pic>
                    <p:nvPicPr>
                      <p:cNvPr id="0" name="图片 45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087" y="4803015"/>
                        <a:ext cx="6834823" cy="714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528" y="3108503"/>
            <a:ext cx="7632700" cy="1881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 </a:t>
            </a:r>
            <a:r>
              <a:rPr lang="zh-CN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X)=</a:t>
            </a:r>
            <a:r>
              <a:rPr lang="zh-CN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CE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    仅以连续型随机变量为例，设</a:t>
            </a:r>
            <a:r>
              <a:rPr lang="zh-CN" altLang="zh-CN" sz="2800" i="1" dirty="0">
                <a:latin typeface="Times New Roman" panose="02020603050405020304" pitchFamily="18" charset="0"/>
              </a:rPr>
              <a:t>X</a:t>
            </a:r>
            <a:r>
              <a:rPr lang="zh-CN" altLang="zh-CN" sz="2800" dirty="0">
                <a:latin typeface="Times New Roman" panose="02020603050405020304" pitchFamily="18" charset="0"/>
              </a:rPr>
              <a:t>的密度函数为</a:t>
            </a:r>
            <a:r>
              <a:rPr lang="zh-CN" altLang="zh-CN" sz="2800" i="1" dirty="0">
                <a:latin typeface="Times New Roman" panose="02020603050405020304" pitchFamily="18" charset="0"/>
              </a:rPr>
              <a:t>f</a:t>
            </a:r>
            <a:r>
              <a:rPr lang="zh-CN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zh-CN" sz="2800" i="1" dirty="0">
                <a:latin typeface="Times New Roman" panose="02020603050405020304" pitchFamily="18" charset="0"/>
              </a:rPr>
              <a:t>x</a:t>
            </a:r>
            <a:r>
              <a:rPr lang="zh-CN" altLang="zh-CN" sz="2800" dirty="0">
                <a:latin typeface="Times New Roman" panose="02020603050405020304" pitchFamily="18" charset="0"/>
              </a:rPr>
              <a:t>)，则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19930" y="44624"/>
            <a:ext cx="8572550" cy="1584399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 </a:t>
            </a:r>
            <a:r>
              <a:rPr lang="zh-CN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  <a:r>
              <a:rPr lang="zh-CN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zh-CN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)+</a:t>
            </a:r>
            <a:r>
              <a:rPr lang="zh-CN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    设二维随机变量(</a:t>
            </a:r>
            <a:r>
              <a:rPr lang="zh-CN" altLang="zh-CN" sz="2800" i="1" dirty="0">
                <a:latin typeface="Times New Roman" panose="02020603050405020304" pitchFamily="18" charset="0"/>
              </a:rPr>
              <a:t>X</a:t>
            </a:r>
            <a:r>
              <a:rPr lang="zh-CN" altLang="zh-CN" sz="2800" dirty="0">
                <a:latin typeface="Times New Roman" panose="02020603050405020304" pitchFamily="18" charset="0"/>
              </a:rPr>
              <a:t>,</a:t>
            </a:r>
            <a:r>
              <a:rPr lang="zh-CN" altLang="zh-CN" sz="2800" i="1" dirty="0">
                <a:latin typeface="Times New Roman" panose="02020603050405020304" pitchFamily="18" charset="0"/>
              </a:rPr>
              <a:t>Y</a:t>
            </a:r>
            <a:r>
              <a:rPr lang="zh-CN" altLang="zh-CN" sz="2800" dirty="0">
                <a:latin typeface="Times New Roman" panose="02020603050405020304" pitchFamily="18" charset="0"/>
              </a:rPr>
              <a:t>)的联合密度函数为</a:t>
            </a:r>
            <a:r>
              <a:rPr lang="zh-CN" altLang="zh-CN" sz="2800" i="1" dirty="0">
                <a:latin typeface="Times New Roman" panose="02020603050405020304" pitchFamily="18" charset="0"/>
              </a:rPr>
              <a:t>f</a:t>
            </a:r>
            <a:r>
              <a:rPr lang="zh-CN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zh-CN" sz="2800" i="1" dirty="0">
                <a:latin typeface="Times New Roman" panose="02020603050405020304" pitchFamily="18" charset="0"/>
              </a:rPr>
              <a:t>x</a:t>
            </a:r>
            <a:r>
              <a:rPr lang="zh-CN" altLang="zh-CN" sz="2800" dirty="0">
                <a:latin typeface="Times New Roman" panose="02020603050405020304" pitchFamily="18" charset="0"/>
              </a:rPr>
              <a:t>,</a:t>
            </a:r>
            <a:r>
              <a:rPr lang="zh-CN" altLang="zh-CN" sz="2800" i="1" dirty="0">
                <a:latin typeface="Times New Roman" panose="02020603050405020304" pitchFamily="18" charset="0"/>
              </a:rPr>
              <a:t>y</a:t>
            </a:r>
            <a:r>
              <a:rPr lang="zh-CN" altLang="zh-CN" sz="2800" dirty="0">
                <a:latin typeface="Times New Roman" panose="02020603050405020304" pitchFamily="18" charset="0"/>
              </a:rPr>
              <a:t>)，关于</a:t>
            </a:r>
            <a:r>
              <a:rPr lang="zh-CN" altLang="zh-CN" sz="2800" i="1" dirty="0">
                <a:latin typeface="Times New Roman" panose="02020603050405020304" pitchFamily="18" charset="0"/>
              </a:rPr>
              <a:t>X</a:t>
            </a:r>
            <a:r>
              <a:rPr lang="zh-CN" altLang="zh-CN" sz="2800" dirty="0">
                <a:latin typeface="Times New Roman" panose="02020603050405020304" pitchFamily="18" charset="0"/>
              </a:rPr>
              <a:t>和Y的边缘密度函数分别为</a:t>
            </a:r>
            <a:r>
              <a:rPr lang="zh-CN" altLang="zh-CN" sz="2800" i="1" dirty="0">
                <a:latin typeface="Times New Roman" panose="02020603050405020304" pitchFamily="18" charset="0"/>
              </a:rPr>
              <a:t>f</a:t>
            </a:r>
            <a:r>
              <a:rPr lang="zh-CN" altLang="zh-CN" sz="2800" i="1" baseline="-25000" dirty="0">
                <a:latin typeface="Times New Roman" panose="02020603050405020304" pitchFamily="18" charset="0"/>
              </a:rPr>
              <a:t>X</a:t>
            </a:r>
            <a:r>
              <a:rPr lang="zh-CN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zh-CN" sz="2800" i="1" dirty="0">
                <a:latin typeface="Times New Roman" panose="02020603050405020304" pitchFamily="18" charset="0"/>
              </a:rPr>
              <a:t>x</a:t>
            </a:r>
            <a:r>
              <a:rPr lang="zh-CN" altLang="zh-CN" sz="2800" dirty="0">
                <a:latin typeface="Times New Roman" panose="02020603050405020304" pitchFamily="18" charset="0"/>
              </a:rPr>
              <a:t>)，</a:t>
            </a:r>
            <a:r>
              <a:rPr lang="zh-CN" altLang="zh-CN" sz="2800" i="1" dirty="0">
                <a:latin typeface="Times New Roman" panose="02020603050405020304" pitchFamily="18" charset="0"/>
              </a:rPr>
              <a:t>f</a:t>
            </a:r>
            <a:r>
              <a:rPr lang="zh-CN" altLang="zh-CN" sz="2800" i="1" baseline="-25000" dirty="0">
                <a:latin typeface="Times New Roman" panose="02020603050405020304" pitchFamily="18" charset="0"/>
              </a:rPr>
              <a:t>Y</a:t>
            </a:r>
            <a:r>
              <a:rPr lang="zh-CN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zh-CN" sz="2800" i="1" dirty="0">
                <a:latin typeface="Times New Roman" panose="02020603050405020304" pitchFamily="18" charset="0"/>
              </a:rPr>
              <a:t>y</a:t>
            </a:r>
            <a:r>
              <a:rPr lang="zh-CN" altLang="zh-CN" sz="2800" dirty="0">
                <a:latin typeface="Times New Roman" panose="02020603050405020304" pitchFamily="18" charset="0"/>
              </a:rPr>
              <a:t>)则</a:t>
            </a:r>
          </a:p>
        </p:txBody>
      </p:sp>
      <p:graphicFrame>
        <p:nvGraphicFramePr>
          <p:cNvPr id="1433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355592" y="1617956"/>
          <a:ext cx="5809773" cy="3406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1" r:id="rId3" imgW="5283200" imgH="3098800" progId="Equation.3">
                  <p:embed/>
                </p:oleObj>
              </mc:Choice>
              <mc:Fallback>
                <p:oleObj r:id="rId3" imgW="5283200" imgH="3098800" progId="Equation.3">
                  <p:embed/>
                  <p:pic>
                    <p:nvPicPr>
                      <p:cNvPr id="0" name="图片 46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592" y="1617956"/>
                        <a:ext cx="5809773" cy="3406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5"/>
          <p:cNvSpPr>
            <a:spLocks noGrp="1" noChangeArrowheads="1"/>
          </p:cNvSpPr>
          <p:nvPr/>
        </p:nvSpPr>
        <p:spPr bwMode="auto">
          <a:xfrm>
            <a:off x="754063" y="5013176"/>
            <a:ext cx="7772400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对</a:t>
            </a:r>
            <a:r>
              <a:rPr lang="zh-CN" altLang="en-US" sz="2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离散型随机变量类似可证。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49510" y="260648"/>
            <a:ext cx="8282930" cy="1944216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 </a:t>
            </a:r>
            <a:r>
              <a:rPr lang="zh-CN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与</a:t>
            </a:r>
            <a:r>
              <a:rPr lang="zh-CN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相互独立，</a:t>
            </a:r>
            <a:r>
              <a:rPr lang="zh-CN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XY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zh-CN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zh-CN" sz="2400" dirty="0">
                <a:latin typeface="Times New Roman" panose="02020603050405020304" pitchFamily="18" charset="0"/>
              </a:rPr>
              <a:t>    </a:t>
            </a:r>
            <a:r>
              <a:rPr lang="zh-CN" altLang="zh-CN" sz="2800" dirty="0">
                <a:latin typeface="Times New Roman" panose="02020603050405020304" pitchFamily="18" charset="0"/>
              </a:rPr>
              <a:t>同样仅以连续型为例，由于</a:t>
            </a:r>
            <a:r>
              <a:rPr lang="zh-CN" altLang="zh-CN" sz="2800" i="1" dirty="0">
                <a:latin typeface="Times New Roman" panose="02020603050405020304" pitchFamily="18" charset="0"/>
              </a:rPr>
              <a:t>X</a:t>
            </a:r>
            <a:r>
              <a:rPr lang="zh-CN" altLang="zh-CN" sz="2800" dirty="0">
                <a:latin typeface="Times New Roman" panose="02020603050405020304" pitchFamily="18" charset="0"/>
              </a:rPr>
              <a:t>与</a:t>
            </a:r>
            <a:r>
              <a:rPr lang="zh-CN" altLang="zh-CN" sz="2800" i="1" dirty="0">
                <a:latin typeface="Times New Roman" panose="02020603050405020304" pitchFamily="18" charset="0"/>
              </a:rPr>
              <a:t>Y</a:t>
            </a:r>
            <a:r>
              <a:rPr lang="zh-CN" altLang="zh-CN" sz="2800" dirty="0">
                <a:latin typeface="Times New Roman" panose="02020603050405020304" pitchFamily="18" charset="0"/>
              </a:rPr>
              <a:t>相互独立，所以</a:t>
            </a:r>
          </a:p>
          <a:p>
            <a:pPr algn="ct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  </a:t>
            </a:r>
            <a:r>
              <a:rPr lang="zh-CN" altLang="zh-CN" sz="2800" i="1" dirty="0">
                <a:latin typeface="Times New Roman" panose="02020603050405020304" pitchFamily="18" charset="0"/>
              </a:rPr>
              <a:t>f</a:t>
            </a:r>
            <a:r>
              <a:rPr lang="zh-CN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zh-CN" sz="2800" i="1" dirty="0">
                <a:latin typeface="Times New Roman" panose="02020603050405020304" pitchFamily="18" charset="0"/>
              </a:rPr>
              <a:t>x</a:t>
            </a:r>
            <a:r>
              <a:rPr lang="zh-CN" altLang="zh-CN" sz="2800" dirty="0">
                <a:latin typeface="Times New Roman" panose="02020603050405020304" pitchFamily="18" charset="0"/>
              </a:rPr>
              <a:t>,</a:t>
            </a:r>
            <a:r>
              <a:rPr lang="zh-CN" altLang="zh-CN" sz="2800" i="1" dirty="0">
                <a:latin typeface="Times New Roman" panose="02020603050405020304" pitchFamily="18" charset="0"/>
              </a:rPr>
              <a:t>y</a:t>
            </a:r>
            <a:r>
              <a:rPr lang="zh-CN" altLang="zh-CN" sz="2800" dirty="0">
                <a:latin typeface="Times New Roman" panose="02020603050405020304" pitchFamily="18" charset="0"/>
              </a:rPr>
              <a:t>)=</a:t>
            </a:r>
            <a:r>
              <a:rPr lang="zh-CN" altLang="zh-CN" sz="2800" i="1" dirty="0">
                <a:latin typeface="Times New Roman" panose="02020603050405020304" pitchFamily="18" charset="0"/>
              </a:rPr>
              <a:t>f</a:t>
            </a:r>
            <a:r>
              <a:rPr lang="zh-CN" altLang="zh-CN" sz="2800" i="1" baseline="-25000" dirty="0">
                <a:latin typeface="Times New Roman" panose="02020603050405020304" pitchFamily="18" charset="0"/>
              </a:rPr>
              <a:t>X</a:t>
            </a:r>
            <a:r>
              <a:rPr lang="zh-CN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zh-CN" sz="2800" i="1" dirty="0">
                <a:latin typeface="Times New Roman" panose="02020603050405020304" pitchFamily="18" charset="0"/>
              </a:rPr>
              <a:t>x</a:t>
            </a:r>
            <a:r>
              <a:rPr lang="zh-CN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zh-CN" sz="2800" i="1" dirty="0">
                <a:latin typeface="Times New Roman" panose="02020603050405020304" pitchFamily="18" charset="0"/>
              </a:rPr>
              <a:t>f</a:t>
            </a:r>
            <a:r>
              <a:rPr lang="zh-CN" altLang="zh-CN" sz="2800" i="1" baseline="-25000" dirty="0">
                <a:latin typeface="Times New Roman" panose="02020603050405020304" pitchFamily="18" charset="0"/>
              </a:rPr>
              <a:t>Y</a:t>
            </a:r>
            <a:r>
              <a:rPr lang="zh-CN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zh-CN" sz="2800" i="1" dirty="0">
                <a:latin typeface="Times New Roman" panose="02020603050405020304" pitchFamily="18" charset="0"/>
              </a:rPr>
              <a:t>y</a:t>
            </a:r>
            <a:r>
              <a:rPr lang="zh-CN" altLang="zh-CN" sz="2800" dirty="0"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2338362" y="2426767"/>
          <a:ext cx="4033838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5" r:id="rId3" imgW="3594100" imgH="1727200" progId="Equation.3">
                  <p:embed/>
                </p:oleObj>
              </mc:Choice>
              <mc:Fallback>
                <p:oleObj r:id="rId3" imgW="3594100" imgH="1727200" progId="Equation.3">
                  <p:embed/>
                  <p:pic>
                    <p:nvPicPr>
                      <p:cNvPr id="0" name="图片 47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62" y="2426767"/>
                        <a:ext cx="4033838" cy="193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404" name="Object 20"/>
          <p:cNvGraphicFramePr>
            <a:graphicFrameLocks noChangeAspect="1"/>
          </p:cNvGraphicFramePr>
          <p:nvPr/>
        </p:nvGraphicFramePr>
        <p:xfrm>
          <a:off x="2124075" y="2205832"/>
          <a:ext cx="5294313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4" name="文档" r:id="rId4" imgW="6177280" imgH="1790700" progId="Word.Document.8">
                  <p:embed/>
                </p:oleObj>
              </mc:Choice>
              <mc:Fallback>
                <p:oleObj name="文档" r:id="rId4" imgW="6177280" imgH="1790700" progId="Word.Document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05832"/>
                        <a:ext cx="5294313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5" name="Object 21"/>
          <p:cNvGraphicFramePr>
            <a:graphicFrameLocks noChangeAspect="1"/>
          </p:cNvGraphicFramePr>
          <p:nvPr/>
        </p:nvGraphicFramePr>
        <p:xfrm>
          <a:off x="2124075" y="3645694"/>
          <a:ext cx="5451475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5" name="文档" r:id="rId6" imgW="6177280" imgH="1790700" progId="Word.Document.8">
                  <p:embed/>
                </p:oleObj>
              </mc:Choice>
              <mc:Fallback>
                <p:oleObj name="文档" r:id="rId6" imgW="6177280" imgH="1790700" progId="Word.Document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645694"/>
                        <a:ext cx="5451475" cy="157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/>
          <p:cNvGrpSpPr/>
          <p:nvPr/>
        </p:nvGrpSpPr>
        <p:grpSpPr bwMode="auto">
          <a:xfrm>
            <a:off x="827088" y="1124744"/>
            <a:ext cx="7920037" cy="1006475"/>
            <a:chOff x="521" y="1298"/>
            <a:chExt cx="4989" cy="634"/>
          </a:xfrm>
        </p:grpSpPr>
        <p:sp>
          <p:nvSpPr>
            <p:cNvPr id="6153" name="Text Box 23"/>
            <p:cNvSpPr txBox="1">
              <a:spLocks noChangeArrowheads="1"/>
            </p:cNvSpPr>
            <p:nvPr/>
          </p:nvSpPr>
          <p:spPr bwMode="auto">
            <a:xfrm>
              <a:off x="521" y="1298"/>
              <a:ext cx="318" cy="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chemeClr val="hlink"/>
                  </a:solidFill>
                  <a:latin typeface="Times New Roman" panose="02020603050405020304" pitchFamily="18" charset="0"/>
                </a:rPr>
                <a:t>例</a:t>
              </a:r>
              <a:endParaRPr kumimoji="1"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54" name="Object 24"/>
            <p:cNvGraphicFramePr>
              <a:graphicFrameLocks noChangeAspect="1"/>
            </p:cNvGraphicFramePr>
            <p:nvPr/>
          </p:nvGraphicFramePr>
          <p:xfrm>
            <a:off x="884" y="1298"/>
            <a:ext cx="4626" cy="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6" name="Equation" r:id="rId8" imgW="3187700" imgH="457200" progId="Equation.DSMT4">
                    <p:embed/>
                  </p:oleObj>
                </mc:Choice>
                <mc:Fallback>
                  <p:oleObj name="Equation" r:id="rId8" imgW="3187700" imgH="4572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298"/>
                          <a:ext cx="4626" cy="6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4409" name="Object 25"/>
          <p:cNvGraphicFramePr>
            <a:graphicFrameLocks noChangeAspect="1"/>
          </p:cNvGraphicFramePr>
          <p:nvPr/>
        </p:nvGraphicFramePr>
        <p:xfrm>
          <a:off x="1692275" y="5156994"/>
          <a:ext cx="46815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7" name="公式" r:id="rId10" imgW="2094865" imgH="215900" progId="Equation.3">
                  <p:embed/>
                </p:oleObj>
              </mc:Choice>
              <mc:Fallback>
                <p:oleObj name="公式" r:id="rId10" imgW="2094865" imgH="215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156994"/>
                        <a:ext cx="468153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§4.1  </a:t>
            </a:r>
            <a:r>
              <a:rPr lang="zh-CN" altLang="en-US" dirty="0"/>
              <a:t>随机变量的数学期望</a:t>
            </a:r>
          </a:p>
        </p:txBody>
      </p:sp>
      <p:sp>
        <p:nvSpPr>
          <p:cNvPr id="9" name="矩形 8"/>
          <p:cNvSpPr/>
          <p:nvPr/>
        </p:nvSpPr>
        <p:spPr>
          <a:xfrm>
            <a:off x="827584" y="908720"/>
            <a:ext cx="7920880" cy="482453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7504" y="116632"/>
            <a:ext cx="8859838" cy="547260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zh-CN" b="1" dirty="0">
                <a:solidFill>
                  <a:srgbClr val="0000FF"/>
                </a:solidFill>
              </a:rPr>
              <a:t>5</a:t>
            </a:r>
            <a:r>
              <a:rPr lang="en-US" altLang="zh-CN" b="1" dirty="0">
                <a:solidFill>
                  <a:srgbClr val="0000FF"/>
                </a:solidFill>
              </a:rPr>
              <a:t>) </a:t>
            </a:r>
            <a:r>
              <a:rPr lang="zh-CN" altLang="zh-CN" b="1" dirty="0">
                <a:solidFill>
                  <a:srgbClr val="0000FF"/>
                </a:solidFill>
              </a:rPr>
              <a:t>若</a:t>
            </a:r>
            <a:r>
              <a:rPr lang="zh-CN" altLang="zh-CN" b="1" i="1" dirty="0">
                <a:solidFill>
                  <a:srgbClr val="0000FF"/>
                </a:solidFill>
              </a:rPr>
              <a:t>E</a:t>
            </a:r>
            <a:r>
              <a:rPr lang="zh-CN" altLang="zh-CN" b="1" dirty="0">
                <a:solidFill>
                  <a:srgbClr val="0000FF"/>
                </a:solidFill>
              </a:rPr>
              <a:t>(</a:t>
            </a:r>
            <a:r>
              <a:rPr lang="zh-CN" altLang="zh-CN" b="1" i="1" dirty="0">
                <a:solidFill>
                  <a:srgbClr val="0000FF"/>
                </a:solidFill>
              </a:rPr>
              <a:t>X</a:t>
            </a:r>
            <a:r>
              <a:rPr lang="zh-CN" altLang="zh-CN" b="1" baseline="30000" dirty="0">
                <a:solidFill>
                  <a:srgbClr val="0000FF"/>
                </a:solidFill>
              </a:rPr>
              <a:t>2</a:t>
            </a:r>
            <a:r>
              <a:rPr lang="zh-CN" altLang="zh-CN" b="1" dirty="0">
                <a:solidFill>
                  <a:srgbClr val="0000FF"/>
                </a:solidFill>
              </a:rPr>
              <a:t>)，</a:t>
            </a:r>
            <a:r>
              <a:rPr lang="zh-CN" altLang="zh-CN" b="1" i="1" dirty="0">
                <a:solidFill>
                  <a:srgbClr val="0000FF"/>
                </a:solidFill>
              </a:rPr>
              <a:t>E</a:t>
            </a:r>
            <a:r>
              <a:rPr lang="zh-CN" altLang="zh-CN" b="1" dirty="0">
                <a:solidFill>
                  <a:srgbClr val="0000FF"/>
                </a:solidFill>
              </a:rPr>
              <a:t>(</a:t>
            </a:r>
            <a:r>
              <a:rPr lang="zh-CN" altLang="zh-CN" b="1" i="1" dirty="0">
                <a:solidFill>
                  <a:srgbClr val="0000FF"/>
                </a:solidFill>
              </a:rPr>
              <a:t>Y</a:t>
            </a:r>
            <a:r>
              <a:rPr lang="zh-CN" altLang="zh-CN" b="1" baseline="30000" dirty="0">
                <a:solidFill>
                  <a:srgbClr val="0000FF"/>
                </a:solidFill>
              </a:rPr>
              <a:t>2</a:t>
            </a:r>
            <a:r>
              <a:rPr lang="zh-CN" altLang="zh-CN" b="1" dirty="0">
                <a:solidFill>
                  <a:srgbClr val="0000FF"/>
                </a:solidFill>
              </a:rPr>
              <a:t>)存在，则[</a:t>
            </a:r>
            <a:r>
              <a:rPr lang="zh-CN" altLang="zh-CN" b="1" i="1" dirty="0">
                <a:solidFill>
                  <a:srgbClr val="0000FF"/>
                </a:solidFill>
              </a:rPr>
              <a:t>E</a:t>
            </a:r>
            <a:r>
              <a:rPr lang="zh-CN" altLang="zh-CN" b="1" dirty="0">
                <a:solidFill>
                  <a:srgbClr val="0000FF"/>
                </a:solidFill>
              </a:rPr>
              <a:t>(</a:t>
            </a:r>
            <a:r>
              <a:rPr lang="zh-CN" altLang="zh-CN" b="1" i="1" dirty="0">
                <a:solidFill>
                  <a:srgbClr val="0000FF"/>
                </a:solidFill>
              </a:rPr>
              <a:t>XY</a:t>
            </a:r>
            <a:r>
              <a:rPr lang="zh-CN" altLang="zh-CN" b="1" dirty="0">
                <a:solidFill>
                  <a:srgbClr val="0000FF"/>
                </a:solidFill>
              </a:rPr>
              <a:t>)]</a:t>
            </a:r>
            <a:r>
              <a:rPr lang="zh-CN" altLang="zh-CN" b="1" baseline="30000" dirty="0">
                <a:solidFill>
                  <a:srgbClr val="0000FF"/>
                </a:solidFill>
              </a:rPr>
              <a:t>2</a:t>
            </a:r>
            <a:r>
              <a:rPr lang="en-US" altLang="zh-CN" b="1" baseline="30000" dirty="0">
                <a:solidFill>
                  <a:srgbClr val="0000FF"/>
                </a:solidFill>
              </a:rPr>
              <a:t> </a:t>
            </a:r>
            <a:r>
              <a:rPr lang="zh-CN" altLang="zh-CN" b="1" dirty="0">
                <a:solidFill>
                  <a:srgbClr val="0000FF"/>
                </a:solidFill>
                <a:sym typeface="Arial" panose="020B0604020202020204" pitchFamily="34" charset="0"/>
              </a:rPr>
              <a:t>≤</a:t>
            </a:r>
            <a:r>
              <a:rPr lang="en-US" altLang="zh-CN" b="1" dirty="0">
                <a:solidFill>
                  <a:srgbClr val="0000FF"/>
                </a:solidFill>
                <a:sym typeface="Arial" panose="020B0604020202020204" pitchFamily="34" charset="0"/>
              </a:rPr>
              <a:t> </a:t>
            </a:r>
            <a:r>
              <a:rPr lang="zh-CN" altLang="zh-CN" b="1" i="1" dirty="0">
                <a:solidFill>
                  <a:srgbClr val="0000FF"/>
                </a:solidFill>
              </a:rPr>
              <a:t>E</a:t>
            </a:r>
            <a:r>
              <a:rPr lang="zh-CN" altLang="zh-CN" b="1" dirty="0">
                <a:solidFill>
                  <a:srgbClr val="0000FF"/>
                </a:solidFill>
              </a:rPr>
              <a:t>(</a:t>
            </a:r>
            <a:r>
              <a:rPr lang="zh-CN" altLang="zh-CN" b="1" i="1" dirty="0">
                <a:solidFill>
                  <a:srgbClr val="0000FF"/>
                </a:solidFill>
              </a:rPr>
              <a:t>X</a:t>
            </a:r>
            <a:r>
              <a:rPr lang="zh-CN" altLang="zh-CN" b="1" baseline="30000" dirty="0">
                <a:solidFill>
                  <a:srgbClr val="0000FF"/>
                </a:solidFill>
              </a:rPr>
              <a:t>2</a:t>
            </a:r>
            <a:r>
              <a:rPr lang="zh-CN" altLang="zh-CN" b="1" dirty="0">
                <a:solidFill>
                  <a:srgbClr val="0000FF"/>
                </a:solidFill>
              </a:rPr>
              <a:t>)</a:t>
            </a:r>
            <a:r>
              <a:rPr lang="zh-CN" altLang="zh-CN" b="1" dirty="0">
                <a:solidFill>
                  <a:srgbClr val="0000FF"/>
                </a:solidFill>
                <a:sym typeface="宋体" panose="02010600030101010101" pitchFamily="2" charset="-122"/>
              </a:rPr>
              <a:t>•</a:t>
            </a:r>
            <a:r>
              <a:rPr lang="zh-CN" altLang="zh-CN" b="1" i="1" dirty="0">
                <a:solidFill>
                  <a:srgbClr val="0000FF"/>
                </a:solidFill>
              </a:rPr>
              <a:t>E</a:t>
            </a:r>
            <a:r>
              <a:rPr lang="zh-CN" altLang="zh-CN" b="1" dirty="0">
                <a:solidFill>
                  <a:srgbClr val="0000FF"/>
                </a:solidFill>
              </a:rPr>
              <a:t>(</a:t>
            </a:r>
            <a:r>
              <a:rPr lang="zh-CN" altLang="zh-CN" b="1" i="1" dirty="0">
                <a:solidFill>
                  <a:srgbClr val="0000FF"/>
                </a:solidFill>
              </a:rPr>
              <a:t>Y</a:t>
            </a:r>
            <a:r>
              <a:rPr lang="zh-CN" altLang="zh-CN" b="1" baseline="30000" dirty="0">
                <a:solidFill>
                  <a:srgbClr val="0000FF"/>
                </a:solidFill>
              </a:rPr>
              <a:t>2</a:t>
            </a:r>
            <a:r>
              <a:rPr lang="zh-CN" altLang="zh-CN" b="1" dirty="0">
                <a:solidFill>
                  <a:srgbClr val="0000FF"/>
                </a:solidFill>
              </a:rPr>
              <a:t>)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zh-CN" sz="2400" dirty="0"/>
              <a:t>    </a:t>
            </a:r>
            <a:r>
              <a:rPr lang="zh-CN" altLang="zh-CN" sz="3000" dirty="0"/>
              <a:t>考虑实变量</a:t>
            </a:r>
            <a:r>
              <a:rPr lang="zh-CN" altLang="zh-CN" sz="3000" i="1" dirty="0"/>
              <a:t>t</a:t>
            </a:r>
            <a:r>
              <a:rPr lang="zh-CN" altLang="zh-CN" sz="3000" dirty="0"/>
              <a:t>的二次函数</a:t>
            </a: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zh-CN" sz="3000" i="1" dirty="0"/>
              <a:t>g</a:t>
            </a:r>
            <a:r>
              <a:rPr lang="zh-CN" altLang="zh-CN" sz="3000" dirty="0"/>
              <a:t>(</a:t>
            </a:r>
            <a:r>
              <a:rPr lang="zh-CN" altLang="zh-CN" sz="3000" i="1" dirty="0"/>
              <a:t>t</a:t>
            </a:r>
            <a:r>
              <a:rPr lang="zh-CN" altLang="zh-CN" sz="3000" dirty="0"/>
              <a:t>)</a:t>
            </a:r>
            <a:r>
              <a:rPr lang="en-US" altLang="zh-CN" sz="3000" dirty="0"/>
              <a:t> </a:t>
            </a:r>
            <a:r>
              <a:rPr lang="zh-CN" altLang="zh-CN" sz="3000" dirty="0"/>
              <a:t>=</a:t>
            </a:r>
            <a:r>
              <a:rPr lang="en-US" altLang="zh-CN" sz="3000" dirty="0"/>
              <a:t> </a:t>
            </a:r>
            <a:r>
              <a:rPr lang="zh-CN" altLang="zh-CN" sz="3000" i="1" dirty="0"/>
              <a:t>E</a:t>
            </a:r>
            <a:r>
              <a:rPr lang="zh-CN" altLang="zh-CN" sz="3000" dirty="0"/>
              <a:t>(</a:t>
            </a:r>
            <a:r>
              <a:rPr lang="zh-CN" altLang="zh-CN" sz="3000" i="1" dirty="0"/>
              <a:t>tX</a:t>
            </a:r>
            <a:r>
              <a:rPr lang="zh-CN" altLang="zh-CN" sz="3000" dirty="0"/>
              <a:t>-</a:t>
            </a:r>
            <a:r>
              <a:rPr lang="zh-CN" altLang="zh-CN" sz="3000" i="1" dirty="0"/>
              <a:t>Y</a:t>
            </a:r>
            <a:r>
              <a:rPr lang="zh-CN" altLang="zh-CN" sz="3000" dirty="0"/>
              <a:t>)</a:t>
            </a:r>
            <a:r>
              <a:rPr lang="zh-CN" altLang="zh-CN" sz="3000" baseline="30000" dirty="0"/>
              <a:t>2</a:t>
            </a:r>
            <a:r>
              <a:rPr lang="en-US" altLang="zh-CN" sz="3000" baseline="30000" dirty="0"/>
              <a:t> </a:t>
            </a:r>
            <a:r>
              <a:rPr lang="zh-CN" altLang="zh-CN" sz="3000" dirty="0"/>
              <a:t>=</a:t>
            </a:r>
            <a:r>
              <a:rPr lang="en-US" altLang="zh-CN" sz="3000" dirty="0"/>
              <a:t> </a:t>
            </a:r>
            <a:r>
              <a:rPr lang="zh-CN" altLang="zh-CN" sz="3000" i="1" dirty="0"/>
              <a:t>t</a:t>
            </a:r>
            <a:r>
              <a:rPr lang="zh-CN" altLang="zh-CN" sz="3000" baseline="30000" dirty="0"/>
              <a:t>2</a:t>
            </a:r>
            <a:r>
              <a:rPr lang="zh-CN" altLang="zh-CN" sz="3000" i="1" dirty="0"/>
              <a:t>E</a:t>
            </a:r>
            <a:r>
              <a:rPr lang="zh-CN" altLang="zh-CN" sz="3000" dirty="0"/>
              <a:t>(</a:t>
            </a:r>
            <a:r>
              <a:rPr lang="zh-CN" altLang="zh-CN" sz="3000" i="1" dirty="0"/>
              <a:t>X</a:t>
            </a:r>
            <a:r>
              <a:rPr lang="zh-CN" altLang="zh-CN" sz="3000" baseline="30000" dirty="0"/>
              <a:t>2</a:t>
            </a:r>
            <a:r>
              <a:rPr lang="zh-CN" altLang="zh-CN" sz="3000" dirty="0"/>
              <a:t>)</a:t>
            </a:r>
            <a:r>
              <a:rPr lang="en-US" altLang="zh-CN" sz="3000" dirty="0"/>
              <a:t> </a:t>
            </a:r>
            <a:r>
              <a:rPr lang="zh-CN" altLang="zh-CN" sz="3000" dirty="0"/>
              <a:t>-</a:t>
            </a:r>
            <a:r>
              <a:rPr lang="en-US" altLang="zh-CN" sz="3000" dirty="0"/>
              <a:t> </a:t>
            </a:r>
            <a:r>
              <a:rPr lang="zh-CN" altLang="zh-CN" sz="3000" dirty="0"/>
              <a:t>2</a:t>
            </a:r>
            <a:r>
              <a:rPr lang="zh-CN" altLang="zh-CN" sz="3000" i="1" dirty="0"/>
              <a:t>tE</a:t>
            </a:r>
            <a:r>
              <a:rPr lang="zh-CN" altLang="zh-CN" sz="3000" dirty="0"/>
              <a:t>(</a:t>
            </a:r>
            <a:r>
              <a:rPr lang="zh-CN" altLang="zh-CN" sz="3000" i="1" dirty="0"/>
              <a:t>XY</a:t>
            </a:r>
            <a:r>
              <a:rPr lang="zh-CN" altLang="zh-CN" sz="3000" dirty="0"/>
              <a:t>)</a:t>
            </a:r>
            <a:r>
              <a:rPr lang="en-US" altLang="zh-CN" sz="3000" dirty="0"/>
              <a:t> </a:t>
            </a:r>
            <a:r>
              <a:rPr lang="zh-CN" altLang="zh-CN" sz="3000" dirty="0"/>
              <a:t>+</a:t>
            </a:r>
            <a:r>
              <a:rPr lang="en-US" altLang="zh-CN" sz="3000" dirty="0"/>
              <a:t> </a:t>
            </a:r>
            <a:r>
              <a:rPr lang="zh-CN" altLang="zh-CN" sz="3000" i="1" dirty="0"/>
              <a:t>E</a:t>
            </a:r>
            <a:r>
              <a:rPr lang="zh-CN" altLang="zh-CN" sz="3000" dirty="0"/>
              <a:t>(</a:t>
            </a:r>
            <a:r>
              <a:rPr lang="zh-CN" altLang="zh-CN" sz="3000" i="1" dirty="0"/>
              <a:t>Y</a:t>
            </a:r>
            <a:r>
              <a:rPr lang="zh-CN" altLang="zh-CN" sz="3000" baseline="30000" dirty="0"/>
              <a:t>2</a:t>
            </a:r>
            <a:r>
              <a:rPr lang="zh-CN" altLang="zh-CN" sz="3000" dirty="0"/>
              <a:t>)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zh-CN" sz="3000" dirty="0"/>
              <a:t>    对一切</a:t>
            </a:r>
            <a:r>
              <a:rPr lang="zh-CN" altLang="zh-CN" sz="3000" i="1" dirty="0"/>
              <a:t>t</a:t>
            </a:r>
            <a:r>
              <a:rPr lang="zh-CN" altLang="zh-CN" sz="3000" dirty="0"/>
              <a:t>，容易看出</a:t>
            </a:r>
            <a:r>
              <a:rPr lang="zh-CN" altLang="zh-CN" sz="3000" i="1" dirty="0"/>
              <a:t>g</a:t>
            </a:r>
            <a:r>
              <a:rPr lang="zh-CN" altLang="zh-CN" sz="3000" dirty="0"/>
              <a:t>(</a:t>
            </a:r>
            <a:r>
              <a:rPr lang="zh-CN" altLang="zh-CN" sz="3000" i="1" dirty="0"/>
              <a:t>t</a:t>
            </a:r>
            <a:r>
              <a:rPr lang="zh-CN" altLang="zh-CN" sz="3000" dirty="0"/>
              <a:t>)</a:t>
            </a:r>
            <a:r>
              <a:rPr lang="zh-CN" altLang="zh-CN" sz="3000" dirty="0">
                <a:sym typeface="Arial" panose="020B0604020202020204" pitchFamily="34" charset="0"/>
              </a:rPr>
              <a:t>≥0，故二次方程</a:t>
            </a:r>
            <a:r>
              <a:rPr lang="zh-CN" altLang="zh-CN" sz="3000" i="1" dirty="0"/>
              <a:t>g</a:t>
            </a:r>
            <a:r>
              <a:rPr lang="zh-CN" altLang="zh-CN" sz="3000" dirty="0"/>
              <a:t>(</a:t>
            </a:r>
            <a:r>
              <a:rPr lang="zh-CN" altLang="zh-CN" sz="3000" i="1" dirty="0"/>
              <a:t>t</a:t>
            </a:r>
            <a:r>
              <a:rPr lang="zh-CN" altLang="zh-CN" sz="3000" dirty="0"/>
              <a:t>)=0的判别式</a:t>
            </a: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zh-CN" sz="3000" dirty="0">
                <a:sym typeface="宋体" panose="02010600030101010101" pitchFamily="2" charset="-122"/>
              </a:rPr>
              <a:t>Δ</a:t>
            </a:r>
            <a:r>
              <a:rPr lang="en-US" altLang="zh-CN" sz="3000" dirty="0">
                <a:sym typeface="宋体" panose="02010600030101010101" pitchFamily="2" charset="-122"/>
              </a:rPr>
              <a:t> </a:t>
            </a:r>
            <a:r>
              <a:rPr lang="zh-CN" altLang="zh-CN" sz="3000" dirty="0">
                <a:sym typeface="宋体" panose="02010600030101010101" pitchFamily="2" charset="-122"/>
              </a:rPr>
              <a:t>=</a:t>
            </a:r>
            <a:r>
              <a:rPr lang="en-US" altLang="zh-CN" sz="3000" dirty="0">
                <a:sym typeface="宋体" panose="02010600030101010101" pitchFamily="2" charset="-122"/>
              </a:rPr>
              <a:t> </a:t>
            </a:r>
            <a:r>
              <a:rPr lang="zh-CN" altLang="zh-CN" sz="3000" dirty="0">
                <a:sym typeface="宋体" panose="02010600030101010101" pitchFamily="2" charset="-122"/>
              </a:rPr>
              <a:t>4[</a:t>
            </a:r>
            <a:r>
              <a:rPr lang="zh-CN" altLang="zh-CN" sz="3000" i="1" dirty="0">
                <a:sym typeface="宋体" panose="02010600030101010101" pitchFamily="2" charset="-122"/>
              </a:rPr>
              <a:t>E</a:t>
            </a:r>
            <a:r>
              <a:rPr lang="zh-CN" altLang="zh-CN" sz="3000" dirty="0">
                <a:sym typeface="宋体" panose="02010600030101010101" pitchFamily="2" charset="-122"/>
              </a:rPr>
              <a:t>(</a:t>
            </a:r>
            <a:r>
              <a:rPr lang="zh-CN" altLang="zh-CN" sz="3000" i="1" dirty="0">
                <a:sym typeface="宋体" panose="02010600030101010101" pitchFamily="2" charset="-122"/>
              </a:rPr>
              <a:t>XY</a:t>
            </a:r>
            <a:r>
              <a:rPr lang="zh-CN" altLang="zh-CN" sz="3000" dirty="0">
                <a:sym typeface="宋体" panose="02010600030101010101" pitchFamily="2" charset="-122"/>
              </a:rPr>
              <a:t>)]</a:t>
            </a:r>
            <a:r>
              <a:rPr lang="zh-CN" altLang="zh-CN" sz="3000" baseline="30000" dirty="0"/>
              <a:t>2</a:t>
            </a:r>
            <a:r>
              <a:rPr lang="en-US" altLang="zh-CN" sz="3000" baseline="30000" dirty="0"/>
              <a:t> </a:t>
            </a:r>
            <a:r>
              <a:rPr lang="zh-CN" altLang="zh-CN" sz="3000" dirty="0">
                <a:sym typeface="宋体" panose="02010600030101010101" pitchFamily="2" charset="-122"/>
              </a:rPr>
              <a:t>-</a:t>
            </a:r>
            <a:r>
              <a:rPr lang="en-US" altLang="zh-CN" sz="3000" dirty="0">
                <a:sym typeface="宋体" panose="02010600030101010101" pitchFamily="2" charset="-122"/>
              </a:rPr>
              <a:t> </a:t>
            </a:r>
            <a:r>
              <a:rPr lang="zh-CN" altLang="zh-CN" sz="3000" dirty="0">
                <a:sym typeface="宋体" panose="02010600030101010101" pitchFamily="2" charset="-122"/>
              </a:rPr>
              <a:t>4</a:t>
            </a:r>
            <a:r>
              <a:rPr lang="zh-CN" altLang="zh-CN" sz="3000" i="1" dirty="0"/>
              <a:t>E</a:t>
            </a:r>
            <a:r>
              <a:rPr lang="zh-CN" altLang="zh-CN" sz="3000" dirty="0"/>
              <a:t>(</a:t>
            </a:r>
            <a:r>
              <a:rPr lang="zh-CN" altLang="zh-CN" sz="3000" i="1" dirty="0"/>
              <a:t>X</a:t>
            </a:r>
            <a:r>
              <a:rPr lang="zh-CN" altLang="zh-CN" sz="3000" baseline="30000" dirty="0"/>
              <a:t>2</a:t>
            </a:r>
            <a:r>
              <a:rPr lang="zh-CN" altLang="zh-CN" sz="3000" dirty="0"/>
              <a:t>)</a:t>
            </a:r>
            <a:r>
              <a:rPr lang="zh-CN" altLang="zh-CN" sz="3000" i="1" dirty="0"/>
              <a:t>E</a:t>
            </a:r>
            <a:r>
              <a:rPr lang="zh-CN" altLang="zh-CN" sz="3000" dirty="0"/>
              <a:t>(</a:t>
            </a:r>
            <a:r>
              <a:rPr lang="zh-CN" altLang="zh-CN" sz="3000" i="1" dirty="0"/>
              <a:t>Y</a:t>
            </a:r>
            <a:r>
              <a:rPr lang="zh-CN" altLang="zh-CN" sz="3000" baseline="30000" dirty="0"/>
              <a:t>2</a:t>
            </a:r>
            <a:r>
              <a:rPr lang="zh-CN" altLang="zh-CN" sz="3000" dirty="0"/>
              <a:t>)</a:t>
            </a:r>
            <a:r>
              <a:rPr lang="en-US" altLang="zh-CN" sz="3000" dirty="0"/>
              <a:t> </a:t>
            </a:r>
            <a:r>
              <a:rPr lang="zh-CN" altLang="zh-CN" sz="3000" dirty="0">
                <a:sym typeface="Arial" panose="020B0604020202020204" pitchFamily="34" charset="0"/>
              </a:rPr>
              <a:t>≤</a:t>
            </a:r>
            <a:r>
              <a:rPr lang="en-US" altLang="zh-CN" sz="3000" dirty="0">
                <a:sym typeface="Arial" panose="020B0604020202020204" pitchFamily="34" charset="0"/>
              </a:rPr>
              <a:t> </a:t>
            </a:r>
            <a:r>
              <a:rPr lang="zh-CN" altLang="zh-CN" sz="3000" dirty="0">
                <a:sym typeface="Arial" panose="020B0604020202020204" pitchFamily="34" charset="0"/>
              </a:rPr>
              <a:t>0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zh-CN" sz="3000" dirty="0">
                <a:sym typeface="Arial" panose="020B0604020202020204" pitchFamily="34" charset="0"/>
              </a:rPr>
              <a:t>    即</a:t>
            </a:r>
            <a:r>
              <a:rPr lang="en-US" altLang="zh-CN" sz="3000" dirty="0">
                <a:sym typeface="Arial" panose="020B0604020202020204" pitchFamily="34" charset="0"/>
              </a:rPr>
              <a:t>	</a:t>
            </a:r>
            <a:r>
              <a:rPr lang="zh-CN" altLang="zh-CN" sz="3000" dirty="0"/>
              <a:t>[</a:t>
            </a:r>
            <a:r>
              <a:rPr lang="zh-CN" altLang="zh-CN" sz="3000" i="1" dirty="0"/>
              <a:t>E</a:t>
            </a:r>
            <a:r>
              <a:rPr lang="zh-CN" altLang="zh-CN" sz="3000" dirty="0"/>
              <a:t>(</a:t>
            </a:r>
            <a:r>
              <a:rPr lang="zh-CN" altLang="zh-CN" sz="3000" i="1" dirty="0"/>
              <a:t>XY</a:t>
            </a:r>
            <a:r>
              <a:rPr lang="zh-CN" altLang="zh-CN" sz="3000" dirty="0"/>
              <a:t>)]</a:t>
            </a:r>
            <a:r>
              <a:rPr lang="zh-CN" altLang="zh-CN" sz="3000" baseline="30000" dirty="0"/>
              <a:t>2</a:t>
            </a:r>
            <a:r>
              <a:rPr lang="en-US" altLang="zh-CN" sz="3000" baseline="30000" dirty="0"/>
              <a:t> </a:t>
            </a:r>
            <a:r>
              <a:rPr lang="zh-CN" altLang="zh-CN" sz="3000" dirty="0">
                <a:sym typeface="Arial" panose="020B0604020202020204" pitchFamily="34" charset="0"/>
              </a:rPr>
              <a:t>≤</a:t>
            </a:r>
            <a:r>
              <a:rPr lang="en-US" altLang="zh-CN" sz="3000" dirty="0">
                <a:sym typeface="Arial" panose="020B0604020202020204" pitchFamily="34" charset="0"/>
              </a:rPr>
              <a:t> </a:t>
            </a:r>
            <a:r>
              <a:rPr lang="zh-CN" altLang="zh-CN" sz="3000" i="1" dirty="0"/>
              <a:t>E</a:t>
            </a:r>
            <a:r>
              <a:rPr lang="zh-CN" altLang="zh-CN" sz="3000" dirty="0"/>
              <a:t>(</a:t>
            </a:r>
            <a:r>
              <a:rPr lang="zh-CN" altLang="zh-CN" sz="3000" i="1" dirty="0"/>
              <a:t>X</a:t>
            </a:r>
            <a:r>
              <a:rPr lang="zh-CN" altLang="zh-CN" sz="3000" baseline="30000" dirty="0"/>
              <a:t>2</a:t>
            </a:r>
            <a:r>
              <a:rPr lang="zh-CN" altLang="zh-CN" sz="3000" dirty="0"/>
              <a:t>)</a:t>
            </a:r>
            <a:r>
              <a:rPr lang="zh-CN" altLang="zh-CN" sz="3000" dirty="0">
                <a:sym typeface="宋体" panose="02010600030101010101" pitchFamily="2" charset="-122"/>
              </a:rPr>
              <a:t>•</a:t>
            </a:r>
            <a:r>
              <a:rPr lang="zh-CN" altLang="zh-CN" sz="3000" i="1" dirty="0"/>
              <a:t>E</a:t>
            </a:r>
            <a:r>
              <a:rPr lang="zh-CN" altLang="zh-CN" sz="3000" dirty="0"/>
              <a:t>(</a:t>
            </a:r>
            <a:r>
              <a:rPr lang="zh-CN" altLang="zh-CN" sz="3000" i="1" dirty="0"/>
              <a:t>Y</a:t>
            </a:r>
            <a:r>
              <a:rPr lang="zh-CN" altLang="zh-CN" sz="3000" baseline="30000" dirty="0"/>
              <a:t>2</a:t>
            </a:r>
            <a:r>
              <a:rPr lang="zh-CN" altLang="zh-CN" sz="3000" dirty="0"/>
              <a:t>)</a:t>
            </a: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zh-CN" sz="3000" dirty="0"/>
              <a:t>该不等式称为</a:t>
            </a:r>
            <a:r>
              <a:rPr lang="zh-CN" altLang="zh-CN" sz="3000" dirty="0">
                <a:solidFill>
                  <a:srgbClr val="6666FF"/>
                </a:solidFill>
              </a:rPr>
              <a:t>柯西-施瓦茨</a:t>
            </a:r>
            <a:r>
              <a:rPr lang="en-US" altLang="zh-CN" sz="3000" dirty="0">
                <a:solidFill>
                  <a:srgbClr val="6666FF"/>
                </a:solidFill>
              </a:rPr>
              <a:t>(</a:t>
            </a:r>
            <a:r>
              <a:rPr lang="zh-CN" altLang="zh-CN" sz="3000" dirty="0">
                <a:solidFill>
                  <a:srgbClr val="6666FF"/>
                </a:solidFill>
              </a:rPr>
              <a:t>Cauchy-Schwarz</a:t>
            </a:r>
            <a:r>
              <a:rPr lang="en-US" altLang="zh-CN" sz="3000" dirty="0">
                <a:solidFill>
                  <a:srgbClr val="6666FF"/>
                </a:solidFill>
              </a:rPr>
              <a:t>)</a:t>
            </a:r>
            <a:r>
              <a:rPr lang="zh-CN" altLang="zh-CN" sz="3000" dirty="0">
                <a:solidFill>
                  <a:srgbClr val="6666FF"/>
                </a:solidFill>
              </a:rPr>
              <a:t>不等式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298" name="Object 2"/>
          <p:cNvGraphicFramePr>
            <a:graphicFrameLocks noChangeAspect="1"/>
          </p:cNvGraphicFramePr>
          <p:nvPr/>
        </p:nvGraphicFramePr>
        <p:xfrm>
          <a:off x="1420813" y="260648"/>
          <a:ext cx="5576887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6" name="Equation" r:id="rId4" imgW="50292000" imgH="10363200" progId="Equation.DSMT4">
                  <p:embed/>
                </p:oleObj>
              </mc:Choice>
              <mc:Fallback>
                <p:oleObj name="Equation" r:id="rId4" imgW="50292000" imgH="1036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260648"/>
                        <a:ext cx="5576887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299" name="Object 3"/>
          <p:cNvGraphicFramePr>
            <a:graphicFrameLocks noChangeAspect="1"/>
          </p:cNvGraphicFramePr>
          <p:nvPr/>
        </p:nvGraphicFramePr>
        <p:xfrm>
          <a:off x="1493838" y="1914823"/>
          <a:ext cx="5708650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7" name="Equation" r:id="rId6" imgW="51511200" imgH="10363200" progId="Equation.DSMT4">
                  <p:embed/>
                </p:oleObj>
              </mc:Choice>
              <mc:Fallback>
                <p:oleObj name="Equation" r:id="rId6" imgW="51511200" imgH="1036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1914823"/>
                        <a:ext cx="5708650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3132138" y="3300041"/>
            <a:ext cx="3136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anose="02020603050405020304" pitchFamily="18" charset="0"/>
              </a:rPr>
              <a:t>（诸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i="1" baseline="-25000">
                <a:latin typeface="Times New Roman" panose="02020603050405020304" pitchFamily="18" charset="0"/>
              </a:rPr>
              <a:t>i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独立时）</a:t>
            </a:r>
            <a:endParaRPr kumimoji="1" lang="zh-CN" altLang="en-US" sz="3200" b="1" baseline="-25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833036"/>
              </p:ext>
            </p:extLst>
          </p:nvPr>
        </p:nvGraphicFramePr>
        <p:xfrm>
          <a:off x="792163" y="2398713"/>
          <a:ext cx="7426325" cy="275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9" name="公式" r:id="rId3" imgW="3086100" imgH="1143000" progId="Equation.3">
                  <p:embed/>
                </p:oleObj>
              </mc:Choice>
              <mc:Fallback>
                <p:oleObj name="公式" r:id="rId3" imgW="3086100" imgH="1143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398713"/>
                        <a:ext cx="7426325" cy="275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1559" y="242154"/>
            <a:ext cx="8136903" cy="175432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600" b="1" dirty="0"/>
              <a:t>例 已知随机变量</a:t>
            </a:r>
            <a:r>
              <a:rPr lang="en-US" altLang="zh-CN" sz="3600" b="1" i="1" dirty="0"/>
              <a:t>X</a:t>
            </a:r>
            <a:r>
              <a:rPr lang="zh-CN" altLang="en-US" sz="3600" b="1" dirty="0"/>
              <a:t>服从参数为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的泊松分布，则随机变量</a:t>
            </a:r>
            <a:r>
              <a:rPr lang="en-US" altLang="zh-CN" sz="3600" b="1" i="1" dirty="0"/>
              <a:t>Z</a:t>
            </a:r>
            <a:r>
              <a:rPr lang="en-US" altLang="zh-CN" sz="3600" b="1" dirty="0"/>
              <a:t>=3</a:t>
            </a:r>
            <a:r>
              <a:rPr lang="en-US" altLang="zh-CN" sz="3600" b="1" i="1" dirty="0"/>
              <a:t>X</a:t>
            </a:r>
            <a:r>
              <a:rPr lang="en-US" altLang="zh-CN" sz="3600" b="1" dirty="0"/>
              <a:t>-2</a:t>
            </a:r>
            <a:r>
              <a:rPr lang="zh-CN" altLang="en-US" sz="3600" b="1" dirty="0"/>
              <a:t>的数学期望</a:t>
            </a:r>
            <a:r>
              <a:rPr lang="en-US" altLang="zh-CN" sz="3600" b="1" i="1" dirty="0"/>
              <a:t>EX</a:t>
            </a:r>
            <a:r>
              <a:rPr lang="en-US" altLang="zh-CN" sz="3600" b="1" dirty="0"/>
              <a:t>=</a:t>
            </a:r>
            <a:r>
              <a:rPr lang="en-US" altLang="zh-CN" sz="3600" b="1" u="sng" dirty="0"/>
              <a:t>               </a:t>
            </a:r>
            <a:r>
              <a:rPr lang="zh-CN" altLang="en-US" sz="36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1258888" y="1125538"/>
            <a:ext cx="5041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 dirty="0">
                <a:latin typeface="Times New Roman" panose="02020603050405020304" pitchFamily="18" charset="0"/>
              </a:rPr>
              <a:t>例  求二项分布的数学期望</a:t>
            </a:r>
          </a:p>
        </p:txBody>
      </p:sp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1042988" y="1916832"/>
            <a:ext cx="75374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 dirty="0">
                <a:latin typeface="Times New Roman" panose="02020603050405020304" pitchFamily="18" charset="0"/>
              </a:rPr>
              <a:t>若 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表示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重贝努里试验中的“成功” 次数</a:t>
            </a:r>
            <a:r>
              <a:rPr kumimoji="1" lang="zh-CN" altLang="en-US" sz="3200" dirty="0"/>
              <a:t> </a:t>
            </a:r>
          </a:p>
          <a:p>
            <a:pPr algn="ctr" eaLnBrk="1" hangingPunct="1"/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~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，</a:t>
            </a: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1192213" y="3441576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anose="02020603050405020304" pitchFamily="18" charset="0"/>
              </a:rPr>
              <a:t>设</a:t>
            </a: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1258888" y="4653136"/>
            <a:ext cx="43926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 dirty="0">
                <a:latin typeface="Times New Roman" panose="02020603050405020304" pitchFamily="18" charset="0"/>
              </a:rPr>
              <a:t>则     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= 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+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+…+</a:t>
            </a:r>
            <a:r>
              <a:rPr kumimoji="1" lang="en-US" altLang="zh-CN" sz="3200" b="1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i="1" baseline="-25000" dirty="0" err="1">
                <a:latin typeface="Times New Roman" panose="02020603050405020304" pitchFamily="18" charset="0"/>
              </a:rPr>
              <a:t>n</a:t>
            </a:r>
            <a:endParaRPr kumimoji="1" lang="en-US" altLang="zh-CN" sz="3200" b="1" baseline="-25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5350" name="Object 6"/>
          <p:cNvGraphicFramePr>
            <a:graphicFrameLocks noChangeAspect="1"/>
          </p:cNvGraphicFramePr>
          <p:nvPr/>
        </p:nvGraphicFramePr>
        <p:xfrm>
          <a:off x="1835150" y="3212976"/>
          <a:ext cx="42672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8" name="公式" r:id="rId4" imgW="2933700" imgH="774700" progId="Equation.3">
                  <p:embed/>
                </p:oleObj>
              </mc:Choice>
              <mc:Fallback>
                <p:oleObj name="公式" r:id="rId4" imgW="2933700" imgH="774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212976"/>
                        <a:ext cx="42672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6227763" y="3428876"/>
            <a:ext cx="24812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3200" b="1">
                <a:latin typeface="Times New Roman" panose="02020603050405020304" pitchFamily="18" charset="0"/>
              </a:rPr>
              <a:t>=1,2</a:t>
            </a:r>
            <a:r>
              <a:rPr kumimoji="1" lang="zh-CN" altLang="en-US" sz="32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3200" b="1">
                <a:latin typeface="Times New Roman" panose="02020603050405020304" pitchFamily="18" charset="0"/>
              </a:rPr>
              <a:t>…</a:t>
            </a:r>
            <a:r>
              <a:rPr kumimoji="1" lang="zh-CN" altLang="en-US" sz="32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n</a:t>
            </a:r>
            <a:endParaRPr kumimoji="1" lang="en-US" altLang="zh-CN" sz="32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autoUpdateAnimBg="0"/>
      <p:bldP spid="185347" grpId="0" autoUpdateAnimBg="0"/>
      <p:bldP spid="185348" grpId="0" autoUpdateAnimBg="0"/>
      <p:bldP spid="185349" grpId="0" autoUpdateAnimBg="0"/>
      <p:bldP spid="18535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1299369" y="3356992"/>
            <a:ext cx="6408737" cy="12604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可见服从参数为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和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p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的二项分布</a:t>
            </a:r>
          </a:p>
          <a:p>
            <a:pPr>
              <a:lnSpc>
                <a:spcPct val="120000"/>
              </a:lnSpc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的随机变量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的数学期望是</a:t>
            </a:r>
            <a:r>
              <a:rPr kumimoji="1" lang="en-US" altLang="zh-CN" sz="3200" b="1" i="1" dirty="0" err="1">
                <a:latin typeface="Times New Roman" panose="02020603050405020304" pitchFamily="18" charset="0"/>
              </a:rPr>
              <a:t>np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4932363" y="2132881"/>
            <a:ext cx="946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latin typeface="Times New Roman" panose="02020603050405020304" pitchFamily="18" charset="0"/>
              </a:rPr>
              <a:t>=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 np</a:t>
            </a:r>
            <a:endParaRPr kumimoji="1"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258888" y="332656"/>
            <a:ext cx="3244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anose="02020603050405020304" pitchFamily="18" charset="0"/>
              </a:rPr>
              <a:t>因为 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i="1" baseline="-25000">
                <a:latin typeface="Times New Roman" panose="02020603050405020304" pitchFamily="18" charset="0"/>
              </a:rPr>
              <a:t>i</a:t>
            </a:r>
            <a:r>
              <a:rPr kumimoji="1" lang="en-US" altLang="zh-CN" sz="3200" b="1">
                <a:latin typeface="Times New Roman" panose="02020603050405020304" pitchFamily="18" charset="0"/>
              </a:rPr>
              <a:t> =1)=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3200" b="1"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859338" y="332656"/>
            <a:ext cx="24590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i="1" baseline="-25000">
                <a:latin typeface="Times New Roman" panose="02020603050405020304" pitchFamily="18" charset="0"/>
              </a:rPr>
              <a:t>i</a:t>
            </a:r>
            <a:r>
              <a:rPr kumimoji="1" lang="en-US" altLang="zh-CN" sz="3200" b="1">
                <a:latin typeface="Times New Roman" panose="02020603050405020304" pitchFamily="18" charset="0"/>
              </a:rPr>
              <a:t> =0)= 1-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p</a:t>
            </a:r>
            <a:endParaRPr kumimoji="1" lang="en-US" altLang="zh-CN" sz="3200" b="1"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257300" y="1988418"/>
            <a:ext cx="3660775" cy="968375"/>
            <a:chOff x="582" y="2462"/>
            <a:chExt cx="2306" cy="610"/>
          </a:xfrm>
        </p:grpSpPr>
        <p:graphicFrame>
          <p:nvGraphicFramePr>
            <p:cNvPr id="40975" name="Object 7"/>
            <p:cNvGraphicFramePr>
              <a:graphicFrameLocks noChangeAspect="1"/>
            </p:cNvGraphicFramePr>
            <p:nvPr/>
          </p:nvGraphicFramePr>
          <p:xfrm>
            <a:off x="2008" y="2462"/>
            <a:ext cx="880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9" name="公式" r:id="rId3" imgW="1016000" imgH="698500" progId="Equation.3">
                    <p:embed/>
                  </p:oleObj>
                </mc:Choice>
                <mc:Fallback>
                  <p:oleObj name="公式" r:id="rId3" imgW="1016000" imgH="6985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8" y="2462"/>
                          <a:ext cx="880" cy="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6" name="Rectangle 8"/>
            <p:cNvSpPr>
              <a:spLocks noChangeArrowheads="1"/>
            </p:cNvSpPr>
            <p:nvPr/>
          </p:nvSpPr>
          <p:spPr bwMode="auto">
            <a:xfrm>
              <a:off x="582" y="2577"/>
              <a:ext cx="1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>
                  <a:latin typeface="Times New Roman" panose="02020603050405020304" pitchFamily="18" charset="0"/>
                </a:rPr>
                <a:t>所以   </a:t>
              </a:r>
              <a:r>
                <a:rPr kumimoji="1" lang="en-US" altLang="zh-CN" sz="3200" b="1" i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)=</a:t>
              </a:r>
            </a:p>
          </p:txBody>
        </p:sp>
      </p:grpSp>
      <p:grpSp>
        <p:nvGrpSpPr>
          <p:cNvPr id="3" name="Group 9"/>
          <p:cNvGrpSpPr/>
          <p:nvPr/>
        </p:nvGrpSpPr>
        <p:grpSpPr bwMode="auto">
          <a:xfrm>
            <a:off x="1979613" y="1267693"/>
            <a:ext cx="4470400" cy="584200"/>
            <a:chOff x="921" y="2145"/>
            <a:chExt cx="2816" cy="368"/>
          </a:xfrm>
        </p:grpSpPr>
        <p:sp>
          <p:nvSpPr>
            <p:cNvPr id="40972" name="Rectangle 10"/>
            <p:cNvSpPr>
              <a:spLocks noChangeArrowheads="1"/>
            </p:cNvSpPr>
            <p:nvPr/>
          </p:nvSpPr>
          <p:spPr bwMode="auto">
            <a:xfrm>
              <a:off x="921" y="2145"/>
              <a:ext cx="88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32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3200" b="1" i="1" baseline="-25000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3200" b="1">
                  <a:latin typeface="Times New Roman" panose="02020603050405020304" pitchFamily="18" charset="0"/>
                </a:rPr>
                <a:t>)= </a:t>
              </a:r>
            </a:p>
          </p:txBody>
        </p:sp>
        <p:graphicFrame>
          <p:nvGraphicFramePr>
            <p:cNvPr id="40973" name="Object 11"/>
            <p:cNvGraphicFramePr>
              <a:graphicFrameLocks noChangeAspect="1"/>
            </p:cNvGraphicFramePr>
            <p:nvPr/>
          </p:nvGraphicFramePr>
          <p:xfrm>
            <a:off x="1719" y="2174"/>
            <a:ext cx="1624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0" name="公式" r:id="rId5" imgW="1587500" imgH="317500" progId="Equation.3">
                    <p:embed/>
                  </p:oleObj>
                </mc:Choice>
                <mc:Fallback>
                  <p:oleObj name="公式" r:id="rId5" imgW="1587500" imgH="3175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9" y="2174"/>
                          <a:ext cx="1624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4" name="Rectangle 12"/>
            <p:cNvSpPr>
              <a:spLocks noChangeArrowheads="1"/>
            </p:cNvSpPr>
            <p:nvPr/>
          </p:nvSpPr>
          <p:spPr bwMode="auto">
            <a:xfrm>
              <a:off x="3283" y="2145"/>
              <a:ext cx="45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>
                  <a:latin typeface="Times New Roman" panose="02020603050405020304" pitchFamily="18" charset="0"/>
                </a:rPr>
                <a:t>= </a:t>
              </a:r>
              <a:r>
                <a:rPr kumimoji="1" lang="en-US" altLang="zh-CN" sz="3200" b="1" i="1">
                  <a:latin typeface="Times New Roman" panose="02020603050405020304" pitchFamily="18" charset="0"/>
                </a:rPr>
                <a:t>p</a:t>
              </a:r>
              <a:endParaRPr kumimoji="1" lang="en-US" altLang="zh-CN" sz="32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" name="右箭头 4">
            <a:hlinkClick r:id="rId7" action="ppaction://hlinksldjump"/>
          </p:cNvPr>
          <p:cNvSpPr/>
          <p:nvPr/>
        </p:nvSpPr>
        <p:spPr>
          <a:xfrm rot="10800000">
            <a:off x="8460432" y="5805264"/>
            <a:ext cx="504056" cy="36004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animBg="1" autoUpdateAnimBg="0"/>
      <p:bldP spid="186371" grpId="0" autoUpdateAnimBg="0"/>
      <p:bldP spid="186372" grpId="0" autoUpdateAnimBg="0"/>
      <p:bldP spid="18637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88640"/>
            <a:ext cx="7992888" cy="331236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611560" y="260648"/>
            <a:ext cx="79534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 设二维 </a:t>
            </a:r>
            <a:r>
              <a:rPr kumimoji="1" lang="en-US" altLang="zh-CN" sz="3600" dirty="0" err="1">
                <a:latin typeface="Times New Roman" panose="02020603050405020304" pitchFamily="18" charset="0"/>
                <a:ea typeface="楷体_GB2312" pitchFamily="49" charset="-122"/>
              </a:rPr>
              <a:t>r.v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. 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 </a:t>
            </a:r>
            <a:r>
              <a:rPr kumimoji="1" lang="en-US" altLang="zh-CN" sz="3600" dirty="0" err="1">
                <a:latin typeface="Times New Roman" panose="02020603050405020304" pitchFamily="18" charset="0"/>
                <a:ea typeface="楷体_GB2312" pitchFamily="49" charset="-122"/>
              </a:rPr>
              <a:t>d.f.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独立</a:t>
            </a:r>
          </a:p>
        </p:txBody>
      </p:sp>
      <p:graphicFrame>
        <p:nvGraphicFramePr>
          <p:cNvPr id="187395" name="Object 3"/>
          <p:cNvGraphicFramePr>
            <a:graphicFrameLocks noChangeAspect="1"/>
          </p:cNvGraphicFramePr>
          <p:nvPr/>
        </p:nvGraphicFramePr>
        <p:xfrm>
          <a:off x="1331913" y="1052587"/>
          <a:ext cx="7099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6" name="Equation" r:id="rId3" imgW="11811000" imgH="2387600" progId="Equation.3">
                  <p:embed/>
                </p:oleObj>
              </mc:Choice>
              <mc:Fallback>
                <p:oleObj name="Equation" r:id="rId3" imgW="11811000" imgH="2387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052587"/>
                        <a:ext cx="70993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971550" y="2708350"/>
            <a:ext cx="62664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),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),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+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),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Y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).</a:t>
            </a:r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971550" y="3716412"/>
            <a:ext cx="757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87398" name="Object 6"/>
          <p:cNvGraphicFramePr>
            <a:graphicFrameLocks noChangeAspect="1"/>
          </p:cNvGraphicFramePr>
          <p:nvPr/>
        </p:nvGraphicFramePr>
        <p:xfrm>
          <a:off x="1835150" y="3644975"/>
          <a:ext cx="496887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7" name="Equation" r:id="rId5" imgW="7340600" imgH="1270000" progId="Equation.3">
                  <p:embed/>
                </p:oleObj>
              </mc:Choice>
              <mc:Fallback>
                <p:oleObj name="Equation" r:id="rId5" imgW="7340600" imgH="1270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644975"/>
                        <a:ext cx="4968875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9" name="Object 7"/>
          <p:cNvGraphicFramePr>
            <a:graphicFrameLocks noChangeAspect="1"/>
          </p:cNvGraphicFramePr>
          <p:nvPr/>
        </p:nvGraphicFramePr>
        <p:xfrm>
          <a:off x="2916238" y="4653037"/>
          <a:ext cx="44640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8" name="Equation" r:id="rId7" imgW="6743700" imgH="1536700" progId="Equation.3">
                  <p:embed/>
                </p:oleObj>
              </mc:Choice>
              <mc:Fallback>
                <p:oleObj name="Equation" r:id="rId7" imgW="6743700" imgH="1536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653037"/>
                        <a:ext cx="44640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0" name="Object 8"/>
          <p:cNvGraphicFramePr>
            <a:graphicFrameLocks noChangeAspect="1"/>
          </p:cNvGraphicFramePr>
          <p:nvPr/>
        </p:nvGraphicFramePr>
        <p:xfrm>
          <a:off x="7524750" y="4653037"/>
          <a:ext cx="6127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9" name="Equation" r:id="rId9" imgW="927100" imgH="1536700" progId="Equation.3">
                  <p:embed/>
                </p:oleObj>
              </mc:Choice>
              <mc:Fallback>
                <p:oleObj name="Equation" r:id="rId9" imgW="927100" imgH="1536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4653037"/>
                        <a:ext cx="61277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utoUpdateAnimBg="0"/>
      <p:bldP spid="187396" grpId="0" autoUpdateAnimBg="0"/>
      <p:bldP spid="18739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418" name="Object 2"/>
          <p:cNvGraphicFramePr>
            <a:graphicFrameLocks noChangeAspect="1"/>
          </p:cNvGraphicFramePr>
          <p:nvPr/>
        </p:nvGraphicFramePr>
        <p:xfrm>
          <a:off x="5364163" y="2970734"/>
          <a:ext cx="2267378" cy="1051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85" name="Equation" r:id="rId3" imgW="3314700" imgH="1536700" progId="Equation.3">
                  <p:embed/>
                </p:oleObj>
              </mc:Choice>
              <mc:Fallback>
                <p:oleObj name="Equation" r:id="rId3" imgW="3314700" imgH="1536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970734"/>
                        <a:ext cx="2267378" cy="1051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9" name="Object 3"/>
          <p:cNvGraphicFramePr>
            <a:graphicFrameLocks noChangeAspect="1"/>
          </p:cNvGraphicFramePr>
          <p:nvPr/>
        </p:nvGraphicFramePr>
        <p:xfrm>
          <a:off x="1065541" y="3258766"/>
          <a:ext cx="4253634" cy="523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86" name="Equation" r:id="rId5" imgW="2578100" imgH="317500" progId="Equation.3">
                  <p:embed/>
                </p:oleObj>
              </mc:Choice>
              <mc:Fallback>
                <p:oleObj name="Equation" r:id="rId5" imgW="2578100" imgH="317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541" y="3258766"/>
                        <a:ext cx="4253634" cy="523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0" name="Object 4"/>
          <p:cNvGraphicFramePr>
            <a:graphicFrameLocks noChangeAspect="1"/>
          </p:cNvGraphicFramePr>
          <p:nvPr/>
        </p:nvGraphicFramePr>
        <p:xfrm>
          <a:off x="1258888" y="4626373"/>
          <a:ext cx="1748900" cy="58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87" name="Equation" r:id="rId7" imgW="952500" imgH="317500" progId="Equation.3">
                  <p:embed/>
                </p:oleObj>
              </mc:Choice>
              <mc:Fallback>
                <p:oleObj name="Equation" r:id="rId7" imgW="952500" imgH="317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626373"/>
                        <a:ext cx="1748900" cy="582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5435611" y="4338886"/>
          <a:ext cx="1929485" cy="110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88" name="Equation" r:id="rId9" imgW="2679700" imgH="1536700" progId="Equation.3">
                  <p:embed/>
                </p:oleObj>
              </mc:Choice>
              <mc:Fallback>
                <p:oleObj name="Equation" r:id="rId9" imgW="2679700" imgH="153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11" y="4338886"/>
                        <a:ext cx="1929485" cy="110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1258888" y="2394348"/>
            <a:ext cx="338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由数学期望性质</a:t>
            </a:r>
          </a:p>
        </p:txBody>
      </p:sp>
      <p:grpSp>
        <p:nvGrpSpPr>
          <p:cNvPr id="2" name="Group 7"/>
          <p:cNvGrpSpPr/>
          <p:nvPr/>
        </p:nvGrpSpPr>
        <p:grpSpPr bwMode="auto">
          <a:xfrm>
            <a:off x="2051050" y="4050110"/>
            <a:ext cx="1587500" cy="747713"/>
            <a:chOff x="1160" y="1305"/>
            <a:chExt cx="1000" cy="471"/>
          </a:xfrm>
        </p:grpSpPr>
        <p:sp>
          <p:nvSpPr>
            <p:cNvPr id="43021" name="Text Box 8"/>
            <p:cNvSpPr txBox="1">
              <a:spLocks noChangeArrowheads="1"/>
            </p:cNvSpPr>
            <p:nvPr/>
          </p:nvSpPr>
          <p:spPr bwMode="auto">
            <a:xfrm>
              <a:off x="1160" y="1305"/>
              <a:ext cx="1000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X ,Y 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独立</a:t>
              </a:r>
            </a:p>
          </p:txBody>
        </p:sp>
        <p:sp>
          <p:nvSpPr>
            <p:cNvPr id="43022" name="Line 9"/>
            <p:cNvSpPr>
              <a:spLocks noChangeShapeType="1"/>
            </p:cNvSpPr>
            <p:nvPr/>
          </p:nvSpPr>
          <p:spPr bwMode="auto">
            <a:xfrm flipV="1">
              <a:off x="1632" y="16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88426" name="Object 10"/>
          <p:cNvGraphicFramePr>
            <a:graphicFrameLocks noChangeAspect="1"/>
          </p:cNvGraphicFramePr>
          <p:nvPr/>
        </p:nvGraphicFramePr>
        <p:xfrm>
          <a:off x="3059113" y="4626374"/>
          <a:ext cx="2369969" cy="592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89" name="Equation" r:id="rId11" imgW="1270000" imgH="317500" progId="Equation.3">
                  <p:embed/>
                </p:oleObj>
              </mc:Choice>
              <mc:Fallback>
                <p:oleObj name="Equation" r:id="rId11" imgW="1270000" imgH="317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626374"/>
                        <a:ext cx="2369969" cy="592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7" name="Object 11"/>
          <p:cNvGraphicFramePr>
            <a:graphicFrameLocks noChangeAspect="1"/>
          </p:cNvGraphicFramePr>
          <p:nvPr/>
        </p:nvGraphicFramePr>
        <p:xfrm>
          <a:off x="1476375" y="200423"/>
          <a:ext cx="48958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90" name="Equation" r:id="rId13" imgW="7213600" imgH="1270000" progId="Equation.3">
                  <p:embed/>
                </p:oleObj>
              </mc:Choice>
              <mc:Fallback>
                <p:oleObj name="Equation" r:id="rId13" imgW="7213600" imgH="1270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00423"/>
                        <a:ext cx="48958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8" name="Object 12"/>
          <p:cNvGraphicFramePr>
            <a:graphicFrameLocks noChangeAspect="1"/>
          </p:cNvGraphicFramePr>
          <p:nvPr/>
        </p:nvGraphicFramePr>
        <p:xfrm>
          <a:off x="2411413" y="1098948"/>
          <a:ext cx="417671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91" name="Equation" r:id="rId15" imgW="6451600" imgH="1536700" progId="Equation.3">
                  <p:embed/>
                </p:oleObj>
              </mc:Choice>
              <mc:Fallback>
                <p:oleObj name="Equation" r:id="rId15" imgW="6451600" imgH="1536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098948"/>
                        <a:ext cx="417671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9" name="Object 13"/>
          <p:cNvGraphicFramePr>
            <a:graphicFrameLocks noChangeAspect="1"/>
          </p:cNvGraphicFramePr>
          <p:nvPr/>
        </p:nvGraphicFramePr>
        <p:xfrm>
          <a:off x="6732588" y="1098948"/>
          <a:ext cx="6000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92" name="Equation" r:id="rId17" imgW="901700" imgH="1536700" progId="Equation.3">
                  <p:embed/>
                </p:oleObj>
              </mc:Choice>
              <mc:Fallback>
                <p:oleObj name="Equation" r:id="rId17" imgW="901700" imgH="1536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098948"/>
                        <a:ext cx="60007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442" name="Object 2"/>
          <p:cNvGraphicFramePr>
            <a:graphicFrameLocks noChangeAspect="1"/>
          </p:cNvGraphicFramePr>
          <p:nvPr/>
        </p:nvGraphicFramePr>
        <p:xfrm>
          <a:off x="1042988" y="229195"/>
          <a:ext cx="7808912" cy="2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5" name="Document" r:id="rId5" imgW="4173855" imgH="1149350" progId="Word.Document.8">
                  <p:embed/>
                </p:oleObj>
              </mc:Choice>
              <mc:Fallback>
                <p:oleObj name="Document" r:id="rId5" imgW="4173855" imgH="11493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9195"/>
                        <a:ext cx="7808912" cy="215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3" name="Object 3"/>
          <p:cNvGraphicFramePr>
            <a:graphicFrameLocks noChangeAspect="1"/>
          </p:cNvGraphicFramePr>
          <p:nvPr/>
        </p:nvGraphicFramePr>
        <p:xfrm>
          <a:off x="827088" y="2604988"/>
          <a:ext cx="75438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6" name="Document" r:id="rId7" imgW="3376295" imgH="483870" progId="Word.Document.8">
                  <p:embed/>
                </p:oleObj>
              </mc:Choice>
              <mc:Fallback>
                <p:oleObj name="Document" r:id="rId7" imgW="3376295" imgH="48387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604988"/>
                        <a:ext cx="75438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755576" y="84584"/>
            <a:ext cx="577850" cy="5191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</a:rPr>
              <a:t>例</a:t>
            </a:r>
            <a:endParaRPr kumimoji="1" lang="zh-CN" altLang="en-US" sz="2800" dirty="0">
              <a:solidFill>
                <a:srgbClr val="660033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838200" y="3582888"/>
          <a:ext cx="60198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7" name="文档" r:id="rId9" imgW="2971800" imgH="428625" progId="Word.Document.8">
                  <p:embed/>
                </p:oleObj>
              </mc:Choice>
              <mc:Fallback>
                <p:oleObj name="文档" r:id="rId9" imgW="2971800" imgH="42862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82888"/>
                        <a:ext cx="60198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6" name="Object 6"/>
          <p:cNvGraphicFramePr>
            <a:graphicFrameLocks noChangeAspect="1"/>
          </p:cNvGraphicFramePr>
          <p:nvPr/>
        </p:nvGraphicFramePr>
        <p:xfrm>
          <a:off x="716280" y="4536023"/>
          <a:ext cx="83058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8" name="Document" r:id="rId11" imgW="4144645" imgH="257175" progId="Word.Document.8">
                  <p:embed/>
                </p:oleObj>
              </mc:Choice>
              <mc:Fallback>
                <p:oleObj name="Document" r:id="rId11" imgW="4144645" imgH="25717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" y="4536023"/>
                        <a:ext cx="8305800" cy="628650"/>
                      </a:xfrm>
                      <a:prstGeom prst="rect">
                        <a:avLst/>
                      </a:prstGeom>
                      <a:solidFill>
                        <a:srgbClr val="FFE26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7" name="Object 7"/>
          <p:cNvGraphicFramePr>
            <a:graphicFrameLocks noChangeAspect="1"/>
          </p:cNvGraphicFramePr>
          <p:nvPr/>
        </p:nvGraphicFramePr>
        <p:xfrm>
          <a:off x="762000" y="5296118"/>
          <a:ext cx="6324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9" name="文档" r:id="rId13" imgW="2343150" imgH="257175" progId="Word.Document.8">
                  <p:embed/>
                </p:oleObj>
              </mc:Choice>
              <mc:Fallback>
                <p:oleObj name="文档" r:id="rId13" imgW="2343150" imgH="25717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96118"/>
                        <a:ext cx="6324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8" name="Object 8"/>
          <p:cNvGraphicFramePr>
            <a:graphicFrameLocks noChangeAspect="1"/>
          </p:cNvGraphicFramePr>
          <p:nvPr/>
        </p:nvGraphicFramePr>
        <p:xfrm>
          <a:off x="777875" y="5842218"/>
          <a:ext cx="69564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70" name="文档" r:id="rId15" imgW="2743200" imgH="247650" progId="Word.Document.8">
                  <p:embed/>
                </p:oleObj>
              </mc:Choice>
              <mc:Fallback>
                <p:oleObj name="文档" r:id="rId15" imgW="2743200" imgH="24765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5842218"/>
                        <a:ext cx="69564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324600" y="3582888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560" y="84584"/>
            <a:ext cx="7992888" cy="2448272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>
            <a:off x="2556002" y="1196752"/>
            <a:ext cx="4031995" cy="579862"/>
          </a:xfrm>
          <a:custGeom>
            <a:avLst/>
            <a:gdLst>
              <a:gd name="connsiteX0" fmla="*/ 0 w 4031995"/>
              <a:gd name="connsiteY0" fmla="*/ 57986 h 579862"/>
              <a:gd name="connsiteX1" fmla="*/ 57986 w 4031995"/>
              <a:gd name="connsiteY1" fmla="*/ 0 h 579862"/>
              <a:gd name="connsiteX2" fmla="*/ 3974009 w 4031995"/>
              <a:gd name="connsiteY2" fmla="*/ 0 h 579862"/>
              <a:gd name="connsiteX3" fmla="*/ 4031995 w 4031995"/>
              <a:gd name="connsiteY3" fmla="*/ 57986 h 579862"/>
              <a:gd name="connsiteX4" fmla="*/ 4031995 w 4031995"/>
              <a:gd name="connsiteY4" fmla="*/ 521876 h 579862"/>
              <a:gd name="connsiteX5" fmla="*/ 3974009 w 4031995"/>
              <a:gd name="connsiteY5" fmla="*/ 579862 h 579862"/>
              <a:gd name="connsiteX6" fmla="*/ 57986 w 4031995"/>
              <a:gd name="connsiteY6" fmla="*/ 579862 h 579862"/>
              <a:gd name="connsiteX7" fmla="*/ 0 w 4031995"/>
              <a:gd name="connsiteY7" fmla="*/ 521876 h 579862"/>
              <a:gd name="connsiteX8" fmla="*/ 0 w 4031995"/>
              <a:gd name="connsiteY8" fmla="*/ 57986 h 5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95" h="579862">
                <a:moveTo>
                  <a:pt x="0" y="57986"/>
                </a:moveTo>
                <a:cubicBezTo>
                  <a:pt x="0" y="25961"/>
                  <a:pt x="25961" y="0"/>
                  <a:pt x="57986" y="0"/>
                </a:cubicBezTo>
                <a:lnTo>
                  <a:pt x="3974009" y="0"/>
                </a:lnTo>
                <a:cubicBezTo>
                  <a:pt x="4006034" y="0"/>
                  <a:pt x="4031995" y="25961"/>
                  <a:pt x="4031995" y="57986"/>
                </a:cubicBezTo>
                <a:lnTo>
                  <a:pt x="4031995" y="521876"/>
                </a:lnTo>
                <a:cubicBezTo>
                  <a:pt x="4031995" y="553901"/>
                  <a:pt x="4006034" y="579862"/>
                  <a:pt x="3974009" y="579862"/>
                </a:cubicBezTo>
                <a:lnTo>
                  <a:pt x="57986" y="579862"/>
                </a:lnTo>
                <a:cubicBezTo>
                  <a:pt x="25961" y="579862"/>
                  <a:pt x="0" y="553901"/>
                  <a:pt x="0" y="521876"/>
                </a:cubicBezTo>
                <a:lnTo>
                  <a:pt x="0" y="579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664" tIns="123664" rIns="123664" bIns="12366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b="1" kern="1200" dirty="0">
                <a:solidFill>
                  <a:srgbClr val="C00000"/>
                </a:solidFill>
              </a:rPr>
              <a:t>1 </a:t>
            </a:r>
            <a:r>
              <a:rPr lang="zh-CN" altLang="en-US" sz="2800" b="1" kern="1200" dirty="0">
                <a:solidFill>
                  <a:srgbClr val="C00000"/>
                </a:solidFill>
              </a:rPr>
              <a:t>数学期望定义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4441530" y="1812857"/>
            <a:ext cx="260938" cy="217448"/>
          </a:xfrm>
          <a:custGeom>
            <a:avLst/>
            <a:gdLst>
              <a:gd name="connsiteX0" fmla="*/ 0 w 217448"/>
              <a:gd name="connsiteY0" fmla="*/ 52188 h 260938"/>
              <a:gd name="connsiteX1" fmla="*/ 108724 w 217448"/>
              <a:gd name="connsiteY1" fmla="*/ 52188 h 260938"/>
              <a:gd name="connsiteX2" fmla="*/ 108724 w 217448"/>
              <a:gd name="connsiteY2" fmla="*/ 0 h 260938"/>
              <a:gd name="connsiteX3" fmla="*/ 217448 w 217448"/>
              <a:gd name="connsiteY3" fmla="*/ 130469 h 260938"/>
              <a:gd name="connsiteX4" fmla="*/ 108724 w 217448"/>
              <a:gd name="connsiteY4" fmla="*/ 260938 h 260938"/>
              <a:gd name="connsiteX5" fmla="*/ 108724 w 217448"/>
              <a:gd name="connsiteY5" fmla="*/ 208750 h 260938"/>
              <a:gd name="connsiteX6" fmla="*/ 0 w 217448"/>
              <a:gd name="connsiteY6" fmla="*/ 208750 h 260938"/>
              <a:gd name="connsiteX7" fmla="*/ 0 w 217448"/>
              <a:gd name="connsiteY7" fmla="*/ 52188 h 2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448" h="260938">
                <a:moveTo>
                  <a:pt x="173958" y="1"/>
                </a:moveTo>
                <a:lnTo>
                  <a:pt x="173958" y="130469"/>
                </a:lnTo>
                <a:lnTo>
                  <a:pt x="217448" y="130469"/>
                </a:lnTo>
                <a:lnTo>
                  <a:pt x="108724" y="260937"/>
                </a:lnTo>
                <a:lnTo>
                  <a:pt x="0" y="130469"/>
                </a:lnTo>
                <a:lnTo>
                  <a:pt x="43490" y="130469"/>
                </a:lnTo>
                <a:lnTo>
                  <a:pt x="43490" y="1"/>
                </a:lnTo>
                <a:lnTo>
                  <a:pt x="173958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88" tIns="0" rIns="52188" bIns="65234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000" b="1" kern="1200">
              <a:solidFill>
                <a:srgbClr val="C00000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2556002" y="2066547"/>
            <a:ext cx="4031995" cy="579862"/>
          </a:xfrm>
          <a:custGeom>
            <a:avLst/>
            <a:gdLst>
              <a:gd name="connsiteX0" fmla="*/ 0 w 4031995"/>
              <a:gd name="connsiteY0" fmla="*/ 57986 h 579862"/>
              <a:gd name="connsiteX1" fmla="*/ 57986 w 4031995"/>
              <a:gd name="connsiteY1" fmla="*/ 0 h 579862"/>
              <a:gd name="connsiteX2" fmla="*/ 3974009 w 4031995"/>
              <a:gd name="connsiteY2" fmla="*/ 0 h 579862"/>
              <a:gd name="connsiteX3" fmla="*/ 4031995 w 4031995"/>
              <a:gd name="connsiteY3" fmla="*/ 57986 h 579862"/>
              <a:gd name="connsiteX4" fmla="*/ 4031995 w 4031995"/>
              <a:gd name="connsiteY4" fmla="*/ 521876 h 579862"/>
              <a:gd name="connsiteX5" fmla="*/ 3974009 w 4031995"/>
              <a:gd name="connsiteY5" fmla="*/ 579862 h 579862"/>
              <a:gd name="connsiteX6" fmla="*/ 57986 w 4031995"/>
              <a:gd name="connsiteY6" fmla="*/ 579862 h 579862"/>
              <a:gd name="connsiteX7" fmla="*/ 0 w 4031995"/>
              <a:gd name="connsiteY7" fmla="*/ 521876 h 579862"/>
              <a:gd name="connsiteX8" fmla="*/ 0 w 4031995"/>
              <a:gd name="connsiteY8" fmla="*/ 57986 h 5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95" h="579862">
                <a:moveTo>
                  <a:pt x="0" y="57986"/>
                </a:moveTo>
                <a:cubicBezTo>
                  <a:pt x="0" y="25961"/>
                  <a:pt x="25961" y="0"/>
                  <a:pt x="57986" y="0"/>
                </a:cubicBezTo>
                <a:lnTo>
                  <a:pt x="3974009" y="0"/>
                </a:lnTo>
                <a:cubicBezTo>
                  <a:pt x="4006034" y="0"/>
                  <a:pt x="4031995" y="25961"/>
                  <a:pt x="4031995" y="57986"/>
                </a:cubicBezTo>
                <a:lnTo>
                  <a:pt x="4031995" y="521876"/>
                </a:lnTo>
                <a:cubicBezTo>
                  <a:pt x="4031995" y="553901"/>
                  <a:pt x="4006034" y="579862"/>
                  <a:pt x="3974009" y="579862"/>
                </a:cubicBezTo>
                <a:lnTo>
                  <a:pt x="57986" y="579862"/>
                </a:lnTo>
                <a:cubicBezTo>
                  <a:pt x="25961" y="579862"/>
                  <a:pt x="0" y="553901"/>
                  <a:pt x="0" y="521876"/>
                </a:cubicBezTo>
                <a:lnTo>
                  <a:pt x="0" y="579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664" tIns="123664" rIns="123664" bIns="12366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b="1" kern="1200" dirty="0">
                <a:solidFill>
                  <a:srgbClr val="C00000"/>
                </a:solidFill>
              </a:rPr>
              <a:t>2 </a:t>
            </a:r>
            <a:r>
              <a:rPr lang="zh-CN" altLang="en-US" sz="2800" b="1" kern="1200" dirty="0">
                <a:solidFill>
                  <a:srgbClr val="C00000"/>
                </a:solidFill>
              </a:rPr>
              <a:t>常见分布的数学期望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4441530" y="2682651"/>
            <a:ext cx="260938" cy="217448"/>
          </a:xfrm>
          <a:custGeom>
            <a:avLst/>
            <a:gdLst>
              <a:gd name="connsiteX0" fmla="*/ 0 w 217448"/>
              <a:gd name="connsiteY0" fmla="*/ 52188 h 260938"/>
              <a:gd name="connsiteX1" fmla="*/ 108724 w 217448"/>
              <a:gd name="connsiteY1" fmla="*/ 52188 h 260938"/>
              <a:gd name="connsiteX2" fmla="*/ 108724 w 217448"/>
              <a:gd name="connsiteY2" fmla="*/ 0 h 260938"/>
              <a:gd name="connsiteX3" fmla="*/ 217448 w 217448"/>
              <a:gd name="connsiteY3" fmla="*/ 130469 h 260938"/>
              <a:gd name="connsiteX4" fmla="*/ 108724 w 217448"/>
              <a:gd name="connsiteY4" fmla="*/ 260938 h 260938"/>
              <a:gd name="connsiteX5" fmla="*/ 108724 w 217448"/>
              <a:gd name="connsiteY5" fmla="*/ 208750 h 260938"/>
              <a:gd name="connsiteX6" fmla="*/ 0 w 217448"/>
              <a:gd name="connsiteY6" fmla="*/ 208750 h 260938"/>
              <a:gd name="connsiteX7" fmla="*/ 0 w 217448"/>
              <a:gd name="connsiteY7" fmla="*/ 52188 h 2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448" h="260938">
                <a:moveTo>
                  <a:pt x="173958" y="1"/>
                </a:moveTo>
                <a:lnTo>
                  <a:pt x="173958" y="130469"/>
                </a:lnTo>
                <a:lnTo>
                  <a:pt x="217448" y="130469"/>
                </a:lnTo>
                <a:lnTo>
                  <a:pt x="108724" y="260937"/>
                </a:lnTo>
                <a:lnTo>
                  <a:pt x="0" y="130469"/>
                </a:lnTo>
                <a:lnTo>
                  <a:pt x="43490" y="130469"/>
                </a:lnTo>
                <a:lnTo>
                  <a:pt x="43490" y="1"/>
                </a:lnTo>
                <a:lnTo>
                  <a:pt x="173958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88" tIns="0" rIns="52188" bIns="65234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000" b="1" kern="1200">
              <a:solidFill>
                <a:srgbClr val="C00000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556002" y="2936341"/>
            <a:ext cx="4031995" cy="579862"/>
          </a:xfrm>
          <a:custGeom>
            <a:avLst/>
            <a:gdLst>
              <a:gd name="connsiteX0" fmla="*/ 0 w 4031995"/>
              <a:gd name="connsiteY0" fmla="*/ 57986 h 579862"/>
              <a:gd name="connsiteX1" fmla="*/ 57986 w 4031995"/>
              <a:gd name="connsiteY1" fmla="*/ 0 h 579862"/>
              <a:gd name="connsiteX2" fmla="*/ 3974009 w 4031995"/>
              <a:gd name="connsiteY2" fmla="*/ 0 h 579862"/>
              <a:gd name="connsiteX3" fmla="*/ 4031995 w 4031995"/>
              <a:gd name="connsiteY3" fmla="*/ 57986 h 579862"/>
              <a:gd name="connsiteX4" fmla="*/ 4031995 w 4031995"/>
              <a:gd name="connsiteY4" fmla="*/ 521876 h 579862"/>
              <a:gd name="connsiteX5" fmla="*/ 3974009 w 4031995"/>
              <a:gd name="connsiteY5" fmla="*/ 579862 h 579862"/>
              <a:gd name="connsiteX6" fmla="*/ 57986 w 4031995"/>
              <a:gd name="connsiteY6" fmla="*/ 579862 h 579862"/>
              <a:gd name="connsiteX7" fmla="*/ 0 w 4031995"/>
              <a:gd name="connsiteY7" fmla="*/ 521876 h 579862"/>
              <a:gd name="connsiteX8" fmla="*/ 0 w 4031995"/>
              <a:gd name="connsiteY8" fmla="*/ 57986 h 5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95" h="579862">
                <a:moveTo>
                  <a:pt x="0" y="57986"/>
                </a:moveTo>
                <a:cubicBezTo>
                  <a:pt x="0" y="25961"/>
                  <a:pt x="25961" y="0"/>
                  <a:pt x="57986" y="0"/>
                </a:cubicBezTo>
                <a:lnTo>
                  <a:pt x="3974009" y="0"/>
                </a:lnTo>
                <a:cubicBezTo>
                  <a:pt x="4006034" y="0"/>
                  <a:pt x="4031995" y="25961"/>
                  <a:pt x="4031995" y="57986"/>
                </a:cubicBezTo>
                <a:lnTo>
                  <a:pt x="4031995" y="521876"/>
                </a:lnTo>
                <a:cubicBezTo>
                  <a:pt x="4031995" y="553901"/>
                  <a:pt x="4006034" y="579862"/>
                  <a:pt x="3974009" y="579862"/>
                </a:cubicBezTo>
                <a:lnTo>
                  <a:pt x="57986" y="579862"/>
                </a:lnTo>
                <a:cubicBezTo>
                  <a:pt x="25961" y="579862"/>
                  <a:pt x="0" y="553901"/>
                  <a:pt x="0" y="521876"/>
                </a:cubicBezTo>
                <a:lnTo>
                  <a:pt x="0" y="579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664" tIns="123664" rIns="123664" bIns="12366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b="1" kern="1200" dirty="0">
                <a:solidFill>
                  <a:srgbClr val="C00000"/>
                </a:solidFill>
              </a:rPr>
              <a:t>3 </a:t>
            </a:r>
            <a:r>
              <a:rPr lang="zh-CN" altLang="en-US" sz="2800" b="1" kern="1200" dirty="0">
                <a:solidFill>
                  <a:srgbClr val="C00000"/>
                </a:solidFill>
              </a:rPr>
              <a:t>函数的数学期望</a:t>
            </a:r>
            <a:endParaRPr lang="en-US" altLang="zh-CN" sz="2800" b="1" kern="1200" dirty="0">
              <a:solidFill>
                <a:srgbClr val="C00000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441530" y="3552446"/>
            <a:ext cx="260938" cy="217448"/>
          </a:xfrm>
          <a:custGeom>
            <a:avLst/>
            <a:gdLst>
              <a:gd name="connsiteX0" fmla="*/ 0 w 217448"/>
              <a:gd name="connsiteY0" fmla="*/ 52188 h 260938"/>
              <a:gd name="connsiteX1" fmla="*/ 108724 w 217448"/>
              <a:gd name="connsiteY1" fmla="*/ 52188 h 260938"/>
              <a:gd name="connsiteX2" fmla="*/ 108724 w 217448"/>
              <a:gd name="connsiteY2" fmla="*/ 0 h 260938"/>
              <a:gd name="connsiteX3" fmla="*/ 217448 w 217448"/>
              <a:gd name="connsiteY3" fmla="*/ 130469 h 260938"/>
              <a:gd name="connsiteX4" fmla="*/ 108724 w 217448"/>
              <a:gd name="connsiteY4" fmla="*/ 260938 h 260938"/>
              <a:gd name="connsiteX5" fmla="*/ 108724 w 217448"/>
              <a:gd name="connsiteY5" fmla="*/ 208750 h 260938"/>
              <a:gd name="connsiteX6" fmla="*/ 0 w 217448"/>
              <a:gd name="connsiteY6" fmla="*/ 208750 h 260938"/>
              <a:gd name="connsiteX7" fmla="*/ 0 w 217448"/>
              <a:gd name="connsiteY7" fmla="*/ 52188 h 2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448" h="260938">
                <a:moveTo>
                  <a:pt x="173958" y="1"/>
                </a:moveTo>
                <a:lnTo>
                  <a:pt x="173958" y="130469"/>
                </a:lnTo>
                <a:lnTo>
                  <a:pt x="217448" y="130469"/>
                </a:lnTo>
                <a:lnTo>
                  <a:pt x="108724" y="260937"/>
                </a:lnTo>
                <a:lnTo>
                  <a:pt x="0" y="130469"/>
                </a:lnTo>
                <a:lnTo>
                  <a:pt x="43490" y="130469"/>
                </a:lnTo>
                <a:lnTo>
                  <a:pt x="43490" y="1"/>
                </a:lnTo>
                <a:lnTo>
                  <a:pt x="173958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88" tIns="0" rIns="52188" bIns="65234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000" b="1" kern="1200">
              <a:solidFill>
                <a:srgbClr val="C00000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556002" y="3806135"/>
            <a:ext cx="4031995" cy="579862"/>
          </a:xfrm>
          <a:custGeom>
            <a:avLst/>
            <a:gdLst>
              <a:gd name="connsiteX0" fmla="*/ 0 w 4031995"/>
              <a:gd name="connsiteY0" fmla="*/ 57986 h 579862"/>
              <a:gd name="connsiteX1" fmla="*/ 57986 w 4031995"/>
              <a:gd name="connsiteY1" fmla="*/ 0 h 579862"/>
              <a:gd name="connsiteX2" fmla="*/ 3974009 w 4031995"/>
              <a:gd name="connsiteY2" fmla="*/ 0 h 579862"/>
              <a:gd name="connsiteX3" fmla="*/ 4031995 w 4031995"/>
              <a:gd name="connsiteY3" fmla="*/ 57986 h 579862"/>
              <a:gd name="connsiteX4" fmla="*/ 4031995 w 4031995"/>
              <a:gd name="connsiteY4" fmla="*/ 521876 h 579862"/>
              <a:gd name="connsiteX5" fmla="*/ 3974009 w 4031995"/>
              <a:gd name="connsiteY5" fmla="*/ 579862 h 579862"/>
              <a:gd name="connsiteX6" fmla="*/ 57986 w 4031995"/>
              <a:gd name="connsiteY6" fmla="*/ 579862 h 579862"/>
              <a:gd name="connsiteX7" fmla="*/ 0 w 4031995"/>
              <a:gd name="connsiteY7" fmla="*/ 521876 h 579862"/>
              <a:gd name="connsiteX8" fmla="*/ 0 w 4031995"/>
              <a:gd name="connsiteY8" fmla="*/ 57986 h 5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95" h="579862">
                <a:moveTo>
                  <a:pt x="0" y="57986"/>
                </a:moveTo>
                <a:cubicBezTo>
                  <a:pt x="0" y="25961"/>
                  <a:pt x="25961" y="0"/>
                  <a:pt x="57986" y="0"/>
                </a:cubicBezTo>
                <a:lnTo>
                  <a:pt x="3974009" y="0"/>
                </a:lnTo>
                <a:cubicBezTo>
                  <a:pt x="4006034" y="0"/>
                  <a:pt x="4031995" y="25961"/>
                  <a:pt x="4031995" y="57986"/>
                </a:cubicBezTo>
                <a:lnTo>
                  <a:pt x="4031995" y="521876"/>
                </a:lnTo>
                <a:cubicBezTo>
                  <a:pt x="4031995" y="553901"/>
                  <a:pt x="4006034" y="579862"/>
                  <a:pt x="3974009" y="579862"/>
                </a:cubicBezTo>
                <a:lnTo>
                  <a:pt x="57986" y="579862"/>
                </a:lnTo>
                <a:cubicBezTo>
                  <a:pt x="25961" y="579862"/>
                  <a:pt x="0" y="553901"/>
                  <a:pt x="0" y="521876"/>
                </a:cubicBezTo>
                <a:lnTo>
                  <a:pt x="0" y="579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664" tIns="123664" rIns="123664" bIns="12366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b="1" kern="1200" dirty="0">
                <a:solidFill>
                  <a:srgbClr val="C00000"/>
                </a:solidFill>
              </a:rPr>
              <a:t>4 </a:t>
            </a:r>
            <a:r>
              <a:rPr lang="zh-CN" altLang="en-US" sz="2800" b="1" kern="1200" dirty="0">
                <a:solidFill>
                  <a:srgbClr val="C00000"/>
                </a:solidFill>
              </a:rPr>
              <a:t>数学期望性质</a:t>
            </a:r>
            <a:endParaRPr lang="en-US" altLang="zh-CN" sz="2800" b="1" kern="1200" dirty="0">
              <a:solidFill>
                <a:srgbClr val="C00000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4441530" y="4422240"/>
            <a:ext cx="260938" cy="217448"/>
          </a:xfrm>
          <a:custGeom>
            <a:avLst/>
            <a:gdLst>
              <a:gd name="connsiteX0" fmla="*/ 0 w 217448"/>
              <a:gd name="connsiteY0" fmla="*/ 52188 h 260938"/>
              <a:gd name="connsiteX1" fmla="*/ 108724 w 217448"/>
              <a:gd name="connsiteY1" fmla="*/ 52188 h 260938"/>
              <a:gd name="connsiteX2" fmla="*/ 108724 w 217448"/>
              <a:gd name="connsiteY2" fmla="*/ 0 h 260938"/>
              <a:gd name="connsiteX3" fmla="*/ 217448 w 217448"/>
              <a:gd name="connsiteY3" fmla="*/ 130469 h 260938"/>
              <a:gd name="connsiteX4" fmla="*/ 108724 w 217448"/>
              <a:gd name="connsiteY4" fmla="*/ 260938 h 260938"/>
              <a:gd name="connsiteX5" fmla="*/ 108724 w 217448"/>
              <a:gd name="connsiteY5" fmla="*/ 208750 h 260938"/>
              <a:gd name="connsiteX6" fmla="*/ 0 w 217448"/>
              <a:gd name="connsiteY6" fmla="*/ 208750 h 260938"/>
              <a:gd name="connsiteX7" fmla="*/ 0 w 217448"/>
              <a:gd name="connsiteY7" fmla="*/ 52188 h 2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448" h="260938">
                <a:moveTo>
                  <a:pt x="173958" y="1"/>
                </a:moveTo>
                <a:lnTo>
                  <a:pt x="173958" y="130469"/>
                </a:lnTo>
                <a:lnTo>
                  <a:pt x="217448" y="130469"/>
                </a:lnTo>
                <a:lnTo>
                  <a:pt x="108724" y="260937"/>
                </a:lnTo>
                <a:lnTo>
                  <a:pt x="0" y="130469"/>
                </a:lnTo>
                <a:lnTo>
                  <a:pt x="43490" y="130469"/>
                </a:lnTo>
                <a:lnTo>
                  <a:pt x="43490" y="1"/>
                </a:lnTo>
                <a:lnTo>
                  <a:pt x="173958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88" tIns="0" rIns="52188" bIns="65234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000" b="1" kern="1200">
              <a:solidFill>
                <a:srgbClr val="C00000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556002" y="4675930"/>
            <a:ext cx="4031995" cy="579862"/>
          </a:xfrm>
          <a:custGeom>
            <a:avLst/>
            <a:gdLst>
              <a:gd name="connsiteX0" fmla="*/ 0 w 4031995"/>
              <a:gd name="connsiteY0" fmla="*/ 57986 h 579862"/>
              <a:gd name="connsiteX1" fmla="*/ 57986 w 4031995"/>
              <a:gd name="connsiteY1" fmla="*/ 0 h 579862"/>
              <a:gd name="connsiteX2" fmla="*/ 3974009 w 4031995"/>
              <a:gd name="connsiteY2" fmla="*/ 0 h 579862"/>
              <a:gd name="connsiteX3" fmla="*/ 4031995 w 4031995"/>
              <a:gd name="connsiteY3" fmla="*/ 57986 h 579862"/>
              <a:gd name="connsiteX4" fmla="*/ 4031995 w 4031995"/>
              <a:gd name="connsiteY4" fmla="*/ 521876 h 579862"/>
              <a:gd name="connsiteX5" fmla="*/ 3974009 w 4031995"/>
              <a:gd name="connsiteY5" fmla="*/ 579862 h 579862"/>
              <a:gd name="connsiteX6" fmla="*/ 57986 w 4031995"/>
              <a:gd name="connsiteY6" fmla="*/ 579862 h 579862"/>
              <a:gd name="connsiteX7" fmla="*/ 0 w 4031995"/>
              <a:gd name="connsiteY7" fmla="*/ 521876 h 579862"/>
              <a:gd name="connsiteX8" fmla="*/ 0 w 4031995"/>
              <a:gd name="connsiteY8" fmla="*/ 57986 h 5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95" h="579862">
                <a:moveTo>
                  <a:pt x="0" y="57986"/>
                </a:moveTo>
                <a:cubicBezTo>
                  <a:pt x="0" y="25961"/>
                  <a:pt x="25961" y="0"/>
                  <a:pt x="57986" y="0"/>
                </a:cubicBezTo>
                <a:lnTo>
                  <a:pt x="3974009" y="0"/>
                </a:lnTo>
                <a:cubicBezTo>
                  <a:pt x="4006034" y="0"/>
                  <a:pt x="4031995" y="25961"/>
                  <a:pt x="4031995" y="57986"/>
                </a:cubicBezTo>
                <a:lnTo>
                  <a:pt x="4031995" y="521876"/>
                </a:lnTo>
                <a:cubicBezTo>
                  <a:pt x="4031995" y="553901"/>
                  <a:pt x="4006034" y="579862"/>
                  <a:pt x="3974009" y="579862"/>
                </a:cubicBezTo>
                <a:lnTo>
                  <a:pt x="57986" y="579862"/>
                </a:lnTo>
                <a:cubicBezTo>
                  <a:pt x="25961" y="579862"/>
                  <a:pt x="0" y="553901"/>
                  <a:pt x="0" y="521876"/>
                </a:cubicBezTo>
                <a:lnTo>
                  <a:pt x="0" y="579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664" tIns="123664" rIns="123664" bIns="12366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b="1" kern="1200" dirty="0">
                <a:solidFill>
                  <a:srgbClr val="C00000"/>
                </a:solidFill>
              </a:rPr>
              <a:t>5 </a:t>
            </a:r>
            <a:r>
              <a:rPr lang="zh-CN" altLang="en-US" sz="2800" b="1">
                <a:solidFill>
                  <a:srgbClr val="C00000"/>
                </a:solidFill>
              </a:rPr>
              <a:t>数学期望的</a:t>
            </a:r>
            <a:r>
              <a:rPr lang="zh-CN" altLang="en-US" sz="2800" b="1" kern="1200">
                <a:solidFill>
                  <a:srgbClr val="C00000"/>
                </a:solidFill>
              </a:rPr>
              <a:t>计算</a:t>
            </a:r>
            <a:endParaRPr lang="en-US" altLang="zh-CN" sz="2800" b="1" kern="1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5" name="Object 25"/>
          <p:cNvGraphicFramePr>
            <a:graphicFrameLocks noChangeAspect="1"/>
          </p:cNvGraphicFramePr>
          <p:nvPr/>
        </p:nvGraphicFramePr>
        <p:xfrm>
          <a:off x="1187624" y="403271"/>
          <a:ext cx="40322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1" name="公式" r:id="rId3" imgW="1701800" imgH="215900" progId="Equation.3">
                  <p:embed/>
                </p:oleObj>
              </mc:Choice>
              <mc:Fallback>
                <p:oleObj name="公式" r:id="rId3" imgW="1701800" imgH="215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03271"/>
                        <a:ext cx="40322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6" name="Object 26"/>
          <p:cNvGraphicFramePr>
            <a:graphicFrameLocks noChangeAspect="1"/>
          </p:cNvGraphicFramePr>
          <p:nvPr/>
        </p:nvGraphicFramePr>
        <p:xfrm>
          <a:off x="467544" y="1196752"/>
          <a:ext cx="835025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2" name="公式" r:id="rId5" imgW="3352800" imgH="393700" progId="Equation.3">
                  <p:embed/>
                </p:oleObj>
              </mc:Choice>
              <mc:Fallback>
                <p:oleObj name="公式" r:id="rId5" imgW="3352800" imgH="3937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196752"/>
                        <a:ext cx="835025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7" name="Object 27"/>
          <p:cNvGraphicFramePr>
            <a:graphicFrameLocks noChangeAspect="1"/>
          </p:cNvGraphicFramePr>
          <p:nvPr/>
        </p:nvGraphicFramePr>
        <p:xfrm>
          <a:off x="467544" y="2493740"/>
          <a:ext cx="84026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3" name="公式" r:id="rId7" imgW="3365500" imgH="393700" progId="Equation.3">
                  <p:embed/>
                </p:oleObj>
              </mc:Choice>
              <mc:Fallback>
                <p:oleObj name="公式" r:id="rId7" imgW="3365500" imgH="3937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493740"/>
                        <a:ext cx="8402638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8" name="Object 28"/>
          <p:cNvGraphicFramePr>
            <a:graphicFrameLocks noChangeAspect="1"/>
          </p:cNvGraphicFramePr>
          <p:nvPr/>
        </p:nvGraphicFramePr>
        <p:xfrm>
          <a:off x="612007" y="3789140"/>
          <a:ext cx="82089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4" name="公式" r:id="rId9" imgW="3429000" imgH="215900" progId="Equation.3">
                  <p:embed/>
                </p:oleObj>
              </mc:Choice>
              <mc:Fallback>
                <p:oleObj name="公式" r:id="rId9" imgW="3429000" imgH="2159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007" y="3789140"/>
                        <a:ext cx="82089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1908175" y="4147989"/>
          <a:ext cx="54721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2" name="公式" r:id="rId3" imgW="2197100" imgH="177800" progId="Equation.3">
                  <p:embed/>
                </p:oleObj>
              </mc:Choice>
              <mc:Fallback>
                <p:oleObj name="公式" r:id="rId3" imgW="2197100" imgH="17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147989"/>
                        <a:ext cx="54721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/>
          <p:cNvGraphicFramePr>
            <a:graphicFrameLocks noChangeAspect="1"/>
          </p:cNvGraphicFramePr>
          <p:nvPr/>
        </p:nvGraphicFramePr>
        <p:xfrm>
          <a:off x="1908175" y="5013176"/>
          <a:ext cx="5616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3" name="公式" r:id="rId5" imgW="2183765" imgH="177800" progId="Equation.3">
                  <p:embed/>
                </p:oleObj>
              </mc:Choice>
              <mc:Fallback>
                <p:oleObj name="公式" r:id="rId5" imgW="2183765" imgH="177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013176"/>
                        <a:ext cx="5616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Object 6"/>
          <p:cNvGraphicFramePr>
            <a:graphicFrameLocks noChangeAspect="1"/>
          </p:cNvGraphicFramePr>
          <p:nvPr/>
        </p:nvGraphicFramePr>
        <p:xfrm>
          <a:off x="1763713" y="1268264"/>
          <a:ext cx="5384800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4" name="文档" r:id="rId7" imgW="6173470" imgH="1786255" progId="Word.Document.8">
                  <p:embed/>
                </p:oleObj>
              </mc:Choice>
              <mc:Fallback>
                <p:oleObj name="文档" r:id="rId7" imgW="6173470" imgH="178625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268264"/>
                        <a:ext cx="5384800" cy="155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3" name="Object 7"/>
          <p:cNvGraphicFramePr>
            <a:graphicFrameLocks noChangeAspect="1"/>
          </p:cNvGraphicFramePr>
          <p:nvPr/>
        </p:nvGraphicFramePr>
        <p:xfrm>
          <a:off x="1763713" y="2636689"/>
          <a:ext cx="53276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85" name="文档" r:id="rId9" imgW="6181090" imgH="1786255" progId="Word.Document.8">
                  <p:embed/>
                </p:oleObj>
              </mc:Choice>
              <mc:Fallback>
                <p:oleObj name="文档" r:id="rId9" imgW="6181090" imgH="178625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636689"/>
                        <a:ext cx="532765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1692275" y="404664"/>
            <a:ext cx="2622550" cy="5794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用分布列表示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75" name="Text Box 27"/>
          <p:cNvSpPr txBox="1">
            <a:spLocks noChangeArrowheads="1"/>
          </p:cNvSpPr>
          <p:nvPr/>
        </p:nvSpPr>
        <p:spPr bwMode="auto">
          <a:xfrm>
            <a:off x="2076450" y="1196752"/>
            <a:ext cx="5759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设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为离散 </a:t>
            </a:r>
            <a:r>
              <a:rPr kumimoji="1" lang="en-US" altLang="zh-CN" sz="3600" dirty="0" err="1">
                <a:latin typeface="Times New Roman" panose="02020603050405020304" pitchFamily="18" charset="0"/>
                <a:ea typeface="楷体_GB2312" pitchFamily="49" charset="-122"/>
              </a:rPr>
              <a:t>r.v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. 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其分布列为</a:t>
            </a:r>
          </a:p>
        </p:txBody>
      </p:sp>
      <p:graphicFrame>
        <p:nvGraphicFramePr>
          <p:cNvPr id="130076" name="Object 28"/>
          <p:cNvGraphicFramePr>
            <a:graphicFrameLocks noChangeAspect="1"/>
          </p:cNvGraphicFramePr>
          <p:nvPr/>
        </p:nvGraphicFramePr>
        <p:xfrm>
          <a:off x="1835150" y="1988840"/>
          <a:ext cx="54006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4" name="Equation" r:id="rId3" imgW="7721600" imgH="774700" progId="Equation.3">
                  <p:embed/>
                </p:oleObj>
              </mc:Choice>
              <mc:Fallback>
                <p:oleObj name="Equation" r:id="rId3" imgW="7721600" imgH="7747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88840"/>
                        <a:ext cx="54006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77" name="Text Box 29"/>
          <p:cNvSpPr txBox="1">
            <a:spLocks noChangeArrowheads="1"/>
          </p:cNvSpPr>
          <p:nvPr/>
        </p:nvSpPr>
        <p:spPr bwMode="auto">
          <a:xfrm>
            <a:off x="199116" y="2781003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若无穷级数</a:t>
            </a:r>
          </a:p>
        </p:txBody>
      </p:sp>
      <p:graphicFrame>
        <p:nvGraphicFramePr>
          <p:cNvPr id="130078" name="Object 30"/>
          <p:cNvGraphicFramePr>
            <a:graphicFrameLocks noChangeAspect="1"/>
          </p:cNvGraphicFramePr>
          <p:nvPr/>
        </p:nvGraphicFramePr>
        <p:xfrm>
          <a:off x="2647170" y="2550815"/>
          <a:ext cx="17526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5" name="Equation" r:id="rId5" imgW="2044700" imgH="1625600" progId="Equation.3">
                  <p:embed/>
                </p:oleObj>
              </mc:Choice>
              <mc:Fallback>
                <p:oleObj name="Equation" r:id="rId5" imgW="2044700" imgH="1625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170" y="2550815"/>
                        <a:ext cx="17526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79" name="Text Box 31"/>
          <p:cNvSpPr txBox="1">
            <a:spLocks noChangeArrowheads="1"/>
          </p:cNvSpPr>
          <p:nvPr/>
        </p:nvSpPr>
        <p:spPr bwMode="auto">
          <a:xfrm>
            <a:off x="35496" y="3740537"/>
            <a:ext cx="90569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的数学期望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mean/expectation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，记作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),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130080" name="Object 32"/>
          <p:cNvGraphicFramePr>
            <a:graphicFrameLocks noChangeAspect="1"/>
          </p:cNvGraphicFramePr>
          <p:nvPr/>
        </p:nvGraphicFramePr>
        <p:xfrm>
          <a:off x="2627313" y="4436765"/>
          <a:ext cx="298926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6" name="Equation" r:id="rId7" imgW="4267200" imgH="1625600" progId="Equation.3">
                  <p:embed/>
                </p:oleObj>
              </mc:Choice>
              <mc:Fallback>
                <p:oleObj name="Equation" r:id="rId7" imgW="4267200" imgH="1625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436765"/>
                        <a:ext cx="2989262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34"/>
          <p:cNvSpPr txBox="1">
            <a:spLocks noChangeArrowheads="1"/>
          </p:cNvSpPr>
          <p:nvPr/>
        </p:nvSpPr>
        <p:spPr bwMode="auto">
          <a:xfrm>
            <a:off x="539750" y="332656"/>
            <a:ext cx="4299575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/>
            </a:lvl2pPr>
            <a:lvl3pPr marL="1143000" indent="-228600" eaLnBrk="0" hangingPunct="0">
              <a:defRPr/>
            </a:lvl3pPr>
            <a:lvl4pPr marL="1600200" indent="-228600" eaLnBrk="0" hangingPunct="0">
              <a:defRPr/>
            </a:lvl4pPr>
            <a:lvl5pPr marL="2057400" indent="-228600" eaLnBrk="0" hangingPunct="0">
              <a:defRPr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/>
            </a:lvl9pPr>
          </a:lstStyle>
          <a:p>
            <a:r>
              <a:rPr lang="en-US" altLang="zh-CN" dirty="0"/>
              <a:t>1. </a:t>
            </a:r>
            <a:r>
              <a:rPr lang="zh-CN" altLang="en-US" dirty="0"/>
              <a:t>数学期望的定义</a:t>
            </a:r>
          </a:p>
        </p:txBody>
      </p:sp>
      <p:sp>
        <p:nvSpPr>
          <p:cNvPr id="130084" name="Text Box 36"/>
          <p:cNvSpPr txBox="1">
            <a:spLocks noChangeArrowheads="1"/>
          </p:cNvSpPr>
          <p:nvPr/>
        </p:nvSpPr>
        <p:spPr bwMode="auto">
          <a:xfrm>
            <a:off x="4424463" y="2797562"/>
            <a:ext cx="45704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绝对收敛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则称其和为 </a:t>
            </a:r>
          </a:p>
        </p:txBody>
      </p:sp>
      <p:sp>
        <p:nvSpPr>
          <p:cNvPr id="130086" name="Text Box 38"/>
          <p:cNvSpPr txBox="1">
            <a:spLocks noChangeArrowheads="1"/>
          </p:cNvSpPr>
          <p:nvPr/>
        </p:nvSpPr>
        <p:spPr bwMode="auto">
          <a:xfrm>
            <a:off x="376238" y="1196752"/>
            <a:ext cx="1458912" cy="6413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  <a:r>
              <a:rPr kumimoji="1" lang="en-US" altLang="zh-CN" sz="36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75" grpId="0" autoUpdateAnimBg="0"/>
      <p:bldP spid="130077" grpId="0" autoUpdateAnimBg="0"/>
      <p:bldP spid="130079" grpId="0" autoUpdateAnimBg="0"/>
      <p:bldP spid="130084" grpId="0" autoUpdateAnimBg="0"/>
      <p:bldP spid="13008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38"/>
          <p:cNvGrpSpPr/>
          <p:nvPr/>
        </p:nvGrpSpPr>
        <p:grpSpPr bwMode="auto">
          <a:xfrm>
            <a:off x="2700338" y="405681"/>
            <a:ext cx="5184775" cy="641350"/>
            <a:chOff x="1701" y="663"/>
            <a:chExt cx="3266" cy="404"/>
          </a:xfrm>
        </p:grpSpPr>
        <p:sp>
          <p:nvSpPr>
            <p:cNvPr id="10249" name="Text Box 30"/>
            <p:cNvSpPr txBox="1">
              <a:spLocks noChangeArrowheads="1"/>
            </p:cNvSpPr>
            <p:nvPr/>
          </p:nvSpPr>
          <p:spPr bwMode="auto">
            <a:xfrm>
              <a:off x="1701" y="663"/>
              <a:ext cx="28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设连续 </a:t>
              </a:r>
              <a:r>
                <a:rPr kumimoji="1" lang="en-US" altLang="zh-CN" sz="3600" dirty="0" err="1">
                  <a:latin typeface="Times New Roman" panose="02020603050405020304" pitchFamily="18" charset="0"/>
                  <a:ea typeface="楷体_GB2312" pitchFamily="49" charset="-122"/>
                </a:rPr>
                <a:t>r.v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</a:rPr>
                <a:t>. 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的 </a:t>
              </a:r>
              <a:r>
                <a:rPr kumimoji="1" lang="en-US" altLang="zh-CN" sz="3600" dirty="0" err="1">
                  <a:latin typeface="Times New Roman" panose="02020603050405020304" pitchFamily="18" charset="0"/>
                  <a:ea typeface="楷体_GB2312" pitchFamily="49" charset="-122"/>
                </a:rPr>
                <a:t>d.f.</a:t>
              </a:r>
              <a:r>
                <a:rPr kumimoji="1" lang="en-US" altLang="zh-CN" sz="36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为</a:t>
              </a:r>
            </a:p>
          </p:txBody>
        </p:sp>
        <p:graphicFrame>
          <p:nvGraphicFramePr>
            <p:cNvPr id="10250" name="Object 31"/>
            <p:cNvGraphicFramePr>
              <a:graphicFrameLocks noChangeAspect="1"/>
            </p:cNvGraphicFramePr>
            <p:nvPr/>
          </p:nvGraphicFramePr>
          <p:xfrm>
            <a:off x="4468" y="663"/>
            <a:ext cx="49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9" name="Equation" r:id="rId3" imgW="546100" imgH="317500" progId="Equation.3">
                    <p:embed/>
                  </p:oleObj>
                </mc:Choice>
                <mc:Fallback>
                  <p:oleObj name="Equation" r:id="rId3" imgW="546100" imgH="3175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663"/>
                          <a:ext cx="49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1104" name="Text Box 32"/>
          <p:cNvSpPr txBox="1">
            <a:spLocks noChangeArrowheads="1"/>
          </p:cNvSpPr>
          <p:nvPr/>
        </p:nvSpPr>
        <p:spPr bwMode="auto">
          <a:xfrm>
            <a:off x="971550" y="1196752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若广义积分</a:t>
            </a:r>
          </a:p>
        </p:txBody>
      </p:sp>
      <p:graphicFrame>
        <p:nvGraphicFramePr>
          <p:cNvPr id="131105" name="Object 33"/>
          <p:cNvGraphicFramePr>
            <a:graphicFrameLocks noChangeAspect="1"/>
          </p:cNvGraphicFramePr>
          <p:nvPr/>
        </p:nvGraphicFramePr>
        <p:xfrm>
          <a:off x="3707904" y="1438052"/>
          <a:ext cx="21717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0" name="Equation" r:id="rId5" imgW="2959100" imgH="1181100" progId="Equation.3">
                  <p:embed/>
                </p:oleObj>
              </mc:Choice>
              <mc:Fallback>
                <p:oleObj name="Equation" r:id="rId5" imgW="2959100" imgH="11811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438052"/>
                        <a:ext cx="21717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06" name="Text Box 34"/>
          <p:cNvSpPr txBox="1">
            <a:spLocks noChangeArrowheads="1"/>
          </p:cNvSpPr>
          <p:nvPr/>
        </p:nvSpPr>
        <p:spPr bwMode="auto">
          <a:xfrm>
            <a:off x="611188" y="2636912"/>
            <a:ext cx="77787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绝对收敛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则称此积分为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的数学期望</a:t>
            </a:r>
          </a:p>
          <a:p>
            <a:pPr eaLnBrk="1" hangingPunct="1"/>
            <a:endParaRPr kumimoji="1" lang="zh-CN" altLang="en-US" sz="1200">
              <a:solidFill>
                <a:srgbClr val="FFFF99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记作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),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131107" name="Object 35"/>
          <p:cNvGraphicFramePr>
            <a:graphicFrameLocks noChangeAspect="1"/>
          </p:cNvGraphicFramePr>
          <p:nvPr/>
        </p:nvGraphicFramePr>
        <p:xfrm>
          <a:off x="2484438" y="4219650"/>
          <a:ext cx="3657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1" name="Equation" r:id="rId7" imgW="5181600" imgH="1181100" progId="Equation.3">
                  <p:embed/>
                </p:oleObj>
              </mc:Choice>
              <mc:Fallback>
                <p:oleObj name="Equation" r:id="rId7" imgW="5181600" imgH="11811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219650"/>
                        <a:ext cx="3657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09" name="Text Box 37"/>
          <p:cNvSpPr txBox="1">
            <a:spLocks noChangeArrowheads="1"/>
          </p:cNvSpPr>
          <p:nvPr/>
        </p:nvSpPr>
        <p:spPr bwMode="auto">
          <a:xfrm>
            <a:off x="767442" y="332656"/>
            <a:ext cx="1458912" cy="6413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  <a:r>
              <a:rPr kumimoji="1" lang="en-US" altLang="zh-CN" sz="36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04" grpId="0" autoUpdateAnimBg="0"/>
      <p:bldP spid="131106" grpId="0" autoUpdateAnimBg="0"/>
      <p:bldP spid="13110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23528" y="980728"/>
          <a:ext cx="8633702" cy="1656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5" name="Equation" r:id="rId3" imgW="82600800" imgH="15849600" progId="Equation.DSMT4">
                  <p:embed/>
                </p:oleObj>
              </mc:Choice>
              <mc:Fallback>
                <p:oleObj name="Equation" r:id="rId3" imgW="82600800" imgH="15849600" progId="Equation.DSMT4">
                  <p:embed/>
                  <p:pic>
                    <p:nvPicPr>
                      <p:cNvPr id="0" name="图片 481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980728"/>
                        <a:ext cx="8633702" cy="1656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</Template>
  <TotalTime>419</TotalTime>
  <Words>2140</Words>
  <Application>Microsoft Office PowerPoint</Application>
  <PresentationFormat>全屏显示(4:3)</PresentationFormat>
  <Paragraphs>234</Paragraphs>
  <Slides>48</Slides>
  <Notes>10</Notes>
  <HiddenSlides>1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48</vt:i4>
      </vt:variant>
    </vt:vector>
  </HeadingPairs>
  <TitlesOfParts>
    <vt:vector size="65" baseType="lpstr">
      <vt:lpstr>黑体</vt:lpstr>
      <vt:lpstr>华文彩云</vt:lpstr>
      <vt:lpstr>华文新魏</vt:lpstr>
      <vt:lpstr>楷体_GB2312</vt:lpstr>
      <vt:lpstr>宋体</vt:lpstr>
      <vt:lpstr>Arial</vt:lpstr>
      <vt:lpstr>Calibri</vt:lpstr>
      <vt:lpstr>Symbol</vt:lpstr>
      <vt:lpstr>Tahoma</vt:lpstr>
      <vt:lpstr>Times New Roman</vt:lpstr>
      <vt:lpstr>Wingdings</vt:lpstr>
      <vt:lpstr>ps</vt:lpstr>
      <vt:lpstr>文档</vt:lpstr>
      <vt:lpstr>Equation</vt:lpstr>
      <vt:lpstr>公式</vt:lpstr>
      <vt:lpstr>Document</vt:lpstr>
      <vt:lpstr>Equation.3</vt:lpstr>
      <vt:lpstr>第四章  随机变量的数字特征</vt:lpstr>
      <vt:lpstr>PowerPoint 演示文稿</vt:lpstr>
      <vt:lpstr>PowerPoint 演示文稿</vt:lpstr>
      <vt:lpstr>§4.1  随机变量的数学期望</vt:lpstr>
      <vt:lpstr>PowerPoint 演示文稿</vt:lpstr>
      <vt:lpstr>PowerPoint 演示文稿</vt:lpstr>
      <vt:lpstr>PowerPoint 演示文稿</vt:lpstr>
      <vt:lpstr>PowerPoint 演示文稿</vt:lpstr>
      <vt:lpstr>Definition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Relation of Expectation and Probability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性质的证明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</vt:vector>
  </TitlesOfParts>
  <Company>yh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YU Dongxiao</cp:lastModifiedBy>
  <cp:revision>188</cp:revision>
  <cp:lastPrinted>2113-01-01T00:00:00Z</cp:lastPrinted>
  <dcterms:created xsi:type="dcterms:W3CDTF">2006-12-31T12:51:00Z</dcterms:created>
  <dcterms:modified xsi:type="dcterms:W3CDTF">2021-10-31T08:55:51Z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  <property fmtid="{D5CDD505-2E9C-101B-9397-08002B2CF9AE}" pid="3" name="KSOProductBuildVer">
    <vt:lpwstr>2052-11.1.0.10072</vt:lpwstr>
  </property>
</Properties>
</file>