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1" r:id="rId3"/>
    <p:sldId id="302" r:id="rId4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21" r:id="rId19"/>
    <p:sldId id="317" r:id="rId20"/>
    <p:sldId id="318" r:id="rId21"/>
    <p:sldId id="320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5" autoAdjust="0"/>
    <p:restoredTop sz="85357" autoAdjust="0"/>
  </p:normalViewPr>
  <p:slideViewPr>
    <p:cSldViewPr>
      <p:cViewPr varScale="1">
        <p:scale>
          <a:sx n="92" d="100"/>
          <a:sy n="92" d="100"/>
        </p:scale>
        <p:origin x="100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emf"/><Relationship Id="rId3" Type="http://schemas.openxmlformats.org/officeDocument/2006/relationships/image" Target="../media/image20.wmf"/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F35AB5-5163-444C-AD3F-01ED1D93B6D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B0F2D5-123F-4A31-A075-7D122DFB4B2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其实体现了</a:t>
            </a:r>
            <a:r>
              <a:rPr lang="en-US" altLang="zh-CN" dirty="0" smtClean="0"/>
              <a:t>X-EX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Y-EY</a:t>
            </a:r>
            <a:r>
              <a:rPr lang="zh-CN" altLang="en-US" dirty="0" smtClean="0"/>
              <a:t>的关系，大都大，小都小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D(X)=E([X-E(X)]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协方差用于衡量两个变量的总体误差。而方差是协方差的一种特殊情况，即当两个变量是相同的情况。</a:t>
            </a:r>
            <a:endParaRPr lang="en-US" altLang="zh-CN" dirty="0" smtClean="0"/>
          </a:p>
          <a:p>
            <a:r>
              <a:rPr lang="zh-CN" altLang="en-US" dirty="0" smtClean="0"/>
              <a:t>如果两个变量的变化趋势一致，也就是说如果其中一个大于自身的期望值，另外一个也大于自身的期望值，那么两个变量之间的协方差就是正值。 如果两个变量的变化趋势相反，即其中一个大于自身的期望值，另外一个却小于自身的期望值，那么两个变量之间的协方差就是负值。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 </a:t>
            </a:r>
            <a:r>
              <a:rPr lang="zh-CN" altLang="en-US" dirty="0" smtClean="0"/>
              <a:t>是统计独立的，那么二者之间的协方差就是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F35AB5-5163-444C-AD3F-01ED1D93B6D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相关是指线性相关</a:t>
            </a:r>
            <a:endParaRPr lang="en-US" altLang="zh-CN" dirty="0" smtClean="0"/>
          </a:p>
          <a:p>
            <a:r>
              <a:rPr lang="zh-CN" altLang="en-US" dirty="0" smtClean="0"/>
              <a:t>相关性为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（因而协方差也为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）的两个随机变量又被称为是不相关的，或者更准确地说叫作“线性无关”、“线性不相关”，这仅仅表明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 </a:t>
            </a:r>
            <a:r>
              <a:rPr lang="zh-CN" altLang="en-US" smtClean="0"/>
              <a:t>两随机变量之间没有线性相关性，并非表示它们之间一定没有任何内在的（非线性）函数关系。</a:t>
            </a: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1E35EF-30E3-4F9C-BD58-6B1B7972F38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独立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smtClean="0"/>
              <a:t>E(XY)=E(X)E(Y)</a:t>
            </a:r>
            <a:r>
              <a:rPr lang="zh-CN" altLang="en-US" dirty="0" smtClean="0"/>
              <a:t>，反之不一定成立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A4D99F-EB86-4FE1-AC8F-28BEB340AE6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一致了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F35AB5-5163-444C-AD3F-01ED1D93B6D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7E2D8E-62E1-434B-ABEC-CD4590530A3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根据定义：</a:t>
            </a:r>
            <a:r>
              <a:rPr lang="en-US" altLang="zh-CN" smtClean="0"/>
              <a:t>cov(X,Y)=E{ [X-E(X)] [Y-E(Y)] } = { [X-u] [Y-u] } 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B4EFAF-EF8E-4EE9-B369-699859375B5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X,Y</a:t>
            </a:r>
            <a:r>
              <a:rPr lang="zh-CN" altLang="en-US" dirty="0" smtClean="0"/>
              <a:t>不相关表示</a:t>
            </a:r>
            <a:r>
              <a:rPr lang="en-US" altLang="zh-CN" dirty="0" smtClean="0"/>
              <a:t>X,Y</a:t>
            </a:r>
            <a:r>
              <a:rPr lang="zh-CN" altLang="en-US" dirty="0" smtClean="0"/>
              <a:t>之间没有线性关系，并不是没有其他的关系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独立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smtClean="0"/>
              <a:t>E(XY)=E(X)E(Y)</a:t>
            </a:r>
            <a:r>
              <a:rPr lang="zh-CN" altLang="en-US" dirty="0" smtClean="0"/>
              <a:t>，反之不一定成立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二维正态，</a:t>
            </a:r>
            <a:r>
              <a:rPr lang="el-GR" altLang="zh-CN" dirty="0" smtClean="0"/>
              <a:t>ρ</a:t>
            </a:r>
            <a:r>
              <a:rPr lang="en-US" altLang="zh-CN" dirty="0" smtClean="0"/>
              <a:t>=0</a:t>
            </a:r>
            <a:r>
              <a:rPr lang="zh-CN" altLang="en-US" dirty="0" smtClean="0"/>
              <a:t>时，等价于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)=f(x)f(y)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15B1DF-F79A-4608-A48C-9E77C69849A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X,Y</a:t>
            </a:r>
            <a:r>
              <a:rPr lang="zh-CN" altLang="en-US" smtClean="0"/>
              <a:t>不相关表示</a:t>
            </a:r>
            <a:r>
              <a:rPr lang="en-US" altLang="zh-CN" smtClean="0"/>
              <a:t>X,Y</a:t>
            </a:r>
            <a:r>
              <a:rPr lang="zh-CN" altLang="en-US" smtClean="0"/>
              <a:t>之间没有线性关系，并不是没有其他的关系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刘丁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F35AB5-5163-444C-AD3F-01ED1D93B6D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AF51E-E758-4BC8-8A3E-FB55F7731DD8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F8D91-528C-48E1-98FD-0F67D688B347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AF1F0-D7F4-49AB-B38D-45D3E497345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180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1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0.wmf"/><Relationship Id="rId15" Type="http://schemas.openxmlformats.org/officeDocument/2006/relationships/notesSlide" Target="../notesSlides/notesSlide8.xml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8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3.xml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45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7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7.e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4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9" Type="http://schemas.openxmlformats.org/officeDocument/2006/relationships/notesSlide" Target="../notesSlides/notesSlide6.xml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684213" y="1196752"/>
            <a:ext cx="784860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前面我们介绍了随机变量的数学期望和方差，对于多维随机变量，反映分量之间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关系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的数字特征中，最重要的，就是现在要讨论的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11559" y="4090663"/>
            <a:ext cx="7921253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 smtClean="0">
                <a:latin typeface="Times New Roman" panose="02020603050405020304" pitchFamily="18" charset="0"/>
              </a:rPr>
              <a:t>协方差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Covariance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和相关系数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Correlation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cs typeface="Times New Roman" panose="02020603050405020304" pitchFamily="18" charset="0"/>
              </a:rPr>
              <a:t>§4.3  </a:t>
            </a:r>
            <a:r>
              <a:rPr kumimoji="1" lang="zh-CN" altLang="en-US" dirty="0">
                <a:ea typeface="楷体_GB2312" pitchFamily="49" charset="-122"/>
              </a:rPr>
              <a:t>协方差和</a:t>
            </a:r>
            <a:r>
              <a:rPr kumimoji="1" lang="zh-CN" altLang="en-US" dirty="0" smtClean="0">
                <a:ea typeface="楷体_GB2312" pitchFamily="49" charset="-122"/>
              </a:rPr>
              <a:t>相关系数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3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467544" y="1916336"/>
          <a:ext cx="66246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公式" r:id="rId1" imgW="3340100" imgH="279400" progId="Equation.3">
                  <p:embed/>
                </p:oleObj>
              </mc:Choice>
              <mc:Fallback>
                <p:oleObj name="公式" r:id="rId1" imgW="33401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336"/>
                        <a:ext cx="662463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538981" y="2639669"/>
          <a:ext cx="77041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公式" r:id="rId3" imgW="4406900" imgH="279400" progId="Equation.3">
                  <p:embed/>
                </p:oleObj>
              </mc:Choice>
              <mc:Fallback>
                <p:oleObj name="公式" r:id="rId3" imgW="44069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81" y="2639669"/>
                        <a:ext cx="770413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538981" y="3429223"/>
          <a:ext cx="44640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公式" r:id="rId5" imgW="2476500" imgH="279400" progId="Equation.3">
                  <p:embed/>
                </p:oleObj>
              </mc:Choice>
              <mc:Fallback>
                <p:oleObj name="公式" r:id="rId5" imgW="24765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81" y="3429223"/>
                        <a:ext cx="44640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374" name="Group 6"/>
          <p:cNvGrpSpPr/>
          <p:nvPr/>
        </p:nvGrpSpPr>
        <p:grpSpPr bwMode="auto">
          <a:xfrm>
            <a:off x="467544" y="1052736"/>
            <a:ext cx="4968875" cy="698500"/>
            <a:chOff x="612" y="1266"/>
            <a:chExt cx="3130" cy="440"/>
          </a:xfrm>
        </p:grpSpPr>
        <p:graphicFrame>
          <p:nvGraphicFramePr>
            <p:cNvPr id="12297" name="Object 7"/>
            <p:cNvGraphicFramePr>
              <a:graphicFrameLocks noChangeAspect="1"/>
            </p:cNvGraphicFramePr>
            <p:nvPr/>
          </p:nvGraphicFramePr>
          <p:xfrm>
            <a:off x="1292" y="1298"/>
            <a:ext cx="245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7" name="Equation" r:id="rId7" imgW="2286000" imgH="279400" progId="Equation.DSMT4">
                    <p:embed/>
                  </p:oleObj>
                </mc:Choice>
                <mc:Fallback>
                  <p:oleObj name="Equation" r:id="rId7" imgW="2286000" imgH="279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298"/>
                          <a:ext cx="245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612" y="1266"/>
              <a:ext cx="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Times New Roman" panose="02020603050405020304" pitchFamily="18" charset="0"/>
                </a:rPr>
                <a:t>(1)</a:t>
              </a:r>
              <a:endParaRPr lang="en-US" altLang="zh-CN" sz="36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86378" name="Object 10"/>
          <p:cNvGraphicFramePr>
            <a:graphicFrameLocks noChangeAspect="1"/>
          </p:cNvGraphicFramePr>
          <p:nvPr/>
        </p:nvGraphicFramePr>
        <p:xfrm>
          <a:off x="467544" y="4221386"/>
          <a:ext cx="82438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Equation" r:id="rId9" imgW="2755900" imgH="203200" progId="Equation.DSMT4">
                  <p:embed/>
                </p:oleObj>
              </mc:Choice>
              <mc:Fallback>
                <p:oleObj name="Equation" r:id="rId9" imgW="27559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386"/>
                        <a:ext cx="82438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>
                <a:ea typeface="楷体_GB2312" pitchFamily="49" charset="-122"/>
              </a:rPr>
              <a:t>2. </a:t>
            </a:r>
            <a:r>
              <a:rPr kumimoji="1" lang="zh-CN" altLang="en-US" dirty="0">
                <a:ea typeface="楷体_GB2312" pitchFamily="49" charset="-122"/>
              </a:rPr>
              <a:t>协方差和相关系数的</a:t>
            </a:r>
            <a:r>
              <a:rPr kumimoji="1" lang="zh-CN" altLang="en-US" dirty="0" smtClean="0">
                <a:ea typeface="楷体_GB2312" pitchFamily="49" charset="-122"/>
              </a:rPr>
              <a:t>性质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536575" y="44624"/>
          <a:ext cx="36068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1" imgW="26517600" imgH="5486400" progId="Equation.DSMT4">
                  <p:embed/>
                </p:oleObj>
              </mc:Choice>
              <mc:Fallback>
                <p:oleObj name="Equation" r:id="rId1" imgW="26517600" imgH="548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4624"/>
                        <a:ext cx="36068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10323" y="873056"/>
            <a:ext cx="8306887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 dirty="0" smtClean="0">
                <a:latin typeface="Times New Roman" panose="02020603050405020304" pitchFamily="18" charset="0"/>
              </a:rPr>
              <a:t>(7) </a:t>
            </a:r>
            <a:r>
              <a:rPr kumimoji="1" lang="zh-CN" altLang="en-US" sz="4000" b="1" dirty="0" smtClean="0">
                <a:latin typeface="Times New Roman" panose="02020603050405020304" pitchFamily="18" charset="0"/>
              </a:rPr>
              <a:t>如果</a:t>
            </a:r>
            <a:r>
              <a:rPr kumimoji="1"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4000" b="1" i="1" dirty="0" smtClean="0">
                <a:latin typeface="Times New Roman" panose="02020603050405020304" pitchFamily="18" charset="0"/>
              </a:rPr>
              <a:t>Y</a:t>
            </a:r>
            <a:r>
              <a:rPr kumimoji="1" lang="en-US" altLang="zh-CN" sz="4000" b="1" dirty="0" smtClean="0">
                <a:latin typeface="Times New Roman" panose="02020603050405020304" pitchFamily="18" charset="0"/>
              </a:rPr>
              <a:t> = </a:t>
            </a:r>
            <a:r>
              <a:rPr kumimoji="1" lang="en-US" altLang="zh-CN" sz="4000" b="1" i="1" dirty="0" err="1" smtClean="0">
                <a:latin typeface="Times New Roman" panose="02020603050405020304" pitchFamily="18" charset="0"/>
              </a:rPr>
              <a:t>aX</a:t>
            </a:r>
            <a:r>
              <a:rPr kumimoji="1" lang="en-US" altLang="zh-CN" sz="4000" b="1" dirty="0" err="1" smtClean="0">
                <a:latin typeface="Times New Roman" panose="02020603050405020304" pitchFamily="18" charset="0"/>
              </a:rPr>
              <a:t>+</a:t>
            </a:r>
            <a:r>
              <a:rPr kumimoji="1" lang="en-US" altLang="zh-CN" sz="4000" b="1" i="1" dirty="0" err="1" smtClean="0">
                <a:latin typeface="Times New Roman" panose="02020603050405020304" pitchFamily="18" charset="0"/>
              </a:rPr>
              <a:t>b</a:t>
            </a:r>
            <a:r>
              <a:rPr kumimoji="1"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4000" b="1" dirty="0" smtClean="0">
                <a:latin typeface="Times New Roman" panose="02020603050405020304" pitchFamily="18" charset="0"/>
              </a:rPr>
              <a:t>存在</a:t>
            </a:r>
            <a:r>
              <a:rPr kumimoji="1" lang="zh-CN" altLang="en-US" sz="4000" b="1" dirty="0">
                <a:latin typeface="Times New Roman" panose="02020603050405020304" pitchFamily="18" charset="0"/>
              </a:rPr>
              <a:t>常数</a:t>
            </a:r>
            <a:r>
              <a:rPr kumimoji="1" lang="en-US" altLang="zh-CN" sz="40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40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40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40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40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4000" b="1" dirty="0">
                <a:latin typeface="Times New Roman" panose="02020603050405020304" pitchFamily="18" charset="0"/>
              </a:rPr>
              <a:t>≠0)</a:t>
            </a:r>
            <a:r>
              <a:rPr kumimoji="1" lang="zh-CN" altLang="en-US" sz="4000" b="1" dirty="0" smtClean="0">
                <a:latin typeface="Times New Roman" panose="02020603050405020304" pitchFamily="18" charset="0"/>
              </a:rPr>
              <a:t>，</a:t>
            </a:r>
            <a:endParaRPr kumimoji="1" lang="en-US" altLang="zh-CN" sz="4000" b="1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a&gt;0</a:t>
            </a:r>
            <a:r>
              <a:rPr kumimoji="1"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1" lang="el-GR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kumimoji="1"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(X,Y) = 1</a:t>
            </a:r>
            <a:endParaRPr kumimoji="1"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a&lt;0</a:t>
            </a:r>
            <a:r>
              <a:rPr kumimoji="1"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1" lang="el-GR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(X,Y</a:t>
            </a:r>
            <a:r>
              <a:rPr kumimoji="1"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-1 </a:t>
            </a:r>
            <a:endParaRPr kumimoji="1"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4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297413" y="2203401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413" y="2203401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755576" y="116632"/>
            <a:ext cx="358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kumimoji="1" lang="zh-CN" altLang="en-US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8419" name="AutoShape 3"/>
          <p:cNvSpPr>
            <a:spLocks noChangeArrowheads="1"/>
          </p:cNvSpPr>
          <p:nvPr/>
        </p:nvSpPr>
        <p:spPr bwMode="auto">
          <a:xfrm>
            <a:off x="4054401" y="237282"/>
            <a:ext cx="838200" cy="184150"/>
          </a:xfrm>
          <a:prstGeom prst="rightArrow">
            <a:avLst>
              <a:gd name="adj1" fmla="val 50000"/>
              <a:gd name="adj2" fmla="val 1137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5175176" y="145207"/>
            <a:ext cx="3406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kumimoji="1" lang="zh-CN" altLang="en-US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8421" name="Group 5"/>
          <p:cNvGrpSpPr/>
          <p:nvPr/>
        </p:nvGrpSpPr>
        <p:grpSpPr bwMode="auto">
          <a:xfrm>
            <a:off x="4054401" y="465882"/>
            <a:ext cx="838200" cy="303212"/>
            <a:chOff x="2256" y="2976"/>
            <a:chExt cx="624" cy="192"/>
          </a:xfrm>
        </p:grpSpPr>
        <p:sp>
          <p:nvSpPr>
            <p:cNvPr id="14352" name="AutoShape 6"/>
            <p:cNvSpPr>
              <a:spLocks noChangeArrowheads="1"/>
            </p:cNvSpPr>
            <p:nvPr/>
          </p:nvSpPr>
          <p:spPr bwMode="auto">
            <a:xfrm>
              <a:off x="2256" y="3024"/>
              <a:ext cx="624" cy="96"/>
            </a:xfrm>
            <a:prstGeom prst="lef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3" name="Line 7"/>
            <p:cNvSpPr>
              <a:spLocks noChangeShapeType="1"/>
            </p:cNvSpPr>
            <p:nvPr/>
          </p:nvSpPr>
          <p:spPr bwMode="auto">
            <a:xfrm>
              <a:off x="2448" y="2976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1852539" y="1435844"/>
          <a:ext cx="1714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1" imgW="2006600" imgH="723900" progId="Equation.3">
                  <p:embed/>
                </p:oleObj>
              </mc:Choice>
              <mc:Fallback>
                <p:oleObj name="Equation" r:id="rId1" imgW="20066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539" y="1435844"/>
                        <a:ext cx="1714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5" name="AutoShape 9"/>
          <p:cNvSpPr>
            <a:spLocks noChangeArrowheads="1"/>
          </p:cNvSpPr>
          <p:nvPr/>
        </p:nvSpPr>
        <p:spPr bwMode="auto">
          <a:xfrm>
            <a:off x="3605139" y="1702544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4671939" y="1442194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kumimoji="1" lang="zh-CN" altLang="en-US" sz="36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8427" name="AutoShape 11"/>
          <p:cNvSpPr>
            <a:spLocks noChangeArrowheads="1"/>
          </p:cNvSpPr>
          <p:nvPr/>
        </p:nvSpPr>
        <p:spPr bwMode="auto">
          <a:xfrm>
            <a:off x="3605139" y="2464544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8428" name="Object 12"/>
          <p:cNvGraphicFramePr>
            <a:graphicFrameLocks noChangeAspect="1"/>
          </p:cNvGraphicFramePr>
          <p:nvPr/>
        </p:nvGraphicFramePr>
        <p:xfrm>
          <a:off x="4671939" y="2305794"/>
          <a:ext cx="26590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Equation" r:id="rId3" imgW="3644900" imgH="660400" progId="Equation.3">
                  <p:embed/>
                </p:oleObj>
              </mc:Choice>
              <mc:Fallback>
                <p:oleObj name="Equation" r:id="rId3" imgW="3644900" imgH="660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939" y="2305794"/>
                        <a:ext cx="26590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784151" y="1442194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因为</a:t>
            </a:r>
            <a:endParaRPr lang="zh-CN" altLang="en-US" sz="3600" dirty="0"/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782564" y="3097957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服从二维正态分布，</a:t>
            </a:r>
            <a:endParaRPr kumimoji="1" lang="zh-CN" altLang="en-US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858764" y="3783757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kumimoji="1" lang="zh-CN" altLang="en-US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8432" name="AutoShape 16"/>
          <p:cNvSpPr>
            <a:spLocks noChangeArrowheads="1"/>
          </p:cNvSpPr>
          <p:nvPr/>
        </p:nvSpPr>
        <p:spPr bwMode="auto">
          <a:xfrm>
            <a:off x="4240139" y="4034582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>
            <a:off x="5248201" y="3817094"/>
            <a:ext cx="327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kumimoji="1" lang="zh-CN" altLang="en-US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  <p:bldP spid="188419" grpId="0" animBg="1"/>
      <p:bldP spid="188420" grpId="0" autoUpdateAnimBg="0"/>
      <p:bldP spid="188425" grpId="0" animBg="1"/>
      <p:bldP spid="188426" grpId="0" autoUpdateAnimBg="0"/>
      <p:bldP spid="188427" grpId="0" animBg="1"/>
      <p:bldP spid="188429" grpId="0"/>
      <p:bldP spid="188430" grpId="0" autoUpdateAnimBg="0"/>
      <p:bldP spid="188431" grpId="0" autoUpdateAnimBg="0"/>
      <p:bldP spid="188432" grpId="0" animBg="1"/>
      <p:bldP spid="1884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2195513" y="478264"/>
          <a:ext cx="25923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公式" r:id="rId1" imgW="850265" imgH="203200" progId="Equation.3">
                  <p:embed/>
                </p:oleObj>
              </mc:Choice>
              <mc:Fallback>
                <p:oleObj name="公式" r:id="rId1" imgW="850265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8264"/>
                        <a:ext cx="25923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5148263" y="422702"/>
          <a:ext cx="1584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公式" r:id="rId3" imgW="495300" imgH="190500" progId="Equation.3">
                  <p:embed/>
                </p:oleObj>
              </mc:Choice>
              <mc:Fallback>
                <p:oleObj name="公式" r:id="rId3" imgW="4953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2702"/>
                        <a:ext cx="1584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2195513" y="1270427"/>
          <a:ext cx="36718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公式" r:id="rId5" imgW="1206500" imgH="228600" progId="Equation.3">
                  <p:embed/>
                </p:oleObj>
              </mc:Choice>
              <mc:Fallback>
                <p:oleObj name="公式" r:id="rId5" imgW="1206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70427"/>
                        <a:ext cx="36718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1116013" y="2134027"/>
          <a:ext cx="77406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公式" r:id="rId7" imgW="2806700" imgH="228600" progId="Equation.3">
                  <p:embed/>
                </p:oleObj>
              </mc:Choice>
              <mc:Fallback>
                <p:oleObj name="公式" r:id="rId7" imgW="280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4027"/>
                        <a:ext cx="77406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2051050" y="2781727"/>
          <a:ext cx="439261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" name="公式" r:id="rId9" imgW="1625600" imgH="457200" progId="Equation.3">
                  <p:embed/>
                </p:oleObj>
              </mc:Choice>
              <mc:Fallback>
                <p:oleObj name="公式" r:id="rId9" imgW="1625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81727"/>
                        <a:ext cx="4392613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1692275" y="5158214"/>
          <a:ext cx="1511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" name="公式" r:id="rId11" imgW="495300" imgH="190500" progId="Equation.3">
                  <p:embed/>
                </p:oleObj>
              </mc:Choice>
              <mc:Fallback>
                <p:oleObj name="公式" r:id="rId11" imgW="495300" imgH="19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8214"/>
                        <a:ext cx="1511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1116013" y="406827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3779838" y="5158214"/>
            <a:ext cx="4298950" cy="641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显然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是不相互独立的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2771775" y="4150152"/>
            <a:ext cx="2879725" cy="7016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kumimoji="1" lang="zh-CN" altLang="en-US" sz="40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8" grpId="0" bldLvl="0" animBg="1"/>
      <p:bldP spid="189449" grpId="0" bldLvl="0" animBg="1"/>
      <p:bldP spid="18945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1979613" y="44450"/>
          <a:ext cx="55435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9" name="公式" r:id="rId1" imgW="2146300" imgH="457200" progId="Equation.3">
                  <p:embed/>
                </p:oleObj>
              </mc:Choice>
              <mc:Fallback>
                <p:oleObj name="公式" r:id="rId1" imgW="21463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450"/>
                        <a:ext cx="55435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2484438" y="1196752"/>
          <a:ext cx="4032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0" name="公式" r:id="rId3" imgW="1574165" imgH="215900" progId="Equation.3">
                  <p:embed/>
                </p:oleObj>
              </mc:Choice>
              <mc:Fallback>
                <p:oleObj name="公式" r:id="rId3" imgW="1574165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196752"/>
                        <a:ext cx="40322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439863" y="1556792"/>
          <a:ext cx="18716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1" name="Equation" r:id="rId5" imgW="17373600" imgH="5791200" progId="Equation.DSMT4">
                  <p:embed/>
                </p:oleObj>
              </mc:Choice>
              <mc:Fallback>
                <p:oleObj name="Equation" r:id="rId5" imgW="173736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556792"/>
                        <a:ext cx="18716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1331913" y="2204864"/>
          <a:ext cx="6492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2" name="公式" r:id="rId7" imgW="254000" imgH="215900" progId="Equation.3">
                  <p:embed/>
                </p:oleObj>
              </mc:Choice>
              <mc:Fallback>
                <p:oleObj name="公式" r:id="rId7" imgW="2540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4864"/>
                        <a:ext cx="6492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1187450" y="44450"/>
            <a:ext cx="71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200">
                <a:solidFill>
                  <a:srgbClr val="660033"/>
                </a:solidFill>
                <a:latin typeface="Times New Roman" panose="02020603050405020304" pitchFamily="18" charset="0"/>
              </a:rPr>
              <a:t>例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2817813" y="3181177"/>
          <a:ext cx="48053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3" name="Equation" r:id="rId9" imgW="44500800" imgH="6096000" progId="Equation.DSMT4">
                  <p:embed/>
                </p:oleObj>
              </mc:Choice>
              <mc:Fallback>
                <p:oleObj name="Equation" r:id="rId9" imgW="44500800" imgH="6096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3181177"/>
                        <a:ext cx="48053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/>
        </p:nvGraphicFramePr>
        <p:xfrm>
          <a:off x="2268538" y="2204864"/>
          <a:ext cx="28082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4" name="公式" r:id="rId11" imgW="1053465" imgH="215900" progId="Equation.3">
                  <p:embed/>
                </p:oleObj>
              </mc:Choice>
              <mc:Fallback>
                <p:oleObj name="公式" r:id="rId11" imgW="1053465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04864"/>
                        <a:ext cx="28082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2916238" y="3716164"/>
          <a:ext cx="34575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5" name="公式" r:id="rId13" imgW="1282065" imgH="177800" progId="Equation.3">
                  <p:embed/>
                </p:oleObj>
              </mc:Choice>
              <mc:Fallback>
                <p:oleObj name="公式" r:id="rId13" imgW="1282065" imgH="17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16164"/>
                        <a:ext cx="34575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2268538" y="4363864"/>
          <a:ext cx="28082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6" name="公式" r:id="rId15" imgW="1066165" imgH="215900" progId="Equation.3">
                  <p:embed/>
                </p:oleObj>
              </mc:Choice>
              <mc:Fallback>
                <p:oleObj name="公式" r:id="rId15" imgW="1066165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363864"/>
                        <a:ext cx="28082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3059113" y="5011564"/>
          <a:ext cx="44656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7" name="公式" r:id="rId17" imgW="1777365" imgH="215900" progId="Equation.3">
                  <p:embed/>
                </p:oleObj>
              </mc:Choice>
              <mc:Fallback>
                <p:oleObj name="公式" r:id="rId17" imgW="1777365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11564"/>
                        <a:ext cx="44656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/>
          <p:cNvGraphicFramePr>
            <a:graphicFrameLocks noChangeAspect="1"/>
          </p:cNvGraphicFramePr>
          <p:nvPr/>
        </p:nvGraphicFramePr>
        <p:xfrm>
          <a:off x="3059113" y="5587827"/>
          <a:ext cx="3384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8" name="公式" r:id="rId19" imgW="1231265" imgH="165100" progId="Equation.3">
                  <p:embed/>
                </p:oleObj>
              </mc:Choice>
              <mc:Fallback>
                <p:oleObj name="公式" r:id="rId19" imgW="1231265" imgH="165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87827"/>
                        <a:ext cx="33845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7" name="Object 13"/>
          <p:cNvGraphicFramePr>
            <a:graphicFrameLocks noChangeAspect="1"/>
          </p:cNvGraphicFramePr>
          <p:nvPr/>
        </p:nvGraphicFramePr>
        <p:xfrm>
          <a:off x="2795588" y="2698577"/>
          <a:ext cx="48720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9" name="Equation" r:id="rId21" imgW="1879600" imgH="254000" progId="Equation.DSMT4">
                  <p:embed/>
                </p:oleObj>
              </mc:Choice>
              <mc:Fallback>
                <p:oleObj name="Equation" r:id="rId21" imgW="18796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698577"/>
                        <a:ext cx="487203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55576" y="44450"/>
            <a:ext cx="7344816" cy="2119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1403350" y="44624"/>
          <a:ext cx="57610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4" name="公式" r:id="rId1" imgW="2247900" imgH="215900" progId="Equation.3">
                  <p:embed/>
                </p:oleObj>
              </mc:Choice>
              <mc:Fallback>
                <p:oleObj name="公式" r:id="rId1" imgW="22479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624"/>
                        <a:ext cx="57610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1505713" y="1432437"/>
          <a:ext cx="5226527" cy="113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5" name="公式" r:id="rId3" imgW="1981200" imgH="431800" progId="Equation.3">
                  <p:embed/>
                </p:oleObj>
              </mc:Choice>
              <mc:Fallback>
                <p:oleObj name="公式" r:id="rId3" imgW="1981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713" y="1432437"/>
                        <a:ext cx="5226527" cy="1138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475656" y="2852912"/>
          <a:ext cx="50403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公式" r:id="rId5" imgW="1866265" imgH="215900" progId="Equation.3">
                  <p:embed/>
                </p:oleObj>
              </mc:Choice>
              <mc:Fallback>
                <p:oleObj name="公式" r:id="rId5" imgW="18662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52912"/>
                        <a:ext cx="50403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1475656" y="3787949"/>
          <a:ext cx="3960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" name="公式" r:id="rId7" imgW="1409065" imgH="177800" progId="Equation.3">
                  <p:embed/>
                </p:oleObj>
              </mc:Choice>
              <mc:Fallback>
                <p:oleObj name="公式" r:id="rId7" imgW="1409065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87949"/>
                        <a:ext cx="3960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1331913" y="4437237"/>
          <a:ext cx="33115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8" name="公式" r:id="rId9" imgW="1231265" imgH="444500" progId="Equation.3">
                  <p:embed/>
                </p:oleObj>
              </mc:Choice>
              <mc:Fallback>
                <p:oleObj name="公式" r:id="rId9" imgW="1231265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237"/>
                        <a:ext cx="33115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4572000" y="4437237"/>
          <a:ext cx="31670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9" name="公式" r:id="rId11" imgW="1143000" imgH="457200" progId="Equation.3">
                  <p:embed/>
                </p:oleObj>
              </mc:Choice>
              <mc:Fallback>
                <p:oleObj name="公式" r:id="rId11" imgW="1143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37237"/>
                        <a:ext cx="31670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1548531" y="692324"/>
          <a:ext cx="61198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0" name="Equation" r:id="rId13" imgW="2387600" imgH="254000" progId="Equation.DSMT4">
                  <p:embed/>
                </p:oleObj>
              </mc:Choice>
              <mc:Fallback>
                <p:oleObj name="Equation" r:id="rId13" imgW="23876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531" y="692324"/>
                        <a:ext cx="61198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相关系数实际意义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50303" y="35913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实际应用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1052736"/>
            <a:ext cx="8892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</a:rPr>
              <a:t>在数据挖掘中，相关系数可以分析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冗余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相关、包含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问题。比如一个属性如果可能由其它属性包含，那么该属性就是冗余的。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i="1" dirty="0" smtClean="0">
                <a:latin typeface="Times New Roman" panose="02020603050405020304" pitchFamily="18" charset="0"/>
              </a:rPr>
              <a:t>ρ</a:t>
            </a:r>
            <a:r>
              <a:rPr lang="el-GR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&gt;0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正相关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，即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随着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的值增加而增加。</a:t>
            </a:r>
            <a:r>
              <a:rPr lang="el-GR" altLang="zh-CN" sz="2400" i="1" dirty="0" smtClean="0">
                <a:latin typeface="Times New Roman" panose="02020603050405020304" pitchFamily="18" charset="0"/>
              </a:rPr>
              <a:t>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越大，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的相关性越强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smtClean="0">
                <a:latin typeface="Times New Roman" panose="02020603050405020304" pitchFamily="18" charset="0"/>
              </a:rPr>
              <a:t>即每个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属性蕴含另一个的可能性越大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。因此如果</a:t>
            </a:r>
            <a:r>
              <a:rPr lang="el-GR" altLang="zh-CN" sz="2400" i="1" dirty="0" smtClean="0">
                <a:latin typeface="Times New Roman" panose="02020603050405020304" pitchFamily="18" charset="0"/>
              </a:rPr>
              <a:t>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很大，表示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X(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或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可以作为冗余而被去掉。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i="1" dirty="0">
                <a:latin typeface="Times New Roman" panose="02020603050405020304" pitchFamily="18" charset="0"/>
              </a:rPr>
              <a:t>ρ</a:t>
            </a:r>
            <a:r>
              <a:rPr lang="el-GR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不相关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i="1" dirty="0">
                <a:latin typeface="Times New Roman" panose="02020603050405020304" pitchFamily="18" charset="0"/>
              </a:rPr>
              <a:t>ρ</a:t>
            </a:r>
            <a:r>
              <a:rPr lang="el-GR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&lt;0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负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相关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即</a:t>
            </a:r>
            <a:r>
              <a:rPr lang="zh-CN" altLang="en-US" sz="2400" dirty="0">
                <a:latin typeface="Times New Roman" panose="02020603050405020304" pitchFamily="18" charset="0"/>
              </a:rPr>
              <a:t>一个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值随着另一个的减少而</a:t>
            </a:r>
            <a:r>
              <a:rPr lang="zh-CN" altLang="en-US" sz="2400" dirty="0">
                <a:latin typeface="Times New Roman" panose="02020603050405020304" pitchFamily="18" charset="0"/>
              </a:rPr>
              <a:t>增加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。意味着一个属性阻止另</a:t>
            </a:r>
            <a:r>
              <a:rPr lang="zh-CN" altLang="en-US" sz="2400" dirty="0">
                <a:latin typeface="Times New Roman" panose="02020603050405020304" pitchFamily="18" charset="0"/>
              </a:rPr>
              <a:t>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个属性的出现。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注意：相关并不意味因果关系。也就是说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是相关，并不意味着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导致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或反之。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1189038" y="1124174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" name="Equation" r:id="rId1" imgW="1841500" imgH="787400" progId="Equation.3">
                  <p:embed/>
                </p:oleObj>
              </mc:Choice>
              <mc:Fallback>
                <p:oleObj name="Equation" r:id="rId1" imgW="1841500" imgH="78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124174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484438" y="1052736"/>
            <a:ext cx="386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阶原点矩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1116013" y="1989361"/>
          <a:ext cx="269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Equation" r:id="rId3" imgW="4419600" imgH="787400" progId="Equation.3">
                  <p:embed/>
                </p:oleObj>
              </mc:Choice>
              <mc:Fallback>
                <p:oleObj name="Equation" r:id="rId3" imgW="4419600" imgH="78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361"/>
                        <a:ext cx="269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3781425" y="1916336"/>
            <a:ext cx="386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阶中心矩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727075" y="2810099"/>
          <a:ext cx="1600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5" imgW="2438400" imgH="787400" progId="Equation.3">
                  <p:embed/>
                </p:oleObj>
              </mc:Choice>
              <mc:Fallback>
                <p:oleObj name="Equation" r:id="rId5" imgW="24384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810099"/>
                        <a:ext cx="1600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2339975" y="2781524"/>
            <a:ext cx="5927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k + l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阶混合原点矩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755650" y="3789586"/>
          <a:ext cx="4648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Equation" r:id="rId7" imgW="7454900" imgH="787400" progId="Equation.3">
                  <p:embed/>
                </p:oleObj>
              </mc:Choice>
              <mc:Fallback>
                <p:oleObj name="Equation" r:id="rId7" imgW="7454900" imgH="787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89586"/>
                        <a:ext cx="4648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2555875" y="4581749"/>
            <a:ext cx="5927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k + l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阶混合中心矩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/>
              <a:t>3. </a:t>
            </a:r>
            <a:r>
              <a:rPr kumimoji="1" lang="zh-CN" altLang="en-US" dirty="0"/>
              <a:t>矩和协方差</a:t>
            </a:r>
            <a:r>
              <a:rPr kumimoji="1" lang="zh-CN" altLang="en-US" dirty="0" smtClean="0"/>
              <a:t>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utoUpdateAnimBg="0"/>
      <p:bldP spid="192518" grpId="0" autoUpdateAnimBg="0"/>
      <p:bldP spid="192520" grpId="0" autoUpdateAnimBg="0"/>
      <p:bldP spid="1925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1187450" y="116632"/>
            <a:ext cx="7416800" cy="676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维随机变量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…,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的协方差矩阵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1187450" y="5014070"/>
            <a:ext cx="619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为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 …,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>
                <a:latin typeface="Times New Roman" panose="02020603050405020304" pitchFamily="18" charset="0"/>
              </a:rPr>
              <a:t>n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 </a:t>
            </a:r>
            <a:r>
              <a:rPr kumimoji="1" lang="zh-CN" altLang="zh-CN" sz="32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协方差矩阵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2627313" y="2493120"/>
          <a:ext cx="4032250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公式" r:id="rId1" imgW="2514600" imgH="1498600" progId="Equation.3">
                  <p:embed/>
                </p:oleObj>
              </mc:Choice>
              <mc:Fallback>
                <p:oleObj name="公式" r:id="rId1" imgW="2514600" imgH="149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93120"/>
                        <a:ext cx="4032250" cy="24447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1331913" y="1845420"/>
            <a:ext cx="3313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b="1">
                <a:latin typeface="Times New Roman" panose="02020603050405020304" pitchFamily="18" charset="0"/>
              </a:rPr>
              <a:t>都存在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/>
              <a:t>称矩阵</a:t>
            </a:r>
            <a:endParaRPr kumimoji="1" lang="zh-CN" altLang="en-US" sz="3200" b="1"/>
          </a:p>
        </p:txBody>
      </p:sp>
      <p:grpSp>
        <p:nvGrpSpPr>
          <p:cNvPr id="193542" name="Group 6"/>
          <p:cNvGrpSpPr/>
          <p:nvPr/>
        </p:nvGrpSpPr>
        <p:grpSpPr bwMode="auto">
          <a:xfrm>
            <a:off x="1258888" y="1124695"/>
            <a:ext cx="6338887" cy="649287"/>
            <a:chOff x="793" y="1207"/>
            <a:chExt cx="3993" cy="409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424" y="1207"/>
              <a:ext cx="13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j</a:t>
              </a:r>
              <a:r>
                <a:rPr kumimoji="1" lang="en-US" altLang="zh-CN" sz="3200">
                  <a:latin typeface="Times New Roman" panose="02020603050405020304" pitchFamily="18" charset="0"/>
                </a:rPr>
                <a:t>=1,2,…,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n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1247" y="1207"/>
            <a:ext cx="190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" name="公式" r:id="rId3" imgW="1803400" imgH="342900" progId="Equation.3">
                    <p:embed/>
                  </p:oleObj>
                </mc:Choice>
                <mc:Fallback>
                  <p:oleObj name="公式" r:id="rId3" imgW="1803400" imgH="342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207"/>
                          <a:ext cx="1906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793" y="1207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3200" b="1">
                  <a:latin typeface="Times New Roman" panose="02020603050405020304" pitchFamily="18" charset="0"/>
                </a:rPr>
                <a:t>若</a:t>
              </a:r>
              <a:endParaRPr kumimoji="1" lang="zh-CN" altLang="en-US" sz="32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utoUpdateAnimBg="0"/>
      <p:bldP spid="1935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2556001" y="1399479"/>
            <a:ext cx="4428000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1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协方差和相关系数定义</a:t>
            </a:r>
            <a:endParaRPr lang="zh-CN" altLang="en-US" sz="2800" b="1" kern="1200" dirty="0">
              <a:solidFill>
                <a:srgbClr val="C00000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441530" y="2015584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556001" y="2269274"/>
            <a:ext cx="4428000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2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协方差的</a:t>
            </a:r>
            <a:r>
              <a:rPr lang="zh-CN" altLang="en-US" sz="2800" b="1" dirty="0">
                <a:solidFill>
                  <a:srgbClr val="C00000"/>
                </a:solidFill>
              </a:rPr>
              <a:t>简化公式</a:t>
            </a:r>
            <a:endParaRPr lang="zh-CN" altLang="en-US" sz="2800" b="1" kern="1200" dirty="0">
              <a:solidFill>
                <a:srgbClr val="C0000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441530" y="2885378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556001" y="3139068"/>
            <a:ext cx="4428000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3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协方差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性质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441530" y="3755173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556001" y="4008862"/>
            <a:ext cx="4428000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4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矩</a:t>
            </a:r>
            <a:r>
              <a:rPr lang="zh-CN" altLang="en-US" sz="2800" b="1" dirty="0">
                <a:solidFill>
                  <a:srgbClr val="C00000"/>
                </a:solidFill>
              </a:rPr>
              <a:t>和协方差矩阵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441530" y="4624967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556001" y="4878657"/>
            <a:ext cx="4428000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23664" rIns="72000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5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协方差和相关系数</a:t>
            </a:r>
            <a:r>
              <a:rPr lang="zh-CN" altLang="en-US" sz="2800" b="1" dirty="0">
                <a:solidFill>
                  <a:srgbClr val="C00000"/>
                </a:solidFill>
              </a:rPr>
              <a:t>的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计算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116013" y="116632"/>
            <a:ext cx="640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kumimoji="1"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 对于二维随机变量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):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63650" y="1010394"/>
            <a:ext cx="2936875" cy="650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已知联合分布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156" name="AutoShape 4"/>
          <p:cNvSpPr>
            <a:spLocks noChangeArrowheads="1"/>
          </p:cNvSpPr>
          <p:nvPr/>
        </p:nvSpPr>
        <p:spPr bwMode="auto">
          <a:xfrm>
            <a:off x="4500563" y="1062782"/>
            <a:ext cx="801687" cy="152400"/>
          </a:xfrm>
          <a:prstGeom prst="rightArrow">
            <a:avLst>
              <a:gd name="adj1" fmla="val 50000"/>
              <a:gd name="adj2" fmla="val 13151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5795963" y="1016744"/>
            <a:ext cx="2022475" cy="650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边缘分布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77158" name="Group 6"/>
          <p:cNvGrpSpPr/>
          <p:nvPr/>
        </p:nvGrpSpPr>
        <p:grpSpPr bwMode="auto">
          <a:xfrm>
            <a:off x="4500563" y="1367582"/>
            <a:ext cx="801687" cy="457200"/>
            <a:chOff x="2208" y="1536"/>
            <a:chExt cx="624" cy="336"/>
          </a:xfrm>
        </p:grpSpPr>
        <p:sp>
          <p:nvSpPr>
            <p:cNvPr id="4107" name="AutoShape 7"/>
            <p:cNvSpPr>
              <a:spLocks noChangeArrowheads="1"/>
            </p:cNvSpPr>
            <p:nvPr/>
          </p:nvSpPr>
          <p:spPr bwMode="auto">
            <a:xfrm>
              <a:off x="2208" y="1632"/>
              <a:ext cx="624" cy="96"/>
            </a:xfrm>
            <a:prstGeom prst="leftArrow">
              <a:avLst>
                <a:gd name="adj1" fmla="val 50000"/>
                <a:gd name="adj2" fmla="val 1625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8" name="Line 8"/>
            <p:cNvSpPr>
              <a:spLocks noChangeShapeType="1"/>
            </p:cNvSpPr>
            <p:nvPr/>
          </p:nvSpPr>
          <p:spPr bwMode="auto">
            <a:xfrm>
              <a:off x="2448" y="15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900113" y="2059732"/>
            <a:ext cx="7775575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对二维随机变量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除每个随机变量各自</a:t>
            </a:r>
            <a:endParaRPr kumimoji="1" lang="zh-CN" altLang="en-US" sz="32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的概率特性外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相互之间可能还有某种联系</a:t>
            </a:r>
            <a:endParaRPr kumimoji="1"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问题是用一个怎样的数去反映这种联系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7162" name="Object 10"/>
          <p:cNvGraphicFramePr>
            <a:graphicFrameLocks noChangeAspect="1"/>
          </p:cNvGraphicFramePr>
          <p:nvPr/>
        </p:nvGraphicFramePr>
        <p:xfrm>
          <a:off x="2195513" y="3860254"/>
          <a:ext cx="46894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1" imgW="2641600" imgH="355600" progId="Equation.DSMT4">
                  <p:embed/>
                </p:oleObj>
              </mc:Choice>
              <mc:Fallback>
                <p:oleObj name="Equation" r:id="rId1" imgW="2641600" imgH="35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254"/>
                        <a:ext cx="46894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1476375" y="3932982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数</a:t>
            </a:r>
            <a:endParaRPr kumimoji="1" lang="zh-CN" altLang="en-US" sz="32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971550" y="4725144"/>
            <a:ext cx="727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宋体" panose="02010600030101010101" pitchFamily="2" charset="-122"/>
              </a:rPr>
              <a:t>反映了随机变量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kumimoji="1" lang="zh-CN" altLang="en-US" sz="3200" b="1">
                <a:latin typeface="宋体" panose="02010600030101010101" pitchFamily="2" charset="-122"/>
              </a:rPr>
              <a:t>之间的某种关系</a:t>
            </a:r>
            <a:endParaRPr kumimoji="1" lang="zh-CN" altLang="en-US" sz="3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7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7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utoUpdateAnimBg="0"/>
      <p:bldP spid="177155" grpId="0" animBg="1" autoUpdateAnimBg="0"/>
      <p:bldP spid="177156" grpId="0" animBg="1" autoUpdateAnimBg="0"/>
      <p:bldP spid="177157" grpId="0" animBg="1" autoUpdateAnimBg="0"/>
      <p:bldP spid="177161" grpId="0" autoUpdateAnimBg="0" build="p"/>
      <p:bldP spid="177163" grpId="0" autoUpdateAnimBg="0"/>
      <p:bldP spid="17716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79613" y="4654005"/>
            <a:ext cx="213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2339975" y="1556792"/>
          <a:ext cx="44323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1" imgW="2641600" imgH="355600" progId="Equation.DSMT4">
                  <p:embed/>
                </p:oleObj>
              </mc:Choice>
              <mc:Fallback>
                <p:oleObj name="Equation" r:id="rId1" imgW="26416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556792"/>
                        <a:ext cx="44323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683568" y="2709317"/>
            <a:ext cx="79480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ea typeface="楷体_GB2312" pitchFamily="49" charset="-122"/>
              </a:rPr>
              <a:t>称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协方差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Covariance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记为   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1187450" y="3717380"/>
          <a:ext cx="70866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3" imgW="3898900" imgH="355600" progId="Equation.DSMT4">
                  <p:embed/>
                </p:oleObj>
              </mc:Choice>
              <mc:Fallback>
                <p:oleObj name="Equation" r:id="rId3" imgW="38989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7380"/>
                        <a:ext cx="7086600" cy="866775"/>
                      </a:xfrm>
                      <a:prstGeom prst="rect">
                        <a:avLst/>
                      </a:prstGeom>
                      <a:solidFill>
                        <a:srgbClr val="FFE99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900113" y="1629817"/>
            <a:ext cx="1101725" cy="641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endParaRPr kumimoji="1"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1. </a:t>
            </a:r>
            <a:r>
              <a:rPr lang="zh-CN" altLang="en-US" dirty="0"/>
              <a:t>协方差和相关系数的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utoUpdateAnimBg="0"/>
      <p:bldP spid="17818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258888" y="188640"/>
            <a:ext cx="5245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 &gt; 0,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 &gt; 0 ,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称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3276600" y="1123678"/>
          <a:ext cx="28082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公式" r:id="rId1" imgW="1587500" imgH="673100" progId="Equation.3">
                  <p:embed/>
                </p:oleObj>
              </mc:Choice>
              <mc:Fallback>
                <p:oleObj name="公式" r:id="rId1" imgW="15875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23678"/>
                        <a:ext cx="280828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899592" y="2565128"/>
            <a:ext cx="76463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相关系数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Correlation</a:t>
            </a:r>
            <a:r>
              <a:rPr kumimoji="1" lang="zh-CN" altLang="en-US" sz="3600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记为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2124075" y="3357290"/>
          <a:ext cx="4419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3" imgW="2222500" imgH="673100" progId="Equation.3">
                  <p:embed/>
                </p:oleObj>
              </mc:Choice>
              <mc:Fallback>
                <p:oleObj name="Equation" r:id="rId3" imgW="2222500" imgH="67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57290"/>
                        <a:ext cx="4419600" cy="1244600"/>
                      </a:xfrm>
                      <a:prstGeom prst="rect">
                        <a:avLst/>
                      </a:prstGeom>
                      <a:solidFill>
                        <a:srgbClr val="FFE99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06" name="Group 6"/>
          <p:cNvGrpSpPr/>
          <p:nvPr/>
        </p:nvGrpSpPr>
        <p:grpSpPr bwMode="auto">
          <a:xfrm>
            <a:off x="1187450" y="4868594"/>
            <a:ext cx="5284788" cy="674688"/>
            <a:chOff x="326" y="3562"/>
            <a:chExt cx="3329" cy="425"/>
          </a:xfrm>
        </p:grpSpPr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326" y="356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endParaRPr kumimoji="1" lang="zh-CN" altLang="en-US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768" y="3600"/>
            <a:ext cx="8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" name="Equation" r:id="rId5" imgW="2184400" imgH="723900" progId="Equation.3">
                    <p:embed/>
                  </p:oleObj>
                </mc:Choice>
                <mc:Fallback>
                  <p:oleObj name="Equation" r:id="rId5" imgW="2184400" imgH="723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600"/>
                          <a:ext cx="8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1670" y="3580"/>
              <a:ext cx="198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称 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X ,Y </a:t>
              </a:r>
              <a:r>
                <a:rPr kumimoji="1" lang="zh-CN" altLang="en-US" sz="3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不相关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kumimoji="1" lang="en-US" altLang="zh-CN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979613" y="4148882"/>
            <a:ext cx="5715000" cy="579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Cov</a:t>
            </a:r>
            <a:r>
              <a:rPr kumimoji="1" lang="en-US" altLang="zh-CN" sz="320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>
                <a:latin typeface="Times New Roman" panose="02020603050405020304" pitchFamily="18" charset="0"/>
              </a:rPr>
              <a:t>)=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XY</a:t>
            </a:r>
            <a:r>
              <a:rPr kumimoji="1" lang="en-US" altLang="zh-CN" sz="3200">
                <a:latin typeface="Times New Roman" panose="02020603050405020304" pitchFamily="18" charset="0"/>
              </a:rPr>
              <a:t>) </a:t>
            </a:r>
            <a:r>
              <a:rPr kumimoji="1" lang="en-US" altLang="zh-CN" sz="3200">
                <a:latin typeface="宋体" panose="02010600030101010101" pitchFamily="2" charset="-122"/>
              </a:rPr>
              <a:t>-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258888" y="5014069"/>
            <a:ext cx="6354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200" b="1" dirty="0">
                <a:latin typeface="Times New Roman" panose="02020603050405020304" pitchFamily="18" charset="0"/>
              </a:rPr>
              <a:t>可见，若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独立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 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)= 0 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1319213" y="116632"/>
            <a:ext cx="5080000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计算协方差的一个简单公式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187450" y="1053257"/>
            <a:ext cx="671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由协方差的定义及期望的性质，可得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539552" y="1772394"/>
            <a:ext cx="5688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)=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{[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)][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 ]}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2054970" y="2531726"/>
            <a:ext cx="70535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XY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)-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)-</a:t>
            </a:r>
            <a:r>
              <a:rPr kumimoji="1" lang="en-US" altLang="zh-CN" sz="3200" b="1" i="1" dirty="0" smtClean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 i="1" dirty="0" smtClean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 i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+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 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2051720" y="3296394"/>
            <a:ext cx="321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XY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)-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1187450" y="4148882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即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nimBg="1" autoUpdateAnimBg="0"/>
      <p:bldP spid="180227" grpId="0" autoUpdateAnimBg="0"/>
      <p:bldP spid="180228" grpId="0" animBg="1" autoUpdateAnimBg="0"/>
      <p:bldP spid="180229" grpId="0" autoUpdateAnimBg="0"/>
      <p:bldP spid="180230" grpId="0" autoUpdateAnimBg="0"/>
      <p:bldP spid="180231" grpId="0" autoUpdateAnimBg="0"/>
      <p:bldP spid="180232" grpId="0" autoUpdateAnimBg="0"/>
      <p:bldP spid="1802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609600" y="3203575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cov 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), 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XY </a:t>
            </a:r>
            <a:endParaRPr kumimoji="1" lang="en-US" altLang="zh-CN" sz="36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1251" name="Group 3"/>
          <p:cNvGrpSpPr/>
          <p:nvPr/>
        </p:nvGrpSpPr>
        <p:grpSpPr bwMode="auto">
          <a:xfrm>
            <a:off x="381000" y="4583113"/>
            <a:ext cx="2667000" cy="1466850"/>
            <a:chOff x="816" y="2640"/>
            <a:chExt cx="1680" cy="924"/>
          </a:xfrm>
        </p:grpSpPr>
        <p:sp>
          <p:nvSpPr>
            <p:cNvPr id="8225" name="Text Box 4"/>
            <p:cNvSpPr txBox="1">
              <a:spLocks noChangeArrowheads="1"/>
            </p:cNvSpPr>
            <p:nvPr/>
          </p:nvSpPr>
          <p:spPr bwMode="auto">
            <a:xfrm>
              <a:off x="1632" y="265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  1    0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6" name="Text Box 5"/>
            <p:cNvSpPr txBox="1">
              <a:spLocks noChangeArrowheads="1"/>
            </p:cNvSpPr>
            <p:nvPr/>
          </p:nvSpPr>
          <p:spPr bwMode="auto">
            <a:xfrm>
              <a:off x="1632" y="316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  p    q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7" name="Line 6"/>
            <p:cNvSpPr>
              <a:spLocks noChangeShapeType="1"/>
            </p:cNvSpPr>
            <p:nvPr/>
          </p:nvSpPr>
          <p:spPr bwMode="auto">
            <a:xfrm>
              <a:off x="1488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8" name="Text Box 7"/>
            <p:cNvSpPr txBox="1">
              <a:spLocks noChangeArrowheads="1"/>
            </p:cNvSpPr>
            <p:nvPr/>
          </p:nvSpPr>
          <p:spPr bwMode="auto">
            <a:xfrm>
              <a:off x="998" y="2652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9" name="Text Box 8"/>
            <p:cNvSpPr txBox="1">
              <a:spLocks noChangeArrowheads="1"/>
            </p:cNvSpPr>
            <p:nvPr/>
          </p:nvSpPr>
          <p:spPr bwMode="auto">
            <a:xfrm>
              <a:off x="1004" y="3199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30" name="Line 9"/>
            <p:cNvSpPr>
              <a:spLocks noChangeShapeType="1"/>
            </p:cNvSpPr>
            <p:nvPr/>
          </p:nvSpPr>
          <p:spPr bwMode="auto">
            <a:xfrm>
              <a:off x="816" y="30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1258" name="Group 10"/>
          <p:cNvGrpSpPr/>
          <p:nvPr/>
        </p:nvGrpSpPr>
        <p:grpSpPr bwMode="auto">
          <a:xfrm>
            <a:off x="3276600" y="4583113"/>
            <a:ext cx="2667000" cy="1466850"/>
            <a:chOff x="816" y="2640"/>
            <a:chExt cx="1680" cy="924"/>
          </a:xfrm>
        </p:grpSpPr>
        <p:sp>
          <p:nvSpPr>
            <p:cNvPr id="8219" name="Text Box 11"/>
            <p:cNvSpPr txBox="1">
              <a:spLocks noChangeArrowheads="1"/>
            </p:cNvSpPr>
            <p:nvPr/>
          </p:nvSpPr>
          <p:spPr bwMode="auto">
            <a:xfrm>
              <a:off x="1632" y="265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  1    0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0" name="Text Box 12"/>
            <p:cNvSpPr txBox="1">
              <a:spLocks noChangeArrowheads="1"/>
            </p:cNvSpPr>
            <p:nvPr/>
          </p:nvSpPr>
          <p:spPr bwMode="auto">
            <a:xfrm>
              <a:off x="1632" y="316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  p    q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1" name="Line 13"/>
            <p:cNvSpPr>
              <a:spLocks noChangeShapeType="1"/>
            </p:cNvSpPr>
            <p:nvPr/>
          </p:nvSpPr>
          <p:spPr bwMode="auto">
            <a:xfrm>
              <a:off x="1488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2" name="Text Box 14"/>
            <p:cNvSpPr txBox="1">
              <a:spLocks noChangeArrowheads="1"/>
            </p:cNvSpPr>
            <p:nvPr/>
          </p:nvSpPr>
          <p:spPr bwMode="auto">
            <a:xfrm>
              <a:off x="998" y="2652"/>
              <a:ext cx="3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Y  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3" name="Text Box 15"/>
            <p:cNvSpPr txBox="1">
              <a:spLocks noChangeArrowheads="1"/>
            </p:cNvSpPr>
            <p:nvPr/>
          </p:nvSpPr>
          <p:spPr bwMode="auto">
            <a:xfrm>
              <a:off x="1004" y="3199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4" name="Line 16"/>
            <p:cNvSpPr>
              <a:spLocks noChangeShapeType="1"/>
            </p:cNvSpPr>
            <p:nvPr/>
          </p:nvSpPr>
          <p:spPr bwMode="auto">
            <a:xfrm>
              <a:off x="816" y="30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1265" name="Group 17"/>
          <p:cNvGrpSpPr/>
          <p:nvPr/>
        </p:nvGrpSpPr>
        <p:grpSpPr bwMode="auto">
          <a:xfrm>
            <a:off x="611188" y="188913"/>
            <a:ext cx="7372350" cy="3055937"/>
            <a:chOff x="384" y="256"/>
            <a:chExt cx="4644" cy="1844"/>
          </a:xfrm>
        </p:grpSpPr>
        <p:sp>
          <p:nvSpPr>
            <p:cNvPr id="8206" name="Text Box 18"/>
            <p:cNvSpPr txBox="1">
              <a:spLocks noChangeArrowheads="1"/>
            </p:cNvSpPr>
            <p:nvPr/>
          </p:nvSpPr>
          <p:spPr bwMode="auto">
            <a:xfrm>
              <a:off x="384" y="256"/>
              <a:ext cx="362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    已知</a:t>
              </a:r>
              <a:r>
                <a:rPr kumimoji="1" lang="zh-CN" altLang="en-US" sz="3600" i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X ,Y </a:t>
              </a:r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的联合分布为</a:t>
              </a:r>
              <a:endParaRPr kumimoji="1" lang="zh-CN" altLang="en-US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7" name="Line 19"/>
            <p:cNvSpPr>
              <a:spLocks noChangeShapeType="1"/>
            </p:cNvSpPr>
            <p:nvPr/>
          </p:nvSpPr>
          <p:spPr bwMode="auto">
            <a:xfrm>
              <a:off x="826" y="1236"/>
              <a:ext cx="27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8" name="Line 20"/>
            <p:cNvSpPr>
              <a:spLocks noChangeShapeType="1"/>
            </p:cNvSpPr>
            <p:nvPr/>
          </p:nvSpPr>
          <p:spPr bwMode="auto">
            <a:xfrm>
              <a:off x="1786" y="708"/>
              <a:ext cx="1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9" name="Line 21"/>
            <p:cNvSpPr>
              <a:spLocks noChangeShapeType="1"/>
            </p:cNvSpPr>
            <p:nvPr/>
          </p:nvSpPr>
          <p:spPr bwMode="auto">
            <a:xfrm>
              <a:off x="1210" y="672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0" name="Line 22"/>
            <p:cNvSpPr>
              <a:spLocks noChangeShapeType="1"/>
            </p:cNvSpPr>
            <p:nvPr/>
          </p:nvSpPr>
          <p:spPr bwMode="auto">
            <a:xfrm>
              <a:off x="864" y="864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1" name="Text Box 23"/>
            <p:cNvSpPr txBox="1">
              <a:spLocks noChangeArrowheads="1"/>
            </p:cNvSpPr>
            <p:nvPr/>
          </p:nvSpPr>
          <p:spPr bwMode="auto">
            <a:xfrm>
              <a:off x="1488" y="672"/>
              <a:ext cx="27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2" name="Text Box 24"/>
            <p:cNvSpPr txBox="1">
              <a:spLocks noChangeArrowheads="1"/>
            </p:cNvSpPr>
            <p:nvPr/>
          </p:nvSpPr>
          <p:spPr bwMode="auto">
            <a:xfrm>
              <a:off x="922" y="900"/>
              <a:ext cx="25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3" name="Text Box 25"/>
            <p:cNvSpPr txBox="1">
              <a:spLocks noChangeArrowheads="1"/>
            </p:cNvSpPr>
            <p:nvPr/>
          </p:nvSpPr>
          <p:spPr bwMode="auto">
            <a:xfrm>
              <a:off x="1099" y="636"/>
              <a:ext cx="442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i="1" baseline="-25000">
                  <a:latin typeface="Times New Roman" panose="02020603050405020304" pitchFamily="18" charset="0"/>
                  <a:ea typeface="楷体_GB2312" pitchFamily="49" charset="-122"/>
                </a:rPr>
                <a:t>ij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4" name="Text Box 26"/>
            <p:cNvSpPr txBox="1">
              <a:spLocks noChangeArrowheads="1"/>
            </p:cNvSpPr>
            <p:nvPr/>
          </p:nvSpPr>
          <p:spPr bwMode="auto">
            <a:xfrm>
              <a:off x="1968" y="672"/>
              <a:ext cx="133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  1             0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5" name="Text Box 27"/>
            <p:cNvSpPr txBox="1">
              <a:spLocks noChangeArrowheads="1"/>
            </p:cNvSpPr>
            <p:nvPr/>
          </p:nvSpPr>
          <p:spPr bwMode="auto">
            <a:xfrm>
              <a:off x="933" y="1300"/>
              <a:ext cx="244" cy="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6" name="Text Box 28"/>
            <p:cNvSpPr txBox="1">
              <a:spLocks noChangeArrowheads="1"/>
            </p:cNvSpPr>
            <p:nvPr/>
          </p:nvSpPr>
          <p:spPr bwMode="auto">
            <a:xfrm>
              <a:off x="1968" y="1248"/>
              <a:ext cx="133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  p             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7" name="Text Box 29"/>
            <p:cNvSpPr txBox="1">
              <a:spLocks noChangeArrowheads="1"/>
            </p:cNvSpPr>
            <p:nvPr/>
          </p:nvSpPr>
          <p:spPr bwMode="auto">
            <a:xfrm>
              <a:off x="1930" y="1716"/>
              <a:ext cx="1332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             q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8" name="Text Box 30"/>
            <p:cNvSpPr txBox="1">
              <a:spLocks noChangeArrowheads="1"/>
            </p:cNvSpPr>
            <p:nvPr/>
          </p:nvSpPr>
          <p:spPr bwMode="auto">
            <a:xfrm>
              <a:off x="3926" y="1020"/>
              <a:ext cx="1102" cy="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0 &lt;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p &lt;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p + q =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 1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620713" y="3913188"/>
            <a:ext cx="642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36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81280" name="Group 32"/>
          <p:cNvGrpSpPr/>
          <p:nvPr/>
        </p:nvGrpSpPr>
        <p:grpSpPr bwMode="auto">
          <a:xfrm>
            <a:off x="6122988" y="4583113"/>
            <a:ext cx="3021012" cy="1466850"/>
            <a:chOff x="833" y="1248"/>
            <a:chExt cx="1903" cy="924"/>
          </a:xfrm>
        </p:grpSpPr>
        <p:sp>
          <p:nvSpPr>
            <p:cNvPr id="8200" name="Text Box 33"/>
            <p:cNvSpPr txBox="1">
              <a:spLocks noChangeArrowheads="1"/>
            </p:cNvSpPr>
            <p:nvPr/>
          </p:nvSpPr>
          <p:spPr bwMode="auto">
            <a:xfrm>
              <a:off x="1649" y="1265"/>
              <a:ext cx="9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  1       0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1" name="Text Box 34"/>
            <p:cNvSpPr txBox="1">
              <a:spLocks noChangeArrowheads="1"/>
            </p:cNvSpPr>
            <p:nvPr/>
          </p:nvSpPr>
          <p:spPr bwMode="auto">
            <a:xfrm>
              <a:off x="1649" y="177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  p      q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2" name="Line 35"/>
            <p:cNvSpPr>
              <a:spLocks noChangeShapeType="1"/>
            </p:cNvSpPr>
            <p:nvPr/>
          </p:nvSpPr>
          <p:spPr bwMode="auto">
            <a:xfrm>
              <a:off x="1505" y="124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3" name="Text Box 36"/>
            <p:cNvSpPr txBox="1">
              <a:spLocks noChangeArrowheads="1"/>
            </p:cNvSpPr>
            <p:nvPr/>
          </p:nvSpPr>
          <p:spPr bwMode="auto">
            <a:xfrm>
              <a:off x="1015" y="1260"/>
              <a:ext cx="6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 Y  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4" name="Text Box 37"/>
            <p:cNvSpPr txBox="1">
              <a:spLocks noChangeArrowheads="1"/>
            </p:cNvSpPr>
            <p:nvPr/>
          </p:nvSpPr>
          <p:spPr bwMode="auto">
            <a:xfrm>
              <a:off x="1021" y="1807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5" name="Line 38"/>
            <p:cNvSpPr>
              <a:spLocks noChangeShapeType="1"/>
            </p:cNvSpPr>
            <p:nvPr/>
          </p:nvSpPr>
          <p:spPr bwMode="auto">
            <a:xfrm>
              <a:off x="833" y="1680"/>
              <a:ext cx="1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81000" y="188913"/>
            <a:ext cx="8223448" cy="37242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  <p:bldP spid="1812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1262033" y="476672"/>
          <a:ext cx="4822135" cy="135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1" imgW="36880800" imgH="10363200" progId="Equation.DSMT4">
                  <p:embed/>
                </p:oleObj>
              </mc:Choice>
              <mc:Fallback>
                <p:oleObj name="Equation" r:id="rId1" imgW="36880800" imgH="1036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33" y="476672"/>
                        <a:ext cx="4822135" cy="1354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1311856" y="2191493"/>
          <a:ext cx="2756088" cy="69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3" imgW="19202400" imgH="4876800" progId="Equation.DSMT4">
                  <p:embed/>
                </p:oleObj>
              </mc:Choice>
              <mc:Fallback>
                <p:oleObj name="Equation" r:id="rId3" imgW="192024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856" y="2191493"/>
                        <a:ext cx="2756088" cy="699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AutoShape 4"/>
          <p:cNvSpPr/>
          <p:nvPr/>
        </p:nvSpPr>
        <p:spPr bwMode="auto">
          <a:xfrm>
            <a:off x="6292850" y="556091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77" name="AutoShape 5"/>
          <p:cNvSpPr>
            <a:spLocks noChangeArrowheads="1"/>
          </p:cNvSpPr>
          <p:nvPr/>
        </p:nvSpPr>
        <p:spPr bwMode="auto">
          <a:xfrm>
            <a:off x="6943052" y="173874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597961" y="3599037"/>
          <a:ext cx="5928830" cy="88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5" imgW="36576000" imgH="5486400" progId="Equation.DSMT4">
                  <p:embed/>
                </p:oleObj>
              </mc:Choice>
              <mc:Fallback>
                <p:oleObj name="Equation" r:id="rId5" imgW="365760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961" y="3599037"/>
                        <a:ext cx="5928830" cy="889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/>
      <p:bldP spid="1822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651046" y="116632"/>
            <a:ext cx="7748588" cy="725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  设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 ~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3200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;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;</a:t>
            </a:r>
            <a:r>
              <a:rPr kumimoji="1" lang="en-US" altLang="zh-CN" sz="3200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), 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zh-CN" altLang="en-US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en-US" altLang="zh-CN" sz="3200" i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XY </a:t>
            </a:r>
            <a:endParaRPr kumimoji="1" lang="en-US" altLang="zh-CN" sz="3200" i="1" baseline="-2500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468313" y="1147623"/>
            <a:ext cx="641350" cy="641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1393343" y="1124744"/>
          <a:ext cx="6738667" cy="81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" name="Equation" r:id="rId1" imgW="70713600" imgH="8534400" progId="Equation.DSMT4">
                  <p:embed/>
                </p:oleObj>
              </mc:Choice>
              <mc:Fallback>
                <p:oleObj name="Equation" r:id="rId1" imgW="70713600" imgH="853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343" y="1124744"/>
                        <a:ext cx="6738667" cy="812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3146425" y="2227445"/>
          <a:ext cx="5298048" cy="120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" name="Equation" r:id="rId3" imgW="45415200" imgH="10363200" progId="Equation.DSMT4">
                  <p:embed/>
                </p:oleObj>
              </mc:Choice>
              <mc:Fallback>
                <p:oleObj name="Equation" r:id="rId3" imgW="45415200" imgH="1036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227445"/>
                        <a:ext cx="5298048" cy="1208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2935614" y="3893998"/>
          <a:ext cx="5668834" cy="127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" name="Equation" r:id="rId5" imgW="48768000" imgH="10972800" progId="Equation.DSMT4">
                  <p:embed/>
                </p:oleObj>
              </mc:Choice>
              <mc:Fallback>
                <p:oleObj name="Equation" r:id="rId5" imgW="48768000" imgH="10972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614" y="3893998"/>
                        <a:ext cx="5668834" cy="127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1296552" y="4117835"/>
          <a:ext cx="1763280" cy="116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" name="Equation" r:id="rId7" imgW="17068800" imgH="11277600" progId="Equation.DSMT4">
                  <p:embed/>
                </p:oleObj>
              </mc:Choice>
              <mc:Fallback>
                <p:oleObj name="Equation" r:id="rId7" imgW="17068800" imgH="11277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552" y="4117835"/>
                        <a:ext cx="1763280" cy="1165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/>
        </p:nvGraphicFramePr>
        <p:xfrm>
          <a:off x="214313" y="4027645"/>
          <a:ext cx="1517904" cy="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" name="Equation" r:id="rId9" imgW="10972800" imgH="6705600" progId="Equation.DSMT4">
                  <p:embed/>
                </p:oleObj>
              </mc:Choice>
              <mc:Fallback>
                <p:oleObj name="Equation" r:id="rId9" imgW="10972800" imgH="670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027645"/>
                        <a:ext cx="1517904" cy="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5" name="Object 9"/>
          <p:cNvGraphicFramePr>
            <a:graphicFrameLocks noChangeAspect="1"/>
          </p:cNvGraphicFramePr>
          <p:nvPr/>
        </p:nvGraphicFramePr>
        <p:xfrm>
          <a:off x="1570038" y="2268398"/>
          <a:ext cx="1727730" cy="114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" name="Equation" r:id="rId11" imgW="17068800" imgH="11277600" progId="Equation.DSMT4">
                  <p:embed/>
                </p:oleObj>
              </mc:Choice>
              <mc:Fallback>
                <p:oleObj name="Equation" r:id="rId11" imgW="17068800" imgH="11277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2268398"/>
                        <a:ext cx="1727730" cy="1141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306" name="Group 10"/>
          <p:cNvGrpSpPr/>
          <p:nvPr/>
        </p:nvGrpSpPr>
        <p:grpSpPr bwMode="auto">
          <a:xfrm>
            <a:off x="468313" y="2202519"/>
            <a:ext cx="1181100" cy="1465264"/>
            <a:chOff x="256" y="1945"/>
            <a:chExt cx="744" cy="923"/>
          </a:xfrm>
        </p:grpSpPr>
        <p:graphicFrame>
          <p:nvGraphicFramePr>
            <p:cNvPr id="10251" name="Object 11"/>
            <p:cNvGraphicFramePr>
              <a:graphicFrameLocks noChangeAspect="1"/>
            </p:cNvGraphicFramePr>
            <p:nvPr/>
          </p:nvGraphicFramePr>
          <p:xfrm>
            <a:off x="257" y="1945"/>
            <a:ext cx="73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" name="Equation" r:id="rId13" imgW="11582400" imgH="6705600" progId="Equation.DSMT4">
                    <p:embed/>
                  </p:oleObj>
                </mc:Choice>
                <mc:Fallback>
                  <p:oleObj name="Equation" r:id="rId13" imgW="11582400" imgH="6705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" y="1945"/>
                          <a:ext cx="73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2"/>
            <p:cNvGraphicFramePr>
              <a:graphicFrameLocks noChangeAspect="1"/>
            </p:cNvGraphicFramePr>
            <p:nvPr/>
          </p:nvGraphicFramePr>
          <p:xfrm>
            <a:off x="256" y="2437"/>
            <a:ext cx="74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1" name="Equation" r:id="rId15" imgW="11582400" imgH="6705600" progId="Equation.DSMT4">
                    <p:embed/>
                  </p:oleObj>
                </mc:Choice>
                <mc:Fallback>
                  <p:oleObj name="Equation" r:id="rId15" imgW="11582400" imgH="6705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" y="2437"/>
                          <a:ext cx="74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53" name="Group 13"/>
            <p:cNvGrpSpPr/>
            <p:nvPr/>
          </p:nvGrpSpPr>
          <p:grpSpPr bwMode="auto">
            <a:xfrm>
              <a:off x="336" y="2400"/>
              <a:ext cx="624" cy="48"/>
              <a:chOff x="336" y="2304"/>
              <a:chExt cx="624" cy="48"/>
            </a:xfrm>
          </p:grpSpPr>
          <p:sp>
            <p:nvSpPr>
              <p:cNvPr id="10254" name="Line 14"/>
              <p:cNvSpPr>
                <a:spLocks noChangeShapeType="1"/>
              </p:cNvSpPr>
              <p:nvPr/>
            </p:nvSpPr>
            <p:spPr bwMode="auto">
              <a:xfrm>
                <a:off x="336" y="230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55" name="Line 15"/>
              <p:cNvSpPr>
                <a:spLocks noChangeShapeType="1"/>
              </p:cNvSpPr>
              <p:nvPr/>
            </p:nvSpPr>
            <p:spPr bwMode="auto">
              <a:xfrm>
                <a:off x="336" y="235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1056824" y="44624"/>
          <a:ext cx="6992647" cy="155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1" imgW="58826400" imgH="13106400" progId="Equation.DSMT4">
                  <p:embed/>
                </p:oleObj>
              </mc:Choice>
              <mc:Fallback>
                <p:oleObj name="Equation" r:id="rId1" imgW="58826400" imgH="1310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824" y="44624"/>
                        <a:ext cx="6992647" cy="1557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1187450" y="1843815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3" imgW="2260600" imgH="723900" progId="Equation.3">
                  <p:embed/>
                </p:oleObj>
              </mc:Choice>
              <mc:Fallback>
                <p:oleObj name="Equation" r:id="rId3" imgW="22606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43815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2724150" y="2413094"/>
          <a:ext cx="2275671" cy="97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5" imgW="12801600" imgH="5486400" progId="Equation.DSMT4">
                  <p:embed/>
                </p:oleObj>
              </mc:Choice>
              <mc:Fallback>
                <p:oleObj name="Equation" r:id="rId5" imgW="128016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2413094"/>
                        <a:ext cx="2275671" cy="97572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116013" y="3499578"/>
            <a:ext cx="6753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 ~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 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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36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6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1144588" y="4413978"/>
            <a:ext cx="3346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>
            <a:off x="4437063" y="4674328"/>
            <a:ext cx="954087" cy="112712"/>
          </a:xfrm>
          <a:prstGeom prst="leftRightArrow">
            <a:avLst>
              <a:gd name="adj1" fmla="val 50000"/>
              <a:gd name="adj2" fmla="val 169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5580063" y="4436203"/>
            <a:ext cx="243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586288" y="1266483"/>
          <a:ext cx="4419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7" imgW="2222500" imgH="673100" progId="Equation.3">
                  <p:embed/>
                </p:oleObj>
              </mc:Choice>
              <mc:Fallback>
                <p:oleObj name="Equation" r:id="rId7" imgW="2222500" imgH="67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1266483"/>
                        <a:ext cx="4419600" cy="1244600"/>
                      </a:xfrm>
                      <a:prstGeom prst="rect">
                        <a:avLst/>
                      </a:prstGeom>
                      <a:solidFill>
                        <a:srgbClr val="FFE99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autoUpdateAnimBg="0"/>
      <p:bldP spid="184326" grpId="0" autoUpdateAnimBg="0"/>
      <p:bldP spid="184327" grpId="0" animBg="1"/>
      <p:bldP spid="184328" grpId="0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1434</Words>
  <Application>WPS 演示</Application>
  <PresentationFormat>全屏显示(4:3)</PresentationFormat>
  <Paragraphs>199</Paragraphs>
  <Slides>19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19</vt:i4>
      </vt:variant>
    </vt:vector>
  </HeadingPairs>
  <TitlesOfParts>
    <vt:vector size="92" baseType="lpstr">
      <vt:lpstr>Arial</vt:lpstr>
      <vt:lpstr>宋体</vt:lpstr>
      <vt:lpstr>Wingdings</vt:lpstr>
      <vt:lpstr>Tahoma</vt:lpstr>
      <vt:lpstr>Times New Roman</vt:lpstr>
      <vt:lpstr>楷体_GB2312</vt:lpstr>
      <vt:lpstr>新宋体</vt:lpstr>
      <vt:lpstr>黑体</vt:lpstr>
      <vt:lpstr>Symbol</vt:lpstr>
      <vt:lpstr>Calibri</vt:lpstr>
      <vt:lpstr>微软雅黑</vt:lpstr>
      <vt:lpstr>Arial Unicode MS</vt:lpstr>
      <vt:lpstr>ps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§4.3  协方差和相关系数</vt:lpstr>
      <vt:lpstr>PowerPoint 演示文稿</vt:lpstr>
      <vt:lpstr>1. 协方差和相关系数的概念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协方差和相关系数的性质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相关系数实际意义</vt:lpstr>
      <vt:lpstr>3. 矩和协方差矩阵</vt:lpstr>
      <vt:lpstr>PowerPoint 演示文稿</vt:lpstr>
      <vt:lpstr>Summary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于东晓</cp:lastModifiedBy>
  <cp:revision>137</cp:revision>
  <cp:lastPrinted>2113-01-01T00:00:00Z</cp:lastPrinted>
  <dcterms:created xsi:type="dcterms:W3CDTF">2006-12-31T12:51:00Z</dcterms:created>
  <dcterms:modified xsi:type="dcterms:W3CDTF">2020-11-04T13:53:33Z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2052-11.1.0.10072</vt:lpwstr>
  </property>
</Properties>
</file>