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7" r:id="rId2"/>
    <p:sldId id="259" r:id="rId3"/>
    <p:sldId id="288" r:id="rId4"/>
    <p:sldId id="289" r:id="rId5"/>
    <p:sldId id="261" r:id="rId6"/>
    <p:sldId id="277" r:id="rId7"/>
    <p:sldId id="292" r:id="rId8"/>
    <p:sldId id="293" r:id="rId9"/>
    <p:sldId id="278" r:id="rId10"/>
    <p:sldId id="279" r:id="rId11"/>
    <p:sldId id="290" r:id="rId12"/>
    <p:sldId id="291" r:id="rId13"/>
    <p:sldId id="274" r:id="rId14"/>
    <p:sldId id="287" r:id="rId15"/>
    <p:sldId id="286" r:id="rId16"/>
    <p:sldId id="258" r:id="rId17"/>
    <p:sldId id="294" r:id="rId18"/>
    <p:sldId id="295" r:id="rId19"/>
    <p:sldId id="263" r:id="rId20"/>
    <p:sldId id="262" r:id="rId21"/>
    <p:sldId id="285" r:id="rId22"/>
    <p:sldId id="301" r:id="rId23"/>
    <p:sldId id="271" r:id="rId24"/>
    <p:sldId id="283" r:id="rId25"/>
    <p:sldId id="264" r:id="rId26"/>
    <p:sldId id="282" r:id="rId27"/>
    <p:sldId id="296" r:id="rId28"/>
    <p:sldId id="272" r:id="rId29"/>
    <p:sldId id="273" r:id="rId30"/>
    <p:sldId id="281" r:id="rId31"/>
    <p:sldId id="266" r:id="rId32"/>
    <p:sldId id="280" r:id="rId33"/>
    <p:sldId id="269" r:id="rId34"/>
    <p:sldId id="267" r:id="rId35"/>
    <p:sldId id="268" r:id="rId36"/>
    <p:sldId id="297" r:id="rId37"/>
    <p:sldId id="298" r:id="rId38"/>
    <p:sldId id="299" r:id="rId39"/>
    <p:sldId id="300" r:id="rId4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  <a:srgbClr val="3333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5" autoAdjust="0"/>
    <p:restoredTop sz="89045" autoAdjust="0"/>
  </p:normalViewPr>
  <p:slideViewPr>
    <p:cSldViewPr>
      <p:cViewPr varScale="1">
        <p:scale>
          <a:sx n="72" d="100"/>
          <a:sy n="72" d="100"/>
        </p:scale>
        <p:origin x="1222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7" Type="http://schemas.openxmlformats.org/officeDocument/2006/relationships/image" Target="../media/image56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Relationship Id="rId4" Type="http://schemas.openxmlformats.org/officeDocument/2006/relationships/image" Target="../media/image60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emf"/><Relationship Id="rId4" Type="http://schemas.openxmlformats.org/officeDocument/2006/relationships/image" Target="../media/image72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4" Type="http://schemas.openxmlformats.org/officeDocument/2006/relationships/image" Target="../media/image126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emf"/><Relationship Id="rId1" Type="http://schemas.openxmlformats.org/officeDocument/2006/relationships/image" Target="../media/image12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emf"/><Relationship Id="rId3" Type="http://schemas.openxmlformats.org/officeDocument/2006/relationships/image" Target="../media/image133.emf"/><Relationship Id="rId7" Type="http://schemas.openxmlformats.org/officeDocument/2006/relationships/image" Target="../media/image137.wmf"/><Relationship Id="rId2" Type="http://schemas.openxmlformats.org/officeDocument/2006/relationships/image" Target="../media/image132.emf"/><Relationship Id="rId1" Type="http://schemas.openxmlformats.org/officeDocument/2006/relationships/image" Target="../media/image131.emf"/><Relationship Id="rId6" Type="http://schemas.openxmlformats.org/officeDocument/2006/relationships/image" Target="../media/image136.emf"/><Relationship Id="rId11" Type="http://schemas.openxmlformats.org/officeDocument/2006/relationships/image" Target="../media/image141.wmf"/><Relationship Id="rId5" Type="http://schemas.openxmlformats.org/officeDocument/2006/relationships/image" Target="../media/image135.emf"/><Relationship Id="rId10" Type="http://schemas.openxmlformats.org/officeDocument/2006/relationships/image" Target="../media/image140.wmf"/><Relationship Id="rId4" Type="http://schemas.openxmlformats.org/officeDocument/2006/relationships/image" Target="../media/image134.emf"/><Relationship Id="rId9" Type="http://schemas.openxmlformats.org/officeDocument/2006/relationships/image" Target="../media/image139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3" Type="http://schemas.openxmlformats.org/officeDocument/2006/relationships/image" Target="../media/image144.wmf"/><Relationship Id="rId7" Type="http://schemas.openxmlformats.org/officeDocument/2006/relationships/image" Target="../media/image148.e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6" Type="http://schemas.openxmlformats.org/officeDocument/2006/relationships/image" Target="../media/image147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5" Type="http://schemas.openxmlformats.org/officeDocument/2006/relationships/image" Target="../media/image154.wmf"/><Relationship Id="rId4" Type="http://schemas.openxmlformats.org/officeDocument/2006/relationships/image" Target="../media/image153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4" Type="http://schemas.openxmlformats.org/officeDocument/2006/relationships/image" Target="../media/image15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33.emf"/><Relationship Id="rId7" Type="http://schemas.openxmlformats.org/officeDocument/2006/relationships/image" Target="../media/image37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6" Type="http://schemas.openxmlformats.org/officeDocument/2006/relationships/image" Target="../media/image36.wmf"/><Relationship Id="rId5" Type="http://schemas.openxmlformats.org/officeDocument/2006/relationships/image" Target="../media/image35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1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61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1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A28C10-3B84-470C-8074-64E3281C5605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CB1C358-9CF3-4A9B-ABC1-B9790AB9572E}" type="slidenum">
              <a:rPr lang="en-US" altLang="zh-CN" smtClean="0"/>
              <a:t>4</a:t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X=1</a:t>
            </a:r>
            <a:r>
              <a:rPr lang="zh-CN" altLang="en-US" dirty="0"/>
              <a:t>表示取了</a:t>
            </a:r>
            <a:r>
              <a:rPr lang="en-US" altLang="zh-CN" dirty="0"/>
              <a:t>1</a:t>
            </a:r>
            <a:r>
              <a:rPr lang="zh-CN" altLang="en-US" dirty="0"/>
              <a:t>个废品，</a:t>
            </a:r>
            <a:r>
              <a:rPr lang="en-US" altLang="zh-CN" dirty="0"/>
              <a:t>1</a:t>
            </a:r>
            <a:r>
              <a:rPr lang="zh-CN" altLang="en-US" dirty="0"/>
              <a:t>个正品。废品取后不放回。即</a:t>
            </a:r>
            <a:r>
              <a:rPr lang="en-US" altLang="zh-CN" dirty="0"/>
              <a:t>(3/12)*(9/11)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510B228-CE49-440B-8D26-437BC7434B39}" type="slidenum">
              <a:rPr lang="en-US" altLang="zh-CN" smtClean="0"/>
              <a:t>12</a:t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A28C10-3B84-470C-8074-64E3281C5605}" type="slidenum">
              <a:rPr lang="en-US" altLang="zh-CN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CCEB49F-5DC4-4D9B-BD94-5EA4EAF3602F}" type="slidenum">
              <a:rPr lang="en-US" altLang="zh-CN" smtClean="0"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定义</a:t>
            </a:r>
            <a:r>
              <a:rPr lang="en-US" altLang="zh-CN">
                <a:latin typeface="Cambria Math" panose="02040503050406030204" pitchFamily="18" charset="0"/>
              </a:rPr>
              <a:t>Cov(𝑋,𝑌)=</a:t>
            </a:r>
            <a:r>
              <a:rPr lang="zh-CN" altLang="en-US"/>
              <a:t>𝐸([𝑋−𝐸(𝑋)][𝑌−𝐸(𝑌)])</a:t>
            </a:r>
            <a:r>
              <a:rPr lang="en-US" altLang="zh-CN"/>
              <a:t>=E(XY)-E(X)E(Y)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4C4E4AD-6FAC-4438-9C22-5592C9FB03F6}" type="slidenum">
              <a:rPr lang="en-US" altLang="zh-CN" smtClean="0"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A28C10-3B84-470C-8074-64E3281C5605}" type="slidenum">
              <a:rPr lang="en-US" altLang="zh-CN" smtClean="0"/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0A661-B50A-4A9C-813E-18CD0A5AFCB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2700" y="6551613"/>
            <a:ext cx="9144000" cy="2873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4</a:t>
            </a:r>
            <a:r>
              <a:rPr lang="zh-CN" altLang="en-US" sz="1200" dirty="0">
                <a:solidFill>
                  <a:prstClr val="white"/>
                </a:solidFill>
              </a:rPr>
              <a:t>章 随机变量的数字特征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0" y="17463"/>
            <a:ext cx="9144000" cy="8429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5"/>
          <p:cNvSpPr txBox="1"/>
          <p:nvPr/>
        </p:nvSpPr>
        <p:spPr>
          <a:xfrm>
            <a:off x="6759575" y="650875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700C59B-40D7-42BB-95C3-C935D8F4F718}" type="slidenum">
              <a:rPr lang="zh-CN" altLang="en-US" smtClean="0">
                <a:solidFill>
                  <a:prstClr val="white"/>
                </a:solidFill>
              </a:r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2F6B8-068E-474D-855E-B870997BE2D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2700" y="6551613"/>
            <a:ext cx="9144000" cy="2873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4</a:t>
            </a:r>
            <a:r>
              <a:rPr lang="zh-CN" altLang="en-US" sz="1200" dirty="0">
                <a:solidFill>
                  <a:prstClr val="white"/>
                </a:solidFill>
              </a:rPr>
              <a:t>章 随机变量的数字特征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3" name="灯片编号占位符 5"/>
          <p:cNvSpPr txBox="1"/>
          <p:nvPr/>
        </p:nvSpPr>
        <p:spPr>
          <a:xfrm>
            <a:off x="6759575" y="650875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974C51-BAFF-4324-AE9B-0C61CAF8D334}" type="slidenum">
              <a:rPr lang="zh-CN" altLang="en-US" smtClean="0">
                <a:solidFill>
                  <a:prstClr val="white"/>
                </a:solidFill>
              </a:r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3B55B-0BCE-4781-BC2E-EE26A9EBAB7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4F229-2B1E-4A36-AF6E-0C0C9AE8653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7D45C-5D0C-430D-8868-B530061C89FC}" type="slidenum">
              <a:rPr lang="zh-CN" altLang="en-US"/>
              <a:t>‹#›</a:t>
            </a:fld>
            <a:endParaRPr lang="en-US" sz="1800"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92CEF-0009-4026-823A-6D20960B9E21}" type="slidenum">
              <a:rPr lang="zh-CN" altLang="en-US"/>
              <a:t>‹#›</a:t>
            </a:fld>
            <a:endParaRPr lang="en-US" sz="1800"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15888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76591BDC-0157-4722-92C5-F7F0DF15D26A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38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5.emf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37.emf"/><Relationship Id="rId20" Type="http://schemas.openxmlformats.org/officeDocument/2006/relationships/image" Target="../media/image39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e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34.e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31.e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7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49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49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4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54.e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1.emf"/><Relationship Id="rId12" Type="http://schemas.openxmlformats.org/officeDocument/2006/relationships/oleObject" Target="../embeddings/oleObject54.bin"/><Relationship Id="rId17" Type="http://schemas.openxmlformats.org/officeDocument/2006/relationships/image" Target="../media/image56.e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56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3.emf"/><Relationship Id="rId5" Type="http://schemas.openxmlformats.org/officeDocument/2006/relationships/image" Target="../media/image50.emf"/><Relationship Id="rId15" Type="http://schemas.openxmlformats.org/officeDocument/2006/relationships/image" Target="../media/image55.e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2.emf"/><Relationship Id="rId14" Type="http://schemas.openxmlformats.org/officeDocument/2006/relationships/oleObject" Target="../embeddings/oleObject5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8.e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0.emf"/><Relationship Id="rId4" Type="http://schemas.openxmlformats.org/officeDocument/2006/relationships/image" Target="../media/image57.emf"/><Relationship Id="rId9" Type="http://schemas.openxmlformats.org/officeDocument/2006/relationships/oleObject" Target="../embeddings/oleObject6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3.e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75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10" Type="http://schemas.openxmlformats.org/officeDocument/2006/relationships/image" Target="../media/image72.e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7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8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8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88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13" Type="http://schemas.openxmlformats.org/officeDocument/2006/relationships/image" Target="../media/image95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2.wmf"/><Relationship Id="rId12" Type="http://schemas.openxmlformats.org/officeDocument/2006/relationships/oleObject" Target="../embeddings/oleObject9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2.bin"/><Relationship Id="rId11" Type="http://schemas.openxmlformats.org/officeDocument/2006/relationships/image" Target="../media/image94.wmf"/><Relationship Id="rId5" Type="http://schemas.openxmlformats.org/officeDocument/2006/relationships/image" Target="../media/image91.wmf"/><Relationship Id="rId15" Type="http://schemas.openxmlformats.org/officeDocument/2006/relationships/image" Target="../media/image96.wmf"/><Relationship Id="rId10" Type="http://schemas.openxmlformats.org/officeDocument/2006/relationships/oleObject" Target="../embeddings/oleObject94.bin"/><Relationship Id="rId4" Type="http://schemas.openxmlformats.org/officeDocument/2006/relationships/oleObject" Target="../embeddings/oleObject91.bin"/><Relationship Id="rId9" Type="http://schemas.openxmlformats.org/officeDocument/2006/relationships/image" Target="../media/image93.wmf"/><Relationship Id="rId14" Type="http://schemas.openxmlformats.org/officeDocument/2006/relationships/oleObject" Target="../embeddings/oleObject9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13" Type="http://schemas.openxmlformats.org/officeDocument/2006/relationships/image" Target="../media/image101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8.wmf"/><Relationship Id="rId12" Type="http://schemas.openxmlformats.org/officeDocument/2006/relationships/oleObject" Target="../embeddings/oleObject101.bin"/><Relationship Id="rId17" Type="http://schemas.openxmlformats.org/officeDocument/2006/relationships/image" Target="../media/image103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03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98.bin"/><Relationship Id="rId11" Type="http://schemas.openxmlformats.org/officeDocument/2006/relationships/image" Target="../media/image100.wmf"/><Relationship Id="rId5" Type="http://schemas.openxmlformats.org/officeDocument/2006/relationships/image" Target="../media/image97.wmf"/><Relationship Id="rId15" Type="http://schemas.openxmlformats.org/officeDocument/2006/relationships/image" Target="../media/image102.wmf"/><Relationship Id="rId10" Type="http://schemas.openxmlformats.org/officeDocument/2006/relationships/oleObject" Target="../embeddings/oleObject100.bin"/><Relationship Id="rId4" Type="http://schemas.openxmlformats.org/officeDocument/2006/relationships/oleObject" Target="../embeddings/oleObject97.bin"/><Relationship Id="rId9" Type="http://schemas.openxmlformats.org/officeDocument/2006/relationships/image" Target="../media/image99.wmf"/><Relationship Id="rId14" Type="http://schemas.openxmlformats.org/officeDocument/2006/relationships/oleObject" Target="../embeddings/oleObject10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09.bin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0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0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1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1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116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16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2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0" Type="http://schemas.openxmlformats.org/officeDocument/2006/relationships/image" Target="../media/image121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2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12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2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0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2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30.e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129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emf"/><Relationship Id="rId13" Type="http://schemas.openxmlformats.org/officeDocument/2006/relationships/oleObject" Target="../embeddings/oleObject136.bin"/><Relationship Id="rId18" Type="http://schemas.openxmlformats.org/officeDocument/2006/relationships/image" Target="../media/image138.emf"/><Relationship Id="rId3" Type="http://schemas.openxmlformats.org/officeDocument/2006/relationships/oleObject" Target="../embeddings/oleObject131.bin"/><Relationship Id="rId21" Type="http://schemas.openxmlformats.org/officeDocument/2006/relationships/oleObject" Target="../embeddings/oleObject140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35.emf"/><Relationship Id="rId17" Type="http://schemas.openxmlformats.org/officeDocument/2006/relationships/oleObject" Target="../embeddings/oleObject138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37.wmf"/><Relationship Id="rId20" Type="http://schemas.openxmlformats.org/officeDocument/2006/relationships/image" Target="../media/image139.e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32.emf"/><Relationship Id="rId11" Type="http://schemas.openxmlformats.org/officeDocument/2006/relationships/oleObject" Target="../embeddings/oleObject135.bin"/><Relationship Id="rId24" Type="http://schemas.openxmlformats.org/officeDocument/2006/relationships/image" Target="../media/image141.wmf"/><Relationship Id="rId5" Type="http://schemas.openxmlformats.org/officeDocument/2006/relationships/oleObject" Target="../embeddings/oleObject132.bin"/><Relationship Id="rId15" Type="http://schemas.openxmlformats.org/officeDocument/2006/relationships/oleObject" Target="../embeddings/oleObject137.bin"/><Relationship Id="rId23" Type="http://schemas.openxmlformats.org/officeDocument/2006/relationships/oleObject" Target="../embeddings/oleObject141.bin"/><Relationship Id="rId10" Type="http://schemas.openxmlformats.org/officeDocument/2006/relationships/image" Target="../media/image134.emf"/><Relationship Id="rId19" Type="http://schemas.openxmlformats.org/officeDocument/2006/relationships/oleObject" Target="../embeddings/oleObject139.bin"/><Relationship Id="rId4" Type="http://schemas.openxmlformats.org/officeDocument/2006/relationships/image" Target="../media/image131.e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36.emf"/><Relationship Id="rId22" Type="http://schemas.openxmlformats.org/officeDocument/2006/relationships/image" Target="../media/image14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oleObject" Target="../embeddings/oleObject147.bin"/><Relationship Id="rId18" Type="http://schemas.openxmlformats.org/officeDocument/2006/relationships/image" Target="../media/image149.wmf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46.wmf"/><Relationship Id="rId17" Type="http://schemas.openxmlformats.org/officeDocument/2006/relationships/oleObject" Target="../embeddings/oleObject149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48.e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43.w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48.bin"/><Relationship Id="rId10" Type="http://schemas.openxmlformats.org/officeDocument/2006/relationships/image" Target="../media/image145.wmf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47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5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51.w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0" Type="http://schemas.openxmlformats.org/officeDocument/2006/relationships/image" Target="../media/image153.wmf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53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56.wmf"/><Relationship Id="rId5" Type="http://schemas.openxmlformats.org/officeDocument/2006/relationships/oleObject" Target="../embeddings/oleObject156.bin"/><Relationship Id="rId10" Type="http://schemas.openxmlformats.org/officeDocument/2006/relationships/image" Target="../media/image158.wmf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15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image" Target="../media/image162.png"/><Relationship Id="rId7" Type="http://schemas.openxmlformats.org/officeDocument/2006/relationships/image" Target="../media/image166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3.png"/><Relationship Id="rId5" Type="http://schemas.openxmlformats.org/officeDocument/2006/relationships/image" Target="../media/image172.png"/><Relationship Id="rId4" Type="http://schemas.openxmlformats.org/officeDocument/2006/relationships/image" Target="../media/image17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slide" Target="slide11.xml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0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9.e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755650" y="2133600"/>
            <a:ext cx="7804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6000">
                <a:latin typeface="华文新魏" panose="02010800040101010101" pitchFamily="2" charset="-122"/>
                <a:ea typeface="华文新魏" panose="02010800040101010101" pitchFamily="2" charset="-122"/>
              </a:rPr>
              <a:t>概率统计第四章习题课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179388" y="5013325"/>
            <a:ext cx="6858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0" hangingPunct="0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∴</a:t>
            </a:r>
            <a:r>
              <a:rPr kumimoji="1"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kumimoji="1"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1"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r>
              <a:rPr kumimoji="1" lang="en-US" altLang="zh-CN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</a:p>
        </p:txBody>
      </p:sp>
      <p:graphicFrame>
        <p:nvGraphicFramePr>
          <p:cNvPr id="237571" name="Object 3"/>
          <p:cNvGraphicFramePr>
            <a:graphicFrameLocks noChangeAspect="1"/>
          </p:cNvGraphicFramePr>
          <p:nvPr/>
        </p:nvGraphicFramePr>
        <p:xfrm>
          <a:off x="1770063" y="111125"/>
          <a:ext cx="339407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38" name="Equation" r:id="rId3" imgW="1993900" imgH="647700" progId="Equation.DSMT4">
                  <p:embed/>
                </p:oleObj>
              </mc:Choice>
              <mc:Fallback>
                <p:oleObj name="Equation" r:id="rId3" imgW="1993900" imgH="647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111125"/>
                        <a:ext cx="3394075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2" name="Object 4"/>
          <p:cNvGraphicFramePr>
            <a:graphicFrameLocks noChangeAspect="1"/>
          </p:cNvGraphicFramePr>
          <p:nvPr/>
        </p:nvGraphicFramePr>
        <p:xfrm>
          <a:off x="611188" y="1030288"/>
          <a:ext cx="5354637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39" name="Equation" r:id="rId5" imgW="2971800" imgH="647700" progId="Equation.DSMT4">
                  <p:embed/>
                </p:oleObj>
              </mc:Choice>
              <mc:Fallback>
                <p:oleObj name="Equation" r:id="rId5" imgW="2971800" imgH="647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030288"/>
                        <a:ext cx="5354637" cy="130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3" name="Object 5"/>
          <p:cNvGraphicFramePr>
            <a:graphicFrameLocks noChangeAspect="1"/>
          </p:cNvGraphicFramePr>
          <p:nvPr/>
        </p:nvGraphicFramePr>
        <p:xfrm>
          <a:off x="684213" y="2119313"/>
          <a:ext cx="4032250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40" name="Equation" r:id="rId7" imgW="2108200" imgH="647700" progId="Equation.DSMT4">
                  <p:embed/>
                </p:oleObj>
              </mc:Choice>
              <mc:Fallback>
                <p:oleObj name="Equation" r:id="rId7" imgW="2108200" imgH="647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119313"/>
                        <a:ext cx="4032250" cy="1360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5" name="Object 7"/>
          <p:cNvGraphicFramePr>
            <a:graphicFrameLocks noChangeAspect="1"/>
          </p:cNvGraphicFramePr>
          <p:nvPr/>
        </p:nvGraphicFramePr>
        <p:xfrm>
          <a:off x="4675188" y="2173288"/>
          <a:ext cx="2992437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41" name="Equation" r:id="rId9" imgW="1663700" imgH="622300" progId="Equation.DSMT4">
                  <p:embed/>
                </p:oleObj>
              </mc:Choice>
              <mc:Fallback>
                <p:oleObj name="Equation" r:id="rId9" imgW="1663700" imgH="622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188" y="2173288"/>
                        <a:ext cx="2992437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6" name="Object 8"/>
          <p:cNvGraphicFramePr>
            <a:graphicFrameLocks noChangeAspect="1"/>
          </p:cNvGraphicFramePr>
          <p:nvPr/>
        </p:nvGraphicFramePr>
        <p:xfrm>
          <a:off x="627063" y="3483602"/>
          <a:ext cx="3001834" cy="1097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42" name="Equation" r:id="rId11" imgW="1701800" imgH="622300" progId="Equation.DSMT4">
                  <p:embed/>
                </p:oleObj>
              </mc:Choice>
              <mc:Fallback>
                <p:oleObj name="Equation" r:id="rId11" imgW="1701800" imgH="622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3483602"/>
                        <a:ext cx="3001834" cy="1097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7" name="Object 9"/>
          <p:cNvGraphicFramePr>
            <a:graphicFrameLocks noChangeAspect="1"/>
          </p:cNvGraphicFramePr>
          <p:nvPr/>
        </p:nvGraphicFramePr>
        <p:xfrm>
          <a:off x="3665538" y="3433730"/>
          <a:ext cx="1773587" cy="1219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43" name="Equation" r:id="rId13" imgW="14630400" imgH="10058400" progId="Equation.DSMT4">
                  <p:embed/>
                </p:oleObj>
              </mc:Choice>
              <mc:Fallback>
                <p:oleObj name="Equation" r:id="rId13" imgW="14630400" imgH="10058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8" y="3433730"/>
                        <a:ext cx="1773587" cy="12194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8" name="Object 10"/>
          <p:cNvGraphicFramePr>
            <a:graphicFrameLocks noChangeAspect="1"/>
          </p:cNvGraphicFramePr>
          <p:nvPr/>
        </p:nvGraphicFramePr>
        <p:xfrm>
          <a:off x="5580063" y="3487336"/>
          <a:ext cx="1361958" cy="1093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44" name="Equation" r:id="rId15" imgW="774700" imgH="622300" progId="Equation.DSMT4">
                  <p:embed/>
                </p:oleObj>
              </mc:Choice>
              <mc:Fallback>
                <p:oleObj name="Equation" r:id="rId15" imgW="774700" imgH="622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487336"/>
                        <a:ext cx="1361958" cy="1093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9" name="Object 11"/>
          <p:cNvGraphicFramePr>
            <a:graphicFrameLocks noChangeAspect="1"/>
          </p:cNvGraphicFramePr>
          <p:nvPr/>
        </p:nvGraphicFramePr>
        <p:xfrm>
          <a:off x="3995738" y="4810125"/>
          <a:ext cx="2393950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45" name="Equation" r:id="rId17" imgW="1320800" imgH="622300" progId="Equation.DSMT4">
                  <p:embed/>
                </p:oleObj>
              </mc:Choice>
              <mc:Fallback>
                <p:oleObj name="Equation" r:id="rId17" imgW="1320800" imgH="622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810125"/>
                        <a:ext cx="2393950" cy="121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81" name="Object 13"/>
          <p:cNvGraphicFramePr>
            <a:graphicFrameLocks noChangeAspect="1"/>
          </p:cNvGraphicFramePr>
          <p:nvPr/>
        </p:nvGraphicFramePr>
        <p:xfrm>
          <a:off x="6516688" y="4829175"/>
          <a:ext cx="1370012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46" name="Equation" r:id="rId19" imgW="723900" imgH="622300" progId="Equation.DSMT4">
                  <p:embed/>
                </p:oleObj>
              </mc:Choice>
              <mc:Fallback>
                <p:oleObj name="Equation" r:id="rId19" imgW="723900" imgH="6223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4829175"/>
                        <a:ext cx="1370012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8838" name="Object 6"/>
          <p:cNvGraphicFramePr>
            <a:graphicFrameLocks noChangeAspect="1"/>
          </p:cNvGraphicFramePr>
          <p:nvPr/>
        </p:nvGraphicFramePr>
        <p:xfrm>
          <a:off x="1547813" y="898252"/>
          <a:ext cx="5980112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8" name="公式" r:id="rId3" imgW="2298700" imgH="393700" progId="Equation.3">
                  <p:embed/>
                </p:oleObj>
              </mc:Choice>
              <mc:Fallback>
                <p:oleObj name="公式" r:id="rId3" imgW="22987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898252"/>
                        <a:ext cx="5980112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41" name="Rectangle 9"/>
          <p:cNvSpPr>
            <a:spLocks noChangeArrowheads="1"/>
          </p:cNvSpPr>
          <p:nvPr/>
        </p:nvSpPr>
        <p:spPr bwMode="auto">
          <a:xfrm>
            <a:off x="611188" y="188640"/>
            <a:ext cx="3444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Tahoma" panose="020B0604030504040204" pitchFamily="34" charset="0"/>
              </a:rPr>
              <a:t>7.</a:t>
            </a:r>
            <a:r>
              <a:rPr lang="zh-CN" altLang="en-US">
                <a:latin typeface="Tahoma" panose="020B0604030504040204" pitchFamily="34" charset="0"/>
              </a:rPr>
              <a:t>设 </a:t>
            </a:r>
            <a:r>
              <a:rPr lang="en-US" altLang="zh-CN" i="1">
                <a:latin typeface="Times New Roman" panose="02020603050405020304" pitchFamily="18" charset="0"/>
              </a:rPr>
              <a:t>X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的分布律为</a:t>
            </a:r>
          </a:p>
        </p:txBody>
      </p:sp>
      <p:grpSp>
        <p:nvGrpSpPr>
          <p:cNvPr id="2" name="Group 13"/>
          <p:cNvGrpSpPr/>
          <p:nvPr/>
        </p:nvGrpSpPr>
        <p:grpSpPr bwMode="auto">
          <a:xfrm>
            <a:off x="971550" y="1988865"/>
            <a:ext cx="7013575" cy="620712"/>
            <a:chOff x="975" y="1480"/>
            <a:chExt cx="4418" cy="391"/>
          </a:xfrm>
        </p:grpSpPr>
        <p:graphicFrame>
          <p:nvGraphicFramePr>
            <p:cNvPr id="17417" name="Object 5"/>
            <p:cNvGraphicFramePr>
              <a:graphicFrameLocks noChangeAspect="1"/>
            </p:cNvGraphicFramePr>
            <p:nvPr/>
          </p:nvGraphicFramePr>
          <p:xfrm>
            <a:off x="1565" y="1525"/>
            <a:ext cx="635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49" name="公式" r:id="rId5" imgW="354965" imgH="177800" progId="Equation.3">
                    <p:embed/>
                  </p:oleObj>
                </mc:Choice>
                <mc:Fallback>
                  <p:oleObj name="公式" r:id="rId5" imgW="354965" imgH="177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1525"/>
                          <a:ext cx="635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8" name="Object 4"/>
            <p:cNvGraphicFramePr>
              <a:graphicFrameLocks noChangeAspect="1"/>
            </p:cNvGraphicFramePr>
            <p:nvPr/>
          </p:nvGraphicFramePr>
          <p:xfrm>
            <a:off x="4014" y="1525"/>
            <a:ext cx="1379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50" name="公式" r:id="rId7" imgW="799465" imgH="203200" progId="Equation.3">
                    <p:embed/>
                  </p:oleObj>
                </mc:Choice>
                <mc:Fallback>
                  <p:oleObj name="公式" r:id="rId7" imgW="799465" imgH="203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1525"/>
                          <a:ext cx="1379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9" name="Rectangle 10"/>
            <p:cNvSpPr>
              <a:spLocks noChangeArrowheads="1"/>
            </p:cNvSpPr>
            <p:nvPr/>
          </p:nvSpPr>
          <p:spPr bwMode="auto">
            <a:xfrm>
              <a:off x="975" y="1480"/>
              <a:ext cx="6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其中</a:t>
              </a: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420" name="Rectangle 11"/>
            <p:cNvSpPr>
              <a:spLocks noChangeArrowheads="1"/>
            </p:cNvSpPr>
            <p:nvPr/>
          </p:nvSpPr>
          <p:spPr bwMode="auto">
            <a:xfrm>
              <a:off x="2154" y="1480"/>
              <a:ext cx="19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为已知常数，求</a:t>
              </a:r>
              <a:endParaRPr lang="zh-CN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71550" y="2996803"/>
            <a:ext cx="3281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解法</a:t>
            </a:r>
            <a:r>
              <a:rPr lang="en-US" altLang="zh-CN" sz="3200" dirty="0"/>
              <a:t>1</a:t>
            </a:r>
            <a:r>
              <a:rPr lang="zh-CN" altLang="en-US" sz="3200" dirty="0"/>
              <a:t>：根据定义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4934" y="3932907"/>
            <a:ext cx="4140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解法</a:t>
            </a:r>
            <a:r>
              <a:rPr lang="en-US" altLang="zh-CN" sz="3200" dirty="0"/>
              <a:t>2</a:t>
            </a:r>
            <a:r>
              <a:rPr lang="zh-CN" altLang="en-US" sz="3200" dirty="0"/>
              <a:t>：利用</a:t>
            </a:r>
            <a:r>
              <a:rPr lang="en-US" altLang="zh-CN" sz="3200" dirty="0"/>
              <a:t>16</a:t>
            </a:r>
            <a:r>
              <a:rPr lang="zh-CN" altLang="en-US" sz="3200" dirty="0"/>
              <a:t>题结论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1" grpId="0"/>
      <p:bldP spid="3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860" name="Object 4"/>
          <p:cNvGraphicFramePr>
            <a:graphicFrameLocks noChangeAspect="1"/>
          </p:cNvGraphicFramePr>
          <p:nvPr/>
        </p:nvGraphicFramePr>
        <p:xfrm>
          <a:off x="323850" y="2120900"/>
          <a:ext cx="4592638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0" name="Equation" r:id="rId4" imgW="42367200" imgH="5486400" progId="Equation.DSMT4">
                  <p:embed/>
                </p:oleObj>
              </mc:Choice>
              <mc:Fallback>
                <p:oleObj name="Equation" r:id="rId4" imgW="42367200" imgH="5486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120900"/>
                        <a:ext cx="4592638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62" name="Rectangle 6"/>
          <p:cNvSpPr>
            <a:spLocks noChangeArrowheads="1"/>
          </p:cNvSpPr>
          <p:nvPr/>
        </p:nvSpPr>
        <p:spPr bwMode="auto">
          <a:xfrm>
            <a:off x="578513" y="1332877"/>
            <a:ext cx="2732088" cy="5794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>
                <a:latin typeface="Tahoma" panose="020B0604030504040204" pitchFamily="34" charset="0"/>
              </a:rPr>
              <a:t>利用</a:t>
            </a:r>
            <a:r>
              <a:rPr lang="en-US" altLang="zh-CN" dirty="0">
                <a:latin typeface="Tahoma" panose="020B0604030504040204" pitchFamily="34" charset="0"/>
              </a:rPr>
              <a:t>16</a:t>
            </a:r>
            <a:r>
              <a:rPr lang="zh-CN" altLang="en-US" dirty="0">
                <a:latin typeface="Tahoma" panose="020B0604030504040204" pitchFamily="34" charset="0"/>
              </a:rPr>
              <a:t>题结论</a:t>
            </a:r>
            <a:r>
              <a:rPr lang="zh-CN" altLang="en-US" sz="1800" dirty="0">
                <a:latin typeface="Tahoma" panose="020B0604030504040204" pitchFamily="34" charset="0"/>
              </a:rPr>
              <a:t> </a:t>
            </a:r>
          </a:p>
        </p:txBody>
      </p:sp>
      <p:graphicFrame>
        <p:nvGraphicFramePr>
          <p:cNvPr id="249866" name="Object 10"/>
          <p:cNvGraphicFramePr>
            <a:graphicFrameLocks noChangeAspect="1"/>
          </p:cNvGraphicFramePr>
          <p:nvPr/>
        </p:nvGraphicFramePr>
        <p:xfrm>
          <a:off x="5050036" y="1916832"/>
          <a:ext cx="3554412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1" name="Equation" r:id="rId6" imgW="32918400" imgH="10058400" progId="Equation.DSMT4">
                  <p:embed/>
                </p:oleObj>
              </mc:Choice>
              <mc:Fallback>
                <p:oleObj name="Equation" r:id="rId6" imgW="32918400" imgH="10058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0036" y="1916832"/>
                        <a:ext cx="3554412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65" name="Object 9"/>
          <p:cNvGraphicFramePr>
            <a:graphicFrameLocks noChangeAspect="1"/>
          </p:cNvGraphicFramePr>
          <p:nvPr/>
        </p:nvGraphicFramePr>
        <p:xfrm>
          <a:off x="272381" y="3284984"/>
          <a:ext cx="221138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2" name="Equation" r:id="rId8" imgW="17373600" imgH="3962400" progId="Equation.DSMT4">
                  <p:embed/>
                </p:oleObj>
              </mc:Choice>
              <mc:Fallback>
                <p:oleObj name="Equation" r:id="rId8" imgW="17373600" imgH="3962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381" y="3284984"/>
                        <a:ext cx="2211387" cy="4984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64" name="Object 8"/>
          <p:cNvGraphicFramePr>
            <a:graphicFrameLocks noChangeAspect="1"/>
          </p:cNvGraphicFramePr>
          <p:nvPr/>
        </p:nvGraphicFramePr>
        <p:xfrm>
          <a:off x="467544" y="4185964"/>
          <a:ext cx="76835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3" name="Equation" r:id="rId10" imgW="60350400" imgH="4876800" progId="Equation.DSMT4">
                  <p:embed/>
                </p:oleObj>
              </mc:Choice>
              <mc:Fallback>
                <p:oleObj name="Equation" r:id="rId10" imgW="60350400" imgH="4876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185964"/>
                        <a:ext cx="76835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63" name="Object 7"/>
          <p:cNvGraphicFramePr>
            <a:graphicFrameLocks noChangeAspect="1"/>
          </p:cNvGraphicFramePr>
          <p:nvPr/>
        </p:nvGraphicFramePr>
        <p:xfrm>
          <a:off x="395536" y="4869160"/>
          <a:ext cx="65913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4" name="Equation" r:id="rId12" imgW="2197100" imgH="203200" progId="Equation.DSMT4">
                  <p:embed/>
                </p:oleObj>
              </mc:Choice>
              <mc:Fallback>
                <p:oleObj name="Equation" r:id="rId12" imgW="2197100" imgH="20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869160"/>
                        <a:ext cx="65913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71" name="Rectangle 15"/>
          <p:cNvSpPr>
            <a:spLocks noChangeArrowheads="1"/>
          </p:cNvSpPr>
          <p:nvPr/>
        </p:nvSpPr>
        <p:spPr bwMode="auto">
          <a:xfrm>
            <a:off x="3543498" y="1364459"/>
            <a:ext cx="5060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引入</a:t>
            </a:r>
            <a:r>
              <a:rPr lang="zh-CN" altLang="en-US" dirty="0">
                <a:latin typeface="Tahoma" panose="020B0604030504040204" pitchFamily="34" charset="0"/>
              </a:rPr>
              <a:t>几何分布的随机变量，</a:t>
            </a:r>
          </a:p>
        </p:txBody>
      </p:sp>
      <p:graphicFrame>
        <p:nvGraphicFramePr>
          <p:cNvPr id="249879" name="Object 23"/>
          <p:cNvGraphicFramePr>
            <a:graphicFrameLocks noChangeAspect="1"/>
          </p:cNvGraphicFramePr>
          <p:nvPr/>
        </p:nvGraphicFramePr>
        <p:xfrm>
          <a:off x="2691134" y="3140968"/>
          <a:ext cx="612933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5" name="Equation" r:id="rId14" imgW="2641600" imgH="393700" progId="Equation.DSMT4">
                  <p:embed/>
                </p:oleObj>
              </mc:Choice>
              <mc:Fallback>
                <p:oleObj name="Equation" r:id="rId14" imgW="2641600" imgH="3937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1134" y="3140968"/>
                        <a:ext cx="6129338" cy="90805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79512" y="1196752"/>
            <a:ext cx="8712968" cy="180910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44475" y="33338"/>
          <a:ext cx="835977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6" name="Equation" r:id="rId16" imgW="77114400" imgH="9448800" progId="Equation.DSMT4">
                  <p:embed/>
                </p:oleObj>
              </mc:Choice>
              <mc:Fallback>
                <p:oleObj name="Equation" r:id="rId16" imgW="77114400" imgH="9448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" y="33338"/>
                        <a:ext cx="835977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4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49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4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4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4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4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49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4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2" grpId="0" animBg="1"/>
      <p:bldP spid="249871" grpId="0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Text Box 2"/>
          <p:cNvSpPr txBox="1">
            <a:spLocks noChangeArrowheads="1"/>
          </p:cNvSpPr>
          <p:nvPr/>
        </p:nvSpPr>
        <p:spPr bwMode="auto">
          <a:xfrm>
            <a:off x="611188" y="44624"/>
            <a:ext cx="7273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ahoma" panose="020B0604030504040204" pitchFamily="34" charset="0"/>
              </a:rPr>
              <a:t>9.</a:t>
            </a:r>
            <a:r>
              <a:rPr kumimoji="1" lang="zh-CN" altLang="en-US">
                <a:latin typeface="Tahoma" panose="020B0604030504040204" pitchFamily="34" charset="0"/>
              </a:rPr>
              <a:t>证明：</a:t>
            </a: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对任意常数</a:t>
            </a:r>
            <a:r>
              <a:rPr kumimoji="1" lang="en-US" altLang="zh-CN" i="1">
                <a:latin typeface="Times New Roman" panose="02020603050405020304" pitchFamily="18" charset="0"/>
                <a:ea typeface="楷体_GB2312" pitchFamily="49" charset="-122"/>
              </a:rPr>
              <a:t>C, D 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楷体_GB2312" pitchFamily="49" charset="-122"/>
              </a:rPr>
              <a:t>X – C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en-US" altLang="zh-CN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kumimoji="1" lang="en-US" altLang="zh-CN" sz="36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32451" name="Object 3"/>
          <p:cNvGraphicFramePr>
            <a:graphicFrameLocks noChangeAspect="1"/>
          </p:cNvGraphicFramePr>
          <p:nvPr/>
        </p:nvGraphicFramePr>
        <p:xfrm>
          <a:off x="1631950" y="641326"/>
          <a:ext cx="6684963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3" name="Equation" r:id="rId4" imgW="4470400" imgH="393700" progId="Equation.DSMT4">
                  <p:embed/>
                </p:oleObj>
              </mc:Choice>
              <mc:Fallback>
                <p:oleObj name="Equation" r:id="rId4" imgW="44704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641326"/>
                        <a:ext cx="6684963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3" name="Object 5"/>
          <p:cNvGraphicFramePr>
            <a:graphicFrameLocks noChangeAspect="1"/>
          </p:cNvGraphicFramePr>
          <p:nvPr/>
        </p:nvGraphicFramePr>
        <p:xfrm>
          <a:off x="3278188" y="2400276"/>
          <a:ext cx="52546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4" name="Equation" r:id="rId6" imgW="3327400" imgH="304800" progId="Equation.DSMT4">
                  <p:embed/>
                </p:oleObj>
              </mc:Choice>
              <mc:Fallback>
                <p:oleObj name="Equation" r:id="rId6" imgW="3327400" imgH="304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188" y="2400276"/>
                        <a:ext cx="525462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4" name="Text Box 6"/>
          <p:cNvSpPr txBox="1">
            <a:spLocks noChangeArrowheads="1"/>
          </p:cNvSpPr>
          <p:nvPr/>
        </p:nvSpPr>
        <p:spPr bwMode="auto">
          <a:xfrm>
            <a:off x="35496" y="4437112"/>
            <a:ext cx="59197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kumimoji="1"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C = E</a:t>
            </a:r>
            <a:r>
              <a:rPr kumimoji="1" lang="en-US" altLang="zh-CN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en-US" altLang="zh-CN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</a:rPr>
              <a:t>时，显然等号成立；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/>
        </p:nvSpPr>
        <p:spPr bwMode="auto">
          <a:xfrm>
            <a:off x="20638" y="5021312"/>
            <a:ext cx="3098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kumimoji="1" lang="en-US" altLang="zh-CN" i="1">
                <a:latin typeface="Times New Roman" panose="02020603050405020304" pitchFamily="18" charset="0"/>
                <a:ea typeface="楷体_GB2312" pitchFamily="49" charset="-122"/>
              </a:rPr>
              <a:t>C </a:t>
            </a:r>
            <a:r>
              <a:rPr kumimoji="1" lang="en-US" altLang="zh-CN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 </a:t>
            </a:r>
            <a:r>
              <a:rPr kumimoji="1" lang="en-US" altLang="zh-CN" i="1">
                <a:latin typeface="Times New Roman" panose="02020603050405020304" pitchFamily="18" charset="0"/>
                <a:ea typeface="楷体_GB2312" pitchFamily="49" charset="-122"/>
              </a:rPr>
              <a:t> E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时，</a:t>
            </a:r>
          </a:p>
        </p:txBody>
      </p:sp>
      <p:graphicFrame>
        <p:nvGraphicFramePr>
          <p:cNvPr id="232456" name="Object 8"/>
          <p:cNvGraphicFramePr>
            <a:graphicFrameLocks noChangeAspect="1"/>
          </p:cNvGraphicFramePr>
          <p:nvPr/>
        </p:nvGraphicFramePr>
        <p:xfrm>
          <a:off x="2828925" y="5095925"/>
          <a:ext cx="27336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5" name="Equation" r:id="rId8" imgW="4292600" imgH="723900" progId="Equation.3">
                  <p:embed/>
                </p:oleObj>
              </mc:Choice>
              <mc:Fallback>
                <p:oleObj name="Equation" r:id="rId8" imgW="4292600" imgH="723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5095925"/>
                        <a:ext cx="273367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7" name="Object 9"/>
          <p:cNvGraphicFramePr>
            <a:graphicFrameLocks noChangeAspect="1"/>
          </p:cNvGraphicFramePr>
          <p:nvPr/>
        </p:nvGraphicFramePr>
        <p:xfrm>
          <a:off x="5724525" y="5075287"/>
          <a:ext cx="32099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6" name="Equation" r:id="rId10" imgW="5054600" imgH="762000" progId="Equation.3">
                  <p:embed/>
                </p:oleObj>
              </mc:Choice>
              <mc:Fallback>
                <p:oleObj name="Equation" r:id="rId10" imgW="5054600" imgH="762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5075287"/>
                        <a:ext cx="32099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8" name="Object 10"/>
          <p:cNvGraphicFramePr>
            <a:graphicFrameLocks noChangeAspect="1"/>
          </p:cNvGraphicFramePr>
          <p:nvPr/>
        </p:nvGraphicFramePr>
        <p:xfrm>
          <a:off x="3295650" y="3833788"/>
          <a:ext cx="386873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7" name="Equation" r:id="rId12" imgW="5994400" imgH="723900" progId="Equation.DSMT4">
                  <p:embed/>
                </p:oleObj>
              </mc:Choice>
              <mc:Fallback>
                <p:oleObj name="Equation" r:id="rId12" imgW="5994400" imgH="7239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650" y="3833788"/>
                        <a:ext cx="3868738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9" name="Object 11"/>
          <p:cNvGraphicFramePr>
            <a:graphicFrameLocks noChangeAspect="1"/>
          </p:cNvGraphicFramePr>
          <p:nvPr/>
        </p:nvGraphicFramePr>
        <p:xfrm>
          <a:off x="492125" y="1412851"/>
          <a:ext cx="8431213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8" name="Equation" r:id="rId14" imgW="7061200" imgH="723900" progId="Equation.DSMT4">
                  <p:embed/>
                </p:oleObj>
              </mc:Choice>
              <mc:Fallback>
                <p:oleObj name="Equation" r:id="rId14" imgW="7061200" imgH="723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1412851"/>
                        <a:ext cx="8431213" cy="950912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标注 1"/>
          <p:cNvSpPr/>
          <p:nvPr/>
        </p:nvSpPr>
        <p:spPr>
          <a:xfrm>
            <a:off x="755650" y="2795563"/>
            <a:ext cx="1512888" cy="396875"/>
          </a:xfrm>
          <a:prstGeom prst="wedgeRectCallout">
            <a:avLst>
              <a:gd name="adj1" fmla="val 141242"/>
              <a:gd name="adj2" fmla="val -3806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D(x)</a:t>
            </a:r>
            <a:r>
              <a:rPr lang="zh-CN" altLang="en-US" sz="2400" dirty="0"/>
              <a:t>定义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28638" y="3189263"/>
          <a:ext cx="81470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9" name="Equation" r:id="rId16" imgW="6045200" imgH="304800" progId="Equation.DSMT4">
                  <p:embed/>
                </p:oleObj>
              </mc:Choice>
              <mc:Fallback>
                <p:oleObj name="Equation" r:id="rId16" imgW="6045200" imgH="3048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3189263"/>
                        <a:ext cx="8147050" cy="50641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282575" y="620688"/>
            <a:ext cx="1235075" cy="584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>
                <a:latin typeface="Tahoma" panose="020B0604030504040204" pitchFamily="34" charset="0"/>
              </a:rPr>
              <a:t>法一：</a:t>
            </a:r>
            <a:endParaRPr kumimoji="1" lang="en-US" altLang="zh-CN" sz="360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3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3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0" grpId="0"/>
      <p:bldP spid="232454" grpId="0" autoUpdateAnimBg="0"/>
      <p:bldP spid="232455" grpId="0" autoUpdateAnimBg="0"/>
      <p:bldP spid="2" grpId="0" animBg="1"/>
      <p:bldP spid="13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"/>
          <p:cNvSpPr txBox="1">
            <a:spLocks noChangeArrowheads="1"/>
          </p:cNvSpPr>
          <p:nvPr/>
        </p:nvSpPr>
        <p:spPr bwMode="auto">
          <a:xfrm>
            <a:off x="1476375" y="259383"/>
            <a:ext cx="4464050" cy="5857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dirty="0">
                <a:latin typeface="Tahoma" panose="020B0604030504040204" pitchFamily="34" charset="0"/>
              </a:rPr>
              <a:t>法二：</a:t>
            </a:r>
            <a:r>
              <a:rPr kumimoji="1"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D </a:t>
            </a:r>
            <a:r>
              <a:rPr kumimoji="1" lang="en-US" altLang="zh-CN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en-US" altLang="zh-CN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en-US" altLang="zh-CN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kumimoji="1" lang="en-US" altLang="zh-CN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en-US" altLang="zh-CN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X – C</a:t>
            </a:r>
            <a:r>
              <a:rPr kumimoji="1" lang="en-US" altLang="zh-CN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en-US" altLang="zh-CN" baseline="30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kumimoji="1" lang="en-US" altLang="zh-CN" sz="3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45763" name="Object 3"/>
          <p:cNvGraphicFramePr>
            <a:graphicFrameLocks noChangeAspect="1"/>
          </p:cNvGraphicFramePr>
          <p:nvPr/>
        </p:nvGraphicFramePr>
        <p:xfrm>
          <a:off x="2195513" y="1124570"/>
          <a:ext cx="3455987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0" name="公式" r:id="rId3" imgW="1625600" imgH="279400" progId="Equation.3">
                  <p:embed/>
                </p:oleObj>
              </mc:Choice>
              <mc:Fallback>
                <p:oleObj name="公式" r:id="rId3" imgW="1625600" imgH="279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124570"/>
                        <a:ext cx="3455987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4" name="Object 4"/>
          <p:cNvGraphicFramePr>
            <a:graphicFrameLocks noChangeAspect="1"/>
          </p:cNvGraphicFramePr>
          <p:nvPr/>
        </p:nvGraphicFramePr>
        <p:xfrm>
          <a:off x="1835150" y="1915145"/>
          <a:ext cx="65532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1" name="公式" r:id="rId5" imgW="4000500" imgH="254000" progId="Equation.3">
                  <p:embed/>
                </p:oleObj>
              </mc:Choice>
              <mc:Fallback>
                <p:oleObj name="公式" r:id="rId5" imgW="4000500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915145"/>
                        <a:ext cx="655320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5" name="Object 5"/>
          <p:cNvGraphicFramePr>
            <a:graphicFrameLocks noChangeAspect="1"/>
          </p:cNvGraphicFramePr>
          <p:nvPr/>
        </p:nvGraphicFramePr>
        <p:xfrm>
          <a:off x="1763713" y="3788395"/>
          <a:ext cx="36004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2" name="公式" r:id="rId7" imgW="1778000" imgH="254000" progId="Equation.3">
                  <p:embed/>
                </p:oleObj>
              </mc:Choice>
              <mc:Fallback>
                <p:oleObj name="公式" r:id="rId7" imgW="1778000" imgH="254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788395"/>
                        <a:ext cx="360045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6" name="Object 6"/>
          <p:cNvGraphicFramePr>
            <a:graphicFrameLocks noChangeAspect="1"/>
          </p:cNvGraphicFramePr>
          <p:nvPr/>
        </p:nvGraphicFramePr>
        <p:xfrm>
          <a:off x="1763713" y="2851770"/>
          <a:ext cx="4103687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3" name="公式" r:id="rId9" imgW="2159000" imgH="254000" progId="Equation.3">
                  <p:embed/>
                </p:oleObj>
              </mc:Choice>
              <mc:Fallback>
                <p:oleObj name="公式" r:id="rId9" imgW="21590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851770"/>
                        <a:ext cx="4103687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2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4742" name="Object 6"/>
          <p:cNvGraphicFramePr>
            <a:graphicFrameLocks noChangeAspect="1"/>
          </p:cNvGraphicFramePr>
          <p:nvPr/>
        </p:nvGraphicFramePr>
        <p:xfrm>
          <a:off x="1979613" y="1916287"/>
          <a:ext cx="46085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4" name="公式" r:id="rId3" imgW="1548765" imgH="203200" progId="Equation.3">
                  <p:embed/>
                </p:oleObj>
              </mc:Choice>
              <mc:Fallback>
                <p:oleObj name="公式" r:id="rId3" imgW="1548765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916287"/>
                        <a:ext cx="4608512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TextBox 1"/>
          <p:cNvSpPr txBox="1">
            <a:spLocks noChangeArrowheads="1"/>
          </p:cNvSpPr>
          <p:nvPr/>
        </p:nvSpPr>
        <p:spPr bwMode="auto">
          <a:xfrm>
            <a:off x="611188" y="44624"/>
            <a:ext cx="7993062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10. 11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岁男孩身高服从正态分布，期望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143.10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厘米，标准差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5.67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厘米，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(143.1, 5.67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求身高的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95%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正常范围。</a:t>
            </a: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1654175" y="2544937"/>
          <a:ext cx="5402263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5" name="Equation" r:id="rId5" imgW="1815465" imgH="393700" progId="Equation.DSMT4">
                  <p:embed/>
                </p:oleObj>
              </mc:Choice>
              <mc:Fallback>
                <p:oleObj name="Equation" r:id="rId5" imgW="1815465" imgH="393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2544937"/>
                        <a:ext cx="5402263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692274" y="4869037"/>
            <a:ext cx="5616029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解得 </a:t>
            </a:r>
            <a:r>
              <a:rPr lang="el-GR" altLang="zh-CN" i="1" dirty="0">
                <a:latin typeface="Times New Roman" panose="02020603050405020304"/>
                <a:cs typeface="Times New Roman" panose="02020603050405020304"/>
              </a:rPr>
              <a:t>α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=1.96*5.67=11.11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(131.99, 154.21)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1023938" y="3645074"/>
          <a:ext cx="751522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6" name="Equation" r:id="rId7" imgW="2527300" imgH="393700" progId="Equation.DSMT4">
                  <p:embed/>
                </p:oleObj>
              </mc:Choice>
              <mc:Fallback>
                <p:oleObj name="Equation" r:id="rId7" imgW="2527300" imgH="393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3645074"/>
                        <a:ext cx="7515225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072" name="Object 8"/>
          <p:cNvGraphicFramePr>
            <a:graphicFrameLocks noChangeAspect="1"/>
          </p:cNvGraphicFramePr>
          <p:nvPr/>
        </p:nvGraphicFramePr>
        <p:xfrm>
          <a:off x="2411413" y="575841"/>
          <a:ext cx="2735262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0" name="公式" r:id="rId3" imgW="1054100" imgH="457200" progId="Equation.3">
                  <p:embed/>
                </p:oleObj>
              </mc:Choice>
              <mc:Fallback>
                <p:oleObj name="公式" r:id="rId3" imgW="10541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75841"/>
                        <a:ext cx="2735262" cy="118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1" name="Object 7"/>
          <p:cNvGraphicFramePr>
            <a:graphicFrameLocks noChangeAspect="1"/>
          </p:cNvGraphicFramePr>
          <p:nvPr/>
        </p:nvGraphicFramePr>
        <p:xfrm>
          <a:off x="900113" y="2420888"/>
          <a:ext cx="583406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1" name="公式" r:id="rId5" imgW="2400300" imgH="330200" progId="Equation.3">
                  <p:embed/>
                </p:oleObj>
              </mc:Choice>
              <mc:Fallback>
                <p:oleObj name="公式" r:id="rId5" imgW="2400300" imgH="330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420888"/>
                        <a:ext cx="5834062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0" name="Object 6"/>
          <p:cNvGraphicFramePr>
            <a:graphicFrameLocks noChangeAspect="1"/>
          </p:cNvGraphicFramePr>
          <p:nvPr/>
        </p:nvGraphicFramePr>
        <p:xfrm>
          <a:off x="2484438" y="3355925"/>
          <a:ext cx="367188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2" name="公式" r:id="rId7" imgW="1497965" imgH="406400" progId="Equation.3">
                  <p:embed/>
                </p:oleObj>
              </mc:Choice>
              <mc:Fallback>
                <p:oleObj name="公式" r:id="rId7" imgW="1497965" imgH="40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355925"/>
                        <a:ext cx="3671887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69" name="Object 5"/>
          <p:cNvGraphicFramePr>
            <a:graphicFrameLocks noChangeAspect="1"/>
          </p:cNvGraphicFramePr>
          <p:nvPr/>
        </p:nvGraphicFramePr>
        <p:xfrm>
          <a:off x="900113" y="4292550"/>
          <a:ext cx="640873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3" name="公式" r:id="rId9" imgW="2628900" imgH="330200" progId="Equation.3">
                  <p:embed/>
                </p:oleObj>
              </mc:Choice>
              <mc:Fallback>
                <p:oleObj name="公式" r:id="rId9" imgW="2628900" imgH="330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292550"/>
                        <a:ext cx="6408737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68" name="Object 4"/>
          <p:cNvGraphicFramePr>
            <a:graphicFrameLocks noChangeAspect="1"/>
          </p:cNvGraphicFramePr>
          <p:nvPr/>
        </p:nvGraphicFramePr>
        <p:xfrm>
          <a:off x="2555875" y="5046613"/>
          <a:ext cx="2519363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4" name="公式" r:id="rId11" imgW="989965" imgH="431800" progId="Equation.3">
                  <p:embed/>
                </p:oleObj>
              </mc:Choice>
              <mc:Fallback>
                <p:oleObj name="公式" r:id="rId11" imgW="989965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046613"/>
                        <a:ext cx="2519363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3" name="Rectangle 9"/>
          <p:cNvSpPr>
            <a:spLocks noChangeArrowheads="1"/>
          </p:cNvSpPr>
          <p:nvPr/>
        </p:nvSpPr>
        <p:spPr bwMode="auto">
          <a:xfrm>
            <a:off x="250825" y="-422"/>
            <a:ext cx="5778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设随机变量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的概率密度为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6074" name="Rectangle 10"/>
          <p:cNvSpPr>
            <a:spLocks noChangeArrowheads="1"/>
          </p:cNvSpPr>
          <p:nvPr/>
        </p:nvSpPr>
        <p:spPr bwMode="auto">
          <a:xfrm>
            <a:off x="684213" y="1772816"/>
            <a:ext cx="68802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 (1)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Y=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(2)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Y=e</a:t>
            </a:r>
            <a:r>
              <a:rPr lang="zh-CN" alt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的数学期望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1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3" grpId="0"/>
      <p:bldP spid="21607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261" name="Object 5"/>
          <p:cNvGraphicFramePr>
            <a:graphicFrameLocks noChangeAspect="1"/>
          </p:cNvGraphicFramePr>
          <p:nvPr/>
        </p:nvGraphicFramePr>
        <p:xfrm>
          <a:off x="1620838" y="648891"/>
          <a:ext cx="511175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57" name="公式" r:id="rId3" imgW="2362200" imgH="457200" progId="Equation.3">
                  <p:embed/>
                </p:oleObj>
              </mc:Choice>
              <mc:Fallback>
                <p:oleObj name="公式" r:id="rId3" imgW="23622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648891"/>
                        <a:ext cx="5111750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59" name="Object 3"/>
          <p:cNvGraphicFramePr>
            <a:graphicFrameLocks noChangeAspect="1"/>
          </p:cNvGraphicFramePr>
          <p:nvPr/>
        </p:nvGraphicFramePr>
        <p:xfrm>
          <a:off x="900113" y="4681141"/>
          <a:ext cx="44640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58" name="公式" r:id="rId5" imgW="1841500" imgH="330200" progId="Equation.3">
                  <p:embed/>
                </p:oleObj>
              </mc:Choice>
              <mc:Fallback>
                <p:oleObj name="公式" r:id="rId5" imgW="1841500" imgH="330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681141"/>
                        <a:ext cx="446405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58" name="Object 2"/>
          <p:cNvGraphicFramePr>
            <a:graphicFrameLocks noChangeAspect="1"/>
          </p:cNvGraphicFramePr>
          <p:nvPr/>
        </p:nvGraphicFramePr>
        <p:xfrm>
          <a:off x="2052638" y="5300266"/>
          <a:ext cx="453707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59" name="公式" r:id="rId7" imgW="1727200" imgH="457200" progId="Equation.3">
                  <p:embed/>
                </p:oleObj>
              </mc:Choice>
              <mc:Fallback>
                <p:oleObj name="公式" r:id="rId7" imgW="17272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5300266"/>
                        <a:ext cx="4537075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63" name="Rectangle 7"/>
          <p:cNvSpPr>
            <a:spLocks noChangeArrowheads="1"/>
          </p:cNvSpPr>
          <p:nvPr/>
        </p:nvSpPr>
        <p:spPr bwMode="auto">
          <a:xfrm>
            <a:off x="539750" y="-27384"/>
            <a:ext cx="69564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14.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设二维随机变量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>
                <a:latin typeface="Tahoma" panose="020B0604030504040204" pitchFamily="34" charset="0"/>
              </a:rPr>
              <a:t>的密度函数为</a:t>
            </a:r>
            <a:r>
              <a:rPr lang="zh-CN" altLang="en-US" sz="200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3558" name="Rectangle 8"/>
          <p:cNvSpPr>
            <a:spLocks noChangeArrowheads="1"/>
          </p:cNvSpPr>
          <p:nvPr/>
        </p:nvSpPr>
        <p:spPr bwMode="auto">
          <a:xfrm>
            <a:off x="3257550" y="1971279"/>
            <a:ext cx="5334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865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865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86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86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86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86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86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86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1100">
              <a:latin typeface="Tahoma" panose="020B060403050404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224268" name="Text Box 12"/>
          <p:cNvSpPr txBox="1">
            <a:spLocks noChangeArrowheads="1"/>
          </p:cNvSpPr>
          <p:nvPr/>
        </p:nvSpPr>
        <p:spPr bwMode="auto">
          <a:xfrm>
            <a:off x="828675" y="1629966"/>
            <a:ext cx="32718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求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),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),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X Y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).</a:t>
            </a:r>
          </a:p>
        </p:txBody>
      </p:sp>
      <p:graphicFrame>
        <p:nvGraphicFramePr>
          <p:cNvPr id="224269" name="Object 13"/>
          <p:cNvGraphicFramePr>
            <a:graphicFrameLocks noChangeAspect="1"/>
          </p:cNvGraphicFramePr>
          <p:nvPr/>
        </p:nvGraphicFramePr>
        <p:xfrm>
          <a:off x="900113" y="2376091"/>
          <a:ext cx="38163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0" name="Equation" r:id="rId9" imgW="7239000" imgH="1168400" progId="Equation.3">
                  <p:embed/>
                </p:oleObj>
              </mc:Choice>
              <mc:Fallback>
                <p:oleObj name="Equation" r:id="rId9" imgW="7239000" imgH="1168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376091"/>
                        <a:ext cx="381635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70" name="Object 14"/>
          <p:cNvGraphicFramePr>
            <a:graphicFrameLocks noChangeAspect="1"/>
          </p:cNvGraphicFramePr>
          <p:nvPr/>
        </p:nvGraphicFramePr>
        <p:xfrm>
          <a:off x="971550" y="3960416"/>
          <a:ext cx="381635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1" name="Equation" r:id="rId11" imgW="7112000" imgH="1168400" progId="Equation.3">
                  <p:embed/>
                </p:oleObj>
              </mc:Choice>
              <mc:Fallback>
                <p:oleObj name="Equation" r:id="rId11" imgW="7112000" imgH="1168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960416"/>
                        <a:ext cx="3816350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71" name="Object 15"/>
          <p:cNvGraphicFramePr>
            <a:graphicFrameLocks noChangeAspect="1"/>
          </p:cNvGraphicFramePr>
          <p:nvPr/>
        </p:nvGraphicFramePr>
        <p:xfrm>
          <a:off x="1763713" y="2952354"/>
          <a:ext cx="367347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2" name="公式" r:id="rId13" imgW="1511300" imgH="393700" progId="Equation.3">
                  <p:embed/>
                </p:oleObj>
              </mc:Choice>
              <mc:Fallback>
                <p:oleObj name="公式" r:id="rId13" imgW="1511300" imgH="3937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952354"/>
                        <a:ext cx="3673475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72" name="Object 16"/>
          <p:cNvGraphicFramePr>
            <a:graphicFrameLocks noChangeAspect="1"/>
          </p:cNvGraphicFramePr>
          <p:nvPr/>
        </p:nvGraphicFramePr>
        <p:xfrm>
          <a:off x="4787900" y="3888979"/>
          <a:ext cx="7937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3" name="Equation" r:id="rId15" imgW="330200" imgH="393700" progId="Equation.DSMT4">
                  <p:embed/>
                </p:oleObj>
              </mc:Choice>
              <mc:Fallback>
                <p:oleObj name="Equation" r:id="rId15" imgW="330200" imgH="3937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888979"/>
                        <a:ext cx="7937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4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4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4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4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4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3" grpId="0"/>
      <p:bldP spid="22426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0" y="2756074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Tahoma" panose="020B0604030504040204" pitchFamily="34" charset="0"/>
            </a:endParaRPr>
          </a:p>
        </p:txBody>
      </p:sp>
      <p:graphicFrame>
        <p:nvGraphicFramePr>
          <p:cNvPr id="218116" name="Object 4"/>
          <p:cNvGraphicFramePr>
            <a:graphicFrameLocks noChangeAspect="1"/>
          </p:cNvGraphicFramePr>
          <p:nvPr/>
        </p:nvGraphicFramePr>
        <p:xfrm>
          <a:off x="2484438" y="2422699"/>
          <a:ext cx="352901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2" name="公式" r:id="rId3" imgW="1346200" imgH="203200" progId="Equation.3">
                  <p:embed/>
                </p:oleObj>
              </mc:Choice>
              <mc:Fallback>
                <p:oleObj name="公式" r:id="rId3" imgW="13462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422699"/>
                        <a:ext cx="3529012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9" name="Object 7"/>
          <p:cNvGraphicFramePr>
            <a:graphicFrameLocks noChangeAspect="1"/>
          </p:cNvGraphicFramePr>
          <p:nvPr/>
        </p:nvGraphicFramePr>
        <p:xfrm>
          <a:off x="1258888" y="624062"/>
          <a:ext cx="69119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3" name="公式" r:id="rId5" imgW="3086100" imgH="482600" progId="Equation.3">
                  <p:embed/>
                </p:oleObj>
              </mc:Choice>
              <mc:Fallback>
                <p:oleObj name="公式" r:id="rId5" imgW="3086100" imgH="482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624062"/>
                        <a:ext cx="691197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20" name="Rectangle 8"/>
          <p:cNvSpPr>
            <a:spLocks noChangeArrowheads="1"/>
          </p:cNvSpPr>
          <p:nvPr/>
        </p:nvSpPr>
        <p:spPr bwMode="auto">
          <a:xfrm>
            <a:off x="323850" y="44624"/>
            <a:ext cx="6985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15.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>
                <a:latin typeface="Tahoma" panose="020B0604030504040204" pitchFamily="34" charset="0"/>
              </a:rPr>
              <a:t>相互独立</a:t>
            </a:r>
            <a:r>
              <a:rPr lang="en-US" altLang="zh-CN">
                <a:latin typeface="宋体" panose="02010600030101010101" pitchFamily="2" charset="-122"/>
              </a:rPr>
              <a:t>,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概率密度分别为</a:t>
            </a:r>
          </a:p>
        </p:txBody>
      </p:sp>
      <p:sp>
        <p:nvSpPr>
          <p:cNvPr id="218122" name="Rectangle 10"/>
          <p:cNvSpPr>
            <a:spLocks noChangeArrowheads="1"/>
          </p:cNvSpPr>
          <p:nvPr/>
        </p:nvSpPr>
        <p:spPr bwMode="auto">
          <a:xfrm>
            <a:off x="827088" y="1774999"/>
            <a:ext cx="1682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218123" name="Text Box 11"/>
          <p:cNvSpPr txBox="1">
            <a:spLocks noChangeArrowheads="1"/>
          </p:cNvSpPr>
          <p:nvPr/>
        </p:nvSpPr>
        <p:spPr bwMode="auto">
          <a:xfrm>
            <a:off x="828675" y="2422699"/>
            <a:ext cx="1403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Tahoma" panose="020B0604030504040204" pitchFamily="34" charset="0"/>
              </a:rPr>
              <a:t>解法一</a:t>
            </a:r>
          </a:p>
        </p:txBody>
      </p:sp>
      <p:sp>
        <p:nvSpPr>
          <p:cNvPr id="218124" name="Text Box 12"/>
          <p:cNvSpPr txBox="1">
            <a:spLocks noChangeArrowheads="1"/>
          </p:cNvSpPr>
          <p:nvPr/>
        </p:nvSpPr>
        <p:spPr bwMode="auto">
          <a:xfrm>
            <a:off x="755650" y="4367387"/>
            <a:ext cx="1403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Tahoma" panose="020B0604030504040204" pitchFamily="34" charset="0"/>
              </a:rPr>
              <a:t>解法二</a:t>
            </a:r>
          </a:p>
        </p:txBody>
      </p:sp>
      <p:sp>
        <p:nvSpPr>
          <p:cNvPr id="24585" name="Rectangle 16"/>
          <p:cNvSpPr>
            <a:spLocks noChangeArrowheads="1"/>
          </p:cNvSpPr>
          <p:nvPr/>
        </p:nvSpPr>
        <p:spPr bwMode="auto">
          <a:xfrm>
            <a:off x="0" y="2694162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Tahoma" panose="020B0604030504040204" pitchFamily="34" charset="0"/>
            </a:endParaRPr>
          </a:p>
        </p:txBody>
      </p:sp>
      <p:graphicFrame>
        <p:nvGraphicFramePr>
          <p:cNvPr id="218127" name="Object 15"/>
          <p:cNvGraphicFramePr>
            <a:graphicFrameLocks noChangeAspect="1"/>
          </p:cNvGraphicFramePr>
          <p:nvPr/>
        </p:nvGraphicFramePr>
        <p:xfrm>
          <a:off x="2130425" y="4167362"/>
          <a:ext cx="4716463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4" name="Equation" r:id="rId7" imgW="1993900" imgH="482600" progId="Equation.DSMT4">
                  <p:embed/>
                </p:oleObj>
              </mc:Choice>
              <mc:Fallback>
                <p:oleObj name="Equation" r:id="rId7" imgW="1993900" imgH="482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5" y="4167362"/>
                        <a:ext cx="4716463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9" name="Object 17"/>
          <p:cNvGraphicFramePr>
            <a:graphicFrameLocks noChangeAspect="1"/>
          </p:cNvGraphicFramePr>
          <p:nvPr/>
        </p:nvGraphicFramePr>
        <p:xfrm>
          <a:off x="3706813" y="2856087"/>
          <a:ext cx="3960812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5" name="公式" r:id="rId9" imgW="1574800" imgH="469900" progId="Equation.3">
                  <p:embed/>
                </p:oleObj>
              </mc:Choice>
              <mc:Fallback>
                <p:oleObj name="公式" r:id="rId9" imgW="15748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813" y="2856087"/>
                        <a:ext cx="3960812" cy="118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576638" y="5088112"/>
          <a:ext cx="3875087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6" name="Equation" r:id="rId11" imgW="1637665" imgH="482600" progId="Equation.DSMT4">
                  <p:embed/>
                </p:oleObj>
              </mc:Choice>
              <mc:Fallback>
                <p:oleObj name="Equation" r:id="rId11" imgW="1637665" imgH="482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5088112"/>
                        <a:ext cx="3875087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1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1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1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18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1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20" grpId="0"/>
      <p:bldP spid="218122" grpId="0"/>
      <p:bldP spid="218123" grpId="0"/>
      <p:bldP spid="2181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192" name="Object 8"/>
          <p:cNvGraphicFramePr>
            <a:graphicFrameLocks noChangeAspect="1"/>
          </p:cNvGraphicFramePr>
          <p:nvPr/>
        </p:nvGraphicFramePr>
        <p:xfrm>
          <a:off x="1835150" y="499666"/>
          <a:ext cx="324008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5" name="公式" r:id="rId3" imgW="1320800" imgH="228600" progId="Equation.3">
                  <p:embed/>
                </p:oleObj>
              </mc:Choice>
              <mc:Fallback>
                <p:oleObj name="公式" r:id="rId3" imgW="13208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99666"/>
                        <a:ext cx="3240088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1" name="Object 7"/>
          <p:cNvGraphicFramePr>
            <a:graphicFrameLocks noChangeAspect="1"/>
          </p:cNvGraphicFramePr>
          <p:nvPr/>
        </p:nvGraphicFramePr>
        <p:xfrm>
          <a:off x="3563938" y="952104"/>
          <a:ext cx="1871662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6" name="公式" r:id="rId5" imgW="799465" imgH="431800" progId="Equation.3">
                  <p:embed/>
                </p:oleObj>
              </mc:Choice>
              <mc:Fallback>
                <p:oleObj name="公式" r:id="rId5" imgW="799465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952104"/>
                        <a:ext cx="1871662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89" name="Object 5"/>
          <p:cNvGraphicFramePr>
            <a:graphicFrameLocks noChangeAspect="1"/>
          </p:cNvGraphicFramePr>
          <p:nvPr/>
        </p:nvGraphicFramePr>
        <p:xfrm>
          <a:off x="1042988" y="1817291"/>
          <a:ext cx="20875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7" name="公式" r:id="rId7" imgW="977900" imgH="228600" progId="Equation.3">
                  <p:embed/>
                </p:oleObj>
              </mc:Choice>
              <mc:Fallback>
                <p:oleObj name="公式" r:id="rId7" imgW="9779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817291"/>
                        <a:ext cx="208756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87" name="Object 3"/>
          <p:cNvGraphicFramePr>
            <a:graphicFrameLocks noChangeAspect="1"/>
          </p:cNvGraphicFramePr>
          <p:nvPr/>
        </p:nvGraphicFramePr>
        <p:xfrm>
          <a:off x="898525" y="2609454"/>
          <a:ext cx="6985000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8" name="公式" r:id="rId9" imgW="2806700" imgH="431800" progId="Equation.3">
                  <p:embed/>
                </p:oleObj>
              </mc:Choice>
              <mc:Fallback>
                <p:oleObj name="公式" r:id="rId9" imgW="28067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2609454"/>
                        <a:ext cx="6985000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86" name="Object 2"/>
          <p:cNvGraphicFramePr>
            <a:graphicFrameLocks noChangeAspect="1"/>
          </p:cNvGraphicFramePr>
          <p:nvPr/>
        </p:nvGraphicFramePr>
        <p:xfrm>
          <a:off x="827088" y="3617516"/>
          <a:ext cx="6624637" cy="203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9" name="公式" r:id="rId11" imgW="2921000" imgH="889000" progId="Equation.3">
                  <p:embed/>
                </p:oleObj>
              </mc:Choice>
              <mc:Fallback>
                <p:oleObj name="公式" r:id="rId11" imgW="2921000" imgH="889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617516"/>
                        <a:ext cx="6624637" cy="203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93" name="Rectangle 9"/>
          <p:cNvSpPr>
            <a:spLocks noChangeArrowheads="1"/>
          </p:cNvSpPr>
          <p:nvPr/>
        </p:nvSpPr>
        <p:spPr bwMode="auto">
          <a:xfrm>
            <a:off x="611188" y="-27384"/>
            <a:ext cx="6770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18.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是独立同分布的随机变量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221194" name="Rectangle 10"/>
          <p:cNvSpPr>
            <a:spLocks noChangeArrowheads="1"/>
          </p:cNvSpPr>
          <p:nvPr/>
        </p:nvSpPr>
        <p:spPr bwMode="auto">
          <a:xfrm>
            <a:off x="1331913" y="1153716"/>
            <a:ext cx="2211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i=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1,2,…,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记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221201" name="Object 17"/>
          <p:cNvGraphicFramePr>
            <a:graphicFrameLocks noChangeAspect="1"/>
          </p:cNvGraphicFramePr>
          <p:nvPr/>
        </p:nvGraphicFramePr>
        <p:xfrm>
          <a:off x="4354513" y="5116116"/>
          <a:ext cx="329565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0" name="公式" r:id="rId13" imgW="1409700" imgH="419100" progId="Equation.3">
                  <p:embed/>
                </p:oleObj>
              </mc:Choice>
              <mc:Fallback>
                <p:oleObj name="公式" r:id="rId13" imgW="1409700" imgH="4191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513" y="5116116"/>
                        <a:ext cx="3295650" cy="99377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202" name="AutoShape 18"/>
          <p:cNvSpPr>
            <a:spLocks noChangeArrowheads="1"/>
          </p:cNvSpPr>
          <p:nvPr/>
        </p:nvSpPr>
        <p:spPr bwMode="auto">
          <a:xfrm>
            <a:off x="5075238" y="2033191"/>
            <a:ext cx="3059112" cy="609600"/>
          </a:xfrm>
          <a:prstGeom prst="wedgeRoundRectCallout">
            <a:avLst>
              <a:gd name="adj1" fmla="val -80356"/>
              <a:gd name="adj2" fmla="val 7474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ahoma" panose="020B0604030504040204" pitchFamily="34" charset="0"/>
              </a:rPr>
              <a:t>数学期望的性质</a:t>
            </a:r>
          </a:p>
        </p:txBody>
      </p:sp>
      <p:sp>
        <p:nvSpPr>
          <p:cNvPr id="221203" name="AutoShape 19"/>
          <p:cNvSpPr>
            <a:spLocks noChangeArrowheads="1"/>
          </p:cNvSpPr>
          <p:nvPr/>
        </p:nvSpPr>
        <p:spPr bwMode="auto">
          <a:xfrm>
            <a:off x="4427538" y="4552554"/>
            <a:ext cx="2159000" cy="503237"/>
          </a:xfrm>
          <a:prstGeom prst="wedgeRoundRectCallout">
            <a:avLst>
              <a:gd name="adj1" fmla="val -55148"/>
              <a:gd name="adj2" fmla="val -10047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>
                <a:latin typeface="Tahoma" panose="020B0604030504040204" pitchFamily="34" charset="0"/>
              </a:rPr>
              <a:t>方差的性质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2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2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2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2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2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2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93" grpId="0"/>
      <p:bldP spid="221194" grpId="0"/>
      <p:bldP spid="221202" grpId="0" animBg="1"/>
      <p:bldP spid="22120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101" name="Object 13"/>
          <p:cNvGraphicFramePr>
            <a:graphicFrameLocks noChangeAspect="1"/>
          </p:cNvGraphicFramePr>
          <p:nvPr/>
        </p:nvGraphicFramePr>
        <p:xfrm>
          <a:off x="1042988" y="404664"/>
          <a:ext cx="5976937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4" name="公式" r:id="rId3" imgW="2273300" imgH="215900" progId="Equation.3">
                  <p:embed/>
                </p:oleObj>
              </mc:Choice>
              <mc:Fallback>
                <p:oleObj name="公式" r:id="rId3" imgW="2273300" imgH="215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04664"/>
                        <a:ext cx="5976937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/>
          <p:cNvGrpSpPr/>
          <p:nvPr/>
        </p:nvGrpSpPr>
        <p:grpSpPr bwMode="auto">
          <a:xfrm>
            <a:off x="1331913" y="1123801"/>
            <a:ext cx="5688012" cy="1208088"/>
            <a:chOff x="839" y="1842"/>
            <a:chExt cx="3583" cy="761"/>
          </a:xfrm>
        </p:grpSpPr>
        <p:graphicFrame>
          <p:nvGraphicFramePr>
            <p:cNvPr id="8199" name="Object 14"/>
            <p:cNvGraphicFramePr>
              <a:graphicFrameLocks noChangeAspect="1"/>
            </p:cNvGraphicFramePr>
            <p:nvPr/>
          </p:nvGraphicFramePr>
          <p:xfrm>
            <a:off x="884" y="1842"/>
            <a:ext cx="3538" cy="7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5" name="公式" r:id="rId5" imgW="2006600" imgH="431800" progId="Equation.3">
                    <p:embed/>
                  </p:oleObj>
                </mc:Choice>
                <mc:Fallback>
                  <p:oleObj name="公式" r:id="rId5" imgW="2006600" imgH="4318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1842"/>
                          <a:ext cx="3538" cy="7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0" name="Line 15"/>
            <p:cNvSpPr>
              <a:spLocks noChangeShapeType="1"/>
            </p:cNvSpPr>
            <p:nvPr/>
          </p:nvSpPr>
          <p:spPr bwMode="auto">
            <a:xfrm>
              <a:off x="839" y="2205"/>
              <a:ext cx="35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1" name="Line 16"/>
            <p:cNvSpPr>
              <a:spLocks noChangeShapeType="1"/>
            </p:cNvSpPr>
            <p:nvPr/>
          </p:nvSpPr>
          <p:spPr bwMode="auto">
            <a:xfrm>
              <a:off x="1247" y="1888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17105" name="Object 17"/>
          <p:cNvGraphicFramePr>
            <a:graphicFrameLocks noChangeAspect="1"/>
          </p:cNvGraphicFramePr>
          <p:nvPr/>
        </p:nvGraphicFramePr>
        <p:xfrm>
          <a:off x="1116013" y="2636689"/>
          <a:ext cx="45085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6" name="公式" r:id="rId7" imgW="1713865" imgH="215900" progId="Equation.3">
                  <p:embed/>
                </p:oleObj>
              </mc:Choice>
              <mc:Fallback>
                <p:oleObj name="公式" r:id="rId7" imgW="1713865" imgH="215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636689"/>
                        <a:ext cx="4508500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6" name="Object 18"/>
          <p:cNvGraphicFramePr>
            <a:graphicFrameLocks noChangeAspect="1"/>
          </p:cNvGraphicFramePr>
          <p:nvPr/>
        </p:nvGraphicFramePr>
        <p:xfrm>
          <a:off x="2382839" y="3322489"/>
          <a:ext cx="3505291" cy="1113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7" name="Equation" r:id="rId9" imgW="32613600" imgH="10363200" progId="Equation.DSMT4">
                  <p:embed/>
                </p:oleObj>
              </mc:Choice>
              <mc:Fallback>
                <p:oleObj name="Equation" r:id="rId9" imgW="32613600" imgH="10363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9" y="3322489"/>
                        <a:ext cx="3505291" cy="11136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7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165" name="Object 5"/>
          <p:cNvGraphicFramePr>
            <a:graphicFrameLocks noChangeAspect="1"/>
          </p:cNvGraphicFramePr>
          <p:nvPr/>
        </p:nvGraphicFramePr>
        <p:xfrm>
          <a:off x="863600" y="3428157"/>
          <a:ext cx="6773863" cy="167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1" name="公式" r:id="rId3" imgW="2870200" imgH="711200" progId="Equation.3">
                  <p:embed/>
                </p:oleObj>
              </mc:Choice>
              <mc:Fallback>
                <p:oleObj name="公式" r:id="rId3" imgW="28702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3428157"/>
                        <a:ext cx="6773863" cy="167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11188" y="116632"/>
            <a:ext cx="7993062" cy="324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19. </a:t>
            </a:r>
            <a:r>
              <a:rPr lang="zh-CN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设某种商品每周的需求量</a:t>
            </a:r>
            <a:r>
              <a:rPr lang="en-US" altLang="zh-CN" sz="2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altLang="zh-CN" sz="2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[10,30]</a:t>
            </a:r>
            <a:r>
              <a:rPr lang="zh-CN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，而经销商进货数量为区间</a:t>
            </a: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[10, 30]</a:t>
            </a:r>
            <a:r>
              <a:rPr lang="zh-CN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中的某一个整数，商店每销售一单位商品可获利</a:t>
            </a: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zh-CN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元；若供大于求则削价处理，每处理一单位商品亏损</a:t>
            </a: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元；若供不应求，则可从外部调剂供应，此时每一单位商品仅获利</a:t>
            </a: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r>
              <a:rPr lang="zh-CN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元，为使商店所获利润期望值不小于</a:t>
            </a: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9280</a:t>
            </a:r>
            <a:r>
              <a:rPr lang="zh-CN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，试确定最少进货量。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716" name="Object 4"/>
          <p:cNvGraphicFramePr>
            <a:graphicFrameLocks noChangeAspect="1"/>
          </p:cNvGraphicFramePr>
          <p:nvPr/>
        </p:nvGraphicFramePr>
        <p:xfrm>
          <a:off x="851843" y="13369"/>
          <a:ext cx="6553200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6" name="Equation" r:id="rId3" imgW="2514600" imgH="457200" progId="Equation.DSMT4">
                  <p:embed/>
                </p:oleObj>
              </mc:Choice>
              <mc:Fallback>
                <p:oleObj name="Equation" r:id="rId3" imgW="25146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843" y="13369"/>
                        <a:ext cx="6553200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17" name="Object 5"/>
          <p:cNvGraphicFramePr>
            <a:graphicFrameLocks noChangeAspect="1"/>
          </p:cNvGraphicFramePr>
          <p:nvPr/>
        </p:nvGraphicFramePr>
        <p:xfrm>
          <a:off x="683568" y="1124744"/>
          <a:ext cx="8075612" cy="242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7" name="Equation" r:id="rId5" imgW="3467100" imgH="1041400" progId="Equation.DSMT4">
                  <p:embed/>
                </p:oleObj>
              </mc:Choice>
              <mc:Fallback>
                <p:oleObj name="Equation" r:id="rId5" imgW="3467100" imgH="1041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124744"/>
                        <a:ext cx="8075612" cy="242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18" name="Object 6"/>
          <p:cNvGraphicFramePr>
            <a:graphicFrameLocks noChangeAspect="1"/>
          </p:cNvGraphicFramePr>
          <p:nvPr/>
        </p:nvGraphicFramePr>
        <p:xfrm>
          <a:off x="886768" y="3717032"/>
          <a:ext cx="7777162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8" name="公式" r:id="rId7" imgW="3530600" imgH="635000" progId="Equation.3">
                  <p:embed/>
                </p:oleObj>
              </mc:Choice>
              <mc:Fallback>
                <p:oleObj name="公式" r:id="rId7" imgW="3530600" imgH="635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768" y="3717032"/>
                        <a:ext cx="7777162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092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378" name="Object 2"/>
          <p:cNvGraphicFramePr>
            <a:graphicFrameLocks noChangeAspect="1"/>
          </p:cNvGraphicFramePr>
          <p:nvPr/>
        </p:nvGraphicFramePr>
        <p:xfrm>
          <a:off x="611188" y="188640"/>
          <a:ext cx="809783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7" name="Equation" r:id="rId4" imgW="3149600" imgH="215900" progId="Equation.DSMT4">
                  <p:embed/>
                </p:oleObj>
              </mc:Choice>
              <mc:Fallback>
                <p:oleObj name="Equation" r:id="rId4" imgW="3149600" imgH="215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88640"/>
                        <a:ext cx="8097837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79" name="Object 3"/>
          <p:cNvGraphicFramePr>
            <a:graphicFrameLocks noChangeAspect="1"/>
          </p:cNvGraphicFramePr>
          <p:nvPr/>
        </p:nvGraphicFramePr>
        <p:xfrm>
          <a:off x="514350" y="1053828"/>
          <a:ext cx="607377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8" name="公式" r:id="rId6" imgW="2362200" imgH="228600" progId="Equation.3">
                  <p:embed/>
                </p:oleObj>
              </mc:Choice>
              <mc:Fallback>
                <p:oleObj name="公式" r:id="rId6" imgW="23622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1053828"/>
                        <a:ext cx="6073775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0" name="Object 4"/>
          <p:cNvGraphicFramePr>
            <a:graphicFrameLocks noChangeAspect="1"/>
          </p:cNvGraphicFramePr>
          <p:nvPr/>
        </p:nvGraphicFramePr>
        <p:xfrm>
          <a:off x="611188" y="3432994"/>
          <a:ext cx="61214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9" name="公式" r:id="rId8" imgW="2489200" imgH="203200" progId="Equation.3">
                  <p:embed/>
                </p:oleObj>
              </mc:Choice>
              <mc:Fallback>
                <p:oleObj name="公式" r:id="rId8" imgW="24892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432994"/>
                        <a:ext cx="61214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1" name="Object 5"/>
          <p:cNvGraphicFramePr>
            <a:graphicFrameLocks noChangeAspect="1"/>
          </p:cNvGraphicFramePr>
          <p:nvPr/>
        </p:nvGraphicFramePr>
        <p:xfrm>
          <a:off x="611188" y="1979340"/>
          <a:ext cx="803275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0" name="公式" r:id="rId10" imgW="3124200" imgH="228600" progId="Equation.3">
                  <p:embed/>
                </p:oleObj>
              </mc:Choice>
              <mc:Fallback>
                <p:oleObj name="公式" r:id="rId10" imgW="31242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979340"/>
                        <a:ext cx="803275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2" name="Object 6"/>
          <p:cNvGraphicFramePr>
            <a:graphicFrameLocks noChangeAspect="1"/>
          </p:cNvGraphicFramePr>
          <p:nvPr/>
        </p:nvGraphicFramePr>
        <p:xfrm>
          <a:off x="684213" y="4138786"/>
          <a:ext cx="460851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1" name="公式" r:id="rId12" imgW="1816100" imgH="203200" progId="Equation.3">
                  <p:embed/>
                </p:oleObj>
              </mc:Choice>
              <mc:Fallback>
                <p:oleObj name="公式" r:id="rId12" imgW="18161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138786"/>
                        <a:ext cx="460851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611560" y="2636912"/>
          <a:ext cx="7739062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2" name="Equation" r:id="rId14" imgW="72237600" imgH="5486400" progId="Equation.DSMT4">
                  <p:embed/>
                </p:oleObj>
              </mc:Choice>
              <mc:Fallback>
                <p:oleObj name="Equation" r:id="rId14" imgW="72237600" imgH="5486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636912"/>
                        <a:ext cx="7739062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672" name="Object 8"/>
          <p:cNvGraphicFramePr>
            <a:graphicFrameLocks noChangeAspect="1"/>
          </p:cNvGraphicFramePr>
          <p:nvPr/>
        </p:nvGraphicFramePr>
        <p:xfrm>
          <a:off x="827088" y="757412"/>
          <a:ext cx="5762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08" name="公式" r:id="rId4" imgW="241300" imgH="203200" progId="Equation.3">
                  <p:embed/>
                </p:oleObj>
              </mc:Choice>
              <mc:Fallback>
                <p:oleObj name="公式" r:id="rId4" imgW="2413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757412"/>
                        <a:ext cx="57626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73" name="Object 9"/>
          <p:cNvGraphicFramePr>
            <a:graphicFrameLocks noChangeAspect="1"/>
          </p:cNvGraphicFramePr>
          <p:nvPr/>
        </p:nvGraphicFramePr>
        <p:xfrm>
          <a:off x="1474788" y="757412"/>
          <a:ext cx="273685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09" name="公式" r:id="rId6" imgW="1104265" imgH="215900" progId="Equation.3">
                  <p:embed/>
                </p:oleObj>
              </mc:Choice>
              <mc:Fallback>
                <p:oleObj name="公式" r:id="rId6" imgW="1104265" imgH="215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757412"/>
                        <a:ext cx="273685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76" name="Object 12"/>
          <p:cNvGraphicFramePr>
            <a:graphicFrameLocks noChangeAspect="1"/>
          </p:cNvGraphicFramePr>
          <p:nvPr/>
        </p:nvGraphicFramePr>
        <p:xfrm>
          <a:off x="4283075" y="612949"/>
          <a:ext cx="306388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0" name="公式" r:id="rId8" imgW="152400" imgH="393700" progId="Equation.3">
                  <p:embed/>
                </p:oleObj>
              </mc:Choice>
              <mc:Fallback>
                <p:oleObj name="公式" r:id="rId8" imgW="152400" imgH="393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075" y="612949"/>
                        <a:ext cx="306388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77" name="Object 13"/>
          <p:cNvGraphicFramePr>
            <a:graphicFrameLocks noChangeAspect="1"/>
          </p:cNvGraphicFramePr>
          <p:nvPr/>
        </p:nvGraphicFramePr>
        <p:xfrm>
          <a:off x="898525" y="1476549"/>
          <a:ext cx="38893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1" name="公式" r:id="rId10" imgW="1701800" imgH="215900" progId="Equation.3">
                  <p:embed/>
                </p:oleObj>
              </mc:Choice>
              <mc:Fallback>
                <p:oleObj name="公式" r:id="rId10" imgW="1701800" imgH="215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1476549"/>
                        <a:ext cx="388937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78" name="Object 14"/>
          <p:cNvGraphicFramePr>
            <a:graphicFrameLocks noChangeAspect="1"/>
          </p:cNvGraphicFramePr>
          <p:nvPr/>
        </p:nvGraphicFramePr>
        <p:xfrm>
          <a:off x="966788" y="1998837"/>
          <a:ext cx="3678237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2" name="Equation" r:id="rId12" imgW="1701800" imgH="508000" progId="Equation.DSMT4">
                  <p:embed/>
                </p:oleObj>
              </mc:Choice>
              <mc:Fallback>
                <p:oleObj name="Equation" r:id="rId12" imgW="1701800" imgH="508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1998837"/>
                        <a:ext cx="3678237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3" name="Group 19"/>
          <p:cNvGrpSpPr/>
          <p:nvPr/>
        </p:nvGrpSpPr>
        <p:grpSpPr bwMode="auto">
          <a:xfrm>
            <a:off x="5651500" y="612949"/>
            <a:ext cx="2305050" cy="2381250"/>
            <a:chOff x="3515" y="1344"/>
            <a:chExt cx="1815" cy="1887"/>
          </a:xfrm>
        </p:grpSpPr>
        <p:grpSp>
          <p:nvGrpSpPr>
            <p:cNvPr id="29709" name="Group 17"/>
            <p:cNvGrpSpPr/>
            <p:nvPr/>
          </p:nvGrpSpPr>
          <p:grpSpPr bwMode="auto">
            <a:xfrm>
              <a:off x="3515" y="1344"/>
              <a:ext cx="1815" cy="1887"/>
              <a:chOff x="3515" y="1344"/>
              <a:chExt cx="1815" cy="1887"/>
            </a:xfrm>
          </p:grpSpPr>
          <p:sp>
            <p:nvSpPr>
              <p:cNvPr id="29711" name="Line 5"/>
              <p:cNvSpPr>
                <a:spLocks noChangeShapeType="1"/>
              </p:cNvSpPr>
              <p:nvPr/>
            </p:nvSpPr>
            <p:spPr bwMode="auto">
              <a:xfrm>
                <a:off x="3515" y="2932"/>
                <a:ext cx="18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2" name="Line 6"/>
              <p:cNvSpPr>
                <a:spLocks noChangeShapeType="1"/>
              </p:cNvSpPr>
              <p:nvPr/>
            </p:nvSpPr>
            <p:spPr bwMode="auto">
              <a:xfrm flipV="1">
                <a:off x="3787" y="1344"/>
                <a:ext cx="0" cy="18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3" name="Line 7"/>
              <p:cNvSpPr>
                <a:spLocks noChangeShapeType="1"/>
              </p:cNvSpPr>
              <p:nvPr/>
            </p:nvSpPr>
            <p:spPr bwMode="auto">
              <a:xfrm>
                <a:off x="3787" y="1616"/>
                <a:ext cx="1316" cy="13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4" name="Text Box 15"/>
              <p:cNvSpPr txBox="1">
                <a:spLocks noChangeArrowheads="1"/>
              </p:cNvSpPr>
              <p:nvPr/>
            </p:nvSpPr>
            <p:spPr bwMode="auto">
              <a:xfrm>
                <a:off x="4954" y="2940"/>
                <a:ext cx="24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29715" name="Text Box 16"/>
              <p:cNvSpPr txBox="1">
                <a:spLocks noChangeArrowheads="1"/>
              </p:cNvSpPr>
              <p:nvPr/>
            </p:nvSpPr>
            <p:spPr bwMode="auto">
              <a:xfrm>
                <a:off x="3560" y="1525"/>
                <a:ext cx="24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Tahoma" panose="020B0604030504040204" pitchFamily="34" charset="0"/>
                  </a:rPr>
                  <a:t>1</a:t>
                </a:r>
              </a:p>
            </p:txBody>
          </p:sp>
        </p:grpSp>
        <p:sp>
          <p:nvSpPr>
            <p:cNvPr id="29710" name="Text Box 18"/>
            <p:cNvSpPr txBox="1">
              <a:spLocks noChangeArrowheads="1"/>
            </p:cNvSpPr>
            <p:nvPr/>
          </p:nvSpPr>
          <p:spPr bwMode="auto">
            <a:xfrm>
              <a:off x="4105" y="2342"/>
              <a:ext cx="26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ahoma" panose="020B0604030504040204" pitchFamily="34" charset="0"/>
                </a:rPr>
                <a:t>D</a:t>
              </a:r>
            </a:p>
          </p:txBody>
        </p:sp>
      </p:grpSp>
      <p:graphicFrame>
        <p:nvGraphicFramePr>
          <p:cNvPr id="241684" name="Object 20"/>
          <p:cNvGraphicFramePr>
            <a:graphicFrameLocks noChangeAspect="1"/>
          </p:cNvGraphicFramePr>
          <p:nvPr/>
        </p:nvGraphicFramePr>
        <p:xfrm>
          <a:off x="898525" y="3133899"/>
          <a:ext cx="585311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3" name="公式" r:id="rId14" imgW="2489200" imgH="393700" progId="Equation.3">
                  <p:embed/>
                </p:oleObj>
              </mc:Choice>
              <mc:Fallback>
                <p:oleObj name="公式" r:id="rId14" imgW="2489200" imgH="3937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3133899"/>
                        <a:ext cx="5853113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85" name="Object 21"/>
          <p:cNvGraphicFramePr>
            <a:graphicFrameLocks noChangeAspect="1"/>
          </p:cNvGraphicFramePr>
          <p:nvPr/>
        </p:nvGraphicFramePr>
        <p:xfrm>
          <a:off x="971550" y="4068937"/>
          <a:ext cx="4130675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4" name="公式" r:id="rId16" imgW="1726565" imgH="444500" progId="Equation.3">
                  <p:embed/>
                </p:oleObj>
              </mc:Choice>
              <mc:Fallback>
                <p:oleObj name="公式" r:id="rId16" imgW="1726565" imgH="4445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68937"/>
                        <a:ext cx="4130675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86" name="AutoShape 22"/>
          <p:cNvSpPr>
            <a:spLocks noChangeArrowheads="1"/>
          </p:cNvSpPr>
          <p:nvPr/>
        </p:nvSpPr>
        <p:spPr bwMode="auto">
          <a:xfrm>
            <a:off x="5867400" y="4141962"/>
            <a:ext cx="1800225" cy="609600"/>
          </a:xfrm>
          <a:prstGeom prst="wedgeRoundRectCallout">
            <a:avLst>
              <a:gd name="adj1" fmla="val -107056"/>
              <a:gd name="adj2" fmla="val -8594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>
                <a:latin typeface="Tahoma" panose="020B0604030504040204" pitchFamily="34" charset="0"/>
              </a:rPr>
              <a:t>仿照</a:t>
            </a:r>
            <a:r>
              <a:rPr lang="en-US" altLang="zh-CN" sz="2800">
                <a:latin typeface="Tahoma" panose="020B0604030504040204" pitchFamily="34" charset="0"/>
              </a:rPr>
              <a:t>15</a:t>
            </a:r>
            <a:r>
              <a:rPr lang="zh-CN" altLang="en-US" sz="2800">
                <a:latin typeface="Tahoma" panose="020B0604030504040204" pitchFamily="34" charset="0"/>
              </a:rPr>
              <a:t>题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46113" y="44624"/>
            <a:ext cx="7381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23. 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上服从均匀分布，求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l-GR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endParaRPr lang="zh-CN" altLang="en-US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1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1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4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4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4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86" grpId="0" animBg="1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218" name="Object 10"/>
          <p:cNvGraphicFramePr>
            <a:graphicFrameLocks noChangeAspect="1"/>
          </p:cNvGraphicFramePr>
          <p:nvPr/>
        </p:nvGraphicFramePr>
        <p:xfrm>
          <a:off x="1604963" y="507604"/>
          <a:ext cx="5718175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2" name="Equation" r:id="rId3" imgW="60655200" imgH="15849600" progId="Equation.DSMT4">
                  <p:embed/>
                </p:oleObj>
              </mc:Choice>
              <mc:Fallback>
                <p:oleObj name="Equation" r:id="rId3" imgW="60655200" imgH="15849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507604"/>
                        <a:ext cx="5718175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7" name="Object 9"/>
          <p:cNvGraphicFramePr>
            <a:graphicFrameLocks noChangeAspect="1"/>
          </p:cNvGraphicFramePr>
          <p:nvPr/>
        </p:nvGraphicFramePr>
        <p:xfrm>
          <a:off x="1189038" y="1988741"/>
          <a:ext cx="25193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3" name="公式" r:id="rId5" imgW="977265" imgH="215900" progId="Equation.3">
                  <p:embed/>
                </p:oleObj>
              </mc:Choice>
              <mc:Fallback>
                <p:oleObj name="公式" r:id="rId5" imgW="977265" imgH="215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1988741"/>
                        <a:ext cx="251936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6" name="Object 8"/>
          <p:cNvGraphicFramePr>
            <a:graphicFrameLocks noChangeAspect="1"/>
          </p:cNvGraphicFramePr>
          <p:nvPr/>
        </p:nvGraphicFramePr>
        <p:xfrm>
          <a:off x="1244600" y="2565004"/>
          <a:ext cx="5216525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4" name="Equation" r:id="rId7" imgW="50596800" imgH="9448800" progId="Equation.DSMT4">
                  <p:embed/>
                </p:oleObj>
              </mc:Choice>
              <mc:Fallback>
                <p:oleObj name="Equation" r:id="rId7" imgW="50596800" imgH="9448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2565004"/>
                        <a:ext cx="5216525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5" name="Object 7"/>
          <p:cNvGraphicFramePr>
            <a:graphicFrameLocks noChangeAspect="1"/>
          </p:cNvGraphicFramePr>
          <p:nvPr/>
        </p:nvGraphicFramePr>
        <p:xfrm>
          <a:off x="1211263" y="3428604"/>
          <a:ext cx="5500687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5" name="Equation" r:id="rId9" imgW="49987200" imgH="9448800" progId="Equation.DSMT4">
                  <p:embed/>
                </p:oleObj>
              </mc:Choice>
              <mc:Fallback>
                <p:oleObj name="Equation" r:id="rId9" imgW="49987200" imgH="9448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3428604"/>
                        <a:ext cx="5500687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4" name="Object 6"/>
          <p:cNvGraphicFramePr>
            <a:graphicFrameLocks noChangeAspect="1"/>
          </p:cNvGraphicFramePr>
          <p:nvPr/>
        </p:nvGraphicFramePr>
        <p:xfrm>
          <a:off x="1260475" y="4436666"/>
          <a:ext cx="54006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6" name="Equation" r:id="rId11" imgW="48463200" imgH="4876800" progId="Equation.DSMT4">
                  <p:embed/>
                </p:oleObj>
              </mc:Choice>
              <mc:Fallback>
                <p:oleObj name="Equation" r:id="rId11" imgW="48463200" imgH="4876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4436666"/>
                        <a:ext cx="540067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3" name="Object 5"/>
          <p:cNvGraphicFramePr>
            <a:graphicFrameLocks noChangeAspect="1"/>
          </p:cNvGraphicFramePr>
          <p:nvPr/>
        </p:nvGraphicFramePr>
        <p:xfrm>
          <a:off x="2989263" y="4870054"/>
          <a:ext cx="5903912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7" name="Equation" r:id="rId13" imgW="57302400" imgH="9448800" progId="Equation.DSMT4">
                  <p:embed/>
                </p:oleObj>
              </mc:Choice>
              <mc:Fallback>
                <p:oleObj name="Equation" r:id="rId13" imgW="57302400" imgH="9448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3" y="4870054"/>
                        <a:ext cx="5903912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19" name="Rectangle 11"/>
          <p:cNvSpPr>
            <a:spLocks noChangeArrowheads="1"/>
          </p:cNvSpPr>
          <p:nvPr/>
        </p:nvSpPr>
        <p:spPr bwMode="auto">
          <a:xfrm>
            <a:off x="468313" y="-27384"/>
            <a:ext cx="7121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24.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设随机变量（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）具有概率密度</a:t>
            </a: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2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2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2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2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642" name="Object 2"/>
          <p:cNvGraphicFramePr>
            <a:graphicFrameLocks noChangeAspect="1"/>
          </p:cNvGraphicFramePr>
          <p:nvPr/>
        </p:nvGraphicFramePr>
        <p:xfrm>
          <a:off x="1171575" y="44624"/>
          <a:ext cx="5719763" cy="177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2" name="Equation" r:id="rId3" imgW="55473600" imgH="17068800" progId="Equation.DSMT4">
                  <p:embed/>
                </p:oleObj>
              </mc:Choice>
              <mc:Fallback>
                <p:oleObj name="Equation" r:id="rId3" imgW="55473600" imgH="17068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44624"/>
                        <a:ext cx="5719763" cy="177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3" name="Object 3"/>
          <p:cNvGraphicFramePr>
            <a:graphicFrameLocks noChangeAspect="1"/>
          </p:cNvGraphicFramePr>
          <p:nvPr/>
        </p:nvGraphicFramePr>
        <p:xfrm>
          <a:off x="1476375" y="2030587"/>
          <a:ext cx="1849438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3" name="Equation" r:id="rId5" imgW="16764000" imgH="9448800" progId="Equation.DSMT4">
                  <p:embed/>
                </p:oleObj>
              </mc:Choice>
              <mc:Fallback>
                <p:oleObj name="Equation" r:id="rId5" imgW="16764000" imgH="9448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030587"/>
                        <a:ext cx="1849438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4" name="Object 4"/>
          <p:cNvGraphicFramePr>
            <a:graphicFrameLocks noChangeAspect="1"/>
          </p:cNvGraphicFramePr>
          <p:nvPr/>
        </p:nvGraphicFramePr>
        <p:xfrm>
          <a:off x="1436688" y="3038649"/>
          <a:ext cx="5189537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4" name="Equation" r:id="rId7" imgW="47853600" imgH="18288000" progId="Equation.DSMT4">
                  <p:embed/>
                </p:oleObj>
              </mc:Choice>
              <mc:Fallback>
                <p:oleObj name="Equation" r:id="rId7" imgW="47853600" imgH="18288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3038649"/>
                        <a:ext cx="5189537" cy="198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692" name="Object 4"/>
          <p:cNvGraphicFramePr>
            <a:graphicFrameLocks noChangeAspect="1"/>
          </p:cNvGraphicFramePr>
          <p:nvPr/>
        </p:nvGraphicFramePr>
        <p:xfrm>
          <a:off x="596960" y="1196603"/>
          <a:ext cx="5049452" cy="59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4" name="Equation" r:id="rId3" imgW="41148000" imgH="4876800" progId="Equation.DSMT4">
                  <p:embed/>
                </p:oleObj>
              </mc:Choice>
              <mc:Fallback>
                <p:oleObj name="Equation" r:id="rId3" imgW="41148000" imgH="4876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60" y="1196603"/>
                        <a:ext cx="5049452" cy="598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693" name="Object 5"/>
          <p:cNvGraphicFramePr>
            <a:graphicFrameLocks noChangeAspect="1"/>
          </p:cNvGraphicFramePr>
          <p:nvPr/>
        </p:nvGraphicFramePr>
        <p:xfrm>
          <a:off x="1115616" y="4077072"/>
          <a:ext cx="5958220" cy="1218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5" name="Equation" r:id="rId5" imgW="52120800" imgH="10668000" progId="Equation.DSMT4">
                  <p:embed/>
                </p:oleObj>
              </mc:Choice>
              <mc:Fallback>
                <p:oleObj name="Equation" r:id="rId5" imgW="52120800" imgH="10668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077072"/>
                        <a:ext cx="5958220" cy="1218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694" name="Object 6"/>
          <p:cNvGraphicFramePr>
            <a:graphicFrameLocks noChangeAspect="1"/>
          </p:cNvGraphicFramePr>
          <p:nvPr/>
        </p:nvGraphicFramePr>
        <p:xfrm>
          <a:off x="2453194" y="2475650"/>
          <a:ext cx="469265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6" name="Equation" r:id="rId7" imgW="35661600" imgH="4876800" progId="Equation.DSMT4">
                  <p:embed/>
                </p:oleObj>
              </mc:Choice>
              <mc:Fallback>
                <p:oleObj name="Equation" r:id="rId7" imgW="35661600" imgH="4876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3194" y="2475650"/>
                        <a:ext cx="469265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695" name="Object 7"/>
          <p:cNvGraphicFramePr>
            <a:graphicFrameLocks noChangeAspect="1"/>
          </p:cNvGraphicFramePr>
          <p:nvPr/>
        </p:nvGraphicFramePr>
        <p:xfrm>
          <a:off x="1115616" y="3284984"/>
          <a:ext cx="3352536" cy="75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7" name="Equation" r:id="rId9" imgW="24384000" imgH="5486400" progId="Equation.DSMT4">
                  <p:embed/>
                </p:oleObj>
              </mc:Choice>
              <mc:Fallback>
                <p:oleObj name="Equation" r:id="rId9" imgW="24384000" imgH="5486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284984"/>
                        <a:ext cx="3352536" cy="754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9750" y="-27384"/>
            <a:ext cx="799306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27.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为常数，并且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，证明</a:t>
            </a:r>
            <a:r>
              <a:rPr lang="el-GR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483768" y="1792301"/>
          <a:ext cx="4556966" cy="582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8" name="Equation" r:id="rId11" imgW="38100000" imgH="4876800" progId="Equation.DSMT4">
                  <p:embed/>
                </p:oleObj>
              </mc:Choice>
              <mc:Fallback>
                <p:oleObj name="Equation" r:id="rId11" imgW="38100000" imgH="4876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792301"/>
                        <a:ext cx="4556966" cy="582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4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Text Box 2"/>
          <p:cNvSpPr txBox="1">
            <a:spLocks noChangeArrowheads="1"/>
          </p:cNvSpPr>
          <p:nvPr/>
        </p:nvSpPr>
        <p:spPr bwMode="auto">
          <a:xfrm>
            <a:off x="738188" y="1010"/>
            <a:ext cx="82264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28.</a:t>
            </a:r>
            <a:r>
              <a:rPr kumimoji="1" lang="en-US" altLang="zh-CN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</a:rPr>
              <a:t>设 </a:t>
            </a:r>
            <a:r>
              <a:rPr kumimoji="1"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X ,Y </a:t>
            </a:r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</a:rPr>
              <a:t>相互独立</a:t>
            </a:r>
            <a:r>
              <a:rPr kumimoji="1" lang="en-US" altLang="zh-CN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</a:rPr>
              <a:t>且都服从</a:t>
            </a:r>
            <a:r>
              <a:rPr kumimoji="1" lang="zh-CN" altLang="en-US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kumimoji="1" lang="en-US" altLang="zh-CN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μ</a:t>
            </a:r>
            <a:r>
              <a:rPr kumimoji="1" lang="en-US" altLang="zh-CN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baseline="30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dirty="0">
                <a:latin typeface="Times New Roman" panose="02020603050405020304" pitchFamily="18" charset="0"/>
                <a:ea typeface="楷体_GB2312" pitchFamily="49" charset="-122"/>
              </a:rPr>
              <a:t>),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U = </a:t>
            </a:r>
            <a:r>
              <a:rPr kumimoji="1" lang="en-US" altLang="zh-CN" i="1" dirty="0" err="1">
                <a:latin typeface="Times New Roman" panose="02020603050405020304" pitchFamily="18" charset="0"/>
                <a:ea typeface="楷体_GB2312" pitchFamily="49" charset="-122"/>
              </a:rPr>
              <a:t>aX</a:t>
            </a:r>
            <a:r>
              <a:rPr kumimoji="1"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 + </a:t>
            </a:r>
            <a:r>
              <a:rPr kumimoji="1" lang="en-US" altLang="zh-CN" i="1" dirty="0" err="1">
                <a:latin typeface="Times New Roman" panose="02020603050405020304" pitchFamily="18" charset="0"/>
                <a:ea typeface="楷体_GB2312" pitchFamily="49" charset="-122"/>
              </a:rPr>
              <a:t>bY</a:t>
            </a:r>
            <a:r>
              <a:rPr kumimoji="1"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 ,  V= </a:t>
            </a:r>
            <a:r>
              <a:rPr kumimoji="1" lang="en-US" altLang="zh-CN" i="1" dirty="0" err="1">
                <a:latin typeface="Times New Roman" panose="02020603050405020304" pitchFamily="18" charset="0"/>
                <a:ea typeface="楷体_GB2312" pitchFamily="49" charset="-122"/>
              </a:rPr>
              <a:t>aX</a:t>
            </a:r>
            <a:r>
              <a:rPr kumimoji="1"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i="1" dirty="0">
                <a:latin typeface="宋体" panose="02010600030101010101" pitchFamily="2" charset="-122"/>
              </a:rPr>
              <a:t>-</a:t>
            </a:r>
            <a:r>
              <a:rPr kumimoji="1"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i="1" dirty="0" err="1">
                <a:latin typeface="Times New Roman" panose="02020603050405020304" pitchFamily="18" charset="0"/>
                <a:ea typeface="楷体_GB2312" pitchFamily="49" charset="-122"/>
              </a:rPr>
              <a:t>bY</a:t>
            </a:r>
            <a:r>
              <a:rPr kumimoji="1"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 ,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kumimoji="1" lang="en-US" altLang="zh-CN" i="1" dirty="0" err="1">
                <a:latin typeface="Times New Roman" panose="02020603050405020304" pitchFamily="18" charset="0"/>
                <a:ea typeface="楷体_GB2312" pitchFamily="49" charset="-122"/>
              </a:rPr>
              <a:t>a,b</a:t>
            </a:r>
            <a:r>
              <a:rPr kumimoji="1"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</a:rPr>
              <a:t>为常数，且都不为零，求</a:t>
            </a:r>
            <a:r>
              <a:rPr kumimoji="1" lang="zh-CN" altLang="en-US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</a:t>
            </a:r>
            <a:r>
              <a:rPr kumimoji="1" lang="en-US" altLang="zh-CN" i="1" baseline="-25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UV </a:t>
            </a:r>
          </a:p>
        </p:txBody>
      </p:sp>
      <p:sp>
        <p:nvSpPr>
          <p:cNvPr id="230403" name="Text Box 3"/>
          <p:cNvSpPr txBox="1">
            <a:spLocks noChangeArrowheads="1"/>
          </p:cNvSpPr>
          <p:nvPr/>
        </p:nvSpPr>
        <p:spPr bwMode="auto">
          <a:xfrm>
            <a:off x="381000" y="1834573"/>
            <a:ext cx="714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230404" name="Object 4"/>
          <p:cNvGraphicFramePr>
            <a:graphicFrameLocks noChangeAspect="1"/>
          </p:cNvGraphicFramePr>
          <p:nvPr/>
        </p:nvGraphicFramePr>
        <p:xfrm>
          <a:off x="1331640" y="1839129"/>
          <a:ext cx="5345696" cy="540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58" name="Equation" r:id="rId3" imgW="48158400" imgH="4876800" progId="Equation.DSMT4">
                  <p:embed/>
                </p:oleObj>
              </mc:Choice>
              <mc:Fallback>
                <p:oleObj name="Equation" r:id="rId3" imgW="48158400" imgH="4876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839129"/>
                        <a:ext cx="5345696" cy="540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05" name="Object 5"/>
          <p:cNvGraphicFramePr>
            <a:graphicFrameLocks noChangeAspect="1"/>
          </p:cNvGraphicFramePr>
          <p:nvPr/>
        </p:nvGraphicFramePr>
        <p:xfrm>
          <a:off x="2984439" y="2459813"/>
          <a:ext cx="5764025" cy="1251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59" name="Equation" r:id="rId5" imgW="53340000" imgH="11582400" progId="Equation.DSMT4">
                  <p:embed/>
                </p:oleObj>
              </mc:Choice>
              <mc:Fallback>
                <p:oleObj name="Equation" r:id="rId5" imgW="53340000" imgH="115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439" y="2459813"/>
                        <a:ext cx="5764025" cy="1251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1042988" y="3817360"/>
            <a:ext cx="7096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由</a:t>
            </a:r>
          </a:p>
        </p:txBody>
      </p:sp>
      <p:graphicFrame>
        <p:nvGraphicFramePr>
          <p:cNvPr id="230407" name="Object 7"/>
          <p:cNvGraphicFramePr>
            <a:graphicFrameLocks noChangeAspect="1"/>
          </p:cNvGraphicFramePr>
          <p:nvPr/>
        </p:nvGraphicFramePr>
        <p:xfrm>
          <a:off x="1684338" y="3816839"/>
          <a:ext cx="3105504" cy="1202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0" name="Equation" r:id="rId7" imgW="28346400" imgH="10972800" progId="Equation.DSMT4">
                  <p:embed/>
                </p:oleObj>
              </mc:Choice>
              <mc:Fallback>
                <p:oleObj name="Equation" r:id="rId7" imgW="28346400" imgH="10972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3816839"/>
                        <a:ext cx="3105504" cy="12024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8" name="AutoShape 8"/>
          <p:cNvSpPr/>
          <p:nvPr/>
        </p:nvSpPr>
        <p:spPr bwMode="auto">
          <a:xfrm>
            <a:off x="4716463" y="4033260"/>
            <a:ext cx="104775" cy="877888"/>
          </a:xfrm>
          <a:prstGeom prst="rightBrace">
            <a:avLst>
              <a:gd name="adj1" fmla="val 69823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Tahoma" panose="020B0604030504040204" pitchFamily="34" charset="0"/>
            </a:endParaRPr>
          </a:p>
        </p:txBody>
      </p:sp>
      <p:sp>
        <p:nvSpPr>
          <p:cNvPr id="230409" name="AutoShape 9"/>
          <p:cNvSpPr>
            <a:spLocks noChangeArrowheads="1"/>
          </p:cNvSpPr>
          <p:nvPr/>
        </p:nvSpPr>
        <p:spPr bwMode="auto">
          <a:xfrm>
            <a:off x="1258888" y="5544560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Tahoma" panose="020B0604030504040204" pitchFamily="34" charset="0"/>
            </a:endParaRPr>
          </a:p>
        </p:txBody>
      </p:sp>
      <p:graphicFrame>
        <p:nvGraphicFramePr>
          <p:cNvPr id="230410" name="Object 10"/>
          <p:cNvGraphicFramePr>
            <a:graphicFrameLocks noChangeAspect="1"/>
          </p:cNvGraphicFramePr>
          <p:nvPr/>
        </p:nvGraphicFramePr>
        <p:xfrm>
          <a:off x="5722938" y="3816839"/>
          <a:ext cx="2581366" cy="1167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1" name="Equation" r:id="rId9" imgW="25603200" imgH="11582400" progId="Equation.DSMT4">
                  <p:embed/>
                </p:oleObj>
              </mc:Choice>
              <mc:Fallback>
                <p:oleObj name="Equation" r:id="rId9" imgW="25603200" imgH="11582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938" y="3816839"/>
                        <a:ext cx="2581366" cy="1167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11" name="AutoShape 11"/>
          <p:cNvSpPr>
            <a:spLocks noChangeArrowheads="1"/>
          </p:cNvSpPr>
          <p:nvPr/>
        </p:nvSpPr>
        <p:spPr bwMode="auto">
          <a:xfrm>
            <a:off x="4932363" y="4393623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Tahoma" panose="020B0604030504040204" pitchFamily="34" charset="0"/>
            </a:endParaRPr>
          </a:p>
        </p:txBody>
      </p:sp>
      <p:graphicFrame>
        <p:nvGraphicFramePr>
          <p:cNvPr id="230412" name="Object 12"/>
          <p:cNvGraphicFramePr>
            <a:graphicFrameLocks noChangeAspect="1"/>
          </p:cNvGraphicFramePr>
          <p:nvPr/>
        </p:nvGraphicFramePr>
        <p:xfrm>
          <a:off x="2375889" y="5225312"/>
          <a:ext cx="4665311" cy="723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2" name="Equation" r:id="rId11" imgW="35356800" imgH="5486400" progId="Equation.DSMT4">
                  <p:embed/>
                </p:oleObj>
              </mc:Choice>
              <mc:Fallback>
                <p:oleObj name="Equation" r:id="rId11" imgW="35356800" imgH="5486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5889" y="5225312"/>
                        <a:ext cx="4665311" cy="7239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0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0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30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autoUpdateAnimBg="0"/>
      <p:bldP spid="230406" grpId="0" autoUpdateAnimBg="0"/>
      <p:bldP spid="230408" grpId="0" animBg="1"/>
      <p:bldP spid="230409" grpId="0" animBg="1"/>
      <p:bldP spid="2304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Text Box 2"/>
          <p:cNvSpPr txBox="1">
            <a:spLocks noChangeArrowheads="1"/>
          </p:cNvSpPr>
          <p:nvPr/>
        </p:nvSpPr>
        <p:spPr bwMode="auto">
          <a:xfrm>
            <a:off x="827088" y="63242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而</a:t>
            </a:r>
          </a:p>
        </p:txBody>
      </p:sp>
      <p:graphicFrame>
        <p:nvGraphicFramePr>
          <p:cNvPr id="231427" name="Object 3"/>
          <p:cNvGraphicFramePr>
            <a:graphicFrameLocks noChangeAspect="1"/>
          </p:cNvGraphicFramePr>
          <p:nvPr/>
        </p:nvGraphicFramePr>
        <p:xfrm>
          <a:off x="1860222" y="44624"/>
          <a:ext cx="5894631" cy="549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7" name="Equation" r:id="rId3" imgW="58826400" imgH="5486400" progId="Equation.DSMT4">
                  <p:embed/>
                </p:oleObj>
              </mc:Choice>
              <mc:Fallback>
                <p:oleObj name="Equation" r:id="rId3" imgW="58826400" imgH="5486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222" y="44624"/>
                        <a:ext cx="5894631" cy="5498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28" name="Object 4"/>
          <p:cNvGraphicFramePr>
            <a:graphicFrameLocks noChangeAspect="1"/>
          </p:cNvGraphicFramePr>
          <p:nvPr/>
        </p:nvGraphicFramePr>
        <p:xfrm>
          <a:off x="1855796" y="1044856"/>
          <a:ext cx="6036802" cy="565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8" name="Equation" r:id="rId5" imgW="58521600" imgH="5486400" progId="Equation.DSMT4">
                  <p:embed/>
                </p:oleObj>
              </mc:Choice>
              <mc:Fallback>
                <p:oleObj name="Equation" r:id="rId5" imgW="58521600" imgH="5486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96" y="1044856"/>
                        <a:ext cx="6036802" cy="565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29" name="Text Box 5"/>
          <p:cNvSpPr txBox="1">
            <a:spLocks noChangeArrowheads="1"/>
          </p:cNvSpPr>
          <p:nvPr/>
        </p:nvSpPr>
        <p:spPr bwMode="auto">
          <a:xfrm>
            <a:off x="1978025" y="3808155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故</a:t>
            </a:r>
          </a:p>
        </p:txBody>
      </p:sp>
      <p:graphicFrame>
        <p:nvGraphicFramePr>
          <p:cNvPr id="231430" name="Object 6"/>
          <p:cNvGraphicFramePr>
            <a:graphicFrameLocks noChangeAspect="1"/>
          </p:cNvGraphicFramePr>
          <p:nvPr/>
        </p:nvGraphicFramePr>
        <p:xfrm>
          <a:off x="2823716" y="3393213"/>
          <a:ext cx="3125018" cy="1494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9" name="Equation" r:id="rId7" imgW="21031200" imgH="10058400" progId="Equation.DSMT4">
                  <p:embed/>
                </p:oleObj>
              </mc:Choice>
              <mc:Fallback>
                <p:oleObj name="Equation" r:id="rId7" imgW="21031200" imgH="10058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3716" y="3393213"/>
                        <a:ext cx="3125018" cy="1494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1" name="Object 7"/>
          <p:cNvGraphicFramePr>
            <a:graphicFrameLocks noChangeAspect="1"/>
          </p:cNvGraphicFramePr>
          <p:nvPr/>
        </p:nvGraphicFramePr>
        <p:xfrm>
          <a:off x="2085975" y="1799967"/>
          <a:ext cx="463550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10" name="Equation" r:id="rId9" imgW="32613600" imgH="10668000" progId="Equation.DSMT4">
                  <p:embed/>
                </p:oleObj>
              </mc:Choice>
              <mc:Fallback>
                <p:oleObj name="Equation" r:id="rId9" imgW="32613600" imgH="10668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1799967"/>
                        <a:ext cx="4635500" cy="15144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6" grpId="0" autoUpdateAnimBg="0"/>
      <p:bldP spid="23142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788" name="Object 4"/>
          <p:cNvGraphicFramePr>
            <a:graphicFrameLocks noChangeAspect="1"/>
          </p:cNvGraphicFramePr>
          <p:nvPr/>
        </p:nvGraphicFramePr>
        <p:xfrm>
          <a:off x="611188" y="44624"/>
          <a:ext cx="5688012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8" name="Equation" r:id="rId3" imgW="2057400" imgH="431800" progId="Equation.DSMT4">
                  <p:embed/>
                </p:oleObj>
              </mc:Choice>
              <mc:Fallback>
                <p:oleObj name="Equation" r:id="rId3" imgW="20574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4624"/>
                        <a:ext cx="5688012" cy="119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825" name="Group 41"/>
          <p:cNvGraphicFramePr>
            <a:graphicFrameLocks noGrp="1"/>
          </p:cNvGraphicFramePr>
          <p:nvPr/>
        </p:nvGraphicFramePr>
        <p:xfrm>
          <a:off x="1403350" y="1412776"/>
          <a:ext cx="6096000" cy="1800225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48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51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52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0.6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6820" name="Object 36"/>
          <p:cNvGraphicFramePr>
            <a:graphicFrameLocks noChangeAspect="1"/>
          </p:cNvGraphicFramePr>
          <p:nvPr/>
        </p:nvGraphicFramePr>
        <p:xfrm>
          <a:off x="1547813" y="1557238"/>
          <a:ext cx="79216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9" name="公式" r:id="rId5" imgW="443865" imgH="215900" progId="Equation.3">
                  <p:embed/>
                </p:oleObj>
              </mc:Choice>
              <mc:Fallback>
                <p:oleObj name="公式" r:id="rId5" imgW="443865" imgH="2159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557238"/>
                        <a:ext cx="792162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821" name="Object 37"/>
          <p:cNvGraphicFramePr>
            <a:graphicFrameLocks noChangeAspect="1"/>
          </p:cNvGraphicFramePr>
          <p:nvPr/>
        </p:nvGraphicFramePr>
        <p:xfrm>
          <a:off x="1547813" y="2131913"/>
          <a:ext cx="76993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0" name="公式" r:id="rId7" imgW="431800" imgH="215900" progId="Equation.3">
                  <p:embed/>
                </p:oleObj>
              </mc:Choice>
              <mc:Fallback>
                <p:oleObj name="公式" r:id="rId7" imgW="431800" imgH="2159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131913"/>
                        <a:ext cx="769937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822" name="Object 38"/>
          <p:cNvGraphicFramePr>
            <a:graphicFrameLocks noChangeAspect="1"/>
          </p:cNvGraphicFramePr>
          <p:nvPr/>
        </p:nvGraphicFramePr>
        <p:xfrm>
          <a:off x="1547813" y="2708176"/>
          <a:ext cx="79216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1" name="公式" r:id="rId9" imgW="443865" imgH="215900" progId="Equation.3">
                  <p:embed/>
                </p:oleObj>
              </mc:Choice>
              <mc:Fallback>
                <p:oleObj name="公式" r:id="rId9" imgW="443865" imgH="2159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708176"/>
                        <a:ext cx="792162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827" name="Object 43"/>
          <p:cNvGraphicFramePr>
            <a:graphicFrameLocks noChangeAspect="1"/>
          </p:cNvGraphicFramePr>
          <p:nvPr/>
        </p:nvGraphicFramePr>
        <p:xfrm>
          <a:off x="2322513" y="3482876"/>
          <a:ext cx="36750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2" name="Equation" r:id="rId11" imgW="31089600" imgH="5486400" progId="Equation.DSMT4">
                  <p:embed/>
                </p:oleObj>
              </mc:Choice>
              <mc:Fallback>
                <p:oleObj name="Equation" r:id="rId11" imgW="31089600" imgH="54864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3482876"/>
                        <a:ext cx="367506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828" name="Object 44"/>
          <p:cNvGraphicFramePr>
            <a:graphicFrameLocks noChangeAspect="1"/>
          </p:cNvGraphicFramePr>
          <p:nvPr/>
        </p:nvGraphicFramePr>
        <p:xfrm>
          <a:off x="2178050" y="4275038"/>
          <a:ext cx="41100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3" name="Equation" r:id="rId13" imgW="34747200" imgH="5486400" progId="Equation.DSMT4">
                  <p:embed/>
                </p:oleObj>
              </mc:Choice>
              <mc:Fallback>
                <p:oleObj name="Equation" r:id="rId13" imgW="34747200" imgH="54864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4275038"/>
                        <a:ext cx="4110038" cy="6477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829" name="Object 45"/>
          <p:cNvGraphicFramePr>
            <a:graphicFrameLocks noChangeAspect="1"/>
          </p:cNvGraphicFramePr>
          <p:nvPr/>
        </p:nvGraphicFramePr>
        <p:xfrm>
          <a:off x="2339975" y="5157688"/>
          <a:ext cx="361632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4" name="公式" r:id="rId15" imgW="1307465" imgH="215900" progId="Equation.3">
                  <p:embed/>
                </p:oleObj>
              </mc:Choice>
              <mc:Fallback>
                <p:oleObj name="公式" r:id="rId15" imgW="1307465" imgH="2159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157688"/>
                        <a:ext cx="3616325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4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4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46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AutoShape 2"/>
          <p:cNvSpPr>
            <a:spLocks noChangeArrowheads="1"/>
          </p:cNvSpPr>
          <p:nvPr/>
        </p:nvSpPr>
        <p:spPr bwMode="auto">
          <a:xfrm>
            <a:off x="1690688" y="5301502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Tahoma" panose="020B0604030504040204" pitchFamily="34" charset="0"/>
            </a:endParaRPr>
          </a:p>
        </p:txBody>
      </p:sp>
      <p:graphicFrame>
        <p:nvGraphicFramePr>
          <p:cNvPr id="239619" name="Object 3"/>
          <p:cNvGraphicFramePr>
            <a:graphicFrameLocks noChangeAspect="1"/>
          </p:cNvGraphicFramePr>
          <p:nvPr/>
        </p:nvGraphicFramePr>
        <p:xfrm>
          <a:off x="2542919" y="4941168"/>
          <a:ext cx="5224313" cy="81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0" name="Equation" r:id="rId3" imgW="35356800" imgH="5486400" progId="Equation.DSMT4">
                  <p:embed/>
                </p:oleObj>
              </mc:Choice>
              <mc:Fallback>
                <p:oleObj name="Equation" r:id="rId3" imgW="35356800" imgH="5486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2919" y="4941168"/>
                        <a:ext cx="5224313" cy="81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1" name="Object 5"/>
          <p:cNvGraphicFramePr>
            <a:graphicFrameLocks noChangeAspect="1"/>
          </p:cNvGraphicFramePr>
          <p:nvPr/>
        </p:nvGraphicFramePr>
        <p:xfrm>
          <a:off x="153988" y="1916832"/>
          <a:ext cx="8853743" cy="2877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1" name="Equation" r:id="rId5" imgW="85344000" imgH="27736800" progId="Equation.DSMT4">
                  <p:embed/>
                </p:oleObj>
              </mc:Choice>
              <mc:Fallback>
                <p:oleObj name="Equation" r:id="rId5" imgW="85344000" imgH="27736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8" y="1916832"/>
                        <a:ext cx="8853743" cy="2877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3" name="Text Box 7"/>
          <p:cNvSpPr txBox="1">
            <a:spLocks noChangeArrowheads="1"/>
          </p:cNvSpPr>
          <p:nvPr/>
        </p:nvSpPr>
        <p:spPr bwMode="auto">
          <a:xfrm>
            <a:off x="611188" y="695499"/>
            <a:ext cx="8050212" cy="10779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利用协方差的性质</a:t>
            </a:r>
            <a:endParaRPr kumimoji="1"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cov</a:t>
            </a:r>
            <a:r>
              <a:rPr kumimoji="1"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b="1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) = </a:t>
            </a:r>
            <a:r>
              <a:rPr kumimoji="1"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cov</a:t>
            </a:r>
            <a:r>
              <a:rPr kumimoji="1"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b="1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)+</a:t>
            </a:r>
            <a:r>
              <a:rPr kumimoji="1"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cov</a:t>
            </a:r>
            <a:r>
              <a:rPr kumimoji="1"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kumimoji="1"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846" name="Text Box 11"/>
          <p:cNvSpPr txBox="1">
            <a:spLocks noChangeArrowheads="1"/>
          </p:cNvSpPr>
          <p:nvPr/>
        </p:nvSpPr>
        <p:spPr bwMode="auto">
          <a:xfrm>
            <a:off x="2051050" y="44624"/>
            <a:ext cx="4654550" cy="5794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Tahoma" panose="020B0604030504040204" pitchFamily="34" charset="0"/>
              </a:rPr>
              <a:t>思考：还有其他方法吗？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3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9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8" grpId="0" animBg="1"/>
      <p:bldP spid="2396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760413" y="-30187"/>
            <a:ext cx="7915275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</a:rPr>
              <a:t>29.  </a:t>
            </a:r>
            <a:r>
              <a:rPr kumimoji="1" lang="zh-CN" altLang="en-US">
                <a:latin typeface="Times New Roman" panose="02020603050405020304" pitchFamily="18" charset="0"/>
              </a:rPr>
              <a:t>已知正常男性成人血液中，每一毫升白细胞数平均是</a:t>
            </a:r>
            <a:r>
              <a:rPr kumimoji="1" lang="en-US" altLang="zh-CN">
                <a:latin typeface="Times New Roman" panose="02020603050405020304" pitchFamily="18" charset="0"/>
              </a:rPr>
              <a:t>7300</a:t>
            </a:r>
            <a:r>
              <a:rPr kumimoji="1" lang="zh-CN" altLang="en-US">
                <a:latin typeface="Times New Roman" panose="02020603050405020304" pitchFamily="18" charset="0"/>
              </a:rPr>
              <a:t>，均方差是</a:t>
            </a:r>
            <a:r>
              <a:rPr kumimoji="1" lang="en-US" altLang="zh-CN">
                <a:latin typeface="Times New Roman" panose="02020603050405020304" pitchFamily="18" charset="0"/>
              </a:rPr>
              <a:t>700 . </a:t>
            </a:r>
            <a:r>
              <a:rPr kumimoji="1" lang="zh-CN" altLang="en-US">
                <a:latin typeface="Times New Roman" panose="02020603050405020304" pitchFamily="18" charset="0"/>
              </a:rPr>
              <a:t>利用切比雪夫不等式估计每毫升白细胞数在</a:t>
            </a:r>
            <a:r>
              <a:rPr kumimoji="1" lang="en-US" altLang="zh-CN">
                <a:latin typeface="Times New Roman" panose="02020603050405020304" pitchFamily="18" charset="0"/>
              </a:rPr>
              <a:t>5200~9400</a:t>
            </a:r>
            <a:r>
              <a:rPr kumimoji="1" lang="zh-CN" altLang="en-US">
                <a:latin typeface="Times New Roman" panose="02020603050405020304" pitchFamily="18" charset="0"/>
              </a:rPr>
              <a:t>之间的概率 </a:t>
            </a:r>
            <a:r>
              <a:rPr kumimoji="1" lang="en-US" altLang="zh-CN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23237" name="Rectangle 5"/>
          <p:cNvSpPr>
            <a:spLocks noChangeArrowheads="1"/>
          </p:cNvSpPr>
          <p:nvPr/>
        </p:nvSpPr>
        <p:spPr bwMode="auto">
          <a:xfrm>
            <a:off x="1187450" y="2778100"/>
            <a:ext cx="49434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</a:rPr>
              <a:t>解：</a:t>
            </a:r>
            <a:r>
              <a:rPr kumimoji="1" lang="zh-CN" altLang="en-US">
                <a:latin typeface="Times New Roman" panose="02020603050405020304" pitchFamily="18" charset="0"/>
              </a:rPr>
              <a:t>设每毫升白细胞数为</a:t>
            </a:r>
            <a:r>
              <a:rPr kumimoji="1" lang="en-US" altLang="zh-CN" i="1">
                <a:latin typeface="Times New Roman" panose="02020603050405020304" pitchFamily="18" charset="0"/>
              </a:rPr>
              <a:t>X</a:t>
            </a:r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223238" name="Rectangle 6"/>
          <p:cNvSpPr>
            <a:spLocks noChangeArrowheads="1"/>
          </p:cNvSpPr>
          <p:nvPr/>
        </p:nvSpPr>
        <p:spPr bwMode="auto">
          <a:xfrm>
            <a:off x="1908175" y="3641700"/>
            <a:ext cx="5584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dirty="0">
                <a:latin typeface="Times New Roman" panose="02020603050405020304" pitchFamily="18" charset="0"/>
              </a:rPr>
              <a:t>依题意，</a:t>
            </a:r>
            <a:r>
              <a:rPr kumimoji="1" lang="en-US" altLang="zh-CN" i="1" dirty="0">
                <a:latin typeface="Times New Roman" panose="02020603050405020304" pitchFamily="18" charset="0"/>
              </a:rPr>
              <a:t>E</a:t>
            </a:r>
            <a:r>
              <a:rPr kumimoji="1" lang="en-US" altLang="zh-CN" dirty="0">
                <a:latin typeface="Times New Roman" panose="02020603050405020304" pitchFamily="18" charset="0"/>
              </a:rPr>
              <a:t>(</a:t>
            </a:r>
            <a:r>
              <a:rPr kumimoji="1" lang="en-US" altLang="zh-CN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dirty="0">
                <a:latin typeface="Times New Roman" panose="02020603050405020304" pitchFamily="18" charset="0"/>
              </a:rPr>
              <a:t>)=7300,</a:t>
            </a:r>
            <a:r>
              <a:rPr kumimoji="1" lang="en-US" altLang="zh-CN" i="1" dirty="0">
                <a:latin typeface="Times New Roman" panose="02020603050405020304" pitchFamily="18" charset="0"/>
              </a:rPr>
              <a:t>D</a:t>
            </a:r>
            <a:r>
              <a:rPr kumimoji="1" lang="en-US" altLang="zh-CN" dirty="0">
                <a:latin typeface="Times New Roman" panose="02020603050405020304" pitchFamily="18" charset="0"/>
              </a:rPr>
              <a:t>(</a:t>
            </a:r>
            <a:r>
              <a:rPr kumimoji="1" lang="en-US" altLang="zh-CN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dirty="0">
                <a:latin typeface="Times New Roman" panose="02020603050405020304" pitchFamily="18" charset="0"/>
              </a:rPr>
              <a:t>)=700</a:t>
            </a:r>
            <a:r>
              <a:rPr kumimoji="1" lang="en-US" altLang="zh-CN" baseline="30000" dirty="0">
                <a:latin typeface="Times New Roman" panose="02020603050405020304" pitchFamily="18" charset="0"/>
              </a:rPr>
              <a:t>2</a:t>
            </a:r>
            <a:endParaRPr kumimoji="1"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908175" y="4649763"/>
            <a:ext cx="6248400" cy="579437"/>
            <a:chOff x="384" y="2750"/>
            <a:chExt cx="3936" cy="365"/>
          </a:xfrm>
        </p:grpSpPr>
        <p:graphicFrame>
          <p:nvGraphicFramePr>
            <p:cNvPr id="36871" name="Object 8"/>
            <p:cNvGraphicFramePr>
              <a:graphicFrameLocks noChangeAspect="1"/>
            </p:cNvGraphicFramePr>
            <p:nvPr/>
          </p:nvGraphicFramePr>
          <p:xfrm>
            <a:off x="2112" y="2784"/>
            <a:ext cx="241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16" name="公式" r:id="rId3" imgW="88900" imgH="127000" progId="Equation.3">
                    <p:embed/>
                  </p:oleObj>
                </mc:Choice>
                <mc:Fallback>
                  <p:oleObj name="公式" r:id="rId3" imgW="88900" imgH="1270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784"/>
                          <a:ext cx="241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2" name="Rectangle 9"/>
            <p:cNvSpPr>
              <a:spLocks noChangeArrowheads="1"/>
            </p:cNvSpPr>
            <p:nvPr/>
          </p:nvSpPr>
          <p:spPr bwMode="auto">
            <a:xfrm>
              <a:off x="384" y="2750"/>
              <a:ext cx="39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zh-CN" altLang="en-US" dirty="0">
                  <a:latin typeface="Times New Roman" panose="02020603050405020304" pitchFamily="18" charset="0"/>
                </a:rPr>
                <a:t>所求为 </a:t>
              </a:r>
              <a:r>
                <a:rPr kumimoji="1" lang="zh-CN" altLang="en-US" i="1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zh-CN" i="1" dirty="0">
                  <a:latin typeface="Times New Roman" panose="02020603050405020304" pitchFamily="18" charset="0"/>
                </a:rPr>
                <a:t>P</a:t>
              </a:r>
              <a:r>
                <a:rPr kumimoji="1" lang="en-US" altLang="zh-CN" dirty="0">
                  <a:latin typeface="Times New Roman" panose="02020603050405020304" pitchFamily="18" charset="0"/>
                </a:rPr>
                <a:t>(5200     </a:t>
              </a:r>
              <a:r>
                <a:rPr kumimoji="1" lang="en-US" altLang="zh-CN" i="1" dirty="0">
                  <a:latin typeface="Times New Roman" panose="02020603050405020304" pitchFamily="18" charset="0"/>
                </a:rPr>
                <a:t>X</a:t>
              </a:r>
              <a:r>
                <a:rPr kumimoji="1" lang="en-US" altLang="zh-CN" dirty="0">
                  <a:latin typeface="Times New Roman" panose="02020603050405020304" pitchFamily="18" charset="0"/>
                </a:rPr>
                <a:t>     9400)</a:t>
              </a:r>
            </a:p>
          </p:txBody>
        </p:sp>
        <p:graphicFrame>
          <p:nvGraphicFramePr>
            <p:cNvPr id="36873" name="Object 10"/>
            <p:cNvGraphicFramePr>
              <a:graphicFrameLocks noChangeAspect="1"/>
            </p:cNvGraphicFramePr>
            <p:nvPr/>
          </p:nvGraphicFramePr>
          <p:xfrm>
            <a:off x="2639" y="2784"/>
            <a:ext cx="241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17" name="公式" r:id="rId5" imgW="88900" imgH="127000" progId="Equation.3">
                    <p:embed/>
                  </p:oleObj>
                </mc:Choice>
                <mc:Fallback>
                  <p:oleObj name="公式" r:id="rId5" imgW="88900" imgH="1270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9" y="2784"/>
                          <a:ext cx="241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6" grpId="0"/>
      <p:bldP spid="223237" grpId="0" autoUpdateAnimBg="0"/>
      <p:bldP spid="22323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1752600" y="-13370"/>
            <a:ext cx="6248400" cy="579438"/>
            <a:chOff x="528" y="384"/>
            <a:chExt cx="3936" cy="365"/>
          </a:xfrm>
        </p:grpSpPr>
        <p:graphicFrame>
          <p:nvGraphicFramePr>
            <p:cNvPr id="37911" name="Object 3"/>
            <p:cNvGraphicFramePr>
              <a:graphicFrameLocks noChangeAspect="1"/>
            </p:cNvGraphicFramePr>
            <p:nvPr/>
          </p:nvGraphicFramePr>
          <p:xfrm>
            <a:off x="1488" y="431"/>
            <a:ext cx="241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86" name="公式" r:id="rId3" imgW="88900" imgH="127000" progId="Equation.3">
                    <p:embed/>
                  </p:oleObj>
                </mc:Choice>
                <mc:Fallback>
                  <p:oleObj name="公式" r:id="rId3" imgW="88900" imgH="1270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431"/>
                          <a:ext cx="241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2" name="Rectangle 4"/>
            <p:cNvSpPr>
              <a:spLocks noChangeArrowheads="1"/>
            </p:cNvSpPr>
            <p:nvPr/>
          </p:nvSpPr>
          <p:spPr bwMode="auto">
            <a:xfrm>
              <a:off x="528" y="384"/>
              <a:ext cx="39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dirty="0">
                  <a:latin typeface="Times New Roman" panose="02020603050405020304" pitchFamily="18" charset="0"/>
                </a:rPr>
                <a:t>  P(5200     </a:t>
              </a:r>
              <a:r>
                <a:rPr kumimoji="1" lang="en-US" altLang="zh-CN" i="1" dirty="0">
                  <a:latin typeface="Times New Roman" panose="02020603050405020304" pitchFamily="18" charset="0"/>
                </a:rPr>
                <a:t>X</a:t>
              </a:r>
              <a:r>
                <a:rPr kumimoji="1" lang="en-US" altLang="zh-CN" dirty="0">
                  <a:latin typeface="Times New Roman" panose="02020603050405020304" pitchFamily="18" charset="0"/>
                </a:rPr>
                <a:t>     9400)</a:t>
              </a:r>
            </a:p>
          </p:txBody>
        </p:sp>
        <p:graphicFrame>
          <p:nvGraphicFramePr>
            <p:cNvPr id="37913" name="Object 5"/>
            <p:cNvGraphicFramePr>
              <a:graphicFrameLocks noChangeAspect="1"/>
            </p:cNvGraphicFramePr>
            <p:nvPr/>
          </p:nvGraphicFramePr>
          <p:xfrm>
            <a:off x="2016" y="432"/>
            <a:ext cx="241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87" name="公式" r:id="rId5" imgW="88900" imgH="127000" progId="Equation.3">
                    <p:embed/>
                  </p:oleObj>
                </mc:Choice>
                <mc:Fallback>
                  <p:oleObj name="公式" r:id="rId5" imgW="88900" imgH="1270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432"/>
                          <a:ext cx="241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/>
          <p:nvPr/>
        </p:nvGrpSpPr>
        <p:grpSpPr bwMode="auto">
          <a:xfrm>
            <a:off x="1447800" y="596230"/>
            <a:ext cx="7696200" cy="579438"/>
            <a:chOff x="288" y="720"/>
            <a:chExt cx="4848" cy="365"/>
          </a:xfrm>
        </p:grpSpPr>
        <p:graphicFrame>
          <p:nvGraphicFramePr>
            <p:cNvPr id="37908" name="Object 7"/>
            <p:cNvGraphicFramePr>
              <a:graphicFrameLocks noChangeAspect="1"/>
            </p:cNvGraphicFramePr>
            <p:nvPr/>
          </p:nvGraphicFramePr>
          <p:xfrm>
            <a:off x="1968" y="767"/>
            <a:ext cx="241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88" name="公式" r:id="rId7" imgW="88900" imgH="127000" progId="Equation.3">
                    <p:embed/>
                  </p:oleObj>
                </mc:Choice>
                <mc:Fallback>
                  <p:oleObj name="公式" r:id="rId7" imgW="88900" imgH="1270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767"/>
                          <a:ext cx="241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9" name="Rectangle 8"/>
            <p:cNvSpPr>
              <a:spLocks noChangeArrowheads="1"/>
            </p:cNvSpPr>
            <p:nvPr/>
          </p:nvSpPr>
          <p:spPr bwMode="auto">
            <a:xfrm>
              <a:off x="288" y="720"/>
              <a:ext cx="48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</a:rPr>
                <a:t>  =</a:t>
              </a:r>
              <a:r>
                <a:rPr kumimoji="1" lang="en-US" altLang="zh-CN" i="1">
                  <a:latin typeface="Times New Roman" panose="02020603050405020304" pitchFamily="18" charset="0"/>
                </a:rPr>
                <a:t>P</a:t>
              </a:r>
              <a:r>
                <a:rPr kumimoji="1" lang="en-US" altLang="zh-CN">
                  <a:latin typeface="Times New Roman" panose="02020603050405020304" pitchFamily="18" charset="0"/>
                </a:rPr>
                <a:t>(5200-7300     </a:t>
              </a:r>
              <a:r>
                <a:rPr kumimoji="1" lang="en-US" altLang="zh-CN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>
                  <a:latin typeface="Times New Roman" panose="02020603050405020304" pitchFamily="18" charset="0"/>
                </a:rPr>
                <a:t>-7300     9400-7300)</a:t>
              </a:r>
            </a:p>
          </p:txBody>
        </p:sp>
        <p:graphicFrame>
          <p:nvGraphicFramePr>
            <p:cNvPr id="37910" name="Object 9"/>
            <p:cNvGraphicFramePr>
              <a:graphicFrameLocks noChangeAspect="1"/>
            </p:cNvGraphicFramePr>
            <p:nvPr/>
          </p:nvGraphicFramePr>
          <p:xfrm>
            <a:off x="3119" y="720"/>
            <a:ext cx="241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89" name="公式" r:id="rId9" imgW="88900" imgH="127000" progId="Equation.3">
                    <p:embed/>
                  </p:oleObj>
                </mc:Choice>
                <mc:Fallback>
                  <p:oleObj name="公式" r:id="rId9" imgW="88900" imgH="1270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9" y="720"/>
                          <a:ext cx="241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"/>
          <p:cNvGrpSpPr/>
          <p:nvPr/>
        </p:nvGrpSpPr>
        <p:grpSpPr bwMode="auto">
          <a:xfrm>
            <a:off x="1524000" y="1205830"/>
            <a:ext cx="6248400" cy="579438"/>
            <a:chOff x="288" y="1248"/>
            <a:chExt cx="3936" cy="365"/>
          </a:xfrm>
        </p:grpSpPr>
        <p:sp>
          <p:nvSpPr>
            <p:cNvPr id="37905" name="Rectangle 11"/>
            <p:cNvSpPr>
              <a:spLocks noChangeArrowheads="1"/>
            </p:cNvSpPr>
            <p:nvPr/>
          </p:nvSpPr>
          <p:spPr bwMode="auto">
            <a:xfrm>
              <a:off x="288" y="1248"/>
              <a:ext cx="39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dirty="0">
                  <a:latin typeface="Times New Roman" panose="02020603050405020304" pitchFamily="18" charset="0"/>
                </a:rPr>
                <a:t> = </a:t>
              </a:r>
              <a:r>
                <a:rPr kumimoji="1" lang="en-US" altLang="zh-CN" i="1" dirty="0">
                  <a:latin typeface="Times New Roman" panose="02020603050405020304" pitchFamily="18" charset="0"/>
                </a:rPr>
                <a:t>P</a:t>
              </a:r>
              <a:r>
                <a:rPr kumimoji="1" lang="en-US" altLang="zh-CN" dirty="0">
                  <a:latin typeface="Times New Roman" panose="02020603050405020304" pitchFamily="18" charset="0"/>
                </a:rPr>
                <a:t>(-2100     </a:t>
              </a:r>
              <a:r>
                <a:rPr kumimoji="1" lang="en-US" altLang="zh-CN" i="1" dirty="0">
                  <a:latin typeface="Times New Roman" panose="02020603050405020304" pitchFamily="18" charset="0"/>
                </a:rPr>
                <a:t>X</a:t>
              </a:r>
              <a:r>
                <a:rPr kumimoji="1" lang="en-US" altLang="zh-CN" dirty="0">
                  <a:latin typeface="Times New Roman" panose="02020603050405020304" pitchFamily="18" charset="0"/>
                </a:rPr>
                <a:t>-</a:t>
              </a:r>
              <a:r>
                <a:rPr kumimoji="1" lang="en-US" altLang="zh-CN" i="1" dirty="0">
                  <a:latin typeface="Times New Roman" panose="02020603050405020304" pitchFamily="18" charset="0"/>
                </a:rPr>
                <a:t>E</a:t>
              </a:r>
              <a:r>
                <a:rPr kumimoji="1" lang="en-US" altLang="zh-CN" dirty="0">
                  <a:latin typeface="Times New Roman" panose="02020603050405020304" pitchFamily="18" charset="0"/>
                </a:rPr>
                <a:t>(</a:t>
              </a:r>
              <a:r>
                <a:rPr kumimoji="1" lang="en-US" altLang="zh-CN" i="1" dirty="0">
                  <a:latin typeface="Times New Roman" panose="02020603050405020304" pitchFamily="18" charset="0"/>
                </a:rPr>
                <a:t>X</a:t>
              </a:r>
              <a:r>
                <a:rPr kumimoji="1" lang="en-US" altLang="zh-CN" dirty="0">
                  <a:latin typeface="Times New Roman" panose="02020603050405020304" pitchFamily="18" charset="0"/>
                </a:rPr>
                <a:t>)     2100)</a:t>
              </a:r>
            </a:p>
          </p:txBody>
        </p:sp>
        <p:graphicFrame>
          <p:nvGraphicFramePr>
            <p:cNvPr id="37906" name="Object 12"/>
            <p:cNvGraphicFramePr>
              <a:graphicFrameLocks noChangeAspect="1"/>
            </p:cNvGraphicFramePr>
            <p:nvPr/>
          </p:nvGraphicFramePr>
          <p:xfrm>
            <a:off x="2639" y="1296"/>
            <a:ext cx="241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90" name="公式" r:id="rId11" imgW="88900" imgH="127000" progId="Equation.3">
                    <p:embed/>
                  </p:oleObj>
                </mc:Choice>
                <mc:Fallback>
                  <p:oleObj name="公式" r:id="rId11" imgW="88900" imgH="1270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9" y="1296"/>
                          <a:ext cx="241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7" name="Object 13"/>
            <p:cNvGraphicFramePr>
              <a:graphicFrameLocks noChangeAspect="1"/>
            </p:cNvGraphicFramePr>
            <p:nvPr/>
          </p:nvGraphicFramePr>
          <p:xfrm>
            <a:off x="1487" y="1295"/>
            <a:ext cx="241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91" name="公式" r:id="rId13" imgW="88900" imgH="127000" progId="Equation.3">
                    <p:embed/>
                  </p:oleObj>
                </mc:Choice>
                <mc:Fallback>
                  <p:oleObj name="公式" r:id="rId13" imgW="88900" imgH="1270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7" y="1295"/>
                          <a:ext cx="241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8606" name="Object 14"/>
          <p:cNvGraphicFramePr>
            <a:graphicFrameLocks noChangeAspect="1"/>
          </p:cNvGraphicFramePr>
          <p:nvPr/>
        </p:nvGraphicFramePr>
        <p:xfrm>
          <a:off x="5326064" y="2794918"/>
          <a:ext cx="2313101" cy="115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92" name="Equation" r:id="rId15" imgW="20116800" imgH="10058400" progId="Equation.DSMT4">
                  <p:embed/>
                </p:oleObj>
              </mc:Choice>
              <mc:Fallback>
                <p:oleObj name="Equation" r:id="rId15" imgW="20116800" imgH="10058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6064" y="2794918"/>
                        <a:ext cx="2313101" cy="115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5"/>
          <p:cNvGrpSpPr/>
          <p:nvPr/>
        </p:nvGrpSpPr>
        <p:grpSpPr bwMode="auto">
          <a:xfrm>
            <a:off x="1524000" y="1785268"/>
            <a:ext cx="4114800" cy="579437"/>
            <a:chOff x="384" y="1325"/>
            <a:chExt cx="2592" cy="365"/>
          </a:xfrm>
        </p:grpSpPr>
        <p:sp>
          <p:nvSpPr>
            <p:cNvPr id="37903" name="Rectangle 16"/>
            <p:cNvSpPr>
              <a:spLocks noChangeArrowheads="1"/>
            </p:cNvSpPr>
            <p:nvPr/>
          </p:nvSpPr>
          <p:spPr bwMode="auto">
            <a:xfrm>
              <a:off x="384" y="1325"/>
              <a:ext cx="25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</a:rPr>
                <a:t> = </a:t>
              </a:r>
              <a:r>
                <a:rPr kumimoji="1" lang="en-US" altLang="zh-CN" i="1">
                  <a:latin typeface="Times New Roman" panose="02020603050405020304" pitchFamily="18" charset="0"/>
                </a:rPr>
                <a:t>P</a:t>
              </a:r>
              <a:r>
                <a:rPr kumimoji="1" lang="en-US" altLang="zh-CN">
                  <a:latin typeface="Times New Roman" panose="02020603050405020304" pitchFamily="18" charset="0"/>
                </a:rPr>
                <a:t>( |</a:t>
              </a:r>
              <a:r>
                <a:rPr kumimoji="1" lang="en-US" altLang="zh-CN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>
                  <a:latin typeface="Times New Roman" panose="02020603050405020304" pitchFamily="18" charset="0"/>
                </a:rPr>
                <a:t>-</a:t>
              </a:r>
              <a:r>
                <a:rPr kumimoji="1" lang="en-US" altLang="zh-CN" i="1">
                  <a:latin typeface="Times New Roman" panose="02020603050405020304" pitchFamily="18" charset="0"/>
                </a:rPr>
                <a:t>E</a:t>
              </a:r>
              <a:r>
                <a:rPr kumimoji="1" lang="en-US" altLang="zh-CN">
                  <a:latin typeface="Times New Roman" panose="02020603050405020304" pitchFamily="18" charset="0"/>
                </a:rPr>
                <a:t>(</a:t>
              </a:r>
              <a:r>
                <a:rPr kumimoji="1" lang="en-US" altLang="zh-CN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>
                  <a:latin typeface="Times New Roman" panose="02020603050405020304" pitchFamily="18" charset="0"/>
                </a:rPr>
                <a:t>)|     2100)</a:t>
              </a:r>
            </a:p>
          </p:txBody>
        </p:sp>
        <p:graphicFrame>
          <p:nvGraphicFramePr>
            <p:cNvPr id="37904" name="Object 17"/>
            <p:cNvGraphicFramePr>
              <a:graphicFrameLocks noChangeAspect="1"/>
            </p:cNvGraphicFramePr>
            <p:nvPr/>
          </p:nvGraphicFramePr>
          <p:xfrm>
            <a:off x="1968" y="1326"/>
            <a:ext cx="194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93" name="公式" r:id="rId17" imgW="88900" imgH="127000" progId="Equation.3">
                    <p:embed/>
                  </p:oleObj>
                </mc:Choice>
                <mc:Fallback>
                  <p:oleObj name="公式" r:id="rId17" imgW="88900" imgH="1270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326"/>
                          <a:ext cx="194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8610" name="Rectangle 18"/>
          <p:cNvSpPr>
            <a:spLocks noChangeArrowheads="1"/>
          </p:cNvSpPr>
          <p:nvPr/>
        </p:nvSpPr>
        <p:spPr bwMode="auto">
          <a:xfrm>
            <a:off x="793750" y="2472655"/>
            <a:ext cx="3460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dirty="0">
                <a:latin typeface="Times New Roman" panose="02020603050405020304" pitchFamily="18" charset="0"/>
              </a:rPr>
              <a:t>由切比雪夫不等式</a:t>
            </a:r>
          </a:p>
        </p:txBody>
      </p:sp>
      <p:grpSp>
        <p:nvGrpSpPr>
          <p:cNvPr id="6" name="Group 19"/>
          <p:cNvGrpSpPr/>
          <p:nvPr/>
        </p:nvGrpSpPr>
        <p:grpSpPr bwMode="auto">
          <a:xfrm>
            <a:off x="1476375" y="3082255"/>
            <a:ext cx="6248400" cy="579438"/>
            <a:chOff x="432" y="2352"/>
            <a:chExt cx="3936" cy="365"/>
          </a:xfrm>
        </p:grpSpPr>
        <p:sp>
          <p:nvSpPr>
            <p:cNvPr id="37901" name="Rectangle 20"/>
            <p:cNvSpPr>
              <a:spLocks noChangeArrowheads="1"/>
            </p:cNvSpPr>
            <p:nvPr/>
          </p:nvSpPr>
          <p:spPr bwMode="auto">
            <a:xfrm>
              <a:off x="432" y="2352"/>
              <a:ext cx="39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dirty="0">
                  <a:latin typeface="Times New Roman" panose="02020603050405020304" pitchFamily="18" charset="0"/>
                </a:rPr>
                <a:t>   </a:t>
              </a:r>
              <a:r>
                <a:rPr kumimoji="1" lang="en-US" altLang="zh-CN" i="1" dirty="0">
                  <a:latin typeface="Times New Roman" panose="02020603050405020304" pitchFamily="18" charset="0"/>
                </a:rPr>
                <a:t>P</a:t>
              </a:r>
              <a:r>
                <a:rPr kumimoji="1" lang="en-US" altLang="zh-CN" dirty="0">
                  <a:latin typeface="Times New Roman" panose="02020603050405020304" pitchFamily="18" charset="0"/>
                </a:rPr>
                <a:t>( |</a:t>
              </a:r>
              <a:r>
                <a:rPr kumimoji="1" lang="en-US" altLang="zh-CN" i="1" dirty="0">
                  <a:latin typeface="Times New Roman" panose="02020603050405020304" pitchFamily="18" charset="0"/>
                </a:rPr>
                <a:t>X</a:t>
              </a:r>
              <a:r>
                <a:rPr kumimoji="1" lang="en-US" altLang="zh-CN" dirty="0">
                  <a:latin typeface="Times New Roman" panose="02020603050405020304" pitchFamily="18" charset="0"/>
                </a:rPr>
                <a:t>-</a:t>
              </a:r>
              <a:r>
                <a:rPr kumimoji="1" lang="en-US" altLang="zh-CN" i="1" dirty="0">
                  <a:latin typeface="Times New Roman" panose="02020603050405020304" pitchFamily="18" charset="0"/>
                </a:rPr>
                <a:t>E</a:t>
              </a:r>
              <a:r>
                <a:rPr kumimoji="1" lang="en-US" altLang="zh-CN" dirty="0">
                  <a:latin typeface="Times New Roman" panose="02020603050405020304" pitchFamily="18" charset="0"/>
                </a:rPr>
                <a:t>(</a:t>
              </a:r>
              <a:r>
                <a:rPr kumimoji="1" lang="en-US" altLang="zh-CN" i="1" dirty="0">
                  <a:latin typeface="Times New Roman" panose="02020603050405020304" pitchFamily="18" charset="0"/>
                </a:rPr>
                <a:t>X</a:t>
              </a:r>
              <a:r>
                <a:rPr kumimoji="1" lang="en-US" altLang="zh-CN" dirty="0">
                  <a:latin typeface="Times New Roman" panose="02020603050405020304" pitchFamily="18" charset="0"/>
                </a:rPr>
                <a:t>)|     2100)</a:t>
              </a:r>
              <a:endPara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7902" name="Object 21"/>
            <p:cNvGraphicFramePr>
              <a:graphicFrameLocks noChangeAspect="1"/>
            </p:cNvGraphicFramePr>
            <p:nvPr/>
          </p:nvGraphicFramePr>
          <p:xfrm>
            <a:off x="1920" y="2400"/>
            <a:ext cx="241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94" name="公式" r:id="rId19" imgW="88900" imgH="127000" progId="Equation.3">
                    <p:embed/>
                  </p:oleObj>
                </mc:Choice>
                <mc:Fallback>
                  <p:oleObj name="公式" r:id="rId19" imgW="88900" imgH="1270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400"/>
                          <a:ext cx="241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8614" name="Object 22"/>
          <p:cNvGraphicFramePr>
            <a:graphicFrameLocks noChangeAspect="1"/>
          </p:cNvGraphicFramePr>
          <p:nvPr/>
        </p:nvGraphicFramePr>
        <p:xfrm>
          <a:off x="1489075" y="3580550"/>
          <a:ext cx="2278325" cy="1086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95" name="Equation" r:id="rId21" imgW="19812000" imgH="9448800" progId="Equation.DSMT4">
                  <p:embed/>
                </p:oleObj>
              </mc:Choice>
              <mc:Fallback>
                <p:oleObj name="Equation" r:id="rId21" imgW="19812000" imgH="94488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75" y="3580550"/>
                        <a:ext cx="2278325" cy="1086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615" name="Object 23"/>
          <p:cNvGraphicFramePr>
            <a:graphicFrameLocks noChangeAspect="1"/>
          </p:cNvGraphicFramePr>
          <p:nvPr/>
        </p:nvGraphicFramePr>
        <p:xfrm>
          <a:off x="3557588" y="3487613"/>
          <a:ext cx="2011362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96" name="Equation" r:id="rId23" imgW="16459200" imgH="9448800" progId="Equation.DSMT4">
                  <p:embed/>
                </p:oleObj>
              </mc:Choice>
              <mc:Fallback>
                <p:oleObj name="Equation" r:id="rId23" imgW="16459200" imgH="94488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588" y="3487613"/>
                        <a:ext cx="2011362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616" name="Rectangle 24"/>
          <p:cNvSpPr>
            <a:spLocks noChangeArrowheads="1"/>
          </p:cNvSpPr>
          <p:nvPr/>
        </p:nvSpPr>
        <p:spPr bwMode="auto">
          <a:xfrm>
            <a:off x="755650" y="4882480"/>
            <a:ext cx="7924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dirty="0">
                <a:latin typeface="Times New Roman" panose="02020603050405020304" pitchFamily="18" charset="0"/>
              </a:rPr>
              <a:t>即估计每毫升白细胞数在</a:t>
            </a:r>
            <a:r>
              <a:rPr kumimoji="1" lang="en-US" altLang="zh-CN" dirty="0">
                <a:latin typeface="Times New Roman" panose="02020603050405020304" pitchFamily="18" charset="0"/>
              </a:rPr>
              <a:t>5200~9400</a:t>
            </a:r>
            <a:r>
              <a:rPr kumimoji="1" lang="zh-CN" altLang="en-US" dirty="0">
                <a:latin typeface="Times New Roman" panose="02020603050405020304" pitchFamily="18" charset="0"/>
              </a:rPr>
              <a:t>之间的概率不小于</a:t>
            </a:r>
            <a:r>
              <a:rPr kumimoji="1" lang="en-US" altLang="zh-CN" dirty="0">
                <a:latin typeface="Times New Roman" panose="02020603050405020304" pitchFamily="18" charset="0"/>
              </a:rPr>
              <a:t>8/9 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8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8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8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8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3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8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8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10" grpId="0" autoUpdateAnimBg="0"/>
      <p:bldP spid="23861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7"/>
          <p:cNvGraphicFramePr>
            <a:graphicFrameLocks noChangeAspect="1"/>
          </p:cNvGraphicFramePr>
          <p:nvPr/>
        </p:nvGraphicFramePr>
        <p:xfrm>
          <a:off x="698500" y="-27384"/>
          <a:ext cx="78613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89" name="Equation" r:id="rId3" imgW="79248000" imgH="10972800" progId="Equation.DSMT4">
                  <p:embed/>
                </p:oleObj>
              </mc:Choice>
              <mc:Fallback>
                <p:oleObj name="Equation" r:id="rId3" imgW="79248000" imgH="10972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-27384"/>
                        <a:ext cx="78613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6" name="Object 8"/>
          <p:cNvGraphicFramePr>
            <a:graphicFrameLocks noChangeAspect="1"/>
          </p:cNvGraphicFramePr>
          <p:nvPr/>
        </p:nvGraphicFramePr>
        <p:xfrm>
          <a:off x="1133475" y="1066404"/>
          <a:ext cx="59340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90" name="Equation" r:id="rId5" imgW="51206400" imgH="5486400" progId="Equation.DSMT4">
                  <p:embed/>
                </p:oleObj>
              </mc:Choice>
              <mc:Fallback>
                <p:oleObj name="Equation" r:id="rId5" imgW="51206400" imgH="5486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1066404"/>
                        <a:ext cx="593407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37" name="Text Box 9"/>
          <p:cNvSpPr txBox="1">
            <a:spLocks noChangeArrowheads="1"/>
          </p:cNvSpPr>
          <p:nvPr/>
        </p:nvSpPr>
        <p:spPr bwMode="auto">
          <a:xfrm>
            <a:off x="684213" y="1779191"/>
            <a:ext cx="3143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  <a:ea typeface="Arial Unicode MS" pitchFamily="34" charset="-122"/>
                <a:cs typeface="Arial Unicode MS" pitchFamily="34" charset="-122"/>
              </a:rPr>
              <a:t>由中心极限定理</a:t>
            </a:r>
            <a:r>
              <a:rPr kumimoji="1" lang="zh-CN" altLang="en-US" sz="3600" b="1">
                <a:latin typeface="Times New Roman" panose="02020603050405020304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graphicFrame>
        <p:nvGraphicFramePr>
          <p:cNvPr id="34821" name="Object 10"/>
          <p:cNvGraphicFramePr>
            <a:graphicFrameLocks noChangeAspect="1"/>
          </p:cNvGraphicFramePr>
          <p:nvPr/>
        </p:nvGraphicFramePr>
        <p:xfrm>
          <a:off x="1681163" y="2699941"/>
          <a:ext cx="36195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91" name="Equation" r:id="rId7" imgW="32308800" imgH="10363200" progId="Equation.DSMT4">
                  <p:embed/>
                </p:oleObj>
              </mc:Choice>
              <mc:Fallback>
                <p:oleObj name="Equation" r:id="rId7" imgW="32308800" imgH="10363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2699941"/>
                        <a:ext cx="361950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42" name="Object 14"/>
          <p:cNvGraphicFramePr>
            <a:graphicFrameLocks noChangeAspect="1"/>
          </p:cNvGraphicFramePr>
          <p:nvPr/>
        </p:nvGraphicFramePr>
        <p:xfrm>
          <a:off x="1583013" y="4806561"/>
          <a:ext cx="4213123" cy="1198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92" name="Equation" r:id="rId9" imgW="35356800" imgH="10058400" progId="Equation.DSMT4">
                  <p:embed/>
                </p:oleObj>
              </mc:Choice>
              <mc:Fallback>
                <p:oleObj name="Equation" r:id="rId9" imgW="35356800" imgH="10058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013" y="4806561"/>
                        <a:ext cx="4213123" cy="11984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43" name="Object 15"/>
          <p:cNvGraphicFramePr>
            <a:graphicFrameLocks noChangeAspect="1"/>
          </p:cNvGraphicFramePr>
          <p:nvPr/>
        </p:nvGraphicFramePr>
        <p:xfrm>
          <a:off x="1692275" y="3788966"/>
          <a:ext cx="221932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93" name="Equation" r:id="rId11" imgW="19812000" imgH="10363200" progId="Equation.DSMT4">
                  <p:embed/>
                </p:oleObj>
              </mc:Choice>
              <mc:Fallback>
                <p:oleObj name="Equation" r:id="rId11" imgW="19812000" imgH="10363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788966"/>
                        <a:ext cx="2219325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44" name="Object 16"/>
          <p:cNvGraphicFramePr>
            <a:graphicFrameLocks noChangeAspect="1"/>
          </p:cNvGraphicFramePr>
          <p:nvPr/>
        </p:nvGraphicFramePr>
        <p:xfrm>
          <a:off x="3924300" y="3779441"/>
          <a:ext cx="300355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94" name="Equation" r:id="rId13" imgW="26822400" imgH="10363200" progId="Equation.DSMT4">
                  <p:embed/>
                </p:oleObj>
              </mc:Choice>
              <mc:Fallback>
                <p:oleObj name="Equation" r:id="rId13" imgW="26822400" imgH="10363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779441"/>
                        <a:ext cx="300355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3"/>
          <p:cNvGrpSpPr/>
          <p:nvPr/>
        </p:nvGrpSpPr>
        <p:grpSpPr bwMode="auto">
          <a:xfrm>
            <a:off x="3924300" y="1701404"/>
            <a:ext cx="4748934" cy="914400"/>
            <a:chOff x="2362200" y="4724400"/>
            <a:chExt cx="4748934" cy="914400"/>
          </a:xfrm>
        </p:grpSpPr>
        <p:graphicFrame>
          <p:nvGraphicFramePr>
            <p:cNvPr id="38923" name="Object 15"/>
            <p:cNvGraphicFramePr>
              <a:graphicFrameLocks noChangeAspect="1"/>
            </p:cNvGraphicFramePr>
            <p:nvPr/>
          </p:nvGraphicFramePr>
          <p:xfrm>
            <a:off x="2362200" y="4724400"/>
            <a:ext cx="890588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95" name="Equation" r:id="rId15" imgW="1536700" imgH="1574800" progId="Equation.3">
                    <p:embed/>
                  </p:oleObj>
                </mc:Choice>
                <mc:Fallback>
                  <p:oleObj name="Equation" r:id="rId15" imgW="1536700" imgH="15748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2200" y="4724400"/>
                          <a:ext cx="890588" cy="914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8924" name="Group 17"/>
            <p:cNvGrpSpPr/>
            <p:nvPr/>
          </p:nvGrpSpPr>
          <p:grpSpPr bwMode="auto">
            <a:xfrm>
              <a:off x="3200400" y="4865690"/>
              <a:ext cx="3910734" cy="622302"/>
              <a:chOff x="2832" y="486"/>
              <a:chExt cx="2391" cy="392"/>
            </a:xfrm>
          </p:grpSpPr>
          <p:graphicFrame>
            <p:nvGraphicFramePr>
              <p:cNvPr id="38925" name="Object 18"/>
              <p:cNvGraphicFramePr>
                <a:graphicFrameLocks noChangeAspect="1"/>
              </p:cNvGraphicFramePr>
              <p:nvPr/>
            </p:nvGraphicFramePr>
            <p:xfrm>
              <a:off x="3956" y="486"/>
              <a:ext cx="1267" cy="3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496" name="Equation" r:id="rId17" imgW="18288000" imgH="5486400" progId="Equation.DSMT4">
                      <p:embed/>
                    </p:oleObj>
                  </mc:Choice>
                  <mc:Fallback>
                    <p:oleObj name="Equation" r:id="rId17" imgW="18288000" imgH="5486400" progId="Equation.DSMT4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6" y="486"/>
                            <a:ext cx="1267" cy="3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26" name="Text Box 19"/>
              <p:cNvSpPr txBox="1">
                <a:spLocks noChangeArrowheads="1"/>
              </p:cNvSpPr>
              <p:nvPr/>
            </p:nvSpPr>
            <p:spPr bwMode="auto">
              <a:xfrm>
                <a:off x="2832" y="493"/>
                <a:ext cx="11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zh-CN" altLang="en-US">
                    <a:latin typeface="Times New Roman" panose="02020603050405020304" pitchFamily="18" charset="0"/>
                    <a:ea typeface="楷体_GB2312" pitchFamily="49" charset="-122"/>
                  </a:rPr>
                  <a:t>近似服从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7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2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27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7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7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Text Box 2"/>
          <p:cNvSpPr txBox="1">
            <a:spLocks noChangeArrowheads="1"/>
          </p:cNvSpPr>
          <p:nvPr/>
        </p:nvSpPr>
        <p:spPr bwMode="auto">
          <a:xfrm>
            <a:off x="395536" y="-27384"/>
            <a:ext cx="835292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b="1" dirty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31.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一保险公司有</a:t>
            </a:r>
            <a:r>
              <a:rPr kumimoji="1" lang="en-US" altLang="zh-CN" b="1" dirty="0">
                <a:latin typeface="楷体_GB2312" pitchFamily="49" charset="-122"/>
                <a:ea typeface="楷体_GB2312" pitchFamily="49" charset="-122"/>
              </a:rPr>
              <a:t>10000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人投保，每人付</a:t>
            </a:r>
            <a:r>
              <a:rPr kumimoji="1" lang="en-US" altLang="zh-CN" b="1" dirty="0">
                <a:latin typeface="楷体_GB2312" pitchFamily="49" charset="-122"/>
                <a:ea typeface="楷体_GB2312" pitchFamily="49" charset="-122"/>
              </a:rPr>
              <a:t>18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元保险费，已知投保人出意外率为</a:t>
            </a:r>
            <a:r>
              <a:rPr kumimoji="1" lang="en-US" altLang="zh-CN" b="1" dirty="0">
                <a:latin typeface="楷体_GB2312" pitchFamily="49" charset="-122"/>
                <a:ea typeface="楷体_GB2312" pitchFamily="49" charset="-122"/>
              </a:rPr>
              <a:t>0.006.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kumimoji="1" lang="zh-CN" altLang="en-US" b="1" dirty="0">
                <a:latin typeface="Tahoma" panose="020B0604030504040204" pitchFamily="34" charset="0"/>
                <a:ea typeface="楷体_GB2312" pitchFamily="49" charset="-122"/>
              </a:rPr>
              <a:t>出意外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公司赔付</a:t>
            </a:r>
            <a:r>
              <a:rPr kumimoji="1" lang="en-US" altLang="zh-CN" b="1" dirty="0">
                <a:latin typeface="楷体_GB2312" pitchFamily="49" charset="-122"/>
                <a:ea typeface="楷体_GB2312" pitchFamily="49" charset="-122"/>
              </a:rPr>
              <a:t>2500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元</a:t>
            </a:r>
            <a:r>
              <a:rPr kumimoji="1" lang="en-US" altLang="zh-CN" b="1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求保险公司亏本 的概率</a:t>
            </a:r>
            <a:r>
              <a:rPr kumimoji="1" lang="en-US" altLang="zh-CN" b="1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225287" name="Text Box 7"/>
          <p:cNvSpPr txBox="1">
            <a:spLocks noChangeArrowheads="1"/>
          </p:cNvSpPr>
          <p:nvPr/>
        </p:nvSpPr>
        <p:spPr bwMode="auto">
          <a:xfrm>
            <a:off x="179512" y="1701230"/>
            <a:ext cx="5921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b="1" dirty="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35844" name="Text Box 10"/>
          <p:cNvSpPr txBox="1">
            <a:spLocks noChangeArrowheads="1"/>
          </p:cNvSpPr>
          <p:nvPr/>
        </p:nvSpPr>
        <p:spPr bwMode="auto">
          <a:xfrm>
            <a:off x="755576" y="1772668"/>
            <a:ext cx="6784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kumimoji="1"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为投保的</a:t>
            </a:r>
            <a:r>
              <a:rPr kumimoji="1" lang="en-US" altLang="zh-CN" b="1" dirty="0">
                <a:latin typeface="楷体_GB2312" pitchFamily="49" charset="-122"/>
                <a:ea typeface="楷体_GB2312" pitchFamily="49" charset="-122"/>
              </a:rPr>
              <a:t>10000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人中出意外的</a:t>
            </a:r>
            <a:r>
              <a:rPr kumimoji="1" lang="zh-CN" altLang="en-US" b="1" dirty="0">
                <a:latin typeface="Tahoma" panose="020B0604030504040204" pitchFamily="34" charset="0"/>
                <a:ea typeface="楷体_GB2312" pitchFamily="49" charset="-122"/>
              </a:rPr>
              <a:t>人数</a:t>
            </a:r>
          </a:p>
        </p:txBody>
      </p:sp>
      <p:sp>
        <p:nvSpPr>
          <p:cNvPr id="225291" name="Text Box 11"/>
          <p:cNvSpPr txBox="1">
            <a:spLocks noChangeArrowheads="1"/>
          </p:cNvSpPr>
          <p:nvPr/>
        </p:nvSpPr>
        <p:spPr bwMode="auto">
          <a:xfrm>
            <a:off x="899592" y="2493393"/>
            <a:ext cx="5921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b="1">
                <a:latin typeface="宋体" panose="02010600030101010101" pitchFamily="2" charset="-122"/>
              </a:rPr>
              <a:t>则</a:t>
            </a:r>
          </a:p>
        </p:txBody>
      </p:sp>
      <p:graphicFrame>
        <p:nvGraphicFramePr>
          <p:cNvPr id="225292" name="Object 12"/>
          <p:cNvGraphicFramePr>
            <a:graphicFrameLocks noChangeAspect="1"/>
          </p:cNvGraphicFramePr>
          <p:nvPr/>
        </p:nvGraphicFramePr>
        <p:xfrm>
          <a:off x="1547664" y="2470272"/>
          <a:ext cx="5020056" cy="743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00" name="Equation" r:id="rId3" imgW="32918400" imgH="4876800" progId="Equation.DSMT4">
                  <p:embed/>
                </p:oleObj>
              </mc:Choice>
              <mc:Fallback>
                <p:oleObj name="Equation" r:id="rId3" imgW="32918400" imgH="4876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470272"/>
                        <a:ext cx="5020056" cy="743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3" name="Object 13"/>
          <p:cNvGraphicFramePr>
            <a:graphicFrameLocks noChangeAspect="1"/>
          </p:cNvGraphicFramePr>
          <p:nvPr/>
        </p:nvGraphicFramePr>
        <p:xfrm>
          <a:off x="361950" y="3261416"/>
          <a:ext cx="3446107" cy="67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01" name="Equation" r:id="rId5" imgW="24993600" imgH="4876800" progId="Equation.DSMT4">
                  <p:embed/>
                </p:oleObj>
              </mc:Choice>
              <mc:Fallback>
                <p:oleObj name="Equation" r:id="rId5" imgW="24993600" imgH="4876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3261416"/>
                        <a:ext cx="3446107" cy="67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4" name="Object 14"/>
          <p:cNvGraphicFramePr>
            <a:graphicFrameLocks noChangeAspect="1"/>
          </p:cNvGraphicFramePr>
          <p:nvPr/>
        </p:nvGraphicFramePr>
        <p:xfrm>
          <a:off x="3884613" y="3310145"/>
          <a:ext cx="4951296" cy="623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02" name="Equation" r:id="rId7" imgW="38709600" imgH="4876800" progId="Equation.DSMT4">
                  <p:embed/>
                </p:oleObj>
              </mc:Choice>
              <mc:Fallback>
                <p:oleObj name="Equation" r:id="rId7" imgW="38709600" imgH="4876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4613" y="3310145"/>
                        <a:ext cx="4951296" cy="6233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8" name="Object 18"/>
          <p:cNvGraphicFramePr>
            <a:graphicFrameLocks noChangeAspect="1"/>
          </p:cNvGraphicFramePr>
          <p:nvPr/>
        </p:nvGraphicFramePr>
        <p:xfrm>
          <a:off x="2422526" y="4178169"/>
          <a:ext cx="4387349" cy="619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03" name="Equation" r:id="rId9" imgW="30175200" imgH="4267200" progId="Equation.DSMT4">
                  <p:embed/>
                </p:oleObj>
              </mc:Choice>
              <mc:Fallback>
                <p:oleObj name="Equation" r:id="rId9" imgW="30175200" imgH="4267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6" y="4178169"/>
                        <a:ext cx="4387349" cy="61940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9" name="Object 19"/>
          <p:cNvGraphicFramePr>
            <a:graphicFrameLocks noChangeAspect="1"/>
          </p:cNvGraphicFramePr>
          <p:nvPr/>
        </p:nvGraphicFramePr>
        <p:xfrm>
          <a:off x="3152775" y="5003820"/>
          <a:ext cx="2221992" cy="65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04" name="Equation" r:id="rId11" imgW="16459200" imgH="4876800" progId="Equation.DSMT4">
                  <p:embed/>
                </p:oleObj>
              </mc:Choice>
              <mc:Fallback>
                <p:oleObj name="Equation" r:id="rId11" imgW="16459200" imgH="48768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775" y="5003820"/>
                        <a:ext cx="2221992" cy="65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5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2" grpId="0"/>
      <p:bldP spid="225287" grpId="0" autoUpdateAnimBg="0"/>
      <p:bldP spid="35844" grpId="0"/>
      <p:bldP spid="225291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18" name="Text Box 14"/>
          <p:cNvSpPr txBox="1">
            <a:spLocks noChangeArrowheads="1"/>
          </p:cNvSpPr>
          <p:nvPr/>
        </p:nvSpPr>
        <p:spPr bwMode="auto">
          <a:xfrm>
            <a:off x="1476375" y="548680"/>
            <a:ext cx="3143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Arial Unicode MS" pitchFamily="34" charset="-122"/>
                <a:cs typeface="Arial Unicode MS" pitchFamily="34" charset="-122"/>
              </a:rPr>
              <a:t>由中心极限定理</a:t>
            </a:r>
            <a:r>
              <a:rPr kumimoji="1" lang="zh-CN" altLang="en-US" sz="3600" b="1" dirty="0">
                <a:latin typeface="Times New Roman" panose="02020603050405020304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graphicFrame>
        <p:nvGraphicFramePr>
          <p:cNvPr id="226319" name="Object 15"/>
          <p:cNvGraphicFramePr>
            <a:graphicFrameLocks noChangeAspect="1"/>
          </p:cNvGraphicFramePr>
          <p:nvPr/>
        </p:nvGraphicFramePr>
        <p:xfrm>
          <a:off x="1043608" y="1687188"/>
          <a:ext cx="2892471" cy="79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0" name="Equation" r:id="rId3" imgW="17678400" imgH="4876800" progId="Equation.DSMT4">
                  <p:embed/>
                </p:oleObj>
              </mc:Choice>
              <mc:Fallback>
                <p:oleObj name="Equation" r:id="rId3" imgW="17678400" imgH="4876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687188"/>
                        <a:ext cx="2892471" cy="79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20" name="Object 16"/>
          <p:cNvGraphicFramePr>
            <a:graphicFrameLocks noChangeAspect="1"/>
          </p:cNvGraphicFramePr>
          <p:nvPr/>
        </p:nvGraphicFramePr>
        <p:xfrm>
          <a:off x="1285212" y="2457150"/>
          <a:ext cx="6527148" cy="1057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1" name="Equation" r:id="rId5" imgW="45110400" imgH="7315200" progId="Equation.DSMT4">
                  <p:embed/>
                </p:oleObj>
              </mc:Choice>
              <mc:Fallback>
                <p:oleObj name="Equation" r:id="rId5" imgW="45110400" imgH="7315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212" y="2457150"/>
                        <a:ext cx="6527148" cy="1057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21" name="Object 17"/>
          <p:cNvGraphicFramePr>
            <a:graphicFrameLocks noChangeAspect="1"/>
          </p:cNvGraphicFramePr>
          <p:nvPr/>
        </p:nvGraphicFramePr>
        <p:xfrm>
          <a:off x="1302828" y="3747492"/>
          <a:ext cx="4421300" cy="728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2" name="Equation" r:id="rId7" imgW="29565600" imgH="4876800" progId="Equation.DSMT4">
                  <p:embed/>
                </p:oleObj>
              </mc:Choice>
              <mc:Fallback>
                <p:oleObj name="Equation" r:id="rId7" imgW="29565600" imgH="4876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2828" y="3747492"/>
                        <a:ext cx="4421300" cy="728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23" name="Object 19"/>
          <p:cNvGraphicFramePr>
            <a:graphicFrameLocks noChangeAspect="1"/>
          </p:cNvGraphicFramePr>
          <p:nvPr/>
        </p:nvGraphicFramePr>
        <p:xfrm>
          <a:off x="5057775" y="621705"/>
          <a:ext cx="24606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3" name="Equation" r:id="rId9" imgW="19812000" imgH="4876800" progId="Equation.DSMT4">
                  <p:embed/>
                </p:oleObj>
              </mc:Choice>
              <mc:Fallback>
                <p:oleObj name="Equation" r:id="rId9" imgW="19812000" imgH="48768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7775" y="621705"/>
                        <a:ext cx="2460625" cy="60642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6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8" y="116632"/>
            <a:ext cx="9090312" cy="147638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4824"/>
            <a:ext cx="9090242" cy="3672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6632"/>
            <a:ext cx="8734554" cy="9286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24744"/>
            <a:ext cx="4755859" cy="69895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843480"/>
            <a:ext cx="5176214" cy="5963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2476381"/>
            <a:ext cx="4898095" cy="7365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9682" y="3064061"/>
            <a:ext cx="6185006" cy="9839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688" y="4041664"/>
            <a:ext cx="7268645" cy="8871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492" y="4928805"/>
            <a:ext cx="4274408" cy="14301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6632"/>
            <a:ext cx="7849856" cy="226795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08" y="2519394"/>
            <a:ext cx="9189123" cy="3450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" y="188640"/>
            <a:ext cx="8886965" cy="8042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" y="1196752"/>
            <a:ext cx="9106273" cy="34615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4685719"/>
            <a:ext cx="4640018" cy="8602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520" y="5573361"/>
            <a:ext cx="5212205" cy="8842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0"/>
          <p:cNvGrpSpPr/>
          <p:nvPr/>
        </p:nvGrpSpPr>
        <p:grpSpPr bwMode="auto">
          <a:xfrm>
            <a:off x="1908175" y="2133898"/>
            <a:ext cx="5113338" cy="1776413"/>
            <a:chOff x="1111" y="1979"/>
            <a:chExt cx="3221" cy="1119"/>
          </a:xfrm>
        </p:grpSpPr>
        <p:graphicFrame>
          <p:nvGraphicFramePr>
            <p:cNvPr id="10249" name="Object 7"/>
            <p:cNvGraphicFramePr>
              <a:graphicFrameLocks noChangeAspect="1"/>
            </p:cNvGraphicFramePr>
            <p:nvPr/>
          </p:nvGraphicFramePr>
          <p:xfrm>
            <a:off x="1247" y="1979"/>
            <a:ext cx="2956" cy="1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4" name="公式" r:id="rId4" imgW="1675765" imgH="635000" progId="Equation.3">
                    <p:embed/>
                  </p:oleObj>
                </mc:Choice>
                <mc:Fallback>
                  <p:oleObj name="公式" r:id="rId4" imgW="1675765" imgH="6350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1979"/>
                          <a:ext cx="2956" cy="1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0" name="Line 8"/>
            <p:cNvSpPr>
              <a:spLocks noChangeShapeType="1"/>
            </p:cNvSpPr>
            <p:nvPr/>
          </p:nvSpPr>
          <p:spPr bwMode="auto">
            <a:xfrm>
              <a:off x="1111" y="2387"/>
              <a:ext cx="32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1" name="Line 9"/>
            <p:cNvSpPr>
              <a:spLocks noChangeShapeType="1"/>
            </p:cNvSpPr>
            <p:nvPr/>
          </p:nvSpPr>
          <p:spPr bwMode="auto">
            <a:xfrm>
              <a:off x="1565" y="2069"/>
              <a:ext cx="0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47819" name="Object 11"/>
          <p:cNvGraphicFramePr>
            <a:graphicFrameLocks noChangeAspect="1"/>
          </p:cNvGraphicFramePr>
          <p:nvPr/>
        </p:nvGraphicFramePr>
        <p:xfrm>
          <a:off x="1133475" y="3861048"/>
          <a:ext cx="3464532" cy="1100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5" name="Equation" r:id="rId6" imgW="32613600" imgH="10363200" progId="Equation.DSMT4">
                  <p:embed/>
                </p:oleObj>
              </mc:Choice>
              <mc:Fallback>
                <p:oleObj name="Equation" r:id="rId6" imgW="32613600" imgH="10363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3861048"/>
                        <a:ext cx="3464532" cy="11006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20" name="Object 12"/>
          <p:cNvGraphicFramePr>
            <a:graphicFrameLocks noChangeAspect="1"/>
          </p:cNvGraphicFramePr>
          <p:nvPr/>
        </p:nvGraphicFramePr>
        <p:xfrm>
          <a:off x="1155700" y="4797152"/>
          <a:ext cx="7401312" cy="1070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6" name="Equation" r:id="rId8" imgW="71628000" imgH="10363200" progId="Equation.DSMT4">
                  <p:embed/>
                </p:oleObj>
              </mc:Choice>
              <mc:Fallback>
                <p:oleObj name="Equation" r:id="rId8" imgW="71628000" imgH="10363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4797152"/>
                        <a:ext cx="7401312" cy="10704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21" name="Object 13"/>
          <p:cNvGraphicFramePr>
            <a:graphicFrameLocks noChangeAspect="1"/>
          </p:cNvGraphicFramePr>
          <p:nvPr/>
        </p:nvGraphicFramePr>
        <p:xfrm>
          <a:off x="1118202" y="5733256"/>
          <a:ext cx="2661710" cy="664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7" name="Equation" r:id="rId10" imgW="24384000" imgH="6096000" progId="Equation.DSMT4">
                  <p:embed/>
                </p:oleObj>
              </mc:Choice>
              <mc:Fallback>
                <p:oleObj name="Equation" r:id="rId10" imgW="24384000" imgH="6096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8202" y="5733256"/>
                        <a:ext cx="2661710" cy="664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23528" y="116632"/>
            <a:ext cx="8568951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Tahoma" panose="020B0604030504040204" pitchFamily="34" charset="0"/>
              </a:rPr>
              <a:t>3. </a:t>
            </a:r>
            <a:r>
              <a:rPr lang="zh-CN" altLang="en-US" dirty="0">
                <a:latin typeface="Tahoma" panose="020B0604030504040204" pitchFamily="34" charset="0"/>
              </a:rPr>
              <a:t>一批零件中有</a:t>
            </a:r>
            <a:r>
              <a:rPr lang="en-US" altLang="zh-CN" dirty="0">
                <a:latin typeface="Tahoma" panose="020B0604030504040204" pitchFamily="34" charset="0"/>
              </a:rPr>
              <a:t>9</a:t>
            </a:r>
            <a:r>
              <a:rPr lang="zh-CN" altLang="en-US" dirty="0">
                <a:latin typeface="Tahoma" panose="020B0604030504040204" pitchFamily="34" charset="0"/>
              </a:rPr>
              <a:t>个合格品，</a:t>
            </a:r>
            <a:r>
              <a:rPr lang="en-US" altLang="zh-CN" dirty="0">
                <a:latin typeface="Tahoma" panose="020B0604030504040204" pitchFamily="34" charset="0"/>
              </a:rPr>
              <a:t>3</a:t>
            </a:r>
            <a:r>
              <a:rPr lang="zh-CN" altLang="en-US" dirty="0">
                <a:latin typeface="Tahoma" panose="020B0604030504040204" pitchFamily="34" charset="0"/>
              </a:rPr>
              <a:t>个次品，从这批零件中任取一个，如果每次取出的废品不再放回，求在取得合格品以前已取出的废品数的期望、方差和标准差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7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7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Rectangle 3"/>
          <p:cNvSpPr>
            <a:spLocks noChangeArrowheads="1"/>
          </p:cNvSpPr>
          <p:nvPr/>
        </p:nvSpPr>
        <p:spPr bwMode="auto">
          <a:xfrm>
            <a:off x="611188" y="44624"/>
            <a:ext cx="76327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设随机变量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的数学期望为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，方差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)&gt;0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，引入新的随机变量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19138" name="Object 2"/>
          <p:cNvGraphicFramePr>
            <a:graphicFrameLocks noChangeAspect="1"/>
          </p:cNvGraphicFramePr>
          <p:nvPr/>
        </p:nvGraphicFramePr>
        <p:xfrm>
          <a:off x="2847975" y="1179686"/>
          <a:ext cx="2790202" cy="11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7" name="Equation" r:id="rId3" imgW="24993600" imgH="10668000" progId="Equation.DSMT4">
                  <p:embed/>
                </p:oleObj>
              </mc:Choice>
              <mc:Fallback>
                <p:oleObj name="Equation" r:id="rId3" imgW="24993600" imgH="10668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1179686"/>
                        <a:ext cx="2790202" cy="11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0" name="Rectangle 4"/>
          <p:cNvSpPr>
            <a:spLocks noChangeArrowheads="1"/>
          </p:cNvSpPr>
          <p:nvPr/>
        </p:nvSpPr>
        <p:spPr bwMode="auto">
          <a:xfrm>
            <a:off x="1403350" y="2348086"/>
            <a:ext cx="46561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验证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X*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)=0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X*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)=1</a:t>
            </a:r>
            <a:endParaRPr lang="en-US" altLang="zh-CN">
              <a:latin typeface="Arial" panose="020B0604020202020204" pitchFamily="34" charset="0"/>
            </a:endParaRPr>
          </a:p>
        </p:txBody>
      </p:sp>
      <p:graphicFrame>
        <p:nvGraphicFramePr>
          <p:cNvPr id="219143" name="Object 7"/>
          <p:cNvGraphicFramePr>
            <a:graphicFrameLocks noChangeAspect="1"/>
          </p:cNvGraphicFramePr>
          <p:nvPr/>
        </p:nvGraphicFramePr>
        <p:xfrm>
          <a:off x="971550" y="3140968"/>
          <a:ext cx="734536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8" name="Equation" r:id="rId5" imgW="79248000" imgH="10668000" progId="Equation.DSMT4">
                  <p:embed/>
                </p:oleObj>
              </mc:Choice>
              <mc:Fallback>
                <p:oleObj name="Equation" r:id="rId5" imgW="79248000" imgH="10668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140968"/>
                        <a:ext cx="7345363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2" name="Object 6"/>
          <p:cNvGraphicFramePr>
            <a:graphicFrameLocks noChangeAspect="1"/>
          </p:cNvGraphicFramePr>
          <p:nvPr/>
        </p:nvGraphicFramePr>
        <p:xfrm>
          <a:off x="6240463" y="3847406"/>
          <a:ext cx="2427287" cy="129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9" name="Equation" r:id="rId7" imgW="24079200" imgH="12801600" progId="Equation.DSMT4">
                  <p:embed/>
                </p:oleObj>
              </mc:Choice>
              <mc:Fallback>
                <p:oleObj name="Equation" r:id="rId7" imgW="24079200" imgH="12801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3847406"/>
                        <a:ext cx="2427287" cy="1290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1" name="Object 5"/>
          <p:cNvGraphicFramePr>
            <a:graphicFrameLocks noChangeAspect="1"/>
          </p:cNvGraphicFramePr>
          <p:nvPr/>
        </p:nvGraphicFramePr>
        <p:xfrm>
          <a:off x="1868488" y="4999931"/>
          <a:ext cx="525780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0" name="Equation" r:id="rId9" imgW="60350400" imgH="10058400" progId="Equation.DSMT4">
                  <p:embed/>
                </p:oleObj>
              </mc:Choice>
              <mc:Fallback>
                <p:oleObj name="Equation" r:id="rId9" imgW="60350400" imgH="10058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4999931"/>
                        <a:ext cx="5257800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5" name="Rectangle 9"/>
          <p:cNvSpPr>
            <a:spLocks noChangeArrowheads="1"/>
          </p:cNvSpPr>
          <p:nvPr/>
        </p:nvSpPr>
        <p:spPr bwMode="auto">
          <a:xfrm>
            <a:off x="755650" y="4279206"/>
            <a:ext cx="5700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X*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X*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X*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X*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0" grpId="0"/>
      <p:bldP spid="2191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Text Box 2"/>
          <p:cNvSpPr txBox="1">
            <a:spLocks noChangeArrowheads="1"/>
          </p:cNvSpPr>
          <p:nvPr/>
        </p:nvSpPr>
        <p:spPr bwMode="auto">
          <a:xfrm>
            <a:off x="684213" y="44624"/>
            <a:ext cx="3959225" cy="7016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楷体_GB2312" pitchFamily="49" charset="-122"/>
              </a:rPr>
              <a:t>标准化随机变量</a:t>
            </a:r>
          </a:p>
        </p:txBody>
      </p:sp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755650" y="909812"/>
            <a:ext cx="777679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</a:rPr>
              <a:t>设随机变量 </a:t>
            </a:r>
            <a:r>
              <a:rPr kumimoji="1"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</a:rPr>
              <a:t>的期望</a:t>
            </a:r>
            <a:r>
              <a:rPr kumimoji="1"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en-US" altLang="zh-CN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en-US" altLang="zh-CN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</a:rPr>
              <a:t>、方差</a:t>
            </a:r>
            <a:r>
              <a:rPr kumimoji="1"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en-US" altLang="zh-CN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en-US" altLang="zh-CN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</a:rPr>
              <a:t>都存在</a:t>
            </a:r>
            <a:r>
              <a:rPr kumimoji="1" lang="en-US" altLang="zh-CN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</a:rPr>
              <a:t>且</a:t>
            </a:r>
            <a:r>
              <a:rPr kumimoji="1"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en-US" altLang="zh-CN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en-US" altLang="zh-CN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 0, </a:t>
            </a:r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</a:rPr>
              <a:t>则称</a:t>
            </a:r>
          </a:p>
        </p:txBody>
      </p:sp>
      <p:graphicFrame>
        <p:nvGraphicFramePr>
          <p:cNvPr id="235524" name="Object 4"/>
          <p:cNvGraphicFramePr>
            <a:graphicFrameLocks noChangeAspect="1"/>
          </p:cNvGraphicFramePr>
          <p:nvPr/>
        </p:nvGraphicFramePr>
        <p:xfrm>
          <a:off x="2425217" y="2051380"/>
          <a:ext cx="2658989" cy="1162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8" name="Equation" r:id="rId3" imgW="24384000" imgH="10668000" progId="Equation.DSMT4">
                  <p:embed/>
                </p:oleObj>
              </mc:Choice>
              <mc:Fallback>
                <p:oleObj name="Equation" r:id="rId3" imgW="24384000" imgH="10668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217" y="2051380"/>
                        <a:ext cx="2658989" cy="11627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827088" y="3284712"/>
            <a:ext cx="4775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kumimoji="1" lang="zh-CN" altLang="en-US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的标准化随机变量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kumimoji="1" lang="en-US" altLang="zh-CN" sz="4000">
                <a:latin typeface="Times New Roman" panose="02020603050405020304" pitchFamily="18" charset="0"/>
                <a:ea typeface="楷体_GB2312" pitchFamily="49" charset="-122"/>
              </a:rPr>
              <a:t>   </a:t>
            </a:r>
          </a:p>
        </p:txBody>
      </p:sp>
      <p:graphicFrame>
        <p:nvGraphicFramePr>
          <p:cNvPr id="235526" name="Object 6"/>
          <p:cNvGraphicFramePr>
            <a:graphicFrameLocks noChangeAspect="1"/>
          </p:cNvGraphicFramePr>
          <p:nvPr/>
        </p:nvGraphicFramePr>
        <p:xfrm>
          <a:off x="1906915" y="4118397"/>
          <a:ext cx="4315956" cy="681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9" name="Equation" r:id="rId5" imgW="34747200" imgH="5486400" progId="Equation.DSMT4">
                  <p:embed/>
                </p:oleObj>
              </mc:Choice>
              <mc:Fallback>
                <p:oleObj name="Equation" r:id="rId5" imgW="34747200" imgH="5486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915" y="4118397"/>
                        <a:ext cx="4315956" cy="68158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2" grpId="0" animBg="1" autoUpdateAnimBg="0"/>
      <p:bldP spid="235523" grpId="0" autoUpdateAnimBg="0"/>
      <p:bldP spid="23552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0882" name="Object 2"/>
          <p:cNvGraphicFramePr>
            <a:graphicFrameLocks noChangeAspect="1"/>
          </p:cNvGraphicFramePr>
          <p:nvPr/>
        </p:nvGraphicFramePr>
        <p:xfrm>
          <a:off x="684213" y="44624"/>
          <a:ext cx="5068887" cy="281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9" name="Equation" r:id="rId3" imgW="50596800" imgH="28041600" progId="Equation.DSMT4">
                  <p:embed/>
                </p:oleObj>
              </mc:Choice>
              <mc:Fallback>
                <p:oleObj name="Equation" r:id="rId3" imgW="50596800" imgH="28041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4624"/>
                        <a:ext cx="5068887" cy="281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3" name="Object 3"/>
          <p:cNvGraphicFramePr>
            <a:graphicFrameLocks noChangeAspect="1"/>
          </p:cNvGraphicFramePr>
          <p:nvPr/>
        </p:nvGraphicFramePr>
        <p:xfrm>
          <a:off x="779463" y="2852936"/>
          <a:ext cx="6216650" cy="298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0" name="Equation" r:id="rId5" imgW="57912000" imgH="27736800" progId="Equation.DSMT4">
                  <p:embed/>
                </p:oleObj>
              </mc:Choice>
              <mc:Fallback>
                <p:oleObj name="Equation" r:id="rId5" imgW="57912000" imgH="27736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2852936"/>
                        <a:ext cx="6216650" cy="298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906" name="Object 2"/>
          <p:cNvGraphicFramePr>
            <a:graphicFrameLocks noChangeAspect="1"/>
          </p:cNvGraphicFramePr>
          <p:nvPr/>
        </p:nvGraphicFramePr>
        <p:xfrm>
          <a:off x="684213" y="44624"/>
          <a:ext cx="5543550" cy="227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3" name="公式" r:id="rId3" imgW="2108200" imgH="863600" progId="Equation.3">
                  <p:embed/>
                </p:oleObj>
              </mc:Choice>
              <mc:Fallback>
                <p:oleObj name="公式" r:id="rId3" imgW="2108200" imgH="863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4624"/>
                        <a:ext cx="5543550" cy="227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07" name="Object 3"/>
          <p:cNvGraphicFramePr>
            <a:graphicFrameLocks noChangeAspect="1"/>
          </p:cNvGraphicFramePr>
          <p:nvPr/>
        </p:nvGraphicFramePr>
        <p:xfrm>
          <a:off x="1042988" y="2420888"/>
          <a:ext cx="5564187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4" name="Equation" r:id="rId5" imgW="2159000" imgH="1066800" progId="Equation.DSMT4">
                  <p:embed/>
                </p:oleObj>
              </mc:Choice>
              <mc:Fallback>
                <p:oleObj name="Equation" r:id="rId5" imgW="2159000" imgH="1066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420888"/>
                        <a:ext cx="5564187" cy="275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Text Box 2"/>
          <p:cNvSpPr txBox="1">
            <a:spLocks noChangeArrowheads="1"/>
          </p:cNvSpPr>
          <p:nvPr/>
        </p:nvSpPr>
        <p:spPr bwMode="auto">
          <a:xfrm>
            <a:off x="539750" y="44624"/>
            <a:ext cx="48180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dirty="0">
                <a:latin typeface="Times New Roman" panose="02020603050405020304" pitchFamily="18" charset="0"/>
              </a:rPr>
              <a:t>16. </a:t>
            </a:r>
            <a:r>
              <a:rPr kumimoji="1" lang="zh-CN" altLang="en-US" dirty="0">
                <a:latin typeface="Times New Roman" panose="02020603050405020304" pitchFamily="18" charset="0"/>
              </a:rPr>
              <a:t>设</a:t>
            </a:r>
            <a:r>
              <a:rPr kumimoji="1" lang="en-US" altLang="zh-CN" i="1" dirty="0" err="1">
                <a:latin typeface="Times New Roman" panose="02020603050405020304" pitchFamily="18" charset="0"/>
              </a:rPr>
              <a:t>r.v</a:t>
            </a:r>
            <a:r>
              <a:rPr kumimoji="1" lang="en-US" altLang="zh-CN" dirty="0">
                <a:latin typeface="Times New Roman" panose="02020603050405020304" pitchFamily="18" charset="0"/>
              </a:rPr>
              <a:t> </a:t>
            </a:r>
            <a:r>
              <a:rPr kumimoji="1" lang="en-US" altLang="zh-CN" i="1" dirty="0">
                <a:latin typeface="Times New Roman" panose="02020603050405020304" pitchFamily="18" charset="0"/>
              </a:rPr>
              <a:t>X</a:t>
            </a:r>
            <a:r>
              <a:rPr kumimoji="1" lang="zh-CN" altLang="en-US" dirty="0">
                <a:latin typeface="Times New Roman" panose="02020603050405020304" pitchFamily="18" charset="0"/>
              </a:rPr>
              <a:t>服从几何分布，</a:t>
            </a:r>
            <a:endParaRPr kumimoji="1" lang="zh-CN" altLang="en-US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547" name="Rectangle 3"/>
          <p:cNvSpPr>
            <a:spLocks noChangeArrowheads="1"/>
          </p:cNvSpPr>
          <p:nvPr/>
        </p:nvSpPr>
        <p:spPr bwMode="auto">
          <a:xfrm>
            <a:off x="1258888" y="689323"/>
            <a:ext cx="59055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i="1" dirty="0">
                <a:latin typeface="Times New Roman" panose="02020603050405020304" pitchFamily="18" charset="0"/>
              </a:rPr>
              <a:t>P</a:t>
            </a:r>
            <a:r>
              <a:rPr kumimoji="1" lang="en-US" altLang="zh-CN" dirty="0">
                <a:latin typeface="Times New Roman" panose="02020603050405020304" pitchFamily="18" charset="0"/>
              </a:rPr>
              <a:t>(</a:t>
            </a:r>
            <a:r>
              <a:rPr kumimoji="1" lang="en-US" altLang="zh-CN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dirty="0">
                <a:latin typeface="Times New Roman" panose="02020603050405020304" pitchFamily="18" charset="0"/>
              </a:rPr>
              <a:t>=</a:t>
            </a:r>
            <a:r>
              <a:rPr kumimoji="1" lang="en-US" altLang="zh-CN" i="1" dirty="0">
                <a:latin typeface="Times New Roman" panose="02020603050405020304" pitchFamily="18" charset="0"/>
              </a:rPr>
              <a:t>k</a:t>
            </a:r>
            <a:r>
              <a:rPr kumimoji="1" lang="en-US" altLang="zh-CN" dirty="0">
                <a:latin typeface="Times New Roman" panose="02020603050405020304" pitchFamily="18" charset="0"/>
              </a:rPr>
              <a:t>)=</a:t>
            </a:r>
            <a:r>
              <a:rPr kumimoji="1" lang="en-US" altLang="zh-CN" i="1" dirty="0">
                <a:latin typeface="Times New Roman" panose="02020603050405020304" pitchFamily="18" charset="0"/>
              </a:rPr>
              <a:t>p</a:t>
            </a:r>
            <a:r>
              <a:rPr kumimoji="1" lang="en-US" altLang="zh-CN" dirty="0">
                <a:latin typeface="Times New Roman" panose="02020603050405020304" pitchFamily="18" charset="0"/>
              </a:rPr>
              <a:t>(1</a:t>
            </a:r>
            <a:r>
              <a:rPr kumimoji="1" lang="en-US" altLang="zh-CN" i="1" dirty="0">
                <a:latin typeface="Times New Roman" panose="02020603050405020304" pitchFamily="18" charset="0"/>
              </a:rPr>
              <a:t>-p</a:t>
            </a:r>
            <a:r>
              <a:rPr kumimoji="1" lang="en-US" altLang="zh-CN" dirty="0">
                <a:latin typeface="Times New Roman" panose="02020603050405020304" pitchFamily="18" charset="0"/>
              </a:rPr>
              <a:t>)</a:t>
            </a:r>
            <a:r>
              <a:rPr kumimoji="1" lang="en-US" altLang="zh-CN" i="1" baseline="30000" dirty="0">
                <a:latin typeface="Times New Roman" panose="02020603050405020304" pitchFamily="18" charset="0"/>
              </a:rPr>
              <a:t>k</a:t>
            </a:r>
            <a:r>
              <a:rPr kumimoji="1"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kumimoji="1" lang="en-US" altLang="zh-CN" dirty="0">
                <a:latin typeface="Times New Roman" panose="02020603050405020304" pitchFamily="18" charset="0"/>
              </a:rPr>
              <a:t>, </a:t>
            </a:r>
            <a:r>
              <a:rPr kumimoji="1" lang="en-US" altLang="zh-CN" i="1" dirty="0">
                <a:latin typeface="Times New Roman" panose="02020603050405020304" pitchFamily="18" charset="0"/>
              </a:rPr>
              <a:t>k</a:t>
            </a:r>
            <a:r>
              <a:rPr kumimoji="1" lang="en-US" altLang="zh-CN" dirty="0">
                <a:latin typeface="Times New Roman" panose="02020603050405020304" pitchFamily="18" charset="0"/>
              </a:rPr>
              <a:t>=1,2,…</a:t>
            </a:r>
            <a:r>
              <a:rPr kumimoji="1" lang="zh-CN" altLang="en-US" dirty="0">
                <a:latin typeface="Times New Roman" panose="02020603050405020304" pitchFamily="18" charset="0"/>
              </a:rPr>
              <a:t>，</a:t>
            </a:r>
            <a:endParaRPr kumimoji="1" lang="zh-CN" altLang="en-US" baseline="300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1403350" y="1340768"/>
            <a:ext cx="44338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zh-CN">
                <a:latin typeface="Times New Roman" panose="02020603050405020304" pitchFamily="18" charset="0"/>
              </a:rPr>
              <a:t>其中0</a:t>
            </a:r>
            <a:r>
              <a:rPr kumimoji="1" lang="en-US" altLang="zh-CN">
                <a:latin typeface="Times New Roman" panose="02020603050405020304" pitchFamily="18" charset="0"/>
              </a:rPr>
              <a:t>&lt;</a:t>
            </a:r>
            <a:r>
              <a:rPr kumimoji="1" lang="en-US" altLang="zh-CN" i="1">
                <a:latin typeface="Times New Roman" panose="02020603050405020304" pitchFamily="18" charset="0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</a:rPr>
              <a:t>&lt;1,</a:t>
            </a:r>
            <a:r>
              <a:rPr kumimoji="1" lang="zh-CN" altLang="zh-CN">
                <a:latin typeface="Times New Roman" panose="02020603050405020304" pitchFamily="18" charset="0"/>
              </a:rPr>
              <a:t>求</a:t>
            </a:r>
            <a:r>
              <a:rPr kumimoji="1" lang="en-US" altLang="zh-CN" i="1">
                <a:latin typeface="Times New Roman" panose="02020603050405020304" pitchFamily="18" charset="0"/>
              </a:rPr>
              <a:t>E</a:t>
            </a:r>
            <a:r>
              <a:rPr kumimoji="1" lang="en-US" altLang="zh-CN"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</a:rPr>
              <a:t>),</a:t>
            </a:r>
            <a:r>
              <a:rPr kumimoji="1" lang="zh-CN" altLang="zh-CN">
                <a:latin typeface="Times New Roman" panose="02020603050405020304" pitchFamily="18" charset="0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</a:rPr>
              <a:t>D</a:t>
            </a:r>
            <a:r>
              <a:rPr kumimoji="1" lang="en-US" altLang="zh-CN"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36549" name="Rectangle 5"/>
          <p:cNvSpPr>
            <a:spLocks noChangeArrowheads="1"/>
          </p:cNvSpPr>
          <p:nvPr/>
        </p:nvSpPr>
        <p:spPr bwMode="auto">
          <a:xfrm>
            <a:off x="682625" y="2132186"/>
            <a:ext cx="1152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zh-CN" b="1">
                <a:latin typeface="Times New Roman" panose="02020603050405020304" pitchFamily="18" charset="0"/>
              </a:rPr>
              <a:t>解：</a:t>
            </a:r>
            <a:endParaRPr kumimoji="1"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236550" name="Rectangle 6"/>
          <p:cNvSpPr>
            <a:spLocks noChangeArrowheads="1"/>
          </p:cNvSpPr>
          <p:nvPr/>
        </p:nvSpPr>
        <p:spPr bwMode="auto">
          <a:xfrm>
            <a:off x="1835150" y="2132186"/>
            <a:ext cx="1871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zh-CN">
                <a:latin typeface="Times New Roman" panose="02020603050405020304" pitchFamily="18" charset="0"/>
              </a:rPr>
              <a:t>记</a:t>
            </a:r>
            <a:r>
              <a:rPr kumimoji="1" lang="en-US" altLang="zh-CN" i="1">
                <a:latin typeface="Times New Roman" panose="02020603050405020304" pitchFamily="18" charset="0"/>
              </a:rPr>
              <a:t>q</a:t>
            </a:r>
            <a:r>
              <a:rPr kumimoji="1" lang="en-US" altLang="zh-CN">
                <a:latin typeface="Times New Roman" panose="02020603050405020304" pitchFamily="18" charset="0"/>
              </a:rPr>
              <a:t>=1</a:t>
            </a:r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en-US" altLang="zh-CN" i="1">
                <a:latin typeface="Times New Roman" panose="02020603050405020304" pitchFamily="18" charset="0"/>
              </a:rPr>
              <a:t>p</a:t>
            </a:r>
            <a:endParaRPr kumimoji="1" lang="en-US" altLang="zh-CN">
              <a:latin typeface="Times New Roman" panose="02020603050405020304" pitchFamily="18" charset="0"/>
            </a:endParaRPr>
          </a:p>
        </p:txBody>
      </p:sp>
      <p:graphicFrame>
        <p:nvGraphicFramePr>
          <p:cNvPr id="236551" name="Object 7"/>
          <p:cNvGraphicFramePr>
            <a:graphicFrameLocks noChangeAspect="1"/>
          </p:cNvGraphicFramePr>
          <p:nvPr/>
        </p:nvGraphicFramePr>
        <p:xfrm>
          <a:off x="1619250" y="2665586"/>
          <a:ext cx="2735263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8" name="Equation" r:id="rId3" imgW="1765300" imgH="647700" progId="Equation.DSMT4">
                  <p:embed/>
                </p:oleObj>
              </mc:Choice>
              <mc:Fallback>
                <p:oleObj name="Equation" r:id="rId3" imgW="1765300" imgH="647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665586"/>
                        <a:ext cx="2735263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52" name="Object 8"/>
          <p:cNvGraphicFramePr>
            <a:graphicFrameLocks noChangeAspect="1"/>
          </p:cNvGraphicFramePr>
          <p:nvPr/>
        </p:nvGraphicFramePr>
        <p:xfrm>
          <a:off x="4356100" y="2700511"/>
          <a:ext cx="1979613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9" name="Equation" r:id="rId5" imgW="1168400" imgH="647700" progId="Equation.DSMT4">
                  <p:embed/>
                </p:oleObj>
              </mc:Choice>
              <mc:Fallback>
                <p:oleObj name="Equation" r:id="rId5" imgW="1168400" imgH="647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700511"/>
                        <a:ext cx="1979613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53" name="Object 9"/>
          <p:cNvGraphicFramePr>
            <a:graphicFrameLocks noChangeAspect="1"/>
          </p:cNvGraphicFramePr>
          <p:nvPr/>
        </p:nvGraphicFramePr>
        <p:xfrm>
          <a:off x="2389188" y="3724449"/>
          <a:ext cx="2111375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0" name="Equation" r:id="rId7" imgW="1168400" imgH="647700" progId="Equation.DSMT4">
                  <p:embed/>
                </p:oleObj>
              </mc:Choice>
              <mc:Fallback>
                <p:oleObj name="Equation" r:id="rId7" imgW="1168400" imgH="647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188" y="3724449"/>
                        <a:ext cx="2111375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54" name="Object 10"/>
          <p:cNvGraphicFramePr>
            <a:graphicFrameLocks noChangeAspect="1"/>
          </p:cNvGraphicFramePr>
          <p:nvPr/>
        </p:nvGraphicFramePr>
        <p:xfrm>
          <a:off x="4500563" y="3832399"/>
          <a:ext cx="1871662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1" name="Equation" r:id="rId9" imgW="1104900" imgH="622300" progId="Equation.DSMT4">
                  <p:embed/>
                </p:oleObj>
              </mc:Choice>
              <mc:Fallback>
                <p:oleObj name="Equation" r:id="rId9" imgW="1104900" imgH="622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832399"/>
                        <a:ext cx="1871662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55" name="Object 11"/>
          <p:cNvGraphicFramePr>
            <a:graphicFrameLocks noChangeAspect="1"/>
          </p:cNvGraphicFramePr>
          <p:nvPr/>
        </p:nvGraphicFramePr>
        <p:xfrm>
          <a:off x="6443663" y="3910186"/>
          <a:ext cx="792162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2" name="Equation" r:id="rId11" imgW="406400" imgH="622300" progId="Equation.DSMT4">
                  <p:embed/>
                </p:oleObj>
              </mc:Choice>
              <mc:Fallback>
                <p:oleObj name="Equation" r:id="rId11" imgW="406400" imgH="622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3910186"/>
                        <a:ext cx="792162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56" name="AutoShape 12"/>
          <p:cNvSpPr>
            <a:spLocks noChangeArrowheads="1"/>
          </p:cNvSpPr>
          <p:nvPr/>
        </p:nvSpPr>
        <p:spPr bwMode="auto">
          <a:xfrm>
            <a:off x="611188" y="3716511"/>
            <a:ext cx="1600200" cy="990600"/>
          </a:xfrm>
          <a:prstGeom prst="wedgeRectCallout">
            <a:avLst>
              <a:gd name="adj1" fmla="val 79264"/>
              <a:gd name="adj2" fmla="val -320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kumimoji="1" lang="en-US" altLang="zh-CN" sz="2400" b="1" dirty="0"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求和与求导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交换次序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  <a:buFontTx/>
              <a:buNone/>
            </a:pPr>
            <a:endParaRPr kumimoji="1"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36557" name="AutoShape 13"/>
          <p:cNvSpPr>
            <a:spLocks noChangeArrowheads="1"/>
          </p:cNvSpPr>
          <p:nvPr/>
        </p:nvSpPr>
        <p:spPr bwMode="auto">
          <a:xfrm>
            <a:off x="6661150" y="2563986"/>
            <a:ext cx="1655763" cy="1066800"/>
          </a:xfrm>
          <a:prstGeom prst="wedgeRectCallout">
            <a:avLst>
              <a:gd name="adj1" fmla="val -88542"/>
              <a:gd name="adj2" fmla="val 7366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等比级数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求和公式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" name="动作按钮: 前进或下一项 1">
            <a:hlinkClick r:id="rId13" action="ppaction://hlinksldjump" highlightClick="1"/>
          </p:cNvPr>
          <p:cNvSpPr/>
          <p:nvPr/>
        </p:nvSpPr>
        <p:spPr>
          <a:xfrm>
            <a:off x="8316913" y="1700386"/>
            <a:ext cx="358775" cy="2159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6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6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36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6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6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6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6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6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6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6" grpId="0" autoUpdateAnimBg="0"/>
      <p:bldP spid="236547" grpId="0" autoUpdateAnimBg="0"/>
      <p:bldP spid="236548" grpId="0" autoUpdateAnimBg="0"/>
      <p:bldP spid="236549" grpId="0" autoUpdateAnimBg="0"/>
      <p:bldP spid="236550" grpId="0" autoUpdateAnimBg="0"/>
      <p:bldP spid="236556" grpId="0" animBg="1" autoUpdateAnimBg="0"/>
      <p:bldP spid="236557" grpId="0" animBg="1" autoUpdateAnimBg="0"/>
    </p:bldLst>
  </p:timing>
</p:sld>
</file>

<file path=ppt/theme/theme1.xml><?xml version="1.0" encoding="utf-8"?>
<a:theme xmlns:a="http://schemas.openxmlformats.org/drawingml/2006/main" name="p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4189</TotalTime>
  <Words>1002</Words>
  <Application>Microsoft Office PowerPoint</Application>
  <PresentationFormat>全屏显示(4:3)</PresentationFormat>
  <Paragraphs>111</Paragraphs>
  <Slides>39</Slides>
  <Notes>6</Notes>
  <HiddenSlides>3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54" baseType="lpstr">
      <vt:lpstr>Arial Unicode MS</vt:lpstr>
      <vt:lpstr>黑体</vt:lpstr>
      <vt:lpstr>华文新魏</vt:lpstr>
      <vt:lpstr>楷体_GB2312</vt:lpstr>
      <vt:lpstr>宋体</vt:lpstr>
      <vt:lpstr>Arial</vt:lpstr>
      <vt:lpstr>Calibri</vt:lpstr>
      <vt:lpstr>Cambria Math</vt:lpstr>
      <vt:lpstr>Symbol</vt:lpstr>
      <vt:lpstr>Tahoma</vt:lpstr>
      <vt:lpstr>Times New Roman</vt:lpstr>
      <vt:lpstr>Wingdings</vt:lpstr>
      <vt:lpstr>ps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yh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 率 统 计</dc:title>
  <dc:creator>Administrator</dc:creator>
  <cp:lastModifiedBy>YU Dongxiao</cp:lastModifiedBy>
  <cp:revision>245</cp:revision>
  <cp:lastPrinted>2113-01-01T00:00:00Z</cp:lastPrinted>
  <dcterms:created xsi:type="dcterms:W3CDTF">2006-12-31T12:51:00Z</dcterms:created>
  <dcterms:modified xsi:type="dcterms:W3CDTF">2021-11-11T02:49:40Z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  <property fmtid="{D5CDD505-2E9C-101B-9397-08002B2CF9AE}" pid="3" name="KSOProductBuildVer">
    <vt:lpwstr>2052-11.1.0.10072</vt:lpwstr>
  </property>
</Properties>
</file>