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6"/>
  </p:notesMasterIdLst>
  <p:sldIdLst>
    <p:sldId id="303" r:id="rId2"/>
    <p:sldId id="304" r:id="rId3"/>
    <p:sldId id="305" r:id="rId4"/>
    <p:sldId id="306" r:id="rId5"/>
    <p:sldId id="325" r:id="rId6"/>
    <p:sldId id="329" r:id="rId7"/>
    <p:sldId id="327" r:id="rId8"/>
    <p:sldId id="308" r:id="rId9"/>
    <p:sldId id="309" r:id="rId10"/>
    <p:sldId id="32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FF00FF"/>
    <a:srgbClr val="FF0000"/>
    <a:srgbClr val="00FFFF"/>
    <a:srgbClr val="66FF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2" autoAdjust="0"/>
    <p:restoredTop sz="88940" autoAdjust="0"/>
  </p:normalViewPr>
  <p:slideViewPr>
    <p:cSldViewPr>
      <p:cViewPr varScale="1">
        <p:scale>
          <a:sx n="72" d="100"/>
          <a:sy n="72" d="100"/>
        </p:scale>
        <p:origin x="12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0.wmf"/><Relationship Id="rId1" Type="http://schemas.openxmlformats.org/officeDocument/2006/relationships/image" Target="../media/image85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e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8973CAB-AAF1-4A46-8FB7-F17DC5CE8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21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41582A-2321-4472-A0D0-AD62823338FF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EX1=u,</a:t>
            </a:r>
            <a:r>
              <a:rPr lang="zh-CN" altLang="en-US">
                <a:ea typeface="宋体" charset="-122"/>
              </a:rPr>
              <a:t>所以是未知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FCA7AD2-C5EB-4FC5-B87F-92D1E7A9C4B5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根据上页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 </a:t>
            </a:r>
            <a:endParaRPr lang="en-US" altLang="zh-CN" baseline="-2500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ECC0C55-4C29-4668-A13D-81F683653F59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因为</a:t>
            </a:r>
            <a:r>
              <a:rPr lang="en-US" altLang="zh-CN" dirty="0">
                <a:ea typeface="宋体" charset="-122"/>
              </a:rPr>
              <a:t>E(S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ea typeface="宋体" charset="-122"/>
              </a:rPr>
              <a:t>是方差，所以是无偏估计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3429E8-CE51-4373-AE9F-D3A3A1619B00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这里直接根据题意来做即可，不必使用</a:t>
            </a:r>
            <a:r>
              <a:rPr lang="en-US" altLang="zh-CN">
                <a:ea typeface="宋体" charset="-122"/>
              </a:rPr>
              <a:t>3-5</a:t>
            </a:r>
            <a:r>
              <a:rPr lang="zh-CN" altLang="en-US">
                <a:ea typeface="宋体" charset="-122"/>
              </a:rPr>
              <a:t>的</a:t>
            </a:r>
            <a:r>
              <a:rPr lang="en-US" altLang="zh-CN">
                <a:ea typeface="宋体" charset="-122"/>
              </a:rPr>
              <a:t>Max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Min</a:t>
            </a:r>
            <a:r>
              <a:rPr lang="zh-CN" altLang="en-US">
                <a:ea typeface="宋体" charset="-122"/>
              </a:rPr>
              <a:t>理论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1804DE-B596-488A-B71F-6D2391726D11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E|Z| != EZ</a:t>
            </a:r>
          </a:p>
          <a:p>
            <a:pPr eaLnBrk="1" hangingPunct="1"/>
            <a:r>
              <a:rPr lang="en-US" altLang="zh-CN">
                <a:ea typeface="宋体" charset="-122"/>
              </a:rPr>
              <a:t>EZ=0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12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7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BA8A-B9DB-44AA-AB0C-34C09C73E2F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2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w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2.emf"/><Relationship Id="rId9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3.e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slide" Target="slide15.xml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2.wmf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e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55650" y="2924175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6000">
                <a:latin typeface="华文新魏" pitchFamily="2" charset="-122"/>
                <a:ea typeface="华文新魏" pitchFamily="2" charset="-122"/>
              </a:rPr>
              <a:t>概率统计第五章习题课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116013" y="2199308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设应检查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只灯泡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2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36990"/>
              </p:ext>
            </p:extLst>
          </p:nvPr>
        </p:nvGraphicFramePr>
        <p:xfrm>
          <a:off x="467544" y="2718421"/>
          <a:ext cx="52435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公式" r:id="rId3" imgW="1968500" imgH="241300" progId="Equation.3">
                  <p:embed/>
                </p:oleObj>
              </mc:Choice>
              <mc:Fallback>
                <p:oleObj name="公式" r:id="rId3" imgW="19685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18421"/>
                        <a:ext cx="52435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84448"/>
              </p:ext>
            </p:extLst>
          </p:nvPr>
        </p:nvGraphicFramePr>
        <p:xfrm>
          <a:off x="2627784" y="3343573"/>
          <a:ext cx="4888627" cy="12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5" imgW="2057400" imgH="507960" progId="Equation.DSMT4">
                  <p:embed/>
                </p:oleObj>
              </mc:Choice>
              <mc:Fallback>
                <p:oleObj name="Equation" r:id="rId5" imgW="2057400" imgH="507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43573"/>
                        <a:ext cx="4888627" cy="120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41800"/>
              </p:ext>
            </p:extLst>
          </p:nvPr>
        </p:nvGraphicFramePr>
        <p:xfrm>
          <a:off x="7596336" y="3631605"/>
          <a:ext cx="1244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631605"/>
                        <a:ext cx="1244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686393"/>
              </p:ext>
            </p:extLst>
          </p:nvPr>
        </p:nvGraphicFramePr>
        <p:xfrm>
          <a:off x="5600700" y="5360021"/>
          <a:ext cx="15478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360021"/>
                        <a:ext cx="1547813" cy="5699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539750" y="-99392"/>
            <a:ext cx="7993063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某厂灯泡的寿命                             ，为使灯泡的平均寿命大于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2450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的概率超过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99%,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至少应检查多少灯泡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717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99651"/>
              </p:ext>
            </p:extLst>
          </p:nvPr>
        </p:nvGraphicFramePr>
        <p:xfrm>
          <a:off x="3419872" y="1414"/>
          <a:ext cx="31067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11" imgW="1231366" imgH="228501" progId="Equation.DSMT4">
                  <p:embed/>
                </p:oleObj>
              </mc:Choice>
              <mc:Fallback>
                <p:oleObj name="Equation" r:id="rId11" imgW="1231366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14"/>
                        <a:ext cx="31067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38746"/>
              </p:ext>
            </p:extLst>
          </p:nvPr>
        </p:nvGraphicFramePr>
        <p:xfrm>
          <a:off x="5435600" y="1688133"/>
          <a:ext cx="35163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13" imgW="1581120" imgH="466635" progId="Equation.3">
                  <p:embed/>
                </p:oleObj>
              </mc:Choice>
              <mc:Fallback>
                <p:oleObj name="Equation" r:id="rId13" imgW="1581120" imgH="46663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88133"/>
                        <a:ext cx="3516313" cy="10080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08958"/>
              </p:ext>
            </p:extLst>
          </p:nvPr>
        </p:nvGraphicFramePr>
        <p:xfrm>
          <a:off x="2659221" y="4372279"/>
          <a:ext cx="2092008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15" imgW="799920" imgH="431640" progId="Equation.DSMT4">
                  <p:embed/>
                </p:oleObj>
              </mc:Choice>
              <mc:Fallback>
                <p:oleObj name="Equation" r:id="rId15" imgW="799920" imgH="431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21" y="4372279"/>
                        <a:ext cx="2092008" cy="112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  <p:bldP spid="7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16013" y="693341"/>
            <a:ext cx="4464050" cy="519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标准正态分布的</a:t>
            </a:r>
            <a:r>
              <a:rPr kumimoji="1" lang="zh-CN" altLang="en-US" sz="2800" dirty="0"/>
              <a:t>上</a:t>
            </a:r>
            <a:r>
              <a:rPr kumimoji="1"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分位数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070"/>
              </p:ext>
            </p:extLst>
          </p:nvPr>
        </p:nvGraphicFramePr>
        <p:xfrm>
          <a:off x="5435600" y="1341041"/>
          <a:ext cx="2178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公式" r:id="rId3" imgW="809730" imgH="419190" progId="Equation.3">
                  <p:embed/>
                </p:oleObj>
              </mc:Choice>
              <mc:Fallback>
                <p:oleObj name="公式" r:id="rId3" imgW="809730" imgH="4191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341041"/>
                        <a:ext cx="2178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041"/>
            <a:ext cx="39624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Freeform 5" descr="深色竖线"/>
          <p:cNvSpPr>
            <a:spLocks/>
          </p:cNvSpPr>
          <p:nvPr/>
        </p:nvSpPr>
        <p:spPr bwMode="auto">
          <a:xfrm>
            <a:off x="5099050" y="3073004"/>
            <a:ext cx="533400" cy="381000"/>
          </a:xfrm>
          <a:custGeom>
            <a:avLst/>
            <a:gdLst>
              <a:gd name="T0" fmla="*/ 0 w 336"/>
              <a:gd name="T1" fmla="*/ 0 h 240"/>
              <a:gd name="T2" fmla="*/ 0 w 336"/>
              <a:gd name="T3" fmla="*/ 2147483647 h 240"/>
              <a:gd name="T4" fmla="*/ 2147483647 w 336"/>
              <a:gd name="T5" fmla="*/ 2147483647 h 240"/>
              <a:gd name="T6" fmla="*/ 2147483647 w 336"/>
              <a:gd name="T7" fmla="*/ 2147483647 h 240"/>
              <a:gd name="T8" fmla="*/ 0 w 336"/>
              <a:gd name="T9" fmla="*/ 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40"/>
              <a:gd name="T17" fmla="*/ 336 w 33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40">
                <a:moveTo>
                  <a:pt x="0" y="0"/>
                </a:moveTo>
                <a:lnTo>
                  <a:pt x="0" y="240"/>
                </a:lnTo>
                <a:lnTo>
                  <a:pt x="336" y="240"/>
                </a:lnTo>
                <a:lnTo>
                  <a:pt x="96" y="96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FF3300"/>
            </a:fgClr>
            <a:bgClr>
              <a:schemeClr val="tx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84450" y="3169843"/>
            <a:ext cx="2895600" cy="812801"/>
            <a:chOff x="576" y="1920"/>
            <a:chExt cx="1824" cy="512"/>
          </a:xfrm>
        </p:grpSpPr>
        <p:grpSp>
          <p:nvGrpSpPr>
            <p:cNvPr id="13329" name="Group 7"/>
            <p:cNvGrpSpPr>
              <a:grpSpLocks/>
            </p:cNvGrpSpPr>
            <p:nvPr/>
          </p:nvGrpSpPr>
          <p:grpSpPr bwMode="auto">
            <a:xfrm>
              <a:off x="576" y="2064"/>
              <a:ext cx="1824" cy="368"/>
              <a:chOff x="1392" y="2016"/>
              <a:chExt cx="1824" cy="368"/>
            </a:xfrm>
          </p:grpSpPr>
          <p:sp>
            <p:nvSpPr>
              <p:cNvPr id="13331" name="Rectangle 8"/>
              <p:cNvSpPr>
                <a:spLocks noChangeArrowheads="1"/>
              </p:cNvSpPr>
              <p:nvPr/>
            </p:nvSpPr>
            <p:spPr bwMode="auto">
              <a:xfrm>
                <a:off x="1392" y="2195"/>
                <a:ext cx="182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2" name="Text Box 9"/>
              <p:cNvSpPr txBox="1">
                <a:spLocks noChangeArrowheads="1"/>
              </p:cNvSpPr>
              <p:nvPr/>
            </p:nvSpPr>
            <p:spPr bwMode="auto">
              <a:xfrm>
                <a:off x="2832" y="2016"/>
                <a:ext cx="35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 dirty="0">
                    <a:latin typeface="楷体_GB2312" pitchFamily="49" charset="-122"/>
                    <a:ea typeface="楷体_GB2312" pitchFamily="49" charset="-122"/>
                  </a:rPr>
                  <a:t>u</a:t>
                </a:r>
                <a:r>
                  <a:rPr kumimoji="1" lang="en-US" altLang="zh-CN" sz="3200" i="1" baseline="-25000" dirty="0"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</a:t>
                </a:r>
                <a:endParaRPr kumimoji="1" lang="en-US" altLang="zh-CN" sz="3200" i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1584" y="1920"/>
              <a:ext cx="7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   • 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0" y="2407841"/>
            <a:ext cx="755650" cy="827088"/>
            <a:chOff x="3120" y="1543"/>
            <a:chExt cx="476" cy="521"/>
          </a:xfrm>
        </p:grpSpPr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 flipV="1">
              <a:off x="3120" y="18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3254" y="1543"/>
              <a:ext cx="3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 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66926" name="AutoShape 14"/>
          <p:cNvSpPr>
            <a:spLocks/>
          </p:cNvSpPr>
          <p:nvPr/>
        </p:nvSpPr>
        <p:spPr bwMode="auto">
          <a:xfrm>
            <a:off x="7451725" y="1485504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7812088" y="1412479"/>
            <a:ext cx="914400" cy="955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常用</a:t>
            </a:r>
          </a:p>
          <a:p>
            <a:pPr eaLnBrk="1" hangingPunct="1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数字</a:t>
            </a:r>
          </a:p>
        </p:txBody>
      </p:sp>
      <p:graphicFrame>
        <p:nvGraphicFramePr>
          <p:cNvPr id="1669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57629"/>
              </p:ext>
            </p:extLst>
          </p:nvPr>
        </p:nvGraphicFramePr>
        <p:xfrm>
          <a:off x="971550" y="1772841"/>
          <a:ext cx="2160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公式" r:id="rId6" imgW="927100" imgH="228600" progId="Equation.3">
                  <p:embed/>
                </p:oleObj>
              </mc:Choice>
              <mc:Fallback>
                <p:oleObj name="公式" r:id="rId6" imgW="927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2841"/>
                        <a:ext cx="2160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611188" y="-27384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7.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分位数查表</a:t>
            </a:r>
            <a:endParaRPr kumimoji="1" lang="zh-CN" altLang="en-US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64645"/>
              </p:ext>
            </p:extLst>
          </p:nvPr>
        </p:nvGraphicFramePr>
        <p:xfrm>
          <a:off x="971550" y="4941491"/>
          <a:ext cx="61166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公式" r:id="rId8" imgW="2336800" imgH="431800" progId="Equation.3">
                  <p:embed/>
                </p:oleObj>
              </mc:Choice>
              <mc:Fallback>
                <p:oleObj name="公式" r:id="rId8" imgW="2336800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491"/>
                        <a:ext cx="61166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40780"/>
              </p:ext>
            </p:extLst>
          </p:nvPr>
        </p:nvGraphicFramePr>
        <p:xfrm>
          <a:off x="1042988" y="4220766"/>
          <a:ext cx="69135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公式" r:id="rId10" imgW="2603500" imgH="228600" progId="Equation.3">
                  <p:embed/>
                </p:oleObj>
              </mc:Choice>
              <mc:Fallback>
                <p:oleObj name="公式" r:id="rId10" imgW="26035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0766"/>
                        <a:ext cx="69135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 autoUpdateAnimBg="0"/>
      <p:bldP spid="166917" grpId="0" animBg="1"/>
      <p:bldP spid="166926" grpId="0" animBg="1"/>
      <p:bldP spid="166927" grpId="0" animBg="1" autoUpdateAnimBg="0"/>
      <p:bldP spid="1669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03001"/>
              </p:ext>
            </p:extLst>
          </p:nvPr>
        </p:nvGraphicFramePr>
        <p:xfrm>
          <a:off x="949076" y="2347382"/>
          <a:ext cx="36036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Equation" r:id="rId3" imgW="1282680" imgH="190440" progId="Equation.DSMT4">
                  <p:embed/>
                </p:oleObj>
              </mc:Choice>
              <mc:Fallback>
                <p:oleObj name="Equation" r:id="rId3" imgW="128268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76" y="2347382"/>
                        <a:ext cx="36036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68130"/>
              </p:ext>
            </p:extLst>
          </p:nvPr>
        </p:nvGraphicFramePr>
        <p:xfrm>
          <a:off x="251520" y="4100582"/>
          <a:ext cx="4045238" cy="11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5" imgW="1765080" imgH="431640" progId="Equation.DSMT4">
                  <p:embed/>
                </p:oleObj>
              </mc:Choice>
              <mc:Fallback>
                <p:oleObj name="Equation" r:id="rId5" imgW="1765080" imgH="431640" progId="Equation.DSMT4">
                  <p:embed/>
                  <p:pic>
                    <p:nvPicPr>
                      <p:cNvPr id="0" name="Object 3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00582"/>
                        <a:ext cx="4045238" cy="113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58977"/>
              </p:ext>
            </p:extLst>
          </p:nvPr>
        </p:nvGraphicFramePr>
        <p:xfrm>
          <a:off x="4644008" y="4116090"/>
          <a:ext cx="3201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7" imgW="1295280" imgH="380880" progId="Equation.DSMT4">
                  <p:embed/>
                </p:oleObj>
              </mc:Choice>
              <mc:Fallback>
                <p:oleObj name="Equation" r:id="rId7" imgW="1295280" imgH="380880" progId="Equation.DSMT4">
                  <p:embed/>
                  <p:pic>
                    <p:nvPicPr>
                      <p:cNvPr id="0" name="Object 4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116090"/>
                        <a:ext cx="3201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26021"/>
              </p:ext>
            </p:extLst>
          </p:nvPr>
        </p:nvGraphicFramePr>
        <p:xfrm>
          <a:off x="507403" y="2946348"/>
          <a:ext cx="5293873" cy="111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03" y="2946348"/>
                        <a:ext cx="5293873" cy="1117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23886"/>
              </p:ext>
            </p:extLst>
          </p:nvPr>
        </p:nvGraphicFramePr>
        <p:xfrm>
          <a:off x="4658605" y="5124202"/>
          <a:ext cx="4248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11" imgW="1609740" imgH="390615" progId="Equation.DSMT4">
                  <p:embed/>
                </p:oleObj>
              </mc:Choice>
              <mc:Fallback>
                <p:oleObj name="Equation" r:id="rId11" imgW="1609740" imgH="390615" progId="Equation.DSMT4">
                  <p:embed/>
                  <p:pic>
                    <p:nvPicPr>
                      <p:cNvPr id="0" name="Object 8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05" y="5124202"/>
                        <a:ext cx="4248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90541"/>
              </p:ext>
            </p:extLst>
          </p:nvPr>
        </p:nvGraphicFramePr>
        <p:xfrm>
          <a:off x="4618038" y="2017812"/>
          <a:ext cx="3759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13" imgW="1485720" imgH="431640" progId="Equation.DSMT4">
                  <p:embed/>
                </p:oleObj>
              </mc:Choice>
              <mc:Fallback>
                <p:oleObj name="Equation" r:id="rId13" imgW="14857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017812"/>
                        <a:ext cx="3759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Text Box 11" descr="深色竖线"/>
          <p:cNvSpPr txBox="1">
            <a:spLocks noChangeArrowheads="1"/>
          </p:cNvSpPr>
          <p:nvPr/>
        </p:nvSpPr>
        <p:spPr bwMode="auto">
          <a:xfrm>
            <a:off x="750888" y="213346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8.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50007"/>
              </p:ext>
            </p:extLst>
          </p:nvPr>
        </p:nvGraphicFramePr>
        <p:xfrm>
          <a:off x="2771775" y="-99392"/>
          <a:ext cx="32400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公式" r:id="rId15" imgW="1428840" imgH="390615" progId="Equation.3">
                  <p:embed/>
                </p:oleObj>
              </mc:Choice>
              <mc:Fallback>
                <p:oleObj name="公式" r:id="rId15" imgW="1428840" imgH="3906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-99392"/>
                        <a:ext cx="32400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40519" y="2347382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611188" y="1207592"/>
            <a:ext cx="4248150" cy="647700"/>
            <a:chOff x="611560" y="1556792"/>
            <a:chExt cx="4248472" cy="648072"/>
          </a:xfrm>
        </p:grpSpPr>
        <p:sp>
          <p:nvSpPr>
            <p:cNvPr id="14" name="圆角矩形标注 13"/>
            <p:cNvSpPr/>
            <p:nvPr/>
          </p:nvSpPr>
          <p:spPr>
            <a:xfrm>
              <a:off x="611560" y="1556792"/>
              <a:ext cx="4248472" cy="648072"/>
            </a:xfrm>
            <a:prstGeom prst="wedgeRoundRectCallout">
              <a:avLst>
                <a:gd name="adj1" fmla="val 25821"/>
                <a:gd name="adj2" fmla="val -145224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435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529420"/>
                </p:ext>
              </p:extLst>
            </p:nvPr>
          </p:nvGraphicFramePr>
          <p:xfrm>
            <a:off x="714243" y="1587604"/>
            <a:ext cx="3987539" cy="553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" name="Equation" r:id="rId17" imgW="1904760" imgH="228600" progId="Equation.DSMT4">
                    <p:embed/>
                  </p:oleObj>
                </mc:Choice>
                <mc:Fallback>
                  <p:oleObj name="Equation" r:id="rId17" imgW="190476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243" y="1587604"/>
                          <a:ext cx="3987539" cy="553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5565775" y="1207589"/>
            <a:ext cx="3314184" cy="629194"/>
            <a:chOff x="5565998" y="1628799"/>
            <a:chExt cx="3314012" cy="648254"/>
          </a:xfrm>
        </p:grpSpPr>
        <p:sp>
          <p:nvSpPr>
            <p:cNvPr id="15" name="圆角矩形标注 14"/>
            <p:cNvSpPr/>
            <p:nvPr/>
          </p:nvSpPr>
          <p:spPr>
            <a:xfrm>
              <a:off x="5565998" y="1628799"/>
              <a:ext cx="3312941" cy="648254"/>
            </a:xfrm>
            <a:prstGeom prst="wedgeRoundRectCallout">
              <a:avLst>
                <a:gd name="adj1" fmla="val -48407"/>
                <a:gd name="adj2" fmla="val -10758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4351" name="Object 8" descr="深色竖线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953762"/>
                </p:ext>
              </p:extLst>
            </p:nvPr>
          </p:nvGraphicFramePr>
          <p:xfrm>
            <a:off x="5615726" y="1730274"/>
            <a:ext cx="3264284" cy="537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5" name="Equation" r:id="rId19" imgW="1638000" imgH="228600" progId="Equation.DSMT4">
                    <p:embed/>
                  </p:oleObj>
                </mc:Choice>
                <mc:Fallback>
                  <p:oleObj name="Equation" r:id="rId19" imgW="1638000" imgH="228600" progId="Equation.DSMT4">
                    <p:embed/>
                    <p:pic>
                      <p:nvPicPr>
                        <p:cNvPr id="0" name="Object 8" descr="深色竖线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726" y="1730274"/>
                          <a:ext cx="3264284" cy="537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pattFill prst="dkVert">
                                <a:fgClr>
                                  <a:srgbClr val="FF0000"/>
                                </a:fgClr>
                                <a:bgClr>
                                  <a:srgbClr val="FFFFFF"/>
                                </a:bgClr>
                              </a:patt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93064"/>
              </p:ext>
            </p:extLst>
          </p:nvPr>
        </p:nvGraphicFramePr>
        <p:xfrm>
          <a:off x="296457" y="5074310"/>
          <a:ext cx="3987511" cy="11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21" imgW="1739880" imgH="431640" progId="Equation.DSMT4">
                  <p:embed/>
                </p:oleObj>
              </mc:Choice>
              <mc:Fallback>
                <p:oleObj name="Equation" r:id="rId21" imgW="1739880" imgH="431640" progId="Equation.DSMT4">
                  <p:embed/>
                  <p:pic>
                    <p:nvPicPr>
                      <p:cNvPr id="0" name="Object 3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57" y="5074310"/>
                        <a:ext cx="3987511" cy="113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/>
      <p:bldP spid="1566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8186"/>
              </p:ext>
            </p:extLst>
          </p:nvPr>
        </p:nvGraphicFramePr>
        <p:xfrm>
          <a:off x="611188" y="908224"/>
          <a:ext cx="67691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公式" r:id="rId3" imgW="2654300" imgH="457200" progId="Equation.3">
                  <p:embed/>
                </p:oleObj>
              </mc:Choice>
              <mc:Fallback>
                <p:oleObj name="公式" r:id="rId3" imgW="2654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224"/>
                        <a:ext cx="676910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44624"/>
            <a:ext cx="7893050" cy="534987"/>
            <a:chOff x="975" y="754"/>
            <a:chExt cx="4972" cy="337"/>
          </a:xfrm>
        </p:grpSpPr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1474" y="754"/>
            <a:ext cx="12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" name="公式" r:id="rId5" imgW="914400" imgH="228600" progId="Equation.3">
                    <p:embed/>
                  </p:oleObj>
                </mc:Choice>
                <mc:Fallback>
                  <p:oleObj name="公式" r:id="rId5" imgW="9144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754"/>
                          <a:ext cx="12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0"/>
            <p:cNvGraphicFramePr>
              <a:graphicFrameLocks noChangeAspect="1"/>
            </p:cNvGraphicFramePr>
            <p:nvPr/>
          </p:nvGraphicFramePr>
          <p:xfrm>
            <a:off x="4422" y="785"/>
            <a:ext cx="7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" name="公式" r:id="rId7" imgW="571252" imgH="228501" progId="Equation.3">
                    <p:embed/>
                  </p:oleObj>
                </mc:Choice>
                <mc:Fallback>
                  <p:oleObj name="公式" r:id="rId7" imgW="57125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785"/>
                          <a:ext cx="7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975" y="754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9.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设</a:t>
              </a:r>
              <a:endParaRPr lang="zh-CN" altLang="en-US" sz="2800">
                <a:latin typeface="Arial" charset="0"/>
              </a:endParaRP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2744" y="754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是来自正态总体</a:t>
              </a:r>
              <a:endParaRPr lang="zh-CN" altLang="en-US" sz="2800">
                <a:latin typeface="Arial" charset="0"/>
              </a:endParaRP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5103" y="76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的样本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sz="2800">
                <a:latin typeface="Arial" charset="0"/>
              </a:endParaRPr>
            </a:p>
          </p:txBody>
        </p:sp>
      </p:grpSp>
      <p:graphicFrame>
        <p:nvGraphicFramePr>
          <p:cNvPr id="168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78993"/>
              </p:ext>
            </p:extLst>
          </p:nvPr>
        </p:nvGraphicFramePr>
        <p:xfrm>
          <a:off x="755650" y="2276649"/>
          <a:ext cx="59928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公式" r:id="rId9" imgW="2349500" imgH="228600" progId="Equation.3">
                  <p:embed/>
                </p:oleObj>
              </mc:Choice>
              <mc:Fallback>
                <p:oleObj name="公式" r:id="rId9" imgW="23495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649"/>
                        <a:ext cx="59928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13108"/>
              </p:ext>
            </p:extLst>
          </p:nvPr>
        </p:nvGraphicFramePr>
        <p:xfrm>
          <a:off x="819150" y="4148311"/>
          <a:ext cx="54737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11" imgW="2146300" imgH="482600" progId="Equation.DSMT4">
                  <p:embed/>
                </p:oleObj>
              </mc:Choice>
              <mc:Fallback>
                <p:oleObj name="Equation" r:id="rId11" imgW="21463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148311"/>
                        <a:ext cx="54737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31000" y="2348086"/>
            <a:ext cx="719138" cy="3587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AutoShape 25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5250" y="4581699"/>
            <a:ext cx="719138" cy="4333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881"/>
              </p:ext>
            </p:extLst>
          </p:nvPr>
        </p:nvGraphicFramePr>
        <p:xfrm>
          <a:off x="755650" y="3068811"/>
          <a:ext cx="60579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4" imgW="2374900" imgH="419100" progId="Equation.DSMT4">
                  <p:embed/>
                </p:oleObj>
              </mc:Choice>
              <mc:Fallback>
                <p:oleObj name="Equation" r:id="rId14" imgW="23749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811"/>
                        <a:ext cx="60579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1666"/>
              </p:ext>
            </p:extLst>
          </p:nvPr>
        </p:nvGraphicFramePr>
        <p:xfrm>
          <a:off x="827088" y="5300836"/>
          <a:ext cx="20415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16" imgW="799753" imgH="393529" progId="Equation.DSMT4">
                  <p:embed/>
                </p:oleObj>
              </mc:Choice>
              <mc:Fallback>
                <p:oleObj name="Equation" r:id="rId16" imgW="799753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836"/>
                        <a:ext cx="20415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258888" y="188640"/>
            <a:ext cx="5976937" cy="74612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/>
              <a:t>3.5 </a:t>
            </a:r>
            <a:r>
              <a:rPr kumimoji="1" lang="zh-CN" altLang="en-US" sz="3600"/>
              <a:t>正态随机变量的结论</a:t>
            </a:r>
            <a:endParaRPr lang="zh-CN" altLang="en-US" sz="3200">
              <a:ea typeface="隶书" pitchFamily="49" charset="-122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0502"/>
              </p:ext>
            </p:extLst>
          </p:nvPr>
        </p:nvGraphicFramePr>
        <p:xfrm>
          <a:off x="1692275" y="2133327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公式" r:id="rId3" imgW="1000080" imgH="190590" progId="Equation.3">
                  <p:embed/>
                </p:oleObj>
              </mc:Choice>
              <mc:Fallback>
                <p:oleObj name="公式" r:id="rId3" imgW="1000080" imgH="1905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327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13596"/>
              </p:ext>
            </p:extLst>
          </p:nvPr>
        </p:nvGraphicFramePr>
        <p:xfrm>
          <a:off x="900113" y="1341165"/>
          <a:ext cx="6480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公式" r:id="rId5" imgW="2286090" imgH="171450" progId="Equation.3">
                  <p:embed/>
                </p:oleObj>
              </mc:Choice>
              <mc:Fallback>
                <p:oleObj name="公式" r:id="rId5" imgW="2286090" imgH="1714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165"/>
                        <a:ext cx="64801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3941"/>
              </p:ext>
            </p:extLst>
          </p:nvPr>
        </p:nvGraphicFramePr>
        <p:xfrm>
          <a:off x="3059113" y="2996927"/>
          <a:ext cx="1981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公式" r:id="rId7" imgW="657180" imgH="133440" progId="Equation.3">
                  <p:embed/>
                </p:oleObj>
              </mc:Choice>
              <mc:Fallback>
                <p:oleObj name="公式" r:id="rId7" imgW="657180" imgH="133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6927"/>
                        <a:ext cx="1981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28780"/>
              </p:ext>
            </p:extLst>
          </p:nvPr>
        </p:nvGraphicFramePr>
        <p:xfrm>
          <a:off x="4500563" y="2133327"/>
          <a:ext cx="2590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公式" r:id="rId9" imgW="990630" imgH="190590" progId="Equation.3">
                  <p:embed/>
                </p:oleObj>
              </mc:Choice>
              <mc:Fallback>
                <p:oleObj name="公式" r:id="rId9" imgW="990630" imgH="1905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3327"/>
                        <a:ext cx="2590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9436"/>
              </p:ext>
            </p:extLst>
          </p:nvPr>
        </p:nvGraphicFramePr>
        <p:xfrm>
          <a:off x="971550" y="3933552"/>
          <a:ext cx="4648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公式" r:id="rId11" imgW="1847880" imgH="190590" progId="Equation.3">
                  <p:embed/>
                </p:oleObj>
              </mc:Choice>
              <mc:Fallback>
                <p:oleObj name="公式" r:id="rId11" imgW="1847880" imgH="1905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552"/>
                        <a:ext cx="4648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4652690"/>
            <a:ext cx="7921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48104"/>
              </p:ext>
            </p:extLst>
          </p:nvPr>
        </p:nvGraphicFramePr>
        <p:xfrm>
          <a:off x="804863" y="116632"/>
          <a:ext cx="29162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3" imgW="952560" imgH="190590" progId="Equation.DSMT4">
                  <p:embed/>
                </p:oleObj>
              </mc:Choice>
              <mc:Fallback>
                <p:oleObj name="Equation" r:id="rId3" imgW="952560" imgH="1905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16632"/>
                        <a:ext cx="29162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1692275" y="4725145"/>
            <a:ext cx="3263900" cy="609600"/>
            <a:chOff x="1008" y="3408"/>
            <a:chExt cx="2056" cy="384"/>
          </a:xfrm>
        </p:grpSpPr>
        <p:graphicFrame>
          <p:nvGraphicFramePr>
            <p:cNvPr id="17422" name="Object 4"/>
            <p:cNvGraphicFramePr>
              <a:graphicFrameLocks noChangeAspect="1"/>
            </p:cNvGraphicFramePr>
            <p:nvPr/>
          </p:nvGraphicFramePr>
          <p:xfrm>
            <a:off x="1824" y="3408"/>
            <a:ext cx="12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5" name="Equation" r:id="rId5" imgW="695250" imgH="190590" progId="Equation.3">
                    <p:embed/>
                  </p:oleObj>
                </mc:Choice>
                <mc:Fallback>
                  <p:oleObj name="Equation" r:id="rId5" imgW="695250" imgH="1905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12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1008" y="3408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zh-CN" altLang="en-US" sz="3200" b="1">
                  <a:latin typeface="宋体" charset="-122"/>
                </a:rPr>
                <a:t>记为</a:t>
              </a:r>
            </a:p>
          </p:txBody>
        </p:sp>
      </p:grp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560388" y="1880345"/>
            <a:ext cx="8305800" cy="2774950"/>
            <a:chOff x="288" y="1612"/>
            <a:chExt cx="5232" cy="1748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8" y="1612"/>
              <a:ext cx="5232" cy="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定义</a:t>
              </a:r>
              <a:r>
                <a:rPr kumimoji="1" lang="en-US" altLang="zh-CN" sz="3200" b="1">
                  <a:latin typeface="Times New Roman" pitchFamily="18" charset="0"/>
                </a:rPr>
                <a:t>: </a:t>
              </a:r>
              <a:r>
                <a:rPr kumimoji="1" lang="zh-CN" altLang="en-US" sz="3200" b="1">
                  <a:latin typeface="Times New Roman" pitchFamily="18" charset="0"/>
                </a:rPr>
                <a:t>设                        相互独立</a:t>
              </a:r>
              <a:r>
                <a:rPr kumimoji="1" lang="en-US" altLang="zh-CN" sz="3200" b="1">
                  <a:latin typeface="Times New Roman" pitchFamily="18" charset="0"/>
                </a:rPr>
                <a:t>,  </a:t>
              </a:r>
              <a:r>
                <a:rPr kumimoji="1" lang="zh-CN" altLang="en-US" sz="3200" b="1">
                  <a:latin typeface="Times New Roman" pitchFamily="18" charset="0"/>
                </a:rPr>
                <a:t>都服从正态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分布</a:t>
              </a:r>
              <a:r>
                <a:rPr kumimoji="1" lang="en-US" altLang="zh-CN" sz="3200" b="1" i="1">
                  <a:latin typeface="Times New Roman" pitchFamily="18" charset="0"/>
                </a:rPr>
                <a:t>N</a:t>
              </a:r>
              <a:r>
                <a:rPr kumimoji="1" lang="en-US" altLang="zh-CN" sz="3200" b="1">
                  <a:latin typeface="Times New Roman" pitchFamily="18" charset="0"/>
                </a:rPr>
                <a:t>(0,1), </a:t>
              </a:r>
              <a:r>
                <a:rPr kumimoji="1" lang="zh-CN" altLang="en-US" sz="3200" b="1">
                  <a:latin typeface="Times New Roman" pitchFamily="18" charset="0"/>
                </a:rPr>
                <a:t>则称随机变量：               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                               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宋体" charset="-122"/>
                </a:rPr>
                <a:t> 所服从的分布为自由度为</a:t>
              </a:r>
              <a:r>
                <a:rPr kumimoji="1" lang="zh-CN" altLang="en-US" sz="3200" b="1" i="1">
                  <a:latin typeface="Times New Roman" pitchFamily="18" charset="0"/>
                </a:rPr>
                <a:t> </a:t>
              </a:r>
              <a:r>
                <a:rPr kumimoji="1" lang="en-US" altLang="zh-CN" sz="3200" b="1" i="1">
                  <a:latin typeface="Times New Roman" pitchFamily="18" charset="0"/>
                </a:rPr>
                <a:t>n</a:t>
              </a:r>
              <a:r>
                <a:rPr kumimoji="1" lang="en-US" altLang="zh-CN" sz="3200" b="1">
                  <a:latin typeface="Times New Roman" pitchFamily="18" charset="0"/>
                </a:rPr>
                <a:t> </a:t>
              </a:r>
              <a:r>
                <a:rPr kumimoji="1" lang="zh-CN" altLang="en-US" sz="3200" b="1">
                  <a:latin typeface="宋体" charset="-122"/>
                </a:rPr>
                <a:t>的   分布</a:t>
              </a:r>
              <a:r>
                <a:rPr kumimoji="1" lang="en-US" altLang="zh-CN" sz="3200" b="1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7419" name="Object 8"/>
            <p:cNvGraphicFramePr>
              <a:graphicFrameLocks noChangeAspect="1"/>
            </p:cNvGraphicFramePr>
            <p:nvPr/>
          </p:nvGraphicFramePr>
          <p:xfrm>
            <a:off x="1392" y="1617"/>
            <a:ext cx="140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6" name="Equation" r:id="rId7" imgW="838080" imgH="190590" progId="Equation.3">
                    <p:embed/>
                  </p:oleObj>
                </mc:Choice>
                <mc:Fallback>
                  <p:oleObj name="Equation" r:id="rId7" imgW="838080" imgH="1905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17"/>
                          <a:ext cx="140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/>
            <p:cNvGraphicFramePr>
              <a:graphicFrameLocks noChangeAspect="1"/>
            </p:cNvGraphicFramePr>
            <p:nvPr/>
          </p:nvGraphicFramePr>
          <p:xfrm>
            <a:off x="1152" y="2524"/>
            <a:ext cx="28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7" name="Equation" r:id="rId9" imgW="1562220" imgH="209460" progId="Equation.3">
                    <p:embed/>
                  </p:oleObj>
                </mc:Choice>
                <mc:Fallback>
                  <p:oleObj name="Equation" r:id="rId9" imgW="1562220" imgH="2094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24"/>
                          <a:ext cx="283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0"/>
            <p:cNvGraphicFramePr>
              <a:graphicFrameLocks noChangeAspect="1"/>
            </p:cNvGraphicFramePr>
            <p:nvPr/>
          </p:nvGraphicFramePr>
          <p:xfrm>
            <a:off x="3834" y="2956"/>
            <a:ext cx="34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" name="Equation" r:id="rId11" imgW="162000" imgH="190590" progId="Equation.3">
                    <p:embed/>
                  </p:oleObj>
                </mc:Choice>
                <mc:Fallback>
                  <p:oleObj name="Equation" r:id="rId11" imgW="162000" imgH="1905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956"/>
                          <a:ext cx="34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011238" y="1021507"/>
            <a:ext cx="7767637" cy="685800"/>
            <a:chOff x="579" y="1075"/>
            <a:chExt cx="4893" cy="432"/>
          </a:xfrm>
        </p:grpSpPr>
        <p:graphicFrame>
          <p:nvGraphicFramePr>
            <p:cNvPr id="17416" name="Object 12"/>
            <p:cNvGraphicFramePr>
              <a:graphicFrameLocks noChangeAspect="1"/>
            </p:cNvGraphicFramePr>
            <p:nvPr/>
          </p:nvGraphicFramePr>
          <p:xfrm>
            <a:off x="579" y="1075"/>
            <a:ext cx="38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9" name="Equation" r:id="rId13" imgW="162000" imgH="190590" progId="Equation.3">
                    <p:embed/>
                  </p:oleObj>
                </mc:Choice>
                <mc:Fallback>
                  <p:oleObj name="Equation" r:id="rId13" imgW="162000" imgH="1905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075"/>
                          <a:ext cx="38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>
              <a:off x="858" y="1123"/>
              <a:ext cx="46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zh-CN" altLang="en-US" sz="3200" b="1">
                  <a:latin typeface="宋体" charset="-122"/>
                </a:rPr>
                <a:t>分布是由正态分布派生出来的一种分布</a:t>
              </a:r>
              <a:r>
                <a:rPr kumimoji="1" lang="en-US" altLang="zh-CN" sz="3200" b="1">
                  <a:latin typeface="宋体" charset="-122"/>
                </a:rPr>
                <a:t>.</a:t>
              </a:r>
            </a:p>
          </p:txBody>
        </p:sp>
      </p:grpSp>
      <p:sp>
        <p:nvSpPr>
          <p:cNvPr id="17415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596188" y="4942632"/>
            <a:ext cx="792162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59027"/>
              </p:ext>
            </p:extLst>
          </p:nvPr>
        </p:nvGraphicFramePr>
        <p:xfrm>
          <a:off x="1403350" y="-27384"/>
          <a:ext cx="48244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公式" r:id="rId3" imgW="2032000" imgH="457200" progId="Equation.3">
                  <p:embed/>
                </p:oleObj>
              </mc:Choice>
              <mc:Fallback>
                <p:oleObj name="公式" r:id="rId3" imgW="2032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-27384"/>
                        <a:ext cx="48244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10532"/>
              </p:ext>
            </p:extLst>
          </p:nvPr>
        </p:nvGraphicFramePr>
        <p:xfrm>
          <a:off x="1476375" y="1412479"/>
          <a:ext cx="59928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公式" r:id="rId5" imgW="2349500" imgH="228600" progId="Equation.3">
                  <p:embed/>
                </p:oleObj>
              </mc:Choice>
              <mc:Fallback>
                <p:oleObj name="公式" r:id="rId5" imgW="2349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479"/>
                        <a:ext cx="59928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02247"/>
              </p:ext>
            </p:extLst>
          </p:nvPr>
        </p:nvGraphicFramePr>
        <p:xfrm>
          <a:off x="2627313" y="2349104"/>
          <a:ext cx="314166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公式" r:id="rId7" imgW="1231366" imgH="837836" progId="Equation.3">
                  <p:embed/>
                </p:oleObj>
              </mc:Choice>
              <mc:Fallback>
                <p:oleObj name="公式" r:id="rId7" imgW="1231366" imgH="8378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49104"/>
                        <a:ext cx="3141662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02749"/>
              </p:ext>
            </p:extLst>
          </p:nvPr>
        </p:nvGraphicFramePr>
        <p:xfrm>
          <a:off x="2700338" y="4725591"/>
          <a:ext cx="3587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9" imgW="1511300" imgH="457200" progId="Equation.3">
                  <p:embed/>
                </p:oleObj>
              </mc:Choice>
              <mc:Fallback>
                <p:oleObj name="公式" r:id="rId9" imgW="1511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5591"/>
                        <a:ext cx="35877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1619250" y="5012929"/>
            <a:ext cx="976313" cy="485775"/>
          </a:xfrm>
          <a:prstGeom prst="rightArrow">
            <a:avLst>
              <a:gd name="adj1" fmla="val 28759"/>
              <a:gd name="adj2" fmla="val 634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659563" y="5085954"/>
            <a:ext cx="647700" cy="2889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 descr="深色竖线"/>
          <p:cNvSpPr txBox="1">
            <a:spLocks noChangeArrowheads="1"/>
          </p:cNvSpPr>
          <p:nvPr/>
        </p:nvSpPr>
        <p:spPr bwMode="auto">
          <a:xfrm>
            <a:off x="1258888" y="116632"/>
            <a:ext cx="304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分布定义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45095"/>
              </p:ext>
            </p:extLst>
          </p:nvPr>
        </p:nvGraphicFramePr>
        <p:xfrm>
          <a:off x="1258888" y="1916857"/>
          <a:ext cx="2520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857"/>
                        <a:ext cx="2520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42844"/>
              </p:ext>
            </p:extLst>
          </p:nvPr>
        </p:nvGraphicFramePr>
        <p:xfrm>
          <a:off x="1187450" y="1124695"/>
          <a:ext cx="624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公式" r:id="rId5" imgW="2501900" imgH="228600" progId="Equation.3">
                  <p:embed/>
                </p:oleObj>
              </mc:Choice>
              <mc:Fallback>
                <p:oleObj name="公式" r:id="rId5" imgW="2501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4695"/>
                        <a:ext cx="624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8753"/>
              </p:ext>
            </p:extLst>
          </p:nvPr>
        </p:nvGraphicFramePr>
        <p:xfrm>
          <a:off x="2339975" y="4582270"/>
          <a:ext cx="3175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公式" r:id="rId7" imgW="1167893" imgH="215806" progId="Equation.3">
                  <p:embed/>
                </p:oleObj>
              </mc:Choice>
              <mc:Fallback>
                <p:oleObj name="公式" r:id="rId7" imgW="116789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2270"/>
                        <a:ext cx="3175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31528"/>
              </p:ext>
            </p:extLst>
          </p:nvPr>
        </p:nvGraphicFramePr>
        <p:xfrm>
          <a:off x="2700338" y="2493120"/>
          <a:ext cx="1776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公式" r:id="rId9" imgW="710891" imgH="431613" progId="Equation.3">
                  <p:embed/>
                </p:oleObj>
              </mc:Choice>
              <mc:Fallback>
                <p:oleObj name="公式" r:id="rId9" imgW="71089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3120"/>
                        <a:ext cx="17764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71076"/>
              </p:ext>
            </p:extLst>
          </p:nvPr>
        </p:nvGraphicFramePr>
        <p:xfrm>
          <a:off x="1187450" y="3645645"/>
          <a:ext cx="5562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公式" r:id="rId11" imgW="2234230" imgH="215806" progId="Equation.3">
                  <p:embed/>
                </p:oleObj>
              </mc:Choice>
              <mc:Fallback>
                <p:oleObj name="公式" r:id="rId11" imgW="223423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5645"/>
                        <a:ext cx="5562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43663" y="4653707"/>
            <a:ext cx="5762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55952"/>
              </p:ext>
            </p:extLst>
          </p:nvPr>
        </p:nvGraphicFramePr>
        <p:xfrm>
          <a:off x="785813" y="44624"/>
          <a:ext cx="68548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3" imgW="2869920" imgH="685800" progId="Equation.DSMT4">
                  <p:embed/>
                </p:oleObj>
              </mc:Choice>
              <mc:Fallback>
                <p:oleObj name="Equation" r:id="rId3" imgW="28699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624"/>
                        <a:ext cx="68548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47643"/>
              </p:ext>
            </p:extLst>
          </p:nvPr>
        </p:nvGraphicFramePr>
        <p:xfrm>
          <a:off x="971550" y="1598787"/>
          <a:ext cx="4760913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5" imgW="1993680" imgH="1282680" progId="Equation.DSMT4">
                  <p:embed/>
                </p:oleObj>
              </mc:Choice>
              <mc:Fallback>
                <p:oleObj name="Equation" r:id="rId5" imgW="1993680" imgH="1282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98787"/>
                        <a:ext cx="4760913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57780"/>
              </p:ext>
            </p:extLst>
          </p:nvPr>
        </p:nvGraphicFramePr>
        <p:xfrm>
          <a:off x="5487988" y="3702224"/>
          <a:ext cx="32718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7" imgW="1282680" imgH="419040" progId="Equation.DSMT4">
                  <p:embed/>
                </p:oleObj>
              </mc:Choice>
              <mc:Fallback>
                <p:oleObj name="Equation" r:id="rId7" imgW="1282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702224"/>
                        <a:ext cx="32718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AutoShape 5"/>
          <p:cNvSpPr>
            <a:spLocks noChangeArrowheads="1"/>
          </p:cNvSpPr>
          <p:nvPr/>
        </p:nvSpPr>
        <p:spPr bwMode="auto">
          <a:xfrm>
            <a:off x="323850" y="5199237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36497"/>
              </p:ext>
            </p:extLst>
          </p:nvPr>
        </p:nvGraphicFramePr>
        <p:xfrm>
          <a:off x="1547813" y="4680124"/>
          <a:ext cx="606425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9" imgW="3149280" imgH="863280" progId="Equation.DSMT4">
                  <p:embed/>
                </p:oleObj>
              </mc:Choice>
              <mc:Fallback>
                <p:oleObj name="Equation" r:id="rId9" imgW="314928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80124"/>
                        <a:ext cx="606425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40650" y="5343699"/>
            <a:ext cx="719138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 descr="深色竖线"/>
          <p:cNvSpPr txBox="1">
            <a:spLocks noChangeArrowheads="1"/>
          </p:cNvSpPr>
          <p:nvPr/>
        </p:nvSpPr>
        <p:spPr bwMode="auto">
          <a:xfrm>
            <a:off x="900113" y="116632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3600" b="1" i="1"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36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分布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Student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532" name="Text Box 3" descr="深色竖线"/>
          <p:cNvSpPr txBox="1">
            <a:spLocks noChangeArrowheads="1"/>
          </p:cNvSpPr>
          <p:nvPr/>
        </p:nvSpPr>
        <p:spPr bwMode="auto">
          <a:xfrm>
            <a:off x="900113" y="3572620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密度函数</a:t>
            </a:r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2129"/>
              </p:ext>
            </p:extLst>
          </p:nvPr>
        </p:nvGraphicFramePr>
        <p:xfrm>
          <a:off x="2627313" y="4004420"/>
          <a:ext cx="5602287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公式" r:id="rId3" imgW="3066930" imgH="800100" progId="Equation.3">
                  <p:embed/>
                </p:oleObj>
              </mc:Choice>
              <mc:Fallback>
                <p:oleObj name="公式" r:id="rId3" imgW="306693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4420"/>
                        <a:ext cx="5602287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65475"/>
              </p:ext>
            </p:extLst>
          </p:nvPr>
        </p:nvGraphicFramePr>
        <p:xfrm>
          <a:off x="971550" y="980232"/>
          <a:ext cx="7559675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公式" r:id="rId5" imgW="3098800" imgH="1016000" progId="Equation.3">
                  <p:embed/>
                </p:oleObj>
              </mc:Choice>
              <mc:Fallback>
                <p:oleObj name="公式" r:id="rId5" imgW="30988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0232"/>
                        <a:ext cx="7559675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08850" y="5301407"/>
            <a:ext cx="792163" cy="3587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9750" y="116632"/>
            <a:ext cx="7848600" cy="555625"/>
            <a:chOff x="612" y="300"/>
            <a:chExt cx="4944" cy="350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612" y="300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1.</a:t>
              </a:r>
              <a:r>
                <a:rPr kumimoji="1" lang="zh-CN" altLang="en-US" sz="2800">
                  <a:latin typeface="Times New Roman" pitchFamily="18" charset="0"/>
                </a:rPr>
                <a:t>设 　　　　为来自总体                        的样本，　　　</a:t>
              </a:r>
            </a:p>
          </p:txBody>
        </p:sp>
        <p:graphicFrame>
          <p:nvGraphicFramePr>
            <p:cNvPr id="4106" name="Object 8"/>
            <p:cNvGraphicFramePr>
              <a:graphicFrameLocks noChangeAspect="1"/>
            </p:cNvGraphicFramePr>
            <p:nvPr/>
          </p:nvGraphicFramePr>
          <p:xfrm>
            <a:off x="1066" y="300"/>
            <a:ext cx="99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" name="公式" r:id="rId3" imgW="647700" imgH="228600" progId="Equation.3">
                    <p:embed/>
                  </p:oleObj>
                </mc:Choice>
                <mc:Fallback>
                  <p:oleObj name="公式" r:id="rId3" imgW="6477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0"/>
                          <a:ext cx="99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9"/>
            <p:cNvGraphicFramePr>
              <a:graphicFrameLocks noChangeAspect="1"/>
            </p:cNvGraphicFramePr>
            <p:nvPr/>
          </p:nvGraphicFramePr>
          <p:xfrm>
            <a:off x="3107" y="300"/>
            <a:ext cx="13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" name="公式" r:id="rId5" imgW="952087" imgH="228501" progId="Equation.3">
                    <p:embed/>
                  </p:oleObj>
                </mc:Choice>
                <mc:Fallback>
                  <p:oleObj name="公式" r:id="rId5" imgW="952087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0"/>
                          <a:ext cx="13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59931"/>
              </p:ext>
            </p:extLst>
          </p:nvPr>
        </p:nvGraphicFramePr>
        <p:xfrm>
          <a:off x="900113" y="745282"/>
          <a:ext cx="60674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公式" r:id="rId7" imgW="2540000" imgH="482600" progId="Equation.3">
                  <p:embed/>
                </p:oleObj>
              </mc:Choice>
              <mc:Fallback>
                <p:oleObj name="公式" r:id="rId7" imgW="25400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45282"/>
                        <a:ext cx="60674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338224"/>
              </p:ext>
            </p:extLst>
          </p:nvPr>
        </p:nvGraphicFramePr>
        <p:xfrm>
          <a:off x="1008063" y="2904282"/>
          <a:ext cx="37449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公式" r:id="rId9" imgW="1459866" imgH="431613" progId="Equation.3">
                  <p:embed/>
                </p:oleObj>
              </mc:Choice>
              <mc:Fallback>
                <p:oleObj name="公式" r:id="rId9" imgW="1459866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904282"/>
                        <a:ext cx="37449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15987"/>
              </p:ext>
            </p:extLst>
          </p:nvPr>
        </p:nvGraphicFramePr>
        <p:xfrm>
          <a:off x="4856163" y="2761407"/>
          <a:ext cx="310356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11" imgW="1206500" imgH="482600" progId="Equation.DSMT4">
                  <p:embed/>
                </p:oleObj>
              </mc:Choice>
              <mc:Fallback>
                <p:oleObj name="Equation" r:id="rId11" imgW="1206500" imgH="482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2761407"/>
                        <a:ext cx="3103562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03339"/>
              </p:ext>
            </p:extLst>
          </p:nvPr>
        </p:nvGraphicFramePr>
        <p:xfrm>
          <a:off x="2951163" y="4272707"/>
          <a:ext cx="40227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13" imgW="2095470" imgH="704940" progId="Equation.3">
                  <p:embed/>
                </p:oleObj>
              </mc:Choice>
              <mc:Fallback>
                <p:oleObj name="Equation" r:id="rId13" imgW="2095470" imgH="7049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72707"/>
                        <a:ext cx="40227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53410"/>
              </p:ext>
            </p:extLst>
          </p:nvPr>
        </p:nvGraphicFramePr>
        <p:xfrm>
          <a:off x="1150938" y="2185144"/>
          <a:ext cx="4968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5" imgW="3352860" imgH="276315" progId="Equation.3">
                  <p:embed/>
                </p:oleObj>
              </mc:Choice>
              <mc:Fallback>
                <p:oleObj name="Equation" r:id="rId15" imgW="3352860" imgH="27631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185144"/>
                        <a:ext cx="49688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95288" y="2956670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20969"/>
              </p:ext>
            </p:extLst>
          </p:nvPr>
        </p:nvGraphicFramePr>
        <p:xfrm>
          <a:off x="906463" y="5022007"/>
          <a:ext cx="3873859" cy="100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3" imgW="1562040" imgH="406080" progId="Equation.DSMT4">
                  <p:embed/>
                </p:oleObj>
              </mc:Choice>
              <mc:Fallback>
                <p:oleObj name="Equation" r:id="rId3" imgW="1562040" imgH="4060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022007"/>
                        <a:ext cx="3873859" cy="100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30"/>
          <p:cNvSpPr>
            <a:spLocks noChangeArrowheads="1"/>
          </p:cNvSpPr>
          <p:nvPr/>
        </p:nvSpPr>
        <p:spPr bwMode="auto">
          <a:xfrm>
            <a:off x="0" y="266774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95568"/>
              </p:ext>
            </p:extLst>
          </p:nvPr>
        </p:nvGraphicFramePr>
        <p:xfrm>
          <a:off x="1111250" y="116632"/>
          <a:ext cx="6761163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Equation" r:id="rId5" imgW="2489040" imgH="977760" progId="Equation.DSMT4">
                  <p:embed/>
                </p:oleObj>
              </mc:Choice>
              <mc:Fallback>
                <p:oleObj name="Equation" r:id="rId5" imgW="2489040" imgH="9777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16632"/>
                        <a:ext cx="6761163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7918"/>
              </p:ext>
            </p:extLst>
          </p:nvPr>
        </p:nvGraphicFramePr>
        <p:xfrm>
          <a:off x="2987675" y="2956670"/>
          <a:ext cx="245268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7" imgW="901440" imgH="419040" progId="Equation.DSMT4">
                  <p:embed/>
                </p:oleObj>
              </mc:Choice>
              <mc:Fallback>
                <p:oleObj name="Equation" r:id="rId7" imgW="901440" imgH="419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56670"/>
                        <a:ext cx="245268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25044"/>
              </p:ext>
            </p:extLst>
          </p:nvPr>
        </p:nvGraphicFramePr>
        <p:xfrm>
          <a:off x="2987675" y="3893295"/>
          <a:ext cx="25225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9" imgW="914400" imgH="419040" progId="Equation.DSMT4">
                  <p:embed/>
                </p:oleObj>
              </mc:Choice>
              <mc:Fallback>
                <p:oleObj name="Equation" r:id="rId9" imgW="91440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93295"/>
                        <a:ext cx="25225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82729"/>
              </p:ext>
            </p:extLst>
          </p:nvPr>
        </p:nvGraphicFramePr>
        <p:xfrm>
          <a:off x="6191250" y="3461495"/>
          <a:ext cx="2917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name="Equation" r:id="rId11" imgW="1130040" imgH="419040" progId="Equation.DSMT4">
                  <p:embed/>
                </p:oleObj>
              </mc:Choice>
              <mc:Fallback>
                <p:oleObj name="Equation" r:id="rId11" imgW="1130040" imgH="419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461495"/>
                        <a:ext cx="2917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00824"/>
              </p:ext>
            </p:extLst>
          </p:nvPr>
        </p:nvGraphicFramePr>
        <p:xfrm>
          <a:off x="34925" y="3461495"/>
          <a:ext cx="23764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13" imgW="914400" imgH="419040" progId="Equation.DSMT4">
                  <p:embed/>
                </p:oleObj>
              </mc:Choice>
              <mc:Fallback>
                <p:oleObj name="Equation" r:id="rId13" imgW="914400" imgH="419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461495"/>
                        <a:ext cx="2376488" cy="1089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9" name="AutoShape 35"/>
          <p:cNvSpPr>
            <a:spLocks noChangeArrowheads="1"/>
          </p:cNvSpPr>
          <p:nvPr/>
        </p:nvSpPr>
        <p:spPr bwMode="auto">
          <a:xfrm>
            <a:off x="2371725" y="3821857"/>
            <a:ext cx="687388" cy="485775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5508625" y="3821857"/>
            <a:ext cx="687388" cy="485775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utoUpdateAnimBg="0"/>
      <p:bldP spid="15465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44736"/>
              </p:ext>
            </p:extLst>
          </p:nvPr>
        </p:nvGraphicFramePr>
        <p:xfrm>
          <a:off x="671513" y="1256184"/>
          <a:ext cx="33067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256184"/>
                        <a:ext cx="330676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7951"/>
              </p:ext>
            </p:extLst>
          </p:nvPr>
        </p:nvGraphicFramePr>
        <p:xfrm>
          <a:off x="569913" y="2534122"/>
          <a:ext cx="6604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5" imgW="2552400" imgH="838080" progId="Equation.DSMT4">
                  <p:embed/>
                </p:oleObj>
              </mc:Choice>
              <mc:Fallback>
                <p:oleObj name="Equation" r:id="rId5" imgW="255240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534122"/>
                        <a:ext cx="66040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21308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57361"/>
              </p:ext>
            </p:extLst>
          </p:nvPr>
        </p:nvGraphicFramePr>
        <p:xfrm>
          <a:off x="5292725" y="437034"/>
          <a:ext cx="28781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7" imgW="1295280" imgH="419040" progId="Equation.DSMT4">
                  <p:embed/>
                </p:oleObj>
              </mc:Choice>
              <mc:Fallback>
                <p:oleObj name="Equation" r:id="rId7" imgW="12952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7034"/>
                        <a:ext cx="2878138" cy="9302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74738"/>
              </p:ext>
            </p:extLst>
          </p:nvPr>
        </p:nvGraphicFramePr>
        <p:xfrm>
          <a:off x="684213" y="116632"/>
          <a:ext cx="3621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6632"/>
                        <a:ext cx="36210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0113" y="116632"/>
            <a:ext cx="7081837" cy="2812571"/>
            <a:chOff x="703" y="436"/>
            <a:chExt cx="4461" cy="1562"/>
          </a:xfrm>
        </p:grpSpPr>
        <p:sp>
          <p:nvSpPr>
            <p:cNvPr id="25609" name="Text Box 3"/>
            <p:cNvSpPr txBox="1">
              <a:spLocks noChangeArrowheads="1"/>
            </p:cNvSpPr>
            <p:nvPr/>
          </p:nvSpPr>
          <p:spPr bwMode="auto">
            <a:xfrm>
              <a:off x="975" y="1036"/>
              <a:ext cx="1532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其样本均值为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5610" name="Object 4"/>
            <p:cNvGraphicFramePr>
              <a:graphicFrameLocks noChangeAspect="1"/>
            </p:cNvGraphicFramePr>
            <p:nvPr/>
          </p:nvGraphicFramePr>
          <p:xfrm>
            <a:off x="2336" y="996"/>
            <a:ext cx="127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7" name="Equation" r:id="rId3" imgW="866700" imgH="419190" progId="Equation.DSMT4">
                    <p:embed/>
                  </p:oleObj>
                </mc:Choice>
                <mc:Fallback>
                  <p:oleObj name="Equation" r:id="rId3" imgW="866700" imgH="4191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996"/>
                          <a:ext cx="127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88117"/>
                </p:ext>
              </p:extLst>
            </p:nvPr>
          </p:nvGraphicFramePr>
          <p:xfrm>
            <a:off x="1101" y="1401"/>
            <a:ext cx="243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8" name="Equation" r:id="rId5" imgW="1371600" imgH="380880" progId="Equation.DSMT4">
                    <p:embed/>
                  </p:oleObj>
                </mc:Choice>
                <mc:Fallback>
                  <p:oleObj name="Equation" r:id="rId5" imgW="1371600" imgH="380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1401"/>
                          <a:ext cx="243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3560" y="1116"/>
              <a:ext cx="1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，求统计量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3560" y="1516"/>
              <a:ext cx="86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的期望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25614" name="Group 12"/>
            <p:cNvGrpSpPr>
              <a:grpSpLocks/>
            </p:cNvGrpSpPr>
            <p:nvPr/>
          </p:nvGrpSpPr>
          <p:grpSpPr bwMode="auto">
            <a:xfrm>
              <a:off x="703" y="436"/>
              <a:ext cx="4461" cy="594"/>
              <a:chOff x="612" y="436"/>
              <a:chExt cx="4461" cy="594"/>
            </a:xfrm>
          </p:grpSpPr>
          <p:sp>
            <p:nvSpPr>
              <p:cNvPr id="25615" name="Text Box 10"/>
              <p:cNvSpPr txBox="1">
                <a:spLocks noChangeArrowheads="1"/>
              </p:cNvSpPr>
              <p:nvPr/>
            </p:nvSpPr>
            <p:spPr bwMode="auto">
              <a:xfrm>
                <a:off x="612" y="436"/>
                <a:ext cx="4461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12. </a:t>
                </a:r>
                <a:r>
                  <a:rPr kumimoji="1" lang="zh-CN" altLang="en-US" sz="2800">
                    <a:latin typeface="Times New Roman" pitchFamily="18" charset="0"/>
                    <a:ea typeface="楷体_GB2312" pitchFamily="49" charset="-122"/>
                  </a:rPr>
                  <a:t>设                                      为从正态总体</a:t>
                </a:r>
              </a:p>
              <a:p>
                <a:pPr eaLnBrk="1" hangingPunct="1"/>
                <a:r>
                  <a:rPr kumimoji="1" lang="zh-CN" altLang="en-US" sz="2800" i="1">
                    <a:latin typeface="Times New Roman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X ~ N 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 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,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 </a:t>
                </a:r>
                <a:r>
                  <a:rPr kumimoji="1" lang="en-US" altLang="zh-CN" sz="2800" baseline="300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) </a:t>
                </a:r>
                <a:r>
                  <a:rPr kumimoji="1" lang="zh-CN" altLang="en-US" sz="2800">
                    <a:latin typeface="Times New Roman" pitchFamily="18" charset="0"/>
                    <a:ea typeface="楷体_GB2312" pitchFamily="49" charset="-122"/>
                  </a:rPr>
                  <a:t>中抽取的简单随机样本，</a:t>
                </a:r>
                <a:r>
                  <a:rPr kumimoji="1" lang="zh-CN" altLang="en-US" sz="3600">
                    <a:latin typeface="Times New Roman" pitchFamily="18" charset="0"/>
                    <a:ea typeface="楷体_GB2312" pitchFamily="49" charset="-122"/>
                  </a:rPr>
                  <a:t>  </a:t>
                </a:r>
              </a:p>
            </p:txBody>
          </p:sp>
          <p:graphicFrame>
            <p:nvGraphicFramePr>
              <p:cNvPr id="25616" name="Object 11"/>
              <p:cNvGraphicFramePr>
                <a:graphicFrameLocks noChangeAspect="1"/>
              </p:cNvGraphicFramePr>
              <p:nvPr/>
            </p:nvGraphicFramePr>
            <p:xfrm>
              <a:off x="1292" y="482"/>
              <a:ext cx="2041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9" name="Equation" r:id="rId7" imgW="3438450" imgH="438060" progId="Equation.3">
                      <p:embed/>
                    </p:oleObj>
                  </mc:Choice>
                  <mc:Fallback>
                    <p:oleObj name="Equation" r:id="rId7" imgW="3438450" imgH="4380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482"/>
                            <a:ext cx="2041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31913" y="3285283"/>
            <a:ext cx="2663826" cy="578918"/>
            <a:chOff x="1152" y="220"/>
            <a:chExt cx="1678" cy="40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152" y="22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令</a:t>
              </a:r>
            </a:p>
          </p:txBody>
        </p:sp>
        <p:graphicFrame>
          <p:nvGraphicFramePr>
            <p:cNvPr id="256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452678"/>
                </p:ext>
              </p:extLst>
            </p:nvPr>
          </p:nvGraphicFramePr>
          <p:xfrm>
            <a:off x="1581" y="266"/>
            <a:ext cx="124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0" name="Equation" r:id="rId9" imgW="888840" imgH="228600" progId="Equation.DSMT4">
                    <p:embed/>
                  </p:oleObj>
                </mc:Choice>
                <mc:Fallback>
                  <p:oleObj name="Equation" r:id="rId9" imgW="88884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66"/>
                          <a:ext cx="124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140200" y="3285282"/>
            <a:ext cx="38385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400" dirty="0"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3400" i="1" dirty="0" err="1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3400" i="1" baseline="-25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</a:rPr>
              <a:t>~ N 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</a:rPr>
              <a:t>( 2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2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4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graphicFrame>
        <p:nvGraphicFramePr>
          <p:cNvPr id="225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6251"/>
              </p:ext>
            </p:extLst>
          </p:nvPr>
        </p:nvGraphicFramePr>
        <p:xfrm>
          <a:off x="1763688" y="4221510"/>
          <a:ext cx="5801674" cy="104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11" imgW="2387520" imgH="431640" progId="Equation.DSMT4">
                  <p:embed/>
                </p:oleObj>
              </mc:Choice>
              <mc:Fallback>
                <p:oleObj name="Equation" r:id="rId11" imgW="23875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21510"/>
                        <a:ext cx="5801674" cy="1048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8175" y="44624"/>
            <a:ext cx="3859213" cy="1265238"/>
            <a:chOff x="768" y="1397"/>
            <a:chExt cx="2431" cy="797"/>
          </a:xfrm>
        </p:grpSpPr>
        <p:sp>
          <p:nvSpPr>
            <p:cNvPr id="26634" name="Text Box 3"/>
            <p:cNvSpPr txBox="1">
              <a:spLocks noChangeArrowheads="1"/>
            </p:cNvSpPr>
            <p:nvPr/>
          </p:nvSpPr>
          <p:spPr bwMode="auto">
            <a:xfrm>
              <a:off x="768" y="161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则</a:t>
              </a:r>
            </a:p>
          </p:txBody>
        </p:sp>
        <p:graphicFrame>
          <p:nvGraphicFramePr>
            <p:cNvPr id="266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019857"/>
                </p:ext>
              </p:extLst>
            </p:nvPr>
          </p:nvGraphicFramePr>
          <p:xfrm>
            <a:off x="1301" y="1397"/>
            <a:ext cx="1898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6" name="Equation" r:id="rId3" imgW="1028520" imgH="431640" progId="Equation.DSMT4">
                    <p:embed/>
                  </p:oleObj>
                </mc:Choice>
                <mc:Fallback>
                  <p:oleObj name="Equation" r:id="rId3" imgW="102852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397"/>
                          <a:ext cx="1898" cy="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90813"/>
              </p:ext>
            </p:extLst>
          </p:nvPr>
        </p:nvGraphicFramePr>
        <p:xfrm>
          <a:off x="1044575" y="1860723"/>
          <a:ext cx="7781749" cy="12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5" imgW="2958840" imgH="457200" progId="Equation.DSMT4">
                  <p:embed/>
                </p:oleObj>
              </mc:Choice>
              <mc:Fallback>
                <p:oleObj name="Equation" r:id="rId5" imgW="2958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860723"/>
                        <a:ext cx="7781749" cy="120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160"/>
              </p:ext>
            </p:extLst>
          </p:nvPr>
        </p:nvGraphicFramePr>
        <p:xfrm>
          <a:off x="2495550" y="3722860"/>
          <a:ext cx="2587752" cy="68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22860"/>
                        <a:ext cx="2587752" cy="682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8175" y="4792836"/>
            <a:ext cx="4837113" cy="731837"/>
            <a:chOff x="820" y="3716"/>
            <a:chExt cx="3047" cy="461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820" y="3762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所以</a:t>
              </a:r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121272"/>
                </p:ext>
              </p:extLst>
            </p:nvPr>
          </p:nvGraphicFramePr>
          <p:xfrm>
            <a:off x="1615" y="3716"/>
            <a:ext cx="225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9" name="Equation" r:id="rId9" imgW="1117440" imgH="228600" progId="Equation.DSMT4">
                    <p:embed/>
                  </p:oleObj>
                </mc:Choice>
                <mc:Fallback>
                  <p:oleObj name="Equation" r:id="rId9" imgW="11174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716"/>
                          <a:ext cx="225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20620"/>
              </p:ext>
            </p:extLst>
          </p:nvPr>
        </p:nvGraphicFramePr>
        <p:xfrm>
          <a:off x="5761038" y="3713335"/>
          <a:ext cx="2660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公式" r:id="rId11" imgW="857250" imgH="209460" progId="Equation.3">
                  <p:embed/>
                </p:oleObj>
              </mc:Choice>
              <mc:Fallback>
                <p:oleObj name="公式" r:id="rId11" imgW="857250" imgH="2094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3713335"/>
                        <a:ext cx="2660650" cy="7556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87060"/>
              </p:ext>
            </p:extLst>
          </p:nvPr>
        </p:nvGraphicFramePr>
        <p:xfrm>
          <a:off x="466725" y="49934"/>
          <a:ext cx="77057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4" imgW="3619500" imgH="685800" progId="Equation.DSMT4">
                  <p:embed/>
                </p:oleObj>
              </mc:Choice>
              <mc:Fallback>
                <p:oleObj name="Equation" r:id="rId4" imgW="36195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9934"/>
                        <a:ext cx="77057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862177"/>
              </p:ext>
            </p:extLst>
          </p:nvPr>
        </p:nvGraphicFramePr>
        <p:xfrm>
          <a:off x="655493" y="1579862"/>
          <a:ext cx="7394864" cy="480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6" imgW="3403440" imgH="2209680" progId="Equation.DSMT4">
                  <p:embed/>
                </p:oleObj>
              </mc:Choice>
              <mc:Fallback>
                <p:oleObj name="Equation" r:id="rId6" imgW="3403440" imgH="220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93" y="1579862"/>
                        <a:ext cx="7394864" cy="4801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76455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71550" y="99665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</a:rPr>
              <a:t>问下列随机变量中哪些是统计量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76156"/>
              </p:ext>
            </p:extLst>
          </p:nvPr>
        </p:nvGraphicFramePr>
        <p:xfrm>
          <a:off x="1754188" y="1682402"/>
          <a:ext cx="2381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4" imgW="939800" imgH="228600" progId="Equation.DSMT4">
                  <p:embed/>
                </p:oleObj>
              </mc:Choice>
              <mc:Fallback>
                <p:oleObj name="Equation" r:id="rId4" imgW="939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682402"/>
                        <a:ext cx="2381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56287"/>
              </p:ext>
            </p:extLst>
          </p:nvPr>
        </p:nvGraphicFramePr>
        <p:xfrm>
          <a:off x="1835150" y="4419252"/>
          <a:ext cx="19637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公式" r:id="rId6" imgW="895320" imgH="428625" progId="Equation.3">
                  <p:embed/>
                </p:oleObj>
              </mc:Choice>
              <mc:Fallback>
                <p:oleObj name="公式" r:id="rId6" imgW="895320" imgH="4286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19252"/>
                        <a:ext cx="196373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19068"/>
              </p:ext>
            </p:extLst>
          </p:nvPr>
        </p:nvGraphicFramePr>
        <p:xfrm>
          <a:off x="1763713" y="602902"/>
          <a:ext cx="23749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公式" r:id="rId8" imgW="1016000" imgH="431800" progId="Equation.3">
                  <p:embed/>
                </p:oleObj>
              </mc:Choice>
              <mc:Fallback>
                <p:oleObj name="公式" r:id="rId8" imgW="1016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2902"/>
                        <a:ext cx="23749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AutoShape 9"/>
          <p:cNvSpPr>
            <a:spLocks noChangeArrowheads="1"/>
          </p:cNvSpPr>
          <p:nvPr/>
        </p:nvSpPr>
        <p:spPr bwMode="auto">
          <a:xfrm>
            <a:off x="4284663" y="8902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6" name="AutoShape 10"/>
          <p:cNvSpPr>
            <a:spLocks noChangeArrowheads="1"/>
          </p:cNvSpPr>
          <p:nvPr/>
        </p:nvSpPr>
        <p:spPr bwMode="auto">
          <a:xfrm>
            <a:off x="4500563" y="23253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7" name="AutoShape 11"/>
          <p:cNvSpPr>
            <a:spLocks noChangeArrowheads="1"/>
          </p:cNvSpPr>
          <p:nvPr/>
        </p:nvSpPr>
        <p:spPr bwMode="auto">
          <a:xfrm>
            <a:off x="5940425" y="29349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58418"/>
              </p:ext>
            </p:extLst>
          </p:nvPr>
        </p:nvGraphicFramePr>
        <p:xfrm>
          <a:off x="1722438" y="2331690"/>
          <a:ext cx="23812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10" imgW="939800" imgH="228600" progId="Equation.DSMT4">
                  <p:embed/>
                </p:oleObj>
              </mc:Choice>
              <mc:Fallback>
                <p:oleObj name="Equation" r:id="rId10" imgW="9398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331690"/>
                        <a:ext cx="23812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61678"/>
              </p:ext>
            </p:extLst>
          </p:nvPr>
        </p:nvGraphicFramePr>
        <p:xfrm>
          <a:off x="1724025" y="2903190"/>
          <a:ext cx="4216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12" imgW="1663700" imgH="228600" progId="Equation.DSMT4">
                  <p:embed/>
                </p:oleObj>
              </mc:Choice>
              <mc:Fallback>
                <p:oleObj name="Equation" r:id="rId12" imgW="16637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903190"/>
                        <a:ext cx="4216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8561"/>
              </p:ext>
            </p:extLst>
          </p:nvPr>
        </p:nvGraphicFramePr>
        <p:xfrm>
          <a:off x="1763713" y="3492152"/>
          <a:ext cx="21574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4" imgW="850531" imgH="393529" progId="Equation.DSMT4">
                  <p:embed/>
                </p:oleObj>
              </mc:Choice>
              <mc:Fallback>
                <p:oleObj name="Equation" r:id="rId14" imgW="850531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92152"/>
                        <a:ext cx="21574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5" grpId="0" animBg="1"/>
      <p:bldP spid="167946" grpId="0" animBg="1"/>
      <p:bldP spid="1679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73148"/>
              </p:ext>
            </p:extLst>
          </p:nvPr>
        </p:nvGraphicFramePr>
        <p:xfrm>
          <a:off x="5038725" y="2150095"/>
          <a:ext cx="1730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150095"/>
                        <a:ext cx="17303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95288" y="2046908"/>
            <a:ext cx="4568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400"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4213" y="-99392"/>
            <a:ext cx="7705725" cy="1973262"/>
            <a:chOff x="748" y="262"/>
            <a:chExt cx="4854" cy="1243"/>
          </a:xfrm>
        </p:grpSpPr>
        <p:graphicFrame>
          <p:nvGraphicFramePr>
            <p:cNvPr id="61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058607"/>
                </p:ext>
              </p:extLst>
            </p:nvPr>
          </p:nvGraphicFramePr>
          <p:xfrm>
            <a:off x="954" y="1164"/>
            <a:ext cx="16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0" name="Equation" r:id="rId5" imgW="1079280" imgH="215640" progId="Equation.DSMT4">
                    <p:embed/>
                  </p:oleObj>
                </mc:Choice>
                <mc:Fallback>
                  <p:oleObj name="Equation" r:id="rId5" imgW="107928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1164"/>
                          <a:ext cx="164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748" y="262"/>
              <a:ext cx="4854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,…, 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i="1" baseline="-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是来自泊松分布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的样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本，      </a:t>
              </a:r>
              <a:r>
                <a:rPr lang="zh-CN" altLang="en-US" sz="3200"/>
                <a:t>分别为样本均值和样本方差，求</a:t>
              </a:r>
              <a:endParaRPr lang="zh-CN" altLang="en-US" sz="3200">
                <a:latin typeface="Arial" charset="0"/>
              </a:endParaRPr>
            </a:p>
          </p:txBody>
        </p:sp>
        <p:graphicFrame>
          <p:nvGraphicFramePr>
            <p:cNvPr id="615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434309"/>
                </p:ext>
              </p:extLst>
            </p:nvPr>
          </p:nvGraphicFramePr>
          <p:xfrm>
            <a:off x="1202" y="799"/>
            <a:ext cx="54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1" name="Equation" r:id="rId7" imgW="380880" imgH="241200" progId="Equation.DSMT4">
                    <p:embed/>
                  </p:oleObj>
                </mc:Choice>
                <mc:Fallback>
                  <p:oleObj name="Equation" r:id="rId7" imgW="38088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799"/>
                          <a:ext cx="54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14077"/>
              </p:ext>
            </p:extLst>
          </p:nvPr>
        </p:nvGraphicFramePr>
        <p:xfrm>
          <a:off x="971550" y="2626345"/>
          <a:ext cx="4819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9" imgW="1876500" imgH="390615" progId="Equation.DSMT4">
                  <p:embed/>
                </p:oleObj>
              </mc:Choice>
              <mc:Fallback>
                <p:oleObj name="Equation" r:id="rId9" imgW="1876500" imgH="39061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26345"/>
                        <a:ext cx="4819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58667"/>
              </p:ext>
            </p:extLst>
          </p:nvPr>
        </p:nvGraphicFramePr>
        <p:xfrm>
          <a:off x="971550" y="3562970"/>
          <a:ext cx="32972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公式" r:id="rId11" imgW="1266840" imgH="352335" progId="Equation.3">
                  <p:embed/>
                </p:oleObj>
              </mc:Choice>
              <mc:Fallback>
                <p:oleObj name="公式" r:id="rId11" imgW="1266840" imgH="3523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62970"/>
                        <a:ext cx="32972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86588"/>
              </p:ext>
            </p:extLst>
          </p:nvPr>
        </p:nvGraphicFramePr>
        <p:xfrm>
          <a:off x="1043608" y="4639295"/>
          <a:ext cx="2689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13" imgW="1041120" imgH="215640" progId="Equation.DSMT4">
                  <p:embed/>
                </p:oleObj>
              </mc:Choice>
              <mc:Fallback>
                <p:oleObj name="Equation" r:id="rId13" imgW="104112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39295"/>
                        <a:ext cx="26892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500563" y="2102470"/>
            <a:ext cx="3429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λ</a:t>
            </a:r>
            <a:endParaRPr lang="zh-CN" altLang="en-US" sz="2800" b="1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43663" y="2121520"/>
            <a:ext cx="3444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λ</a:t>
            </a:r>
            <a:endParaRPr lang="zh-CN" altLang="en-US" sz="2800" b="1"/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/>
          <p:nvPr/>
        </p:nvSpPr>
        <p:spPr>
          <a:xfrm>
            <a:off x="5608638" y="4864720"/>
            <a:ext cx="647700" cy="3603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/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12291"/>
              </p:ext>
            </p:extLst>
          </p:nvPr>
        </p:nvGraphicFramePr>
        <p:xfrm>
          <a:off x="609600" y="2457177"/>
          <a:ext cx="447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4" imgW="4381560" imgH="895260" progId="Equation.3">
                  <p:embed/>
                </p:oleObj>
              </mc:Choice>
              <mc:Fallback>
                <p:oleObj name="Equation" r:id="rId4" imgW="4381560" imgH="8952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57177"/>
                        <a:ext cx="447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28544"/>
              </p:ext>
            </p:extLst>
          </p:nvPr>
        </p:nvGraphicFramePr>
        <p:xfrm>
          <a:off x="5029200" y="2457177"/>
          <a:ext cx="372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6" imgW="3629070" imgH="895260" progId="Equation.3">
                  <p:embed/>
                </p:oleObj>
              </mc:Choice>
              <mc:Fallback>
                <p:oleObj name="Equation" r:id="rId6" imgW="3629070" imgH="8952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57177"/>
                        <a:ext cx="3721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99236"/>
              </p:ext>
            </p:extLst>
          </p:nvPr>
        </p:nvGraphicFramePr>
        <p:xfrm>
          <a:off x="539750" y="3681140"/>
          <a:ext cx="24622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8" imgW="943110" imgH="419190" progId="Equation.DSMT4">
                  <p:embed/>
                </p:oleObj>
              </mc:Choice>
              <mc:Fallback>
                <p:oleObj name="Equation" r:id="rId8" imgW="943110" imgH="4191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81140"/>
                        <a:ext cx="24622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6125" y="1376090"/>
            <a:ext cx="6797675" cy="1071562"/>
            <a:chOff x="470" y="1488"/>
            <a:chExt cx="4282" cy="675"/>
          </a:xfrm>
        </p:grpSpPr>
        <p:graphicFrame>
          <p:nvGraphicFramePr>
            <p:cNvPr id="7180" name="Object 11"/>
            <p:cNvGraphicFramePr>
              <a:graphicFrameLocks noChangeAspect="1"/>
            </p:cNvGraphicFramePr>
            <p:nvPr/>
          </p:nvGraphicFramePr>
          <p:xfrm>
            <a:off x="1008" y="1488"/>
            <a:ext cx="3744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9" name="Equation" r:id="rId10" imgW="2333610" imgH="342900" progId="Equation.3">
                    <p:embed/>
                  </p:oleObj>
                </mc:Choice>
                <mc:Fallback>
                  <p:oleObj name="Equation" r:id="rId10" imgW="2333610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88"/>
                          <a:ext cx="3744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470" y="165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推导</a:t>
              </a:r>
            </a:p>
          </p:txBody>
        </p:sp>
      </p:grp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468313" y="242887"/>
            <a:ext cx="176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关系式</a:t>
            </a:r>
          </a:p>
        </p:txBody>
      </p:sp>
      <p:graphicFrame>
        <p:nvGraphicFramePr>
          <p:cNvPr id="217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11357"/>
              </p:ext>
            </p:extLst>
          </p:nvPr>
        </p:nvGraphicFramePr>
        <p:xfrm>
          <a:off x="2214562" y="44624"/>
          <a:ext cx="69294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12" imgW="2806560" imgH="431640" progId="Equation.DSMT4">
                  <p:embed/>
                </p:oleObj>
              </mc:Choice>
              <mc:Fallback>
                <p:oleObj name="Equation" r:id="rId12" imgW="28065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2" y="44624"/>
                        <a:ext cx="69294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27"/>
          <p:cNvSpPr>
            <a:spLocks noChangeShapeType="1"/>
          </p:cNvSpPr>
          <p:nvPr/>
        </p:nvSpPr>
        <p:spPr bwMode="auto">
          <a:xfrm>
            <a:off x="0" y="137609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3"/>
          <p:cNvSpPr txBox="1">
            <a:spLocks noChangeArrowheads="1"/>
          </p:cNvSpPr>
          <p:nvPr/>
        </p:nvSpPr>
        <p:spPr bwMode="auto">
          <a:xfrm>
            <a:off x="304800" y="1053183"/>
            <a:ext cx="134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2" charset="-122"/>
              </a:rPr>
              <a:t>推导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1188" y="44624"/>
            <a:ext cx="3241675" cy="600075"/>
            <a:chOff x="374" y="323"/>
            <a:chExt cx="2042" cy="378"/>
          </a:xfrm>
        </p:grpSpPr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374" y="33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1242078"/>
                </p:ext>
              </p:extLst>
            </p:nvPr>
          </p:nvGraphicFramePr>
          <p:xfrm>
            <a:off x="919" y="323"/>
            <a:ext cx="149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5" name="Equation" r:id="rId4" imgW="933390" imgH="219165" progId="Equation.DSMT4">
                    <p:embed/>
                  </p:oleObj>
                </mc:Choice>
                <mc:Fallback>
                  <p:oleObj name="Equation" r:id="rId4" imgW="933390" imgH="2191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23"/>
                          <a:ext cx="149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Line 25"/>
          <p:cNvSpPr>
            <a:spLocks noChangeShapeType="1"/>
          </p:cNvSpPr>
          <p:nvPr/>
        </p:nvSpPr>
        <p:spPr bwMode="auto">
          <a:xfrm>
            <a:off x="0" y="98015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61006"/>
              </p:ext>
            </p:extLst>
          </p:nvPr>
        </p:nvGraphicFramePr>
        <p:xfrm>
          <a:off x="1619250" y="908720"/>
          <a:ext cx="40036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6" imgW="1816100" imgH="457200" progId="Equation.DSMT4">
                  <p:embed/>
                </p:oleObj>
              </mc:Choice>
              <mc:Fallback>
                <p:oleObj name="Equation" r:id="rId6" imgW="18161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720"/>
                        <a:ext cx="40036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79505"/>
              </p:ext>
            </p:extLst>
          </p:nvPr>
        </p:nvGraphicFramePr>
        <p:xfrm>
          <a:off x="5934075" y="980158"/>
          <a:ext cx="21447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8" imgW="1066337" imgH="393529" progId="Equation.DSMT4">
                  <p:embed/>
                </p:oleObj>
              </mc:Choice>
              <mc:Fallback>
                <p:oleObj name="Equation" r:id="rId8" imgW="1066337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980158"/>
                        <a:ext cx="21447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82140"/>
              </p:ext>
            </p:extLst>
          </p:nvPr>
        </p:nvGraphicFramePr>
        <p:xfrm>
          <a:off x="93229" y="2060897"/>
          <a:ext cx="4654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10" imgW="1993680" imgH="431640" progId="Equation.DSMT4">
                  <p:embed/>
                </p:oleObj>
              </mc:Choice>
              <mc:Fallback>
                <p:oleObj name="Equation" r:id="rId10" imgW="199368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9" y="2060897"/>
                        <a:ext cx="46545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62564"/>
              </p:ext>
            </p:extLst>
          </p:nvPr>
        </p:nvGraphicFramePr>
        <p:xfrm>
          <a:off x="4697987" y="1838981"/>
          <a:ext cx="4194493" cy="12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12" imgW="2171520" imgH="634680" progId="Equation.DSMT4">
                  <p:embed/>
                </p:oleObj>
              </mc:Choice>
              <mc:Fallback>
                <p:oleObj name="Equation" r:id="rId12" imgW="2171520" imgH="634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987" y="1838981"/>
                        <a:ext cx="4194493" cy="12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03723"/>
              </p:ext>
            </p:extLst>
          </p:nvPr>
        </p:nvGraphicFramePr>
        <p:xfrm>
          <a:off x="390188" y="3548995"/>
          <a:ext cx="7926228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14" imgW="3657600" imgH="609480" progId="Equation.DSMT4">
                  <p:embed/>
                </p:oleObj>
              </mc:Choice>
              <mc:Fallback>
                <p:oleObj name="Equation" r:id="rId14" imgW="3657600" imgH="609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88" y="3548995"/>
                        <a:ext cx="7926228" cy="1320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30752"/>
              </p:ext>
            </p:extLst>
          </p:nvPr>
        </p:nvGraphicFramePr>
        <p:xfrm>
          <a:off x="395536" y="5085184"/>
          <a:ext cx="53736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16" imgW="2260440" imgH="419040" progId="Equation.DSMT4">
                  <p:embed/>
                </p:oleObj>
              </mc:Choice>
              <mc:Fallback>
                <p:oleObj name="Equation" r:id="rId16" imgW="226044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85184"/>
                        <a:ext cx="53736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17170"/>
              </p:ext>
            </p:extLst>
          </p:nvPr>
        </p:nvGraphicFramePr>
        <p:xfrm>
          <a:off x="4108450" y="5311949"/>
          <a:ext cx="3810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1434960" imgH="241200" progId="Equation.DSMT4">
                  <p:embed/>
                </p:oleObj>
              </mc:Choice>
              <mc:Fallback>
                <p:oleObj name="Equation" r:id="rId3" imgW="14349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311949"/>
                        <a:ext cx="3810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94622"/>
              </p:ext>
            </p:extLst>
          </p:nvPr>
        </p:nvGraphicFramePr>
        <p:xfrm>
          <a:off x="1100138" y="2430637"/>
          <a:ext cx="6726237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2539800" imgH="1041120" progId="Equation.DSMT4">
                  <p:embed/>
                </p:oleObj>
              </mc:Choice>
              <mc:Fallback>
                <p:oleObj name="Equation" r:id="rId5" imgW="2539800" imgH="1041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430637"/>
                        <a:ext cx="6726237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560" y="44624"/>
            <a:ext cx="8353001" cy="2246313"/>
            <a:chOff x="340" y="204"/>
            <a:chExt cx="4898" cy="1415"/>
          </a:xfrm>
          <a:noFill/>
        </p:grpSpPr>
        <p:sp>
          <p:nvSpPr>
            <p:cNvPr id="4103" name="Rectangle 16"/>
            <p:cNvSpPr>
              <a:spLocks noChangeArrowheads="1"/>
            </p:cNvSpPr>
            <p:nvPr/>
          </p:nvSpPr>
          <p:spPr bwMode="auto">
            <a:xfrm>
              <a:off x="340" y="204"/>
              <a:ext cx="4898" cy="141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indent="26670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3. 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在总体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(10, 4)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中随机抽容量为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的样本</a:t>
              </a:r>
            </a:p>
            <a:p>
              <a:pPr indent="266700">
                <a:defRPr/>
              </a:pP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. 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求</a:t>
              </a:r>
              <a:endParaRPr lang="zh-CN" altLang="en-US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(1)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</a:t>
              </a:r>
              <a:endParaRPr lang="en-US" altLang="zh-CN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(2)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{max 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)&gt;12}</a:t>
              </a:r>
              <a:endParaRPr lang="en-US" altLang="zh-CN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(3)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{min 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)&gt;8}</a:t>
              </a:r>
            </a:p>
          </p:txBody>
        </p:sp>
      </p:grp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70822"/>
              </p:ext>
            </p:extLst>
          </p:nvPr>
        </p:nvGraphicFramePr>
        <p:xfrm>
          <a:off x="1439863" y="919337"/>
          <a:ext cx="2124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919337"/>
                        <a:ext cx="2124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2521"/>
              </p:ext>
            </p:extLst>
          </p:nvPr>
        </p:nvGraphicFramePr>
        <p:xfrm>
          <a:off x="712788" y="3668887"/>
          <a:ext cx="2529641" cy="110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9" imgW="1015920" imgH="444240" progId="Equation.DSMT4">
                  <p:embed/>
                </p:oleObj>
              </mc:Choice>
              <mc:Fallback>
                <p:oleObj name="Equation" r:id="rId9" imgW="10159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668887"/>
                        <a:ext cx="2529641" cy="110615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231404"/>
              </p:ext>
            </p:extLst>
          </p:nvPr>
        </p:nvGraphicFramePr>
        <p:xfrm>
          <a:off x="1763713" y="1269157"/>
          <a:ext cx="6769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公式" r:id="rId4" imgW="2946400" imgH="431800" progId="Equation.3">
                  <p:embed/>
                </p:oleObj>
              </mc:Choice>
              <mc:Fallback>
                <p:oleObj name="公式" r:id="rId4" imgW="294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9157"/>
                        <a:ext cx="67691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16093"/>
              </p:ext>
            </p:extLst>
          </p:nvPr>
        </p:nvGraphicFramePr>
        <p:xfrm>
          <a:off x="1763713" y="3501182"/>
          <a:ext cx="6767512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公式" r:id="rId6" imgW="2628900" imgH="431800" progId="Equation.3">
                  <p:embed/>
                </p:oleObj>
              </mc:Choice>
              <mc:Fallback>
                <p:oleObj name="公式" r:id="rId6" imgW="2628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1182"/>
                        <a:ext cx="6767512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11188" y="116632"/>
            <a:ext cx="68754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{max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12}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755650" y="2777282"/>
            <a:ext cx="729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{min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8}    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20800" y="651619"/>
            <a:ext cx="68516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{max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12}</a:t>
            </a:r>
            <a:endParaRPr lang="en-US" altLang="zh-CN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23078"/>
              </p:ext>
            </p:extLst>
          </p:nvPr>
        </p:nvGraphicFramePr>
        <p:xfrm>
          <a:off x="611188" y="44624"/>
          <a:ext cx="770572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公式" r:id="rId3" imgW="3263900" imgH="685800" progId="Equation.3">
                  <p:embed/>
                </p:oleObj>
              </mc:Choice>
              <mc:Fallback>
                <p:oleObj name="公式" r:id="rId3" imgW="32639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624"/>
                        <a:ext cx="7705725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68873"/>
              </p:ext>
            </p:extLst>
          </p:nvPr>
        </p:nvGraphicFramePr>
        <p:xfrm>
          <a:off x="1692275" y="2241724"/>
          <a:ext cx="1943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公式" r:id="rId5" imgW="812447" imgH="393529" progId="Equation.3">
                  <p:embed/>
                </p:oleObj>
              </mc:Choice>
              <mc:Fallback>
                <p:oleObj name="公式" r:id="rId5" imgW="8124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41724"/>
                        <a:ext cx="19431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39624"/>
              </p:ext>
            </p:extLst>
          </p:nvPr>
        </p:nvGraphicFramePr>
        <p:xfrm>
          <a:off x="4211638" y="2241724"/>
          <a:ext cx="28813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公式" r:id="rId7" imgW="1231366" imgH="431613" progId="Equation.3">
                  <p:embed/>
                </p:oleObj>
              </mc:Choice>
              <mc:Fallback>
                <p:oleObj name="公式" r:id="rId7" imgW="123136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41724"/>
                        <a:ext cx="28813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2983087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sz="2400">
              <a:latin typeface="Arial" charset="0"/>
            </a:endParaRPr>
          </a:p>
        </p:txBody>
      </p:sp>
      <p:graphicFrame>
        <p:nvGraphicFramePr>
          <p:cNvPr id="158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76678"/>
              </p:ext>
            </p:extLst>
          </p:nvPr>
        </p:nvGraphicFramePr>
        <p:xfrm>
          <a:off x="1779588" y="3286299"/>
          <a:ext cx="60880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公式" r:id="rId9" imgW="2578100" imgH="838200" progId="Equation.3">
                  <p:embed/>
                </p:oleObj>
              </mc:Choice>
              <mc:Fallback>
                <p:oleObj name="公式" r:id="rId9" imgW="25781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286299"/>
                        <a:ext cx="608806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42977"/>
              </p:ext>
            </p:extLst>
          </p:nvPr>
        </p:nvGraphicFramePr>
        <p:xfrm>
          <a:off x="1619250" y="5192887"/>
          <a:ext cx="38893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公式" r:id="rId11" imgW="1485900" imgH="393700" progId="Equation.3">
                  <p:embed/>
                </p:oleObj>
              </mc:Choice>
              <mc:Fallback>
                <p:oleObj name="公式" r:id="rId11" imgW="14859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92887"/>
                        <a:ext cx="38893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81893"/>
              </p:ext>
            </p:extLst>
          </p:nvPr>
        </p:nvGraphicFramePr>
        <p:xfrm>
          <a:off x="6516688" y="5481812"/>
          <a:ext cx="13684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13" imgW="545626" imgH="177646" progId="Equation.3">
                  <p:embed/>
                </p:oleObj>
              </mc:Choice>
              <mc:Fallback>
                <p:oleObj name="公式" r:id="rId13" imgW="545626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81812"/>
                        <a:ext cx="1368425" cy="4460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68367"/>
              </p:ext>
            </p:extLst>
          </p:nvPr>
        </p:nvGraphicFramePr>
        <p:xfrm>
          <a:off x="6084888" y="1592437"/>
          <a:ext cx="22494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Equation" r:id="rId15" imgW="962010" imgH="352335" progId="Equation.DSMT4">
                  <p:embed/>
                </p:oleObj>
              </mc:Choice>
              <mc:Fallback>
                <p:oleObj name="Equation" r:id="rId15" imgW="962010" imgH="35233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92437"/>
                        <a:ext cx="2249487" cy="798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00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443</Words>
  <Application>Microsoft Office PowerPoint</Application>
  <PresentationFormat>全屏显示(4:3)</PresentationFormat>
  <Paragraphs>66</Paragraphs>
  <Slides>24</Slides>
  <Notes>5</Notes>
  <HiddenSlides>7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ps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205</cp:revision>
  <cp:lastPrinted>1601-01-01T00:00:00Z</cp:lastPrinted>
  <dcterms:created xsi:type="dcterms:W3CDTF">2006-12-31T12:51:38Z</dcterms:created>
  <dcterms:modified xsi:type="dcterms:W3CDTF">2021-11-15T13:29:57Z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