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9" r:id="rId1"/>
  </p:sldMasterIdLst>
  <p:notesMasterIdLst>
    <p:notesMasterId r:id="rId51"/>
  </p:notesMasterIdLst>
  <p:sldIdLst>
    <p:sldId id="257" r:id="rId2"/>
    <p:sldId id="258" r:id="rId3"/>
    <p:sldId id="259" r:id="rId4"/>
    <p:sldId id="260" r:id="rId5"/>
    <p:sldId id="261" r:id="rId6"/>
    <p:sldId id="262" r:id="rId7"/>
    <p:sldId id="263" r:id="rId8"/>
    <p:sldId id="264" r:id="rId9"/>
    <p:sldId id="265" r:id="rId10"/>
    <p:sldId id="266" r:id="rId11"/>
    <p:sldId id="267" r:id="rId12"/>
    <p:sldId id="272" r:id="rId13"/>
    <p:sldId id="308" r:id="rId14"/>
    <p:sldId id="273" r:id="rId15"/>
    <p:sldId id="319"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317" r:id="rId30"/>
    <p:sldId id="289" r:id="rId31"/>
    <p:sldId id="309" r:id="rId32"/>
    <p:sldId id="295" r:id="rId33"/>
    <p:sldId id="296" r:id="rId34"/>
    <p:sldId id="297" r:id="rId35"/>
    <p:sldId id="298" r:id="rId36"/>
    <p:sldId id="299" r:id="rId37"/>
    <p:sldId id="314" r:id="rId38"/>
    <p:sldId id="320" r:id="rId39"/>
    <p:sldId id="311" r:id="rId40"/>
    <p:sldId id="300" r:id="rId41"/>
    <p:sldId id="301" r:id="rId42"/>
    <p:sldId id="302" r:id="rId43"/>
    <p:sldId id="303" r:id="rId44"/>
    <p:sldId id="304" r:id="rId45"/>
    <p:sldId id="305" r:id="rId46"/>
    <p:sldId id="312" r:id="rId47"/>
    <p:sldId id="313" r:id="rId48"/>
    <p:sldId id="306" r:id="rId49"/>
    <p:sldId id="307" r:id="rId5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ahoma" pitchFamily="34" charset="0"/>
        <a:ea typeface="宋体" charset="-122"/>
        <a:cs typeface="+mn-cs"/>
      </a:defRPr>
    </a:lvl1pPr>
    <a:lvl2pPr marL="457200" algn="l" rtl="0" fontAlgn="base">
      <a:spcBef>
        <a:spcPct val="0"/>
      </a:spcBef>
      <a:spcAft>
        <a:spcPct val="0"/>
      </a:spcAft>
      <a:defRPr kern="1200">
        <a:solidFill>
          <a:schemeClr val="tx1"/>
        </a:solidFill>
        <a:latin typeface="Tahoma" pitchFamily="34" charset="0"/>
        <a:ea typeface="宋体" charset="-122"/>
        <a:cs typeface="+mn-cs"/>
      </a:defRPr>
    </a:lvl2pPr>
    <a:lvl3pPr marL="914400" algn="l" rtl="0" fontAlgn="base">
      <a:spcBef>
        <a:spcPct val="0"/>
      </a:spcBef>
      <a:spcAft>
        <a:spcPct val="0"/>
      </a:spcAft>
      <a:defRPr kern="1200">
        <a:solidFill>
          <a:schemeClr val="tx1"/>
        </a:solidFill>
        <a:latin typeface="Tahoma" pitchFamily="34" charset="0"/>
        <a:ea typeface="宋体" charset="-122"/>
        <a:cs typeface="+mn-cs"/>
      </a:defRPr>
    </a:lvl3pPr>
    <a:lvl4pPr marL="1371600" algn="l" rtl="0" fontAlgn="base">
      <a:spcBef>
        <a:spcPct val="0"/>
      </a:spcBef>
      <a:spcAft>
        <a:spcPct val="0"/>
      </a:spcAft>
      <a:defRPr kern="1200">
        <a:solidFill>
          <a:schemeClr val="tx1"/>
        </a:solidFill>
        <a:latin typeface="Tahoma" pitchFamily="34" charset="0"/>
        <a:ea typeface="宋体" charset="-122"/>
        <a:cs typeface="+mn-cs"/>
      </a:defRPr>
    </a:lvl4pPr>
    <a:lvl5pPr marL="1828800" algn="l" rtl="0" fontAlgn="base">
      <a:spcBef>
        <a:spcPct val="0"/>
      </a:spcBef>
      <a:spcAft>
        <a:spcPct val="0"/>
      </a:spcAft>
      <a:defRPr kern="1200">
        <a:solidFill>
          <a:schemeClr val="tx1"/>
        </a:solidFill>
        <a:latin typeface="Tahoma" pitchFamily="34" charset="0"/>
        <a:ea typeface="宋体" charset="-122"/>
        <a:cs typeface="+mn-cs"/>
      </a:defRPr>
    </a:lvl5pPr>
    <a:lvl6pPr marL="2286000" algn="l" defTabSz="914400" rtl="0" eaLnBrk="1" latinLnBrk="0" hangingPunct="1">
      <a:defRPr kern="1200">
        <a:solidFill>
          <a:schemeClr val="tx1"/>
        </a:solidFill>
        <a:latin typeface="Tahoma" pitchFamily="34" charset="0"/>
        <a:ea typeface="宋体" charset="-122"/>
        <a:cs typeface="+mn-cs"/>
      </a:defRPr>
    </a:lvl6pPr>
    <a:lvl7pPr marL="2743200" algn="l" defTabSz="914400" rtl="0" eaLnBrk="1" latinLnBrk="0" hangingPunct="1">
      <a:defRPr kern="1200">
        <a:solidFill>
          <a:schemeClr val="tx1"/>
        </a:solidFill>
        <a:latin typeface="Tahoma" pitchFamily="34" charset="0"/>
        <a:ea typeface="宋体" charset="-122"/>
        <a:cs typeface="+mn-cs"/>
      </a:defRPr>
    </a:lvl7pPr>
    <a:lvl8pPr marL="3200400" algn="l" defTabSz="914400" rtl="0" eaLnBrk="1" latinLnBrk="0" hangingPunct="1">
      <a:defRPr kern="1200">
        <a:solidFill>
          <a:schemeClr val="tx1"/>
        </a:solidFill>
        <a:latin typeface="Tahoma" pitchFamily="34" charset="0"/>
        <a:ea typeface="宋体" charset="-122"/>
        <a:cs typeface="+mn-cs"/>
      </a:defRPr>
    </a:lvl8pPr>
    <a:lvl9pPr marL="3657600" algn="l" defTabSz="914400" rtl="0" eaLnBrk="1" latinLnBrk="0" hangingPunct="1">
      <a:defRPr kern="1200">
        <a:solidFill>
          <a:schemeClr val="tx1"/>
        </a:solidFill>
        <a:latin typeface="Tahoma"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00FF"/>
    <a:srgbClr val="3333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33" autoAdjust="0"/>
    <p:restoredTop sz="92417" autoAdjust="0"/>
  </p:normalViewPr>
  <p:slideViewPr>
    <p:cSldViewPr>
      <p:cViewPr varScale="1">
        <p:scale>
          <a:sx n="77" d="100"/>
          <a:sy n="77" d="100"/>
        </p:scale>
        <p:origin x="1469"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603"/>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4" Type="http://schemas.openxmlformats.org/officeDocument/2006/relationships/image" Target="../media/image5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4" Type="http://schemas.openxmlformats.org/officeDocument/2006/relationships/image" Target="../media/image6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6" Type="http://schemas.openxmlformats.org/officeDocument/2006/relationships/image" Target="../media/image73.wmf"/><Relationship Id="rId5" Type="http://schemas.openxmlformats.org/officeDocument/2006/relationships/image" Target="../media/image72.wmf"/><Relationship Id="rId4" Type="http://schemas.openxmlformats.org/officeDocument/2006/relationships/image" Target="../media/image71.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4" Type="http://schemas.openxmlformats.org/officeDocument/2006/relationships/image" Target="../media/image8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5" Type="http://schemas.openxmlformats.org/officeDocument/2006/relationships/image" Target="../media/image85.wmf"/><Relationship Id="rId4" Type="http://schemas.openxmlformats.org/officeDocument/2006/relationships/image" Target="../media/image84.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5" Type="http://schemas.openxmlformats.org/officeDocument/2006/relationships/image" Target="../media/image90.wmf"/><Relationship Id="rId4" Type="http://schemas.openxmlformats.org/officeDocument/2006/relationships/image" Target="../media/image89.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jpeg"/><Relationship Id="rId4" Type="http://schemas.openxmlformats.org/officeDocument/2006/relationships/image" Target="../media/image94.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4" Type="http://schemas.openxmlformats.org/officeDocument/2006/relationships/image" Target="../media/image99.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emf"/><Relationship Id="rId5" Type="http://schemas.openxmlformats.org/officeDocument/2006/relationships/image" Target="../media/image107.wmf"/><Relationship Id="rId4" Type="http://schemas.openxmlformats.org/officeDocument/2006/relationships/image" Target="../media/image106.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image" Target="../media/image110.wmf"/><Relationship Id="rId7" Type="http://schemas.openxmlformats.org/officeDocument/2006/relationships/image" Target="../media/image114.wmf"/><Relationship Id="rId2" Type="http://schemas.openxmlformats.org/officeDocument/2006/relationships/image" Target="../media/image109.wmf"/><Relationship Id="rId1" Type="http://schemas.openxmlformats.org/officeDocument/2006/relationships/image" Target="../media/image108.wmf"/><Relationship Id="rId6" Type="http://schemas.openxmlformats.org/officeDocument/2006/relationships/image" Target="../media/image113.wmf"/><Relationship Id="rId5" Type="http://schemas.openxmlformats.org/officeDocument/2006/relationships/image" Target="../media/image112.wmf"/><Relationship Id="rId4" Type="http://schemas.openxmlformats.org/officeDocument/2006/relationships/image" Target="../media/image111.wmf"/><Relationship Id="rId9" Type="http://schemas.openxmlformats.org/officeDocument/2006/relationships/image" Target="../media/image11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19.wmf"/><Relationship Id="rId7" Type="http://schemas.openxmlformats.org/officeDocument/2006/relationships/image" Target="../media/image123.wmf"/><Relationship Id="rId2" Type="http://schemas.openxmlformats.org/officeDocument/2006/relationships/image" Target="../media/image118.wmf"/><Relationship Id="rId1" Type="http://schemas.openxmlformats.org/officeDocument/2006/relationships/image" Target="../media/image117.wmf"/><Relationship Id="rId6" Type="http://schemas.openxmlformats.org/officeDocument/2006/relationships/image" Target="../media/image122.wmf"/><Relationship Id="rId5" Type="http://schemas.openxmlformats.org/officeDocument/2006/relationships/image" Target="../media/image121.wmf"/><Relationship Id="rId4" Type="http://schemas.openxmlformats.org/officeDocument/2006/relationships/image" Target="../media/image120.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 Id="rId6" Type="http://schemas.openxmlformats.org/officeDocument/2006/relationships/image" Target="../media/image129.wmf"/><Relationship Id="rId5" Type="http://schemas.openxmlformats.org/officeDocument/2006/relationships/image" Target="../media/image128.wmf"/><Relationship Id="rId4" Type="http://schemas.openxmlformats.org/officeDocument/2006/relationships/image" Target="../media/image127.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 Id="rId5" Type="http://schemas.openxmlformats.org/officeDocument/2006/relationships/image" Target="../media/image134.wmf"/><Relationship Id="rId4" Type="http://schemas.openxmlformats.org/officeDocument/2006/relationships/image" Target="../media/image133.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 Id="rId4" Type="http://schemas.openxmlformats.org/officeDocument/2006/relationships/image" Target="../media/image138.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 Id="rId4" Type="http://schemas.openxmlformats.org/officeDocument/2006/relationships/image" Target="../media/image142.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image" Target="../media/image144.wmf"/><Relationship Id="rId1" Type="http://schemas.openxmlformats.org/officeDocument/2006/relationships/image" Target="../media/image143.wmf"/><Relationship Id="rId5" Type="http://schemas.openxmlformats.org/officeDocument/2006/relationships/image" Target="../media/image147.wmf"/><Relationship Id="rId4" Type="http://schemas.openxmlformats.org/officeDocument/2006/relationships/image" Target="../media/image146.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50.emf"/><Relationship Id="rId7" Type="http://schemas.openxmlformats.org/officeDocument/2006/relationships/image" Target="../media/image154.wmf"/><Relationship Id="rId2" Type="http://schemas.openxmlformats.org/officeDocument/2006/relationships/image" Target="../media/image149.emf"/><Relationship Id="rId1" Type="http://schemas.openxmlformats.org/officeDocument/2006/relationships/image" Target="../media/image148.wmf"/><Relationship Id="rId6" Type="http://schemas.openxmlformats.org/officeDocument/2006/relationships/image" Target="../media/image153.wmf"/><Relationship Id="rId5" Type="http://schemas.openxmlformats.org/officeDocument/2006/relationships/image" Target="../media/image152.wmf"/><Relationship Id="rId4" Type="http://schemas.openxmlformats.org/officeDocument/2006/relationships/image" Target="../media/image151.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image" Target="../media/image156.wmf"/><Relationship Id="rId1" Type="http://schemas.openxmlformats.org/officeDocument/2006/relationships/image" Target="../media/image155.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60.wmf"/><Relationship Id="rId2" Type="http://schemas.openxmlformats.org/officeDocument/2006/relationships/image" Target="../media/image159.wmf"/><Relationship Id="rId1" Type="http://schemas.openxmlformats.org/officeDocument/2006/relationships/image" Target="../media/image158.wmf"/><Relationship Id="rId5" Type="http://schemas.openxmlformats.org/officeDocument/2006/relationships/image" Target="../media/image162.wmf"/><Relationship Id="rId4" Type="http://schemas.openxmlformats.org/officeDocument/2006/relationships/image" Target="../media/image161.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65.wmf"/><Relationship Id="rId2" Type="http://schemas.openxmlformats.org/officeDocument/2006/relationships/image" Target="../media/image164.wmf"/><Relationship Id="rId1" Type="http://schemas.openxmlformats.org/officeDocument/2006/relationships/image" Target="../media/image163.wmf"/><Relationship Id="rId5" Type="http://schemas.openxmlformats.org/officeDocument/2006/relationships/image" Target="../media/image167.wmf"/><Relationship Id="rId4" Type="http://schemas.openxmlformats.org/officeDocument/2006/relationships/image" Target="../media/image16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image" Target="../media/image25.wmf"/><Relationship Id="rId3" Type="http://schemas.openxmlformats.org/officeDocument/2006/relationships/image" Target="../media/image15.wmf"/><Relationship Id="rId7" Type="http://schemas.openxmlformats.org/officeDocument/2006/relationships/image" Target="../media/image19.wmf"/><Relationship Id="rId12" Type="http://schemas.openxmlformats.org/officeDocument/2006/relationships/image" Target="../media/image24.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11" Type="http://schemas.openxmlformats.org/officeDocument/2006/relationships/image" Target="../media/image23.wmf"/><Relationship Id="rId5" Type="http://schemas.openxmlformats.org/officeDocument/2006/relationships/image" Target="../media/image17.wmf"/><Relationship Id="rId10" Type="http://schemas.openxmlformats.org/officeDocument/2006/relationships/image" Target="../media/image22.wmf"/><Relationship Id="rId4" Type="http://schemas.openxmlformats.org/officeDocument/2006/relationships/image" Target="../media/image16.wmf"/><Relationship Id="rId9"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22C095A7-6444-4875-B849-8CF61A216D34}" type="datetimeFigureOut">
              <a:rPr lang="zh-CN" altLang="en-US"/>
              <a:pPr>
                <a:defRPr/>
              </a:pPr>
              <a:t>2022/11/23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45CAC984-356B-4124-834D-25C809CC1406}" type="slidenum">
              <a:rPr lang="zh-CN" altLang="en-US"/>
              <a:pPr>
                <a:defRPr/>
              </a:pPr>
              <a:t>‹#›</a:t>
            </a:fld>
            <a:endParaRPr lang="zh-CN" altLang="en-US"/>
          </a:p>
        </p:txBody>
      </p:sp>
    </p:spTree>
    <p:extLst>
      <p:ext uri="{BB962C8B-B14F-4D97-AF65-F5344CB8AC3E}">
        <p14:creationId xmlns:p14="http://schemas.microsoft.com/office/powerpoint/2010/main" val="1839293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数理统计的基本任务：样本推断总体。</a:t>
            </a:r>
          </a:p>
        </p:txBody>
      </p:sp>
      <p:sp>
        <p:nvSpPr>
          <p:cNvPr id="532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DCC9AC9B-6586-4155-A069-B73DF9DD6E86}" type="slidenum">
              <a:rPr lang="zh-CN" altLang="en-US" smtClean="0"/>
              <a:pPr eaLnBrk="1" hangingPunct="1"/>
              <a:t>2</a:t>
            </a:fld>
            <a:endParaRPr lang="zh-CN" altLang="en-US"/>
          </a:p>
        </p:txBody>
      </p:sp>
    </p:spTree>
    <p:extLst>
      <p:ext uri="{BB962C8B-B14F-4D97-AF65-F5344CB8AC3E}">
        <p14:creationId xmlns:p14="http://schemas.microsoft.com/office/powerpoint/2010/main" val="1234226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5CAC984-356B-4124-834D-25C809CC1406}" type="slidenum">
              <a:rPr lang="zh-CN" altLang="en-US" smtClean="0"/>
              <a:pPr>
                <a:defRPr/>
              </a:pPr>
              <a:t>38</a:t>
            </a:fld>
            <a:endParaRPr lang="zh-CN" altLang="en-US"/>
          </a:p>
        </p:txBody>
      </p:sp>
    </p:spTree>
    <p:extLst>
      <p:ext uri="{BB962C8B-B14F-4D97-AF65-F5344CB8AC3E}">
        <p14:creationId xmlns:p14="http://schemas.microsoft.com/office/powerpoint/2010/main" val="2066170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14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19A281E3-C334-441D-A64E-7093AE6EC04A}" type="slidenum">
              <a:rPr lang="zh-CN" altLang="en-US" smtClean="0"/>
              <a:pPr eaLnBrk="1" hangingPunct="1"/>
              <a:t>49</a:t>
            </a:fld>
            <a:endParaRPr lang="zh-CN" altLang="en-US"/>
          </a:p>
        </p:txBody>
      </p:sp>
    </p:spTree>
    <p:extLst>
      <p:ext uri="{BB962C8B-B14F-4D97-AF65-F5344CB8AC3E}">
        <p14:creationId xmlns:p14="http://schemas.microsoft.com/office/powerpoint/2010/main" val="144612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前提：根据经验可以事先确定总体的分布形式，但对某些参数不清楚。</a:t>
            </a:r>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1129373A-5A5F-4465-AC50-A5BCAC67DBD5}" type="slidenum">
              <a:rPr lang="zh-CN" altLang="en-US" smtClean="0"/>
              <a:pPr eaLnBrk="1" hangingPunct="1"/>
              <a:t>3</a:t>
            </a:fld>
            <a:endParaRPr lang="zh-CN" altLang="en-US"/>
          </a:p>
        </p:txBody>
      </p:sp>
    </p:spTree>
    <p:extLst>
      <p:ext uri="{BB962C8B-B14F-4D97-AF65-F5344CB8AC3E}">
        <p14:creationId xmlns:p14="http://schemas.microsoft.com/office/powerpoint/2010/main" val="3790625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如果推导过程不清楚，可以从</a:t>
            </a:r>
            <a:r>
              <a:rPr lang="en-US" altLang="zh-CN"/>
              <a:t>s</a:t>
            </a:r>
            <a:r>
              <a:rPr lang="en-US" altLang="zh-CN" baseline="-25000"/>
              <a:t>n</a:t>
            </a:r>
            <a:r>
              <a:rPr lang="en-US" altLang="zh-CN" baseline="30000"/>
              <a:t>2</a:t>
            </a:r>
            <a:r>
              <a:rPr lang="zh-CN" altLang="en-US"/>
              <a:t>来展开推导</a:t>
            </a:r>
          </a:p>
        </p:txBody>
      </p:sp>
      <p:sp>
        <p:nvSpPr>
          <p:cNvPr id="553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D3EF5FB1-CA9E-4A1E-957E-C14C1312172C}" type="slidenum">
              <a:rPr lang="zh-CN" altLang="en-US" smtClean="0"/>
              <a:pPr eaLnBrk="1" hangingPunct="1"/>
              <a:t>10</a:t>
            </a:fld>
            <a:endParaRPr lang="zh-CN" altLang="en-US"/>
          </a:p>
        </p:txBody>
      </p:sp>
    </p:spTree>
    <p:extLst>
      <p:ext uri="{BB962C8B-B14F-4D97-AF65-F5344CB8AC3E}">
        <p14:creationId xmlns:p14="http://schemas.microsoft.com/office/powerpoint/2010/main" val="1798462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最大似然估计就是选择一个</a:t>
            </a:r>
            <a:r>
              <a:rPr lang="el-GR" altLang="zh-CN" dirty="0"/>
              <a:t>θ</a:t>
            </a:r>
            <a:r>
              <a:rPr lang="zh-CN" altLang="en-US" dirty="0"/>
              <a:t>使得实验发生的结果</a:t>
            </a:r>
            <a:r>
              <a:rPr lang="en-US" altLang="zh-CN" dirty="0"/>
              <a:t>(</a:t>
            </a:r>
            <a:r>
              <a:rPr lang="zh-CN" altLang="en-US" dirty="0"/>
              <a:t>同时发生，联合概率</a:t>
            </a:r>
            <a:r>
              <a:rPr lang="en-US" altLang="zh-CN" dirty="0"/>
              <a:t>)</a:t>
            </a:r>
            <a:r>
              <a:rPr lang="zh-CN" altLang="en-US" dirty="0"/>
              <a:t>的概率最大。</a:t>
            </a:r>
            <a:endParaRPr lang="en-US" altLang="zh-CN" dirty="0"/>
          </a:p>
          <a:p>
            <a:r>
              <a:rPr lang="zh-CN" altLang="en-US" dirty="0"/>
              <a:t>如果</a:t>
            </a:r>
            <a:r>
              <a:rPr lang="el-GR" altLang="zh-CN" dirty="0"/>
              <a:t>θ</a:t>
            </a:r>
            <a:r>
              <a:rPr lang="en-US" altLang="zh-CN" dirty="0"/>
              <a:t>=0.9</a:t>
            </a:r>
            <a:r>
              <a:rPr lang="zh-CN" altLang="en-US" dirty="0"/>
              <a:t>，那么</a:t>
            </a:r>
            <a:r>
              <a:rPr lang="en-US" altLang="zh-CN" dirty="0"/>
              <a:t>L(</a:t>
            </a:r>
            <a:r>
              <a:rPr lang="el-GR" altLang="zh-CN" dirty="0"/>
              <a:t>θ</a:t>
            </a:r>
            <a:r>
              <a:rPr lang="en-US" altLang="zh-CN" dirty="0"/>
              <a:t>)=0.93</a:t>
            </a:r>
            <a:r>
              <a:rPr lang="zh-CN" altLang="en-US" dirty="0"/>
              <a:t>；如果</a:t>
            </a:r>
            <a:r>
              <a:rPr lang="el-GR" altLang="zh-CN" dirty="0"/>
              <a:t>θ</a:t>
            </a:r>
            <a:r>
              <a:rPr lang="en-US" altLang="zh-CN" dirty="0"/>
              <a:t>=0.1</a:t>
            </a:r>
            <a:r>
              <a:rPr lang="zh-CN" altLang="en-US" dirty="0"/>
              <a:t>，那么</a:t>
            </a:r>
            <a:r>
              <a:rPr lang="en-US" altLang="zh-CN" dirty="0"/>
              <a:t>L(</a:t>
            </a:r>
            <a:r>
              <a:rPr lang="el-GR" altLang="zh-CN" dirty="0"/>
              <a:t>θ</a:t>
            </a:r>
            <a:r>
              <a:rPr lang="en-US" altLang="zh-CN" dirty="0"/>
              <a:t>)=0.13</a:t>
            </a:r>
            <a:r>
              <a:rPr lang="zh-CN" altLang="en-US" dirty="0"/>
              <a:t>。</a:t>
            </a:r>
            <a:endParaRPr lang="en-US" altLang="zh-CN" dirty="0"/>
          </a:p>
          <a:p>
            <a:r>
              <a:rPr lang="zh-CN" altLang="en-US" dirty="0"/>
              <a:t>所以取</a:t>
            </a:r>
            <a:r>
              <a:rPr lang="el-GR" altLang="zh-CN" dirty="0"/>
              <a:t>θ</a:t>
            </a:r>
            <a:r>
              <a:rPr lang="en-US" altLang="zh-CN" dirty="0"/>
              <a:t>=0.9</a:t>
            </a:r>
            <a:r>
              <a:rPr lang="zh-CN" altLang="en-US" dirty="0"/>
              <a:t>，从而使得</a:t>
            </a:r>
            <a:r>
              <a:rPr lang="en-US" altLang="zh-CN" dirty="0"/>
              <a:t>L</a:t>
            </a:r>
            <a:r>
              <a:rPr lang="zh-CN" altLang="en-US" dirty="0"/>
              <a:t>取得最大值。</a:t>
            </a:r>
            <a:endParaRPr lang="en-US" altLang="zh-CN" dirty="0"/>
          </a:p>
          <a:p>
            <a:r>
              <a:rPr lang="zh-CN" altLang="en-US" dirty="0"/>
              <a:t>而这里</a:t>
            </a:r>
            <a:r>
              <a:rPr lang="el-GR" altLang="zh-CN" dirty="0"/>
              <a:t>θ</a:t>
            </a:r>
            <a:r>
              <a:rPr lang="zh-CN" altLang="en-US" dirty="0"/>
              <a:t>是两个值，实际可以是一个区间</a:t>
            </a:r>
          </a:p>
        </p:txBody>
      </p:sp>
      <p:sp>
        <p:nvSpPr>
          <p:cNvPr id="563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B72092B6-19F1-48E4-8518-283D438264EF}" type="slidenum">
              <a:rPr lang="zh-CN" altLang="en-US" smtClean="0"/>
              <a:pPr eaLnBrk="1" hangingPunct="1"/>
              <a:t>16</a:t>
            </a:fld>
            <a:endParaRPr lang="zh-CN" altLang="en-US"/>
          </a:p>
        </p:txBody>
      </p:sp>
    </p:spTree>
    <p:extLst>
      <p:ext uri="{BB962C8B-B14F-4D97-AF65-F5344CB8AC3E}">
        <p14:creationId xmlns:p14="http://schemas.microsoft.com/office/powerpoint/2010/main" val="2238260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5CAC984-356B-4124-834D-25C809CC1406}" type="slidenum">
              <a:rPr lang="zh-CN" altLang="en-US" smtClean="0"/>
              <a:pPr>
                <a:defRPr/>
              </a:pPr>
              <a:t>18</a:t>
            </a:fld>
            <a:endParaRPr lang="zh-CN" altLang="en-US"/>
          </a:p>
        </p:txBody>
      </p:sp>
    </p:spTree>
    <p:extLst>
      <p:ext uri="{BB962C8B-B14F-4D97-AF65-F5344CB8AC3E}">
        <p14:creationId xmlns:p14="http://schemas.microsoft.com/office/powerpoint/2010/main" val="3023085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驻点：导数为</a:t>
            </a:r>
            <a:r>
              <a:rPr lang="en-US" altLang="zh-CN"/>
              <a:t>0</a:t>
            </a:r>
            <a:r>
              <a:rPr lang="zh-CN" altLang="en-US"/>
              <a:t>的点</a:t>
            </a:r>
          </a:p>
        </p:txBody>
      </p:sp>
      <p:sp>
        <p:nvSpPr>
          <p:cNvPr id="573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B8C62918-7F17-47F4-84C0-BB501F858554}" type="slidenum">
              <a:rPr lang="zh-CN" altLang="en-US" smtClean="0"/>
              <a:pPr eaLnBrk="1" hangingPunct="1"/>
              <a:t>23</a:t>
            </a:fld>
            <a:endParaRPr lang="zh-CN" altLang="en-US"/>
          </a:p>
        </p:txBody>
      </p:sp>
    </p:spTree>
    <p:extLst>
      <p:ext uri="{BB962C8B-B14F-4D97-AF65-F5344CB8AC3E}">
        <p14:creationId xmlns:p14="http://schemas.microsoft.com/office/powerpoint/2010/main" val="3772246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a:t>maximum likelihood estimation</a:t>
            </a:r>
            <a:endParaRPr lang="zh-CN" altLang="en-US"/>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6541369E-B2DD-442E-AC08-B749E314CE50}" type="slidenum">
              <a:rPr lang="zh-CN" altLang="en-US" smtClean="0"/>
              <a:pPr eaLnBrk="1" hangingPunct="1"/>
              <a:t>27</a:t>
            </a:fld>
            <a:endParaRPr lang="zh-CN" altLang="en-US"/>
          </a:p>
        </p:txBody>
      </p:sp>
    </p:spTree>
    <p:extLst>
      <p:ext uri="{BB962C8B-B14F-4D97-AF65-F5344CB8AC3E}">
        <p14:creationId xmlns:p14="http://schemas.microsoft.com/office/powerpoint/2010/main" val="3559248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93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4C002206-A9B5-4592-89D9-60DD914C4A93}" type="slidenum">
              <a:rPr lang="zh-CN" altLang="en-US" smtClean="0"/>
              <a:pPr eaLnBrk="1" hangingPunct="1"/>
              <a:t>32</a:t>
            </a:fld>
            <a:endParaRPr lang="zh-CN" altLang="en-US"/>
          </a:p>
        </p:txBody>
      </p:sp>
    </p:spTree>
    <p:extLst>
      <p:ext uri="{BB962C8B-B14F-4D97-AF65-F5344CB8AC3E}">
        <p14:creationId xmlns:p14="http://schemas.microsoft.com/office/powerpoint/2010/main" val="1242487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9E50DBF9-A48E-4BC0-A561-56A445FCF03B}" type="slidenum">
              <a:rPr lang="en-US" altLang="zh-CN" smtClean="0">
                <a:latin typeface="Arial" charset="0"/>
              </a:rPr>
              <a:pPr eaLnBrk="1" hangingPunct="1"/>
              <a:t>37</a:t>
            </a:fld>
            <a:endParaRPr lang="en-US" altLang="zh-CN">
              <a:latin typeface="Arial" charset="0"/>
            </a:endParaRPr>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根据上页</a:t>
            </a:r>
            <a:r>
              <a:rPr lang="en-US" altLang="zh-CN"/>
              <a:t>B</a:t>
            </a:r>
            <a:r>
              <a:rPr lang="en-US" altLang="zh-CN" baseline="-25000"/>
              <a:t>2</a:t>
            </a:r>
            <a:r>
              <a:rPr lang="en-US" altLang="zh-CN"/>
              <a:t> </a:t>
            </a:r>
            <a:endParaRPr lang="en-US" altLang="zh-CN" baseline="-25000"/>
          </a:p>
        </p:txBody>
      </p:sp>
    </p:spTree>
    <p:extLst>
      <p:ext uri="{BB962C8B-B14F-4D97-AF65-F5344CB8AC3E}">
        <p14:creationId xmlns:p14="http://schemas.microsoft.com/office/powerpoint/2010/main" val="1648527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0BE8F875-83A1-41C4-AFD9-439285844EFA}" type="slidenum">
              <a:rPr lang="en-US" altLang="zh-CN" smtClean="0">
                <a:solidFill>
                  <a:prstClr val="black">
                    <a:tint val="75000"/>
                  </a:prstClr>
                </a:solidFill>
              </a:rPr>
              <a:pPr>
                <a:defRPr/>
              </a:pPr>
              <a:t>‹#›</a:t>
            </a:fld>
            <a:endParaRPr lang="en-US" altLang="zh-CN">
              <a:solidFill>
                <a:prstClr val="black">
                  <a:tint val="75000"/>
                </a:prstClr>
              </a:solidFill>
            </a:endParaRPr>
          </a:p>
        </p:txBody>
      </p:sp>
      <p:sp>
        <p:nvSpPr>
          <p:cNvPr id="7" name="TextBox 6"/>
          <p:cNvSpPr txBox="1"/>
          <p:nvPr/>
        </p:nvSpPr>
        <p:spPr>
          <a:xfrm>
            <a:off x="-13063" y="6551470"/>
            <a:ext cx="9144000" cy="288000"/>
          </a:xfrm>
          <a:prstGeom prst="rect">
            <a:avLst/>
          </a:prstGeom>
        </p:spPr>
        <p:style>
          <a:lnRef idx="1">
            <a:schemeClr val="accent5"/>
          </a:lnRef>
          <a:fillRef idx="3">
            <a:schemeClr val="accent5"/>
          </a:fillRef>
          <a:effectRef idx="2">
            <a:schemeClr val="accent5"/>
          </a:effectRef>
          <a:fontRef idx="minor">
            <a:schemeClr val="lt1"/>
          </a:fontRef>
        </p:style>
        <p:txBody>
          <a:bodyPr vert="horz" wrap="none" lIns="91440" tIns="45720" rIns="91440" bIns="45720" rtlCol="0" anchor="ctr">
            <a:normAutofit/>
          </a:bodyPr>
          <a:lstStyle/>
          <a:p>
            <a:pPr fontAlgn="auto">
              <a:spcAft>
                <a:spcPts val="0"/>
              </a:spcAft>
            </a:pPr>
            <a:r>
              <a:rPr lang="en-US" altLang="zh-CN" sz="1200" dirty="0">
                <a:solidFill>
                  <a:prstClr val="white"/>
                </a:solidFill>
              </a:rPr>
              <a:t>     </a:t>
            </a:r>
            <a:r>
              <a:rPr lang="zh-CN" altLang="en-US" sz="1200" dirty="0">
                <a:solidFill>
                  <a:prstClr val="white"/>
                </a:solidFill>
              </a:rPr>
              <a:t>第</a:t>
            </a:r>
            <a:r>
              <a:rPr lang="en-US" altLang="zh-CN" sz="1200" dirty="0">
                <a:solidFill>
                  <a:prstClr val="white"/>
                </a:solidFill>
              </a:rPr>
              <a:t>6</a:t>
            </a:r>
            <a:r>
              <a:rPr lang="zh-CN" altLang="en-US" sz="1200" dirty="0">
                <a:solidFill>
                  <a:prstClr val="white"/>
                </a:solidFill>
              </a:rPr>
              <a:t>章参数估计和假设检验</a:t>
            </a:r>
            <a:r>
              <a:rPr lang="en-US" altLang="zh-CN" sz="1200" dirty="0">
                <a:solidFill>
                  <a:prstClr val="white"/>
                </a:solidFill>
              </a:rPr>
              <a:t>                                                                                                                                        </a:t>
            </a:r>
            <a:r>
              <a:rPr lang="zh-CN" altLang="en-US" sz="1200" dirty="0">
                <a:solidFill>
                  <a:prstClr val="white"/>
                </a:solidFill>
              </a:rPr>
              <a:t>计算机科学与技术学院</a:t>
            </a:r>
          </a:p>
        </p:txBody>
      </p:sp>
      <p:sp>
        <p:nvSpPr>
          <p:cNvPr id="8" name="标题 1"/>
          <p:cNvSpPr txBox="1">
            <a:spLocks/>
          </p:cNvSpPr>
          <p:nvPr/>
        </p:nvSpPr>
        <p:spPr>
          <a:xfrm>
            <a:off x="0" y="17538"/>
            <a:ext cx="9144000" cy="842324"/>
          </a:xfrm>
          <a:prstGeom prst="rect">
            <a:avLst/>
          </a:prstGeom>
        </p:spPr>
        <p:style>
          <a:lnRef idx="1">
            <a:schemeClr val="accent1"/>
          </a:lnRef>
          <a:fillRef idx="3">
            <a:schemeClr val="accent1"/>
          </a:fillRef>
          <a:effectRef idx="2">
            <a:schemeClr val="accent1"/>
          </a:effectRef>
          <a:fontRef idx="minor">
            <a:schemeClr val="lt1"/>
          </a:fontRef>
        </p:style>
        <p:txBody>
          <a:bodyPr>
            <a:normAutofit fontScale="975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pPr>
            <a:endParaRPr lang="zh-CN" altLang="en-US" dirty="0">
              <a:solidFill>
                <a:prstClr val="white"/>
              </a:solidFill>
            </a:endParaRPr>
          </a:p>
        </p:txBody>
      </p:sp>
      <p:sp>
        <p:nvSpPr>
          <p:cNvPr id="9" name="灯片编号占位符 5"/>
          <p:cNvSpPr txBox="1">
            <a:spLocks/>
          </p:cNvSpPr>
          <p:nvPr/>
        </p:nvSpPr>
        <p:spPr>
          <a:xfrm>
            <a:off x="6758880" y="6508750"/>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fld id="{8DF23776-A7A3-40CC-A908-6FD92DB23DA5}" type="slidenum">
              <a:rPr lang="zh-CN" altLang="en-US" smtClean="0">
                <a:solidFill>
                  <a:prstClr val="white"/>
                </a:solidFill>
              </a:rPr>
              <a:pPr fontAlgn="auto">
                <a:spcBef>
                  <a:spcPts val="0"/>
                </a:spcBef>
                <a:spcAft>
                  <a:spcPts val="0"/>
                </a:spcAft>
              </a:pPr>
              <a:t>‹#›</a:t>
            </a:fld>
            <a:endParaRPr lang="zh-CN" altLang="en-US" dirty="0">
              <a:solidFill>
                <a:prstClr val="white"/>
              </a:solidFill>
            </a:endParaRPr>
          </a:p>
        </p:txBody>
      </p:sp>
      <p:sp>
        <p:nvSpPr>
          <p:cNvPr id="10" name="标题占位符 1"/>
          <p:cNvSpPr>
            <a:spLocks noGrp="1"/>
          </p:cNvSpPr>
          <p:nvPr>
            <p:ph type="title"/>
          </p:nvPr>
        </p:nvSpPr>
        <p:spPr>
          <a:xfrm>
            <a:off x="457200" y="95897"/>
            <a:ext cx="8229600" cy="706090"/>
          </a:xfrm>
          <a:prstGeom prst="rect">
            <a:avLst/>
          </a:prstGeom>
        </p:spPr>
        <p:txBody>
          <a:bodyPr vert="horz" lIns="91440" tIns="45720" rIns="91440" bIns="45720" rtlCol="0" anchor="ctr">
            <a:normAutofit/>
          </a:bodyPr>
          <a:lstStyle>
            <a:lvl1pPr>
              <a:defRPr sz="4000" b="1" baseline="0">
                <a:solidFill>
                  <a:schemeClr val="bg1"/>
                </a:solidFill>
                <a:latin typeface="Times New Roman" panose="02020603050405020304" pitchFamily="18" charset="0"/>
              </a:defRPr>
            </a:lvl1pPr>
          </a:lstStyle>
          <a:p>
            <a:r>
              <a:rPr lang="zh-CN" altLang="en-US" dirty="0"/>
              <a:t>单击此处编辑母版标题样式</a:t>
            </a:r>
          </a:p>
        </p:txBody>
      </p:sp>
    </p:spTree>
    <p:extLst>
      <p:ext uri="{BB962C8B-B14F-4D97-AF65-F5344CB8AC3E}">
        <p14:creationId xmlns:p14="http://schemas.microsoft.com/office/powerpoint/2010/main" val="1556415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0BE8F875-83A1-41C4-AFD9-439285844EFA}" type="slidenum">
              <a:rPr lang="en-US" altLang="zh-CN" smtClean="0">
                <a:solidFill>
                  <a:prstClr val="black">
                    <a:tint val="75000"/>
                  </a:prstClr>
                </a:solidFill>
              </a:rPr>
              <a:pPr>
                <a:defRPr/>
              </a:pPr>
              <a:t>‹#›</a:t>
            </a:fld>
            <a:endParaRPr lang="en-US" altLang="zh-CN">
              <a:solidFill>
                <a:prstClr val="black">
                  <a:tint val="75000"/>
                </a:prstClr>
              </a:solidFill>
            </a:endParaRPr>
          </a:p>
        </p:txBody>
      </p:sp>
      <p:sp>
        <p:nvSpPr>
          <p:cNvPr id="7" name="TextBox 6"/>
          <p:cNvSpPr txBox="1"/>
          <p:nvPr/>
        </p:nvSpPr>
        <p:spPr>
          <a:xfrm>
            <a:off x="-13063" y="6551470"/>
            <a:ext cx="9144000" cy="288000"/>
          </a:xfrm>
          <a:prstGeom prst="rect">
            <a:avLst/>
          </a:prstGeom>
        </p:spPr>
        <p:style>
          <a:lnRef idx="1">
            <a:schemeClr val="accent5"/>
          </a:lnRef>
          <a:fillRef idx="3">
            <a:schemeClr val="accent5"/>
          </a:fillRef>
          <a:effectRef idx="2">
            <a:schemeClr val="accent5"/>
          </a:effectRef>
          <a:fontRef idx="minor">
            <a:schemeClr val="lt1"/>
          </a:fontRef>
        </p:style>
        <p:txBody>
          <a:bodyPr vert="horz" wrap="none" lIns="91440" tIns="45720" rIns="91440" bIns="45720" rtlCol="0" anchor="ctr">
            <a:normAutofit/>
          </a:bodyPr>
          <a:lstStyle/>
          <a:p>
            <a:pPr fontAlgn="auto">
              <a:spcAft>
                <a:spcPts val="0"/>
              </a:spcAft>
            </a:pPr>
            <a:r>
              <a:rPr lang="en-US" altLang="zh-CN" sz="1200" dirty="0">
                <a:solidFill>
                  <a:prstClr val="white"/>
                </a:solidFill>
              </a:rPr>
              <a:t>     </a:t>
            </a:r>
            <a:r>
              <a:rPr lang="zh-CN" altLang="en-US" sz="1200" dirty="0">
                <a:solidFill>
                  <a:prstClr val="white"/>
                </a:solidFill>
              </a:rPr>
              <a:t>第</a:t>
            </a:r>
            <a:r>
              <a:rPr lang="en-US" altLang="zh-CN" sz="1200" dirty="0">
                <a:solidFill>
                  <a:prstClr val="white"/>
                </a:solidFill>
              </a:rPr>
              <a:t>6</a:t>
            </a:r>
            <a:r>
              <a:rPr lang="zh-CN" altLang="en-US" sz="1200" dirty="0">
                <a:solidFill>
                  <a:prstClr val="white"/>
                </a:solidFill>
              </a:rPr>
              <a:t>章 参数估计和假设检验</a:t>
            </a:r>
            <a:r>
              <a:rPr lang="en-US" altLang="zh-CN" sz="1200" dirty="0">
                <a:solidFill>
                  <a:prstClr val="white"/>
                </a:solidFill>
              </a:rPr>
              <a:t>                                                                                                                                        </a:t>
            </a:r>
            <a:r>
              <a:rPr lang="zh-CN" altLang="en-US" sz="1200" dirty="0">
                <a:solidFill>
                  <a:prstClr val="white"/>
                </a:solidFill>
              </a:rPr>
              <a:t>计算机科学与技术学院</a:t>
            </a:r>
          </a:p>
        </p:txBody>
      </p:sp>
      <p:sp>
        <p:nvSpPr>
          <p:cNvPr id="9" name="灯片编号占位符 5"/>
          <p:cNvSpPr txBox="1">
            <a:spLocks/>
          </p:cNvSpPr>
          <p:nvPr/>
        </p:nvSpPr>
        <p:spPr>
          <a:xfrm>
            <a:off x="6758880" y="6508750"/>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fld id="{8DF23776-A7A3-40CC-A908-6FD92DB23DA5}" type="slidenum">
              <a:rPr lang="zh-CN" altLang="en-US" smtClean="0">
                <a:solidFill>
                  <a:prstClr val="white"/>
                </a:solidFill>
              </a:rPr>
              <a:pPr fontAlgn="auto">
                <a:spcBef>
                  <a:spcPts val="0"/>
                </a:spcBef>
                <a:spcAft>
                  <a:spcPts val="0"/>
                </a:spcAft>
              </a:pPr>
              <a:t>‹#›</a:t>
            </a:fld>
            <a:endParaRPr lang="zh-CN" altLang="en-US" dirty="0">
              <a:solidFill>
                <a:prstClr val="white"/>
              </a:solidFill>
            </a:endParaRPr>
          </a:p>
        </p:txBody>
      </p:sp>
    </p:spTree>
    <p:extLst>
      <p:ext uri="{BB962C8B-B14F-4D97-AF65-F5344CB8AC3E}">
        <p14:creationId xmlns:p14="http://schemas.microsoft.com/office/powerpoint/2010/main" val="32983028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116632"/>
            <a:ext cx="8229600" cy="70609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124744"/>
            <a:ext cx="8229600" cy="500141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solidFill>
                <a:prstClr val="black">
                  <a:tint val="75000"/>
                </a:prstClr>
              </a:solidFill>
              <a:ea typeface="宋体" pitchFamily="2"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solidFill>
                <a:prstClr val="black">
                  <a:tint val="75000"/>
                </a:prstClr>
              </a:solidFill>
              <a:ea typeface="宋体" pitchFamily="2"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BE8F875-83A1-41C4-AFD9-439285844EFA}" type="slidenum">
              <a:rPr lang="en-US" altLang="zh-CN" smtClean="0">
                <a:solidFill>
                  <a:prstClr val="black">
                    <a:tint val="75000"/>
                  </a:prstClr>
                </a:solidFill>
                <a:ea typeface="宋体" pitchFamily="2" charset="-122"/>
              </a:rPr>
              <a:pPr>
                <a:defRPr/>
              </a:pPr>
              <a:t>‹#›</a:t>
            </a:fld>
            <a:endParaRPr lang="en-US" altLang="zh-CN">
              <a:solidFill>
                <a:prstClr val="black">
                  <a:tint val="75000"/>
                </a:prstClr>
              </a:solidFill>
              <a:ea typeface="宋体" pitchFamily="2" charset="-122"/>
            </a:endParaRPr>
          </a:p>
        </p:txBody>
      </p:sp>
    </p:spTree>
    <p:extLst>
      <p:ext uri="{BB962C8B-B14F-4D97-AF65-F5344CB8AC3E}">
        <p14:creationId xmlns:p14="http://schemas.microsoft.com/office/powerpoint/2010/main" val="3060379100"/>
      </p:ext>
    </p:extLst>
  </p:cSld>
  <p:clrMap bg1="lt1" tx1="dk1" bg2="lt2" tx2="dk2" accent1="accent1" accent2="accent2" accent3="accent3" accent4="accent4" accent5="accent5" accent6="accent6" hlink="hlink" folHlink="folHlink"/>
  <p:sldLayoutIdLst>
    <p:sldLayoutId id="2147483951" r:id="rId1"/>
    <p:sldLayoutId id="2147483952"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17.wmf"/><Relationship Id="rId18" Type="http://schemas.openxmlformats.org/officeDocument/2006/relationships/oleObject" Target="../embeddings/oleObject20.bin"/><Relationship Id="rId26" Type="http://schemas.openxmlformats.org/officeDocument/2006/relationships/oleObject" Target="../embeddings/oleObject24.bin"/><Relationship Id="rId3" Type="http://schemas.openxmlformats.org/officeDocument/2006/relationships/notesSlide" Target="../notesSlides/notesSlide3.xml"/><Relationship Id="rId21" Type="http://schemas.openxmlformats.org/officeDocument/2006/relationships/image" Target="../media/image21.wmf"/><Relationship Id="rId7" Type="http://schemas.openxmlformats.org/officeDocument/2006/relationships/image" Target="../media/image14.wmf"/><Relationship Id="rId12" Type="http://schemas.openxmlformats.org/officeDocument/2006/relationships/oleObject" Target="../embeddings/oleObject17.bin"/><Relationship Id="rId17" Type="http://schemas.openxmlformats.org/officeDocument/2006/relationships/image" Target="../media/image19.wmf"/><Relationship Id="rId25" Type="http://schemas.openxmlformats.org/officeDocument/2006/relationships/image" Target="../media/image23.wmf"/><Relationship Id="rId2" Type="http://schemas.openxmlformats.org/officeDocument/2006/relationships/slideLayout" Target="../slideLayouts/slideLayout2.xml"/><Relationship Id="rId16" Type="http://schemas.openxmlformats.org/officeDocument/2006/relationships/oleObject" Target="../embeddings/oleObject19.bin"/><Relationship Id="rId20" Type="http://schemas.openxmlformats.org/officeDocument/2006/relationships/oleObject" Target="../embeddings/oleObject21.bin"/><Relationship Id="rId29" Type="http://schemas.openxmlformats.org/officeDocument/2006/relationships/image" Target="../media/image25.wmf"/><Relationship Id="rId1" Type="http://schemas.openxmlformats.org/officeDocument/2006/relationships/vmlDrawing" Target="../drawings/vmlDrawing5.vml"/><Relationship Id="rId6" Type="http://schemas.openxmlformats.org/officeDocument/2006/relationships/oleObject" Target="../embeddings/oleObject14.bin"/><Relationship Id="rId11" Type="http://schemas.openxmlformats.org/officeDocument/2006/relationships/image" Target="../media/image16.wmf"/><Relationship Id="rId24" Type="http://schemas.openxmlformats.org/officeDocument/2006/relationships/oleObject" Target="../embeddings/oleObject23.bin"/><Relationship Id="rId5" Type="http://schemas.openxmlformats.org/officeDocument/2006/relationships/image" Target="../media/image13.wmf"/><Relationship Id="rId15" Type="http://schemas.openxmlformats.org/officeDocument/2006/relationships/image" Target="../media/image18.wmf"/><Relationship Id="rId23" Type="http://schemas.openxmlformats.org/officeDocument/2006/relationships/image" Target="../media/image22.wmf"/><Relationship Id="rId28" Type="http://schemas.openxmlformats.org/officeDocument/2006/relationships/oleObject" Target="../embeddings/oleObject25.bin"/><Relationship Id="rId10" Type="http://schemas.openxmlformats.org/officeDocument/2006/relationships/oleObject" Target="../embeddings/oleObject16.bin"/><Relationship Id="rId19" Type="http://schemas.openxmlformats.org/officeDocument/2006/relationships/image" Target="../media/image20.wmf"/><Relationship Id="rId4" Type="http://schemas.openxmlformats.org/officeDocument/2006/relationships/oleObject" Target="../embeddings/oleObject13.bin"/><Relationship Id="rId9" Type="http://schemas.openxmlformats.org/officeDocument/2006/relationships/image" Target="../media/image15.wmf"/><Relationship Id="rId14" Type="http://schemas.openxmlformats.org/officeDocument/2006/relationships/oleObject" Target="../embeddings/oleObject18.bin"/><Relationship Id="rId22" Type="http://schemas.openxmlformats.org/officeDocument/2006/relationships/oleObject" Target="../embeddings/oleObject22.bin"/><Relationship Id="rId27" Type="http://schemas.openxmlformats.org/officeDocument/2006/relationships/image" Target="../media/image24.wmf"/></Relationships>
</file>

<file path=ppt/slides/_rels/slide11.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7.wmf"/><Relationship Id="rId5" Type="http://schemas.openxmlformats.org/officeDocument/2006/relationships/oleObject" Target="../embeddings/oleObject27.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29.bin"/></Relationships>
</file>

<file path=ppt/slides/_rels/slide12.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1.wmf"/><Relationship Id="rId5" Type="http://schemas.openxmlformats.org/officeDocument/2006/relationships/oleObject" Target="../embeddings/oleObject31.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33.bin"/></Relationships>
</file>

<file path=ppt/slides/_rels/slide13.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5.wmf"/><Relationship Id="rId5" Type="http://schemas.openxmlformats.org/officeDocument/2006/relationships/oleObject" Target="../embeddings/oleObject35.bin"/><Relationship Id="rId10" Type="http://schemas.openxmlformats.org/officeDocument/2006/relationships/image" Target="../media/image37.emf"/><Relationship Id="rId4" Type="http://schemas.openxmlformats.org/officeDocument/2006/relationships/image" Target="../media/image34.wmf"/><Relationship Id="rId9" Type="http://schemas.openxmlformats.org/officeDocument/2006/relationships/oleObject" Target="../embeddings/oleObject37.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39.bin"/><Relationship Id="rId5" Type="http://schemas.openxmlformats.org/officeDocument/2006/relationships/image" Target="../media/image38.wmf"/><Relationship Id="rId4" Type="http://schemas.openxmlformats.org/officeDocument/2006/relationships/oleObject" Target="../embeddings/oleObject38.bin"/></Relationships>
</file>

<file path=ppt/slides/_rels/slide17.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1.wmf"/><Relationship Id="rId5" Type="http://schemas.openxmlformats.org/officeDocument/2006/relationships/oleObject" Target="../embeddings/oleObject41.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43.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notesSlide" Target="../notesSlides/notesSlide5.xml"/><Relationship Id="rId7"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45.bin"/><Relationship Id="rId5" Type="http://schemas.openxmlformats.org/officeDocument/2006/relationships/image" Target="../media/image44.wmf"/><Relationship Id="rId4" Type="http://schemas.openxmlformats.org/officeDocument/2006/relationships/oleObject" Target="../embeddings/oleObject44.bin"/><Relationship Id="rId9" Type="http://schemas.openxmlformats.org/officeDocument/2006/relationships/image" Target="../media/image46.wmf"/></Relationships>
</file>

<file path=ppt/slides/_rels/slide19.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8.wmf"/><Relationship Id="rId5" Type="http://schemas.openxmlformats.org/officeDocument/2006/relationships/oleObject" Target="../embeddings/oleObject48.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50.bin"/></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audio" Target="../media/audio2.wav"/></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52.wmf"/><Relationship Id="rId5" Type="http://schemas.openxmlformats.org/officeDocument/2006/relationships/oleObject" Target="../embeddings/oleObject52.bin"/><Relationship Id="rId4" Type="http://schemas.openxmlformats.org/officeDocument/2006/relationships/image" Target="../media/image51.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54.wmf"/><Relationship Id="rId5" Type="http://schemas.openxmlformats.org/officeDocument/2006/relationships/oleObject" Target="../embeddings/oleObject54.bin"/><Relationship Id="rId4" Type="http://schemas.openxmlformats.org/officeDocument/2006/relationships/image" Target="../media/image53.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6.wmf"/><Relationship Id="rId5" Type="http://schemas.openxmlformats.org/officeDocument/2006/relationships/oleObject" Target="../embeddings/oleObject56.bin"/><Relationship Id="rId4" Type="http://schemas.openxmlformats.org/officeDocument/2006/relationships/image" Target="../media/image55.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57.wmf"/><Relationship Id="rId4" Type="http://schemas.openxmlformats.org/officeDocument/2006/relationships/oleObject" Target="../embeddings/oleObject57.bin"/></Relationships>
</file>

<file path=ppt/slides/_rels/slide24.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59.wmf"/><Relationship Id="rId5" Type="http://schemas.openxmlformats.org/officeDocument/2006/relationships/oleObject" Target="../embeddings/oleObject59.bin"/><Relationship Id="rId10" Type="http://schemas.openxmlformats.org/officeDocument/2006/relationships/image" Target="../media/image61.wmf"/><Relationship Id="rId4" Type="http://schemas.openxmlformats.org/officeDocument/2006/relationships/image" Target="../media/image58.wmf"/><Relationship Id="rId9" Type="http://schemas.openxmlformats.org/officeDocument/2006/relationships/oleObject" Target="../embeddings/oleObject61.bin"/></Relationships>
</file>

<file path=ppt/slides/_rels/slide25.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63.wmf"/><Relationship Id="rId5" Type="http://schemas.openxmlformats.org/officeDocument/2006/relationships/oleObject" Target="../embeddings/oleObject63.bin"/><Relationship Id="rId4" Type="http://schemas.openxmlformats.org/officeDocument/2006/relationships/image" Target="../media/image62.wmf"/></Relationships>
</file>

<file path=ppt/slides/_rels/slide26.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65.bin"/><Relationship Id="rId7"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66.wmf"/><Relationship Id="rId5" Type="http://schemas.openxmlformats.org/officeDocument/2006/relationships/oleObject" Target="../embeddings/oleObject66.bin"/><Relationship Id="rId4" Type="http://schemas.openxmlformats.org/officeDocument/2006/relationships/image" Target="../media/image65.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70.bin"/><Relationship Id="rId13" Type="http://schemas.openxmlformats.org/officeDocument/2006/relationships/image" Target="../media/image72.wmf"/><Relationship Id="rId3" Type="http://schemas.openxmlformats.org/officeDocument/2006/relationships/notesSlide" Target="../notesSlides/notesSlide7.xml"/><Relationship Id="rId7" Type="http://schemas.openxmlformats.org/officeDocument/2006/relationships/image" Target="../media/image69.wmf"/><Relationship Id="rId12"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69.bin"/><Relationship Id="rId11" Type="http://schemas.openxmlformats.org/officeDocument/2006/relationships/image" Target="../media/image71.wmf"/><Relationship Id="rId5" Type="http://schemas.openxmlformats.org/officeDocument/2006/relationships/image" Target="../media/image68.wmf"/><Relationship Id="rId15" Type="http://schemas.openxmlformats.org/officeDocument/2006/relationships/image" Target="../media/image73.wmf"/><Relationship Id="rId10" Type="http://schemas.openxmlformats.org/officeDocument/2006/relationships/oleObject" Target="../embeddings/oleObject71.bin"/><Relationship Id="rId4" Type="http://schemas.openxmlformats.org/officeDocument/2006/relationships/oleObject" Target="../embeddings/oleObject68.bin"/><Relationship Id="rId9" Type="http://schemas.openxmlformats.org/officeDocument/2006/relationships/image" Target="../media/image70.wmf"/><Relationship Id="rId14" Type="http://schemas.openxmlformats.org/officeDocument/2006/relationships/oleObject" Target="../embeddings/oleObject73.bin"/></Relationships>
</file>

<file path=ppt/slides/_rels/slide28.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74.bin"/><Relationship Id="rId7"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75.wmf"/><Relationship Id="rId5" Type="http://schemas.openxmlformats.org/officeDocument/2006/relationships/oleObject" Target="../embeddings/oleObject75.bin"/><Relationship Id="rId4" Type="http://schemas.openxmlformats.org/officeDocument/2006/relationships/image" Target="../media/image74.wmf"/></Relationships>
</file>

<file path=ppt/slides/_rels/slide29.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77.bin"/><Relationship Id="rId7"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78.wmf"/><Relationship Id="rId5" Type="http://schemas.openxmlformats.org/officeDocument/2006/relationships/oleObject" Target="../embeddings/oleObject78.bin"/><Relationship Id="rId10" Type="http://schemas.openxmlformats.org/officeDocument/2006/relationships/image" Target="../media/image80.wmf"/><Relationship Id="rId4" Type="http://schemas.openxmlformats.org/officeDocument/2006/relationships/image" Target="../media/image77.wmf"/><Relationship Id="rId9" Type="http://schemas.openxmlformats.org/officeDocument/2006/relationships/oleObject" Target="../embeddings/oleObject80.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83.wmf"/><Relationship Id="rId13" Type="http://schemas.openxmlformats.org/officeDocument/2006/relationships/image" Target="../media/image85.wmf"/><Relationship Id="rId3" Type="http://schemas.openxmlformats.org/officeDocument/2006/relationships/oleObject" Target="../embeddings/oleObject81.bin"/><Relationship Id="rId7" Type="http://schemas.openxmlformats.org/officeDocument/2006/relationships/oleObject" Target="../embeddings/oleObject83.bin"/><Relationship Id="rId12" Type="http://schemas.openxmlformats.org/officeDocument/2006/relationships/oleObject" Target="../embeddings/oleObject85.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82.wmf"/><Relationship Id="rId11" Type="http://schemas.openxmlformats.org/officeDocument/2006/relationships/image" Target="../media/image84.wmf"/><Relationship Id="rId5" Type="http://schemas.openxmlformats.org/officeDocument/2006/relationships/oleObject" Target="../embeddings/oleObject82.bin"/><Relationship Id="rId15" Type="http://schemas.openxmlformats.org/officeDocument/2006/relationships/image" Target="../media/image91.png"/><Relationship Id="rId10" Type="http://schemas.openxmlformats.org/officeDocument/2006/relationships/oleObject" Target="../embeddings/oleObject84.bin"/><Relationship Id="rId4" Type="http://schemas.openxmlformats.org/officeDocument/2006/relationships/image" Target="../media/image81.wmf"/><Relationship Id="rId9" Type="http://schemas.openxmlformats.org/officeDocument/2006/relationships/image" Target="../media/image86.png"/></Relationships>
</file>

<file path=ppt/slides/_rels/slide31.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86.bin"/><Relationship Id="rId7" Type="http://schemas.openxmlformats.org/officeDocument/2006/relationships/oleObject" Target="../embeddings/oleObject88.bin"/><Relationship Id="rId12" Type="http://schemas.openxmlformats.org/officeDocument/2006/relationships/image" Target="../media/image90.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87.wmf"/><Relationship Id="rId11" Type="http://schemas.openxmlformats.org/officeDocument/2006/relationships/oleObject" Target="../embeddings/oleObject90.bin"/><Relationship Id="rId5" Type="http://schemas.openxmlformats.org/officeDocument/2006/relationships/oleObject" Target="../embeddings/oleObject87.bin"/><Relationship Id="rId10" Type="http://schemas.openxmlformats.org/officeDocument/2006/relationships/image" Target="../media/image89.wmf"/><Relationship Id="rId4" Type="http://schemas.openxmlformats.org/officeDocument/2006/relationships/image" Target="../media/image86.wmf"/><Relationship Id="rId9" Type="http://schemas.openxmlformats.org/officeDocument/2006/relationships/oleObject" Target="../embeddings/oleObject89.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93.bin"/><Relationship Id="rId3" Type="http://schemas.openxmlformats.org/officeDocument/2006/relationships/oleObject" Target="../embeddings/oleObject91.bin"/><Relationship Id="rId7" Type="http://schemas.openxmlformats.org/officeDocument/2006/relationships/image" Target="../media/image93.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92.bin"/><Relationship Id="rId5" Type="http://schemas.openxmlformats.org/officeDocument/2006/relationships/image" Target="../media/image91.jpeg"/><Relationship Id="rId10" Type="http://schemas.openxmlformats.org/officeDocument/2006/relationships/image" Target="../media/image95.png"/><Relationship Id="rId4" Type="http://schemas.openxmlformats.org/officeDocument/2006/relationships/image" Target="../media/image92.wmf"/><Relationship Id="rId9" Type="http://schemas.openxmlformats.org/officeDocument/2006/relationships/image" Target="../media/image94.wmf"/></Relationships>
</file>

<file path=ppt/slides/_rels/slide34.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oleObject" Target="../embeddings/oleObject94.bin"/><Relationship Id="rId7" Type="http://schemas.openxmlformats.org/officeDocument/2006/relationships/oleObject" Target="../embeddings/oleObject96.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97.wmf"/><Relationship Id="rId5" Type="http://schemas.openxmlformats.org/officeDocument/2006/relationships/oleObject" Target="../embeddings/oleObject95.bin"/><Relationship Id="rId10" Type="http://schemas.openxmlformats.org/officeDocument/2006/relationships/image" Target="../media/image99.wmf"/><Relationship Id="rId4" Type="http://schemas.openxmlformats.org/officeDocument/2006/relationships/image" Target="../media/image96.wmf"/><Relationship Id="rId9" Type="http://schemas.openxmlformats.org/officeDocument/2006/relationships/oleObject" Target="../embeddings/oleObject97.bin"/></Relationships>
</file>

<file path=ppt/slides/_rels/slide35.x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oleObject" Target="../embeddings/oleObject98.bin"/><Relationship Id="rId7" Type="http://schemas.openxmlformats.org/officeDocument/2006/relationships/oleObject" Target="../embeddings/oleObject100.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01.wmf"/><Relationship Id="rId5" Type="http://schemas.openxmlformats.org/officeDocument/2006/relationships/oleObject" Target="../embeddings/oleObject99.bin"/><Relationship Id="rId4" Type="http://schemas.openxmlformats.org/officeDocument/2006/relationships/image" Target="../media/image100.wmf"/></Relationships>
</file>

<file path=ppt/slides/_rels/slide36.x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oleObject" Target="../embeddings/oleObject101.bin"/><Relationship Id="rId7" Type="http://schemas.openxmlformats.org/officeDocument/2006/relationships/oleObject" Target="../embeddings/oleObject103.bin"/><Relationship Id="rId12" Type="http://schemas.openxmlformats.org/officeDocument/2006/relationships/image" Target="../media/image107.w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104.wmf"/><Relationship Id="rId11" Type="http://schemas.openxmlformats.org/officeDocument/2006/relationships/oleObject" Target="../embeddings/oleObject105.bin"/><Relationship Id="rId5" Type="http://schemas.openxmlformats.org/officeDocument/2006/relationships/oleObject" Target="../embeddings/oleObject102.bin"/><Relationship Id="rId10" Type="http://schemas.openxmlformats.org/officeDocument/2006/relationships/image" Target="../media/image106.wmf"/><Relationship Id="rId4" Type="http://schemas.openxmlformats.org/officeDocument/2006/relationships/image" Target="../media/image103.emf"/><Relationship Id="rId9" Type="http://schemas.openxmlformats.org/officeDocument/2006/relationships/oleObject" Target="../embeddings/oleObject104.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08.bin"/><Relationship Id="rId13" Type="http://schemas.openxmlformats.org/officeDocument/2006/relationships/image" Target="../media/image112.wmf"/><Relationship Id="rId18" Type="http://schemas.openxmlformats.org/officeDocument/2006/relationships/oleObject" Target="../embeddings/oleObject113.bin"/><Relationship Id="rId3" Type="http://schemas.openxmlformats.org/officeDocument/2006/relationships/notesSlide" Target="../notesSlides/notesSlide9.xml"/><Relationship Id="rId21" Type="http://schemas.openxmlformats.org/officeDocument/2006/relationships/image" Target="../media/image116.wmf"/><Relationship Id="rId7" Type="http://schemas.openxmlformats.org/officeDocument/2006/relationships/image" Target="../media/image109.wmf"/><Relationship Id="rId12" Type="http://schemas.openxmlformats.org/officeDocument/2006/relationships/oleObject" Target="../embeddings/oleObject110.bin"/><Relationship Id="rId17" Type="http://schemas.openxmlformats.org/officeDocument/2006/relationships/image" Target="../media/image114.wmf"/><Relationship Id="rId2" Type="http://schemas.openxmlformats.org/officeDocument/2006/relationships/slideLayout" Target="../slideLayouts/slideLayout2.xml"/><Relationship Id="rId16" Type="http://schemas.openxmlformats.org/officeDocument/2006/relationships/oleObject" Target="../embeddings/oleObject112.bin"/><Relationship Id="rId20" Type="http://schemas.openxmlformats.org/officeDocument/2006/relationships/oleObject" Target="../embeddings/oleObject114.bin"/><Relationship Id="rId1" Type="http://schemas.openxmlformats.org/officeDocument/2006/relationships/vmlDrawing" Target="../drawings/vmlDrawing29.vml"/><Relationship Id="rId6" Type="http://schemas.openxmlformats.org/officeDocument/2006/relationships/oleObject" Target="../embeddings/oleObject107.bin"/><Relationship Id="rId11" Type="http://schemas.openxmlformats.org/officeDocument/2006/relationships/image" Target="../media/image111.wmf"/><Relationship Id="rId5" Type="http://schemas.openxmlformats.org/officeDocument/2006/relationships/image" Target="../media/image108.wmf"/><Relationship Id="rId15" Type="http://schemas.openxmlformats.org/officeDocument/2006/relationships/image" Target="../media/image113.wmf"/><Relationship Id="rId10" Type="http://schemas.openxmlformats.org/officeDocument/2006/relationships/oleObject" Target="../embeddings/oleObject109.bin"/><Relationship Id="rId19" Type="http://schemas.openxmlformats.org/officeDocument/2006/relationships/image" Target="../media/image115.wmf"/><Relationship Id="rId4" Type="http://schemas.openxmlformats.org/officeDocument/2006/relationships/oleObject" Target="../embeddings/oleObject106.bin"/><Relationship Id="rId9" Type="http://schemas.openxmlformats.org/officeDocument/2006/relationships/image" Target="../media/image110.wmf"/><Relationship Id="rId14" Type="http://schemas.openxmlformats.org/officeDocument/2006/relationships/oleObject" Target="../embeddings/oleObject111.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119.wmf"/><Relationship Id="rId13" Type="http://schemas.openxmlformats.org/officeDocument/2006/relationships/oleObject" Target="../embeddings/oleObject120.bin"/><Relationship Id="rId3" Type="http://schemas.openxmlformats.org/officeDocument/2006/relationships/oleObject" Target="../embeddings/oleObject115.bin"/><Relationship Id="rId7" Type="http://schemas.openxmlformats.org/officeDocument/2006/relationships/oleObject" Target="../embeddings/oleObject117.bin"/><Relationship Id="rId12" Type="http://schemas.openxmlformats.org/officeDocument/2006/relationships/image" Target="../media/image121.wmf"/><Relationship Id="rId2" Type="http://schemas.openxmlformats.org/officeDocument/2006/relationships/slideLayout" Target="../slideLayouts/slideLayout2.xml"/><Relationship Id="rId16" Type="http://schemas.openxmlformats.org/officeDocument/2006/relationships/image" Target="../media/image123.wmf"/><Relationship Id="rId1" Type="http://schemas.openxmlformats.org/officeDocument/2006/relationships/vmlDrawing" Target="../drawings/vmlDrawing30.vml"/><Relationship Id="rId6" Type="http://schemas.openxmlformats.org/officeDocument/2006/relationships/image" Target="../media/image118.wmf"/><Relationship Id="rId11" Type="http://schemas.openxmlformats.org/officeDocument/2006/relationships/oleObject" Target="../embeddings/oleObject119.bin"/><Relationship Id="rId5" Type="http://schemas.openxmlformats.org/officeDocument/2006/relationships/oleObject" Target="../embeddings/oleObject116.bin"/><Relationship Id="rId15" Type="http://schemas.openxmlformats.org/officeDocument/2006/relationships/oleObject" Target="../embeddings/oleObject121.bin"/><Relationship Id="rId10" Type="http://schemas.openxmlformats.org/officeDocument/2006/relationships/image" Target="../media/image120.wmf"/><Relationship Id="rId4" Type="http://schemas.openxmlformats.org/officeDocument/2006/relationships/image" Target="../media/image117.wmf"/><Relationship Id="rId9" Type="http://schemas.openxmlformats.org/officeDocument/2006/relationships/oleObject" Target="../embeddings/oleObject118.bin"/><Relationship Id="rId14" Type="http://schemas.openxmlformats.org/officeDocument/2006/relationships/image" Target="../media/image12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126.wmf"/><Relationship Id="rId13" Type="http://schemas.openxmlformats.org/officeDocument/2006/relationships/oleObject" Target="../embeddings/oleObject127.bin"/><Relationship Id="rId3" Type="http://schemas.openxmlformats.org/officeDocument/2006/relationships/oleObject" Target="../embeddings/oleObject122.bin"/><Relationship Id="rId7" Type="http://schemas.openxmlformats.org/officeDocument/2006/relationships/oleObject" Target="../embeddings/oleObject124.bin"/><Relationship Id="rId12" Type="http://schemas.openxmlformats.org/officeDocument/2006/relationships/image" Target="../media/image128.w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25.wmf"/><Relationship Id="rId11" Type="http://schemas.openxmlformats.org/officeDocument/2006/relationships/oleObject" Target="../embeddings/oleObject126.bin"/><Relationship Id="rId5" Type="http://schemas.openxmlformats.org/officeDocument/2006/relationships/oleObject" Target="../embeddings/oleObject123.bin"/><Relationship Id="rId10" Type="http://schemas.openxmlformats.org/officeDocument/2006/relationships/image" Target="../media/image127.wmf"/><Relationship Id="rId4" Type="http://schemas.openxmlformats.org/officeDocument/2006/relationships/image" Target="../media/image124.wmf"/><Relationship Id="rId9" Type="http://schemas.openxmlformats.org/officeDocument/2006/relationships/oleObject" Target="../embeddings/oleObject125.bin"/><Relationship Id="rId14" Type="http://schemas.openxmlformats.org/officeDocument/2006/relationships/image" Target="../media/image129.wmf"/></Relationships>
</file>

<file path=ppt/slides/_rels/slide41.x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oleObject" Target="../embeddings/oleObject128.bin"/><Relationship Id="rId7" Type="http://schemas.openxmlformats.org/officeDocument/2006/relationships/oleObject" Target="../embeddings/oleObject130.bin"/><Relationship Id="rId12" Type="http://schemas.openxmlformats.org/officeDocument/2006/relationships/image" Target="../media/image134.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31.wmf"/><Relationship Id="rId11" Type="http://schemas.openxmlformats.org/officeDocument/2006/relationships/oleObject" Target="../embeddings/oleObject132.bin"/><Relationship Id="rId5" Type="http://schemas.openxmlformats.org/officeDocument/2006/relationships/oleObject" Target="../embeddings/oleObject129.bin"/><Relationship Id="rId10" Type="http://schemas.openxmlformats.org/officeDocument/2006/relationships/image" Target="../media/image133.wmf"/><Relationship Id="rId4" Type="http://schemas.openxmlformats.org/officeDocument/2006/relationships/image" Target="../media/image130.wmf"/><Relationship Id="rId9" Type="http://schemas.openxmlformats.org/officeDocument/2006/relationships/oleObject" Target="../embeddings/oleObject131.bin"/></Relationships>
</file>

<file path=ppt/slides/_rels/slide42.xml.rels><?xml version="1.0" encoding="UTF-8" standalone="yes"?>
<Relationships xmlns="http://schemas.openxmlformats.org/package/2006/relationships"><Relationship Id="rId8" Type="http://schemas.openxmlformats.org/officeDocument/2006/relationships/image" Target="../media/image137.wmf"/><Relationship Id="rId3" Type="http://schemas.openxmlformats.org/officeDocument/2006/relationships/oleObject" Target="../embeddings/oleObject133.bin"/><Relationship Id="rId7" Type="http://schemas.openxmlformats.org/officeDocument/2006/relationships/oleObject" Target="../embeddings/oleObject135.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36.wmf"/><Relationship Id="rId5" Type="http://schemas.openxmlformats.org/officeDocument/2006/relationships/oleObject" Target="../embeddings/oleObject134.bin"/><Relationship Id="rId10" Type="http://schemas.openxmlformats.org/officeDocument/2006/relationships/image" Target="../media/image138.wmf"/><Relationship Id="rId4" Type="http://schemas.openxmlformats.org/officeDocument/2006/relationships/image" Target="../media/image135.wmf"/><Relationship Id="rId9" Type="http://schemas.openxmlformats.org/officeDocument/2006/relationships/oleObject" Target="../embeddings/oleObject136.bin"/></Relationships>
</file>

<file path=ppt/slides/_rels/slide43.xml.rels><?xml version="1.0" encoding="UTF-8" standalone="yes"?>
<Relationships xmlns="http://schemas.openxmlformats.org/package/2006/relationships"><Relationship Id="rId8" Type="http://schemas.openxmlformats.org/officeDocument/2006/relationships/image" Target="../media/image141.wmf"/><Relationship Id="rId3" Type="http://schemas.openxmlformats.org/officeDocument/2006/relationships/oleObject" Target="../embeddings/oleObject137.bin"/><Relationship Id="rId7" Type="http://schemas.openxmlformats.org/officeDocument/2006/relationships/oleObject" Target="../embeddings/oleObject139.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40.wmf"/><Relationship Id="rId5" Type="http://schemas.openxmlformats.org/officeDocument/2006/relationships/oleObject" Target="../embeddings/oleObject138.bin"/><Relationship Id="rId10" Type="http://schemas.openxmlformats.org/officeDocument/2006/relationships/image" Target="../media/image142.wmf"/><Relationship Id="rId4" Type="http://schemas.openxmlformats.org/officeDocument/2006/relationships/image" Target="../media/image139.wmf"/><Relationship Id="rId9" Type="http://schemas.openxmlformats.org/officeDocument/2006/relationships/oleObject" Target="../embeddings/oleObject140.bin"/></Relationships>
</file>

<file path=ppt/slides/_rels/slide44.xml.rels><?xml version="1.0" encoding="UTF-8" standalone="yes"?>
<Relationships xmlns="http://schemas.openxmlformats.org/package/2006/relationships"><Relationship Id="rId8" Type="http://schemas.openxmlformats.org/officeDocument/2006/relationships/image" Target="../media/image145.wmf"/><Relationship Id="rId3" Type="http://schemas.openxmlformats.org/officeDocument/2006/relationships/oleObject" Target="../embeddings/oleObject141.bin"/><Relationship Id="rId7" Type="http://schemas.openxmlformats.org/officeDocument/2006/relationships/oleObject" Target="../embeddings/oleObject143.bin"/><Relationship Id="rId12" Type="http://schemas.openxmlformats.org/officeDocument/2006/relationships/image" Target="../media/image147.wmf"/><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44.wmf"/><Relationship Id="rId11" Type="http://schemas.openxmlformats.org/officeDocument/2006/relationships/oleObject" Target="../embeddings/oleObject145.bin"/><Relationship Id="rId5" Type="http://schemas.openxmlformats.org/officeDocument/2006/relationships/oleObject" Target="../embeddings/oleObject142.bin"/><Relationship Id="rId10" Type="http://schemas.openxmlformats.org/officeDocument/2006/relationships/image" Target="../media/image146.wmf"/><Relationship Id="rId4" Type="http://schemas.openxmlformats.org/officeDocument/2006/relationships/image" Target="../media/image143.wmf"/><Relationship Id="rId9" Type="http://schemas.openxmlformats.org/officeDocument/2006/relationships/oleObject" Target="../embeddings/oleObject144.bin"/></Relationships>
</file>

<file path=ppt/slides/_rels/slide45.xml.rels><?xml version="1.0" encoding="UTF-8" standalone="yes"?>
<Relationships xmlns="http://schemas.openxmlformats.org/package/2006/relationships"><Relationship Id="rId8" Type="http://schemas.openxmlformats.org/officeDocument/2006/relationships/image" Target="../media/image150.emf"/><Relationship Id="rId13" Type="http://schemas.openxmlformats.org/officeDocument/2006/relationships/oleObject" Target="../embeddings/oleObject151.bin"/><Relationship Id="rId3" Type="http://schemas.openxmlformats.org/officeDocument/2006/relationships/oleObject" Target="../embeddings/oleObject146.bin"/><Relationship Id="rId7" Type="http://schemas.openxmlformats.org/officeDocument/2006/relationships/oleObject" Target="../embeddings/oleObject148.bin"/><Relationship Id="rId12" Type="http://schemas.openxmlformats.org/officeDocument/2006/relationships/image" Target="../media/image152.wmf"/><Relationship Id="rId2" Type="http://schemas.openxmlformats.org/officeDocument/2006/relationships/slideLayout" Target="../slideLayouts/slideLayout2.xml"/><Relationship Id="rId16" Type="http://schemas.openxmlformats.org/officeDocument/2006/relationships/image" Target="../media/image154.wmf"/><Relationship Id="rId1" Type="http://schemas.openxmlformats.org/officeDocument/2006/relationships/vmlDrawing" Target="../drawings/vmlDrawing36.vml"/><Relationship Id="rId6" Type="http://schemas.openxmlformats.org/officeDocument/2006/relationships/image" Target="../media/image149.emf"/><Relationship Id="rId11" Type="http://schemas.openxmlformats.org/officeDocument/2006/relationships/oleObject" Target="../embeddings/oleObject150.bin"/><Relationship Id="rId5" Type="http://schemas.openxmlformats.org/officeDocument/2006/relationships/oleObject" Target="../embeddings/oleObject147.bin"/><Relationship Id="rId15" Type="http://schemas.openxmlformats.org/officeDocument/2006/relationships/oleObject" Target="../embeddings/oleObject152.bin"/><Relationship Id="rId10" Type="http://schemas.openxmlformats.org/officeDocument/2006/relationships/image" Target="../media/image151.wmf"/><Relationship Id="rId4" Type="http://schemas.openxmlformats.org/officeDocument/2006/relationships/image" Target="../media/image148.wmf"/><Relationship Id="rId9" Type="http://schemas.openxmlformats.org/officeDocument/2006/relationships/oleObject" Target="../embeddings/oleObject149.bin"/><Relationship Id="rId14" Type="http://schemas.openxmlformats.org/officeDocument/2006/relationships/image" Target="../media/image153.wmf"/></Relationships>
</file>

<file path=ppt/slides/_rels/slide46.xml.rels><?xml version="1.0" encoding="UTF-8" standalone="yes"?>
<Relationships xmlns="http://schemas.openxmlformats.org/package/2006/relationships"><Relationship Id="rId8" Type="http://schemas.openxmlformats.org/officeDocument/2006/relationships/image" Target="../media/image157.wmf"/><Relationship Id="rId3" Type="http://schemas.openxmlformats.org/officeDocument/2006/relationships/oleObject" Target="../embeddings/oleObject153.bin"/><Relationship Id="rId7" Type="http://schemas.openxmlformats.org/officeDocument/2006/relationships/oleObject" Target="../embeddings/oleObject155.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56.wmf"/><Relationship Id="rId5" Type="http://schemas.openxmlformats.org/officeDocument/2006/relationships/oleObject" Target="../embeddings/oleObject154.bin"/><Relationship Id="rId4" Type="http://schemas.openxmlformats.org/officeDocument/2006/relationships/image" Target="../media/image155.wmf"/></Relationships>
</file>

<file path=ppt/slides/_rels/slide47.xml.rels><?xml version="1.0" encoding="UTF-8" standalone="yes"?>
<Relationships xmlns="http://schemas.openxmlformats.org/package/2006/relationships"><Relationship Id="rId8" Type="http://schemas.openxmlformats.org/officeDocument/2006/relationships/image" Target="../media/image160.wmf"/><Relationship Id="rId3" Type="http://schemas.openxmlformats.org/officeDocument/2006/relationships/oleObject" Target="../embeddings/oleObject156.bin"/><Relationship Id="rId7" Type="http://schemas.openxmlformats.org/officeDocument/2006/relationships/oleObject" Target="../embeddings/oleObject158.bin"/><Relationship Id="rId12" Type="http://schemas.openxmlformats.org/officeDocument/2006/relationships/image" Target="../media/image162.wmf"/><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59.wmf"/><Relationship Id="rId11" Type="http://schemas.openxmlformats.org/officeDocument/2006/relationships/oleObject" Target="../embeddings/oleObject160.bin"/><Relationship Id="rId5" Type="http://schemas.openxmlformats.org/officeDocument/2006/relationships/oleObject" Target="../embeddings/oleObject157.bin"/><Relationship Id="rId10" Type="http://schemas.openxmlformats.org/officeDocument/2006/relationships/image" Target="../media/image161.wmf"/><Relationship Id="rId4" Type="http://schemas.openxmlformats.org/officeDocument/2006/relationships/image" Target="../media/image158.wmf"/><Relationship Id="rId9" Type="http://schemas.openxmlformats.org/officeDocument/2006/relationships/oleObject" Target="../embeddings/oleObject159.bin"/></Relationships>
</file>

<file path=ppt/slides/_rels/slide48.xml.rels><?xml version="1.0" encoding="UTF-8" standalone="yes"?>
<Relationships xmlns="http://schemas.openxmlformats.org/package/2006/relationships"><Relationship Id="rId8" Type="http://schemas.openxmlformats.org/officeDocument/2006/relationships/image" Target="../media/image165.wmf"/><Relationship Id="rId3" Type="http://schemas.openxmlformats.org/officeDocument/2006/relationships/oleObject" Target="../embeddings/oleObject161.bin"/><Relationship Id="rId7" Type="http://schemas.openxmlformats.org/officeDocument/2006/relationships/oleObject" Target="../embeddings/oleObject163.bin"/><Relationship Id="rId12" Type="http://schemas.openxmlformats.org/officeDocument/2006/relationships/image" Target="../media/image167.wmf"/><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64.wmf"/><Relationship Id="rId11" Type="http://schemas.openxmlformats.org/officeDocument/2006/relationships/oleObject" Target="../embeddings/oleObject165.bin"/><Relationship Id="rId5" Type="http://schemas.openxmlformats.org/officeDocument/2006/relationships/oleObject" Target="../embeddings/oleObject162.bin"/><Relationship Id="rId10" Type="http://schemas.openxmlformats.org/officeDocument/2006/relationships/image" Target="../media/image166.wmf"/><Relationship Id="rId4" Type="http://schemas.openxmlformats.org/officeDocument/2006/relationships/image" Target="../media/image163.wmf"/><Relationship Id="rId9" Type="http://schemas.openxmlformats.org/officeDocument/2006/relationships/oleObject" Target="../embeddings/oleObject164.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6.bin"/><Relationship Id="rId14" Type="http://schemas.openxmlformats.org/officeDocument/2006/relationships/image" Target="../media/image8.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10.bin"/><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12.bin"/><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0" name="Text Box 4"/>
          <p:cNvSpPr txBox="1">
            <a:spLocks noChangeArrowheads="1"/>
          </p:cNvSpPr>
          <p:nvPr/>
        </p:nvSpPr>
        <p:spPr bwMode="auto">
          <a:xfrm>
            <a:off x="2843213" y="1124744"/>
            <a:ext cx="2592387" cy="1016000"/>
          </a:xfrm>
          <a:prstGeom prst="rect">
            <a:avLst/>
          </a:prstGeom>
          <a:solidFill>
            <a:srgbClr val="FFFF99"/>
          </a:solidFill>
          <a:ln w="9525">
            <a:solidFill>
              <a:srgbClr val="FF3300"/>
            </a:solidFill>
            <a:miter lim="800000"/>
            <a:headEnd/>
            <a:tailEnd/>
          </a:ln>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6000" b="1">
                <a:solidFill>
                  <a:srgbClr val="FF3300"/>
                </a:solidFill>
                <a:latin typeface="华文新魏" pitchFamily="2" charset="-122"/>
                <a:ea typeface="华文新魏" pitchFamily="2" charset="-122"/>
              </a:rPr>
              <a:t>第六章</a:t>
            </a:r>
            <a:r>
              <a:rPr kumimoji="1" lang="zh-CN" altLang="en-US" sz="6000" b="1">
                <a:solidFill>
                  <a:srgbClr val="FFFF00"/>
                </a:solidFill>
                <a:latin typeface="华文新魏" pitchFamily="2" charset="-122"/>
                <a:ea typeface="华文新魏" pitchFamily="2" charset="-122"/>
              </a:rPr>
              <a:t>  </a:t>
            </a:r>
          </a:p>
        </p:txBody>
      </p:sp>
      <p:sp>
        <p:nvSpPr>
          <p:cNvPr id="167941" name="WordArt 5"/>
          <p:cNvSpPr>
            <a:spLocks noChangeArrowheads="1" noChangeShapeType="1" noTextEdit="1"/>
          </p:cNvSpPr>
          <p:nvPr/>
        </p:nvSpPr>
        <p:spPr bwMode="auto">
          <a:xfrm>
            <a:off x="1331913" y="2781300"/>
            <a:ext cx="6335712" cy="2376488"/>
          </a:xfrm>
          <a:prstGeom prst="rect">
            <a:avLst/>
          </a:prstGeom>
        </p:spPr>
        <p:txBody>
          <a:bodyPr wrap="none" fromWordArt="1">
            <a:prstTxWarp prst="textCascadeUp">
              <a:avLst>
                <a:gd name="adj" fmla="val 44444"/>
              </a:avLst>
            </a:prstTxWarp>
            <a:scene3d>
              <a:camera prst="legacyPerspectiveFront">
                <a:rot lat="20519964" lon="1080000" rev="0"/>
              </a:camera>
              <a:lightRig rig="legacyHarsh2" dir="b"/>
            </a:scene3d>
            <a:sp3d extrusionH="430200" prstMaterial="legacyMatte">
              <a:extrusionClr>
                <a:srgbClr val="FF6600"/>
              </a:extrusionClr>
            </a:sp3d>
          </a:bodyPr>
          <a:lstStyle/>
          <a:p>
            <a:pPr algn="ctr"/>
            <a:r>
              <a:rPr lang="zh-CN" altLang="en-US" sz="3600" kern="10" normalizeH="1">
                <a:ln w="9525">
                  <a:round/>
                  <a:headEnd/>
                  <a:tailEnd/>
                </a:ln>
                <a:gradFill rotWithShape="1">
                  <a:gsLst>
                    <a:gs pos="0">
                      <a:srgbClr val="FFE701"/>
                    </a:gs>
                    <a:gs pos="100000">
                      <a:srgbClr val="FE3E02"/>
                    </a:gs>
                  </a:gsLst>
                  <a:lin ang="5400000" scaled="1"/>
                </a:gradFill>
                <a:latin typeface="宋体"/>
                <a:ea typeface="宋体"/>
              </a:rPr>
              <a:t>参数估计与假设检验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3000"/>
                                  </p:stCondLst>
                                  <p:childTnLst>
                                    <p:set>
                                      <p:cBhvr>
                                        <p:cTn id="6" dur="1" fill="hold">
                                          <p:stCondLst>
                                            <p:cond delay="0"/>
                                          </p:stCondLst>
                                        </p:cTn>
                                        <p:tgtEl>
                                          <p:spTgt spid="167940"/>
                                        </p:tgtEl>
                                        <p:attrNameLst>
                                          <p:attrName>style.visibility</p:attrName>
                                        </p:attrNameLst>
                                      </p:cBhvr>
                                      <p:to>
                                        <p:strVal val="visible"/>
                                      </p:to>
                                    </p:set>
                                    <p:animEffect transition="in" filter="box(out)">
                                      <p:cBhvr>
                                        <p:cTn id="7" dur="500"/>
                                        <p:tgtEl>
                                          <p:spTgt spid="167940"/>
                                        </p:tgtEl>
                                      </p:cBhvr>
                                    </p:animEffect>
                                  </p:childTnLst>
                                </p:cTn>
                              </p:par>
                            </p:childTnLst>
                          </p:cTn>
                        </p:par>
                        <p:par>
                          <p:cTn id="8" fill="hold" nodeType="afterGroup">
                            <p:stCondLst>
                              <p:cond delay="3500"/>
                            </p:stCondLst>
                            <p:childTnLst>
                              <p:par>
                                <p:cTn id="9" presetID="12" presetClass="entr" presetSubtype="4" fill="hold" grpId="0" nodeType="afterEffect">
                                  <p:stCondLst>
                                    <p:cond delay="5000"/>
                                  </p:stCondLst>
                                  <p:childTnLst>
                                    <p:set>
                                      <p:cBhvr>
                                        <p:cTn id="10" dur="1" fill="hold">
                                          <p:stCondLst>
                                            <p:cond delay="0"/>
                                          </p:stCondLst>
                                        </p:cTn>
                                        <p:tgtEl>
                                          <p:spTgt spid="167941"/>
                                        </p:tgtEl>
                                        <p:attrNameLst>
                                          <p:attrName>style.visibility</p:attrName>
                                        </p:attrNameLst>
                                      </p:cBhvr>
                                      <p:to>
                                        <p:strVal val="visible"/>
                                      </p:to>
                                    </p:set>
                                    <p:animEffect transition="in" filter="slide(fromBottom)">
                                      <p:cBhvr>
                                        <p:cTn id="11" dur="500"/>
                                        <p:tgtEl>
                                          <p:spTgt spid="167941"/>
                                        </p:tgtEl>
                                      </p:cBhvr>
                                    </p:animEffect>
                                  </p:childTnLst>
                                  <p:subTnLst>
                                    <p:audio>
                                      <p:cMediaNode>
                                        <p:cTn display="0" masterRel="sameClick">
                                          <p:stCondLst>
                                            <p:cond evt="begin" delay="0">
                                              <p:tn val="9"/>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0" grpId="0" animBg="1" autoUpdateAnimBg="0"/>
      <p:bldP spid="16794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7"/>
          <p:cNvGrpSpPr>
            <a:grpSpLocks/>
          </p:cNvGrpSpPr>
          <p:nvPr/>
        </p:nvGrpSpPr>
        <p:grpSpPr bwMode="auto">
          <a:xfrm>
            <a:off x="5435600" y="914400"/>
            <a:ext cx="2643188" cy="785813"/>
            <a:chOff x="6357950" y="714356"/>
            <a:chExt cx="2643206" cy="785818"/>
          </a:xfrm>
        </p:grpSpPr>
        <p:sp>
          <p:nvSpPr>
            <p:cNvPr id="23" name="矩形标注 22"/>
            <p:cNvSpPr/>
            <p:nvPr/>
          </p:nvSpPr>
          <p:spPr>
            <a:xfrm>
              <a:off x="6357950" y="714356"/>
              <a:ext cx="2643206" cy="785818"/>
            </a:xfrm>
            <a:prstGeom prst="wedgeRectCallout">
              <a:avLst>
                <a:gd name="adj1" fmla="val -48135"/>
                <a:gd name="adj2" fmla="val 8049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graphicFrame>
          <p:nvGraphicFramePr>
            <p:cNvPr id="12312" name="Object 15"/>
            <p:cNvGraphicFramePr>
              <a:graphicFrameLocks noChangeAspect="1"/>
            </p:cNvGraphicFramePr>
            <p:nvPr/>
          </p:nvGraphicFramePr>
          <p:xfrm>
            <a:off x="7418892" y="721699"/>
            <a:ext cx="430128" cy="670493"/>
          </p:xfrm>
          <a:graphic>
            <a:graphicData uri="http://schemas.openxmlformats.org/presentationml/2006/ole">
              <mc:AlternateContent xmlns:mc="http://schemas.openxmlformats.org/markup-compatibility/2006">
                <mc:Choice xmlns:v="urn:schemas-microsoft-com:vml" Requires="v">
                  <p:oleObj spid="_x0000_s58893" name="Equation" r:id="rId4" imgW="114102" imgH="177492" progId="Equation.DSMT4">
                    <p:embed/>
                  </p:oleObj>
                </mc:Choice>
                <mc:Fallback>
                  <p:oleObj name="Equation" r:id="rId4" imgW="114102" imgH="177492" progId="Equation.DSMT4">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18892" y="721699"/>
                          <a:ext cx="430128" cy="67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77154" name="Text Box 2"/>
          <p:cNvSpPr txBox="1">
            <a:spLocks noChangeArrowheads="1"/>
          </p:cNvSpPr>
          <p:nvPr/>
        </p:nvSpPr>
        <p:spPr bwMode="auto">
          <a:xfrm>
            <a:off x="358775" y="-26988"/>
            <a:ext cx="5772150" cy="701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4000">
                <a:latin typeface="Times New Roman" pitchFamily="18" charset="0"/>
                <a:ea typeface="楷体_GB2312" pitchFamily="49" charset="-122"/>
              </a:rPr>
              <a:t>事实上，按矩法原理，令</a:t>
            </a:r>
          </a:p>
        </p:txBody>
      </p:sp>
      <p:grpSp>
        <p:nvGrpSpPr>
          <p:cNvPr id="3" name="Group 3"/>
          <p:cNvGrpSpPr>
            <a:grpSpLocks/>
          </p:cNvGrpSpPr>
          <p:nvPr/>
        </p:nvGrpSpPr>
        <p:grpSpPr bwMode="auto">
          <a:xfrm>
            <a:off x="612775" y="608251"/>
            <a:ext cx="5937250" cy="2101282"/>
            <a:chOff x="1008" y="816"/>
            <a:chExt cx="3740" cy="1349"/>
          </a:xfrm>
        </p:grpSpPr>
        <p:graphicFrame>
          <p:nvGraphicFramePr>
            <p:cNvPr id="12308" name="Object 4"/>
            <p:cNvGraphicFramePr>
              <a:graphicFrameLocks noChangeAspect="1"/>
            </p:cNvGraphicFramePr>
            <p:nvPr>
              <p:extLst>
                <p:ext uri="{D42A27DB-BD31-4B8C-83A1-F6EECF244321}">
                  <p14:modId xmlns:p14="http://schemas.microsoft.com/office/powerpoint/2010/main" val="3339357943"/>
                </p:ext>
              </p:extLst>
            </p:nvPr>
          </p:nvGraphicFramePr>
          <p:xfrm>
            <a:off x="1157" y="816"/>
            <a:ext cx="2916" cy="748"/>
          </p:xfrm>
          <a:graphic>
            <a:graphicData uri="http://schemas.openxmlformats.org/presentationml/2006/ole">
              <mc:AlternateContent xmlns:mc="http://schemas.openxmlformats.org/markup-compatibility/2006">
                <mc:Choice xmlns:v="urn:schemas-microsoft-com:vml" Requires="v">
                  <p:oleObj spid="_x0000_s58894" name="Equation" r:id="rId6" imgW="1714320" imgH="431640" progId="Equation.DSMT4">
                    <p:embed/>
                  </p:oleObj>
                </mc:Choice>
                <mc:Fallback>
                  <p:oleObj name="Equation" r:id="rId6" imgW="1714320" imgH="431640" progId="Equation.DSMT4">
                    <p:embed/>
                    <p:pic>
                      <p:nvPicPr>
                        <p:cNvPr id="0" name="Object 4"/>
                        <p:cNvPicPr>
                          <a:picLocks noChangeAspect="1" noChangeArrowheads="1"/>
                        </p:cNvPicPr>
                        <p:nvPr/>
                      </p:nvPicPr>
                      <p:blipFill>
                        <a:blip r:embed="rId7"/>
                        <a:srcRect/>
                        <a:stretch>
                          <a:fillRect/>
                        </a:stretch>
                      </p:blipFill>
                      <p:spPr bwMode="auto">
                        <a:xfrm>
                          <a:off x="1157" y="816"/>
                          <a:ext cx="2916"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09" name="Object 5"/>
            <p:cNvGraphicFramePr>
              <a:graphicFrameLocks noChangeAspect="1"/>
            </p:cNvGraphicFramePr>
            <p:nvPr>
              <p:extLst>
                <p:ext uri="{D42A27DB-BD31-4B8C-83A1-F6EECF244321}">
                  <p14:modId xmlns:p14="http://schemas.microsoft.com/office/powerpoint/2010/main" val="495035956"/>
                </p:ext>
              </p:extLst>
            </p:nvPr>
          </p:nvGraphicFramePr>
          <p:xfrm>
            <a:off x="1190" y="1395"/>
            <a:ext cx="3558" cy="770"/>
          </p:xfrm>
          <a:graphic>
            <a:graphicData uri="http://schemas.openxmlformats.org/presentationml/2006/ole">
              <mc:AlternateContent xmlns:mc="http://schemas.openxmlformats.org/markup-compatibility/2006">
                <mc:Choice xmlns:v="urn:schemas-microsoft-com:vml" Requires="v">
                  <p:oleObj spid="_x0000_s58895" name="Equation" r:id="rId8" imgW="2031840" imgH="431640" progId="Equation.DSMT4">
                    <p:embed/>
                  </p:oleObj>
                </mc:Choice>
                <mc:Fallback>
                  <p:oleObj name="Equation" r:id="rId8" imgW="2031840" imgH="431640" progId="Equation.DSMT4">
                    <p:embed/>
                    <p:pic>
                      <p:nvPicPr>
                        <p:cNvPr id="0" name="Object 5"/>
                        <p:cNvPicPr>
                          <a:picLocks noChangeAspect="1" noChangeArrowheads="1"/>
                        </p:cNvPicPr>
                        <p:nvPr/>
                      </p:nvPicPr>
                      <p:blipFill>
                        <a:blip r:embed="rId9"/>
                        <a:srcRect/>
                        <a:stretch>
                          <a:fillRect/>
                        </a:stretch>
                      </p:blipFill>
                      <p:spPr bwMode="auto">
                        <a:xfrm>
                          <a:off x="1190" y="1395"/>
                          <a:ext cx="3558" cy="7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10" name="AutoShape 6"/>
            <p:cNvSpPr>
              <a:spLocks/>
            </p:cNvSpPr>
            <p:nvPr/>
          </p:nvSpPr>
          <p:spPr bwMode="auto">
            <a:xfrm>
              <a:off x="1008" y="992"/>
              <a:ext cx="144" cy="1056"/>
            </a:xfrm>
            <a:prstGeom prst="leftBrace">
              <a:avLst>
                <a:gd name="adj1" fmla="val 61111"/>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grpSp>
      <p:sp>
        <p:nvSpPr>
          <p:cNvPr id="177159" name="AutoShape 7"/>
          <p:cNvSpPr>
            <a:spLocks noChangeArrowheads="1"/>
          </p:cNvSpPr>
          <p:nvPr/>
        </p:nvSpPr>
        <p:spPr bwMode="auto">
          <a:xfrm>
            <a:off x="107950" y="3086100"/>
            <a:ext cx="685800" cy="152400"/>
          </a:xfrm>
          <a:prstGeom prst="rightArrow">
            <a:avLst>
              <a:gd name="adj1" fmla="val 50000"/>
              <a:gd name="adj2" fmla="val 112500"/>
            </a:avLst>
          </a:prstGeom>
          <a:solidFill>
            <a:srgbClr val="FFFF00"/>
          </a:solidFill>
          <a:ln w="9525">
            <a:solidFill>
              <a:schemeClr val="tx1"/>
            </a:solidFill>
            <a:miter lim="800000"/>
            <a:headEnd/>
            <a:tailEnd/>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graphicFrame>
        <p:nvGraphicFramePr>
          <p:cNvPr id="177160" name="Object 8"/>
          <p:cNvGraphicFramePr>
            <a:graphicFrameLocks noChangeAspect="1"/>
          </p:cNvGraphicFramePr>
          <p:nvPr>
            <p:extLst>
              <p:ext uri="{D42A27DB-BD31-4B8C-83A1-F6EECF244321}">
                <p14:modId xmlns:p14="http://schemas.microsoft.com/office/powerpoint/2010/main" val="685621824"/>
              </p:ext>
            </p:extLst>
          </p:nvPr>
        </p:nvGraphicFramePr>
        <p:xfrm>
          <a:off x="1297133" y="2757747"/>
          <a:ext cx="1267452" cy="671253"/>
        </p:xfrm>
        <a:graphic>
          <a:graphicData uri="http://schemas.openxmlformats.org/presentationml/2006/ole">
            <mc:AlternateContent xmlns:mc="http://schemas.openxmlformats.org/markup-compatibility/2006">
              <mc:Choice xmlns:v="urn:schemas-microsoft-com:vml" Requires="v">
                <p:oleObj spid="_x0000_s58896" name="Equation" r:id="rId10" imgW="431640" imgH="228600" progId="Equation.DSMT4">
                  <p:embed/>
                </p:oleObj>
              </mc:Choice>
              <mc:Fallback>
                <p:oleObj name="Equation" r:id="rId10" imgW="431640" imgH="228600" progId="Equation.DSMT4">
                  <p:embed/>
                  <p:pic>
                    <p:nvPicPr>
                      <p:cNvPr id="0" name="Object 8"/>
                      <p:cNvPicPr>
                        <a:picLocks noChangeAspect="1" noChangeArrowheads="1"/>
                      </p:cNvPicPr>
                      <p:nvPr/>
                    </p:nvPicPr>
                    <p:blipFill>
                      <a:blip r:embed="rId11"/>
                      <a:srcRect/>
                      <a:stretch>
                        <a:fillRect/>
                      </a:stretch>
                    </p:blipFill>
                    <p:spPr bwMode="auto">
                      <a:xfrm>
                        <a:off x="1297133" y="2757747"/>
                        <a:ext cx="1267452" cy="671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7161" name="Object 9"/>
          <p:cNvGraphicFramePr>
            <a:graphicFrameLocks noChangeAspect="1"/>
          </p:cNvGraphicFramePr>
          <p:nvPr>
            <p:extLst>
              <p:ext uri="{D42A27DB-BD31-4B8C-83A1-F6EECF244321}">
                <p14:modId xmlns:p14="http://schemas.microsoft.com/office/powerpoint/2010/main" val="3506758479"/>
              </p:ext>
            </p:extLst>
          </p:nvPr>
        </p:nvGraphicFramePr>
        <p:xfrm>
          <a:off x="1187798" y="3280147"/>
          <a:ext cx="3251153" cy="796072"/>
        </p:xfrm>
        <a:graphic>
          <a:graphicData uri="http://schemas.openxmlformats.org/presentationml/2006/ole">
            <mc:AlternateContent xmlns:mc="http://schemas.openxmlformats.org/markup-compatibility/2006">
              <mc:Choice xmlns:v="urn:schemas-microsoft-com:vml" Requires="v">
                <p:oleObj spid="_x0000_s58897" name="Equation" r:id="rId12" imgW="1295280" imgH="317160" progId="Equation.DSMT4">
                  <p:embed/>
                </p:oleObj>
              </mc:Choice>
              <mc:Fallback>
                <p:oleObj name="Equation" r:id="rId12" imgW="1295280" imgH="317160" progId="Equation.DSMT4">
                  <p:embed/>
                  <p:pic>
                    <p:nvPicPr>
                      <p:cNvPr id="0" name="Object 9"/>
                      <p:cNvPicPr>
                        <a:picLocks noChangeAspect="1" noChangeArrowheads="1"/>
                      </p:cNvPicPr>
                      <p:nvPr/>
                    </p:nvPicPr>
                    <p:blipFill>
                      <a:blip r:embed="rId13"/>
                      <a:srcRect/>
                      <a:stretch>
                        <a:fillRect/>
                      </a:stretch>
                    </p:blipFill>
                    <p:spPr bwMode="auto">
                      <a:xfrm>
                        <a:off x="1187798" y="3280147"/>
                        <a:ext cx="3251153" cy="7960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7162" name="Object 10"/>
          <p:cNvGraphicFramePr>
            <a:graphicFrameLocks noChangeAspect="1"/>
          </p:cNvGraphicFramePr>
          <p:nvPr>
            <p:extLst>
              <p:ext uri="{D42A27DB-BD31-4B8C-83A1-F6EECF244321}">
                <p14:modId xmlns:p14="http://schemas.microsoft.com/office/powerpoint/2010/main" val="1082584222"/>
              </p:ext>
            </p:extLst>
          </p:nvPr>
        </p:nvGraphicFramePr>
        <p:xfrm>
          <a:off x="4337984" y="3357458"/>
          <a:ext cx="1818366" cy="719614"/>
        </p:xfrm>
        <a:graphic>
          <a:graphicData uri="http://schemas.openxmlformats.org/presentationml/2006/ole">
            <mc:AlternateContent xmlns:mc="http://schemas.openxmlformats.org/markup-compatibility/2006">
              <mc:Choice xmlns:v="urn:schemas-microsoft-com:vml" Requires="v">
                <p:oleObj spid="_x0000_s58898" name="Equation" r:id="rId14" imgW="609480" imgH="241200" progId="Equation.DSMT4">
                  <p:embed/>
                </p:oleObj>
              </mc:Choice>
              <mc:Fallback>
                <p:oleObj name="Equation" r:id="rId14" imgW="609480" imgH="241200" progId="Equation.DSMT4">
                  <p:embed/>
                  <p:pic>
                    <p:nvPicPr>
                      <p:cNvPr id="0" name="Object 10"/>
                      <p:cNvPicPr>
                        <a:picLocks noChangeAspect="1" noChangeArrowheads="1"/>
                      </p:cNvPicPr>
                      <p:nvPr/>
                    </p:nvPicPr>
                    <p:blipFill>
                      <a:blip r:embed="rId15"/>
                      <a:srcRect/>
                      <a:stretch>
                        <a:fillRect/>
                      </a:stretch>
                    </p:blipFill>
                    <p:spPr bwMode="auto">
                      <a:xfrm>
                        <a:off x="4337984" y="3357458"/>
                        <a:ext cx="1818366" cy="7196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7163" name="Object 11"/>
          <p:cNvGraphicFramePr>
            <a:graphicFrameLocks noChangeAspect="1"/>
          </p:cNvGraphicFramePr>
          <p:nvPr>
            <p:extLst>
              <p:ext uri="{D42A27DB-BD31-4B8C-83A1-F6EECF244321}">
                <p14:modId xmlns:p14="http://schemas.microsoft.com/office/powerpoint/2010/main" val="3235606568"/>
              </p:ext>
            </p:extLst>
          </p:nvPr>
        </p:nvGraphicFramePr>
        <p:xfrm>
          <a:off x="6185990" y="3185152"/>
          <a:ext cx="2346624" cy="1035936"/>
        </p:xfrm>
        <a:graphic>
          <a:graphicData uri="http://schemas.openxmlformats.org/presentationml/2006/ole">
            <mc:AlternateContent xmlns:mc="http://schemas.openxmlformats.org/markup-compatibility/2006">
              <mc:Choice xmlns:v="urn:schemas-microsoft-com:vml" Requires="v">
                <p:oleObj spid="_x0000_s58899" name="Equation" r:id="rId16" imgW="977760" imgH="431640" progId="Equation.DSMT4">
                  <p:embed/>
                </p:oleObj>
              </mc:Choice>
              <mc:Fallback>
                <p:oleObj name="Equation" r:id="rId16" imgW="977760" imgH="431640" progId="Equation.DSMT4">
                  <p:embed/>
                  <p:pic>
                    <p:nvPicPr>
                      <p:cNvPr id="0" name="Object 11"/>
                      <p:cNvPicPr>
                        <a:picLocks noChangeAspect="1" noChangeArrowheads="1"/>
                      </p:cNvPicPr>
                      <p:nvPr/>
                    </p:nvPicPr>
                    <p:blipFill>
                      <a:blip r:embed="rId17"/>
                      <a:srcRect/>
                      <a:stretch>
                        <a:fillRect/>
                      </a:stretch>
                    </p:blipFill>
                    <p:spPr bwMode="auto">
                      <a:xfrm>
                        <a:off x="6185990" y="3185152"/>
                        <a:ext cx="2346624" cy="10359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7165" name="AutoShape 13"/>
          <p:cNvSpPr>
            <a:spLocks/>
          </p:cNvSpPr>
          <p:nvPr/>
        </p:nvSpPr>
        <p:spPr bwMode="auto">
          <a:xfrm>
            <a:off x="1043608" y="2869754"/>
            <a:ext cx="228600" cy="990600"/>
          </a:xfrm>
          <a:prstGeom prst="leftBrace">
            <a:avLst>
              <a:gd name="adj1" fmla="val 36111"/>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grpSp>
        <p:nvGrpSpPr>
          <p:cNvPr id="4" name="组合 17"/>
          <p:cNvGrpSpPr>
            <a:grpSpLocks/>
          </p:cNvGrpSpPr>
          <p:nvPr/>
        </p:nvGrpSpPr>
        <p:grpSpPr bwMode="auto">
          <a:xfrm>
            <a:off x="5457825" y="922338"/>
            <a:ext cx="2643188" cy="785812"/>
            <a:chOff x="6357950" y="714356"/>
            <a:chExt cx="2643206" cy="785818"/>
          </a:xfrm>
        </p:grpSpPr>
        <p:sp>
          <p:nvSpPr>
            <p:cNvPr id="16" name="矩形标注 15"/>
            <p:cNvSpPr/>
            <p:nvPr/>
          </p:nvSpPr>
          <p:spPr>
            <a:xfrm>
              <a:off x="6357950" y="714356"/>
              <a:ext cx="2643206" cy="785818"/>
            </a:xfrm>
            <a:prstGeom prst="wedgeRectCallout">
              <a:avLst>
                <a:gd name="adj1" fmla="val -48135"/>
                <a:gd name="adj2" fmla="val 80494"/>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zh-CN" altLang="en-US" dirty="0"/>
            </a:p>
          </p:txBody>
        </p:sp>
        <p:graphicFrame>
          <p:nvGraphicFramePr>
            <p:cNvPr id="12307" name="Object 15"/>
            <p:cNvGraphicFramePr>
              <a:graphicFrameLocks noChangeAspect="1"/>
            </p:cNvGraphicFramePr>
            <p:nvPr>
              <p:extLst>
                <p:ext uri="{D42A27DB-BD31-4B8C-83A1-F6EECF244321}">
                  <p14:modId xmlns:p14="http://schemas.microsoft.com/office/powerpoint/2010/main" val="1858493875"/>
                </p:ext>
              </p:extLst>
            </p:nvPr>
          </p:nvGraphicFramePr>
          <p:xfrm>
            <a:off x="6442089" y="857232"/>
            <a:ext cx="2403491" cy="433390"/>
          </p:xfrm>
          <a:graphic>
            <a:graphicData uri="http://schemas.openxmlformats.org/presentationml/2006/ole">
              <mc:AlternateContent xmlns:mc="http://schemas.openxmlformats.org/markup-compatibility/2006">
                <mc:Choice xmlns:v="urn:schemas-microsoft-com:vml" Requires="v">
                  <p:oleObj spid="_x0000_s58900" name="Equation" r:id="rId18" imgW="1269720" imgH="228600" progId="Equation.DSMT4">
                    <p:embed/>
                  </p:oleObj>
                </mc:Choice>
                <mc:Fallback>
                  <p:oleObj name="Equation" r:id="rId18" imgW="1269720" imgH="228600" progId="Equation.DSMT4">
                    <p:embed/>
                    <p:pic>
                      <p:nvPicPr>
                        <p:cNvPr id="0" name="Object 15"/>
                        <p:cNvPicPr>
                          <a:picLocks noChangeAspect="1" noChangeArrowheads="1"/>
                        </p:cNvPicPr>
                        <p:nvPr/>
                      </p:nvPicPr>
                      <p:blipFill>
                        <a:blip r:embed="rId19"/>
                        <a:srcRect/>
                        <a:stretch>
                          <a:fillRect/>
                        </a:stretch>
                      </p:blipFill>
                      <p:spPr bwMode="auto">
                        <a:xfrm>
                          <a:off x="6442089" y="857232"/>
                          <a:ext cx="2403491" cy="433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 name="对象 4"/>
          <p:cNvGraphicFramePr>
            <a:graphicFrameLocks noChangeAspect="1"/>
          </p:cNvGraphicFramePr>
          <p:nvPr>
            <p:extLst>
              <p:ext uri="{D42A27DB-BD31-4B8C-83A1-F6EECF244321}">
                <p14:modId xmlns:p14="http://schemas.microsoft.com/office/powerpoint/2010/main" val="1059993872"/>
              </p:ext>
            </p:extLst>
          </p:nvPr>
        </p:nvGraphicFramePr>
        <p:xfrm>
          <a:off x="4355976" y="5345392"/>
          <a:ext cx="2560032" cy="1035936"/>
        </p:xfrm>
        <a:graphic>
          <a:graphicData uri="http://schemas.openxmlformats.org/presentationml/2006/ole">
            <mc:AlternateContent xmlns:mc="http://schemas.openxmlformats.org/markup-compatibility/2006">
              <mc:Choice xmlns:v="urn:schemas-microsoft-com:vml" Requires="v">
                <p:oleObj spid="_x0000_s58901" name="Equation" r:id="rId20" imgW="1066680" imgH="431640" progId="Equation.DSMT4">
                  <p:embed/>
                </p:oleObj>
              </mc:Choice>
              <mc:Fallback>
                <p:oleObj name="Equation" r:id="rId20" imgW="1066680" imgH="431640" progId="Equation.DSMT4">
                  <p:embed/>
                  <p:pic>
                    <p:nvPicPr>
                      <p:cNvPr id="0" name="对象 4"/>
                      <p:cNvPicPr>
                        <a:picLocks noChangeAspect="1" noChangeArrowheads="1"/>
                      </p:cNvPicPr>
                      <p:nvPr/>
                    </p:nvPicPr>
                    <p:blipFill>
                      <a:blip r:embed="rId21"/>
                      <a:srcRect/>
                      <a:stretch>
                        <a:fillRect/>
                      </a:stretch>
                    </p:blipFill>
                    <p:spPr bwMode="auto">
                      <a:xfrm>
                        <a:off x="4355976" y="5345392"/>
                        <a:ext cx="2560032" cy="10359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75300820"/>
              </p:ext>
            </p:extLst>
          </p:nvPr>
        </p:nvGraphicFramePr>
        <p:xfrm>
          <a:off x="179512" y="4170363"/>
          <a:ext cx="3563937" cy="1111250"/>
        </p:xfrm>
        <a:graphic>
          <a:graphicData uri="http://schemas.openxmlformats.org/presentationml/2006/ole">
            <mc:AlternateContent xmlns:mc="http://schemas.openxmlformats.org/markup-compatibility/2006">
              <mc:Choice xmlns:v="urn:schemas-microsoft-com:vml" Requires="v">
                <p:oleObj spid="_x0000_s58902" name="Equation" r:id="rId22" imgW="1384200" imgH="431640" progId="Equation.DSMT4">
                  <p:embed/>
                </p:oleObj>
              </mc:Choice>
              <mc:Fallback>
                <p:oleObj name="Equation" r:id="rId22" imgW="1384200" imgH="431640" progId="Equation.DSMT4">
                  <p:embed/>
                  <p:pic>
                    <p:nvPicPr>
                      <p:cNvPr id="0" name="对象 5"/>
                      <p:cNvPicPr>
                        <a:picLocks noChangeAspect="1" noChangeArrowheads="1"/>
                      </p:cNvPicPr>
                      <p:nvPr/>
                    </p:nvPicPr>
                    <p:blipFill>
                      <a:blip r:embed="rId23"/>
                      <a:srcRect/>
                      <a:stretch>
                        <a:fillRect/>
                      </a:stretch>
                    </p:blipFill>
                    <p:spPr bwMode="auto">
                      <a:xfrm>
                        <a:off x="179512" y="4170363"/>
                        <a:ext cx="3563937" cy="111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532204862"/>
              </p:ext>
            </p:extLst>
          </p:nvPr>
        </p:nvGraphicFramePr>
        <p:xfrm>
          <a:off x="3787318" y="4170802"/>
          <a:ext cx="4687214" cy="1106293"/>
        </p:xfrm>
        <a:graphic>
          <a:graphicData uri="http://schemas.openxmlformats.org/presentationml/2006/ole">
            <mc:AlternateContent xmlns:mc="http://schemas.openxmlformats.org/markup-compatibility/2006">
              <mc:Choice xmlns:v="urn:schemas-microsoft-com:vml" Requires="v">
                <p:oleObj spid="_x0000_s58903" name="Equation" r:id="rId24" imgW="1828800" imgH="431640" progId="Equation.DSMT4">
                  <p:embed/>
                </p:oleObj>
              </mc:Choice>
              <mc:Fallback>
                <p:oleObj name="Equation" r:id="rId24" imgW="1828800" imgH="431640" progId="Equation.DSMT4">
                  <p:embed/>
                  <p:pic>
                    <p:nvPicPr>
                      <p:cNvPr id="0" name="对象 6"/>
                      <p:cNvPicPr>
                        <a:picLocks noChangeAspect="1" noChangeArrowheads="1"/>
                      </p:cNvPicPr>
                      <p:nvPr/>
                    </p:nvPicPr>
                    <p:blipFill>
                      <a:blip r:embed="rId25"/>
                      <a:srcRect/>
                      <a:stretch>
                        <a:fillRect/>
                      </a:stretch>
                    </p:blipFill>
                    <p:spPr bwMode="auto">
                      <a:xfrm>
                        <a:off x="3787318" y="4170802"/>
                        <a:ext cx="4687214" cy="1106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502479717"/>
              </p:ext>
            </p:extLst>
          </p:nvPr>
        </p:nvGraphicFramePr>
        <p:xfrm>
          <a:off x="698500" y="5379923"/>
          <a:ext cx="3712464" cy="1001405"/>
        </p:xfrm>
        <a:graphic>
          <a:graphicData uri="http://schemas.openxmlformats.org/presentationml/2006/ole">
            <mc:AlternateContent xmlns:mc="http://schemas.openxmlformats.org/markup-compatibility/2006">
              <mc:Choice xmlns:v="urn:schemas-microsoft-com:vml" Requires="v">
                <p:oleObj spid="_x0000_s58904" name="Equation" r:id="rId26" imgW="1600200" imgH="431640" progId="Equation.DSMT4">
                  <p:embed/>
                </p:oleObj>
              </mc:Choice>
              <mc:Fallback>
                <p:oleObj name="Equation" r:id="rId26" imgW="1600200" imgH="431640" progId="Equation.DSMT4">
                  <p:embed/>
                  <p:pic>
                    <p:nvPicPr>
                      <p:cNvPr id="0" name="对象 7"/>
                      <p:cNvPicPr>
                        <a:picLocks noChangeAspect="1" noChangeArrowheads="1"/>
                      </p:cNvPicPr>
                      <p:nvPr/>
                    </p:nvPicPr>
                    <p:blipFill>
                      <a:blip r:embed="rId27"/>
                      <a:srcRect/>
                      <a:stretch>
                        <a:fillRect/>
                      </a:stretch>
                    </p:blipFill>
                    <p:spPr bwMode="auto">
                      <a:xfrm>
                        <a:off x="698500" y="5379923"/>
                        <a:ext cx="3712464" cy="1001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03129161"/>
              </p:ext>
            </p:extLst>
          </p:nvPr>
        </p:nvGraphicFramePr>
        <p:xfrm>
          <a:off x="6757411" y="5524383"/>
          <a:ext cx="838925" cy="664396"/>
        </p:xfrm>
        <a:graphic>
          <a:graphicData uri="http://schemas.openxmlformats.org/presentationml/2006/ole">
            <mc:AlternateContent xmlns:mc="http://schemas.openxmlformats.org/markup-compatibility/2006">
              <mc:Choice xmlns:v="urn:schemas-microsoft-com:vml" Requires="v">
                <p:oleObj spid="_x0000_s58905" name="Equation" r:id="rId28" imgW="304560" imgH="241200" progId="Equation.DSMT4">
                  <p:embed/>
                </p:oleObj>
              </mc:Choice>
              <mc:Fallback>
                <p:oleObj name="Equation" r:id="rId28" imgW="304560" imgH="241200" progId="Equation.DSMT4">
                  <p:embed/>
                  <p:pic>
                    <p:nvPicPr>
                      <p:cNvPr id="0" name="对象 8"/>
                      <p:cNvPicPr>
                        <a:picLocks noChangeAspect="1" noChangeArrowheads="1"/>
                      </p:cNvPicPr>
                      <p:nvPr/>
                    </p:nvPicPr>
                    <p:blipFill>
                      <a:blip r:embed="rId29"/>
                      <a:srcRect/>
                      <a:stretch>
                        <a:fillRect/>
                      </a:stretch>
                    </p:blipFill>
                    <p:spPr bwMode="auto">
                      <a:xfrm>
                        <a:off x="6757411" y="5524383"/>
                        <a:ext cx="838925" cy="664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7154"/>
                                        </p:tgtEl>
                                        <p:attrNameLst>
                                          <p:attrName>style.visibility</p:attrName>
                                        </p:attrNameLst>
                                      </p:cBhvr>
                                      <p:to>
                                        <p:strVal val="visible"/>
                                      </p:to>
                                    </p:set>
                                    <p:animEffect transition="in" filter="wipe(up)">
                                      <p:cBhvr>
                                        <p:cTn id="7" dur="500"/>
                                        <p:tgtEl>
                                          <p:spTgt spid="1771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amond(in)">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amond(in)">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77159"/>
                                        </p:tgtEl>
                                        <p:attrNameLst>
                                          <p:attrName>style.visibility</p:attrName>
                                        </p:attrNameLst>
                                      </p:cBhvr>
                                      <p:to>
                                        <p:strVal val="visible"/>
                                      </p:to>
                                    </p:set>
                                    <p:animEffect transition="in" filter="wipe(up)">
                                      <p:cBhvr>
                                        <p:cTn id="27" dur="500"/>
                                        <p:tgtEl>
                                          <p:spTgt spid="17715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77165"/>
                                        </p:tgtEl>
                                        <p:attrNameLst>
                                          <p:attrName>style.visibility</p:attrName>
                                        </p:attrNameLst>
                                      </p:cBhvr>
                                      <p:to>
                                        <p:strVal val="visible"/>
                                      </p:to>
                                    </p:set>
                                    <p:animEffect transition="in" filter="wipe(up)">
                                      <p:cBhvr>
                                        <p:cTn id="32" dur="500"/>
                                        <p:tgtEl>
                                          <p:spTgt spid="17716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177160"/>
                                        </p:tgtEl>
                                        <p:attrNameLst>
                                          <p:attrName>style.visibility</p:attrName>
                                        </p:attrNameLst>
                                      </p:cBhvr>
                                      <p:to>
                                        <p:strVal val="visible"/>
                                      </p:to>
                                    </p:set>
                                    <p:animEffect transition="in" filter="wipe(up)">
                                      <p:cBhvr>
                                        <p:cTn id="37" dur="500"/>
                                        <p:tgtEl>
                                          <p:spTgt spid="17716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77161"/>
                                        </p:tgtEl>
                                        <p:attrNameLst>
                                          <p:attrName>style.visibility</p:attrName>
                                        </p:attrNameLst>
                                      </p:cBhvr>
                                      <p:to>
                                        <p:strVal val="visible"/>
                                      </p:to>
                                    </p:set>
                                    <p:animEffect transition="in" filter="wipe(left)">
                                      <p:cBhvr>
                                        <p:cTn id="42" dur="500"/>
                                        <p:tgtEl>
                                          <p:spTgt spid="17716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77162"/>
                                        </p:tgtEl>
                                        <p:attrNameLst>
                                          <p:attrName>style.visibility</p:attrName>
                                        </p:attrNameLst>
                                      </p:cBhvr>
                                      <p:to>
                                        <p:strVal val="visible"/>
                                      </p:to>
                                    </p:set>
                                    <p:animEffect transition="in" filter="wipe(left)">
                                      <p:cBhvr>
                                        <p:cTn id="47" dur="500"/>
                                        <p:tgtEl>
                                          <p:spTgt spid="17716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77163"/>
                                        </p:tgtEl>
                                        <p:attrNameLst>
                                          <p:attrName>style.visibility</p:attrName>
                                        </p:attrNameLst>
                                      </p:cBhvr>
                                      <p:to>
                                        <p:strVal val="visible"/>
                                      </p:to>
                                    </p:set>
                                    <p:animEffect transition="in" filter="wipe(left)">
                                      <p:cBhvr>
                                        <p:cTn id="52" dur="500"/>
                                        <p:tgtEl>
                                          <p:spTgt spid="17716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wipe(left)">
                                      <p:cBhvr>
                                        <p:cTn id="62" dur="500"/>
                                        <p:tgtEl>
                                          <p:spTgt spid="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wipe(left)">
                                      <p:cBhvr>
                                        <p:cTn id="67" dur="500"/>
                                        <p:tgtEl>
                                          <p:spTgt spid="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wipe(left)">
                                      <p:cBhvr>
                                        <p:cTn id="72" dur="500"/>
                                        <p:tgtEl>
                                          <p:spTgt spid="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wipe(left)">
                                      <p:cBhvr>
                                        <p:cTn id="7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4" grpId="0" autoUpdateAnimBg="0"/>
      <p:bldP spid="177159" grpId="0" animBg="1"/>
      <p:bldP spid="17716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683568" y="908050"/>
            <a:ext cx="70643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b="1" dirty="0">
                <a:latin typeface="黑体" pitchFamily="49" charset="-122"/>
                <a:ea typeface="黑体" pitchFamily="49" charset="-122"/>
              </a:rPr>
              <a:t>例 </a:t>
            </a:r>
            <a:r>
              <a:rPr kumimoji="1" lang="zh-CN" altLang="en-US" sz="3600" dirty="0">
                <a:latin typeface="Times New Roman" pitchFamily="18" charset="0"/>
                <a:ea typeface="楷体_GB2312" pitchFamily="49" charset="-122"/>
              </a:rPr>
              <a:t>设总体 </a:t>
            </a:r>
            <a:r>
              <a:rPr kumimoji="1" lang="en-US" altLang="zh-CN" sz="3600" i="1" dirty="0">
                <a:latin typeface="Times New Roman" pitchFamily="18" charset="0"/>
                <a:ea typeface="楷体_GB2312" pitchFamily="49" charset="-122"/>
              </a:rPr>
              <a:t>X ~ E</a:t>
            </a:r>
            <a:r>
              <a:rPr kumimoji="1" lang="en-US" altLang="zh-CN" sz="3600" dirty="0">
                <a:latin typeface="Times New Roman" pitchFamily="18" charset="0"/>
                <a:ea typeface="楷体_GB2312" pitchFamily="49" charset="-122"/>
              </a:rPr>
              <a:t>(</a:t>
            </a:r>
            <a:r>
              <a:rPr kumimoji="1" lang="en-US" altLang="zh-CN" sz="3600" i="1" dirty="0">
                <a:latin typeface="Times New Roman" pitchFamily="18" charset="0"/>
                <a:ea typeface="楷体_GB2312" pitchFamily="49" charset="-122"/>
                <a:sym typeface="Symbol" pitchFamily="18" charset="2"/>
              </a:rPr>
              <a:t></a:t>
            </a:r>
            <a:r>
              <a:rPr kumimoji="1" lang="en-US" altLang="zh-CN" sz="3600" dirty="0">
                <a:latin typeface="Times New Roman" pitchFamily="18" charset="0"/>
                <a:ea typeface="楷体_GB2312" pitchFamily="49" charset="-122"/>
              </a:rPr>
              <a:t>), </a:t>
            </a:r>
            <a:r>
              <a:rPr kumimoji="1" lang="en-US" altLang="zh-CN" sz="3600" i="1" dirty="0">
                <a:latin typeface="Times New Roman" pitchFamily="18" charset="0"/>
                <a:ea typeface="楷体_GB2312" pitchFamily="49" charset="-122"/>
              </a:rPr>
              <a:t>X</a:t>
            </a:r>
            <a:r>
              <a:rPr kumimoji="1" lang="en-US" altLang="zh-CN" sz="3600" baseline="-25000" dirty="0">
                <a:latin typeface="Times New Roman" pitchFamily="18" charset="0"/>
                <a:ea typeface="楷体_GB2312" pitchFamily="49" charset="-122"/>
              </a:rPr>
              <a:t>1</a:t>
            </a:r>
            <a:r>
              <a:rPr kumimoji="1" lang="en-US" altLang="zh-CN" sz="3600" dirty="0">
                <a:latin typeface="Times New Roman" pitchFamily="18" charset="0"/>
                <a:ea typeface="楷体_GB2312" pitchFamily="49" charset="-122"/>
              </a:rPr>
              <a:t>, </a:t>
            </a:r>
            <a:r>
              <a:rPr kumimoji="1" lang="en-US" altLang="zh-CN" sz="3600" i="1" dirty="0">
                <a:latin typeface="Times New Roman" pitchFamily="18" charset="0"/>
                <a:ea typeface="楷体_GB2312" pitchFamily="49" charset="-122"/>
              </a:rPr>
              <a:t>X</a:t>
            </a:r>
            <a:r>
              <a:rPr kumimoji="1" lang="en-US" altLang="zh-CN" sz="3600" baseline="-25000" dirty="0">
                <a:latin typeface="Times New Roman" pitchFamily="18" charset="0"/>
                <a:ea typeface="楷体_GB2312" pitchFamily="49" charset="-122"/>
              </a:rPr>
              <a:t>2</a:t>
            </a:r>
            <a:r>
              <a:rPr kumimoji="1" lang="en-US" altLang="zh-CN" sz="3600" dirty="0">
                <a:latin typeface="Times New Roman" pitchFamily="18" charset="0"/>
                <a:ea typeface="楷体_GB2312" pitchFamily="49" charset="-122"/>
              </a:rPr>
              <a:t>,…, </a:t>
            </a:r>
            <a:r>
              <a:rPr kumimoji="1" lang="en-US" altLang="zh-CN" sz="3600" i="1" dirty="0" err="1">
                <a:latin typeface="Times New Roman" pitchFamily="18" charset="0"/>
                <a:ea typeface="楷体_GB2312" pitchFamily="49" charset="-122"/>
              </a:rPr>
              <a:t>X</a:t>
            </a:r>
            <a:r>
              <a:rPr kumimoji="1" lang="en-US" altLang="zh-CN" sz="3600" i="1" baseline="-25000" dirty="0" err="1">
                <a:latin typeface="Times New Roman" pitchFamily="18" charset="0"/>
                <a:ea typeface="楷体_GB2312" pitchFamily="49" charset="-122"/>
              </a:rPr>
              <a:t>n</a:t>
            </a:r>
            <a:r>
              <a:rPr kumimoji="1" lang="zh-CN" altLang="en-US" sz="3600" dirty="0">
                <a:latin typeface="Times New Roman" pitchFamily="18" charset="0"/>
                <a:ea typeface="楷体_GB2312" pitchFamily="49" charset="-122"/>
              </a:rPr>
              <a:t>为</a:t>
            </a:r>
          </a:p>
          <a:p>
            <a:pPr eaLnBrk="1" hangingPunct="1"/>
            <a:r>
              <a:rPr kumimoji="1" lang="zh-CN" altLang="en-US" sz="3600" dirty="0">
                <a:latin typeface="Times New Roman" pitchFamily="18" charset="0"/>
                <a:ea typeface="楷体_GB2312" pitchFamily="49" charset="-122"/>
              </a:rPr>
              <a:t>      总体的样本</a:t>
            </a:r>
            <a:r>
              <a:rPr kumimoji="1" lang="en-US" altLang="zh-CN" sz="3600" dirty="0">
                <a:latin typeface="Times New Roman" pitchFamily="18" charset="0"/>
                <a:ea typeface="楷体_GB2312" pitchFamily="49" charset="-122"/>
              </a:rPr>
              <a:t>, </a:t>
            </a:r>
            <a:r>
              <a:rPr kumimoji="1" lang="zh-CN" altLang="en-US" sz="3600" dirty="0">
                <a:latin typeface="Times New Roman" pitchFamily="18" charset="0"/>
                <a:ea typeface="楷体_GB2312" pitchFamily="49" charset="-122"/>
              </a:rPr>
              <a:t>求</a:t>
            </a:r>
            <a:r>
              <a:rPr kumimoji="1" lang="zh-CN" altLang="en-US" sz="3600" i="1" dirty="0">
                <a:latin typeface="Times New Roman" pitchFamily="18" charset="0"/>
                <a:ea typeface="楷体_GB2312" pitchFamily="49" charset="-122"/>
                <a:sym typeface="Symbol" pitchFamily="18" charset="2"/>
              </a:rPr>
              <a:t> </a:t>
            </a:r>
            <a:r>
              <a:rPr kumimoji="1" lang="zh-CN" altLang="en-US" sz="3600" dirty="0">
                <a:latin typeface="Times New Roman" pitchFamily="18" charset="0"/>
                <a:ea typeface="楷体_GB2312" pitchFamily="49" charset="-122"/>
                <a:sym typeface="Symbol" pitchFamily="18" charset="2"/>
              </a:rPr>
              <a:t>的矩法估计量</a:t>
            </a:r>
            <a:r>
              <a:rPr kumimoji="1" lang="en-US" altLang="zh-CN" sz="3600" dirty="0">
                <a:latin typeface="Times New Roman" pitchFamily="18" charset="0"/>
                <a:ea typeface="楷体_GB2312" pitchFamily="49" charset="-122"/>
                <a:sym typeface="Symbol" pitchFamily="18" charset="2"/>
              </a:rPr>
              <a:t>.</a:t>
            </a:r>
          </a:p>
        </p:txBody>
      </p:sp>
      <p:sp>
        <p:nvSpPr>
          <p:cNvPr id="176131" name="Text Box 3"/>
          <p:cNvSpPr txBox="1">
            <a:spLocks noChangeArrowheads="1"/>
          </p:cNvSpPr>
          <p:nvPr/>
        </p:nvSpPr>
        <p:spPr bwMode="auto">
          <a:xfrm>
            <a:off x="1258888" y="278130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b="1">
                <a:latin typeface="Times New Roman" pitchFamily="18" charset="0"/>
                <a:ea typeface="黑体" pitchFamily="49" charset="-122"/>
              </a:rPr>
              <a:t>解</a:t>
            </a:r>
          </a:p>
        </p:txBody>
      </p:sp>
      <p:graphicFrame>
        <p:nvGraphicFramePr>
          <p:cNvPr id="176132" name="Object 4"/>
          <p:cNvGraphicFramePr>
            <a:graphicFrameLocks noChangeAspect="1"/>
          </p:cNvGraphicFramePr>
          <p:nvPr>
            <p:extLst>
              <p:ext uri="{D42A27DB-BD31-4B8C-83A1-F6EECF244321}">
                <p14:modId xmlns:p14="http://schemas.microsoft.com/office/powerpoint/2010/main" val="1844700446"/>
              </p:ext>
            </p:extLst>
          </p:nvPr>
        </p:nvGraphicFramePr>
        <p:xfrm>
          <a:off x="1957388" y="2795515"/>
          <a:ext cx="2614810" cy="633485"/>
        </p:xfrm>
        <a:graphic>
          <a:graphicData uri="http://schemas.openxmlformats.org/presentationml/2006/ole">
            <mc:AlternateContent xmlns:mc="http://schemas.openxmlformats.org/markup-compatibility/2006">
              <mc:Choice xmlns:v="urn:schemas-microsoft-com:vml" Requires="v">
                <p:oleObj spid="_x0000_s14114" name="Equation" r:id="rId3" imgW="838080" imgH="203040" progId="Equation.DSMT4">
                  <p:embed/>
                </p:oleObj>
              </mc:Choice>
              <mc:Fallback>
                <p:oleObj name="Equation" r:id="rId3" imgW="838080" imgH="203040" progId="Equation.DSMT4">
                  <p:embed/>
                  <p:pic>
                    <p:nvPicPr>
                      <p:cNvPr id="0" name="Object 4"/>
                      <p:cNvPicPr>
                        <a:picLocks noChangeAspect="1" noChangeArrowheads="1"/>
                      </p:cNvPicPr>
                      <p:nvPr/>
                    </p:nvPicPr>
                    <p:blipFill>
                      <a:blip r:embed="rId4"/>
                      <a:srcRect/>
                      <a:stretch>
                        <a:fillRect/>
                      </a:stretch>
                    </p:blipFill>
                    <p:spPr bwMode="auto">
                      <a:xfrm>
                        <a:off x="1957388" y="2795515"/>
                        <a:ext cx="2614810" cy="6334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
          <p:cNvGrpSpPr>
            <a:grpSpLocks/>
          </p:cNvGrpSpPr>
          <p:nvPr/>
        </p:nvGrpSpPr>
        <p:grpSpPr bwMode="auto">
          <a:xfrm>
            <a:off x="4716464" y="2670178"/>
            <a:ext cx="2735263" cy="769938"/>
            <a:chOff x="2598" y="3048"/>
            <a:chExt cx="1723" cy="485"/>
          </a:xfrm>
        </p:grpSpPr>
        <p:graphicFrame>
          <p:nvGraphicFramePr>
            <p:cNvPr id="13324" name="Object 6"/>
            <p:cNvGraphicFramePr>
              <a:graphicFrameLocks noChangeAspect="1"/>
            </p:cNvGraphicFramePr>
            <p:nvPr>
              <p:extLst>
                <p:ext uri="{D42A27DB-BD31-4B8C-83A1-F6EECF244321}">
                  <p14:modId xmlns:p14="http://schemas.microsoft.com/office/powerpoint/2010/main" val="2368201425"/>
                </p:ext>
              </p:extLst>
            </p:nvPr>
          </p:nvGraphicFramePr>
          <p:xfrm>
            <a:off x="3029" y="3048"/>
            <a:ext cx="1292" cy="485"/>
          </p:xfrm>
          <a:graphic>
            <a:graphicData uri="http://schemas.openxmlformats.org/presentationml/2006/ole">
              <mc:AlternateContent xmlns:mc="http://schemas.openxmlformats.org/markup-compatibility/2006">
                <mc:Choice xmlns:v="urn:schemas-microsoft-com:vml" Requires="v">
                  <p:oleObj spid="_x0000_s14115" name="Equation" r:id="rId5" imgW="609480" imgH="228600" progId="Equation.DSMT4">
                    <p:embed/>
                  </p:oleObj>
                </mc:Choice>
                <mc:Fallback>
                  <p:oleObj name="Equation" r:id="rId5" imgW="609480" imgH="228600" progId="Equation.DSMT4">
                    <p:embed/>
                    <p:pic>
                      <p:nvPicPr>
                        <p:cNvPr id="0" name="Object 6"/>
                        <p:cNvPicPr>
                          <a:picLocks noChangeAspect="1" noChangeArrowheads="1"/>
                        </p:cNvPicPr>
                        <p:nvPr/>
                      </p:nvPicPr>
                      <p:blipFill>
                        <a:blip r:embed="rId6"/>
                        <a:srcRect/>
                        <a:stretch>
                          <a:fillRect/>
                        </a:stretch>
                      </p:blipFill>
                      <p:spPr bwMode="auto">
                        <a:xfrm>
                          <a:off x="3029" y="3048"/>
                          <a:ext cx="1292" cy="4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5" name="Text Box 7"/>
            <p:cNvSpPr txBox="1">
              <a:spLocks noChangeArrowheads="1"/>
            </p:cNvSpPr>
            <p:nvPr/>
          </p:nvSpPr>
          <p:spPr bwMode="auto">
            <a:xfrm>
              <a:off x="2598" y="3118"/>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a:latin typeface="Times New Roman" pitchFamily="18" charset="0"/>
                  <a:ea typeface="楷体_GB2312" pitchFamily="49" charset="-122"/>
                </a:rPr>
                <a:t>令</a:t>
              </a:r>
            </a:p>
          </p:txBody>
        </p:sp>
      </p:grpSp>
      <p:grpSp>
        <p:nvGrpSpPr>
          <p:cNvPr id="3" name="Group 8"/>
          <p:cNvGrpSpPr>
            <a:grpSpLocks/>
          </p:cNvGrpSpPr>
          <p:nvPr/>
        </p:nvGrpSpPr>
        <p:grpSpPr bwMode="auto">
          <a:xfrm>
            <a:off x="2195513" y="3985289"/>
            <a:ext cx="3006725" cy="955676"/>
            <a:chOff x="806" y="3549"/>
            <a:chExt cx="1894" cy="602"/>
          </a:xfrm>
        </p:grpSpPr>
        <p:sp>
          <p:nvSpPr>
            <p:cNvPr id="13320" name="Text Box 9"/>
            <p:cNvSpPr txBox="1">
              <a:spLocks noChangeArrowheads="1"/>
            </p:cNvSpPr>
            <p:nvPr/>
          </p:nvSpPr>
          <p:spPr bwMode="auto">
            <a:xfrm>
              <a:off x="806" y="3628"/>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a:latin typeface="Times New Roman" pitchFamily="18" charset="0"/>
                  <a:ea typeface="楷体_GB2312" pitchFamily="49" charset="-122"/>
                </a:rPr>
                <a:t>故</a:t>
              </a:r>
            </a:p>
          </p:txBody>
        </p:sp>
        <p:grpSp>
          <p:nvGrpSpPr>
            <p:cNvPr id="13321" name="Group 10"/>
            <p:cNvGrpSpPr>
              <a:grpSpLocks/>
            </p:cNvGrpSpPr>
            <p:nvPr/>
          </p:nvGrpSpPr>
          <p:grpSpPr bwMode="auto">
            <a:xfrm>
              <a:off x="1244" y="3549"/>
              <a:ext cx="1456" cy="602"/>
              <a:chOff x="1244" y="3549"/>
              <a:chExt cx="1456" cy="602"/>
            </a:xfrm>
          </p:grpSpPr>
          <p:graphicFrame>
            <p:nvGraphicFramePr>
              <p:cNvPr id="13322" name="Object 11"/>
              <p:cNvGraphicFramePr>
                <a:graphicFrameLocks noChangeAspect="1"/>
              </p:cNvGraphicFramePr>
              <p:nvPr>
                <p:extLst>
                  <p:ext uri="{D42A27DB-BD31-4B8C-83A1-F6EECF244321}">
                    <p14:modId xmlns:p14="http://schemas.microsoft.com/office/powerpoint/2010/main" val="3811297955"/>
                  </p:ext>
                </p:extLst>
              </p:nvPr>
            </p:nvGraphicFramePr>
            <p:xfrm>
              <a:off x="1244" y="3612"/>
              <a:ext cx="1456" cy="539"/>
            </p:xfrm>
            <a:graphic>
              <a:graphicData uri="http://schemas.openxmlformats.org/presentationml/2006/ole">
                <mc:AlternateContent xmlns:mc="http://schemas.openxmlformats.org/markup-compatibility/2006">
                  <mc:Choice xmlns:v="urn:schemas-microsoft-com:vml" Requires="v">
                    <p:oleObj spid="_x0000_s14116" name="Equation" r:id="rId7" imgW="685800" imgH="253800" progId="Equation.DSMT4">
                      <p:embed/>
                    </p:oleObj>
                  </mc:Choice>
                  <mc:Fallback>
                    <p:oleObj name="Equation" r:id="rId7" imgW="685800" imgH="253800" progId="Equation.DSMT4">
                      <p:embed/>
                      <p:pic>
                        <p:nvPicPr>
                          <p:cNvPr id="0" name="Object 11"/>
                          <p:cNvPicPr>
                            <a:picLocks noChangeAspect="1" noChangeArrowheads="1"/>
                          </p:cNvPicPr>
                          <p:nvPr/>
                        </p:nvPicPr>
                        <p:blipFill>
                          <a:blip r:embed="rId8"/>
                          <a:srcRect/>
                          <a:stretch>
                            <a:fillRect/>
                          </a:stretch>
                        </p:blipFill>
                        <p:spPr bwMode="auto">
                          <a:xfrm>
                            <a:off x="1244" y="3612"/>
                            <a:ext cx="1456" cy="5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3" name="Object 12"/>
              <p:cNvGraphicFramePr>
                <a:graphicFrameLocks noChangeAspect="1"/>
              </p:cNvGraphicFramePr>
              <p:nvPr>
                <p:extLst>
                  <p:ext uri="{D42A27DB-BD31-4B8C-83A1-F6EECF244321}">
                    <p14:modId xmlns:p14="http://schemas.microsoft.com/office/powerpoint/2010/main" val="613042097"/>
                  </p:ext>
                </p:extLst>
              </p:nvPr>
            </p:nvGraphicFramePr>
            <p:xfrm>
              <a:off x="1313" y="3549"/>
              <a:ext cx="264" cy="239"/>
            </p:xfrm>
            <a:graphic>
              <a:graphicData uri="http://schemas.openxmlformats.org/presentationml/2006/ole">
                <mc:AlternateContent xmlns:mc="http://schemas.openxmlformats.org/markup-compatibility/2006">
                  <mc:Choice xmlns:v="urn:schemas-microsoft-com:vml" Requires="v">
                    <p:oleObj spid="_x0000_s14117" name="Equation" r:id="rId9" imgW="139680" imgH="126720" progId="Equation.DSMT4">
                      <p:embed/>
                    </p:oleObj>
                  </mc:Choice>
                  <mc:Fallback>
                    <p:oleObj name="Equation" r:id="rId9" imgW="139680" imgH="126720" progId="Equation.DSMT4">
                      <p:embed/>
                      <p:pic>
                        <p:nvPicPr>
                          <p:cNvPr id="0" name="Object 12"/>
                          <p:cNvPicPr>
                            <a:picLocks noChangeAspect="1" noChangeArrowheads="1"/>
                          </p:cNvPicPr>
                          <p:nvPr/>
                        </p:nvPicPr>
                        <p:blipFill>
                          <a:blip r:embed="rId10"/>
                          <a:srcRect/>
                          <a:stretch>
                            <a:fillRect/>
                          </a:stretch>
                        </p:blipFill>
                        <p:spPr bwMode="auto">
                          <a:xfrm>
                            <a:off x="1313" y="3549"/>
                            <a:ext cx="264"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4000"/>
                                  </p:stCondLst>
                                  <p:childTnLst>
                                    <p:set>
                                      <p:cBhvr>
                                        <p:cTn id="6" dur="1" fill="hold">
                                          <p:stCondLst>
                                            <p:cond delay="0"/>
                                          </p:stCondLst>
                                        </p:cTn>
                                        <p:tgtEl>
                                          <p:spTgt spid="176130"/>
                                        </p:tgtEl>
                                        <p:attrNameLst>
                                          <p:attrName>style.visibility</p:attrName>
                                        </p:attrNameLst>
                                      </p:cBhvr>
                                      <p:to>
                                        <p:strVal val="visible"/>
                                      </p:to>
                                    </p:set>
                                    <p:animEffect transition="in" filter="wipe(up)">
                                      <p:cBhvr>
                                        <p:cTn id="7" dur="500"/>
                                        <p:tgtEl>
                                          <p:spTgt spid="176130"/>
                                        </p:tgtEl>
                                      </p:cBhvr>
                                    </p:animEffect>
                                  </p:childTnLst>
                                </p:cTn>
                              </p:par>
                            </p:childTnLst>
                          </p:cTn>
                        </p:par>
                        <p:par>
                          <p:cTn id="8" fill="hold" nodeType="afterGroup">
                            <p:stCondLst>
                              <p:cond delay="4500"/>
                            </p:stCondLst>
                            <p:childTnLst>
                              <p:par>
                                <p:cTn id="9" presetID="22" presetClass="entr" presetSubtype="1" fill="hold" grpId="0" nodeType="afterEffect">
                                  <p:stCondLst>
                                    <p:cond delay="4000"/>
                                  </p:stCondLst>
                                  <p:childTnLst>
                                    <p:set>
                                      <p:cBhvr>
                                        <p:cTn id="10" dur="1" fill="hold">
                                          <p:stCondLst>
                                            <p:cond delay="0"/>
                                          </p:stCondLst>
                                        </p:cTn>
                                        <p:tgtEl>
                                          <p:spTgt spid="176131"/>
                                        </p:tgtEl>
                                        <p:attrNameLst>
                                          <p:attrName>style.visibility</p:attrName>
                                        </p:attrNameLst>
                                      </p:cBhvr>
                                      <p:to>
                                        <p:strVal val="visible"/>
                                      </p:to>
                                    </p:set>
                                    <p:animEffect transition="in" filter="wipe(up)">
                                      <p:cBhvr>
                                        <p:cTn id="11" dur="500"/>
                                        <p:tgtEl>
                                          <p:spTgt spid="176131"/>
                                        </p:tgtEl>
                                      </p:cBhvr>
                                    </p:animEffect>
                                  </p:childTnLst>
                                </p:cTn>
                              </p:par>
                            </p:childTnLst>
                          </p:cTn>
                        </p:par>
                        <p:par>
                          <p:cTn id="12" fill="hold" nodeType="afterGroup">
                            <p:stCondLst>
                              <p:cond delay="9000"/>
                            </p:stCondLst>
                            <p:childTnLst>
                              <p:par>
                                <p:cTn id="13" presetID="22" presetClass="entr" presetSubtype="1" fill="hold" nodeType="afterEffect">
                                  <p:stCondLst>
                                    <p:cond delay="2000"/>
                                  </p:stCondLst>
                                  <p:childTnLst>
                                    <p:set>
                                      <p:cBhvr>
                                        <p:cTn id="14" dur="1" fill="hold">
                                          <p:stCondLst>
                                            <p:cond delay="0"/>
                                          </p:stCondLst>
                                        </p:cTn>
                                        <p:tgtEl>
                                          <p:spTgt spid="176132"/>
                                        </p:tgtEl>
                                        <p:attrNameLst>
                                          <p:attrName>style.visibility</p:attrName>
                                        </p:attrNameLst>
                                      </p:cBhvr>
                                      <p:to>
                                        <p:strVal val="visible"/>
                                      </p:to>
                                    </p:set>
                                    <p:animEffect transition="in" filter="wipe(up)">
                                      <p:cBhvr>
                                        <p:cTn id="15" dur="500"/>
                                        <p:tgtEl>
                                          <p:spTgt spid="176132"/>
                                        </p:tgtEl>
                                      </p:cBhvr>
                                    </p:animEffect>
                                  </p:childTnLst>
                                </p:cTn>
                              </p:par>
                            </p:childTnLst>
                          </p:cTn>
                        </p:par>
                        <p:par>
                          <p:cTn id="16" fill="hold" nodeType="afterGroup">
                            <p:stCondLst>
                              <p:cond delay="11500"/>
                            </p:stCondLst>
                            <p:childTnLst>
                              <p:par>
                                <p:cTn id="17" presetID="22" presetClass="entr" presetSubtype="8" fill="hold" nodeType="afterEffect">
                                  <p:stCondLst>
                                    <p:cond delay="200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nodeType="afterGroup">
                            <p:stCondLst>
                              <p:cond delay="14000"/>
                            </p:stCondLst>
                            <p:childTnLst>
                              <p:par>
                                <p:cTn id="21" presetID="12" presetClass="entr" presetSubtype="4" fill="hold" nodeType="afterEffect">
                                  <p:stCondLst>
                                    <p:cond delay="2000"/>
                                  </p:stCondLst>
                                  <p:childTnLst>
                                    <p:set>
                                      <p:cBhvr>
                                        <p:cTn id="22" dur="1" fill="hold">
                                          <p:stCondLst>
                                            <p:cond delay="0"/>
                                          </p:stCondLst>
                                        </p:cTn>
                                        <p:tgtEl>
                                          <p:spTgt spid="3"/>
                                        </p:tgtEl>
                                        <p:attrNameLst>
                                          <p:attrName>style.visibility</p:attrName>
                                        </p:attrNameLst>
                                      </p:cBhvr>
                                      <p:to>
                                        <p:strVal val="visible"/>
                                      </p:to>
                                    </p:set>
                                    <p:animEffect transition="in" filter="slide(fromBottom)">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0" grpId="0"/>
      <p:bldP spid="17613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1010" name="Object 2"/>
          <p:cNvGraphicFramePr>
            <a:graphicFrameLocks noChangeAspect="1"/>
          </p:cNvGraphicFramePr>
          <p:nvPr>
            <p:extLst>
              <p:ext uri="{D42A27DB-BD31-4B8C-83A1-F6EECF244321}">
                <p14:modId xmlns:p14="http://schemas.microsoft.com/office/powerpoint/2010/main" val="2926798787"/>
              </p:ext>
            </p:extLst>
          </p:nvPr>
        </p:nvGraphicFramePr>
        <p:xfrm>
          <a:off x="917575" y="298450"/>
          <a:ext cx="7148513" cy="3289300"/>
        </p:xfrm>
        <a:graphic>
          <a:graphicData uri="http://schemas.openxmlformats.org/presentationml/2006/ole">
            <mc:AlternateContent xmlns:mc="http://schemas.openxmlformats.org/markup-compatibility/2006">
              <mc:Choice xmlns:v="urn:schemas-microsoft-com:vml" Requires="v">
                <p:oleObj spid="_x0000_s15130" name="Equation" r:id="rId3" imgW="2641320" imgH="1218960" progId="Equation.DSMT4">
                  <p:embed/>
                </p:oleObj>
              </mc:Choice>
              <mc:Fallback>
                <p:oleObj name="Equation" r:id="rId3" imgW="2641320" imgH="1218960" progId="Equation.DSMT4">
                  <p:embed/>
                  <p:pic>
                    <p:nvPicPr>
                      <p:cNvPr id="0" name="Object 2"/>
                      <p:cNvPicPr>
                        <a:picLocks noChangeAspect="1" noChangeArrowheads="1"/>
                      </p:cNvPicPr>
                      <p:nvPr/>
                    </p:nvPicPr>
                    <p:blipFill>
                      <a:blip r:embed="rId4"/>
                      <a:srcRect/>
                      <a:stretch>
                        <a:fillRect/>
                      </a:stretch>
                    </p:blipFill>
                    <p:spPr bwMode="auto">
                      <a:xfrm>
                        <a:off x="917575" y="298450"/>
                        <a:ext cx="7148513" cy="328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1013" name="Object 5"/>
          <p:cNvGraphicFramePr>
            <a:graphicFrameLocks noChangeAspect="1"/>
          </p:cNvGraphicFramePr>
          <p:nvPr>
            <p:extLst>
              <p:ext uri="{D42A27DB-BD31-4B8C-83A1-F6EECF244321}">
                <p14:modId xmlns:p14="http://schemas.microsoft.com/office/powerpoint/2010/main" val="2249824241"/>
              </p:ext>
            </p:extLst>
          </p:nvPr>
        </p:nvGraphicFramePr>
        <p:xfrm>
          <a:off x="995363" y="3644900"/>
          <a:ext cx="7297737" cy="1008063"/>
        </p:xfrm>
        <a:graphic>
          <a:graphicData uri="http://schemas.openxmlformats.org/presentationml/2006/ole">
            <mc:AlternateContent xmlns:mc="http://schemas.openxmlformats.org/markup-compatibility/2006">
              <mc:Choice xmlns:v="urn:schemas-microsoft-com:vml" Requires="v">
                <p:oleObj spid="_x0000_s15131" name="Equation" r:id="rId5" imgW="2844720" imgH="393480" progId="Equation.DSMT4">
                  <p:embed/>
                </p:oleObj>
              </mc:Choice>
              <mc:Fallback>
                <p:oleObj name="Equation" r:id="rId5" imgW="2844720" imgH="393480" progId="Equation.DSMT4">
                  <p:embed/>
                  <p:pic>
                    <p:nvPicPr>
                      <p:cNvPr id="0" name="Object 5"/>
                      <p:cNvPicPr>
                        <a:picLocks noChangeAspect="1" noChangeArrowheads="1"/>
                      </p:cNvPicPr>
                      <p:nvPr/>
                    </p:nvPicPr>
                    <p:blipFill>
                      <a:blip r:embed="rId6"/>
                      <a:srcRect/>
                      <a:stretch>
                        <a:fillRect/>
                      </a:stretch>
                    </p:blipFill>
                    <p:spPr bwMode="auto">
                      <a:xfrm>
                        <a:off x="995363" y="3644900"/>
                        <a:ext cx="7297737"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1012" name="Object 4"/>
          <p:cNvGraphicFramePr>
            <a:graphicFrameLocks noChangeAspect="1"/>
          </p:cNvGraphicFramePr>
          <p:nvPr>
            <p:extLst>
              <p:ext uri="{D42A27DB-BD31-4B8C-83A1-F6EECF244321}">
                <p14:modId xmlns:p14="http://schemas.microsoft.com/office/powerpoint/2010/main" val="1845737268"/>
              </p:ext>
            </p:extLst>
          </p:nvPr>
        </p:nvGraphicFramePr>
        <p:xfrm>
          <a:off x="3203575" y="5661025"/>
          <a:ext cx="1728788" cy="1008063"/>
        </p:xfrm>
        <a:graphic>
          <a:graphicData uri="http://schemas.openxmlformats.org/presentationml/2006/ole">
            <mc:AlternateContent xmlns:mc="http://schemas.openxmlformats.org/markup-compatibility/2006">
              <mc:Choice xmlns:v="urn:schemas-microsoft-com:vml" Requires="v">
                <p:oleObj spid="_x0000_s15132" name="Equation" r:id="rId7" imgW="698400" imgH="406080" progId="Equation.DSMT4">
                  <p:embed/>
                </p:oleObj>
              </mc:Choice>
              <mc:Fallback>
                <p:oleObj name="Equation" r:id="rId7" imgW="698400" imgH="406080" progId="Equation.DSMT4">
                  <p:embed/>
                  <p:pic>
                    <p:nvPicPr>
                      <p:cNvPr id="0" name="Object 4"/>
                      <p:cNvPicPr>
                        <a:picLocks noChangeAspect="1" noChangeArrowheads="1"/>
                      </p:cNvPicPr>
                      <p:nvPr/>
                    </p:nvPicPr>
                    <p:blipFill>
                      <a:blip r:embed="rId8"/>
                      <a:srcRect/>
                      <a:stretch>
                        <a:fillRect/>
                      </a:stretch>
                    </p:blipFill>
                    <p:spPr bwMode="auto">
                      <a:xfrm>
                        <a:off x="3203575" y="5661025"/>
                        <a:ext cx="1728788"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1015" name="Rectangle 7"/>
          <p:cNvSpPr>
            <a:spLocks noChangeArrowheads="1"/>
          </p:cNvSpPr>
          <p:nvPr/>
        </p:nvSpPr>
        <p:spPr bwMode="auto">
          <a:xfrm>
            <a:off x="2195513" y="5805488"/>
            <a:ext cx="8572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zh-CN" altLang="en-US" sz="3200">
                <a:latin typeface="Times New Roman" pitchFamily="18" charset="0"/>
                <a:cs typeface="Times New Roman" pitchFamily="18" charset="0"/>
              </a:rPr>
              <a:t>得</a:t>
            </a:r>
            <a:endParaRPr lang="zh-CN" altLang="en-US" sz="3200">
              <a:latin typeface="Arial" charset="0"/>
            </a:endParaRPr>
          </a:p>
        </p:txBody>
      </p:sp>
      <p:graphicFrame>
        <p:nvGraphicFramePr>
          <p:cNvPr id="171016" name="Object 8"/>
          <p:cNvGraphicFramePr>
            <a:graphicFrameLocks noChangeAspect="1"/>
          </p:cNvGraphicFramePr>
          <p:nvPr>
            <p:extLst>
              <p:ext uri="{D42A27DB-BD31-4B8C-83A1-F6EECF244321}">
                <p14:modId xmlns:p14="http://schemas.microsoft.com/office/powerpoint/2010/main" val="1926908930"/>
              </p:ext>
            </p:extLst>
          </p:nvPr>
        </p:nvGraphicFramePr>
        <p:xfrm>
          <a:off x="2932113" y="4508500"/>
          <a:ext cx="2127250" cy="1028700"/>
        </p:xfrm>
        <a:graphic>
          <a:graphicData uri="http://schemas.openxmlformats.org/presentationml/2006/ole">
            <mc:AlternateContent xmlns:mc="http://schemas.openxmlformats.org/markup-compatibility/2006">
              <mc:Choice xmlns:v="urn:schemas-microsoft-com:vml" Requires="v">
                <p:oleObj spid="_x0000_s15133" name="Equation" r:id="rId9" imgW="812520" imgH="393480" progId="Equation.DSMT4">
                  <p:embed/>
                </p:oleObj>
              </mc:Choice>
              <mc:Fallback>
                <p:oleObj name="Equation" r:id="rId9" imgW="812520" imgH="393480" progId="Equation.DSMT4">
                  <p:embed/>
                  <p:pic>
                    <p:nvPicPr>
                      <p:cNvPr id="0" name="Object 8"/>
                      <p:cNvPicPr>
                        <a:picLocks noChangeAspect="1" noChangeArrowheads="1"/>
                      </p:cNvPicPr>
                      <p:nvPr/>
                    </p:nvPicPr>
                    <p:blipFill>
                      <a:blip r:embed="rId10"/>
                      <a:srcRect/>
                      <a:stretch>
                        <a:fillRect/>
                      </a:stretch>
                    </p:blipFill>
                    <p:spPr bwMode="auto">
                      <a:xfrm>
                        <a:off x="2932113" y="4508500"/>
                        <a:ext cx="212725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1017" name="AutoShape 9"/>
          <p:cNvSpPr>
            <a:spLocks noChangeArrowheads="1"/>
          </p:cNvSpPr>
          <p:nvPr/>
        </p:nvSpPr>
        <p:spPr bwMode="auto">
          <a:xfrm>
            <a:off x="1403350" y="5229225"/>
            <a:ext cx="1295400" cy="533400"/>
          </a:xfrm>
          <a:prstGeom prst="wedgeRectCallout">
            <a:avLst>
              <a:gd name="adj1" fmla="val 100245"/>
              <a:gd name="adj2" fmla="val -56546"/>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2400" b="1">
                <a:latin typeface="Times New Roman" pitchFamily="18" charset="0"/>
              </a:rPr>
              <a:t>总体矩</a:t>
            </a:r>
          </a:p>
        </p:txBody>
      </p:sp>
      <p:sp>
        <p:nvSpPr>
          <p:cNvPr id="171018" name="AutoShape 10"/>
          <p:cNvSpPr>
            <a:spLocks noChangeArrowheads="1"/>
          </p:cNvSpPr>
          <p:nvPr/>
        </p:nvSpPr>
        <p:spPr bwMode="auto">
          <a:xfrm>
            <a:off x="5508625" y="5229225"/>
            <a:ext cx="1295400" cy="533400"/>
          </a:xfrm>
          <a:prstGeom prst="wedgeRectCallout">
            <a:avLst>
              <a:gd name="adj1" fmla="val -88727"/>
              <a:gd name="adj2" fmla="val -74403"/>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2400" b="1">
                <a:latin typeface="Times New Roman" pitchFamily="18" charset="0"/>
              </a:rPr>
              <a:t>样本矩</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71010"/>
                                        </p:tgtEl>
                                        <p:attrNameLst>
                                          <p:attrName>style.visibility</p:attrName>
                                        </p:attrNameLst>
                                      </p:cBhvr>
                                      <p:to>
                                        <p:strVal val="visible"/>
                                      </p:to>
                                    </p:set>
                                    <p:anim calcmode="lin" valueType="num">
                                      <p:cBhvr additive="base">
                                        <p:cTn id="7" dur="500" fill="hold"/>
                                        <p:tgtEl>
                                          <p:spTgt spid="171010"/>
                                        </p:tgtEl>
                                        <p:attrNameLst>
                                          <p:attrName>ppt_x</p:attrName>
                                        </p:attrNameLst>
                                      </p:cBhvr>
                                      <p:tavLst>
                                        <p:tav tm="0">
                                          <p:val>
                                            <p:strVal val="0-#ppt_w/2"/>
                                          </p:val>
                                        </p:tav>
                                        <p:tav tm="100000">
                                          <p:val>
                                            <p:strVal val="#ppt_x"/>
                                          </p:val>
                                        </p:tav>
                                      </p:tavLst>
                                    </p:anim>
                                    <p:anim calcmode="lin" valueType="num">
                                      <p:cBhvr additive="base">
                                        <p:cTn id="8" dur="500" fill="hold"/>
                                        <p:tgtEl>
                                          <p:spTgt spid="1710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71013"/>
                                        </p:tgtEl>
                                        <p:attrNameLst>
                                          <p:attrName>style.visibility</p:attrName>
                                        </p:attrNameLst>
                                      </p:cBhvr>
                                      <p:to>
                                        <p:strVal val="visible"/>
                                      </p:to>
                                    </p:set>
                                    <p:anim calcmode="lin" valueType="num">
                                      <p:cBhvr additive="base">
                                        <p:cTn id="13" dur="500" fill="hold"/>
                                        <p:tgtEl>
                                          <p:spTgt spid="171013"/>
                                        </p:tgtEl>
                                        <p:attrNameLst>
                                          <p:attrName>ppt_x</p:attrName>
                                        </p:attrNameLst>
                                      </p:cBhvr>
                                      <p:tavLst>
                                        <p:tav tm="0">
                                          <p:val>
                                            <p:strVal val="0-#ppt_w/2"/>
                                          </p:val>
                                        </p:tav>
                                        <p:tav tm="100000">
                                          <p:val>
                                            <p:strVal val="#ppt_x"/>
                                          </p:val>
                                        </p:tav>
                                      </p:tavLst>
                                    </p:anim>
                                    <p:anim calcmode="lin" valueType="num">
                                      <p:cBhvr additive="base">
                                        <p:cTn id="14" dur="500" fill="hold"/>
                                        <p:tgtEl>
                                          <p:spTgt spid="17101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71016"/>
                                        </p:tgtEl>
                                        <p:attrNameLst>
                                          <p:attrName>style.visibility</p:attrName>
                                        </p:attrNameLst>
                                      </p:cBhvr>
                                      <p:to>
                                        <p:strVal val="visible"/>
                                      </p:to>
                                    </p:set>
                                    <p:anim calcmode="lin" valueType="num">
                                      <p:cBhvr additive="base">
                                        <p:cTn id="19" dur="500" fill="hold"/>
                                        <p:tgtEl>
                                          <p:spTgt spid="171016"/>
                                        </p:tgtEl>
                                        <p:attrNameLst>
                                          <p:attrName>ppt_x</p:attrName>
                                        </p:attrNameLst>
                                      </p:cBhvr>
                                      <p:tavLst>
                                        <p:tav tm="0">
                                          <p:val>
                                            <p:strVal val="0-#ppt_w/2"/>
                                          </p:val>
                                        </p:tav>
                                        <p:tav tm="100000">
                                          <p:val>
                                            <p:strVal val="#ppt_x"/>
                                          </p:val>
                                        </p:tav>
                                      </p:tavLst>
                                    </p:anim>
                                    <p:anim calcmode="lin" valueType="num">
                                      <p:cBhvr additive="base">
                                        <p:cTn id="20" dur="500" fill="hold"/>
                                        <p:tgtEl>
                                          <p:spTgt spid="171016"/>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171017"/>
                                        </p:tgtEl>
                                        <p:attrNameLst>
                                          <p:attrName>style.visibility</p:attrName>
                                        </p:attrNameLst>
                                      </p:cBhvr>
                                      <p:to>
                                        <p:strVal val="visible"/>
                                      </p:to>
                                    </p:set>
                                  </p:childTnLst>
                                </p:cTn>
                              </p:par>
                            </p:childTnLst>
                          </p:cTn>
                        </p:par>
                        <p:par>
                          <p:cTn id="24" fill="hold" nodeType="afterGroup">
                            <p:stCondLst>
                              <p:cond delay="1000"/>
                            </p:stCondLst>
                            <p:childTnLst>
                              <p:par>
                                <p:cTn id="25" presetID="2" presetClass="entr" presetSubtype="8" fill="hold" grpId="0" nodeType="afterEffect">
                                  <p:stCondLst>
                                    <p:cond delay="0"/>
                                  </p:stCondLst>
                                  <p:childTnLst>
                                    <p:set>
                                      <p:cBhvr>
                                        <p:cTn id="26" dur="1" fill="hold">
                                          <p:stCondLst>
                                            <p:cond delay="0"/>
                                          </p:stCondLst>
                                        </p:cTn>
                                        <p:tgtEl>
                                          <p:spTgt spid="171018"/>
                                        </p:tgtEl>
                                        <p:attrNameLst>
                                          <p:attrName>style.visibility</p:attrName>
                                        </p:attrNameLst>
                                      </p:cBhvr>
                                      <p:to>
                                        <p:strVal val="visible"/>
                                      </p:to>
                                    </p:set>
                                    <p:anim calcmode="lin" valueType="num">
                                      <p:cBhvr additive="base">
                                        <p:cTn id="27" dur="500" fill="hold"/>
                                        <p:tgtEl>
                                          <p:spTgt spid="171018"/>
                                        </p:tgtEl>
                                        <p:attrNameLst>
                                          <p:attrName>ppt_x</p:attrName>
                                        </p:attrNameLst>
                                      </p:cBhvr>
                                      <p:tavLst>
                                        <p:tav tm="0">
                                          <p:val>
                                            <p:strVal val="0-#ppt_w/2"/>
                                          </p:val>
                                        </p:tav>
                                        <p:tav tm="100000">
                                          <p:val>
                                            <p:strVal val="#ppt_x"/>
                                          </p:val>
                                        </p:tav>
                                      </p:tavLst>
                                    </p:anim>
                                    <p:anim calcmode="lin" valueType="num">
                                      <p:cBhvr additive="base">
                                        <p:cTn id="28" dur="500" fill="hold"/>
                                        <p:tgtEl>
                                          <p:spTgt spid="171018"/>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71015"/>
                                        </p:tgtEl>
                                        <p:attrNameLst>
                                          <p:attrName>style.visibility</p:attrName>
                                        </p:attrNameLst>
                                      </p:cBhvr>
                                      <p:to>
                                        <p:strVal val="visible"/>
                                      </p:to>
                                    </p:set>
                                    <p:anim calcmode="lin" valueType="num">
                                      <p:cBhvr additive="base">
                                        <p:cTn id="33" dur="500" fill="hold"/>
                                        <p:tgtEl>
                                          <p:spTgt spid="171015"/>
                                        </p:tgtEl>
                                        <p:attrNameLst>
                                          <p:attrName>ppt_x</p:attrName>
                                        </p:attrNameLst>
                                      </p:cBhvr>
                                      <p:tavLst>
                                        <p:tav tm="0">
                                          <p:val>
                                            <p:strVal val="0-#ppt_w/2"/>
                                          </p:val>
                                        </p:tav>
                                        <p:tav tm="100000">
                                          <p:val>
                                            <p:strVal val="#ppt_x"/>
                                          </p:val>
                                        </p:tav>
                                      </p:tavLst>
                                    </p:anim>
                                    <p:anim calcmode="lin" valueType="num">
                                      <p:cBhvr additive="base">
                                        <p:cTn id="34" dur="500" fill="hold"/>
                                        <p:tgtEl>
                                          <p:spTgt spid="171015"/>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nodeType="clickEffect">
                                  <p:stCondLst>
                                    <p:cond delay="0"/>
                                  </p:stCondLst>
                                  <p:childTnLst>
                                    <p:set>
                                      <p:cBhvr>
                                        <p:cTn id="38" dur="1" fill="hold">
                                          <p:stCondLst>
                                            <p:cond delay="0"/>
                                          </p:stCondLst>
                                        </p:cTn>
                                        <p:tgtEl>
                                          <p:spTgt spid="171012"/>
                                        </p:tgtEl>
                                        <p:attrNameLst>
                                          <p:attrName>style.visibility</p:attrName>
                                        </p:attrNameLst>
                                      </p:cBhvr>
                                      <p:to>
                                        <p:strVal val="visible"/>
                                      </p:to>
                                    </p:set>
                                    <p:anim calcmode="lin" valueType="num">
                                      <p:cBhvr additive="base">
                                        <p:cTn id="39" dur="500" fill="hold"/>
                                        <p:tgtEl>
                                          <p:spTgt spid="171012"/>
                                        </p:tgtEl>
                                        <p:attrNameLst>
                                          <p:attrName>ppt_x</p:attrName>
                                        </p:attrNameLst>
                                      </p:cBhvr>
                                      <p:tavLst>
                                        <p:tav tm="0">
                                          <p:val>
                                            <p:strVal val="0-#ppt_w/2"/>
                                          </p:val>
                                        </p:tav>
                                        <p:tav tm="100000">
                                          <p:val>
                                            <p:strVal val="#ppt_x"/>
                                          </p:val>
                                        </p:tav>
                                      </p:tavLst>
                                    </p:anim>
                                    <p:anim calcmode="lin" valueType="num">
                                      <p:cBhvr additive="base">
                                        <p:cTn id="40" dur="500" fill="hold"/>
                                        <p:tgtEl>
                                          <p:spTgt spid="1710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5" grpId="0" autoUpdateAnimBg="0"/>
      <p:bldP spid="171017" grpId="0" animBg="1" autoUpdateAnimBg="0"/>
      <p:bldP spid="171018"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395537" y="260350"/>
            <a:ext cx="8284914" cy="2652713"/>
          </a:xfrm>
          <a:prstGeom prst="rect">
            <a:avLst/>
          </a:prstGeom>
          <a:ln/>
          <a:extLst/>
        </p:spPr>
        <p:style>
          <a:lnRef idx="1">
            <a:schemeClr val="accent1"/>
          </a:lnRef>
          <a:fillRef idx="2">
            <a:schemeClr val="accent1"/>
          </a:fillRef>
          <a:effectRef idx="1">
            <a:schemeClr val="accent1"/>
          </a:effectRef>
          <a:fontRef idx="minor">
            <a:schemeClr val="dk1"/>
          </a:fontRef>
        </p:style>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lnSpc>
                <a:spcPct val="130000"/>
              </a:lnSpc>
            </a:pPr>
            <a:r>
              <a:rPr kumimoji="1" lang="zh-CN" altLang="en-US" sz="3200" b="1" dirty="0">
                <a:latin typeface="黑体" pitchFamily="49" charset="-122"/>
                <a:ea typeface="黑体" pitchFamily="49" charset="-122"/>
              </a:rPr>
              <a:t>例</a:t>
            </a:r>
            <a:r>
              <a:rPr kumimoji="1" lang="en-US" altLang="zh-CN" sz="3200" b="1" dirty="0">
                <a:latin typeface="黑体" pitchFamily="49" charset="-122"/>
                <a:ea typeface="黑体" pitchFamily="49" charset="-122"/>
              </a:rPr>
              <a:t>6.1.4</a:t>
            </a:r>
            <a:r>
              <a:rPr kumimoji="1" lang="zh-CN" altLang="en-US" sz="3200" b="1" dirty="0">
                <a:latin typeface="黑体" pitchFamily="49" charset="-122"/>
                <a:ea typeface="黑体" pitchFamily="49" charset="-122"/>
              </a:rPr>
              <a:t> </a:t>
            </a:r>
            <a:r>
              <a:rPr kumimoji="1" lang="zh-CN" altLang="en-US" sz="3200" dirty="0">
                <a:latin typeface="Times New Roman" pitchFamily="18" charset="0"/>
                <a:ea typeface="楷体_GB2312" pitchFamily="49" charset="-122"/>
              </a:rPr>
              <a:t>设样本</a:t>
            </a:r>
            <a:r>
              <a:rPr kumimoji="1" lang="en-US" altLang="zh-CN" sz="3200" dirty="0">
                <a:latin typeface="Times New Roman" pitchFamily="18" charset="0"/>
                <a:ea typeface="楷体_GB2312" pitchFamily="49" charset="-122"/>
              </a:rPr>
              <a:t> </a:t>
            </a:r>
            <a:r>
              <a:rPr kumimoji="1" lang="en-US" altLang="zh-CN" sz="3200" i="1" dirty="0">
                <a:latin typeface="Times New Roman" pitchFamily="18" charset="0"/>
                <a:ea typeface="楷体_GB2312" pitchFamily="49" charset="-122"/>
              </a:rPr>
              <a:t>X</a:t>
            </a:r>
            <a:r>
              <a:rPr kumimoji="1" lang="en-US" altLang="zh-CN" sz="3200" baseline="-25000" dirty="0">
                <a:latin typeface="Times New Roman" pitchFamily="18" charset="0"/>
                <a:ea typeface="楷体_GB2312" pitchFamily="49" charset="-122"/>
              </a:rPr>
              <a:t>1</a:t>
            </a:r>
            <a:r>
              <a:rPr kumimoji="1" lang="en-US" altLang="zh-CN" sz="3200" dirty="0">
                <a:latin typeface="Times New Roman" pitchFamily="18" charset="0"/>
                <a:ea typeface="楷体_GB2312" pitchFamily="49" charset="-122"/>
              </a:rPr>
              <a:t>, </a:t>
            </a:r>
            <a:r>
              <a:rPr kumimoji="1" lang="en-US" altLang="zh-CN" sz="3200" i="1" dirty="0">
                <a:latin typeface="Times New Roman" pitchFamily="18" charset="0"/>
                <a:ea typeface="楷体_GB2312" pitchFamily="49" charset="-122"/>
              </a:rPr>
              <a:t>X</a:t>
            </a:r>
            <a:r>
              <a:rPr kumimoji="1" lang="en-US" altLang="zh-CN" sz="3200" baseline="-25000" dirty="0">
                <a:latin typeface="Times New Roman" pitchFamily="18" charset="0"/>
                <a:ea typeface="楷体_GB2312" pitchFamily="49" charset="-122"/>
              </a:rPr>
              <a:t>2</a:t>
            </a:r>
            <a:r>
              <a:rPr kumimoji="1" lang="en-US" altLang="zh-CN" sz="3200" dirty="0">
                <a:latin typeface="Times New Roman" pitchFamily="18" charset="0"/>
                <a:ea typeface="楷体_GB2312" pitchFamily="49" charset="-122"/>
              </a:rPr>
              <a:t>,…, </a:t>
            </a:r>
            <a:r>
              <a:rPr kumimoji="1" lang="en-US" altLang="zh-CN" sz="3200" i="1" dirty="0" err="1">
                <a:latin typeface="Times New Roman" pitchFamily="18" charset="0"/>
                <a:ea typeface="楷体_GB2312" pitchFamily="49" charset="-122"/>
              </a:rPr>
              <a:t>X</a:t>
            </a:r>
            <a:r>
              <a:rPr kumimoji="1" lang="en-US" altLang="zh-CN" sz="3200" i="1" baseline="-25000" dirty="0" err="1">
                <a:latin typeface="Times New Roman" pitchFamily="18" charset="0"/>
                <a:ea typeface="楷体_GB2312" pitchFamily="49" charset="-122"/>
              </a:rPr>
              <a:t>n</a:t>
            </a:r>
            <a:r>
              <a:rPr kumimoji="1" lang="zh-CN" altLang="en-US" sz="3200" dirty="0">
                <a:latin typeface="Times New Roman" pitchFamily="18" charset="0"/>
                <a:ea typeface="楷体_GB2312" pitchFamily="49" charset="-122"/>
              </a:rPr>
              <a:t>为来自服从几何分布的总体</a:t>
            </a:r>
            <a:r>
              <a:rPr kumimoji="1" lang="en-US" altLang="zh-CN" sz="3200" dirty="0">
                <a:latin typeface="Times New Roman" pitchFamily="18" charset="0"/>
                <a:ea typeface="楷体_GB2312" pitchFamily="49" charset="-122"/>
              </a:rPr>
              <a:t>X, </a:t>
            </a:r>
            <a:r>
              <a:rPr kumimoji="1" lang="zh-CN" altLang="en-US" sz="3200" dirty="0">
                <a:latin typeface="Times New Roman" pitchFamily="18" charset="0"/>
                <a:ea typeface="楷体_GB2312" pitchFamily="49" charset="-122"/>
              </a:rPr>
              <a:t>其概率分布为</a:t>
            </a:r>
            <a:endParaRPr kumimoji="1" lang="en-US" altLang="zh-CN" sz="3200" dirty="0">
              <a:latin typeface="Times New Roman" pitchFamily="18" charset="0"/>
              <a:ea typeface="楷体_GB2312" pitchFamily="49" charset="-122"/>
            </a:endParaRPr>
          </a:p>
          <a:p>
            <a:pPr eaLnBrk="1" hangingPunct="1">
              <a:lnSpc>
                <a:spcPct val="130000"/>
              </a:lnSpc>
            </a:pPr>
            <a:r>
              <a:rPr kumimoji="1" lang="en-US" altLang="zh-CN" sz="3200" i="1" dirty="0">
                <a:latin typeface="Times New Roman" pitchFamily="18" charset="0"/>
                <a:ea typeface="楷体_GB2312" pitchFamily="49" charset="-122"/>
              </a:rPr>
              <a:t>	P</a:t>
            </a:r>
            <a:r>
              <a:rPr kumimoji="1" lang="en-US" altLang="zh-CN" sz="3200" dirty="0">
                <a:latin typeface="Times New Roman" pitchFamily="18" charset="0"/>
                <a:ea typeface="楷体_GB2312" pitchFamily="49" charset="-122"/>
              </a:rPr>
              <a:t>(</a:t>
            </a:r>
            <a:r>
              <a:rPr kumimoji="1" lang="en-US" altLang="zh-CN" sz="3200" i="1" dirty="0">
                <a:latin typeface="Times New Roman" pitchFamily="18" charset="0"/>
                <a:ea typeface="楷体_GB2312" pitchFamily="49" charset="-122"/>
              </a:rPr>
              <a:t>X</a:t>
            </a:r>
            <a:r>
              <a:rPr kumimoji="1" lang="en-US" altLang="zh-CN" sz="3200" dirty="0">
                <a:latin typeface="Times New Roman" pitchFamily="18" charset="0"/>
                <a:ea typeface="楷体_GB2312" pitchFamily="49" charset="-122"/>
              </a:rPr>
              <a:t>=</a:t>
            </a:r>
            <a:r>
              <a:rPr kumimoji="1" lang="en-US" altLang="zh-CN" sz="3200" i="1" dirty="0">
                <a:latin typeface="Times New Roman" pitchFamily="18" charset="0"/>
                <a:ea typeface="楷体_GB2312" pitchFamily="49" charset="-122"/>
              </a:rPr>
              <a:t>k</a:t>
            </a:r>
            <a:r>
              <a:rPr kumimoji="1" lang="en-US" altLang="zh-CN" sz="3200" dirty="0">
                <a:latin typeface="Times New Roman" pitchFamily="18" charset="0"/>
                <a:ea typeface="楷体_GB2312" pitchFamily="49" charset="-122"/>
              </a:rPr>
              <a:t>) = </a:t>
            </a:r>
            <a:r>
              <a:rPr kumimoji="1" lang="en-US" altLang="zh-CN" sz="3200" i="1" dirty="0">
                <a:latin typeface="Times New Roman" pitchFamily="18" charset="0"/>
                <a:ea typeface="楷体_GB2312" pitchFamily="49" charset="-122"/>
              </a:rPr>
              <a:t>p</a:t>
            </a:r>
            <a:r>
              <a:rPr kumimoji="1" lang="en-US" altLang="zh-CN" sz="3200" dirty="0">
                <a:latin typeface="Times New Roman" pitchFamily="18" charset="0"/>
                <a:ea typeface="楷体_GB2312" pitchFamily="49" charset="-122"/>
              </a:rPr>
              <a:t>(1-</a:t>
            </a:r>
            <a:r>
              <a:rPr kumimoji="1" lang="en-US" altLang="zh-CN" sz="3200" i="1" dirty="0">
                <a:latin typeface="Times New Roman" pitchFamily="18" charset="0"/>
                <a:ea typeface="楷体_GB2312" pitchFamily="49" charset="-122"/>
              </a:rPr>
              <a:t>p</a:t>
            </a:r>
            <a:r>
              <a:rPr kumimoji="1" lang="en-US" altLang="zh-CN" sz="3200" dirty="0">
                <a:latin typeface="Times New Roman" pitchFamily="18" charset="0"/>
                <a:ea typeface="楷体_GB2312" pitchFamily="49" charset="-122"/>
              </a:rPr>
              <a:t>)</a:t>
            </a:r>
            <a:r>
              <a:rPr kumimoji="1" lang="en-US" altLang="zh-CN" sz="3200" i="1" baseline="30000" dirty="0">
                <a:latin typeface="Times New Roman" pitchFamily="18" charset="0"/>
                <a:ea typeface="楷体_GB2312" pitchFamily="49" charset="-122"/>
              </a:rPr>
              <a:t>k</a:t>
            </a:r>
            <a:r>
              <a:rPr kumimoji="1" lang="en-US" altLang="zh-CN" sz="3200" baseline="30000" dirty="0">
                <a:latin typeface="Times New Roman" pitchFamily="18" charset="0"/>
                <a:ea typeface="楷体_GB2312" pitchFamily="49" charset="-122"/>
              </a:rPr>
              <a:t>-1</a:t>
            </a:r>
            <a:r>
              <a:rPr kumimoji="1" lang="en-US" altLang="zh-CN" sz="3200" dirty="0">
                <a:latin typeface="Times New Roman" pitchFamily="18" charset="0"/>
                <a:ea typeface="楷体_GB2312" pitchFamily="49" charset="-122"/>
              </a:rPr>
              <a:t>, </a:t>
            </a:r>
            <a:r>
              <a:rPr kumimoji="1" lang="en-US" altLang="zh-CN" sz="3200" i="1" dirty="0">
                <a:latin typeface="Times New Roman" pitchFamily="18" charset="0"/>
                <a:ea typeface="楷体_GB2312" pitchFamily="49" charset="-122"/>
              </a:rPr>
              <a:t>k</a:t>
            </a:r>
            <a:r>
              <a:rPr kumimoji="1" lang="en-US" altLang="zh-CN" sz="3200" dirty="0">
                <a:latin typeface="Times New Roman" pitchFamily="18" charset="0"/>
                <a:ea typeface="楷体_GB2312" pitchFamily="49" charset="-122"/>
              </a:rPr>
              <a:t>=1,2, …</a:t>
            </a:r>
            <a:endParaRPr kumimoji="1" lang="zh-CN" altLang="en-US" sz="3200" dirty="0">
              <a:latin typeface="Times New Roman" pitchFamily="18" charset="0"/>
              <a:ea typeface="楷体_GB2312" pitchFamily="49" charset="-122"/>
            </a:endParaRPr>
          </a:p>
          <a:p>
            <a:pPr eaLnBrk="1" hangingPunct="1">
              <a:lnSpc>
                <a:spcPct val="130000"/>
              </a:lnSpc>
            </a:pPr>
            <a:r>
              <a:rPr kumimoji="1" lang="zh-CN" altLang="en-US" sz="3200" dirty="0">
                <a:latin typeface="Times New Roman" pitchFamily="18" charset="0"/>
                <a:ea typeface="楷体_GB2312" pitchFamily="49" charset="-122"/>
              </a:rPr>
              <a:t>其中</a:t>
            </a:r>
            <a:r>
              <a:rPr kumimoji="1" lang="en-US" altLang="zh-CN" sz="3200" i="1" dirty="0">
                <a:latin typeface="Times New Roman" pitchFamily="18" charset="0"/>
                <a:ea typeface="楷体_GB2312" pitchFamily="49" charset="-122"/>
              </a:rPr>
              <a:t>p</a:t>
            </a:r>
            <a:r>
              <a:rPr kumimoji="1" lang="zh-CN" altLang="en-US" sz="3200" dirty="0">
                <a:latin typeface="Times New Roman" pitchFamily="18" charset="0"/>
                <a:ea typeface="楷体_GB2312" pitchFamily="49" charset="-122"/>
              </a:rPr>
              <a:t>未知，</a:t>
            </a:r>
            <a:r>
              <a:rPr kumimoji="1" lang="en-US" altLang="zh-CN" sz="3200" dirty="0">
                <a:latin typeface="Times New Roman" pitchFamily="18" charset="0"/>
                <a:ea typeface="楷体_GB2312" pitchFamily="49" charset="-122"/>
              </a:rPr>
              <a:t>0&lt;</a:t>
            </a:r>
            <a:r>
              <a:rPr kumimoji="1" lang="en-US" altLang="zh-CN" sz="3200" i="1" dirty="0">
                <a:latin typeface="Times New Roman" pitchFamily="18" charset="0"/>
                <a:ea typeface="楷体_GB2312" pitchFamily="49" charset="-122"/>
              </a:rPr>
              <a:t>p</a:t>
            </a:r>
            <a:r>
              <a:rPr kumimoji="1" lang="en-US" altLang="zh-CN" sz="3200" dirty="0">
                <a:latin typeface="Times New Roman" pitchFamily="18" charset="0"/>
                <a:ea typeface="楷体_GB2312" pitchFamily="49" charset="-122"/>
              </a:rPr>
              <a:t>&lt;1</a:t>
            </a:r>
            <a:r>
              <a:rPr kumimoji="1" lang="zh-CN" altLang="en-US" sz="3200" dirty="0">
                <a:latin typeface="Times New Roman" pitchFamily="18" charset="0"/>
                <a:ea typeface="楷体_GB2312" pitchFamily="49" charset="-122"/>
              </a:rPr>
              <a:t>，试求</a:t>
            </a:r>
            <a:r>
              <a:rPr kumimoji="1" lang="en-US" altLang="zh-CN" sz="3200" i="1" dirty="0">
                <a:latin typeface="Times New Roman" pitchFamily="18" charset="0"/>
                <a:ea typeface="楷体_GB2312" pitchFamily="49" charset="-122"/>
              </a:rPr>
              <a:t>p</a:t>
            </a:r>
            <a:r>
              <a:rPr kumimoji="1" lang="zh-CN" altLang="en-US" sz="3200" dirty="0">
                <a:latin typeface="Times New Roman" pitchFamily="18" charset="0"/>
                <a:ea typeface="楷体_GB2312" pitchFamily="49" charset="-122"/>
              </a:rPr>
              <a:t>的</a:t>
            </a:r>
            <a:r>
              <a:rPr kumimoji="1" lang="zh-CN" altLang="en-US" sz="3200" dirty="0">
                <a:latin typeface="Times New Roman" pitchFamily="18" charset="0"/>
                <a:ea typeface="楷体_GB2312" pitchFamily="49" charset="-122"/>
                <a:sym typeface="Symbol" pitchFamily="18" charset="2"/>
              </a:rPr>
              <a:t>矩估计量</a:t>
            </a:r>
            <a:r>
              <a:rPr kumimoji="1" lang="en-US" altLang="zh-CN" sz="3200" dirty="0">
                <a:latin typeface="Times New Roman" pitchFamily="18" charset="0"/>
                <a:ea typeface="楷体_GB2312" pitchFamily="49" charset="-122"/>
                <a:sym typeface="Symbol" pitchFamily="18" charset="2"/>
              </a:rPr>
              <a:t>.</a:t>
            </a:r>
          </a:p>
        </p:txBody>
      </p:sp>
      <p:sp>
        <p:nvSpPr>
          <p:cNvPr id="176131" name="Text Box 3"/>
          <p:cNvSpPr txBox="1">
            <a:spLocks noChangeArrowheads="1"/>
          </p:cNvSpPr>
          <p:nvPr/>
        </p:nvSpPr>
        <p:spPr bwMode="auto">
          <a:xfrm>
            <a:off x="617538" y="2913063"/>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b="1">
                <a:latin typeface="Times New Roman" pitchFamily="18" charset="0"/>
                <a:ea typeface="黑体" pitchFamily="49" charset="-122"/>
              </a:rPr>
              <a:t>解</a:t>
            </a:r>
          </a:p>
        </p:txBody>
      </p:sp>
      <p:graphicFrame>
        <p:nvGraphicFramePr>
          <p:cNvPr id="176132" name="Object 4"/>
          <p:cNvGraphicFramePr>
            <a:graphicFrameLocks noChangeAspect="1"/>
          </p:cNvGraphicFramePr>
          <p:nvPr>
            <p:extLst>
              <p:ext uri="{D42A27DB-BD31-4B8C-83A1-F6EECF244321}">
                <p14:modId xmlns:p14="http://schemas.microsoft.com/office/powerpoint/2010/main" val="712886926"/>
              </p:ext>
            </p:extLst>
          </p:nvPr>
        </p:nvGraphicFramePr>
        <p:xfrm>
          <a:off x="1578985" y="2885282"/>
          <a:ext cx="4528705" cy="1158875"/>
        </p:xfrm>
        <a:graphic>
          <a:graphicData uri="http://schemas.openxmlformats.org/presentationml/2006/ole">
            <mc:AlternateContent xmlns:mc="http://schemas.openxmlformats.org/markup-compatibility/2006">
              <mc:Choice xmlns:v="urn:schemas-microsoft-com:vml" Requires="v">
                <p:oleObj spid="_x0000_s16162" name="Equation" r:id="rId3" imgW="1688760" imgH="431640" progId="Equation.DSMT4">
                  <p:embed/>
                </p:oleObj>
              </mc:Choice>
              <mc:Fallback>
                <p:oleObj name="Equation" r:id="rId3" imgW="1688760" imgH="431640" progId="Equation.DSMT4">
                  <p:embed/>
                  <p:pic>
                    <p:nvPicPr>
                      <p:cNvPr id="0" name="Object 4"/>
                      <p:cNvPicPr>
                        <a:picLocks noChangeAspect="1" noChangeArrowheads="1"/>
                      </p:cNvPicPr>
                      <p:nvPr/>
                    </p:nvPicPr>
                    <p:blipFill>
                      <a:blip r:embed="rId4"/>
                      <a:srcRect/>
                      <a:stretch>
                        <a:fillRect/>
                      </a:stretch>
                    </p:blipFill>
                    <p:spPr bwMode="auto">
                      <a:xfrm>
                        <a:off x="1578985" y="2885282"/>
                        <a:ext cx="4528705" cy="1158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
          <p:cNvGrpSpPr>
            <a:grpSpLocks/>
          </p:cNvGrpSpPr>
          <p:nvPr/>
        </p:nvGrpSpPr>
        <p:grpSpPr bwMode="auto">
          <a:xfrm>
            <a:off x="1908176" y="4329117"/>
            <a:ext cx="2293938" cy="1181100"/>
            <a:chOff x="2598" y="2999"/>
            <a:chExt cx="1445" cy="744"/>
          </a:xfrm>
        </p:grpSpPr>
        <p:graphicFrame>
          <p:nvGraphicFramePr>
            <p:cNvPr id="15372" name="Object 6"/>
            <p:cNvGraphicFramePr>
              <a:graphicFrameLocks noChangeAspect="1"/>
            </p:cNvGraphicFramePr>
            <p:nvPr>
              <p:extLst>
                <p:ext uri="{D42A27DB-BD31-4B8C-83A1-F6EECF244321}">
                  <p14:modId xmlns:p14="http://schemas.microsoft.com/office/powerpoint/2010/main" val="3098233533"/>
                </p:ext>
              </p:extLst>
            </p:nvPr>
          </p:nvGraphicFramePr>
          <p:xfrm>
            <a:off x="3230" y="2999"/>
            <a:ext cx="813" cy="744"/>
          </p:xfrm>
          <a:graphic>
            <a:graphicData uri="http://schemas.openxmlformats.org/presentationml/2006/ole">
              <mc:AlternateContent xmlns:mc="http://schemas.openxmlformats.org/markup-compatibility/2006">
                <mc:Choice xmlns:v="urn:schemas-microsoft-com:vml" Requires="v">
                  <p:oleObj spid="_x0000_s16163" name="Equation" r:id="rId5" imgW="457200" imgH="419040" progId="Equation.DSMT4">
                    <p:embed/>
                  </p:oleObj>
                </mc:Choice>
                <mc:Fallback>
                  <p:oleObj name="Equation" r:id="rId5" imgW="457200" imgH="419040" progId="Equation.DSMT4">
                    <p:embed/>
                    <p:pic>
                      <p:nvPicPr>
                        <p:cNvPr id="0" name="Object 6"/>
                        <p:cNvPicPr>
                          <a:picLocks noChangeAspect="1" noChangeArrowheads="1"/>
                        </p:cNvPicPr>
                        <p:nvPr/>
                      </p:nvPicPr>
                      <p:blipFill>
                        <a:blip r:embed="rId6"/>
                        <a:srcRect/>
                        <a:stretch>
                          <a:fillRect/>
                        </a:stretch>
                      </p:blipFill>
                      <p:spPr bwMode="auto">
                        <a:xfrm>
                          <a:off x="3230" y="2999"/>
                          <a:ext cx="813" cy="7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3" name="Text Box 7"/>
            <p:cNvSpPr txBox="1">
              <a:spLocks noChangeArrowheads="1"/>
            </p:cNvSpPr>
            <p:nvPr/>
          </p:nvSpPr>
          <p:spPr bwMode="auto">
            <a:xfrm>
              <a:off x="2598" y="3118"/>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a:latin typeface="Times New Roman" pitchFamily="18" charset="0"/>
                  <a:ea typeface="楷体_GB2312" pitchFamily="49" charset="-122"/>
                </a:rPr>
                <a:t>令</a:t>
              </a:r>
            </a:p>
          </p:txBody>
        </p:sp>
      </p:grpSp>
      <p:grpSp>
        <p:nvGrpSpPr>
          <p:cNvPr id="3" name="Group 8"/>
          <p:cNvGrpSpPr>
            <a:grpSpLocks/>
          </p:cNvGrpSpPr>
          <p:nvPr/>
        </p:nvGrpSpPr>
        <p:grpSpPr bwMode="auto">
          <a:xfrm>
            <a:off x="2195513" y="5480052"/>
            <a:ext cx="2243138" cy="1133475"/>
            <a:chOff x="806" y="3557"/>
            <a:chExt cx="1413" cy="714"/>
          </a:xfrm>
        </p:grpSpPr>
        <p:sp>
          <p:nvSpPr>
            <p:cNvPr id="15368" name="Text Box 9"/>
            <p:cNvSpPr txBox="1">
              <a:spLocks noChangeArrowheads="1"/>
            </p:cNvSpPr>
            <p:nvPr/>
          </p:nvSpPr>
          <p:spPr bwMode="auto">
            <a:xfrm>
              <a:off x="806" y="3628"/>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a:latin typeface="Times New Roman" pitchFamily="18" charset="0"/>
                  <a:ea typeface="楷体_GB2312" pitchFamily="49" charset="-122"/>
                </a:rPr>
                <a:t>故</a:t>
              </a:r>
            </a:p>
          </p:txBody>
        </p:sp>
        <p:grpSp>
          <p:nvGrpSpPr>
            <p:cNvPr id="15369" name="Group 10"/>
            <p:cNvGrpSpPr>
              <a:grpSpLocks/>
            </p:cNvGrpSpPr>
            <p:nvPr/>
          </p:nvGrpSpPr>
          <p:grpSpPr bwMode="auto">
            <a:xfrm>
              <a:off x="1391" y="3557"/>
              <a:ext cx="828" cy="714"/>
              <a:chOff x="1391" y="3557"/>
              <a:chExt cx="828" cy="714"/>
            </a:xfrm>
          </p:grpSpPr>
          <p:graphicFrame>
            <p:nvGraphicFramePr>
              <p:cNvPr id="15370" name="Object 11"/>
              <p:cNvGraphicFramePr>
                <a:graphicFrameLocks noChangeAspect="1"/>
              </p:cNvGraphicFramePr>
              <p:nvPr>
                <p:extLst>
                  <p:ext uri="{D42A27DB-BD31-4B8C-83A1-F6EECF244321}">
                    <p14:modId xmlns:p14="http://schemas.microsoft.com/office/powerpoint/2010/main" val="417872438"/>
                  </p:ext>
                </p:extLst>
              </p:nvPr>
            </p:nvGraphicFramePr>
            <p:xfrm>
              <a:off x="1391" y="3557"/>
              <a:ext cx="828" cy="714"/>
            </p:xfrm>
            <a:graphic>
              <a:graphicData uri="http://schemas.openxmlformats.org/presentationml/2006/ole">
                <mc:AlternateContent xmlns:mc="http://schemas.openxmlformats.org/markup-compatibility/2006">
                  <mc:Choice xmlns:v="urn:schemas-microsoft-com:vml" Requires="v">
                    <p:oleObj spid="_x0000_s16164" name="Equation" r:id="rId7" imgW="457200" imgH="393480" progId="Equation.DSMT4">
                      <p:embed/>
                    </p:oleObj>
                  </mc:Choice>
                  <mc:Fallback>
                    <p:oleObj name="Equation" r:id="rId7" imgW="457200" imgH="393480" progId="Equation.DSMT4">
                      <p:embed/>
                      <p:pic>
                        <p:nvPicPr>
                          <p:cNvPr id="0" name="Object 11"/>
                          <p:cNvPicPr>
                            <a:picLocks noChangeAspect="1" noChangeArrowheads="1"/>
                          </p:cNvPicPr>
                          <p:nvPr/>
                        </p:nvPicPr>
                        <p:blipFill>
                          <a:blip r:embed="rId8"/>
                          <a:srcRect/>
                          <a:stretch>
                            <a:fillRect/>
                          </a:stretch>
                        </p:blipFill>
                        <p:spPr bwMode="auto">
                          <a:xfrm>
                            <a:off x="1391" y="3557"/>
                            <a:ext cx="828" cy="7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1" name="Object 12"/>
              <p:cNvGraphicFramePr>
                <a:graphicFrameLocks noChangeAspect="1"/>
              </p:cNvGraphicFramePr>
              <p:nvPr/>
            </p:nvGraphicFramePr>
            <p:xfrm>
              <a:off x="1440" y="3573"/>
              <a:ext cx="188" cy="171"/>
            </p:xfrm>
            <a:graphic>
              <a:graphicData uri="http://schemas.openxmlformats.org/presentationml/2006/ole">
                <mc:AlternateContent xmlns:mc="http://schemas.openxmlformats.org/markup-compatibility/2006">
                  <mc:Choice xmlns:v="urn:schemas-microsoft-com:vml" Requires="v">
                    <p:oleObj spid="_x0000_s16165" name="Equation" r:id="rId9" imgW="45792" imgH="38172" progId="Equation.3">
                      <p:embed/>
                    </p:oleObj>
                  </mc:Choice>
                  <mc:Fallback>
                    <p:oleObj name="Equation" r:id="rId9" imgW="45792" imgH="38172"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0" y="3573"/>
                            <a:ext cx="188"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4000"/>
                                  </p:stCondLst>
                                  <p:childTnLst>
                                    <p:set>
                                      <p:cBhvr>
                                        <p:cTn id="6" dur="1" fill="hold">
                                          <p:stCondLst>
                                            <p:cond delay="0"/>
                                          </p:stCondLst>
                                        </p:cTn>
                                        <p:tgtEl>
                                          <p:spTgt spid="176130"/>
                                        </p:tgtEl>
                                        <p:attrNameLst>
                                          <p:attrName>style.visibility</p:attrName>
                                        </p:attrNameLst>
                                      </p:cBhvr>
                                      <p:to>
                                        <p:strVal val="visible"/>
                                      </p:to>
                                    </p:set>
                                    <p:animEffect transition="in" filter="wipe(up)">
                                      <p:cBhvr>
                                        <p:cTn id="7" dur="500"/>
                                        <p:tgtEl>
                                          <p:spTgt spid="1761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6131"/>
                                        </p:tgtEl>
                                        <p:attrNameLst>
                                          <p:attrName>style.visibility</p:attrName>
                                        </p:attrNameLst>
                                      </p:cBhvr>
                                      <p:to>
                                        <p:strVal val="visible"/>
                                      </p:to>
                                    </p:set>
                                    <p:animEffect transition="in" filter="wipe(up)">
                                      <p:cBhvr>
                                        <p:cTn id="12" dur="500"/>
                                        <p:tgtEl>
                                          <p:spTgt spid="176131"/>
                                        </p:tgtEl>
                                      </p:cBhvr>
                                    </p:animEffect>
                                  </p:childTnLst>
                                </p:cTn>
                              </p:par>
                            </p:childTnLst>
                          </p:cTn>
                        </p:par>
                        <p:par>
                          <p:cTn id="13" fill="hold" nodeType="afterGroup">
                            <p:stCondLst>
                              <p:cond delay="500"/>
                            </p:stCondLst>
                            <p:childTnLst>
                              <p:par>
                                <p:cTn id="14" presetID="22" presetClass="entr" presetSubtype="1" fill="hold" nodeType="afterEffect">
                                  <p:stCondLst>
                                    <p:cond delay="250"/>
                                  </p:stCondLst>
                                  <p:childTnLst>
                                    <p:set>
                                      <p:cBhvr>
                                        <p:cTn id="15" dur="1" fill="hold">
                                          <p:stCondLst>
                                            <p:cond delay="0"/>
                                          </p:stCondLst>
                                        </p:cTn>
                                        <p:tgtEl>
                                          <p:spTgt spid="176132"/>
                                        </p:tgtEl>
                                        <p:attrNameLst>
                                          <p:attrName>style.visibility</p:attrName>
                                        </p:attrNameLst>
                                      </p:cBhvr>
                                      <p:to>
                                        <p:strVal val="visible"/>
                                      </p:to>
                                    </p:set>
                                    <p:animEffect transition="in" filter="wipe(up)">
                                      <p:cBhvr>
                                        <p:cTn id="16" dur="500"/>
                                        <p:tgtEl>
                                          <p:spTgt spid="17613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nodeType="afterGroup">
                            <p:stCondLst>
                              <p:cond delay="500"/>
                            </p:stCondLst>
                            <p:childTnLst>
                              <p:par>
                                <p:cTn id="23" presetID="12" presetClass="entr" presetSubtype="4" fill="hold" nodeType="afterEffect">
                                  <p:stCondLst>
                                    <p:cond delay="2000"/>
                                  </p:stCondLst>
                                  <p:childTnLst>
                                    <p:set>
                                      <p:cBhvr>
                                        <p:cTn id="24" dur="1" fill="hold">
                                          <p:stCondLst>
                                            <p:cond delay="0"/>
                                          </p:stCondLst>
                                        </p:cTn>
                                        <p:tgtEl>
                                          <p:spTgt spid="3"/>
                                        </p:tgtEl>
                                        <p:attrNameLst>
                                          <p:attrName>style.visibility</p:attrName>
                                        </p:attrNameLst>
                                      </p:cBhvr>
                                      <p:to>
                                        <p:strVal val="visible"/>
                                      </p:to>
                                    </p:set>
                                    <p:animEffect transition="in" filter="slide(fromBottom)">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0" grpId="0" animBg="1"/>
      <p:bldP spid="17613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p:cNvSpPr txBox="1">
            <a:spLocks noChangeArrowheads="1"/>
          </p:cNvSpPr>
          <p:nvPr/>
        </p:nvSpPr>
        <p:spPr bwMode="auto">
          <a:xfrm>
            <a:off x="1042988" y="1008063"/>
            <a:ext cx="7415212" cy="133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just" eaLnBrk="1" hangingPunct="1">
              <a:lnSpc>
                <a:spcPct val="120000"/>
              </a:lnSpc>
              <a:spcBef>
                <a:spcPct val="50000"/>
              </a:spcBef>
            </a:pPr>
            <a:r>
              <a:rPr kumimoji="1" lang="en-US" altLang="zh-CN" sz="3600" b="1" dirty="0">
                <a:latin typeface="Times New Roman" pitchFamily="18" charset="0"/>
              </a:rPr>
              <a:t>       </a:t>
            </a:r>
            <a:r>
              <a:rPr kumimoji="1" lang="zh-CN" altLang="en-US" sz="3200" b="1" dirty="0">
                <a:latin typeface="Times New Roman" pitchFamily="18" charset="0"/>
              </a:rPr>
              <a:t>矩法的</a:t>
            </a:r>
            <a:r>
              <a:rPr kumimoji="1" lang="zh-CN" altLang="en-US" sz="3200" b="1" dirty="0">
                <a:solidFill>
                  <a:srgbClr val="0000FF"/>
                </a:solidFill>
                <a:latin typeface="Times New Roman" pitchFamily="18" charset="0"/>
              </a:rPr>
              <a:t>优点</a:t>
            </a:r>
            <a:r>
              <a:rPr kumimoji="1" lang="zh-CN" altLang="en-US" sz="3200" b="1" dirty="0">
                <a:latin typeface="Times New Roman" pitchFamily="18" charset="0"/>
              </a:rPr>
              <a:t>是简单易行</a:t>
            </a:r>
            <a:r>
              <a:rPr kumimoji="1" lang="en-US" altLang="zh-CN" sz="3200" b="1" dirty="0">
                <a:latin typeface="Times New Roman" pitchFamily="18" charset="0"/>
              </a:rPr>
              <a:t>,</a:t>
            </a:r>
            <a:r>
              <a:rPr kumimoji="1" lang="zh-CN" altLang="en-US" sz="3200" b="1" dirty="0">
                <a:latin typeface="Times New Roman" pitchFamily="18" charset="0"/>
              </a:rPr>
              <a:t>并不需要事先知道总体是什么分布 </a:t>
            </a:r>
            <a:r>
              <a:rPr kumimoji="1" lang="en-US" altLang="zh-CN" sz="3200" b="1" dirty="0">
                <a:latin typeface="Times New Roman" pitchFamily="18" charset="0"/>
              </a:rPr>
              <a:t>.</a:t>
            </a:r>
          </a:p>
        </p:txBody>
      </p:sp>
      <p:sp>
        <p:nvSpPr>
          <p:cNvPr id="169987" name="Rectangle 3"/>
          <p:cNvSpPr>
            <a:spLocks noChangeArrowheads="1"/>
          </p:cNvSpPr>
          <p:nvPr/>
        </p:nvSpPr>
        <p:spPr bwMode="auto">
          <a:xfrm>
            <a:off x="1042988" y="2339975"/>
            <a:ext cx="7415212"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just">
              <a:lnSpc>
                <a:spcPct val="120000"/>
              </a:lnSpc>
            </a:pPr>
            <a:r>
              <a:rPr kumimoji="1" lang="en-US" altLang="zh-CN" sz="3200" b="1" dirty="0">
                <a:latin typeface="Times New Roman" pitchFamily="18" charset="0"/>
              </a:rPr>
              <a:t>        </a:t>
            </a:r>
            <a:r>
              <a:rPr kumimoji="1" lang="zh-CN" altLang="en-US" sz="3200" b="1" dirty="0">
                <a:solidFill>
                  <a:srgbClr val="0000FF"/>
                </a:solidFill>
                <a:latin typeface="Times New Roman" pitchFamily="18" charset="0"/>
              </a:rPr>
              <a:t>缺点</a:t>
            </a:r>
            <a:r>
              <a:rPr kumimoji="1" lang="zh-CN" altLang="en-US" sz="3200" b="1" dirty="0">
                <a:latin typeface="Times New Roman" pitchFamily="18" charset="0"/>
              </a:rPr>
              <a:t>是，当总体类型已知时，没有</a:t>
            </a:r>
          </a:p>
          <a:p>
            <a:pPr algn="just">
              <a:lnSpc>
                <a:spcPct val="120000"/>
              </a:lnSpc>
            </a:pPr>
            <a:r>
              <a:rPr kumimoji="1" lang="zh-CN" altLang="en-US" sz="3200" b="1" dirty="0">
                <a:latin typeface="Times New Roman" pitchFamily="18" charset="0"/>
              </a:rPr>
              <a:t>充分利用分布提供的信息 </a:t>
            </a:r>
            <a:r>
              <a:rPr kumimoji="1" lang="en-US" altLang="zh-CN" sz="3200" b="1" dirty="0">
                <a:latin typeface="Times New Roman" pitchFamily="18" charset="0"/>
              </a:rPr>
              <a:t>. </a:t>
            </a:r>
            <a:r>
              <a:rPr kumimoji="1" lang="zh-CN" altLang="en-US" sz="3200" b="1" dirty="0">
                <a:latin typeface="Times New Roman" pitchFamily="18" charset="0"/>
              </a:rPr>
              <a:t>一般场合下</a:t>
            </a:r>
            <a:r>
              <a:rPr kumimoji="1" lang="en-US" altLang="zh-CN" sz="3200" b="1" dirty="0">
                <a:latin typeface="Times New Roman" pitchFamily="18" charset="0"/>
              </a:rPr>
              <a:t>,</a:t>
            </a:r>
            <a:r>
              <a:rPr kumimoji="1" lang="zh-CN" altLang="en-US" sz="3200" b="1" dirty="0">
                <a:latin typeface="Times New Roman" pitchFamily="18" charset="0"/>
              </a:rPr>
              <a:t>矩估计量不具有唯一性 </a:t>
            </a:r>
            <a:r>
              <a:rPr kumimoji="1" lang="en-US" altLang="zh-CN" sz="3200" b="1" dirty="0">
                <a:latin typeface="Times New Roman" pitchFamily="18" charset="0"/>
              </a:rPr>
              <a:t>.</a:t>
            </a:r>
            <a:endParaRPr kumimoji="1" lang="en-US" altLang="zh-CN" sz="3200" b="1" dirty="0">
              <a:solidFill>
                <a:schemeClr val="accent1"/>
              </a:solidFill>
              <a:latin typeface="Times New Roman" pitchFamily="18" charset="0"/>
            </a:endParaRPr>
          </a:p>
        </p:txBody>
      </p:sp>
      <p:sp>
        <p:nvSpPr>
          <p:cNvPr id="169988" name="Rectangle 4"/>
          <p:cNvSpPr>
            <a:spLocks noChangeArrowheads="1"/>
          </p:cNvSpPr>
          <p:nvPr/>
        </p:nvSpPr>
        <p:spPr bwMode="auto">
          <a:xfrm>
            <a:off x="1042988" y="4166488"/>
            <a:ext cx="7415212"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just" eaLnBrk="1" hangingPunct="1">
              <a:lnSpc>
                <a:spcPct val="120000"/>
              </a:lnSpc>
            </a:pPr>
            <a:r>
              <a:rPr kumimoji="1" lang="en-US" altLang="zh-CN" sz="3200" b="1" dirty="0">
                <a:latin typeface="Times New Roman" pitchFamily="18" charset="0"/>
              </a:rPr>
              <a:t>       </a:t>
            </a:r>
            <a:r>
              <a:rPr kumimoji="1" lang="zh-CN" altLang="en-US" sz="3200" b="1" dirty="0">
                <a:latin typeface="Times New Roman" pitchFamily="18" charset="0"/>
              </a:rPr>
              <a:t>其主要原因在于建立矩法方程时，选取那些总体矩用相应样本矩代替带有一定的随意性 </a:t>
            </a:r>
            <a:r>
              <a:rPr kumimoji="1" lang="en-US" altLang="zh-CN" sz="3200" b="1" dirty="0">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69986"/>
                                        </p:tgtEl>
                                        <p:attrNameLst>
                                          <p:attrName>style.visibility</p:attrName>
                                        </p:attrNameLst>
                                      </p:cBhvr>
                                      <p:to>
                                        <p:strVal val="visible"/>
                                      </p:to>
                                    </p:set>
                                    <p:animEffect transition="in" filter="barn(outVertical)">
                                      <p:cBhvr>
                                        <p:cTn id="7" dur="500"/>
                                        <p:tgtEl>
                                          <p:spTgt spid="1699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9987"/>
                                        </p:tgtEl>
                                        <p:attrNameLst>
                                          <p:attrName>style.visibility</p:attrName>
                                        </p:attrNameLst>
                                      </p:cBhvr>
                                      <p:to>
                                        <p:strVal val="visible"/>
                                      </p:to>
                                    </p:set>
                                    <p:animEffect transition="in" filter="wipe(left)">
                                      <p:cBhvr>
                                        <p:cTn id="12" dur="500"/>
                                        <p:tgtEl>
                                          <p:spTgt spid="1699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69988"/>
                                        </p:tgtEl>
                                        <p:attrNameLst>
                                          <p:attrName>style.visibility</p:attrName>
                                        </p:attrNameLst>
                                      </p:cBhvr>
                                      <p:to>
                                        <p:strVal val="visible"/>
                                      </p:to>
                                    </p:set>
                                    <p:animEffect transition="in" filter="wipe(right)">
                                      <p:cBhvr>
                                        <p:cTn id="17" dur="500"/>
                                        <p:tgtEl>
                                          <p:spTgt spid="169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6" grpId="0" autoUpdateAnimBg="0"/>
      <p:bldP spid="169987" grpId="0" autoUpdateAnimBg="0"/>
      <p:bldP spid="16998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692696"/>
            <a:ext cx="3478837" cy="58477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eaLnBrk="1" hangingPunct="1">
              <a:spcBef>
                <a:spcPct val="50000"/>
              </a:spcBef>
            </a:pPr>
            <a:r>
              <a:rPr kumimoji="1" lang="en-US" altLang="zh-CN" sz="3200" b="1" dirty="0">
                <a:latin typeface="Times New Roman" pitchFamily="18" charset="0"/>
              </a:rPr>
              <a:t>3. </a:t>
            </a:r>
            <a:r>
              <a:rPr kumimoji="1" lang="zh-CN" altLang="en-US" sz="3200" b="1" dirty="0">
                <a:latin typeface="Times New Roman" pitchFamily="18" charset="0"/>
              </a:rPr>
              <a:t>极大似然估计法</a:t>
            </a:r>
          </a:p>
        </p:txBody>
      </p:sp>
      <p:sp>
        <p:nvSpPr>
          <p:cNvPr id="3" name="矩形 2"/>
          <p:cNvSpPr/>
          <p:nvPr/>
        </p:nvSpPr>
        <p:spPr>
          <a:xfrm>
            <a:off x="1043608" y="1628800"/>
            <a:ext cx="7560840" cy="954107"/>
          </a:xfrm>
          <a:prstGeom prst="rect">
            <a:avLst/>
          </a:prstGeom>
        </p:spPr>
        <p:txBody>
          <a:bodyPr wrap="square">
            <a:spAutoFit/>
          </a:bodyPr>
          <a:lstStyle/>
          <a:p>
            <a:r>
              <a:rPr kumimoji="1" lang="zh-CN" altLang="en-US" sz="2800" b="1" dirty="0">
                <a:latin typeface="Times New Roman" pitchFamily="18" charset="0"/>
              </a:rPr>
              <a:t>是在</a:t>
            </a:r>
            <a:r>
              <a:rPr kumimoji="1" lang="zh-CN" altLang="en-US" sz="2800" b="1" dirty="0">
                <a:solidFill>
                  <a:srgbClr val="FF0000"/>
                </a:solidFill>
                <a:latin typeface="Times New Roman" pitchFamily="18" charset="0"/>
              </a:rPr>
              <a:t>总体类型已知</a:t>
            </a:r>
            <a:r>
              <a:rPr kumimoji="1" lang="zh-CN" altLang="en-US" sz="2800" b="1" dirty="0">
                <a:latin typeface="Times New Roman" pitchFamily="18" charset="0"/>
              </a:rPr>
              <a:t>条件下使用的一种参数估计方法 </a:t>
            </a:r>
            <a:r>
              <a:rPr kumimoji="1" lang="en-US" altLang="zh-CN" sz="2800" b="1" dirty="0">
                <a:latin typeface="Times New Roman" pitchFamily="18" charset="0"/>
              </a:rPr>
              <a:t>.</a:t>
            </a:r>
            <a:endParaRPr lang="zh-CN" altLang="en-US" sz="2800" dirty="0"/>
          </a:p>
        </p:txBody>
      </p:sp>
      <p:sp>
        <p:nvSpPr>
          <p:cNvPr id="4" name="矩形 3"/>
          <p:cNvSpPr/>
          <p:nvPr/>
        </p:nvSpPr>
        <p:spPr>
          <a:xfrm>
            <a:off x="899592" y="2852936"/>
            <a:ext cx="7704856" cy="523220"/>
          </a:xfrm>
          <a:prstGeom prst="rect">
            <a:avLst/>
          </a:prstGeom>
        </p:spPr>
        <p:txBody>
          <a:bodyPr wrap="square">
            <a:spAutoFit/>
          </a:bodyPr>
          <a:lstStyle/>
          <a:p>
            <a:r>
              <a:rPr kumimoji="1" lang="en-US" altLang="zh-CN" sz="2800" b="1" dirty="0">
                <a:latin typeface="Times New Roman" pitchFamily="18" charset="0"/>
              </a:rPr>
              <a:t> </a:t>
            </a:r>
            <a:r>
              <a:rPr kumimoji="1" lang="zh-CN" altLang="en-US" sz="2800" b="1" dirty="0">
                <a:latin typeface="Times New Roman" pitchFamily="18" charset="0"/>
              </a:rPr>
              <a:t>它首先是由德国数学家高斯在</a:t>
            </a:r>
            <a:r>
              <a:rPr kumimoji="1" lang="en-US" altLang="zh-CN" sz="2800" b="1" dirty="0">
                <a:latin typeface="Times New Roman" pitchFamily="18" charset="0"/>
              </a:rPr>
              <a:t>1821</a:t>
            </a:r>
            <a:r>
              <a:rPr kumimoji="1" lang="zh-CN" altLang="en-US" sz="2800" b="1" dirty="0">
                <a:latin typeface="Times New Roman" pitchFamily="18" charset="0"/>
              </a:rPr>
              <a:t>年提出的</a:t>
            </a:r>
            <a:r>
              <a:rPr kumimoji="1" lang="en-US" altLang="zh-CN" sz="2800" b="1" dirty="0">
                <a:latin typeface="Times New Roman" pitchFamily="18" charset="0"/>
              </a:rPr>
              <a:t>.  </a:t>
            </a:r>
            <a:endParaRPr lang="zh-CN" altLang="en-US" sz="2800" dirty="0"/>
          </a:p>
        </p:txBody>
      </p:sp>
      <p:sp>
        <p:nvSpPr>
          <p:cNvPr id="5" name="矩形 4"/>
          <p:cNvSpPr/>
          <p:nvPr/>
        </p:nvSpPr>
        <p:spPr>
          <a:xfrm>
            <a:off x="1043608" y="3645024"/>
            <a:ext cx="7560840" cy="954107"/>
          </a:xfrm>
          <a:prstGeom prst="rect">
            <a:avLst/>
          </a:prstGeom>
        </p:spPr>
        <p:txBody>
          <a:bodyPr wrap="square">
            <a:spAutoFit/>
          </a:bodyPr>
          <a:lstStyle/>
          <a:p>
            <a:r>
              <a:rPr kumimoji="1" lang="zh-CN" altLang="en-US" sz="2800" b="1" dirty="0">
                <a:latin typeface="Times New Roman" pitchFamily="18" charset="0"/>
              </a:rPr>
              <a:t>费歇在</a:t>
            </a:r>
            <a:r>
              <a:rPr kumimoji="1" lang="en-US" altLang="zh-CN" sz="2800" b="1" dirty="0">
                <a:latin typeface="Times New Roman" pitchFamily="18" charset="0"/>
              </a:rPr>
              <a:t>1922</a:t>
            </a:r>
            <a:r>
              <a:rPr kumimoji="1" lang="zh-CN" altLang="en-US" sz="2800" b="1" dirty="0">
                <a:latin typeface="Times New Roman" pitchFamily="18" charset="0"/>
              </a:rPr>
              <a:t>年重新发现了这一方法，并首先研究了这种方法的一些性质 </a:t>
            </a:r>
            <a:r>
              <a:rPr kumimoji="1" lang="en-US" altLang="zh-CN" sz="2800" b="1" dirty="0">
                <a:latin typeface="Times New Roman" pitchFamily="18" charset="0"/>
              </a:rPr>
              <a:t>.</a:t>
            </a:r>
            <a:endParaRPr lang="zh-CN" altLang="en-US" sz="2800" dirty="0"/>
          </a:p>
        </p:txBody>
      </p:sp>
    </p:spTree>
    <p:extLst>
      <p:ext uri="{BB962C8B-B14F-4D97-AF65-F5344CB8AC3E}">
        <p14:creationId xmlns:p14="http://schemas.microsoft.com/office/powerpoint/2010/main" val="103402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Text Box 3"/>
          <p:cNvSpPr txBox="1">
            <a:spLocks noChangeArrowheads="1"/>
          </p:cNvSpPr>
          <p:nvPr/>
        </p:nvSpPr>
        <p:spPr bwMode="auto">
          <a:xfrm>
            <a:off x="756022" y="1844675"/>
            <a:ext cx="70977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zh-CN" altLang="en-US" sz="2800"/>
              <a:t>黑球白球</a:t>
            </a:r>
            <a:r>
              <a:rPr lang="en-US" altLang="zh-CN" sz="2800"/>
              <a:t>9:1</a:t>
            </a:r>
            <a:r>
              <a:rPr lang="zh-CN" altLang="en-US" sz="2800"/>
              <a:t>，不知哪种多，有放回抽三次，</a:t>
            </a:r>
          </a:p>
          <a:p>
            <a:pPr eaLnBrk="1" hangingPunct="1"/>
            <a:r>
              <a:rPr lang="zh-CN" altLang="en-US" sz="2800"/>
              <a:t>两次白球，一次黑球</a:t>
            </a:r>
            <a:r>
              <a:rPr lang="en-US" altLang="zh-CN" sz="2800"/>
              <a:t>.</a:t>
            </a:r>
          </a:p>
        </p:txBody>
      </p:sp>
      <p:sp>
        <p:nvSpPr>
          <p:cNvPr id="188420" name="Text Box 4"/>
          <p:cNvSpPr txBox="1">
            <a:spLocks noChangeArrowheads="1"/>
          </p:cNvSpPr>
          <p:nvPr/>
        </p:nvSpPr>
        <p:spPr bwMode="auto">
          <a:xfrm>
            <a:off x="1619622" y="2852738"/>
            <a:ext cx="1606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zh-CN" altLang="en-US" sz="2800"/>
              <a:t>哪种多？</a:t>
            </a:r>
          </a:p>
        </p:txBody>
      </p:sp>
      <p:sp>
        <p:nvSpPr>
          <p:cNvPr id="188421" name="Text Box 5"/>
          <p:cNvSpPr txBox="1">
            <a:spLocks noChangeArrowheads="1"/>
          </p:cNvSpPr>
          <p:nvPr/>
        </p:nvSpPr>
        <p:spPr bwMode="auto">
          <a:xfrm>
            <a:off x="4140572" y="2852738"/>
            <a:ext cx="1606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zh-CN" altLang="en-US" sz="2800"/>
              <a:t>白球多！</a:t>
            </a:r>
          </a:p>
        </p:txBody>
      </p:sp>
      <p:graphicFrame>
        <p:nvGraphicFramePr>
          <p:cNvPr id="188422" name="Object 6"/>
          <p:cNvGraphicFramePr>
            <a:graphicFrameLocks noChangeAspect="1"/>
          </p:cNvGraphicFramePr>
          <p:nvPr>
            <p:extLst>
              <p:ext uri="{D42A27DB-BD31-4B8C-83A1-F6EECF244321}">
                <p14:modId xmlns:p14="http://schemas.microsoft.com/office/powerpoint/2010/main" val="115327657"/>
              </p:ext>
            </p:extLst>
          </p:nvPr>
        </p:nvGraphicFramePr>
        <p:xfrm>
          <a:off x="2053010" y="3501008"/>
          <a:ext cx="3311525" cy="563563"/>
        </p:xfrm>
        <a:graphic>
          <a:graphicData uri="http://schemas.openxmlformats.org/presentationml/2006/ole">
            <mc:AlternateContent xmlns:mc="http://schemas.openxmlformats.org/markup-compatibility/2006">
              <mc:Choice xmlns:v="urn:schemas-microsoft-com:vml" Requires="v">
                <p:oleObj spid="_x0000_s18841" name="公式" r:id="rId4" imgW="1193800" imgH="203200" progId="Equation.3">
                  <p:embed/>
                </p:oleObj>
              </mc:Choice>
              <mc:Fallback>
                <p:oleObj name="公式" r:id="rId4" imgW="1193800" imgH="2032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3010" y="3501008"/>
                        <a:ext cx="3311525"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423" name="Object 7"/>
          <p:cNvGraphicFramePr>
            <a:graphicFrameLocks noChangeAspect="1"/>
          </p:cNvGraphicFramePr>
          <p:nvPr>
            <p:extLst>
              <p:ext uri="{D42A27DB-BD31-4B8C-83A1-F6EECF244321}">
                <p14:modId xmlns:p14="http://schemas.microsoft.com/office/powerpoint/2010/main" val="1937387733"/>
              </p:ext>
            </p:extLst>
          </p:nvPr>
        </p:nvGraphicFramePr>
        <p:xfrm>
          <a:off x="1139825" y="4185646"/>
          <a:ext cx="5847005" cy="683514"/>
        </p:xfrm>
        <a:graphic>
          <a:graphicData uri="http://schemas.openxmlformats.org/presentationml/2006/ole">
            <mc:AlternateContent xmlns:mc="http://schemas.openxmlformats.org/markup-compatibility/2006">
              <mc:Choice xmlns:v="urn:schemas-microsoft-com:vml" Requires="v">
                <p:oleObj spid="_x0000_s18842" name="Equation" r:id="rId6" imgW="1955520" imgH="228600" progId="Equation.DSMT4">
                  <p:embed/>
                </p:oleObj>
              </mc:Choice>
              <mc:Fallback>
                <p:oleObj name="Equation" r:id="rId6" imgW="1955520" imgH="228600" progId="Equation.DSMT4">
                  <p:embed/>
                  <p:pic>
                    <p:nvPicPr>
                      <p:cNvPr id="0" name="Object 7"/>
                      <p:cNvPicPr>
                        <a:picLocks noChangeAspect="1" noChangeArrowheads="1"/>
                      </p:cNvPicPr>
                      <p:nvPr/>
                    </p:nvPicPr>
                    <p:blipFill>
                      <a:blip r:embed="rId7"/>
                      <a:srcRect/>
                      <a:stretch>
                        <a:fillRect/>
                      </a:stretch>
                    </p:blipFill>
                    <p:spPr bwMode="auto">
                      <a:xfrm>
                        <a:off x="1139825" y="4185646"/>
                        <a:ext cx="5847005" cy="6835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8424" name="AutoShape 8"/>
          <p:cNvSpPr>
            <a:spLocks noChangeArrowheads="1"/>
          </p:cNvSpPr>
          <p:nvPr/>
        </p:nvSpPr>
        <p:spPr bwMode="auto">
          <a:xfrm>
            <a:off x="6588497" y="3573463"/>
            <a:ext cx="1152525" cy="609600"/>
          </a:xfrm>
          <a:prstGeom prst="wedgeRoundRectCallout">
            <a:avLst>
              <a:gd name="adj1" fmla="val -87051"/>
              <a:gd name="adj2" fmla="val 61199"/>
              <a:gd name="adj3" fmla="val 16667"/>
            </a:avLst>
          </a:prstGeom>
          <a:ln>
            <a:headEnd/>
            <a:tailEnd/>
          </a:ln>
        </p:spPr>
        <p:style>
          <a:lnRef idx="1">
            <a:schemeClr val="accent3"/>
          </a:lnRef>
          <a:fillRef idx="2">
            <a:schemeClr val="accent3"/>
          </a:fillRef>
          <a:effectRef idx="1">
            <a:schemeClr val="accent3"/>
          </a:effectRef>
          <a:fontRef idx="minor">
            <a:schemeClr val="dk1"/>
          </a:fontRef>
        </p:style>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zh-CN" altLang="en-US" sz="2800"/>
              <a:t>最大</a:t>
            </a:r>
          </a:p>
        </p:txBody>
      </p:sp>
      <p:sp>
        <p:nvSpPr>
          <p:cNvPr id="188425" name="Rectangle 9"/>
          <p:cNvSpPr>
            <a:spLocks noChangeArrowheads="1"/>
          </p:cNvSpPr>
          <p:nvPr/>
        </p:nvSpPr>
        <p:spPr bwMode="auto">
          <a:xfrm>
            <a:off x="611560" y="5106180"/>
            <a:ext cx="7916862" cy="1217641"/>
          </a:xfrm>
          <a:prstGeom prst="rect">
            <a:avLst/>
          </a:prstGeom>
          <a:ln/>
        </p:spPr>
        <p:style>
          <a:lnRef idx="1">
            <a:schemeClr val="accent5"/>
          </a:lnRef>
          <a:fillRef idx="2">
            <a:schemeClr val="accent5"/>
          </a:fillRef>
          <a:effectRef idx="1">
            <a:schemeClr val="accent5"/>
          </a:effectRef>
          <a:fontRef idx="minor">
            <a:schemeClr val="dk1"/>
          </a:fontRef>
        </p:style>
        <p:txBody>
          <a:bodyPr wrap="squar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just">
              <a:lnSpc>
                <a:spcPct val="120000"/>
              </a:lnSpc>
            </a:pPr>
            <a:r>
              <a:rPr kumimoji="1" lang="zh-CN" altLang="en-US" sz="3200" b="1" dirty="0">
                <a:latin typeface="Times New Roman" pitchFamily="18" charset="0"/>
              </a:rPr>
              <a:t>这种选择一个参数使得实验结果具有最大概率的思想就是极大似然法的基本思想 </a:t>
            </a:r>
            <a:r>
              <a:rPr kumimoji="1" lang="en-US" altLang="zh-CN" sz="3200" b="1" dirty="0">
                <a:latin typeface="Times New Roman" pitchFamily="18" charset="0"/>
              </a:rPr>
              <a:t>.</a:t>
            </a:r>
          </a:p>
        </p:txBody>
      </p:sp>
      <p:sp>
        <p:nvSpPr>
          <p:cNvPr id="188426" name="Text Box 10"/>
          <p:cNvSpPr txBox="1">
            <a:spLocks noChangeArrowheads="1"/>
          </p:cNvSpPr>
          <p:nvPr/>
        </p:nvSpPr>
        <p:spPr bwMode="auto">
          <a:xfrm>
            <a:off x="611560" y="549275"/>
            <a:ext cx="7916862" cy="12001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just" eaLnBrk="1" hangingPunct="1"/>
            <a:r>
              <a:rPr kumimoji="1" lang="zh-CN" altLang="en-US" sz="3600" b="1" dirty="0">
                <a:latin typeface="宋体" charset="-122"/>
              </a:rPr>
              <a:t>方法思想</a:t>
            </a:r>
            <a:r>
              <a:rPr kumimoji="1" lang="zh-CN" altLang="en-US" sz="3600" dirty="0">
                <a:latin typeface="宋体" charset="-122"/>
              </a:rPr>
              <a:t>：一次试验就出现的事件有较大的概率 </a:t>
            </a:r>
          </a:p>
        </p:txBody>
      </p:sp>
      <p:sp>
        <p:nvSpPr>
          <p:cNvPr id="10" name="TextBox 9"/>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8426"/>
                                        </p:tgtEl>
                                        <p:attrNameLst>
                                          <p:attrName>style.visibility</p:attrName>
                                        </p:attrNameLst>
                                      </p:cBhvr>
                                      <p:to>
                                        <p:strVal val="visible"/>
                                      </p:to>
                                    </p:set>
                                    <p:animEffect transition="in" filter="wipe(up)">
                                      <p:cBhvr>
                                        <p:cTn id="7" dur="500"/>
                                        <p:tgtEl>
                                          <p:spTgt spid="1884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8419"/>
                                        </p:tgtEl>
                                        <p:attrNameLst>
                                          <p:attrName>style.visibility</p:attrName>
                                        </p:attrNameLst>
                                      </p:cBhvr>
                                      <p:to>
                                        <p:strVal val="visible"/>
                                      </p:to>
                                    </p:set>
                                    <p:animEffect transition="in" filter="checkerboard(across)">
                                      <p:cBhvr>
                                        <p:cTn id="12" dur="500"/>
                                        <p:tgtEl>
                                          <p:spTgt spid="1884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88420"/>
                                        </p:tgtEl>
                                        <p:attrNameLst>
                                          <p:attrName>style.visibility</p:attrName>
                                        </p:attrNameLst>
                                      </p:cBhvr>
                                      <p:to>
                                        <p:strVal val="visible"/>
                                      </p:to>
                                    </p:set>
                                    <p:animEffect transition="in" filter="checkerboard(across)">
                                      <p:cBhvr>
                                        <p:cTn id="17" dur="500"/>
                                        <p:tgtEl>
                                          <p:spTgt spid="1884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88421"/>
                                        </p:tgtEl>
                                        <p:attrNameLst>
                                          <p:attrName>style.visibility</p:attrName>
                                        </p:attrNameLst>
                                      </p:cBhvr>
                                      <p:to>
                                        <p:strVal val="visible"/>
                                      </p:to>
                                    </p:set>
                                    <p:animEffect transition="in" filter="checkerboard(across)">
                                      <p:cBhvr>
                                        <p:cTn id="22" dur="500"/>
                                        <p:tgtEl>
                                          <p:spTgt spid="1884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88422"/>
                                        </p:tgtEl>
                                        <p:attrNameLst>
                                          <p:attrName>style.visibility</p:attrName>
                                        </p:attrNameLst>
                                      </p:cBhvr>
                                      <p:to>
                                        <p:strVal val="visible"/>
                                      </p:to>
                                    </p:set>
                                    <p:animEffect transition="in" filter="checkerboard(across)">
                                      <p:cBhvr>
                                        <p:cTn id="27" dur="500"/>
                                        <p:tgtEl>
                                          <p:spTgt spid="18842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88423"/>
                                        </p:tgtEl>
                                        <p:attrNameLst>
                                          <p:attrName>style.visibility</p:attrName>
                                        </p:attrNameLst>
                                      </p:cBhvr>
                                      <p:to>
                                        <p:strVal val="visible"/>
                                      </p:to>
                                    </p:set>
                                    <p:animEffect transition="in" filter="wipe(up)">
                                      <p:cBhvr>
                                        <p:cTn id="32" dur="500"/>
                                        <p:tgtEl>
                                          <p:spTgt spid="18842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88424"/>
                                        </p:tgtEl>
                                        <p:attrNameLst>
                                          <p:attrName>style.visibility</p:attrName>
                                        </p:attrNameLst>
                                      </p:cBhvr>
                                      <p:to>
                                        <p:strVal val="visible"/>
                                      </p:to>
                                    </p:set>
                                    <p:animEffect transition="in" filter="checkerboard(across)">
                                      <p:cBhvr>
                                        <p:cTn id="37" dur="500"/>
                                        <p:tgtEl>
                                          <p:spTgt spid="18842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8425"/>
                                        </p:tgtEl>
                                        <p:attrNameLst>
                                          <p:attrName>style.visibility</p:attrName>
                                        </p:attrNameLst>
                                      </p:cBhvr>
                                      <p:to>
                                        <p:strVal val="visible"/>
                                      </p:to>
                                    </p:set>
                                    <p:animEffect transition="in" filter="wipe(left)">
                                      <p:cBhvr>
                                        <p:cTn id="42" dur="500"/>
                                        <p:tgtEl>
                                          <p:spTgt spid="188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p:bldP spid="188420" grpId="0"/>
      <p:bldP spid="188421" grpId="0"/>
      <p:bldP spid="188424" grpId="0" animBg="1"/>
      <p:bldP spid="188425" grpId="0" animBg="1" autoUpdateAnimBg="0"/>
      <p:bldP spid="188426"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ChangeArrowheads="1"/>
          </p:cNvSpPr>
          <p:nvPr/>
        </p:nvSpPr>
        <p:spPr bwMode="auto">
          <a:xfrm>
            <a:off x="611188" y="404813"/>
            <a:ext cx="5060950" cy="579437"/>
          </a:xfrm>
          <a:prstGeom prst="rect">
            <a:avLst/>
          </a:prstGeom>
          <a:ln/>
        </p:spPr>
        <p:style>
          <a:lnRef idx="1">
            <a:schemeClr val="accent1"/>
          </a:lnRef>
          <a:fillRef idx="2">
            <a:schemeClr val="accent1"/>
          </a:fillRef>
          <a:effectRef idx="1">
            <a:schemeClr val="accent1"/>
          </a:effectRef>
          <a:fontRef idx="minor">
            <a:schemeClr val="dk1"/>
          </a:fontRef>
        </p:style>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a:latin typeface="Times New Roman" pitchFamily="18" charset="0"/>
              </a:rPr>
              <a:t>求极大似然估计的一般步骤</a:t>
            </a:r>
          </a:p>
        </p:txBody>
      </p:sp>
      <p:sp>
        <p:nvSpPr>
          <p:cNvPr id="19466" name="Rectangle 4"/>
          <p:cNvSpPr>
            <a:spLocks noChangeArrowheads="1"/>
          </p:cNvSpPr>
          <p:nvPr/>
        </p:nvSpPr>
        <p:spPr bwMode="auto">
          <a:xfrm>
            <a:off x="646112" y="1049428"/>
            <a:ext cx="4141911" cy="658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nSpc>
                <a:spcPct val="115000"/>
              </a:lnSpc>
            </a:pPr>
            <a:r>
              <a:rPr kumimoji="1" lang="en-US" altLang="zh-CN" sz="3200" b="1" dirty="0">
                <a:latin typeface="Times New Roman" pitchFamily="18" charset="0"/>
              </a:rPr>
              <a:t>(1) </a:t>
            </a:r>
            <a:r>
              <a:rPr kumimoji="1" lang="zh-CN" altLang="en-US" sz="3200" b="1" dirty="0">
                <a:latin typeface="Times New Roman" pitchFamily="18" charset="0"/>
              </a:rPr>
              <a:t>构造似然函数</a:t>
            </a:r>
            <a:r>
              <a:rPr kumimoji="1" lang="en-US" altLang="zh-CN" sz="3200" b="1" i="1" dirty="0">
                <a:latin typeface="Times New Roman" pitchFamily="18" charset="0"/>
              </a:rPr>
              <a:t>L</a:t>
            </a:r>
            <a:r>
              <a:rPr kumimoji="1" lang="en-US" altLang="zh-CN" sz="3200" b="1" dirty="0">
                <a:latin typeface="Times New Roman" pitchFamily="18" charset="0"/>
              </a:rPr>
              <a:t>(</a:t>
            </a:r>
            <a:r>
              <a:rPr kumimoji="1" lang="el-GR" altLang="zh-CN" sz="3200" b="1" i="1" dirty="0">
                <a:latin typeface="Times New Roman" pitchFamily="18" charset="0"/>
              </a:rPr>
              <a:t>θ</a:t>
            </a:r>
            <a:r>
              <a:rPr kumimoji="1" lang="en-US" altLang="zh-CN" sz="3200" b="1" dirty="0">
                <a:latin typeface="Times New Roman" pitchFamily="18" charset="0"/>
              </a:rPr>
              <a:t>)</a:t>
            </a:r>
            <a:endParaRPr kumimoji="1" lang="zh-CN" altLang="en-US" sz="3200" b="1" dirty="0">
              <a:latin typeface="Times New Roman" pitchFamily="18" charset="0"/>
            </a:endParaRPr>
          </a:p>
        </p:txBody>
      </p:sp>
      <p:graphicFrame>
        <p:nvGraphicFramePr>
          <p:cNvPr id="189446" name="Object 6"/>
          <p:cNvGraphicFramePr>
            <a:graphicFrameLocks noChangeAspect="1"/>
          </p:cNvGraphicFramePr>
          <p:nvPr>
            <p:extLst>
              <p:ext uri="{D42A27DB-BD31-4B8C-83A1-F6EECF244321}">
                <p14:modId xmlns:p14="http://schemas.microsoft.com/office/powerpoint/2010/main" val="3664406280"/>
              </p:ext>
            </p:extLst>
          </p:nvPr>
        </p:nvGraphicFramePr>
        <p:xfrm>
          <a:off x="719138" y="1700213"/>
          <a:ext cx="5761037" cy="1055687"/>
        </p:xfrm>
        <a:graphic>
          <a:graphicData uri="http://schemas.openxmlformats.org/presentationml/2006/ole">
            <mc:AlternateContent xmlns:mc="http://schemas.openxmlformats.org/markup-compatibility/2006">
              <mc:Choice xmlns:v="urn:schemas-microsoft-com:vml" Requires="v">
                <p:oleObj spid="_x0000_s20410" name="Equation" r:id="rId3" imgW="2438280" imgH="457200" progId="Equation.DSMT4">
                  <p:embed/>
                </p:oleObj>
              </mc:Choice>
              <mc:Fallback>
                <p:oleObj name="Equation" r:id="rId3" imgW="2438280" imgH="457200" progId="Equation.DSMT4">
                  <p:embed/>
                  <p:pic>
                    <p:nvPicPr>
                      <p:cNvPr id="0" name="Object 6"/>
                      <p:cNvPicPr>
                        <a:picLocks noChangeAspect="1" noChangeArrowheads="1"/>
                      </p:cNvPicPr>
                      <p:nvPr/>
                    </p:nvPicPr>
                    <p:blipFill>
                      <a:blip r:embed="rId4"/>
                      <a:srcRect/>
                      <a:stretch>
                        <a:fillRect/>
                      </a:stretch>
                    </p:blipFill>
                    <p:spPr bwMode="auto">
                      <a:xfrm>
                        <a:off x="719138" y="1700213"/>
                        <a:ext cx="5761037" cy="1055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9447" name="Object 7"/>
          <p:cNvGraphicFramePr>
            <a:graphicFrameLocks noChangeAspect="1"/>
          </p:cNvGraphicFramePr>
          <p:nvPr>
            <p:extLst>
              <p:ext uri="{D42A27DB-BD31-4B8C-83A1-F6EECF244321}">
                <p14:modId xmlns:p14="http://schemas.microsoft.com/office/powerpoint/2010/main" val="1392339855"/>
              </p:ext>
            </p:extLst>
          </p:nvPr>
        </p:nvGraphicFramePr>
        <p:xfrm>
          <a:off x="776288" y="2852738"/>
          <a:ext cx="4422775" cy="552450"/>
        </p:xfrm>
        <a:graphic>
          <a:graphicData uri="http://schemas.openxmlformats.org/presentationml/2006/ole">
            <mc:AlternateContent xmlns:mc="http://schemas.openxmlformats.org/markup-compatibility/2006">
              <mc:Choice xmlns:v="urn:schemas-microsoft-com:vml" Requires="v">
                <p:oleObj spid="_x0000_s20411" name="Equation" r:id="rId5" imgW="1815840" imgH="228600" progId="Equation.DSMT4">
                  <p:embed/>
                </p:oleObj>
              </mc:Choice>
              <mc:Fallback>
                <p:oleObj name="Equation" r:id="rId5" imgW="1815840" imgH="228600" progId="Equation.DSMT4">
                  <p:embed/>
                  <p:pic>
                    <p:nvPicPr>
                      <p:cNvPr id="0" name="Object 7"/>
                      <p:cNvPicPr>
                        <a:picLocks noChangeAspect="1" noChangeArrowheads="1"/>
                      </p:cNvPicPr>
                      <p:nvPr/>
                    </p:nvPicPr>
                    <p:blipFill>
                      <a:blip r:embed="rId6"/>
                      <a:srcRect/>
                      <a:stretch>
                        <a:fillRect/>
                      </a:stretch>
                    </p:blipFill>
                    <p:spPr bwMode="auto">
                      <a:xfrm>
                        <a:off x="776288" y="2852738"/>
                        <a:ext cx="4422775"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9448" name="Object 8"/>
          <p:cNvGraphicFramePr>
            <a:graphicFrameLocks noChangeAspect="1"/>
          </p:cNvGraphicFramePr>
          <p:nvPr>
            <p:extLst>
              <p:ext uri="{D42A27DB-BD31-4B8C-83A1-F6EECF244321}">
                <p14:modId xmlns:p14="http://schemas.microsoft.com/office/powerpoint/2010/main" val="3102711834"/>
              </p:ext>
            </p:extLst>
          </p:nvPr>
        </p:nvGraphicFramePr>
        <p:xfrm>
          <a:off x="307975" y="3465513"/>
          <a:ext cx="7077075" cy="636587"/>
        </p:xfrm>
        <a:graphic>
          <a:graphicData uri="http://schemas.openxmlformats.org/presentationml/2006/ole">
            <mc:AlternateContent xmlns:mc="http://schemas.openxmlformats.org/markup-compatibility/2006">
              <mc:Choice xmlns:v="urn:schemas-microsoft-com:vml" Requires="v">
                <p:oleObj spid="_x0000_s20412" name="Equation" r:id="rId7" imgW="2514600" imgH="228600" progId="Equation.DSMT4">
                  <p:embed/>
                </p:oleObj>
              </mc:Choice>
              <mc:Fallback>
                <p:oleObj name="Equation" r:id="rId7" imgW="2514600" imgH="228600" progId="Equation.DSMT4">
                  <p:embed/>
                  <p:pic>
                    <p:nvPicPr>
                      <p:cNvPr id="0" name="Object 8"/>
                      <p:cNvPicPr>
                        <a:picLocks noChangeAspect="1" noChangeArrowheads="1"/>
                      </p:cNvPicPr>
                      <p:nvPr/>
                    </p:nvPicPr>
                    <p:blipFill>
                      <a:blip r:embed="rId8"/>
                      <a:srcRect/>
                      <a:stretch>
                        <a:fillRect/>
                      </a:stretch>
                    </p:blipFill>
                    <p:spPr bwMode="auto">
                      <a:xfrm>
                        <a:off x="307975" y="3465513"/>
                        <a:ext cx="7077075" cy="636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9449" name="Object 9"/>
          <p:cNvGraphicFramePr>
            <a:graphicFrameLocks noChangeAspect="1"/>
          </p:cNvGraphicFramePr>
          <p:nvPr>
            <p:extLst>
              <p:ext uri="{D42A27DB-BD31-4B8C-83A1-F6EECF244321}">
                <p14:modId xmlns:p14="http://schemas.microsoft.com/office/powerpoint/2010/main" val="4157554623"/>
              </p:ext>
            </p:extLst>
          </p:nvPr>
        </p:nvGraphicFramePr>
        <p:xfrm>
          <a:off x="1079500" y="4365625"/>
          <a:ext cx="5791200" cy="1154113"/>
        </p:xfrm>
        <a:graphic>
          <a:graphicData uri="http://schemas.openxmlformats.org/presentationml/2006/ole">
            <mc:AlternateContent xmlns:mc="http://schemas.openxmlformats.org/markup-compatibility/2006">
              <mc:Choice xmlns:v="urn:schemas-microsoft-com:vml" Requires="v">
                <p:oleObj spid="_x0000_s20413" name="Equation" r:id="rId9" imgW="2158920" imgH="431640" progId="Equation.DSMT4">
                  <p:embed/>
                </p:oleObj>
              </mc:Choice>
              <mc:Fallback>
                <p:oleObj name="Equation" r:id="rId9" imgW="2158920" imgH="431640" progId="Equation.DSMT4">
                  <p:embed/>
                  <p:pic>
                    <p:nvPicPr>
                      <p:cNvPr id="0" name="Object 9"/>
                      <p:cNvPicPr>
                        <a:picLocks noChangeAspect="1" noChangeArrowheads="1"/>
                      </p:cNvPicPr>
                      <p:nvPr/>
                    </p:nvPicPr>
                    <p:blipFill>
                      <a:blip r:embed="rId10"/>
                      <a:srcRect/>
                      <a:stretch>
                        <a:fillRect/>
                      </a:stretch>
                    </p:blipFill>
                    <p:spPr bwMode="auto">
                      <a:xfrm>
                        <a:off x="1079500" y="4365625"/>
                        <a:ext cx="5791200" cy="1154113"/>
                      </a:xfrm>
                      <a:prstGeom prst="rect">
                        <a:avLst/>
                      </a:prstGeom>
                      <a:solidFill>
                        <a:schemeClr val="accent5">
                          <a:lumMod val="40000"/>
                          <a:lumOff val="60000"/>
                        </a:schemeClr>
                      </a:solidFill>
                      <a:ln>
                        <a:noFill/>
                      </a:ln>
                      <a:effectLst/>
                    </p:spPr>
                  </p:pic>
                </p:oleObj>
              </mc:Fallback>
            </mc:AlternateContent>
          </a:graphicData>
        </a:graphic>
      </p:graphicFrame>
      <p:sp>
        <p:nvSpPr>
          <p:cNvPr id="189450" name="AutoShape 10"/>
          <p:cNvSpPr>
            <a:spLocks noChangeArrowheads="1"/>
          </p:cNvSpPr>
          <p:nvPr/>
        </p:nvSpPr>
        <p:spPr bwMode="auto">
          <a:xfrm>
            <a:off x="6696075" y="3860800"/>
            <a:ext cx="1836738" cy="609600"/>
          </a:xfrm>
          <a:prstGeom prst="wedgeRoundRectCallout">
            <a:avLst>
              <a:gd name="adj1" fmla="val -82412"/>
              <a:gd name="adj2" fmla="val 59898"/>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2800"/>
              <a:t>似然函数</a:t>
            </a:r>
          </a:p>
        </p:txBody>
      </p:sp>
      <p:sp>
        <p:nvSpPr>
          <p:cNvPr id="11" name="TextBox 10"/>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grpId="0" nodeType="afterEffect">
                                  <p:stCondLst>
                                    <p:cond delay="0"/>
                                  </p:stCondLst>
                                  <p:childTnLst>
                                    <p:set>
                                      <p:cBhvr>
                                        <p:cTn id="6" dur="1" fill="hold">
                                          <p:stCondLst>
                                            <p:cond delay="0"/>
                                          </p:stCondLst>
                                        </p:cTn>
                                        <p:tgtEl>
                                          <p:spTgt spid="189442"/>
                                        </p:tgtEl>
                                        <p:attrNameLst>
                                          <p:attrName>style.visibility</p:attrName>
                                        </p:attrNameLst>
                                      </p:cBhvr>
                                      <p:to>
                                        <p:strVal val="visible"/>
                                      </p:to>
                                    </p:set>
                                    <p:anim calcmode="lin" valueType="num">
                                      <p:cBhvr>
                                        <p:cTn id="7" dur="500" fill="hold"/>
                                        <p:tgtEl>
                                          <p:spTgt spid="189442"/>
                                        </p:tgtEl>
                                        <p:attrNameLst>
                                          <p:attrName>ppt_w</p:attrName>
                                        </p:attrNameLst>
                                      </p:cBhvr>
                                      <p:tavLst>
                                        <p:tav tm="0">
                                          <p:val>
                                            <p:strVal val="2/3*#ppt_w"/>
                                          </p:val>
                                        </p:tav>
                                        <p:tav tm="100000">
                                          <p:val>
                                            <p:strVal val="#ppt_w"/>
                                          </p:val>
                                        </p:tav>
                                      </p:tavLst>
                                    </p:anim>
                                    <p:anim calcmode="lin" valueType="num">
                                      <p:cBhvr>
                                        <p:cTn id="8" dur="500" fill="hold"/>
                                        <p:tgtEl>
                                          <p:spTgt spid="189442"/>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189446"/>
                                        </p:tgtEl>
                                        <p:attrNameLst>
                                          <p:attrName>style.visibility</p:attrName>
                                        </p:attrNameLst>
                                      </p:cBhvr>
                                      <p:to>
                                        <p:strVal val="visible"/>
                                      </p:to>
                                    </p:set>
                                    <p:animEffect transition="in" filter="wipe(left)">
                                      <p:cBhvr>
                                        <p:cTn id="13" dur="500"/>
                                        <p:tgtEl>
                                          <p:spTgt spid="18944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89447"/>
                                        </p:tgtEl>
                                        <p:attrNameLst>
                                          <p:attrName>style.visibility</p:attrName>
                                        </p:attrNameLst>
                                      </p:cBhvr>
                                      <p:to>
                                        <p:strVal val="visible"/>
                                      </p:to>
                                    </p:set>
                                    <p:animEffect transition="in" filter="wipe(left)">
                                      <p:cBhvr>
                                        <p:cTn id="18" dur="500"/>
                                        <p:tgtEl>
                                          <p:spTgt spid="18944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89448"/>
                                        </p:tgtEl>
                                        <p:attrNameLst>
                                          <p:attrName>style.visibility</p:attrName>
                                        </p:attrNameLst>
                                      </p:cBhvr>
                                      <p:to>
                                        <p:strVal val="visible"/>
                                      </p:to>
                                    </p:set>
                                    <p:animEffect transition="in" filter="wipe(left)">
                                      <p:cBhvr>
                                        <p:cTn id="23" dur="500"/>
                                        <p:tgtEl>
                                          <p:spTgt spid="18944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189449"/>
                                        </p:tgtEl>
                                        <p:attrNameLst>
                                          <p:attrName>style.visibility</p:attrName>
                                        </p:attrNameLst>
                                      </p:cBhvr>
                                      <p:to>
                                        <p:strVal val="visible"/>
                                      </p:to>
                                    </p:set>
                                    <p:anim calcmode="lin" valueType="num">
                                      <p:cBhvr additive="base">
                                        <p:cTn id="28" dur="500" fill="hold"/>
                                        <p:tgtEl>
                                          <p:spTgt spid="189449"/>
                                        </p:tgtEl>
                                        <p:attrNameLst>
                                          <p:attrName>ppt_x</p:attrName>
                                        </p:attrNameLst>
                                      </p:cBhvr>
                                      <p:tavLst>
                                        <p:tav tm="0">
                                          <p:val>
                                            <p:strVal val="#ppt_x"/>
                                          </p:val>
                                        </p:tav>
                                        <p:tav tm="100000">
                                          <p:val>
                                            <p:strVal val="#ppt_x"/>
                                          </p:val>
                                        </p:tav>
                                      </p:tavLst>
                                    </p:anim>
                                    <p:anim calcmode="lin" valueType="num">
                                      <p:cBhvr additive="base">
                                        <p:cTn id="29" dur="500" fill="hold"/>
                                        <p:tgtEl>
                                          <p:spTgt spid="189449"/>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89450"/>
                                        </p:tgtEl>
                                        <p:attrNameLst>
                                          <p:attrName>style.visibility</p:attrName>
                                        </p:attrNameLst>
                                      </p:cBhvr>
                                      <p:to>
                                        <p:strVal val="visible"/>
                                      </p:to>
                                    </p:set>
                                    <p:anim calcmode="lin" valueType="num">
                                      <p:cBhvr additive="base">
                                        <p:cTn id="34" dur="500" fill="hold"/>
                                        <p:tgtEl>
                                          <p:spTgt spid="189450"/>
                                        </p:tgtEl>
                                        <p:attrNameLst>
                                          <p:attrName>ppt_x</p:attrName>
                                        </p:attrNameLst>
                                      </p:cBhvr>
                                      <p:tavLst>
                                        <p:tav tm="0">
                                          <p:val>
                                            <p:strVal val="#ppt_x"/>
                                          </p:val>
                                        </p:tav>
                                        <p:tav tm="100000">
                                          <p:val>
                                            <p:strVal val="#ppt_x"/>
                                          </p:val>
                                        </p:tav>
                                      </p:tavLst>
                                    </p:anim>
                                    <p:anim calcmode="lin" valueType="num">
                                      <p:cBhvr additive="base">
                                        <p:cTn id="35" dur="500" fill="hold"/>
                                        <p:tgtEl>
                                          <p:spTgt spid="1894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2" grpId="0" animBg="1" autoUpdateAnimBg="0"/>
      <p:bldP spid="18945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0466" name="Object 2"/>
          <p:cNvGraphicFramePr>
            <a:graphicFrameLocks noChangeAspect="1"/>
          </p:cNvGraphicFramePr>
          <p:nvPr>
            <p:extLst>
              <p:ext uri="{D42A27DB-BD31-4B8C-83A1-F6EECF244321}">
                <p14:modId xmlns:p14="http://schemas.microsoft.com/office/powerpoint/2010/main" val="1690028281"/>
              </p:ext>
            </p:extLst>
          </p:nvPr>
        </p:nvGraphicFramePr>
        <p:xfrm>
          <a:off x="739775" y="1557338"/>
          <a:ext cx="7810500" cy="573087"/>
        </p:xfrm>
        <a:graphic>
          <a:graphicData uri="http://schemas.openxmlformats.org/presentationml/2006/ole">
            <mc:AlternateContent xmlns:mc="http://schemas.openxmlformats.org/markup-compatibility/2006">
              <mc:Choice xmlns:v="urn:schemas-microsoft-com:vml" Requires="v">
                <p:oleObj spid="_x0000_s21084" name="Equation" r:id="rId4" imgW="2933640" imgH="215640" progId="Equation.DSMT4">
                  <p:embed/>
                </p:oleObj>
              </mc:Choice>
              <mc:Fallback>
                <p:oleObj name="Equation" r:id="rId4" imgW="2933640" imgH="215640" progId="Equation.DSMT4">
                  <p:embed/>
                  <p:pic>
                    <p:nvPicPr>
                      <p:cNvPr id="0" name="Object 2"/>
                      <p:cNvPicPr>
                        <a:picLocks noChangeAspect="1" noChangeArrowheads="1"/>
                      </p:cNvPicPr>
                      <p:nvPr/>
                    </p:nvPicPr>
                    <p:blipFill>
                      <a:blip r:embed="rId5"/>
                      <a:srcRect/>
                      <a:stretch>
                        <a:fillRect/>
                      </a:stretch>
                    </p:blipFill>
                    <p:spPr bwMode="auto">
                      <a:xfrm>
                        <a:off x="739775" y="1557338"/>
                        <a:ext cx="7810500"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0467" name="Object 3"/>
          <p:cNvGraphicFramePr>
            <a:graphicFrameLocks noChangeAspect="1"/>
          </p:cNvGraphicFramePr>
          <p:nvPr>
            <p:extLst>
              <p:ext uri="{D42A27DB-BD31-4B8C-83A1-F6EECF244321}">
                <p14:modId xmlns:p14="http://schemas.microsoft.com/office/powerpoint/2010/main" val="216020485"/>
              </p:ext>
            </p:extLst>
          </p:nvPr>
        </p:nvGraphicFramePr>
        <p:xfrm>
          <a:off x="1420813" y="3500438"/>
          <a:ext cx="5791200" cy="1155700"/>
        </p:xfrm>
        <a:graphic>
          <a:graphicData uri="http://schemas.openxmlformats.org/presentationml/2006/ole">
            <mc:AlternateContent xmlns:mc="http://schemas.openxmlformats.org/markup-compatibility/2006">
              <mc:Choice xmlns:v="urn:schemas-microsoft-com:vml" Requires="v">
                <p:oleObj spid="_x0000_s21085" name="Equation" r:id="rId6" imgW="2158920" imgH="431640" progId="Equation.DSMT4">
                  <p:embed/>
                </p:oleObj>
              </mc:Choice>
              <mc:Fallback>
                <p:oleObj name="Equation" r:id="rId6" imgW="2158920" imgH="431640" progId="Equation.DSMT4">
                  <p:embed/>
                  <p:pic>
                    <p:nvPicPr>
                      <p:cNvPr id="0" name="Object 3"/>
                      <p:cNvPicPr>
                        <a:picLocks noChangeAspect="1" noChangeArrowheads="1"/>
                      </p:cNvPicPr>
                      <p:nvPr/>
                    </p:nvPicPr>
                    <p:blipFill>
                      <a:blip r:embed="rId7"/>
                      <a:srcRect/>
                      <a:stretch>
                        <a:fillRect/>
                      </a:stretch>
                    </p:blipFill>
                    <p:spPr bwMode="auto">
                      <a:xfrm>
                        <a:off x="1420813" y="3500438"/>
                        <a:ext cx="5791200" cy="1155700"/>
                      </a:xfrm>
                      <a:prstGeom prst="rect">
                        <a:avLst/>
                      </a:prstGeom>
                      <a:solidFill>
                        <a:schemeClr val="accent5">
                          <a:lumMod val="40000"/>
                          <a:lumOff val="60000"/>
                        </a:schemeClr>
                      </a:solidFill>
                      <a:ln>
                        <a:noFill/>
                      </a:ln>
                      <a:effectLst/>
                    </p:spPr>
                  </p:pic>
                </p:oleObj>
              </mc:Fallback>
            </mc:AlternateContent>
          </a:graphicData>
        </a:graphic>
      </p:graphicFrame>
      <p:sp>
        <p:nvSpPr>
          <p:cNvPr id="190468" name="AutoShape 4"/>
          <p:cNvSpPr>
            <a:spLocks noChangeArrowheads="1"/>
          </p:cNvSpPr>
          <p:nvPr/>
        </p:nvSpPr>
        <p:spPr bwMode="auto">
          <a:xfrm>
            <a:off x="6227763" y="5157788"/>
            <a:ext cx="1836737" cy="609600"/>
          </a:xfrm>
          <a:prstGeom prst="wedgeRoundRectCallout">
            <a:avLst>
              <a:gd name="adj1" fmla="val -59681"/>
              <a:gd name="adj2" fmla="val -105468"/>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2800"/>
              <a:t>似然函数</a:t>
            </a:r>
          </a:p>
        </p:txBody>
      </p:sp>
      <p:graphicFrame>
        <p:nvGraphicFramePr>
          <p:cNvPr id="190469" name="Object 5"/>
          <p:cNvGraphicFramePr>
            <a:graphicFrameLocks noChangeAspect="1"/>
          </p:cNvGraphicFramePr>
          <p:nvPr>
            <p:extLst>
              <p:ext uri="{D42A27DB-BD31-4B8C-83A1-F6EECF244321}">
                <p14:modId xmlns:p14="http://schemas.microsoft.com/office/powerpoint/2010/main" val="6716749"/>
              </p:ext>
            </p:extLst>
          </p:nvPr>
        </p:nvGraphicFramePr>
        <p:xfrm>
          <a:off x="790575" y="2347913"/>
          <a:ext cx="6111875" cy="638175"/>
        </p:xfrm>
        <a:graphic>
          <a:graphicData uri="http://schemas.openxmlformats.org/presentationml/2006/ole">
            <mc:AlternateContent xmlns:mc="http://schemas.openxmlformats.org/markup-compatibility/2006">
              <mc:Choice xmlns:v="urn:schemas-microsoft-com:vml" Requires="v">
                <p:oleObj spid="_x0000_s21086" name="Equation" r:id="rId8" imgW="2171520" imgH="228600" progId="Equation.DSMT4">
                  <p:embed/>
                </p:oleObj>
              </mc:Choice>
              <mc:Fallback>
                <p:oleObj name="Equation" r:id="rId8" imgW="2171520" imgH="228600" progId="Equation.DSMT4">
                  <p:embed/>
                  <p:pic>
                    <p:nvPicPr>
                      <p:cNvPr id="0" name="Object 5"/>
                      <p:cNvPicPr>
                        <a:picLocks noChangeAspect="1" noChangeArrowheads="1"/>
                      </p:cNvPicPr>
                      <p:nvPr/>
                    </p:nvPicPr>
                    <p:blipFill>
                      <a:blip r:embed="rId9"/>
                      <a:srcRect/>
                      <a:stretch>
                        <a:fillRect/>
                      </a:stretch>
                    </p:blipFill>
                    <p:spPr bwMode="auto">
                      <a:xfrm>
                        <a:off x="790575" y="2347913"/>
                        <a:ext cx="6111875"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Box 5"/>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190466"/>
                                        </p:tgtEl>
                                        <p:attrNameLst>
                                          <p:attrName>style.visibility</p:attrName>
                                        </p:attrNameLst>
                                      </p:cBhvr>
                                      <p:to>
                                        <p:strVal val="visible"/>
                                      </p:to>
                                    </p:set>
                                    <p:anim calcmode="lin" valueType="num">
                                      <p:cBhvr additive="base">
                                        <p:cTn id="7" dur="500" fill="hold"/>
                                        <p:tgtEl>
                                          <p:spTgt spid="190466"/>
                                        </p:tgtEl>
                                        <p:attrNameLst>
                                          <p:attrName>ppt_x</p:attrName>
                                        </p:attrNameLst>
                                      </p:cBhvr>
                                      <p:tavLst>
                                        <p:tav tm="0">
                                          <p:val>
                                            <p:strVal val="#ppt_x"/>
                                          </p:val>
                                        </p:tav>
                                        <p:tav tm="100000">
                                          <p:val>
                                            <p:strVal val="#ppt_x"/>
                                          </p:val>
                                        </p:tav>
                                      </p:tavLst>
                                    </p:anim>
                                    <p:anim calcmode="lin" valueType="num">
                                      <p:cBhvr additive="base">
                                        <p:cTn id="8" dur="500" fill="hold"/>
                                        <p:tgtEl>
                                          <p:spTgt spid="19046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190469"/>
                                        </p:tgtEl>
                                        <p:attrNameLst>
                                          <p:attrName>style.visibility</p:attrName>
                                        </p:attrNameLst>
                                      </p:cBhvr>
                                      <p:to>
                                        <p:strVal val="visible"/>
                                      </p:to>
                                    </p:set>
                                    <p:animEffect transition="in" filter="wipe(left)">
                                      <p:cBhvr>
                                        <p:cTn id="13" dur="500"/>
                                        <p:tgtEl>
                                          <p:spTgt spid="19046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90467"/>
                                        </p:tgtEl>
                                        <p:attrNameLst>
                                          <p:attrName>style.visibility</p:attrName>
                                        </p:attrNameLst>
                                      </p:cBhvr>
                                      <p:to>
                                        <p:strVal val="visible"/>
                                      </p:to>
                                    </p:set>
                                    <p:animEffect transition="in" filter="wipe(left)">
                                      <p:cBhvr>
                                        <p:cTn id="18" dur="500"/>
                                        <p:tgtEl>
                                          <p:spTgt spid="19046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90468"/>
                                        </p:tgtEl>
                                        <p:attrNameLst>
                                          <p:attrName>style.visibility</p:attrName>
                                        </p:attrNameLst>
                                      </p:cBhvr>
                                      <p:to>
                                        <p:strVal val="visible"/>
                                      </p:to>
                                    </p:set>
                                    <p:anim calcmode="lin" valueType="num">
                                      <p:cBhvr additive="base">
                                        <p:cTn id="23" dur="500" fill="hold"/>
                                        <p:tgtEl>
                                          <p:spTgt spid="190468"/>
                                        </p:tgtEl>
                                        <p:attrNameLst>
                                          <p:attrName>ppt_x</p:attrName>
                                        </p:attrNameLst>
                                      </p:cBhvr>
                                      <p:tavLst>
                                        <p:tav tm="0">
                                          <p:val>
                                            <p:strVal val="#ppt_x"/>
                                          </p:val>
                                        </p:tav>
                                        <p:tav tm="100000">
                                          <p:val>
                                            <p:strVal val="#ppt_x"/>
                                          </p:val>
                                        </p:tav>
                                      </p:tavLst>
                                    </p:anim>
                                    <p:anim calcmode="lin" valueType="num">
                                      <p:cBhvr additive="base">
                                        <p:cTn id="24" dur="500" fill="hold"/>
                                        <p:tgtEl>
                                          <p:spTgt spid="1904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2" name="Rectangle 3"/>
          <p:cNvSpPr>
            <a:spLocks noChangeArrowheads="1"/>
          </p:cNvSpPr>
          <p:nvPr/>
        </p:nvSpPr>
        <p:spPr bwMode="auto">
          <a:xfrm>
            <a:off x="611188" y="1125538"/>
            <a:ext cx="6589712"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nSpc>
                <a:spcPct val="115000"/>
              </a:lnSpc>
            </a:pPr>
            <a:r>
              <a:rPr kumimoji="1" lang="zh-CN" altLang="zh-CN" sz="3200" b="1" dirty="0">
                <a:latin typeface="Times New Roman" pitchFamily="18" charset="0"/>
              </a:rPr>
              <a:t>(2) </a:t>
            </a:r>
            <a:r>
              <a:rPr kumimoji="1" lang="zh-CN" altLang="en-US" sz="3200" b="1" dirty="0">
                <a:latin typeface="Times New Roman" pitchFamily="18" charset="0"/>
              </a:rPr>
              <a:t>求似然函数 </a:t>
            </a:r>
            <a:r>
              <a:rPr kumimoji="1" lang="en-US" altLang="zh-CN" sz="3200" b="1" i="1" dirty="0">
                <a:latin typeface="Times New Roman" pitchFamily="18" charset="0"/>
              </a:rPr>
              <a:t>L</a:t>
            </a:r>
            <a:r>
              <a:rPr kumimoji="1" lang="en-US" altLang="zh-CN" sz="3200" b="1" dirty="0">
                <a:latin typeface="Times New Roman" pitchFamily="18" charset="0"/>
              </a:rPr>
              <a:t>(</a:t>
            </a:r>
            <a:r>
              <a:rPr kumimoji="1" lang="el-GR" altLang="zh-CN" sz="3200" b="1" i="1" dirty="0">
                <a:latin typeface="Times New Roman" pitchFamily="18" charset="0"/>
              </a:rPr>
              <a:t>θ</a:t>
            </a:r>
            <a:r>
              <a:rPr kumimoji="1" lang="en-US" altLang="zh-CN" sz="3200" b="1" dirty="0">
                <a:latin typeface="Times New Roman" pitchFamily="18" charset="0"/>
              </a:rPr>
              <a:t>)</a:t>
            </a:r>
            <a:r>
              <a:rPr kumimoji="1" lang="zh-CN" altLang="en-US" sz="3200" b="1" dirty="0">
                <a:latin typeface="Times New Roman" pitchFamily="18" charset="0"/>
              </a:rPr>
              <a:t>的最大值点</a:t>
            </a:r>
          </a:p>
        </p:txBody>
      </p:sp>
      <p:graphicFrame>
        <p:nvGraphicFramePr>
          <p:cNvPr id="191493" name="Object 5"/>
          <p:cNvGraphicFramePr>
            <a:graphicFrameLocks noChangeAspect="1"/>
          </p:cNvGraphicFramePr>
          <p:nvPr>
            <p:extLst>
              <p:ext uri="{D42A27DB-BD31-4B8C-83A1-F6EECF244321}">
                <p14:modId xmlns:p14="http://schemas.microsoft.com/office/powerpoint/2010/main" val="3953402899"/>
              </p:ext>
            </p:extLst>
          </p:nvPr>
        </p:nvGraphicFramePr>
        <p:xfrm>
          <a:off x="915988" y="1989138"/>
          <a:ext cx="7821612" cy="1200150"/>
        </p:xfrm>
        <a:graphic>
          <a:graphicData uri="http://schemas.openxmlformats.org/presentationml/2006/ole">
            <mc:AlternateContent xmlns:mc="http://schemas.openxmlformats.org/markup-compatibility/2006">
              <mc:Choice xmlns:v="urn:schemas-microsoft-com:vml" Requires="v">
                <p:oleObj spid="_x0000_s22459" name="Equation" r:id="rId3" imgW="2971800" imgH="457200" progId="Equation.DSMT4">
                  <p:embed/>
                </p:oleObj>
              </mc:Choice>
              <mc:Fallback>
                <p:oleObj name="Equation" r:id="rId3" imgW="2971800" imgH="457200" progId="Equation.DSMT4">
                  <p:embed/>
                  <p:pic>
                    <p:nvPicPr>
                      <p:cNvPr id="0" name="Object 5"/>
                      <p:cNvPicPr>
                        <a:picLocks noChangeAspect="1" noChangeArrowheads="1"/>
                      </p:cNvPicPr>
                      <p:nvPr/>
                    </p:nvPicPr>
                    <p:blipFill>
                      <a:blip r:embed="rId4"/>
                      <a:srcRect/>
                      <a:stretch>
                        <a:fillRect/>
                      </a:stretch>
                    </p:blipFill>
                    <p:spPr bwMode="auto">
                      <a:xfrm>
                        <a:off x="915988" y="1989138"/>
                        <a:ext cx="7821612" cy="120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1494" name="Object 6"/>
          <p:cNvGraphicFramePr>
            <a:graphicFrameLocks noChangeAspect="1"/>
          </p:cNvGraphicFramePr>
          <p:nvPr>
            <p:extLst>
              <p:ext uri="{D42A27DB-BD31-4B8C-83A1-F6EECF244321}">
                <p14:modId xmlns:p14="http://schemas.microsoft.com/office/powerpoint/2010/main" val="3146523476"/>
              </p:ext>
            </p:extLst>
          </p:nvPr>
        </p:nvGraphicFramePr>
        <p:xfrm>
          <a:off x="1709738" y="3284538"/>
          <a:ext cx="5859462" cy="812800"/>
        </p:xfrm>
        <a:graphic>
          <a:graphicData uri="http://schemas.openxmlformats.org/presentationml/2006/ole">
            <mc:AlternateContent xmlns:mc="http://schemas.openxmlformats.org/markup-compatibility/2006">
              <mc:Choice xmlns:v="urn:schemas-microsoft-com:vml" Requires="v">
                <p:oleObj spid="_x0000_s22460" name="Equation" r:id="rId5" imgW="2184120" imgH="304560" progId="Equation.DSMT4">
                  <p:embed/>
                </p:oleObj>
              </mc:Choice>
              <mc:Fallback>
                <p:oleObj name="Equation" r:id="rId5" imgW="2184120" imgH="304560" progId="Equation.DSMT4">
                  <p:embed/>
                  <p:pic>
                    <p:nvPicPr>
                      <p:cNvPr id="0" name="Object 6"/>
                      <p:cNvPicPr>
                        <a:picLocks noChangeAspect="1" noChangeArrowheads="1"/>
                      </p:cNvPicPr>
                      <p:nvPr/>
                    </p:nvPicPr>
                    <p:blipFill>
                      <a:blip r:embed="rId6"/>
                      <a:srcRect/>
                      <a:stretch>
                        <a:fillRect/>
                      </a:stretch>
                    </p:blipFill>
                    <p:spPr bwMode="auto">
                      <a:xfrm>
                        <a:off x="1709738" y="3284538"/>
                        <a:ext cx="5859462"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1495" name="Object 7"/>
          <p:cNvGraphicFramePr>
            <a:graphicFrameLocks noChangeAspect="1"/>
          </p:cNvGraphicFramePr>
          <p:nvPr>
            <p:extLst>
              <p:ext uri="{D42A27DB-BD31-4B8C-83A1-F6EECF244321}">
                <p14:modId xmlns:p14="http://schemas.microsoft.com/office/powerpoint/2010/main" val="2453314368"/>
              </p:ext>
            </p:extLst>
          </p:nvPr>
        </p:nvGraphicFramePr>
        <p:xfrm>
          <a:off x="915988" y="4167188"/>
          <a:ext cx="7239000" cy="669925"/>
        </p:xfrm>
        <a:graphic>
          <a:graphicData uri="http://schemas.openxmlformats.org/presentationml/2006/ole">
            <mc:AlternateContent xmlns:mc="http://schemas.openxmlformats.org/markup-compatibility/2006">
              <mc:Choice xmlns:v="urn:schemas-microsoft-com:vml" Requires="v">
                <p:oleObj spid="_x0000_s22461" name="Equation" r:id="rId7" imgW="2679480" imgH="253800" progId="Equation.DSMT4">
                  <p:embed/>
                </p:oleObj>
              </mc:Choice>
              <mc:Fallback>
                <p:oleObj name="Equation" r:id="rId7" imgW="2679480" imgH="253800" progId="Equation.DSMT4">
                  <p:embed/>
                  <p:pic>
                    <p:nvPicPr>
                      <p:cNvPr id="0" name="Object 7"/>
                      <p:cNvPicPr>
                        <a:picLocks noChangeAspect="1" noChangeArrowheads="1"/>
                      </p:cNvPicPr>
                      <p:nvPr/>
                    </p:nvPicPr>
                    <p:blipFill>
                      <a:blip r:embed="rId8"/>
                      <a:srcRect/>
                      <a:stretch>
                        <a:fillRect/>
                      </a:stretch>
                    </p:blipFill>
                    <p:spPr bwMode="auto">
                      <a:xfrm>
                        <a:off x="915988" y="4167188"/>
                        <a:ext cx="7239000"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1496" name="Object 8"/>
          <p:cNvGraphicFramePr>
            <a:graphicFrameLocks noChangeAspect="1"/>
          </p:cNvGraphicFramePr>
          <p:nvPr>
            <p:extLst>
              <p:ext uri="{D42A27DB-BD31-4B8C-83A1-F6EECF244321}">
                <p14:modId xmlns:p14="http://schemas.microsoft.com/office/powerpoint/2010/main" val="574723298"/>
              </p:ext>
            </p:extLst>
          </p:nvPr>
        </p:nvGraphicFramePr>
        <p:xfrm>
          <a:off x="846138" y="5173663"/>
          <a:ext cx="7381875" cy="673100"/>
        </p:xfrm>
        <a:graphic>
          <a:graphicData uri="http://schemas.openxmlformats.org/presentationml/2006/ole">
            <mc:AlternateContent xmlns:mc="http://schemas.openxmlformats.org/markup-compatibility/2006">
              <mc:Choice xmlns:v="urn:schemas-microsoft-com:vml" Requires="v">
                <p:oleObj spid="_x0000_s22462" name="Equation" r:id="rId9" imgW="2768400" imgH="253800" progId="Equation.DSMT4">
                  <p:embed/>
                </p:oleObj>
              </mc:Choice>
              <mc:Fallback>
                <p:oleObj name="Equation" r:id="rId9" imgW="2768400" imgH="253800" progId="Equation.DSMT4">
                  <p:embed/>
                  <p:pic>
                    <p:nvPicPr>
                      <p:cNvPr id="0" name="Object 8"/>
                      <p:cNvPicPr>
                        <a:picLocks noChangeAspect="1" noChangeArrowheads="1"/>
                      </p:cNvPicPr>
                      <p:nvPr/>
                    </p:nvPicPr>
                    <p:blipFill>
                      <a:blip r:embed="rId10"/>
                      <a:srcRect/>
                      <a:stretch>
                        <a:fillRect/>
                      </a:stretch>
                    </p:blipFill>
                    <p:spPr bwMode="auto">
                      <a:xfrm>
                        <a:off x="846138" y="5173663"/>
                        <a:ext cx="7381875"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Box 8"/>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1493"/>
                                        </p:tgtEl>
                                        <p:attrNameLst>
                                          <p:attrName>style.visibility</p:attrName>
                                        </p:attrNameLst>
                                      </p:cBhvr>
                                      <p:to>
                                        <p:strVal val="visible"/>
                                      </p:to>
                                    </p:set>
                                    <p:animEffect transition="in" filter="wipe(left)">
                                      <p:cBhvr>
                                        <p:cTn id="7" dur="500"/>
                                        <p:tgtEl>
                                          <p:spTgt spid="1914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1494"/>
                                        </p:tgtEl>
                                        <p:attrNameLst>
                                          <p:attrName>style.visibility</p:attrName>
                                        </p:attrNameLst>
                                      </p:cBhvr>
                                      <p:to>
                                        <p:strVal val="visible"/>
                                      </p:to>
                                    </p:set>
                                    <p:animEffect transition="in" filter="wipe(left)">
                                      <p:cBhvr>
                                        <p:cTn id="12" dur="500"/>
                                        <p:tgtEl>
                                          <p:spTgt spid="1914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91495"/>
                                        </p:tgtEl>
                                        <p:attrNameLst>
                                          <p:attrName>style.visibility</p:attrName>
                                        </p:attrNameLst>
                                      </p:cBhvr>
                                      <p:to>
                                        <p:strVal val="visible"/>
                                      </p:to>
                                    </p:set>
                                    <p:animEffect transition="in" filter="wipe(left)">
                                      <p:cBhvr>
                                        <p:cTn id="17" dur="500"/>
                                        <p:tgtEl>
                                          <p:spTgt spid="1914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91496"/>
                                        </p:tgtEl>
                                        <p:attrNameLst>
                                          <p:attrName>style.visibility</p:attrName>
                                        </p:attrNameLst>
                                      </p:cBhvr>
                                      <p:to>
                                        <p:strVal val="visible"/>
                                      </p:to>
                                    </p:set>
                                    <p:animEffect transition="in" filter="wipe(left)">
                                      <p:cBhvr>
                                        <p:cTn id="22" dur="500"/>
                                        <p:tgtEl>
                                          <p:spTgt spid="191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AutoShape 2"/>
          <p:cNvSpPr>
            <a:spLocks/>
          </p:cNvSpPr>
          <p:nvPr/>
        </p:nvSpPr>
        <p:spPr bwMode="auto">
          <a:xfrm>
            <a:off x="2113199" y="2655888"/>
            <a:ext cx="457200" cy="2160587"/>
          </a:xfrm>
          <a:prstGeom prst="leftBrace">
            <a:avLst>
              <a:gd name="adj1" fmla="val 39381"/>
              <a:gd name="adj2" fmla="val 50000"/>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185347" name="Text Box 3"/>
          <p:cNvSpPr txBox="1">
            <a:spLocks noChangeArrowheads="1"/>
          </p:cNvSpPr>
          <p:nvPr/>
        </p:nvSpPr>
        <p:spPr bwMode="auto">
          <a:xfrm>
            <a:off x="2605324" y="1685126"/>
            <a:ext cx="2303463" cy="1815882"/>
          </a:xfrm>
          <a:prstGeom prst="rect">
            <a:avLst/>
          </a:prstGeom>
          <a:gradFill rotWithShape="0">
            <a:gsLst>
              <a:gs pos="0">
                <a:srgbClr val="FFF200"/>
              </a:gs>
              <a:gs pos="45000">
                <a:srgbClr val="FF7A00"/>
              </a:gs>
              <a:gs pos="70000">
                <a:srgbClr val="FF0300"/>
              </a:gs>
              <a:gs pos="100000">
                <a:srgbClr val="4D0808"/>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4000" b="1" dirty="0">
                <a:solidFill>
                  <a:srgbClr val="FFFFFF"/>
                </a:solidFill>
                <a:latin typeface="Times New Roman" pitchFamily="18" charset="0"/>
                <a:ea typeface="楷体_GB2312" pitchFamily="49" charset="-122"/>
              </a:rPr>
              <a:t>参数估计</a:t>
            </a:r>
            <a:endParaRPr kumimoji="1" lang="en-US" altLang="zh-CN" sz="4000" b="1" dirty="0">
              <a:solidFill>
                <a:srgbClr val="FFFFFF"/>
              </a:solidFill>
              <a:latin typeface="Times New Roman" pitchFamily="18" charset="0"/>
              <a:ea typeface="楷体_GB2312" pitchFamily="49" charset="-122"/>
            </a:endParaRPr>
          </a:p>
          <a:p>
            <a:pPr eaLnBrk="1" hangingPunct="1"/>
            <a:r>
              <a:rPr kumimoji="1" lang="en-US" altLang="zh-CN" sz="3600" b="1" dirty="0">
                <a:solidFill>
                  <a:srgbClr val="FFFFFF"/>
                </a:solidFill>
                <a:latin typeface="Times New Roman" pitchFamily="18" charset="0"/>
                <a:ea typeface="楷体_GB2312" pitchFamily="49" charset="-122"/>
              </a:rPr>
              <a:t>Parameter estimation</a:t>
            </a:r>
            <a:endParaRPr kumimoji="1" lang="zh-CN" altLang="en-US" sz="4000" b="1" dirty="0">
              <a:solidFill>
                <a:srgbClr val="FFFFFF"/>
              </a:solidFill>
              <a:latin typeface="Times New Roman" pitchFamily="18" charset="0"/>
              <a:ea typeface="楷体_GB2312" pitchFamily="49" charset="-122"/>
            </a:endParaRPr>
          </a:p>
        </p:txBody>
      </p:sp>
      <p:sp>
        <p:nvSpPr>
          <p:cNvPr id="185348" name="Text Box 4"/>
          <p:cNvSpPr txBox="1">
            <a:spLocks noChangeArrowheads="1"/>
          </p:cNvSpPr>
          <p:nvPr/>
        </p:nvSpPr>
        <p:spPr bwMode="auto">
          <a:xfrm>
            <a:off x="2689462" y="4456113"/>
            <a:ext cx="2458602" cy="1815882"/>
          </a:xfrm>
          <a:prstGeom prst="rect">
            <a:avLst/>
          </a:prstGeom>
          <a:gradFill rotWithShape="0">
            <a:gsLst>
              <a:gs pos="0">
                <a:srgbClr val="4D0808"/>
              </a:gs>
              <a:gs pos="30000">
                <a:srgbClr val="FF0300"/>
              </a:gs>
              <a:gs pos="55000">
                <a:srgbClr val="FF7A00"/>
              </a:gs>
              <a:gs pos="100000">
                <a:srgbClr val="FFF200"/>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4000" b="1" dirty="0">
                <a:solidFill>
                  <a:srgbClr val="FFFFFF"/>
                </a:solidFill>
                <a:latin typeface="Times New Roman" pitchFamily="18" charset="0"/>
                <a:ea typeface="楷体_GB2312" pitchFamily="49" charset="-122"/>
              </a:rPr>
              <a:t>假设检验</a:t>
            </a:r>
            <a:endParaRPr kumimoji="1" lang="en-US" altLang="zh-CN" sz="4000" b="1" dirty="0">
              <a:solidFill>
                <a:srgbClr val="FFFFFF"/>
              </a:solidFill>
              <a:latin typeface="Times New Roman" pitchFamily="18" charset="0"/>
              <a:ea typeface="楷体_GB2312" pitchFamily="49" charset="-122"/>
            </a:endParaRPr>
          </a:p>
          <a:p>
            <a:pPr eaLnBrk="1" hangingPunct="1"/>
            <a:r>
              <a:rPr kumimoji="1" lang="en-US" altLang="zh-CN" sz="3600" b="1" dirty="0">
                <a:solidFill>
                  <a:srgbClr val="FFFFFF"/>
                </a:solidFill>
                <a:latin typeface="Times New Roman" pitchFamily="18" charset="0"/>
                <a:ea typeface="楷体_GB2312" pitchFamily="49" charset="-122"/>
              </a:rPr>
              <a:t>Hypothesis Testing</a:t>
            </a:r>
            <a:endParaRPr kumimoji="1" lang="zh-CN" altLang="en-US" sz="3600" dirty="0">
              <a:solidFill>
                <a:srgbClr val="FFFFFF"/>
              </a:solidFill>
              <a:latin typeface="Times New Roman" pitchFamily="18" charset="0"/>
              <a:ea typeface="楷体_GB2312" pitchFamily="49" charset="-122"/>
            </a:endParaRPr>
          </a:p>
        </p:txBody>
      </p:sp>
      <p:sp>
        <p:nvSpPr>
          <p:cNvPr id="185349" name="AutoShape 5"/>
          <p:cNvSpPr>
            <a:spLocks/>
          </p:cNvSpPr>
          <p:nvPr/>
        </p:nvSpPr>
        <p:spPr bwMode="auto">
          <a:xfrm>
            <a:off x="4983399" y="1916113"/>
            <a:ext cx="215900" cy="1455737"/>
          </a:xfrm>
          <a:prstGeom prst="leftBrace">
            <a:avLst>
              <a:gd name="adj1" fmla="val 56189"/>
              <a:gd name="adj2" fmla="val 50000"/>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185350" name="Text Box 6"/>
          <p:cNvSpPr txBox="1">
            <a:spLocks noChangeArrowheads="1"/>
          </p:cNvSpPr>
          <p:nvPr/>
        </p:nvSpPr>
        <p:spPr bwMode="auto">
          <a:xfrm>
            <a:off x="5272324" y="1268760"/>
            <a:ext cx="3764172" cy="1323439"/>
          </a:xfrm>
          <a:prstGeom prst="rect">
            <a:avLst/>
          </a:prstGeom>
          <a:solidFill>
            <a:schemeClr val="accent6">
              <a:lumMod val="75000"/>
            </a:schemeClr>
          </a:solidFill>
          <a:ln>
            <a:noFill/>
          </a:ln>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4000" b="1" dirty="0">
                <a:solidFill>
                  <a:srgbClr val="FFFFFF"/>
                </a:solidFill>
                <a:latin typeface="Times New Roman" pitchFamily="18" charset="0"/>
                <a:ea typeface="楷体_GB2312" pitchFamily="49" charset="-122"/>
              </a:rPr>
              <a:t>点 估 计</a:t>
            </a:r>
            <a:endParaRPr kumimoji="1" lang="en-US" altLang="zh-CN" sz="4000" b="1" dirty="0">
              <a:solidFill>
                <a:srgbClr val="FFFFFF"/>
              </a:solidFill>
              <a:latin typeface="Times New Roman" pitchFamily="18" charset="0"/>
              <a:ea typeface="楷体_GB2312" pitchFamily="49" charset="-122"/>
            </a:endParaRPr>
          </a:p>
          <a:p>
            <a:pPr eaLnBrk="1" hangingPunct="1"/>
            <a:r>
              <a:rPr kumimoji="1" lang="en-US" altLang="zh-CN" sz="4000" b="1" dirty="0">
                <a:solidFill>
                  <a:srgbClr val="FFFFFF"/>
                </a:solidFill>
                <a:latin typeface="Times New Roman" pitchFamily="18" charset="0"/>
                <a:ea typeface="楷体_GB2312" pitchFamily="49" charset="-122"/>
              </a:rPr>
              <a:t>Point estimation</a:t>
            </a:r>
            <a:endParaRPr kumimoji="1" lang="zh-CN" altLang="en-US" sz="4000" b="1" dirty="0">
              <a:solidFill>
                <a:srgbClr val="FFFFFF"/>
              </a:solidFill>
              <a:latin typeface="Times New Roman" pitchFamily="18" charset="0"/>
              <a:ea typeface="楷体_GB2312" pitchFamily="49" charset="-122"/>
            </a:endParaRPr>
          </a:p>
        </p:txBody>
      </p:sp>
      <p:sp>
        <p:nvSpPr>
          <p:cNvPr id="185351" name="Text Box 7"/>
          <p:cNvSpPr txBox="1">
            <a:spLocks noChangeArrowheads="1"/>
          </p:cNvSpPr>
          <p:nvPr/>
        </p:nvSpPr>
        <p:spPr bwMode="auto">
          <a:xfrm>
            <a:off x="5148064" y="3159373"/>
            <a:ext cx="3942105" cy="1261884"/>
          </a:xfrm>
          <a:prstGeom prst="rect">
            <a:avLst/>
          </a:prstGeom>
          <a:gradFill rotWithShape="0">
            <a:gsLst>
              <a:gs pos="0">
                <a:srgbClr val="DDEBCF"/>
              </a:gs>
              <a:gs pos="50000">
                <a:srgbClr val="9CB86E"/>
              </a:gs>
              <a:gs pos="100000">
                <a:srgbClr val="156B13"/>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4000" b="1" dirty="0">
                <a:solidFill>
                  <a:srgbClr val="FFFFFF"/>
                </a:solidFill>
                <a:latin typeface="Times New Roman" pitchFamily="18" charset="0"/>
                <a:ea typeface="楷体_GB2312" pitchFamily="49" charset="-122"/>
              </a:rPr>
              <a:t>区间估 计</a:t>
            </a:r>
            <a:endParaRPr kumimoji="1" lang="en-US" altLang="zh-CN" sz="4000" b="1" dirty="0">
              <a:solidFill>
                <a:srgbClr val="FFFFFF"/>
              </a:solidFill>
              <a:latin typeface="Times New Roman" pitchFamily="18" charset="0"/>
              <a:ea typeface="楷体_GB2312" pitchFamily="49" charset="-122"/>
            </a:endParaRPr>
          </a:p>
          <a:p>
            <a:pPr eaLnBrk="1" hangingPunct="1"/>
            <a:r>
              <a:rPr kumimoji="1" lang="en-US" altLang="zh-CN" sz="3600" b="1" dirty="0">
                <a:solidFill>
                  <a:srgbClr val="FFFFFF"/>
                </a:solidFill>
                <a:latin typeface="Times New Roman" pitchFamily="18" charset="0"/>
                <a:ea typeface="楷体_GB2312" pitchFamily="49" charset="-122"/>
              </a:rPr>
              <a:t>Interval estimation</a:t>
            </a:r>
            <a:endParaRPr kumimoji="1" lang="zh-CN" altLang="en-US" sz="3600" b="1" dirty="0">
              <a:solidFill>
                <a:srgbClr val="FFFFFF"/>
              </a:solidFill>
              <a:latin typeface="Times New Roman" pitchFamily="18" charset="0"/>
              <a:ea typeface="楷体_GB2312" pitchFamily="49" charset="-122"/>
            </a:endParaRPr>
          </a:p>
        </p:txBody>
      </p:sp>
      <p:grpSp>
        <p:nvGrpSpPr>
          <p:cNvPr id="2" name="Group 8"/>
          <p:cNvGrpSpPr>
            <a:grpSpLocks/>
          </p:cNvGrpSpPr>
          <p:nvPr/>
        </p:nvGrpSpPr>
        <p:grpSpPr bwMode="auto">
          <a:xfrm>
            <a:off x="166924" y="2241550"/>
            <a:ext cx="1905000" cy="3095625"/>
            <a:chOff x="384" y="720"/>
            <a:chExt cx="1104" cy="2256"/>
          </a:xfrm>
        </p:grpSpPr>
        <p:sp>
          <p:nvSpPr>
            <p:cNvPr id="4106" name="Oval 9"/>
            <p:cNvSpPr>
              <a:spLocks noChangeArrowheads="1"/>
            </p:cNvSpPr>
            <p:nvPr/>
          </p:nvSpPr>
          <p:spPr bwMode="auto">
            <a:xfrm>
              <a:off x="384" y="720"/>
              <a:ext cx="1104" cy="2256"/>
            </a:xfrm>
            <a:prstGeom prst="ellipse">
              <a:avLst/>
            </a:prstGeom>
            <a:solidFill>
              <a:srgbClr val="FFFFCC"/>
            </a:solidFill>
            <a:ln w="9525">
              <a:solidFill>
                <a:srgbClr val="FF3300"/>
              </a:solidFill>
              <a:miter lim="800000"/>
              <a:headEnd/>
              <a:tailEnd/>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endParaRPr kumimoji="1" lang="zh-CN" altLang="zh-CN" sz="3200">
                <a:latin typeface="Times New Roman" pitchFamily="18" charset="0"/>
                <a:ea typeface="楷体_GB2312" pitchFamily="49" charset="-122"/>
              </a:endParaRPr>
            </a:p>
          </p:txBody>
        </p:sp>
        <p:sp>
          <p:nvSpPr>
            <p:cNvPr id="4107" name="Text Box 10"/>
            <p:cNvSpPr txBox="1">
              <a:spLocks noChangeArrowheads="1"/>
            </p:cNvSpPr>
            <p:nvPr/>
          </p:nvSpPr>
          <p:spPr bwMode="auto">
            <a:xfrm>
              <a:off x="534" y="841"/>
              <a:ext cx="756" cy="1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4000" b="1">
                  <a:solidFill>
                    <a:srgbClr val="FF0000"/>
                  </a:solidFill>
                  <a:latin typeface="Times New Roman" pitchFamily="18" charset="0"/>
                  <a:ea typeface="楷体_GB2312" pitchFamily="49" charset="-122"/>
                </a:rPr>
                <a:t>统计</a:t>
              </a:r>
            </a:p>
            <a:p>
              <a:pPr eaLnBrk="1" hangingPunct="1"/>
              <a:r>
                <a:rPr kumimoji="1" lang="zh-CN" altLang="en-US" sz="4000" b="1">
                  <a:solidFill>
                    <a:srgbClr val="FF0000"/>
                  </a:solidFill>
                  <a:latin typeface="Times New Roman" pitchFamily="18" charset="0"/>
                  <a:ea typeface="楷体_GB2312" pitchFamily="49" charset="-122"/>
                </a:rPr>
                <a:t>推断</a:t>
              </a:r>
            </a:p>
            <a:p>
              <a:pPr eaLnBrk="1" hangingPunct="1"/>
              <a:r>
                <a:rPr kumimoji="1" lang="zh-CN" altLang="en-US" sz="4000" b="1">
                  <a:solidFill>
                    <a:srgbClr val="FF0000"/>
                  </a:solidFill>
                  <a:latin typeface="Times New Roman" pitchFamily="18" charset="0"/>
                  <a:ea typeface="楷体_GB2312" pitchFamily="49" charset="-122"/>
                </a:rPr>
                <a:t>基本</a:t>
              </a:r>
            </a:p>
            <a:p>
              <a:pPr eaLnBrk="1" hangingPunct="1"/>
              <a:r>
                <a:rPr kumimoji="1" lang="zh-CN" altLang="en-US" sz="4000" b="1">
                  <a:solidFill>
                    <a:srgbClr val="FF0000"/>
                  </a:solidFill>
                  <a:latin typeface="Times New Roman" pitchFamily="18" charset="0"/>
                  <a:ea typeface="楷体_GB2312" pitchFamily="49" charset="-122"/>
                </a:rPr>
                <a:t>问题</a:t>
              </a:r>
              <a:endParaRPr kumimoji="1" lang="zh-CN" altLang="en-US" sz="3200">
                <a:latin typeface="Times New Roman" pitchFamily="18" charset="0"/>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par>
                          <p:cTn id="8" fill="hold" nodeType="afterGroup">
                            <p:stCondLst>
                              <p:cond delay="1500"/>
                            </p:stCondLst>
                            <p:childTnLst>
                              <p:par>
                                <p:cTn id="9" presetID="12" presetClass="entr" presetSubtype="8" fill="hold" grpId="0" nodeType="afterEffect">
                                  <p:stCondLst>
                                    <p:cond delay="1000"/>
                                  </p:stCondLst>
                                  <p:childTnLst>
                                    <p:set>
                                      <p:cBhvr>
                                        <p:cTn id="10" dur="1" fill="hold">
                                          <p:stCondLst>
                                            <p:cond delay="0"/>
                                          </p:stCondLst>
                                        </p:cTn>
                                        <p:tgtEl>
                                          <p:spTgt spid="185346"/>
                                        </p:tgtEl>
                                        <p:attrNameLst>
                                          <p:attrName>style.visibility</p:attrName>
                                        </p:attrNameLst>
                                      </p:cBhvr>
                                      <p:to>
                                        <p:strVal val="visible"/>
                                      </p:to>
                                    </p:set>
                                    <p:animEffect transition="in" filter="slide(fromLeft)">
                                      <p:cBhvr>
                                        <p:cTn id="11" dur="500"/>
                                        <p:tgtEl>
                                          <p:spTgt spid="185346"/>
                                        </p:tgtEl>
                                      </p:cBhvr>
                                    </p:animEffect>
                                  </p:childTnLst>
                                </p:cTn>
                              </p:par>
                            </p:childTnLst>
                          </p:cTn>
                        </p:par>
                        <p:par>
                          <p:cTn id="12" fill="hold" nodeType="afterGroup">
                            <p:stCondLst>
                              <p:cond delay="3000"/>
                            </p:stCondLst>
                            <p:childTnLst>
                              <p:par>
                                <p:cTn id="13" presetID="9" presetClass="entr" presetSubtype="0" fill="hold" grpId="0" nodeType="afterEffect">
                                  <p:stCondLst>
                                    <p:cond delay="3000"/>
                                  </p:stCondLst>
                                  <p:childTnLst>
                                    <p:set>
                                      <p:cBhvr>
                                        <p:cTn id="14" dur="1" fill="hold">
                                          <p:stCondLst>
                                            <p:cond delay="0"/>
                                          </p:stCondLst>
                                        </p:cTn>
                                        <p:tgtEl>
                                          <p:spTgt spid="185347"/>
                                        </p:tgtEl>
                                        <p:attrNameLst>
                                          <p:attrName>style.visibility</p:attrName>
                                        </p:attrNameLst>
                                      </p:cBhvr>
                                      <p:to>
                                        <p:strVal val="visible"/>
                                      </p:to>
                                    </p:set>
                                    <p:animEffect transition="in" filter="dissolve">
                                      <p:cBhvr>
                                        <p:cTn id="15" dur="500"/>
                                        <p:tgtEl>
                                          <p:spTgt spid="185347"/>
                                        </p:tgtEl>
                                      </p:cBhvr>
                                    </p:animEffect>
                                  </p:childTnLst>
                                  <p:subTnLst>
                                    <p:audio>
                                      <p:cMediaNode>
                                        <p:cTn display="0" masterRel="sameClick">
                                          <p:stCondLst>
                                            <p:cond evt="begin" delay="0">
                                              <p:tn val="13"/>
                                            </p:cond>
                                          </p:stCondLst>
                                          <p:endCondLst>
                                            <p:cond evt="onStopAudio" delay="0">
                                              <p:tgtEl>
                                                <p:sldTgt/>
                                              </p:tgtEl>
                                            </p:cond>
                                          </p:endCondLst>
                                        </p:cTn>
                                        <p:tgtEl>
                                          <p:sndTgt r:embed="rId3" name="chimes.wav"/>
                                        </p:tgtEl>
                                      </p:cMediaNode>
                                    </p:audio>
                                  </p:subTnLst>
                                </p:cTn>
                              </p:par>
                            </p:childTnLst>
                          </p:cTn>
                        </p:par>
                        <p:par>
                          <p:cTn id="16" fill="hold" nodeType="afterGroup">
                            <p:stCondLst>
                              <p:cond delay="6500"/>
                            </p:stCondLst>
                            <p:childTnLst>
                              <p:par>
                                <p:cTn id="17" presetID="9" presetClass="entr" presetSubtype="0" fill="hold" grpId="0" nodeType="afterEffect">
                                  <p:stCondLst>
                                    <p:cond delay="3000"/>
                                  </p:stCondLst>
                                  <p:childTnLst>
                                    <p:set>
                                      <p:cBhvr>
                                        <p:cTn id="18" dur="1" fill="hold">
                                          <p:stCondLst>
                                            <p:cond delay="0"/>
                                          </p:stCondLst>
                                        </p:cTn>
                                        <p:tgtEl>
                                          <p:spTgt spid="185348"/>
                                        </p:tgtEl>
                                        <p:attrNameLst>
                                          <p:attrName>style.visibility</p:attrName>
                                        </p:attrNameLst>
                                      </p:cBhvr>
                                      <p:to>
                                        <p:strVal val="visible"/>
                                      </p:to>
                                    </p:set>
                                    <p:animEffect transition="in" filter="dissolve">
                                      <p:cBhvr>
                                        <p:cTn id="19" dur="500"/>
                                        <p:tgtEl>
                                          <p:spTgt spid="185348"/>
                                        </p:tgtEl>
                                      </p:cBhvr>
                                    </p:animEffect>
                                  </p:childTnLst>
                                  <p:subTnLst>
                                    <p:audio>
                                      <p:cMediaNode>
                                        <p:cTn display="0" masterRel="sameClick">
                                          <p:stCondLst>
                                            <p:cond evt="begin" delay="0">
                                              <p:tn val="17"/>
                                            </p:cond>
                                          </p:stCondLst>
                                          <p:endCondLst>
                                            <p:cond evt="onStopAudio" delay="0">
                                              <p:tgtEl>
                                                <p:sldTgt/>
                                              </p:tgtEl>
                                            </p:cond>
                                          </p:endCondLst>
                                        </p:cTn>
                                        <p:tgtEl>
                                          <p:sndTgt r:embed="rId3" name="chimes.wav"/>
                                        </p:tgtEl>
                                      </p:cMediaNode>
                                    </p:audio>
                                  </p:subTnLst>
                                </p:cTn>
                              </p:par>
                            </p:childTnLst>
                          </p:cTn>
                        </p:par>
                        <p:par>
                          <p:cTn id="20" fill="hold" nodeType="afterGroup">
                            <p:stCondLst>
                              <p:cond delay="10000"/>
                            </p:stCondLst>
                            <p:childTnLst>
                              <p:par>
                                <p:cTn id="21" presetID="12" presetClass="entr" presetSubtype="8" fill="hold" grpId="0" nodeType="afterEffect">
                                  <p:stCondLst>
                                    <p:cond delay="3000"/>
                                  </p:stCondLst>
                                  <p:childTnLst>
                                    <p:set>
                                      <p:cBhvr>
                                        <p:cTn id="22" dur="1" fill="hold">
                                          <p:stCondLst>
                                            <p:cond delay="0"/>
                                          </p:stCondLst>
                                        </p:cTn>
                                        <p:tgtEl>
                                          <p:spTgt spid="185349"/>
                                        </p:tgtEl>
                                        <p:attrNameLst>
                                          <p:attrName>style.visibility</p:attrName>
                                        </p:attrNameLst>
                                      </p:cBhvr>
                                      <p:to>
                                        <p:strVal val="visible"/>
                                      </p:to>
                                    </p:set>
                                    <p:animEffect transition="in" filter="slide(fromLeft)">
                                      <p:cBhvr>
                                        <p:cTn id="23" dur="500"/>
                                        <p:tgtEl>
                                          <p:spTgt spid="185349"/>
                                        </p:tgtEl>
                                      </p:cBhvr>
                                    </p:animEffect>
                                  </p:childTnLst>
                                </p:cTn>
                              </p:par>
                            </p:childTnLst>
                          </p:cTn>
                        </p:par>
                        <p:par>
                          <p:cTn id="24" fill="hold" nodeType="afterGroup">
                            <p:stCondLst>
                              <p:cond delay="13500"/>
                            </p:stCondLst>
                            <p:childTnLst>
                              <p:par>
                                <p:cTn id="25" presetID="9" presetClass="entr" presetSubtype="0" fill="hold" grpId="0" nodeType="afterEffect">
                                  <p:stCondLst>
                                    <p:cond delay="3000"/>
                                  </p:stCondLst>
                                  <p:childTnLst>
                                    <p:set>
                                      <p:cBhvr>
                                        <p:cTn id="26" dur="1" fill="hold">
                                          <p:stCondLst>
                                            <p:cond delay="0"/>
                                          </p:stCondLst>
                                        </p:cTn>
                                        <p:tgtEl>
                                          <p:spTgt spid="185350"/>
                                        </p:tgtEl>
                                        <p:attrNameLst>
                                          <p:attrName>style.visibility</p:attrName>
                                        </p:attrNameLst>
                                      </p:cBhvr>
                                      <p:to>
                                        <p:strVal val="visible"/>
                                      </p:to>
                                    </p:set>
                                    <p:animEffect transition="in" filter="dissolve">
                                      <p:cBhvr>
                                        <p:cTn id="27" dur="500"/>
                                        <p:tgtEl>
                                          <p:spTgt spid="185350"/>
                                        </p:tgtEl>
                                      </p:cBhvr>
                                    </p:animEffect>
                                  </p:childTnLst>
                                  <p:subTnLst>
                                    <p:audio>
                                      <p:cMediaNode>
                                        <p:cTn display="0" masterRel="sameClick">
                                          <p:stCondLst>
                                            <p:cond evt="begin" delay="0">
                                              <p:tn val="25"/>
                                            </p:cond>
                                          </p:stCondLst>
                                          <p:endCondLst>
                                            <p:cond evt="onStopAudio" delay="0">
                                              <p:tgtEl>
                                                <p:sldTgt/>
                                              </p:tgtEl>
                                            </p:cond>
                                          </p:endCondLst>
                                        </p:cTn>
                                        <p:tgtEl>
                                          <p:sndTgt r:embed="rId3" name="chimes.wav"/>
                                        </p:tgtEl>
                                      </p:cMediaNode>
                                    </p:audio>
                                  </p:subTnLst>
                                </p:cTn>
                              </p:par>
                            </p:childTnLst>
                          </p:cTn>
                        </p:par>
                        <p:par>
                          <p:cTn id="28" fill="hold" nodeType="afterGroup">
                            <p:stCondLst>
                              <p:cond delay="17000"/>
                            </p:stCondLst>
                            <p:childTnLst>
                              <p:par>
                                <p:cTn id="29" presetID="9" presetClass="entr" presetSubtype="0" fill="hold" grpId="0" nodeType="afterEffect">
                                  <p:stCondLst>
                                    <p:cond delay="3000"/>
                                  </p:stCondLst>
                                  <p:childTnLst>
                                    <p:set>
                                      <p:cBhvr>
                                        <p:cTn id="30" dur="1" fill="hold">
                                          <p:stCondLst>
                                            <p:cond delay="0"/>
                                          </p:stCondLst>
                                        </p:cTn>
                                        <p:tgtEl>
                                          <p:spTgt spid="185351"/>
                                        </p:tgtEl>
                                        <p:attrNameLst>
                                          <p:attrName>style.visibility</p:attrName>
                                        </p:attrNameLst>
                                      </p:cBhvr>
                                      <p:to>
                                        <p:strVal val="visible"/>
                                      </p:to>
                                    </p:set>
                                    <p:animEffect transition="in" filter="dissolve">
                                      <p:cBhvr>
                                        <p:cTn id="31" dur="500"/>
                                        <p:tgtEl>
                                          <p:spTgt spid="185351"/>
                                        </p:tgtEl>
                                      </p:cBhvr>
                                    </p:animEffect>
                                  </p:childTnLst>
                                  <p:subTnLst>
                                    <p:audio>
                                      <p:cMediaNode>
                                        <p:cTn display="0" masterRel="sameClick">
                                          <p:stCondLst>
                                            <p:cond evt="begin" delay="0">
                                              <p:tn val="29"/>
                                            </p:cond>
                                          </p:stCondLst>
                                          <p:endCondLst>
                                            <p:cond evt="onStopAudio" delay="0">
                                              <p:tgtEl>
                                                <p:sldTgt/>
                                              </p:tgtEl>
                                            </p:cond>
                                          </p:endCondLst>
                                        </p:cTn>
                                        <p:tgtEl>
                                          <p:sndTgt r:embed="rId4"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nimBg="1"/>
      <p:bldP spid="185347" grpId="0" animBg="1" autoUpdateAnimBg="0"/>
      <p:bldP spid="185348" grpId="0" animBg="1" autoUpdateAnimBg="0"/>
      <p:bldP spid="185349" grpId="0" animBg="1"/>
      <p:bldP spid="185350" grpId="0" animBg="1" autoUpdateAnimBg="0"/>
      <p:bldP spid="185351"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2514" name="Object 2"/>
          <p:cNvGraphicFramePr>
            <a:graphicFrameLocks noChangeAspect="1"/>
          </p:cNvGraphicFramePr>
          <p:nvPr>
            <p:extLst>
              <p:ext uri="{D42A27DB-BD31-4B8C-83A1-F6EECF244321}">
                <p14:modId xmlns:p14="http://schemas.microsoft.com/office/powerpoint/2010/main" val="3439518885"/>
              </p:ext>
            </p:extLst>
          </p:nvPr>
        </p:nvGraphicFramePr>
        <p:xfrm>
          <a:off x="1371600" y="1196975"/>
          <a:ext cx="4095750" cy="1624013"/>
        </p:xfrm>
        <a:graphic>
          <a:graphicData uri="http://schemas.openxmlformats.org/presentationml/2006/ole">
            <mc:AlternateContent xmlns:mc="http://schemas.openxmlformats.org/markup-compatibility/2006">
              <mc:Choice xmlns:v="urn:schemas-microsoft-com:vml" Requires="v">
                <p:oleObj spid="_x0000_s22933" name="Equation" r:id="rId3" imgW="1625400" imgH="634680" progId="Equation.DSMT4">
                  <p:embed/>
                </p:oleObj>
              </mc:Choice>
              <mc:Fallback>
                <p:oleObj name="Equation" r:id="rId3" imgW="1625400" imgH="634680" progId="Equation.DSMT4">
                  <p:embed/>
                  <p:pic>
                    <p:nvPicPr>
                      <p:cNvPr id="0" name="Object 2"/>
                      <p:cNvPicPr>
                        <a:picLocks noChangeAspect="1" noChangeArrowheads="1"/>
                      </p:cNvPicPr>
                      <p:nvPr/>
                    </p:nvPicPr>
                    <p:blipFill>
                      <a:blip r:embed="rId4"/>
                      <a:srcRect/>
                      <a:stretch>
                        <a:fillRect/>
                      </a:stretch>
                    </p:blipFill>
                    <p:spPr bwMode="auto">
                      <a:xfrm>
                        <a:off x="1371600" y="1196975"/>
                        <a:ext cx="4095750" cy="162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2515" name="Object 3"/>
          <p:cNvGraphicFramePr>
            <a:graphicFrameLocks noChangeAspect="1"/>
          </p:cNvGraphicFramePr>
          <p:nvPr>
            <p:extLst>
              <p:ext uri="{D42A27DB-BD31-4B8C-83A1-F6EECF244321}">
                <p14:modId xmlns:p14="http://schemas.microsoft.com/office/powerpoint/2010/main" val="4177543220"/>
              </p:ext>
            </p:extLst>
          </p:nvPr>
        </p:nvGraphicFramePr>
        <p:xfrm>
          <a:off x="1287463" y="3054350"/>
          <a:ext cx="6853237" cy="2054225"/>
        </p:xfrm>
        <a:graphic>
          <a:graphicData uri="http://schemas.openxmlformats.org/presentationml/2006/ole">
            <mc:AlternateContent xmlns:mc="http://schemas.openxmlformats.org/markup-compatibility/2006">
              <mc:Choice xmlns:v="urn:schemas-microsoft-com:vml" Requires="v">
                <p:oleObj spid="_x0000_s22934" name="Equation" r:id="rId5" imgW="2920680" imgH="876240" progId="Equation.DSMT4">
                  <p:embed/>
                </p:oleObj>
              </mc:Choice>
              <mc:Fallback>
                <p:oleObj name="Equation" r:id="rId5" imgW="2920680" imgH="876240" progId="Equation.DSMT4">
                  <p:embed/>
                  <p:pic>
                    <p:nvPicPr>
                      <p:cNvPr id="0" name="Object 3"/>
                      <p:cNvPicPr>
                        <a:picLocks noChangeAspect="1" noChangeArrowheads="1"/>
                      </p:cNvPicPr>
                      <p:nvPr/>
                    </p:nvPicPr>
                    <p:blipFill>
                      <a:blip r:embed="rId6"/>
                      <a:srcRect/>
                      <a:stretch>
                        <a:fillRect/>
                      </a:stretch>
                    </p:blipFill>
                    <p:spPr bwMode="auto">
                      <a:xfrm>
                        <a:off x="1287463" y="3054350"/>
                        <a:ext cx="6853237" cy="205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2516" name="AutoShape 4"/>
          <p:cNvSpPr>
            <a:spLocks noChangeArrowheads="1"/>
          </p:cNvSpPr>
          <p:nvPr/>
        </p:nvSpPr>
        <p:spPr bwMode="auto">
          <a:xfrm>
            <a:off x="5867400" y="5300663"/>
            <a:ext cx="2089150" cy="720725"/>
          </a:xfrm>
          <a:prstGeom prst="wedgeRoundRectCallout">
            <a:avLst>
              <a:gd name="adj1" fmla="val -66644"/>
              <a:gd name="adj2" fmla="val -106829"/>
              <a:gd name="adj3" fmla="val 16667"/>
            </a:avLst>
          </a:prstGeom>
          <a:ln>
            <a:headEnd/>
            <a:tailEnd/>
          </a:ln>
        </p:spPr>
        <p:style>
          <a:lnRef idx="1">
            <a:schemeClr val="accent3"/>
          </a:lnRef>
          <a:fillRef idx="2">
            <a:schemeClr val="accent3"/>
          </a:fillRef>
          <a:effectRef idx="1">
            <a:schemeClr val="accent3"/>
          </a:effectRef>
          <a:fontRef idx="minor">
            <a:schemeClr val="dk1"/>
          </a:fontRef>
        </p:style>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t>似然方程</a:t>
            </a:r>
            <a:endParaRPr lang="zh-CN" altLang="en-US" sz="3200"/>
          </a:p>
        </p:txBody>
      </p:sp>
      <p:sp>
        <p:nvSpPr>
          <p:cNvPr id="7" name="AutoShape 4"/>
          <p:cNvSpPr>
            <a:spLocks noChangeArrowheads="1"/>
          </p:cNvSpPr>
          <p:nvPr/>
        </p:nvSpPr>
        <p:spPr bwMode="auto">
          <a:xfrm>
            <a:off x="2928938" y="5500688"/>
            <a:ext cx="2089150" cy="571500"/>
          </a:xfrm>
          <a:prstGeom prst="wedgeRoundRectCallout">
            <a:avLst>
              <a:gd name="adj1" fmla="val 21796"/>
              <a:gd name="adj2" fmla="val -178032"/>
              <a:gd name="adj3" fmla="val 16667"/>
            </a:avLst>
          </a:prstGeom>
          <a:ln>
            <a:headEnd/>
            <a:tailEnd/>
          </a:ln>
        </p:spPr>
        <p:style>
          <a:lnRef idx="1">
            <a:schemeClr val="accent3"/>
          </a:lnRef>
          <a:fillRef idx="2">
            <a:schemeClr val="accent3"/>
          </a:fillRef>
          <a:effectRef idx="1">
            <a:schemeClr val="accent3"/>
          </a:effectRef>
          <a:fontRef idx="minor">
            <a:schemeClr val="dk1"/>
          </a:fontRef>
        </p:style>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2400"/>
              <a:t>对数似然函数</a:t>
            </a:r>
            <a:endParaRPr lang="zh-CN" altLang="en-US" sz="2400"/>
          </a:p>
        </p:txBody>
      </p:sp>
      <p:sp>
        <p:nvSpPr>
          <p:cNvPr id="6" name="TextBox 5"/>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2514"/>
                                        </p:tgtEl>
                                        <p:attrNameLst>
                                          <p:attrName>style.visibility</p:attrName>
                                        </p:attrNameLst>
                                      </p:cBhvr>
                                      <p:to>
                                        <p:strVal val="visible"/>
                                      </p:to>
                                    </p:set>
                                    <p:animEffect transition="in" filter="wipe(left)">
                                      <p:cBhvr>
                                        <p:cTn id="7" dur="500"/>
                                        <p:tgtEl>
                                          <p:spTgt spid="1925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92515"/>
                                        </p:tgtEl>
                                        <p:attrNameLst>
                                          <p:attrName>style.visibility</p:attrName>
                                        </p:attrNameLst>
                                      </p:cBhvr>
                                      <p:to>
                                        <p:strVal val="visible"/>
                                      </p:to>
                                    </p:set>
                                    <p:animEffect transition="in" filter="checkerboard(across)">
                                      <p:cBhvr>
                                        <p:cTn id="12" dur="500"/>
                                        <p:tgtEl>
                                          <p:spTgt spid="1925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92516"/>
                                        </p:tgtEl>
                                        <p:attrNameLst>
                                          <p:attrName>style.visibility</p:attrName>
                                        </p:attrNameLst>
                                      </p:cBhvr>
                                      <p:to>
                                        <p:strVal val="visible"/>
                                      </p:to>
                                    </p:set>
                                    <p:animEffect transition="in" filter="checkerboard(across)">
                                      <p:cBhvr>
                                        <p:cTn id="22" dur="500"/>
                                        <p:tgtEl>
                                          <p:spTgt spid="192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ext Box 2"/>
          <p:cNvSpPr txBox="1">
            <a:spLocks noChangeArrowheads="1"/>
          </p:cNvSpPr>
          <p:nvPr/>
        </p:nvSpPr>
        <p:spPr bwMode="auto">
          <a:xfrm>
            <a:off x="684213" y="333375"/>
            <a:ext cx="869950" cy="6413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b="1">
                <a:solidFill>
                  <a:srgbClr val="CC0000"/>
                </a:solidFill>
                <a:latin typeface="宋体" charset="-122"/>
              </a:rPr>
              <a:t>注</a:t>
            </a:r>
            <a:r>
              <a:rPr kumimoji="1" lang="en-US" altLang="zh-CN" sz="3600" b="1">
                <a:solidFill>
                  <a:srgbClr val="CC0000"/>
                </a:solidFill>
                <a:latin typeface="宋体" charset="-122"/>
              </a:rPr>
              <a:t>1</a:t>
            </a:r>
          </a:p>
        </p:txBody>
      </p:sp>
      <p:sp>
        <p:nvSpPr>
          <p:cNvPr id="193539" name="Text Box 3"/>
          <p:cNvSpPr txBox="1">
            <a:spLocks noChangeArrowheads="1"/>
          </p:cNvSpPr>
          <p:nvPr/>
        </p:nvSpPr>
        <p:spPr bwMode="auto">
          <a:xfrm>
            <a:off x="971550" y="1268413"/>
            <a:ext cx="6357938"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lnSpc>
                <a:spcPct val="130000"/>
              </a:lnSpc>
            </a:pPr>
            <a:r>
              <a:rPr kumimoji="1" lang="zh-CN" altLang="en-US" sz="3200" dirty="0">
                <a:latin typeface="Times New Roman" pitchFamily="18" charset="0"/>
                <a:ea typeface="楷体_GB2312" pitchFamily="49" charset="-122"/>
              </a:rPr>
              <a:t>未知参数可以不止一个</a:t>
            </a:r>
            <a:r>
              <a:rPr kumimoji="1" lang="en-US" altLang="zh-CN" sz="3200" dirty="0">
                <a:latin typeface="Times New Roman" pitchFamily="18" charset="0"/>
                <a:ea typeface="楷体_GB2312" pitchFamily="49" charset="-122"/>
              </a:rPr>
              <a:t>, </a:t>
            </a:r>
            <a:r>
              <a:rPr kumimoji="1" lang="zh-CN" altLang="en-US" sz="3200" dirty="0">
                <a:latin typeface="Times New Roman" pitchFamily="18" charset="0"/>
                <a:ea typeface="楷体_GB2312" pitchFamily="49" charset="-122"/>
              </a:rPr>
              <a:t>如</a:t>
            </a:r>
            <a:r>
              <a:rPr kumimoji="1" lang="zh-CN" altLang="en-US" sz="3200" i="1" dirty="0">
                <a:latin typeface="Times New Roman" pitchFamily="18" charset="0"/>
                <a:ea typeface="楷体_GB2312" pitchFamily="49" charset="-122"/>
                <a:sym typeface="Symbol" pitchFamily="18" charset="2"/>
              </a:rPr>
              <a:t></a:t>
            </a:r>
            <a:r>
              <a:rPr kumimoji="1" lang="en-US" altLang="zh-CN" sz="3200" baseline="-25000" dirty="0">
                <a:latin typeface="Times New Roman" pitchFamily="18" charset="0"/>
                <a:ea typeface="楷体_GB2312" pitchFamily="49" charset="-122"/>
                <a:sym typeface="Symbol" pitchFamily="18" charset="2"/>
              </a:rPr>
              <a:t>1</a:t>
            </a:r>
            <a:r>
              <a:rPr kumimoji="1" lang="en-US" altLang="zh-CN" sz="3200" dirty="0">
                <a:latin typeface="Times New Roman" pitchFamily="18" charset="0"/>
                <a:ea typeface="楷体_GB2312" pitchFamily="49" charset="-122"/>
                <a:sym typeface="Symbol" pitchFamily="18" charset="2"/>
              </a:rPr>
              <a:t>,…, </a:t>
            </a:r>
            <a:r>
              <a:rPr kumimoji="1" lang="en-US" altLang="zh-CN" sz="3200" i="1" dirty="0">
                <a:latin typeface="Times New Roman" pitchFamily="18" charset="0"/>
                <a:ea typeface="楷体_GB2312" pitchFamily="49" charset="-122"/>
                <a:sym typeface="Symbol" pitchFamily="18" charset="2"/>
              </a:rPr>
              <a:t></a:t>
            </a:r>
            <a:r>
              <a:rPr kumimoji="1" lang="en-US" altLang="zh-CN" sz="3200" i="1" baseline="-25000" dirty="0">
                <a:latin typeface="Times New Roman" pitchFamily="18" charset="0"/>
                <a:ea typeface="楷体_GB2312" pitchFamily="49" charset="-122"/>
                <a:sym typeface="Symbol" pitchFamily="18" charset="2"/>
              </a:rPr>
              <a:t>k</a:t>
            </a:r>
            <a:r>
              <a:rPr kumimoji="1" lang="en-US" altLang="zh-CN" sz="3600" i="1" dirty="0">
                <a:latin typeface="Times New Roman" pitchFamily="18" charset="0"/>
                <a:ea typeface="楷体_GB2312" pitchFamily="49" charset="-122"/>
                <a:sym typeface="Symbol" pitchFamily="18" charset="2"/>
              </a:rPr>
              <a:t> </a:t>
            </a:r>
          </a:p>
        </p:txBody>
      </p:sp>
      <p:sp>
        <p:nvSpPr>
          <p:cNvPr id="193540" name="Text Box 4"/>
          <p:cNvSpPr txBox="1">
            <a:spLocks noChangeArrowheads="1"/>
          </p:cNvSpPr>
          <p:nvPr/>
        </p:nvSpPr>
        <p:spPr bwMode="auto">
          <a:xfrm>
            <a:off x="900113" y="2203450"/>
            <a:ext cx="642996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dirty="0">
                <a:latin typeface="Times New Roman" pitchFamily="18" charset="0"/>
                <a:ea typeface="楷体_GB2312" pitchFamily="49" charset="-122"/>
              </a:rPr>
              <a:t>设</a:t>
            </a:r>
            <a:r>
              <a:rPr kumimoji="1" lang="en-US" altLang="zh-CN" sz="3200" i="1" dirty="0">
                <a:latin typeface="Times New Roman" pitchFamily="18" charset="0"/>
                <a:ea typeface="楷体_GB2312" pitchFamily="49" charset="-122"/>
              </a:rPr>
              <a:t>X</a:t>
            </a:r>
            <a:r>
              <a:rPr kumimoji="1" lang="en-US" altLang="zh-CN" sz="3200" dirty="0">
                <a:latin typeface="Times New Roman" pitchFamily="18" charset="0"/>
                <a:ea typeface="楷体_GB2312" pitchFamily="49" charset="-122"/>
              </a:rPr>
              <a:t> </a:t>
            </a:r>
            <a:r>
              <a:rPr kumimoji="1" lang="zh-CN" altLang="en-US" sz="3200" dirty="0">
                <a:latin typeface="Times New Roman" pitchFamily="18" charset="0"/>
                <a:ea typeface="楷体_GB2312" pitchFamily="49" charset="-122"/>
              </a:rPr>
              <a:t>的密度</a:t>
            </a:r>
            <a:r>
              <a:rPr kumimoji="1" lang="en-US" altLang="zh-CN" sz="3200" dirty="0">
                <a:latin typeface="Times New Roman" pitchFamily="18" charset="0"/>
                <a:ea typeface="楷体_GB2312" pitchFamily="49" charset="-122"/>
              </a:rPr>
              <a:t>(</a:t>
            </a:r>
            <a:r>
              <a:rPr kumimoji="1" lang="zh-CN" altLang="en-US" sz="3200" dirty="0">
                <a:latin typeface="Times New Roman" pitchFamily="18" charset="0"/>
                <a:ea typeface="楷体_GB2312" pitchFamily="49" charset="-122"/>
              </a:rPr>
              <a:t>或分布</a:t>
            </a:r>
            <a:r>
              <a:rPr kumimoji="1" lang="en-US" altLang="zh-CN" sz="3200" dirty="0">
                <a:latin typeface="Times New Roman" pitchFamily="18" charset="0"/>
                <a:ea typeface="楷体_GB2312" pitchFamily="49" charset="-122"/>
              </a:rPr>
              <a:t>)</a:t>
            </a:r>
            <a:r>
              <a:rPr kumimoji="1" lang="zh-CN" altLang="en-US" sz="3200" dirty="0">
                <a:latin typeface="Times New Roman" pitchFamily="18" charset="0"/>
                <a:ea typeface="楷体_GB2312" pitchFamily="49" charset="-122"/>
              </a:rPr>
              <a:t>为</a:t>
            </a:r>
            <a:r>
              <a:rPr kumimoji="1" lang="en-US" altLang="zh-CN" sz="3200" i="1" dirty="0">
                <a:latin typeface="Times New Roman" pitchFamily="18" charset="0"/>
                <a:ea typeface="楷体_GB2312" pitchFamily="49" charset="-122"/>
              </a:rPr>
              <a:t>f</a:t>
            </a:r>
            <a:r>
              <a:rPr kumimoji="1" lang="en-US" altLang="zh-CN" sz="3200" dirty="0">
                <a:latin typeface="Times New Roman" pitchFamily="18" charset="0"/>
                <a:ea typeface="楷体_GB2312" pitchFamily="49" charset="-122"/>
              </a:rPr>
              <a:t>(</a:t>
            </a:r>
            <a:r>
              <a:rPr kumimoji="1" lang="en-US" altLang="zh-CN" sz="3200" i="1" dirty="0">
                <a:latin typeface="Times New Roman" pitchFamily="18" charset="0"/>
                <a:ea typeface="楷体_GB2312" pitchFamily="49" charset="-122"/>
              </a:rPr>
              <a:t>x</a:t>
            </a:r>
            <a:r>
              <a:rPr kumimoji="1" lang="en-US" altLang="zh-CN" sz="3200" dirty="0">
                <a:latin typeface="Times New Roman" pitchFamily="18" charset="0"/>
                <a:ea typeface="楷体_GB2312" pitchFamily="49" charset="-122"/>
              </a:rPr>
              <a:t>,</a:t>
            </a:r>
            <a:r>
              <a:rPr kumimoji="1" lang="zh-CN" altLang="en-US" sz="3200" i="1" dirty="0">
                <a:latin typeface="Times New Roman" pitchFamily="18" charset="0"/>
                <a:ea typeface="楷体_GB2312" pitchFamily="49" charset="-122"/>
                <a:sym typeface="Symbol" pitchFamily="18" charset="2"/>
              </a:rPr>
              <a:t></a:t>
            </a:r>
            <a:r>
              <a:rPr kumimoji="1" lang="en-US" altLang="zh-CN" sz="3200" baseline="-25000" dirty="0">
                <a:latin typeface="Times New Roman" pitchFamily="18" charset="0"/>
                <a:ea typeface="楷体_GB2312" pitchFamily="49" charset="-122"/>
                <a:sym typeface="Symbol" pitchFamily="18" charset="2"/>
              </a:rPr>
              <a:t>1</a:t>
            </a:r>
            <a:r>
              <a:rPr kumimoji="1" lang="en-US" altLang="zh-CN" sz="3200" dirty="0">
                <a:latin typeface="Times New Roman" pitchFamily="18" charset="0"/>
                <a:ea typeface="楷体_GB2312" pitchFamily="49" charset="-122"/>
                <a:sym typeface="Symbol" pitchFamily="18" charset="2"/>
              </a:rPr>
              <a:t>,…, </a:t>
            </a:r>
            <a:r>
              <a:rPr kumimoji="1" lang="en-US" altLang="zh-CN" sz="3200" i="1" dirty="0">
                <a:latin typeface="Times New Roman" pitchFamily="18" charset="0"/>
                <a:ea typeface="楷体_GB2312" pitchFamily="49" charset="-122"/>
                <a:sym typeface="Symbol" pitchFamily="18" charset="2"/>
              </a:rPr>
              <a:t></a:t>
            </a:r>
            <a:r>
              <a:rPr kumimoji="1" lang="en-US" altLang="zh-CN" sz="3200" i="1" baseline="-25000" dirty="0">
                <a:latin typeface="Times New Roman" pitchFamily="18" charset="0"/>
                <a:ea typeface="楷体_GB2312" pitchFamily="49" charset="-122"/>
                <a:sym typeface="Symbol" pitchFamily="18" charset="2"/>
              </a:rPr>
              <a:t>k</a:t>
            </a:r>
            <a:r>
              <a:rPr kumimoji="1" lang="en-US" altLang="zh-CN" sz="3600" i="1" dirty="0">
                <a:latin typeface="Times New Roman" pitchFamily="18" charset="0"/>
                <a:ea typeface="楷体_GB2312" pitchFamily="49" charset="-122"/>
                <a:sym typeface="Symbol" pitchFamily="18" charset="2"/>
              </a:rPr>
              <a:t> </a:t>
            </a:r>
            <a:r>
              <a:rPr kumimoji="1" lang="en-US" altLang="zh-CN" sz="3200" dirty="0">
                <a:latin typeface="Times New Roman" pitchFamily="18" charset="0"/>
                <a:ea typeface="楷体_GB2312" pitchFamily="49" charset="-122"/>
              </a:rPr>
              <a:t>)</a:t>
            </a:r>
            <a:endParaRPr kumimoji="1" lang="zh-CN" altLang="en-US" sz="3200" dirty="0">
              <a:latin typeface="Times New Roman" pitchFamily="18" charset="0"/>
              <a:ea typeface="楷体_GB2312" pitchFamily="49" charset="-122"/>
            </a:endParaRPr>
          </a:p>
        </p:txBody>
      </p:sp>
      <p:sp>
        <p:nvSpPr>
          <p:cNvPr id="193542" name="Text Box 6"/>
          <p:cNvSpPr txBox="1">
            <a:spLocks noChangeArrowheads="1"/>
          </p:cNvSpPr>
          <p:nvPr/>
        </p:nvSpPr>
        <p:spPr bwMode="auto">
          <a:xfrm>
            <a:off x="900113" y="2995613"/>
            <a:ext cx="3435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dirty="0">
                <a:latin typeface="Times New Roman" pitchFamily="18" charset="0"/>
                <a:ea typeface="楷体_GB2312" pitchFamily="49" charset="-122"/>
              </a:rPr>
              <a:t>则定义似然函数为</a:t>
            </a:r>
          </a:p>
        </p:txBody>
      </p:sp>
      <p:graphicFrame>
        <p:nvGraphicFramePr>
          <p:cNvPr id="193543" name="Object 7"/>
          <p:cNvGraphicFramePr>
            <a:graphicFrameLocks noChangeAspect="1"/>
          </p:cNvGraphicFramePr>
          <p:nvPr>
            <p:extLst>
              <p:ext uri="{D42A27DB-BD31-4B8C-83A1-F6EECF244321}">
                <p14:modId xmlns:p14="http://schemas.microsoft.com/office/powerpoint/2010/main" val="1875507750"/>
              </p:ext>
            </p:extLst>
          </p:nvPr>
        </p:nvGraphicFramePr>
        <p:xfrm>
          <a:off x="1293813" y="4351338"/>
          <a:ext cx="5810882" cy="1182694"/>
        </p:xfrm>
        <a:graphic>
          <a:graphicData uri="http://schemas.openxmlformats.org/presentationml/2006/ole">
            <mc:AlternateContent xmlns:mc="http://schemas.openxmlformats.org/markup-compatibility/2006">
              <mc:Choice xmlns:v="urn:schemas-microsoft-com:vml" Requires="v">
                <p:oleObj spid="_x0000_s24112" name="Equation" r:id="rId3" imgW="2120760" imgH="431640" progId="Equation.DSMT4">
                  <p:embed/>
                </p:oleObj>
              </mc:Choice>
              <mc:Fallback>
                <p:oleObj name="Equation" r:id="rId3" imgW="2120760" imgH="431640" progId="Equation.DSMT4">
                  <p:embed/>
                  <p:pic>
                    <p:nvPicPr>
                      <p:cNvPr id="0" name="Object 7"/>
                      <p:cNvPicPr>
                        <a:picLocks noChangeAspect="1" noChangeArrowheads="1"/>
                      </p:cNvPicPr>
                      <p:nvPr/>
                    </p:nvPicPr>
                    <p:blipFill>
                      <a:blip r:embed="rId4"/>
                      <a:srcRect/>
                      <a:stretch>
                        <a:fillRect/>
                      </a:stretch>
                    </p:blipFill>
                    <p:spPr bwMode="auto">
                      <a:xfrm>
                        <a:off x="1293813" y="4351338"/>
                        <a:ext cx="5810882" cy="11826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3544" name="Object 8"/>
          <p:cNvGraphicFramePr>
            <a:graphicFrameLocks noChangeAspect="1"/>
          </p:cNvGraphicFramePr>
          <p:nvPr>
            <p:extLst>
              <p:ext uri="{D42A27DB-BD31-4B8C-83A1-F6EECF244321}">
                <p14:modId xmlns:p14="http://schemas.microsoft.com/office/powerpoint/2010/main" val="1248956342"/>
              </p:ext>
            </p:extLst>
          </p:nvPr>
        </p:nvGraphicFramePr>
        <p:xfrm>
          <a:off x="1524997" y="3633014"/>
          <a:ext cx="3994452" cy="691515"/>
        </p:xfrm>
        <a:graphic>
          <a:graphicData uri="http://schemas.openxmlformats.org/presentationml/2006/ole">
            <mc:AlternateContent xmlns:mc="http://schemas.openxmlformats.org/markup-compatibility/2006">
              <mc:Choice xmlns:v="urn:schemas-microsoft-com:vml" Requires="v">
                <p:oleObj spid="_x0000_s24113" name="Equation" r:id="rId5" imgW="1320480" imgH="228600" progId="Equation.DSMT4">
                  <p:embed/>
                </p:oleObj>
              </mc:Choice>
              <mc:Fallback>
                <p:oleObj name="Equation" r:id="rId5" imgW="1320480" imgH="228600" progId="Equation.DSMT4">
                  <p:embed/>
                  <p:pic>
                    <p:nvPicPr>
                      <p:cNvPr id="0" name="Object 8"/>
                      <p:cNvPicPr>
                        <a:picLocks noChangeAspect="1" noChangeArrowheads="1"/>
                      </p:cNvPicPr>
                      <p:nvPr/>
                    </p:nvPicPr>
                    <p:blipFill>
                      <a:blip r:embed="rId6"/>
                      <a:srcRect/>
                      <a:stretch>
                        <a:fillRect/>
                      </a:stretch>
                    </p:blipFill>
                    <p:spPr bwMode="auto">
                      <a:xfrm>
                        <a:off x="1524997" y="3633014"/>
                        <a:ext cx="3994452" cy="691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Box 8"/>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93538"/>
                                        </p:tgtEl>
                                        <p:attrNameLst>
                                          <p:attrName>style.visibility</p:attrName>
                                        </p:attrNameLst>
                                      </p:cBhvr>
                                      <p:to>
                                        <p:strVal val="visible"/>
                                      </p:to>
                                    </p:set>
                                    <p:animEffect transition="in" filter="wipe(up)">
                                      <p:cBhvr>
                                        <p:cTn id="7" dur="500"/>
                                        <p:tgtEl>
                                          <p:spTgt spid="1935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3539"/>
                                        </p:tgtEl>
                                        <p:attrNameLst>
                                          <p:attrName>style.visibility</p:attrName>
                                        </p:attrNameLst>
                                      </p:cBhvr>
                                      <p:to>
                                        <p:strVal val="visible"/>
                                      </p:to>
                                    </p:set>
                                    <p:animEffect transition="in" filter="wipe(up)">
                                      <p:cBhvr>
                                        <p:cTn id="12" dur="500"/>
                                        <p:tgtEl>
                                          <p:spTgt spid="1935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3540"/>
                                        </p:tgtEl>
                                        <p:attrNameLst>
                                          <p:attrName>style.visibility</p:attrName>
                                        </p:attrNameLst>
                                      </p:cBhvr>
                                      <p:to>
                                        <p:strVal val="visible"/>
                                      </p:to>
                                    </p:set>
                                    <p:animEffect transition="in" filter="wipe(up)">
                                      <p:cBhvr>
                                        <p:cTn id="17" dur="500"/>
                                        <p:tgtEl>
                                          <p:spTgt spid="1935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93542"/>
                                        </p:tgtEl>
                                        <p:attrNameLst>
                                          <p:attrName>style.visibility</p:attrName>
                                        </p:attrNameLst>
                                      </p:cBhvr>
                                      <p:to>
                                        <p:strVal val="visible"/>
                                      </p:to>
                                    </p:set>
                                    <p:animEffect transition="in" filter="wipe(up)">
                                      <p:cBhvr>
                                        <p:cTn id="22" dur="500"/>
                                        <p:tgtEl>
                                          <p:spTgt spid="193542"/>
                                        </p:tgtEl>
                                      </p:cBhvr>
                                    </p:animEffect>
                                  </p:childTnLst>
                                </p:cTn>
                              </p:par>
                            </p:childTnLst>
                          </p:cTn>
                        </p:par>
                        <p:par>
                          <p:cTn id="23" fill="hold" nodeType="afterGroup">
                            <p:stCondLst>
                              <p:cond delay="500"/>
                            </p:stCondLst>
                            <p:childTnLst>
                              <p:par>
                                <p:cTn id="24" presetID="22" presetClass="entr" presetSubtype="1" fill="hold" nodeType="afterEffect">
                                  <p:stCondLst>
                                    <p:cond delay="2000"/>
                                  </p:stCondLst>
                                  <p:childTnLst>
                                    <p:set>
                                      <p:cBhvr>
                                        <p:cTn id="25" dur="1" fill="hold">
                                          <p:stCondLst>
                                            <p:cond delay="0"/>
                                          </p:stCondLst>
                                        </p:cTn>
                                        <p:tgtEl>
                                          <p:spTgt spid="193544"/>
                                        </p:tgtEl>
                                        <p:attrNameLst>
                                          <p:attrName>style.visibility</p:attrName>
                                        </p:attrNameLst>
                                      </p:cBhvr>
                                      <p:to>
                                        <p:strVal val="visible"/>
                                      </p:to>
                                    </p:set>
                                    <p:animEffect transition="in" filter="wipe(up)">
                                      <p:cBhvr>
                                        <p:cTn id="26" dur="500"/>
                                        <p:tgtEl>
                                          <p:spTgt spid="193544"/>
                                        </p:tgtEl>
                                      </p:cBhvr>
                                    </p:animEffect>
                                  </p:childTnLst>
                                </p:cTn>
                              </p:par>
                            </p:childTnLst>
                          </p:cTn>
                        </p:par>
                        <p:par>
                          <p:cTn id="27" fill="hold" nodeType="afterGroup">
                            <p:stCondLst>
                              <p:cond delay="3000"/>
                            </p:stCondLst>
                            <p:childTnLst>
                              <p:par>
                                <p:cTn id="28" presetID="22" presetClass="entr" presetSubtype="1" fill="hold" nodeType="afterEffect">
                                  <p:stCondLst>
                                    <p:cond delay="2000"/>
                                  </p:stCondLst>
                                  <p:childTnLst>
                                    <p:set>
                                      <p:cBhvr>
                                        <p:cTn id="29" dur="1" fill="hold">
                                          <p:stCondLst>
                                            <p:cond delay="0"/>
                                          </p:stCondLst>
                                        </p:cTn>
                                        <p:tgtEl>
                                          <p:spTgt spid="193543"/>
                                        </p:tgtEl>
                                        <p:attrNameLst>
                                          <p:attrName>style.visibility</p:attrName>
                                        </p:attrNameLst>
                                      </p:cBhvr>
                                      <p:to>
                                        <p:strVal val="visible"/>
                                      </p:to>
                                    </p:set>
                                    <p:animEffect transition="in" filter="wipe(up)">
                                      <p:cBhvr>
                                        <p:cTn id="30" dur="500"/>
                                        <p:tgtEl>
                                          <p:spTgt spid="193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8" grpId="0" animBg="1" autoUpdateAnimBg="0"/>
      <p:bldP spid="193539" grpId="0" autoUpdateAnimBg="0"/>
      <p:bldP spid="193540" grpId="0" autoUpdateAnimBg="0"/>
      <p:bldP spid="19354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AutoShape 2"/>
          <p:cNvSpPr>
            <a:spLocks noChangeArrowheads="1"/>
          </p:cNvSpPr>
          <p:nvPr/>
        </p:nvSpPr>
        <p:spPr bwMode="auto">
          <a:xfrm>
            <a:off x="6516688" y="3500438"/>
            <a:ext cx="2447925" cy="792162"/>
          </a:xfrm>
          <a:prstGeom prst="wedgeRoundRectCallout">
            <a:avLst>
              <a:gd name="adj1" fmla="val -68741"/>
              <a:gd name="adj2" fmla="val -40782"/>
              <a:gd name="adj3" fmla="val 16667"/>
            </a:avLst>
          </a:prstGeom>
          <a:ln>
            <a:headEnd/>
            <a:tailEnd/>
          </a:ln>
        </p:spPr>
        <p:style>
          <a:lnRef idx="1">
            <a:schemeClr val="accent3"/>
          </a:lnRef>
          <a:fillRef idx="2">
            <a:schemeClr val="accent3"/>
          </a:fillRef>
          <a:effectRef idx="1">
            <a:schemeClr val="accent3"/>
          </a:effectRef>
          <a:fontRef idx="minor">
            <a:schemeClr val="dk1"/>
          </a:fontRef>
        </p:style>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t>似然方程组</a:t>
            </a:r>
            <a:endParaRPr lang="zh-CN" altLang="en-US" sz="3200"/>
          </a:p>
        </p:txBody>
      </p:sp>
      <p:graphicFrame>
        <p:nvGraphicFramePr>
          <p:cNvPr id="194563" name="Object 3"/>
          <p:cNvGraphicFramePr>
            <a:graphicFrameLocks noChangeAspect="1"/>
          </p:cNvGraphicFramePr>
          <p:nvPr>
            <p:extLst>
              <p:ext uri="{D42A27DB-BD31-4B8C-83A1-F6EECF244321}">
                <p14:modId xmlns:p14="http://schemas.microsoft.com/office/powerpoint/2010/main" val="4203655919"/>
              </p:ext>
            </p:extLst>
          </p:nvPr>
        </p:nvGraphicFramePr>
        <p:xfrm>
          <a:off x="1763713" y="1916113"/>
          <a:ext cx="4756150" cy="2641600"/>
        </p:xfrm>
        <a:graphic>
          <a:graphicData uri="http://schemas.openxmlformats.org/presentationml/2006/ole">
            <mc:AlternateContent xmlns:mc="http://schemas.openxmlformats.org/markup-compatibility/2006">
              <mc:Choice xmlns:v="urn:schemas-microsoft-com:vml" Requires="v">
                <p:oleObj spid="_x0000_s24978" name="Equation" r:id="rId3" imgW="1600200" imgH="888840" progId="Equation.DSMT4">
                  <p:embed/>
                </p:oleObj>
              </mc:Choice>
              <mc:Fallback>
                <p:oleObj name="Equation" r:id="rId3" imgW="1600200" imgH="888840" progId="Equation.DSMT4">
                  <p:embed/>
                  <p:pic>
                    <p:nvPicPr>
                      <p:cNvPr id="0" name="Object 3"/>
                      <p:cNvPicPr>
                        <a:picLocks noChangeAspect="1" noChangeArrowheads="1"/>
                      </p:cNvPicPr>
                      <p:nvPr/>
                    </p:nvPicPr>
                    <p:blipFill>
                      <a:blip r:embed="rId4"/>
                      <a:srcRect/>
                      <a:stretch>
                        <a:fillRect/>
                      </a:stretch>
                    </p:blipFill>
                    <p:spPr bwMode="auto">
                      <a:xfrm>
                        <a:off x="1763713" y="1916113"/>
                        <a:ext cx="4756150" cy="264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564" name="Object 4"/>
          <p:cNvGraphicFramePr>
            <a:graphicFrameLocks noChangeAspect="1"/>
          </p:cNvGraphicFramePr>
          <p:nvPr>
            <p:extLst>
              <p:ext uri="{D42A27DB-BD31-4B8C-83A1-F6EECF244321}">
                <p14:modId xmlns:p14="http://schemas.microsoft.com/office/powerpoint/2010/main" val="3883011585"/>
              </p:ext>
            </p:extLst>
          </p:nvPr>
        </p:nvGraphicFramePr>
        <p:xfrm>
          <a:off x="1079500" y="4868863"/>
          <a:ext cx="7343775" cy="655637"/>
        </p:xfrm>
        <a:graphic>
          <a:graphicData uri="http://schemas.openxmlformats.org/presentationml/2006/ole">
            <mc:AlternateContent xmlns:mc="http://schemas.openxmlformats.org/markup-compatibility/2006">
              <mc:Choice xmlns:v="urn:schemas-microsoft-com:vml" Requires="v">
                <p:oleObj spid="_x0000_s24979" name="Equation" r:id="rId5" imgW="2539800" imgH="228600" progId="Equation.DSMT4">
                  <p:embed/>
                </p:oleObj>
              </mc:Choice>
              <mc:Fallback>
                <p:oleObj name="Equation" r:id="rId5" imgW="2539800" imgH="228600" progId="Equation.DSMT4">
                  <p:embed/>
                  <p:pic>
                    <p:nvPicPr>
                      <p:cNvPr id="0" name="Object 4"/>
                      <p:cNvPicPr>
                        <a:picLocks noChangeAspect="1" noChangeArrowheads="1"/>
                      </p:cNvPicPr>
                      <p:nvPr/>
                    </p:nvPicPr>
                    <p:blipFill>
                      <a:blip r:embed="rId6"/>
                      <a:srcRect/>
                      <a:stretch>
                        <a:fillRect/>
                      </a:stretch>
                    </p:blipFill>
                    <p:spPr bwMode="auto">
                      <a:xfrm>
                        <a:off x="1079500" y="4868863"/>
                        <a:ext cx="7343775" cy="655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4563"/>
                                        </p:tgtEl>
                                        <p:attrNameLst>
                                          <p:attrName>style.visibility</p:attrName>
                                        </p:attrNameLst>
                                      </p:cBhvr>
                                      <p:to>
                                        <p:strVal val="visible"/>
                                      </p:to>
                                    </p:set>
                                    <p:animEffect transition="in" filter="wipe(left)">
                                      <p:cBhvr>
                                        <p:cTn id="7" dur="500"/>
                                        <p:tgtEl>
                                          <p:spTgt spid="1945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94562"/>
                                        </p:tgtEl>
                                        <p:attrNameLst>
                                          <p:attrName>style.visibility</p:attrName>
                                        </p:attrNameLst>
                                      </p:cBhvr>
                                      <p:to>
                                        <p:strVal val="visible"/>
                                      </p:to>
                                    </p:set>
                                    <p:anim calcmode="lin" valueType="num">
                                      <p:cBhvr additive="base">
                                        <p:cTn id="12" dur="500" fill="hold"/>
                                        <p:tgtEl>
                                          <p:spTgt spid="194562"/>
                                        </p:tgtEl>
                                        <p:attrNameLst>
                                          <p:attrName>ppt_x</p:attrName>
                                        </p:attrNameLst>
                                      </p:cBhvr>
                                      <p:tavLst>
                                        <p:tav tm="0">
                                          <p:val>
                                            <p:strVal val="1+#ppt_w/2"/>
                                          </p:val>
                                        </p:tav>
                                        <p:tav tm="100000">
                                          <p:val>
                                            <p:strVal val="#ppt_x"/>
                                          </p:val>
                                        </p:tav>
                                      </p:tavLst>
                                    </p:anim>
                                    <p:anim calcmode="lin" valueType="num">
                                      <p:cBhvr additive="base">
                                        <p:cTn id="13" dur="500" fill="hold"/>
                                        <p:tgtEl>
                                          <p:spTgt spid="19456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94564"/>
                                        </p:tgtEl>
                                        <p:attrNameLst>
                                          <p:attrName>style.visibility</p:attrName>
                                        </p:attrNameLst>
                                      </p:cBhvr>
                                      <p:to>
                                        <p:strVal val="visible"/>
                                      </p:to>
                                    </p:set>
                                    <p:animEffect transition="in" filter="wipe(left)">
                                      <p:cBhvr>
                                        <p:cTn id="18" dur="500"/>
                                        <p:tgtEl>
                                          <p:spTgt spid="194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ext Box 2"/>
          <p:cNvSpPr txBox="1">
            <a:spLocks noChangeArrowheads="1"/>
          </p:cNvSpPr>
          <p:nvPr/>
        </p:nvSpPr>
        <p:spPr bwMode="auto">
          <a:xfrm>
            <a:off x="755650" y="333375"/>
            <a:ext cx="869950" cy="6413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b="1">
                <a:solidFill>
                  <a:srgbClr val="CC0000"/>
                </a:solidFill>
                <a:latin typeface="宋体" charset="-122"/>
              </a:rPr>
              <a:t>注</a:t>
            </a:r>
            <a:r>
              <a:rPr kumimoji="1" lang="en-US" altLang="zh-CN" sz="3600" b="1">
                <a:solidFill>
                  <a:srgbClr val="CC0000"/>
                </a:solidFill>
                <a:latin typeface="宋体" charset="-122"/>
              </a:rPr>
              <a:t>2</a:t>
            </a:r>
          </a:p>
        </p:txBody>
      </p:sp>
      <p:sp>
        <p:nvSpPr>
          <p:cNvPr id="195587" name="Rectangle 3"/>
          <p:cNvSpPr>
            <a:spLocks noChangeArrowheads="1"/>
          </p:cNvSpPr>
          <p:nvPr/>
        </p:nvSpPr>
        <p:spPr bwMode="auto">
          <a:xfrm>
            <a:off x="827088" y="1306513"/>
            <a:ext cx="73914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lnSpc>
                <a:spcPct val="120000"/>
              </a:lnSpc>
            </a:pPr>
            <a:r>
              <a:rPr kumimoji="1" lang="zh-CN" altLang="en-US" sz="3200" b="1" dirty="0">
                <a:latin typeface="Times New Roman" pitchFamily="18" charset="0"/>
              </a:rPr>
              <a:t>用上述方法求参数的</a:t>
            </a:r>
            <a:r>
              <a:rPr kumimoji="1" lang="zh-CN" altLang="en-US" sz="3200" b="1" dirty="0"/>
              <a:t>极大似然估计值</a:t>
            </a:r>
            <a:r>
              <a:rPr kumimoji="1" lang="zh-CN" altLang="en-US" sz="3200" b="1" dirty="0">
                <a:latin typeface="Times New Roman" pitchFamily="18" charset="0"/>
              </a:rPr>
              <a:t>有时行不通，这时要用极大似然原则来求</a:t>
            </a:r>
            <a:r>
              <a:rPr kumimoji="1" lang="en-US" altLang="zh-CN" sz="3200" b="1" dirty="0">
                <a:latin typeface="Times New Roman" pitchFamily="18" charset="0"/>
              </a:rPr>
              <a:t>.</a:t>
            </a:r>
          </a:p>
        </p:txBody>
      </p:sp>
      <p:graphicFrame>
        <p:nvGraphicFramePr>
          <p:cNvPr id="195588" name="Object 4"/>
          <p:cNvGraphicFramePr>
            <a:graphicFrameLocks noChangeAspect="1"/>
          </p:cNvGraphicFramePr>
          <p:nvPr>
            <p:extLst>
              <p:ext uri="{D42A27DB-BD31-4B8C-83A1-F6EECF244321}">
                <p14:modId xmlns:p14="http://schemas.microsoft.com/office/powerpoint/2010/main" val="275121798"/>
              </p:ext>
            </p:extLst>
          </p:nvPr>
        </p:nvGraphicFramePr>
        <p:xfrm>
          <a:off x="1722438" y="3175000"/>
          <a:ext cx="1303974" cy="802008"/>
        </p:xfrm>
        <a:graphic>
          <a:graphicData uri="http://schemas.openxmlformats.org/presentationml/2006/ole">
            <mc:AlternateContent xmlns:mc="http://schemas.openxmlformats.org/markup-compatibility/2006">
              <mc:Choice xmlns:v="urn:schemas-microsoft-com:vml" Requires="v">
                <p:oleObj spid="_x0000_s25805" name="Equation" r:id="rId4" imgW="330120" imgH="203040" progId="Equation.DSMT4">
                  <p:embed/>
                </p:oleObj>
              </mc:Choice>
              <mc:Fallback>
                <p:oleObj name="Equation" r:id="rId4" imgW="330120" imgH="203040" progId="Equation.DSMT4">
                  <p:embed/>
                  <p:pic>
                    <p:nvPicPr>
                      <p:cNvPr id="0" name="Object 4"/>
                      <p:cNvPicPr>
                        <a:picLocks noChangeAspect="1" noChangeArrowheads="1"/>
                      </p:cNvPicPr>
                      <p:nvPr/>
                    </p:nvPicPr>
                    <p:blipFill>
                      <a:blip r:embed="rId5"/>
                      <a:srcRect/>
                      <a:stretch>
                        <a:fillRect/>
                      </a:stretch>
                    </p:blipFill>
                    <p:spPr bwMode="auto">
                      <a:xfrm>
                        <a:off x="1722438" y="3175000"/>
                        <a:ext cx="1303974" cy="8020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5589" name="AutoShape 5"/>
          <p:cNvSpPr>
            <a:spLocks noChangeArrowheads="1"/>
          </p:cNvSpPr>
          <p:nvPr/>
        </p:nvSpPr>
        <p:spPr bwMode="auto">
          <a:xfrm>
            <a:off x="3562350" y="2890838"/>
            <a:ext cx="1943100" cy="647700"/>
          </a:xfrm>
          <a:prstGeom prst="wedgeRoundRectCallout">
            <a:avLst>
              <a:gd name="adj1" fmla="val -86685"/>
              <a:gd name="adj2" fmla="val 61764"/>
              <a:gd name="adj3" fmla="val 16667"/>
            </a:avLst>
          </a:prstGeom>
          <a:ln>
            <a:headEnd/>
            <a:tailEnd/>
          </a:ln>
        </p:spPr>
        <p:style>
          <a:lnRef idx="1">
            <a:schemeClr val="accent3"/>
          </a:lnRef>
          <a:fillRef idx="2">
            <a:schemeClr val="accent3"/>
          </a:fillRef>
          <a:effectRef idx="1">
            <a:schemeClr val="accent3"/>
          </a:effectRef>
          <a:fontRef idx="minor">
            <a:schemeClr val="dk1"/>
          </a:fontRef>
        </p:style>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zh-CN" altLang="en-US" sz="3200" dirty="0"/>
              <a:t>无驻点</a:t>
            </a:r>
          </a:p>
        </p:txBody>
      </p:sp>
      <p:sp>
        <p:nvSpPr>
          <p:cNvPr id="195590" name="AutoShape 6"/>
          <p:cNvSpPr>
            <a:spLocks noChangeArrowheads="1"/>
          </p:cNvSpPr>
          <p:nvPr/>
        </p:nvSpPr>
        <p:spPr bwMode="auto">
          <a:xfrm>
            <a:off x="3419475" y="4259263"/>
            <a:ext cx="1943100" cy="609600"/>
          </a:xfrm>
          <a:prstGeom prst="wedgeRoundRectCallout">
            <a:avLst>
              <a:gd name="adj1" fmla="val -71407"/>
              <a:gd name="adj2" fmla="val -139324"/>
              <a:gd name="adj3" fmla="val 16667"/>
            </a:avLst>
          </a:prstGeom>
          <a:ln>
            <a:headEnd/>
            <a:tailEnd/>
          </a:ln>
        </p:spPr>
        <p:style>
          <a:lnRef idx="1">
            <a:schemeClr val="accent3"/>
          </a:lnRef>
          <a:fillRef idx="2">
            <a:schemeClr val="accent3"/>
          </a:fillRef>
          <a:effectRef idx="1">
            <a:schemeClr val="accent3"/>
          </a:effectRef>
          <a:fontRef idx="minor">
            <a:schemeClr val="dk1"/>
          </a:fontRef>
        </p:style>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zh-CN" altLang="en-US" sz="3200"/>
              <a:t>不可导</a:t>
            </a:r>
          </a:p>
        </p:txBody>
      </p:sp>
      <p:sp>
        <p:nvSpPr>
          <p:cNvPr id="7" name="TextBox 6"/>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2000"/>
                                  </p:stCondLst>
                                  <p:childTnLst>
                                    <p:set>
                                      <p:cBhvr>
                                        <p:cTn id="6" dur="1" fill="hold">
                                          <p:stCondLst>
                                            <p:cond delay="0"/>
                                          </p:stCondLst>
                                        </p:cTn>
                                        <p:tgtEl>
                                          <p:spTgt spid="195586"/>
                                        </p:tgtEl>
                                        <p:attrNameLst>
                                          <p:attrName>style.visibility</p:attrName>
                                        </p:attrNameLst>
                                      </p:cBhvr>
                                      <p:to>
                                        <p:strVal val="visible"/>
                                      </p:to>
                                    </p:set>
                                    <p:animEffect transition="in" filter="wipe(up)">
                                      <p:cBhvr>
                                        <p:cTn id="7" dur="500"/>
                                        <p:tgtEl>
                                          <p:spTgt spid="1955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95587"/>
                                        </p:tgtEl>
                                        <p:attrNameLst>
                                          <p:attrName>style.visibility</p:attrName>
                                        </p:attrNameLst>
                                      </p:cBhvr>
                                      <p:to>
                                        <p:strVal val="visible"/>
                                      </p:to>
                                    </p:set>
                                    <p:animEffect transition="in" filter="barn(outVertical)">
                                      <p:cBhvr>
                                        <p:cTn id="12" dur="500"/>
                                        <p:tgtEl>
                                          <p:spTgt spid="1955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95588"/>
                                        </p:tgtEl>
                                        <p:attrNameLst>
                                          <p:attrName>style.visibility</p:attrName>
                                        </p:attrNameLst>
                                      </p:cBhvr>
                                      <p:to>
                                        <p:strVal val="visible"/>
                                      </p:to>
                                    </p:set>
                                    <p:anim calcmode="lin" valueType="num">
                                      <p:cBhvr additive="base">
                                        <p:cTn id="17" dur="500" fill="hold"/>
                                        <p:tgtEl>
                                          <p:spTgt spid="195588"/>
                                        </p:tgtEl>
                                        <p:attrNameLst>
                                          <p:attrName>ppt_x</p:attrName>
                                        </p:attrNameLst>
                                      </p:cBhvr>
                                      <p:tavLst>
                                        <p:tav tm="0">
                                          <p:val>
                                            <p:strVal val="#ppt_x"/>
                                          </p:val>
                                        </p:tav>
                                        <p:tav tm="100000">
                                          <p:val>
                                            <p:strVal val="#ppt_x"/>
                                          </p:val>
                                        </p:tav>
                                      </p:tavLst>
                                    </p:anim>
                                    <p:anim calcmode="lin" valueType="num">
                                      <p:cBhvr additive="base">
                                        <p:cTn id="18" dur="500" fill="hold"/>
                                        <p:tgtEl>
                                          <p:spTgt spid="195588"/>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95589"/>
                                        </p:tgtEl>
                                        <p:attrNameLst>
                                          <p:attrName>style.visibility</p:attrName>
                                        </p:attrNameLst>
                                      </p:cBhvr>
                                      <p:to>
                                        <p:strVal val="visible"/>
                                      </p:to>
                                    </p:set>
                                    <p:anim calcmode="lin" valueType="num">
                                      <p:cBhvr additive="base">
                                        <p:cTn id="23" dur="500" fill="hold"/>
                                        <p:tgtEl>
                                          <p:spTgt spid="195589"/>
                                        </p:tgtEl>
                                        <p:attrNameLst>
                                          <p:attrName>ppt_x</p:attrName>
                                        </p:attrNameLst>
                                      </p:cBhvr>
                                      <p:tavLst>
                                        <p:tav tm="0">
                                          <p:val>
                                            <p:strVal val="#ppt_x"/>
                                          </p:val>
                                        </p:tav>
                                        <p:tav tm="100000">
                                          <p:val>
                                            <p:strVal val="#ppt_x"/>
                                          </p:val>
                                        </p:tav>
                                      </p:tavLst>
                                    </p:anim>
                                    <p:anim calcmode="lin" valueType="num">
                                      <p:cBhvr additive="base">
                                        <p:cTn id="24" dur="500" fill="hold"/>
                                        <p:tgtEl>
                                          <p:spTgt spid="195589"/>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95590"/>
                                        </p:tgtEl>
                                        <p:attrNameLst>
                                          <p:attrName>style.visibility</p:attrName>
                                        </p:attrNameLst>
                                      </p:cBhvr>
                                      <p:to>
                                        <p:strVal val="visible"/>
                                      </p:to>
                                    </p:set>
                                    <p:anim calcmode="lin" valueType="num">
                                      <p:cBhvr additive="base">
                                        <p:cTn id="29" dur="500" fill="hold"/>
                                        <p:tgtEl>
                                          <p:spTgt spid="195590"/>
                                        </p:tgtEl>
                                        <p:attrNameLst>
                                          <p:attrName>ppt_x</p:attrName>
                                        </p:attrNameLst>
                                      </p:cBhvr>
                                      <p:tavLst>
                                        <p:tav tm="0">
                                          <p:val>
                                            <p:strVal val="#ppt_x"/>
                                          </p:val>
                                        </p:tav>
                                        <p:tav tm="100000">
                                          <p:val>
                                            <p:strVal val="#ppt_x"/>
                                          </p:val>
                                        </p:tav>
                                      </p:tavLst>
                                    </p:anim>
                                    <p:anim calcmode="lin" valueType="num">
                                      <p:cBhvr additive="base">
                                        <p:cTn id="30" dur="500" fill="hold"/>
                                        <p:tgtEl>
                                          <p:spTgt spid="1955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animBg="1" autoUpdateAnimBg="0"/>
      <p:bldP spid="195587" grpId="0" autoUpdateAnimBg="0"/>
      <p:bldP spid="195589" grpId="0" animBg="1"/>
      <p:bldP spid="19559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6610" name="Object 2"/>
          <p:cNvGraphicFramePr>
            <a:graphicFrameLocks noChangeAspect="1"/>
          </p:cNvGraphicFramePr>
          <p:nvPr>
            <p:extLst>
              <p:ext uri="{D42A27DB-BD31-4B8C-83A1-F6EECF244321}">
                <p14:modId xmlns:p14="http://schemas.microsoft.com/office/powerpoint/2010/main" val="3302976621"/>
              </p:ext>
            </p:extLst>
          </p:nvPr>
        </p:nvGraphicFramePr>
        <p:xfrm>
          <a:off x="471488" y="227013"/>
          <a:ext cx="8199437" cy="3217862"/>
        </p:xfrm>
        <a:graphic>
          <a:graphicData uri="http://schemas.openxmlformats.org/presentationml/2006/ole">
            <mc:AlternateContent xmlns:mc="http://schemas.openxmlformats.org/markup-compatibility/2006">
              <mc:Choice xmlns:v="urn:schemas-microsoft-com:vml" Requires="v">
                <p:oleObj spid="_x0000_s27424" name="Equation" r:id="rId3" imgW="3098520" imgH="1218960" progId="Equation.DSMT4">
                  <p:embed/>
                </p:oleObj>
              </mc:Choice>
              <mc:Fallback>
                <p:oleObj name="Equation" r:id="rId3" imgW="3098520" imgH="1218960" progId="Equation.DSMT4">
                  <p:embed/>
                  <p:pic>
                    <p:nvPicPr>
                      <p:cNvPr id="0" name="Object 2"/>
                      <p:cNvPicPr>
                        <a:picLocks noChangeAspect="1" noChangeArrowheads="1"/>
                      </p:cNvPicPr>
                      <p:nvPr/>
                    </p:nvPicPr>
                    <p:blipFill>
                      <a:blip r:embed="rId4"/>
                      <a:srcRect/>
                      <a:stretch>
                        <a:fillRect/>
                      </a:stretch>
                    </p:blipFill>
                    <p:spPr bwMode="auto">
                      <a:xfrm>
                        <a:off x="471488" y="227013"/>
                        <a:ext cx="8199437" cy="321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6614" name="Text Box 6"/>
          <p:cNvSpPr txBox="1">
            <a:spLocks noChangeArrowheads="1"/>
          </p:cNvSpPr>
          <p:nvPr/>
        </p:nvSpPr>
        <p:spPr bwMode="auto">
          <a:xfrm>
            <a:off x="1187450" y="3648075"/>
            <a:ext cx="3028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spcBef>
                <a:spcPct val="50000"/>
              </a:spcBef>
            </a:pPr>
            <a:r>
              <a:rPr kumimoji="1" lang="zh-CN" altLang="en-US" sz="3200" b="1">
                <a:latin typeface="Times New Roman" pitchFamily="18" charset="0"/>
              </a:rPr>
              <a:t>解：似然函数为</a:t>
            </a:r>
            <a:endParaRPr kumimoji="1" lang="zh-CN" altLang="en-US" sz="2400" b="1">
              <a:latin typeface="Times New Roman" pitchFamily="18" charset="0"/>
            </a:endParaRPr>
          </a:p>
        </p:txBody>
      </p:sp>
      <p:graphicFrame>
        <p:nvGraphicFramePr>
          <p:cNvPr id="196615" name="Object 7"/>
          <p:cNvGraphicFramePr>
            <a:graphicFrameLocks noChangeAspect="1"/>
          </p:cNvGraphicFramePr>
          <p:nvPr>
            <p:extLst>
              <p:ext uri="{D42A27DB-BD31-4B8C-83A1-F6EECF244321}">
                <p14:modId xmlns:p14="http://schemas.microsoft.com/office/powerpoint/2010/main" val="163484674"/>
              </p:ext>
            </p:extLst>
          </p:nvPr>
        </p:nvGraphicFramePr>
        <p:xfrm>
          <a:off x="899592" y="4213679"/>
          <a:ext cx="3987850" cy="1303553"/>
        </p:xfrm>
        <a:graphic>
          <a:graphicData uri="http://schemas.openxmlformats.org/presentationml/2006/ole">
            <mc:AlternateContent xmlns:mc="http://schemas.openxmlformats.org/markup-compatibility/2006">
              <mc:Choice xmlns:v="urn:schemas-microsoft-com:vml" Requires="v">
                <p:oleObj spid="_x0000_s27425" name="Equation" r:id="rId5" imgW="1320480" imgH="431640" progId="Equation.DSMT4">
                  <p:embed/>
                </p:oleObj>
              </mc:Choice>
              <mc:Fallback>
                <p:oleObj name="Equation" r:id="rId5" imgW="1320480" imgH="431640" progId="Equation.DSMT4">
                  <p:embed/>
                  <p:pic>
                    <p:nvPicPr>
                      <p:cNvPr id="0" name="Object 7"/>
                      <p:cNvPicPr>
                        <a:picLocks noChangeAspect="1" noChangeArrowheads="1"/>
                      </p:cNvPicPr>
                      <p:nvPr/>
                    </p:nvPicPr>
                    <p:blipFill>
                      <a:blip r:embed="rId6"/>
                      <a:srcRect/>
                      <a:stretch>
                        <a:fillRect/>
                      </a:stretch>
                    </p:blipFill>
                    <p:spPr bwMode="auto">
                      <a:xfrm>
                        <a:off x="899592" y="4213679"/>
                        <a:ext cx="3987850" cy="13035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616" name="Object 8"/>
          <p:cNvGraphicFramePr>
            <a:graphicFrameLocks noChangeAspect="1"/>
          </p:cNvGraphicFramePr>
          <p:nvPr>
            <p:extLst>
              <p:ext uri="{D42A27DB-BD31-4B8C-83A1-F6EECF244321}">
                <p14:modId xmlns:p14="http://schemas.microsoft.com/office/powerpoint/2010/main" val="2561881427"/>
              </p:ext>
            </p:extLst>
          </p:nvPr>
        </p:nvGraphicFramePr>
        <p:xfrm>
          <a:off x="4783138" y="4135439"/>
          <a:ext cx="3461260" cy="1368299"/>
        </p:xfrm>
        <a:graphic>
          <a:graphicData uri="http://schemas.openxmlformats.org/presentationml/2006/ole">
            <mc:AlternateContent xmlns:mc="http://schemas.openxmlformats.org/markup-compatibility/2006">
              <mc:Choice xmlns:v="urn:schemas-microsoft-com:vml" Requires="v">
                <p:oleObj spid="_x0000_s27426" name="Equation" r:id="rId7" imgW="1091880" imgH="431640" progId="Equation.DSMT4">
                  <p:embed/>
                </p:oleObj>
              </mc:Choice>
              <mc:Fallback>
                <p:oleObj name="Equation" r:id="rId7" imgW="1091880" imgH="431640" progId="Equation.DSMT4">
                  <p:embed/>
                  <p:pic>
                    <p:nvPicPr>
                      <p:cNvPr id="0" name="Object 8"/>
                      <p:cNvPicPr>
                        <a:picLocks noChangeAspect="1" noChangeArrowheads="1"/>
                      </p:cNvPicPr>
                      <p:nvPr/>
                    </p:nvPicPr>
                    <p:blipFill>
                      <a:blip r:embed="rId8"/>
                      <a:srcRect/>
                      <a:stretch>
                        <a:fillRect/>
                      </a:stretch>
                    </p:blipFill>
                    <p:spPr bwMode="auto">
                      <a:xfrm>
                        <a:off x="4783138" y="4135439"/>
                        <a:ext cx="3461260" cy="1368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617" name="Object 9"/>
          <p:cNvGraphicFramePr>
            <a:graphicFrameLocks noChangeAspect="1"/>
          </p:cNvGraphicFramePr>
          <p:nvPr>
            <p:extLst>
              <p:ext uri="{D42A27DB-BD31-4B8C-83A1-F6EECF244321}">
                <p14:modId xmlns:p14="http://schemas.microsoft.com/office/powerpoint/2010/main" val="1810777160"/>
              </p:ext>
            </p:extLst>
          </p:nvPr>
        </p:nvGraphicFramePr>
        <p:xfrm>
          <a:off x="3381375" y="5276052"/>
          <a:ext cx="2235708" cy="745236"/>
        </p:xfrm>
        <a:graphic>
          <a:graphicData uri="http://schemas.openxmlformats.org/presentationml/2006/ole">
            <mc:AlternateContent xmlns:mc="http://schemas.openxmlformats.org/markup-compatibility/2006">
              <mc:Choice xmlns:v="urn:schemas-microsoft-com:vml" Requires="v">
                <p:oleObj spid="_x0000_s27427" name="Equation" r:id="rId9" imgW="685800" imgH="228600" progId="Equation.DSMT4">
                  <p:embed/>
                </p:oleObj>
              </mc:Choice>
              <mc:Fallback>
                <p:oleObj name="Equation" r:id="rId9" imgW="685800" imgH="228600" progId="Equation.DSMT4">
                  <p:embed/>
                  <p:pic>
                    <p:nvPicPr>
                      <p:cNvPr id="0" name="Object 9"/>
                      <p:cNvPicPr>
                        <a:picLocks noChangeAspect="1" noChangeArrowheads="1"/>
                      </p:cNvPicPr>
                      <p:nvPr/>
                    </p:nvPicPr>
                    <p:blipFill>
                      <a:blip r:embed="rId10"/>
                      <a:srcRect/>
                      <a:stretch>
                        <a:fillRect/>
                      </a:stretch>
                    </p:blipFill>
                    <p:spPr bwMode="auto">
                      <a:xfrm>
                        <a:off x="3381375" y="5276052"/>
                        <a:ext cx="2235708" cy="745236"/>
                      </a:xfrm>
                      <a:prstGeom prst="rect">
                        <a:avLst/>
                      </a:prstGeom>
                      <a:solidFill>
                        <a:schemeClr val="accent5">
                          <a:lumMod val="40000"/>
                          <a:lumOff val="60000"/>
                        </a:schemeClr>
                      </a:solid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96610"/>
                                        </p:tgtEl>
                                        <p:attrNameLst>
                                          <p:attrName>style.visibility</p:attrName>
                                        </p:attrNameLst>
                                      </p:cBhvr>
                                      <p:to>
                                        <p:strVal val="visible"/>
                                      </p:to>
                                    </p:set>
                                    <p:anim calcmode="lin" valueType="num">
                                      <p:cBhvr additive="base">
                                        <p:cTn id="7" dur="500" fill="hold"/>
                                        <p:tgtEl>
                                          <p:spTgt spid="196610"/>
                                        </p:tgtEl>
                                        <p:attrNameLst>
                                          <p:attrName>ppt_x</p:attrName>
                                        </p:attrNameLst>
                                      </p:cBhvr>
                                      <p:tavLst>
                                        <p:tav tm="0">
                                          <p:val>
                                            <p:strVal val="0-#ppt_w/2"/>
                                          </p:val>
                                        </p:tav>
                                        <p:tav tm="100000">
                                          <p:val>
                                            <p:strVal val="#ppt_x"/>
                                          </p:val>
                                        </p:tav>
                                      </p:tavLst>
                                    </p:anim>
                                    <p:anim calcmode="lin" valueType="num">
                                      <p:cBhvr additive="base">
                                        <p:cTn id="8" dur="500" fill="hold"/>
                                        <p:tgtEl>
                                          <p:spTgt spid="1966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96614"/>
                                        </p:tgtEl>
                                        <p:attrNameLst>
                                          <p:attrName>style.visibility</p:attrName>
                                        </p:attrNameLst>
                                      </p:cBhvr>
                                      <p:to>
                                        <p:strVal val="visible"/>
                                      </p:to>
                                    </p:set>
                                    <p:animEffect transition="in" filter="wipe(left)">
                                      <p:cBhvr>
                                        <p:cTn id="13" dur="500"/>
                                        <p:tgtEl>
                                          <p:spTgt spid="196614"/>
                                        </p:tgtEl>
                                      </p:cBhvr>
                                    </p:animEffect>
                                  </p:childTnLst>
                                </p:cTn>
                              </p:par>
                            </p:childTnLst>
                          </p:cTn>
                        </p:par>
                        <p:par>
                          <p:cTn id="14" fill="hold" nodeType="afterGroup">
                            <p:stCondLst>
                              <p:cond delay="500"/>
                            </p:stCondLst>
                            <p:childTnLst>
                              <p:par>
                                <p:cTn id="15" presetID="22" presetClass="entr" presetSubtype="8" fill="hold" nodeType="afterEffect">
                                  <p:stCondLst>
                                    <p:cond delay="0"/>
                                  </p:stCondLst>
                                  <p:childTnLst>
                                    <p:set>
                                      <p:cBhvr>
                                        <p:cTn id="16" dur="1" fill="hold">
                                          <p:stCondLst>
                                            <p:cond delay="0"/>
                                          </p:stCondLst>
                                        </p:cTn>
                                        <p:tgtEl>
                                          <p:spTgt spid="196615"/>
                                        </p:tgtEl>
                                        <p:attrNameLst>
                                          <p:attrName>style.visibility</p:attrName>
                                        </p:attrNameLst>
                                      </p:cBhvr>
                                      <p:to>
                                        <p:strVal val="visible"/>
                                      </p:to>
                                    </p:set>
                                    <p:animEffect transition="in" filter="wipe(left)">
                                      <p:cBhvr>
                                        <p:cTn id="17" dur="500"/>
                                        <p:tgtEl>
                                          <p:spTgt spid="1966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196616"/>
                                        </p:tgtEl>
                                        <p:attrNameLst>
                                          <p:attrName>style.visibility</p:attrName>
                                        </p:attrNameLst>
                                      </p:cBhvr>
                                      <p:to>
                                        <p:strVal val="visible"/>
                                      </p:to>
                                    </p:set>
                                    <p:animEffect transition="in" filter="wipe(right)">
                                      <p:cBhvr>
                                        <p:cTn id="22" dur="500"/>
                                        <p:tgtEl>
                                          <p:spTgt spid="1966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nodeType="clickEffect">
                                  <p:stCondLst>
                                    <p:cond delay="0"/>
                                  </p:stCondLst>
                                  <p:childTnLst>
                                    <p:set>
                                      <p:cBhvr>
                                        <p:cTn id="26" dur="1" fill="hold">
                                          <p:stCondLst>
                                            <p:cond delay="0"/>
                                          </p:stCondLst>
                                        </p:cTn>
                                        <p:tgtEl>
                                          <p:spTgt spid="196617"/>
                                        </p:tgtEl>
                                        <p:attrNameLst>
                                          <p:attrName>style.visibility</p:attrName>
                                        </p:attrNameLst>
                                      </p:cBhvr>
                                      <p:to>
                                        <p:strVal val="visible"/>
                                      </p:to>
                                    </p:set>
                                    <p:anim calcmode="lin" valueType="num">
                                      <p:cBhvr additive="base">
                                        <p:cTn id="27" dur="500" fill="hold"/>
                                        <p:tgtEl>
                                          <p:spTgt spid="196617"/>
                                        </p:tgtEl>
                                        <p:attrNameLst>
                                          <p:attrName>ppt_x</p:attrName>
                                        </p:attrNameLst>
                                      </p:cBhvr>
                                      <p:tavLst>
                                        <p:tav tm="0">
                                          <p:val>
                                            <p:strVal val="1+#ppt_w/2"/>
                                          </p:val>
                                        </p:tav>
                                        <p:tav tm="100000">
                                          <p:val>
                                            <p:strVal val="#ppt_x"/>
                                          </p:val>
                                        </p:tav>
                                      </p:tavLst>
                                    </p:anim>
                                    <p:anim calcmode="lin" valueType="num">
                                      <p:cBhvr additive="base">
                                        <p:cTn id="28" dur="500" fill="hold"/>
                                        <p:tgtEl>
                                          <p:spTgt spid="1966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7634" name="Object 2"/>
          <p:cNvGraphicFramePr>
            <a:graphicFrameLocks noChangeAspect="1"/>
          </p:cNvGraphicFramePr>
          <p:nvPr>
            <p:extLst>
              <p:ext uri="{D42A27DB-BD31-4B8C-83A1-F6EECF244321}">
                <p14:modId xmlns:p14="http://schemas.microsoft.com/office/powerpoint/2010/main" val="125178386"/>
              </p:ext>
            </p:extLst>
          </p:nvPr>
        </p:nvGraphicFramePr>
        <p:xfrm>
          <a:off x="1893353" y="3055660"/>
          <a:ext cx="5005800" cy="1165428"/>
        </p:xfrm>
        <a:graphic>
          <a:graphicData uri="http://schemas.openxmlformats.org/presentationml/2006/ole">
            <mc:AlternateContent xmlns:mc="http://schemas.openxmlformats.org/markup-compatibility/2006">
              <mc:Choice xmlns:v="urn:schemas-microsoft-com:vml" Requires="v">
                <p:oleObj spid="_x0000_s28412" name="Equation" r:id="rId3" imgW="1854000" imgH="431640" progId="Equation.DSMT4">
                  <p:embed/>
                </p:oleObj>
              </mc:Choice>
              <mc:Fallback>
                <p:oleObj name="Equation" r:id="rId3" imgW="1854000" imgH="431640" progId="Equation.DSMT4">
                  <p:embed/>
                  <p:pic>
                    <p:nvPicPr>
                      <p:cNvPr id="0" name="Object 2"/>
                      <p:cNvPicPr>
                        <a:picLocks noChangeAspect="1" noChangeArrowheads="1"/>
                      </p:cNvPicPr>
                      <p:nvPr/>
                    </p:nvPicPr>
                    <p:blipFill>
                      <a:blip r:embed="rId4"/>
                      <a:srcRect/>
                      <a:stretch>
                        <a:fillRect/>
                      </a:stretch>
                    </p:blipFill>
                    <p:spPr bwMode="auto">
                      <a:xfrm>
                        <a:off x="1893353" y="3055660"/>
                        <a:ext cx="5005800" cy="1165428"/>
                      </a:xfrm>
                      <a:prstGeom prst="rect">
                        <a:avLst/>
                      </a:prstGeom>
                      <a:noFill/>
                      <a:ln>
                        <a:noFill/>
                      </a:ln>
                      <a:effectLst/>
                    </p:spPr>
                  </p:pic>
                </p:oleObj>
              </mc:Fallback>
            </mc:AlternateContent>
          </a:graphicData>
        </a:graphic>
      </p:graphicFrame>
      <p:sp>
        <p:nvSpPr>
          <p:cNvPr id="197635" name="Rectangle 3"/>
          <p:cNvSpPr>
            <a:spLocks noChangeArrowheads="1"/>
          </p:cNvSpPr>
          <p:nvPr/>
        </p:nvSpPr>
        <p:spPr bwMode="auto">
          <a:xfrm>
            <a:off x="1196975" y="2349500"/>
            <a:ext cx="2825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dirty="0">
                <a:latin typeface="Times New Roman" pitchFamily="18" charset="0"/>
              </a:rPr>
              <a:t>求导并令其为</a:t>
            </a:r>
            <a:r>
              <a:rPr kumimoji="1" lang="en-US" altLang="zh-CN" sz="3200" b="1" dirty="0">
                <a:latin typeface="Times New Roman" pitchFamily="18" charset="0"/>
              </a:rPr>
              <a:t>0</a:t>
            </a:r>
          </a:p>
        </p:txBody>
      </p:sp>
      <p:sp>
        <p:nvSpPr>
          <p:cNvPr id="197636" name="Rectangle 4"/>
          <p:cNvSpPr>
            <a:spLocks noChangeArrowheads="1"/>
          </p:cNvSpPr>
          <p:nvPr/>
        </p:nvSpPr>
        <p:spPr bwMode="auto">
          <a:xfrm>
            <a:off x="1331913" y="4437063"/>
            <a:ext cx="996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a:latin typeface="Times New Roman" pitchFamily="18" charset="0"/>
              </a:rPr>
              <a:t>解得</a:t>
            </a:r>
          </a:p>
        </p:txBody>
      </p:sp>
      <p:graphicFrame>
        <p:nvGraphicFramePr>
          <p:cNvPr id="197637" name="Object 5"/>
          <p:cNvGraphicFramePr>
            <a:graphicFrameLocks noChangeAspect="1"/>
          </p:cNvGraphicFramePr>
          <p:nvPr>
            <p:extLst>
              <p:ext uri="{D42A27DB-BD31-4B8C-83A1-F6EECF244321}">
                <p14:modId xmlns:p14="http://schemas.microsoft.com/office/powerpoint/2010/main" val="3585458231"/>
              </p:ext>
            </p:extLst>
          </p:nvPr>
        </p:nvGraphicFramePr>
        <p:xfrm>
          <a:off x="2366964" y="4362451"/>
          <a:ext cx="3178127" cy="1922227"/>
        </p:xfrm>
        <a:graphic>
          <a:graphicData uri="http://schemas.openxmlformats.org/presentationml/2006/ole">
            <mc:AlternateContent xmlns:mc="http://schemas.openxmlformats.org/markup-compatibility/2006">
              <mc:Choice xmlns:v="urn:schemas-microsoft-com:vml" Requires="v">
                <p:oleObj spid="_x0000_s28413" name="Equation" r:id="rId5" imgW="1028520" imgH="622080" progId="Equation.DSMT4">
                  <p:embed/>
                </p:oleObj>
              </mc:Choice>
              <mc:Fallback>
                <p:oleObj name="Equation" r:id="rId5" imgW="1028520" imgH="622080" progId="Equation.DSMT4">
                  <p:embed/>
                  <p:pic>
                    <p:nvPicPr>
                      <p:cNvPr id="0" name="Object 5"/>
                      <p:cNvPicPr>
                        <a:picLocks noChangeAspect="1" noChangeArrowheads="1"/>
                      </p:cNvPicPr>
                      <p:nvPr/>
                    </p:nvPicPr>
                    <p:blipFill>
                      <a:blip r:embed="rId6"/>
                      <a:srcRect/>
                      <a:stretch>
                        <a:fillRect/>
                      </a:stretch>
                    </p:blipFill>
                    <p:spPr bwMode="auto">
                      <a:xfrm>
                        <a:off x="2366964" y="4362451"/>
                        <a:ext cx="3178127" cy="1922227"/>
                      </a:xfrm>
                      <a:prstGeom prst="rect">
                        <a:avLst/>
                      </a:prstGeom>
                      <a:noFill/>
                      <a:ln>
                        <a:noFill/>
                      </a:ln>
                      <a:effectLst/>
                    </p:spPr>
                  </p:pic>
                </p:oleObj>
              </mc:Fallback>
            </mc:AlternateContent>
          </a:graphicData>
        </a:graphic>
      </p:graphicFrame>
      <p:sp>
        <p:nvSpPr>
          <p:cNvPr id="197638" name="Rectangle 6"/>
          <p:cNvSpPr>
            <a:spLocks noChangeArrowheads="1"/>
          </p:cNvSpPr>
          <p:nvPr/>
        </p:nvSpPr>
        <p:spPr bwMode="auto">
          <a:xfrm>
            <a:off x="1155700" y="457200"/>
            <a:ext cx="3035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a:latin typeface="Times New Roman" pitchFamily="18" charset="0"/>
              </a:rPr>
              <a:t>对数似然函数为</a:t>
            </a:r>
          </a:p>
        </p:txBody>
      </p:sp>
      <p:graphicFrame>
        <p:nvGraphicFramePr>
          <p:cNvPr id="197639" name="Object 7"/>
          <p:cNvGraphicFramePr>
            <a:graphicFrameLocks noChangeAspect="1"/>
          </p:cNvGraphicFramePr>
          <p:nvPr>
            <p:extLst>
              <p:ext uri="{D42A27DB-BD31-4B8C-83A1-F6EECF244321}">
                <p14:modId xmlns:p14="http://schemas.microsoft.com/office/powerpoint/2010/main" val="3990964384"/>
              </p:ext>
            </p:extLst>
          </p:nvPr>
        </p:nvGraphicFramePr>
        <p:xfrm>
          <a:off x="1846263" y="1058276"/>
          <a:ext cx="5619884" cy="1290604"/>
        </p:xfrm>
        <a:graphic>
          <a:graphicData uri="http://schemas.openxmlformats.org/presentationml/2006/ole">
            <mc:AlternateContent xmlns:mc="http://schemas.openxmlformats.org/markup-compatibility/2006">
              <mc:Choice xmlns:v="urn:schemas-microsoft-com:vml" Requires="v">
                <p:oleObj spid="_x0000_s28414" name="Equation" r:id="rId7" imgW="1879560" imgH="431640" progId="Equation.DSMT4">
                  <p:embed/>
                </p:oleObj>
              </mc:Choice>
              <mc:Fallback>
                <p:oleObj name="Equation" r:id="rId7" imgW="1879560" imgH="431640" progId="Equation.DSMT4">
                  <p:embed/>
                  <p:pic>
                    <p:nvPicPr>
                      <p:cNvPr id="0" name="Object 7"/>
                      <p:cNvPicPr>
                        <a:picLocks noChangeAspect="1" noChangeArrowheads="1"/>
                      </p:cNvPicPr>
                      <p:nvPr/>
                    </p:nvPicPr>
                    <p:blipFill>
                      <a:blip r:embed="rId8"/>
                      <a:srcRect/>
                      <a:stretch>
                        <a:fillRect/>
                      </a:stretch>
                    </p:blipFill>
                    <p:spPr bwMode="auto">
                      <a:xfrm>
                        <a:off x="1846263" y="1058276"/>
                        <a:ext cx="5619884" cy="1290604"/>
                      </a:xfrm>
                      <a:prstGeom prst="rect">
                        <a:avLst/>
                      </a:prstGeom>
                      <a:noFill/>
                      <a:ln>
                        <a:noFill/>
                      </a:ln>
                      <a:effectLst/>
                    </p:spPr>
                  </p:pic>
                </p:oleObj>
              </mc:Fallback>
            </mc:AlternateContent>
          </a:graphicData>
        </a:graphic>
      </p:graphicFrame>
      <p:sp>
        <p:nvSpPr>
          <p:cNvPr id="27658" name="Rectangle 9"/>
          <p:cNvSpPr>
            <a:spLocks noChangeArrowheads="1"/>
          </p:cNvSpPr>
          <p:nvPr/>
        </p:nvSpPr>
        <p:spPr bwMode="auto">
          <a:xfrm>
            <a:off x="5724244" y="4939219"/>
            <a:ext cx="33842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l-GR" altLang="zh-CN" sz="3200" b="1" i="1" dirty="0">
                <a:latin typeface="Times New Roman" pitchFamily="18" charset="0"/>
              </a:rPr>
              <a:t>θ</a:t>
            </a:r>
            <a:r>
              <a:rPr kumimoji="1" lang="zh-CN" altLang="en-US" sz="3200" b="1" dirty="0">
                <a:latin typeface="Times New Roman" pitchFamily="18" charset="0"/>
              </a:rPr>
              <a:t>的极大似然估计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7638"/>
                                        </p:tgtEl>
                                        <p:attrNameLst>
                                          <p:attrName>style.visibility</p:attrName>
                                        </p:attrNameLst>
                                      </p:cBhvr>
                                      <p:to>
                                        <p:strVal val="visible"/>
                                      </p:to>
                                    </p:set>
                                    <p:animEffect transition="in" filter="checkerboard(across)">
                                      <p:cBhvr>
                                        <p:cTn id="7" dur="500"/>
                                        <p:tgtEl>
                                          <p:spTgt spid="1976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97639"/>
                                        </p:tgtEl>
                                        <p:attrNameLst>
                                          <p:attrName>style.visibility</p:attrName>
                                        </p:attrNameLst>
                                      </p:cBhvr>
                                      <p:to>
                                        <p:strVal val="visible"/>
                                      </p:to>
                                    </p:set>
                                    <p:animEffect transition="in" filter="checkerboard(across)">
                                      <p:cBhvr>
                                        <p:cTn id="12" dur="500"/>
                                        <p:tgtEl>
                                          <p:spTgt spid="1976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97635"/>
                                        </p:tgtEl>
                                        <p:attrNameLst>
                                          <p:attrName>style.visibility</p:attrName>
                                        </p:attrNameLst>
                                      </p:cBhvr>
                                      <p:to>
                                        <p:strVal val="visible"/>
                                      </p:to>
                                    </p:set>
                                    <p:anim calcmode="lin" valueType="num">
                                      <p:cBhvr additive="base">
                                        <p:cTn id="17" dur="500" fill="hold"/>
                                        <p:tgtEl>
                                          <p:spTgt spid="197635"/>
                                        </p:tgtEl>
                                        <p:attrNameLst>
                                          <p:attrName>ppt_x</p:attrName>
                                        </p:attrNameLst>
                                      </p:cBhvr>
                                      <p:tavLst>
                                        <p:tav tm="0">
                                          <p:val>
                                            <p:strVal val="0-#ppt_w/2"/>
                                          </p:val>
                                        </p:tav>
                                        <p:tav tm="100000">
                                          <p:val>
                                            <p:strVal val="#ppt_x"/>
                                          </p:val>
                                        </p:tav>
                                      </p:tavLst>
                                    </p:anim>
                                    <p:anim calcmode="lin" valueType="num">
                                      <p:cBhvr additive="base">
                                        <p:cTn id="18" dur="500" fill="hold"/>
                                        <p:tgtEl>
                                          <p:spTgt spid="197635"/>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nodeType="clickEffect">
                                  <p:stCondLst>
                                    <p:cond delay="0"/>
                                  </p:stCondLst>
                                  <p:childTnLst>
                                    <p:set>
                                      <p:cBhvr>
                                        <p:cTn id="22" dur="1" fill="hold">
                                          <p:stCondLst>
                                            <p:cond delay="0"/>
                                          </p:stCondLst>
                                        </p:cTn>
                                        <p:tgtEl>
                                          <p:spTgt spid="197634"/>
                                        </p:tgtEl>
                                        <p:attrNameLst>
                                          <p:attrName>style.visibility</p:attrName>
                                        </p:attrNameLst>
                                      </p:cBhvr>
                                      <p:to>
                                        <p:strVal val="visible"/>
                                      </p:to>
                                    </p:set>
                                    <p:animEffect transition="in" filter="wipe(right)">
                                      <p:cBhvr>
                                        <p:cTn id="23" dur="500"/>
                                        <p:tgtEl>
                                          <p:spTgt spid="19763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97636"/>
                                        </p:tgtEl>
                                        <p:attrNameLst>
                                          <p:attrName>style.visibility</p:attrName>
                                        </p:attrNameLst>
                                      </p:cBhvr>
                                      <p:to>
                                        <p:strVal val="visible"/>
                                      </p:to>
                                    </p:set>
                                    <p:anim calcmode="lin" valueType="num">
                                      <p:cBhvr additive="base">
                                        <p:cTn id="28" dur="500" fill="hold"/>
                                        <p:tgtEl>
                                          <p:spTgt spid="197636"/>
                                        </p:tgtEl>
                                        <p:attrNameLst>
                                          <p:attrName>ppt_x</p:attrName>
                                        </p:attrNameLst>
                                      </p:cBhvr>
                                      <p:tavLst>
                                        <p:tav tm="0">
                                          <p:val>
                                            <p:strVal val="#ppt_x"/>
                                          </p:val>
                                        </p:tav>
                                        <p:tav tm="100000">
                                          <p:val>
                                            <p:strVal val="#ppt_x"/>
                                          </p:val>
                                        </p:tav>
                                      </p:tavLst>
                                    </p:anim>
                                    <p:anim calcmode="lin" valueType="num">
                                      <p:cBhvr additive="base">
                                        <p:cTn id="29" dur="500" fill="hold"/>
                                        <p:tgtEl>
                                          <p:spTgt spid="197636"/>
                                        </p:tgtEl>
                                        <p:attrNameLst>
                                          <p:attrName>ppt_y</p:attrName>
                                        </p:attrNameLst>
                                      </p:cBhvr>
                                      <p:tavLst>
                                        <p:tav tm="0">
                                          <p:val>
                                            <p:strVal val="1+#ppt_h/2"/>
                                          </p:val>
                                        </p:tav>
                                        <p:tav tm="100000">
                                          <p:val>
                                            <p:strVal val="#ppt_y"/>
                                          </p:val>
                                        </p:tav>
                                      </p:tavLst>
                                    </p:anim>
                                  </p:childTnLst>
                                </p:cTn>
                              </p:par>
                            </p:childTnLst>
                          </p:cTn>
                        </p:par>
                        <p:par>
                          <p:cTn id="30" fill="hold" nodeType="afterGroup">
                            <p:stCondLst>
                              <p:cond delay="500"/>
                            </p:stCondLst>
                            <p:childTnLst>
                              <p:par>
                                <p:cTn id="31" presetID="22" presetClass="entr" presetSubtype="8" fill="hold" nodeType="afterEffect">
                                  <p:stCondLst>
                                    <p:cond delay="0"/>
                                  </p:stCondLst>
                                  <p:childTnLst>
                                    <p:set>
                                      <p:cBhvr>
                                        <p:cTn id="32" dur="1" fill="hold">
                                          <p:stCondLst>
                                            <p:cond delay="0"/>
                                          </p:stCondLst>
                                        </p:cTn>
                                        <p:tgtEl>
                                          <p:spTgt spid="197637"/>
                                        </p:tgtEl>
                                        <p:attrNameLst>
                                          <p:attrName>style.visibility</p:attrName>
                                        </p:attrNameLst>
                                      </p:cBhvr>
                                      <p:to>
                                        <p:strVal val="visible"/>
                                      </p:to>
                                    </p:set>
                                    <p:animEffect transition="in" filter="wipe(left)">
                                      <p:cBhvr>
                                        <p:cTn id="33" dur="500"/>
                                        <p:tgtEl>
                                          <p:spTgt spid="197637"/>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76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autoUpdateAnimBg="0"/>
      <p:bldP spid="197636" grpId="0" autoUpdateAnimBg="0"/>
      <p:bldP spid="197638" grpId="0"/>
      <p:bldP spid="2765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611560" y="549275"/>
            <a:ext cx="7993063"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b="1" dirty="0">
                <a:latin typeface="黑体" pitchFamily="49" charset="-122"/>
                <a:ea typeface="黑体" pitchFamily="49" charset="-122"/>
              </a:rPr>
              <a:t>例</a:t>
            </a:r>
            <a:r>
              <a:rPr kumimoji="1" lang="en-US" altLang="zh-CN" sz="3200" b="1" dirty="0">
                <a:latin typeface="黑体" pitchFamily="49" charset="-122"/>
                <a:ea typeface="黑体" pitchFamily="49" charset="-122"/>
              </a:rPr>
              <a:t>6.1.7</a:t>
            </a:r>
            <a:r>
              <a:rPr kumimoji="1" lang="zh-CN" altLang="en-US" sz="3200" dirty="0">
                <a:latin typeface="Times New Roman" pitchFamily="18" charset="0"/>
                <a:ea typeface="楷体_GB2312" pitchFamily="49" charset="-122"/>
              </a:rPr>
              <a:t>  设总体 </a:t>
            </a:r>
            <a:r>
              <a:rPr kumimoji="1" lang="en-US" altLang="zh-CN" sz="3200" i="1" dirty="0">
                <a:latin typeface="Times New Roman" pitchFamily="18" charset="0"/>
                <a:ea typeface="楷体_GB2312" pitchFamily="49" charset="-122"/>
              </a:rPr>
              <a:t>X ~ N </a:t>
            </a:r>
            <a:r>
              <a:rPr kumimoji="1" lang="en-US" altLang="zh-CN" sz="3200" dirty="0">
                <a:latin typeface="Times New Roman" pitchFamily="18" charset="0"/>
                <a:ea typeface="楷体_GB2312" pitchFamily="49" charset="-122"/>
              </a:rPr>
              <a:t>(</a:t>
            </a:r>
            <a:r>
              <a:rPr kumimoji="1" lang="en-US" altLang="zh-CN" sz="3200" i="1" dirty="0">
                <a:latin typeface="Times New Roman" pitchFamily="18" charset="0"/>
                <a:ea typeface="楷体_GB2312" pitchFamily="49" charset="-122"/>
                <a:sym typeface="Symbol" pitchFamily="18" charset="2"/>
              </a:rPr>
              <a:t></a:t>
            </a:r>
            <a:r>
              <a:rPr kumimoji="1" lang="en-US" altLang="zh-CN" sz="3200" dirty="0">
                <a:latin typeface="Times New Roman" pitchFamily="18" charset="0"/>
                <a:ea typeface="楷体_GB2312" pitchFamily="49" charset="-122"/>
                <a:sym typeface="Symbol" pitchFamily="18" charset="2"/>
              </a:rPr>
              <a:t>,</a:t>
            </a:r>
            <a:r>
              <a:rPr kumimoji="1" lang="en-US" altLang="zh-CN" sz="3200" i="1" dirty="0">
                <a:latin typeface="Times New Roman" pitchFamily="18" charset="0"/>
                <a:ea typeface="楷体_GB2312" pitchFamily="49" charset="-122"/>
                <a:sym typeface="Symbol" pitchFamily="18" charset="2"/>
              </a:rPr>
              <a:t> </a:t>
            </a:r>
            <a:r>
              <a:rPr kumimoji="1" lang="en-US" altLang="zh-CN" sz="3200" baseline="30000" dirty="0">
                <a:latin typeface="Times New Roman" pitchFamily="18" charset="0"/>
                <a:ea typeface="楷体_GB2312" pitchFamily="49" charset="-122"/>
                <a:sym typeface="Symbol" pitchFamily="18" charset="2"/>
              </a:rPr>
              <a:t>2</a:t>
            </a:r>
            <a:r>
              <a:rPr kumimoji="1" lang="en-US" altLang="zh-CN" sz="3200" dirty="0">
                <a:latin typeface="Times New Roman" pitchFamily="18" charset="0"/>
                <a:ea typeface="楷体_GB2312" pitchFamily="49" charset="-122"/>
              </a:rPr>
              <a:t>),  </a:t>
            </a:r>
            <a:r>
              <a:rPr kumimoji="1" lang="en-US" altLang="zh-CN" sz="3200" i="1" dirty="0">
                <a:latin typeface="Times New Roman" pitchFamily="18" charset="0"/>
                <a:ea typeface="楷体_GB2312" pitchFamily="49" charset="-122"/>
              </a:rPr>
              <a:t>x</a:t>
            </a:r>
            <a:r>
              <a:rPr kumimoji="1" lang="en-US" altLang="zh-CN" sz="3200" baseline="-25000" dirty="0">
                <a:latin typeface="Times New Roman" pitchFamily="18" charset="0"/>
                <a:ea typeface="楷体_GB2312" pitchFamily="49" charset="-122"/>
              </a:rPr>
              <a:t>1</a:t>
            </a:r>
            <a:r>
              <a:rPr kumimoji="1" lang="en-US" altLang="zh-CN" sz="3200" dirty="0">
                <a:latin typeface="Times New Roman" pitchFamily="18" charset="0"/>
                <a:ea typeface="楷体_GB2312" pitchFamily="49" charset="-122"/>
              </a:rPr>
              <a:t>, </a:t>
            </a:r>
            <a:r>
              <a:rPr kumimoji="1" lang="en-US" altLang="zh-CN" sz="3200" i="1" dirty="0">
                <a:latin typeface="Times New Roman" pitchFamily="18" charset="0"/>
                <a:ea typeface="楷体_GB2312" pitchFamily="49" charset="-122"/>
              </a:rPr>
              <a:t>x</a:t>
            </a:r>
            <a:r>
              <a:rPr kumimoji="1" lang="en-US" altLang="zh-CN" sz="3200" baseline="-25000" dirty="0">
                <a:latin typeface="Times New Roman" pitchFamily="18" charset="0"/>
                <a:ea typeface="楷体_GB2312" pitchFamily="49" charset="-122"/>
              </a:rPr>
              <a:t>2</a:t>
            </a:r>
            <a:r>
              <a:rPr kumimoji="1" lang="en-US" altLang="zh-CN" sz="3200" dirty="0">
                <a:latin typeface="Times New Roman" pitchFamily="18" charset="0"/>
                <a:ea typeface="楷体_GB2312" pitchFamily="49" charset="-122"/>
              </a:rPr>
              <a:t>,…, </a:t>
            </a:r>
            <a:r>
              <a:rPr kumimoji="1" lang="en-US" altLang="zh-CN" sz="3200" i="1" dirty="0" err="1">
                <a:latin typeface="Times New Roman" pitchFamily="18" charset="0"/>
                <a:ea typeface="楷体_GB2312" pitchFamily="49" charset="-122"/>
              </a:rPr>
              <a:t>x</a:t>
            </a:r>
            <a:r>
              <a:rPr kumimoji="1" lang="en-US" altLang="zh-CN" sz="3200" i="1" baseline="-25000" dirty="0" err="1">
                <a:latin typeface="Times New Roman" pitchFamily="18" charset="0"/>
                <a:ea typeface="楷体_GB2312" pitchFamily="49" charset="-122"/>
              </a:rPr>
              <a:t>n</a:t>
            </a:r>
            <a:r>
              <a:rPr kumimoji="1" lang="en-US" altLang="zh-CN" sz="3200" i="1" baseline="-25000" dirty="0">
                <a:latin typeface="Times New Roman" pitchFamily="18" charset="0"/>
                <a:ea typeface="楷体_GB2312" pitchFamily="49" charset="-122"/>
              </a:rPr>
              <a:t>  </a:t>
            </a:r>
            <a:r>
              <a:rPr kumimoji="1" lang="zh-CN" altLang="en-US" sz="3200" dirty="0">
                <a:latin typeface="Times New Roman" pitchFamily="18" charset="0"/>
                <a:ea typeface="楷体_GB2312" pitchFamily="49" charset="-122"/>
              </a:rPr>
              <a:t>是</a:t>
            </a:r>
            <a:r>
              <a:rPr kumimoji="1" lang="zh-CN" altLang="en-US" sz="3200" i="1" dirty="0">
                <a:latin typeface="Times New Roman" pitchFamily="18" charset="0"/>
                <a:ea typeface="楷体_GB2312" pitchFamily="49" charset="-122"/>
              </a:rPr>
              <a:t> </a:t>
            </a:r>
            <a:r>
              <a:rPr kumimoji="1" lang="en-US" altLang="zh-CN" sz="3200" i="1" dirty="0">
                <a:latin typeface="Times New Roman" pitchFamily="18" charset="0"/>
                <a:ea typeface="楷体_GB2312" pitchFamily="49" charset="-122"/>
              </a:rPr>
              <a:t>X</a:t>
            </a:r>
            <a:r>
              <a:rPr kumimoji="1" lang="zh-CN" altLang="en-US" sz="3200" dirty="0">
                <a:latin typeface="Times New Roman" pitchFamily="18" charset="0"/>
                <a:ea typeface="楷体_GB2312" pitchFamily="49" charset="-122"/>
              </a:rPr>
              <a:t>的样本值</a:t>
            </a:r>
            <a:r>
              <a:rPr kumimoji="1" lang="en-US" altLang="zh-CN" sz="3200" dirty="0">
                <a:latin typeface="Times New Roman" pitchFamily="18" charset="0"/>
                <a:ea typeface="楷体_GB2312" pitchFamily="49" charset="-122"/>
              </a:rPr>
              <a:t>, </a:t>
            </a:r>
            <a:r>
              <a:rPr kumimoji="1" lang="zh-CN" altLang="en-US" sz="3200" dirty="0">
                <a:latin typeface="Times New Roman" pitchFamily="18" charset="0"/>
                <a:ea typeface="楷体_GB2312" pitchFamily="49" charset="-122"/>
              </a:rPr>
              <a:t>求 </a:t>
            </a:r>
            <a:r>
              <a:rPr kumimoji="1" lang="zh-CN" altLang="en-US" sz="3200" i="1" dirty="0">
                <a:latin typeface="Times New Roman" pitchFamily="18" charset="0"/>
                <a:ea typeface="楷体_GB2312" pitchFamily="49" charset="-122"/>
                <a:sym typeface="Symbol" pitchFamily="18" charset="2"/>
              </a:rPr>
              <a:t></a:t>
            </a:r>
            <a:r>
              <a:rPr kumimoji="1" lang="en-US" altLang="zh-CN" sz="3200" dirty="0">
                <a:latin typeface="Times New Roman" pitchFamily="18" charset="0"/>
                <a:ea typeface="楷体_GB2312" pitchFamily="49" charset="-122"/>
                <a:sym typeface="Symbol" pitchFamily="18" charset="2"/>
              </a:rPr>
              <a:t>, </a:t>
            </a:r>
            <a:r>
              <a:rPr kumimoji="1" lang="en-US" altLang="zh-CN" sz="3200" i="1" dirty="0">
                <a:latin typeface="Times New Roman" pitchFamily="18" charset="0"/>
                <a:ea typeface="楷体_GB2312" pitchFamily="49" charset="-122"/>
                <a:sym typeface="Symbol" pitchFamily="18" charset="2"/>
              </a:rPr>
              <a:t> </a:t>
            </a:r>
            <a:r>
              <a:rPr kumimoji="1" lang="en-US" altLang="zh-CN" sz="3200" baseline="30000" dirty="0">
                <a:latin typeface="Times New Roman" pitchFamily="18" charset="0"/>
                <a:ea typeface="楷体_GB2312" pitchFamily="49" charset="-122"/>
                <a:sym typeface="Symbol" pitchFamily="18" charset="2"/>
              </a:rPr>
              <a:t>2 </a:t>
            </a:r>
            <a:r>
              <a:rPr kumimoji="1" lang="zh-CN" altLang="en-US" sz="3200" dirty="0">
                <a:latin typeface="Times New Roman" pitchFamily="18" charset="0"/>
                <a:ea typeface="楷体_GB2312" pitchFamily="49" charset="-122"/>
                <a:sym typeface="Symbol" pitchFamily="18" charset="2"/>
              </a:rPr>
              <a:t>的极大似然估计</a:t>
            </a:r>
            <a:r>
              <a:rPr kumimoji="1" lang="en-US" altLang="zh-CN" sz="3200" dirty="0">
                <a:latin typeface="Times New Roman" pitchFamily="18" charset="0"/>
                <a:ea typeface="楷体_GB2312" pitchFamily="49" charset="-122"/>
                <a:sym typeface="Symbol" pitchFamily="18" charset="2"/>
              </a:rPr>
              <a:t>.</a:t>
            </a:r>
            <a:endParaRPr kumimoji="1" lang="en-US" altLang="zh-CN" sz="3200" baseline="30000" dirty="0">
              <a:latin typeface="Times New Roman" pitchFamily="18" charset="0"/>
              <a:ea typeface="楷体_GB2312" pitchFamily="49" charset="-122"/>
              <a:sym typeface="Symbol" pitchFamily="18" charset="2"/>
            </a:endParaRPr>
          </a:p>
        </p:txBody>
      </p:sp>
      <p:sp>
        <p:nvSpPr>
          <p:cNvPr id="28680" name="Text Box 4"/>
          <p:cNvSpPr txBox="1">
            <a:spLocks noChangeArrowheads="1"/>
          </p:cNvSpPr>
          <p:nvPr/>
        </p:nvSpPr>
        <p:spPr bwMode="auto">
          <a:xfrm>
            <a:off x="611560" y="1970088"/>
            <a:ext cx="455284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b="1" dirty="0">
                <a:latin typeface="Times New Roman" pitchFamily="18" charset="0"/>
                <a:ea typeface="黑体" pitchFamily="49" charset="-122"/>
              </a:rPr>
              <a:t>解 </a:t>
            </a:r>
            <a:r>
              <a:rPr kumimoji="1" lang="en-US" altLang="zh-CN" sz="3600" i="1" dirty="0">
                <a:latin typeface="Times New Roman" pitchFamily="18" charset="0"/>
                <a:ea typeface="黑体" pitchFamily="49" charset="-122"/>
              </a:rPr>
              <a:t>L</a:t>
            </a:r>
            <a:r>
              <a:rPr kumimoji="1" lang="en-US" altLang="zh-CN" sz="3600" dirty="0">
                <a:latin typeface="Times New Roman" pitchFamily="18" charset="0"/>
                <a:ea typeface="黑体" pitchFamily="49" charset="-122"/>
              </a:rPr>
              <a:t>(</a:t>
            </a:r>
            <a:r>
              <a:rPr kumimoji="1" lang="en-US" altLang="zh-CN" sz="3600" i="1" dirty="0">
                <a:latin typeface="Times New Roman" pitchFamily="18" charset="0"/>
                <a:ea typeface="楷体_GB2312" pitchFamily="49" charset="-122"/>
              </a:rPr>
              <a:t>x</a:t>
            </a:r>
            <a:r>
              <a:rPr kumimoji="1" lang="en-US" altLang="zh-CN" sz="3600" baseline="-25000" dirty="0">
                <a:latin typeface="Times New Roman" pitchFamily="18" charset="0"/>
                <a:ea typeface="楷体_GB2312" pitchFamily="49" charset="-122"/>
              </a:rPr>
              <a:t>1</a:t>
            </a:r>
            <a:r>
              <a:rPr kumimoji="1" lang="en-US" altLang="zh-CN" sz="3600" dirty="0">
                <a:latin typeface="Times New Roman" pitchFamily="18" charset="0"/>
                <a:ea typeface="楷体_GB2312" pitchFamily="49" charset="-122"/>
              </a:rPr>
              <a:t>, </a:t>
            </a:r>
            <a:r>
              <a:rPr kumimoji="1" lang="en-US" altLang="zh-CN" sz="3600" i="1" dirty="0">
                <a:latin typeface="Times New Roman" pitchFamily="18" charset="0"/>
                <a:ea typeface="楷体_GB2312" pitchFamily="49" charset="-122"/>
              </a:rPr>
              <a:t>x</a:t>
            </a:r>
            <a:r>
              <a:rPr kumimoji="1" lang="en-US" altLang="zh-CN" sz="3600" baseline="-25000" dirty="0">
                <a:latin typeface="Times New Roman" pitchFamily="18" charset="0"/>
                <a:ea typeface="楷体_GB2312" pitchFamily="49" charset="-122"/>
              </a:rPr>
              <a:t>2</a:t>
            </a:r>
            <a:r>
              <a:rPr kumimoji="1" lang="en-US" altLang="zh-CN" sz="3600" dirty="0">
                <a:latin typeface="Times New Roman" pitchFamily="18" charset="0"/>
                <a:ea typeface="楷体_GB2312" pitchFamily="49" charset="-122"/>
              </a:rPr>
              <a:t>,…, </a:t>
            </a:r>
            <a:r>
              <a:rPr kumimoji="1" lang="en-US" altLang="zh-CN" sz="3600" i="1" dirty="0" err="1">
                <a:latin typeface="Times New Roman" pitchFamily="18" charset="0"/>
                <a:ea typeface="楷体_GB2312" pitchFamily="49" charset="-122"/>
              </a:rPr>
              <a:t>x</a:t>
            </a:r>
            <a:r>
              <a:rPr kumimoji="1" lang="en-US" altLang="zh-CN" sz="3600" i="1" baseline="-25000" dirty="0" err="1">
                <a:latin typeface="Times New Roman" pitchFamily="18" charset="0"/>
                <a:ea typeface="楷体_GB2312" pitchFamily="49" charset="-122"/>
              </a:rPr>
              <a:t>n</a:t>
            </a:r>
            <a:r>
              <a:rPr kumimoji="1" lang="en-US" altLang="zh-CN" sz="3600" i="1" baseline="-25000" dirty="0">
                <a:latin typeface="Times New Roman" pitchFamily="18" charset="0"/>
                <a:ea typeface="楷体_GB2312" pitchFamily="49" charset="-122"/>
              </a:rPr>
              <a:t> </a:t>
            </a:r>
            <a:r>
              <a:rPr kumimoji="1" lang="en-US" altLang="zh-CN" sz="3600" dirty="0">
                <a:latin typeface="Times New Roman" pitchFamily="18" charset="0"/>
                <a:ea typeface="楷体_GB2312" pitchFamily="49" charset="-122"/>
              </a:rPr>
              <a:t>;</a:t>
            </a:r>
            <a:r>
              <a:rPr kumimoji="1" lang="en-US" altLang="zh-CN" sz="3600" i="1" dirty="0">
                <a:latin typeface="Times New Roman" pitchFamily="18" charset="0"/>
                <a:ea typeface="楷体_GB2312" pitchFamily="49" charset="-122"/>
                <a:sym typeface="Symbol" pitchFamily="18" charset="2"/>
              </a:rPr>
              <a:t></a:t>
            </a:r>
            <a:r>
              <a:rPr kumimoji="1" lang="en-US" altLang="zh-CN" sz="3600" dirty="0">
                <a:latin typeface="Times New Roman" pitchFamily="18" charset="0"/>
                <a:ea typeface="楷体_GB2312" pitchFamily="49" charset="-122"/>
                <a:sym typeface="Symbol" pitchFamily="18" charset="2"/>
              </a:rPr>
              <a:t>,</a:t>
            </a:r>
            <a:r>
              <a:rPr kumimoji="1" lang="en-US" altLang="zh-CN" sz="3600" i="1" dirty="0">
                <a:latin typeface="Times New Roman" pitchFamily="18" charset="0"/>
                <a:ea typeface="楷体_GB2312" pitchFamily="49" charset="-122"/>
                <a:sym typeface="Symbol" pitchFamily="18" charset="2"/>
              </a:rPr>
              <a:t> </a:t>
            </a:r>
            <a:r>
              <a:rPr kumimoji="1" lang="en-US" altLang="zh-CN" sz="3600" baseline="30000" dirty="0">
                <a:latin typeface="Times New Roman" pitchFamily="18" charset="0"/>
                <a:ea typeface="楷体_GB2312" pitchFamily="49" charset="-122"/>
                <a:sym typeface="Symbol" pitchFamily="18" charset="2"/>
              </a:rPr>
              <a:t>2</a:t>
            </a:r>
            <a:r>
              <a:rPr kumimoji="1" lang="en-US" altLang="zh-CN" sz="3600" dirty="0">
                <a:latin typeface="Times New Roman" pitchFamily="18" charset="0"/>
                <a:ea typeface="黑体" pitchFamily="49" charset="-122"/>
              </a:rPr>
              <a:t>)</a:t>
            </a:r>
            <a:endParaRPr kumimoji="1" lang="zh-CN" altLang="en-US" sz="3600" dirty="0">
              <a:latin typeface="Times New Roman" pitchFamily="18" charset="0"/>
              <a:ea typeface="黑体" pitchFamily="49" charset="-122"/>
            </a:endParaRPr>
          </a:p>
        </p:txBody>
      </p:sp>
      <p:graphicFrame>
        <p:nvGraphicFramePr>
          <p:cNvPr id="198662" name="Object 6"/>
          <p:cNvGraphicFramePr>
            <a:graphicFrameLocks noChangeAspect="1"/>
          </p:cNvGraphicFramePr>
          <p:nvPr>
            <p:extLst>
              <p:ext uri="{D42A27DB-BD31-4B8C-83A1-F6EECF244321}">
                <p14:modId xmlns:p14="http://schemas.microsoft.com/office/powerpoint/2010/main" val="672040449"/>
              </p:ext>
            </p:extLst>
          </p:nvPr>
        </p:nvGraphicFramePr>
        <p:xfrm>
          <a:off x="4158123" y="2817629"/>
          <a:ext cx="4158293" cy="1691491"/>
        </p:xfrm>
        <a:graphic>
          <a:graphicData uri="http://schemas.openxmlformats.org/presentationml/2006/ole">
            <mc:AlternateContent xmlns:mc="http://schemas.openxmlformats.org/markup-compatibility/2006">
              <mc:Choice xmlns:v="urn:schemas-microsoft-com:vml" Requires="v">
                <p:oleObj spid="_x0000_s29360" name="Equation" r:id="rId3" imgW="1498320" imgH="609480" progId="Equation.DSMT4">
                  <p:embed/>
                </p:oleObj>
              </mc:Choice>
              <mc:Fallback>
                <p:oleObj name="Equation" r:id="rId3" imgW="1498320" imgH="609480" progId="Equation.DSMT4">
                  <p:embed/>
                  <p:pic>
                    <p:nvPicPr>
                      <p:cNvPr id="0" name="Object 6"/>
                      <p:cNvPicPr>
                        <a:picLocks noChangeAspect="1" noChangeArrowheads="1"/>
                      </p:cNvPicPr>
                      <p:nvPr/>
                    </p:nvPicPr>
                    <p:blipFill>
                      <a:blip r:embed="rId4"/>
                      <a:srcRect/>
                      <a:stretch>
                        <a:fillRect/>
                      </a:stretch>
                    </p:blipFill>
                    <p:spPr bwMode="auto">
                      <a:xfrm>
                        <a:off x="4158123" y="2817629"/>
                        <a:ext cx="4158293" cy="16914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8663" name="Object 7"/>
          <p:cNvGraphicFramePr>
            <a:graphicFrameLocks noChangeAspect="1"/>
          </p:cNvGraphicFramePr>
          <p:nvPr>
            <p:extLst>
              <p:ext uri="{D42A27DB-BD31-4B8C-83A1-F6EECF244321}">
                <p14:modId xmlns:p14="http://schemas.microsoft.com/office/powerpoint/2010/main" val="3951370929"/>
              </p:ext>
            </p:extLst>
          </p:nvPr>
        </p:nvGraphicFramePr>
        <p:xfrm>
          <a:off x="427038" y="4597400"/>
          <a:ext cx="7931150" cy="1314450"/>
        </p:xfrm>
        <a:graphic>
          <a:graphicData uri="http://schemas.openxmlformats.org/presentationml/2006/ole">
            <mc:AlternateContent xmlns:mc="http://schemas.openxmlformats.org/markup-compatibility/2006">
              <mc:Choice xmlns:v="urn:schemas-microsoft-com:vml" Requires="v">
                <p:oleObj spid="_x0000_s29361" name="Equation" r:id="rId5" imgW="2527200" imgH="419040" progId="Equation.DSMT4">
                  <p:embed/>
                </p:oleObj>
              </mc:Choice>
              <mc:Fallback>
                <p:oleObj name="Equation" r:id="rId5" imgW="2527200" imgH="419040" progId="Equation.DSMT4">
                  <p:embed/>
                  <p:pic>
                    <p:nvPicPr>
                      <p:cNvPr id="0" name="Object 7"/>
                      <p:cNvPicPr>
                        <a:picLocks noChangeAspect="1" noChangeArrowheads="1"/>
                      </p:cNvPicPr>
                      <p:nvPr/>
                    </p:nvPicPr>
                    <p:blipFill>
                      <a:blip r:embed="rId6"/>
                      <a:srcRect/>
                      <a:stretch>
                        <a:fillRect/>
                      </a:stretch>
                    </p:blipFill>
                    <p:spPr bwMode="auto">
                      <a:xfrm>
                        <a:off x="427038" y="4597400"/>
                        <a:ext cx="7931150"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8664" name="Object 8"/>
          <p:cNvGraphicFramePr>
            <a:graphicFrameLocks noChangeAspect="1"/>
          </p:cNvGraphicFramePr>
          <p:nvPr>
            <p:extLst>
              <p:ext uri="{D42A27DB-BD31-4B8C-83A1-F6EECF244321}">
                <p14:modId xmlns:p14="http://schemas.microsoft.com/office/powerpoint/2010/main" val="3569419463"/>
              </p:ext>
            </p:extLst>
          </p:nvPr>
        </p:nvGraphicFramePr>
        <p:xfrm>
          <a:off x="474663" y="2892425"/>
          <a:ext cx="3908425" cy="1400175"/>
        </p:xfrm>
        <a:graphic>
          <a:graphicData uri="http://schemas.openxmlformats.org/presentationml/2006/ole">
            <mc:AlternateContent xmlns:mc="http://schemas.openxmlformats.org/markup-compatibility/2006">
              <mc:Choice xmlns:v="urn:schemas-microsoft-com:vml" Requires="v">
                <p:oleObj spid="_x0000_s29362" name="Equation" r:id="rId7" imgW="1346040" imgH="482400" progId="Equation.DSMT4">
                  <p:embed/>
                </p:oleObj>
              </mc:Choice>
              <mc:Fallback>
                <p:oleObj name="Equation" r:id="rId7" imgW="1346040" imgH="482400" progId="Equation.DSMT4">
                  <p:embed/>
                  <p:pic>
                    <p:nvPicPr>
                      <p:cNvPr id="0" name="Object 8"/>
                      <p:cNvPicPr>
                        <a:picLocks noChangeAspect="1" noChangeArrowheads="1"/>
                      </p:cNvPicPr>
                      <p:nvPr/>
                    </p:nvPicPr>
                    <p:blipFill>
                      <a:blip r:embed="rId8"/>
                      <a:srcRect/>
                      <a:stretch>
                        <a:fillRect/>
                      </a:stretch>
                    </p:blipFill>
                    <p:spPr bwMode="auto">
                      <a:xfrm>
                        <a:off x="474663" y="2892425"/>
                        <a:ext cx="3908425"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8658"/>
                                        </p:tgtEl>
                                        <p:attrNameLst>
                                          <p:attrName>style.visibility</p:attrName>
                                        </p:attrNameLst>
                                      </p:cBhvr>
                                      <p:to>
                                        <p:strVal val="visible"/>
                                      </p:to>
                                    </p:set>
                                    <p:animEffect transition="in" filter="wipe(left)">
                                      <p:cBhvr>
                                        <p:cTn id="7" dur="500"/>
                                        <p:tgtEl>
                                          <p:spTgt spid="19865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868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98664"/>
                                        </p:tgtEl>
                                        <p:attrNameLst>
                                          <p:attrName>style.visibility</p:attrName>
                                        </p:attrNameLst>
                                      </p:cBhvr>
                                      <p:to>
                                        <p:strVal val="visible"/>
                                      </p:to>
                                    </p:set>
                                    <p:animEffect transition="in" filter="wipe(left)">
                                      <p:cBhvr>
                                        <p:cTn id="16" dur="500"/>
                                        <p:tgtEl>
                                          <p:spTgt spid="19866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98662"/>
                                        </p:tgtEl>
                                        <p:attrNameLst>
                                          <p:attrName>style.visibility</p:attrName>
                                        </p:attrNameLst>
                                      </p:cBhvr>
                                      <p:to>
                                        <p:strVal val="visible"/>
                                      </p:to>
                                    </p:set>
                                    <p:animEffect transition="in" filter="wipe(left)">
                                      <p:cBhvr>
                                        <p:cTn id="21" dur="500"/>
                                        <p:tgtEl>
                                          <p:spTgt spid="19866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98663"/>
                                        </p:tgtEl>
                                        <p:attrNameLst>
                                          <p:attrName>style.visibility</p:attrName>
                                        </p:attrNameLst>
                                      </p:cBhvr>
                                      <p:to>
                                        <p:strVal val="visible"/>
                                      </p:to>
                                    </p:set>
                                    <p:animEffect transition="in" filter="wipe(left)">
                                      <p:cBhvr>
                                        <p:cTn id="26" dur="500"/>
                                        <p:tgtEl>
                                          <p:spTgt spid="198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autoUpdateAnimBg="0"/>
      <p:bldP spid="2868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9682" name="Object 2"/>
          <p:cNvGraphicFramePr>
            <a:graphicFrameLocks noChangeAspect="1"/>
          </p:cNvGraphicFramePr>
          <p:nvPr>
            <p:extLst>
              <p:ext uri="{D42A27DB-BD31-4B8C-83A1-F6EECF244321}">
                <p14:modId xmlns:p14="http://schemas.microsoft.com/office/powerpoint/2010/main" val="1293613598"/>
              </p:ext>
            </p:extLst>
          </p:nvPr>
        </p:nvGraphicFramePr>
        <p:xfrm>
          <a:off x="3059832" y="2584439"/>
          <a:ext cx="2679923" cy="988577"/>
        </p:xfrm>
        <a:graphic>
          <a:graphicData uri="http://schemas.openxmlformats.org/presentationml/2006/ole">
            <mc:AlternateContent xmlns:mc="http://schemas.openxmlformats.org/markup-compatibility/2006">
              <mc:Choice xmlns:v="urn:schemas-microsoft-com:vml" Requires="v">
                <p:oleObj spid="_x0000_s61620" name="Equation" r:id="rId4" imgW="1066680" imgH="393480" progId="Equation.DSMT4">
                  <p:embed/>
                </p:oleObj>
              </mc:Choice>
              <mc:Fallback>
                <p:oleObj name="Equation" r:id="rId4" imgW="1066680" imgH="393480" progId="Equation.DSMT4">
                  <p:embed/>
                  <p:pic>
                    <p:nvPicPr>
                      <p:cNvPr id="0" name="Object 2"/>
                      <p:cNvPicPr>
                        <a:picLocks noChangeAspect="1" noChangeArrowheads="1"/>
                      </p:cNvPicPr>
                      <p:nvPr/>
                    </p:nvPicPr>
                    <p:blipFill>
                      <a:blip r:embed="rId5"/>
                      <a:srcRect/>
                      <a:stretch>
                        <a:fillRect/>
                      </a:stretch>
                    </p:blipFill>
                    <p:spPr bwMode="auto">
                      <a:xfrm>
                        <a:off x="3059832" y="2584439"/>
                        <a:ext cx="2679923" cy="988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9683" name="Object 3"/>
          <p:cNvGraphicFramePr>
            <a:graphicFrameLocks noChangeAspect="1"/>
          </p:cNvGraphicFramePr>
          <p:nvPr>
            <p:extLst>
              <p:ext uri="{D42A27DB-BD31-4B8C-83A1-F6EECF244321}">
                <p14:modId xmlns:p14="http://schemas.microsoft.com/office/powerpoint/2010/main" val="1617033182"/>
              </p:ext>
            </p:extLst>
          </p:nvPr>
        </p:nvGraphicFramePr>
        <p:xfrm>
          <a:off x="2954338" y="3402013"/>
          <a:ext cx="3399102" cy="1076112"/>
        </p:xfrm>
        <a:graphic>
          <a:graphicData uri="http://schemas.openxmlformats.org/presentationml/2006/ole">
            <mc:AlternateContent xmlns:mc="http://schemas.openxmlformats.org/markup-compatibility/2006">
              <mc:Choice xmlns:v="urn:schemas-microsoft-com:vml" Requires="v">
                <p:oleObj spid="_x0000_s61621" name="Equation" r:id="rId6" imgW="1282680" imgH="406080" progId="Equation.DSMT4">
                  <p:embed/>
                </p:oleObj>
              </mc:Choice>
              <mc:Fallback>
                <p:oleObj name="Equation" r:id="rId6" imgW="1282680" imgH="406080" progId="Equation.DSMT4">
                  <p:embed/>
                  <p:pic>
                    <p:nvPicPr>
                      <p:cNvPr id="0" name="Object 3"/>
                      <p:cNvPicPr>
                        <a:picLocks noChangeAspect="1" noChangeArrowheads="1"/>
                      </p:cNvPicPr>
                      <p:nvPr/>
                    </p:nvPicPr>
                    <p:blipFill>
                      <a:blip r:embed="rId7"/>
                      <a:srcRect/>
                      <a:stretch>
                        <a:fillRect/>
                      </a:stretch>
                    </p:blipFill>
                    <p:spPr bwMode="auto">
                      <a:xfrm>
                        <a:off x="2954338" y="3402013"/>
                        <a:ext cx="3399102" cy="107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4"/>
          <p:cNvGrpSpPr>
            <a:grpSpLocks/>
          </p:cNvGrpSpPr>
          <p:nvPr/>
        </p:nvGrpSpPr>
        <p:grpSpPr bwMode="auto">
          <a:xfrm>
            <a:off x="1692275" y="2996481"/>
            <a:ext cx="1295400" cy="1368425"/>
            <a:chOff x="336" y="1920"/>
            <a:chExt cx="816" cy="960"/>
          </a:xfrm>
        </p:grpSpPr>
        <p:sp>
          <p:nvSpPr>
            <p:cNvPr id="29710" name="AutoShape 5"/>
            <p:cNvSpPr>
              <a:spLocks noChangeArrowheads="1"/>
            </p:cNvSpPr>
            <p:nvPr/>
          </p:nvSpPr>
          <p:spPr bwMode="auto">
            <a:xfrm>
              <a:off x="336" y="2304"/>
              <a:ext cx="432" cy="144"/>
            </a:xfrm>
            <a:prstGeom prst="rightArrow">
              <a:avLst>
                <a:gd name="adj1" fmla="val 50000"/>
                <a:gd name="adj2" fmla="val 75000"/>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29711" name="AutoShape 6"/>
            <p:cNvSpPr>
              <a:spLocks/>
            </p:cNvSpPr>
            <p:nvPr/>
          </p:nvSpPr>
          <p:spPr bwMode="auto">
            <a:xfrm>
              <a:off x="960" y="1920"/>
              <a:ext cx="192" cy="960"/>
            </a:xfrm>
            <a:prstGeom prst="leftBrace">
              <a:avLst>
                <a:gd name="adj1" fmla="val 41667"/>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grpSp>
      <p:sp>
        <p:nvSpPr>
          <p:cNvPr id="199687" name="Text Box 7"/>
          <p:cNvSpPr txBox="1">
            <a:spLocks noChangeArrowheads="1"/>
          </p:cNvSpPr>
          <p:nvPr/>
        </p:nvSpPr>
        <p:spPr bwMode="auto">
          <a:xfrm>
            <a:off x="900113" y="4580806"/>
            <a:ext cx="64389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600" dirty="0">
                <a:latin typeface="Times New Roman" pitchFamily="18" charset="0"/>
                <a:ea typeface="楷体_GB2312" pitchFamily="49" charset="-122"/>
              </a:rPr>
              <a:t> </a:t>
            </a:r>
            <a:r>
              <a:rPr kumimoji="1" lang="en-US" altLang="zh-CN" sz="3600" i="1" dirty="0">
                <a:latin typeface="Times New Roman" pitchFamily="18" charset="0"/>
                <a:ea typeface="楷体_GB2312" pitchFamily="49" charset="-122"/>
                <a:sym typeface="Symbol" pitchFamily="18" charset="2"/>
              </a:rPr>
              <a:t></a:t>
            </a:r>
            <a:r>
              <a:rPr kumimoji="1" lang="en-US" altLang="zh-CN" sz="3600" dirty="0">
                <a:latin typeface="Times New Roman" pitchFamily="18" charset="0"/>
                <a:ea typeface="楷体_GB2312" pitchFamily="49" charset="-122"/>
                <a:sym typeface="Symbol" pitchFamily="18" charset="2"/>
              </a:rPr>
              <a:t>, </a:t>
            </a:r>
            <a:r>
              <a:rPr kumimoji="1" lang="en-US" altLang="zh-CN" sz="3600" i="1" dirty="0">
                <a:latin typeface="Times New Roman" pitchFamily="18" charset="0"/>
                <a:ea typeface="楷体_GB2312" pitchFamily="49" charset="-122"/>
                <a:sym typeface="Symbol" pitchFamily="18" charset="2"/>
              </a:rPr>
              <a:t> </a:t>
            </a:r>
            <a:r>
              <a:rPr kumimoji="1" lang="en-US" altLang="zh-CN" sz="3600" baseline="30000" dirty="0">
                <a:latin typeface="Times New Roman" pitchFamily="18" charset="0"/>
                <a:ea typeface="楷体_GB2312" pitchFamily="49" charset="-122"/>
                <a:sym typeface="Symbol" pitchFamily="18" charset="2"/>
              </a:rPr>
              <a:t>2 </a:t>
            </a:r>
            <a:r>
              <a:rPr kumimoji="1" lang="zh-CN" altLang="en-US" sz="3600" dirty="0">
                <a:latin typeface="Times New Roman" pitchFamily="18" charset="0"/>
                <a:ea typeface="楷体_GB2312" pitchFamily="49" charset="-122"/>
                <a:sym typeface="Symbol" pitchFamily="18" charset="2"/>
              </a:rPr>
              <a:t>的极大似然估计量分别为</a:t>
            </a:r>
          </a:p>
        </p:txBody>
      </p:sp>
      <p:graphicFrame>
        <p:nvGraphicFramePr>
          <p:cNvPr id="199688" name="Object 8"/>
          <p:cNvGraphicFramePr>
            <a:graphicFrameLocks noChangeAspect="1"/>
          </p:cNvGraphicFramePr>
          <p:nvPr>
            <p:extLst>
              <p:ext uri="{D42A27DB-BD31-4B8C-83A1-F6EECF244321}">
                <p14:modId xmlns:p14="http://schemas.microsoft.com/office/powerpoint/2010/main" val="1351846686"/>
              </p:ext>
            </p:extLst>
          </p:nvPr>
        </p:nvGraphicFramePr>
        <p:xfrm>
          <a:off x="1884572" y="5192237"/>
          <a:ext cx="2417184" cy="1101744"/>
        </p:xfrm>
        <a:graphic>
          <a:graphicData uri="http://schemas.openxmlformats.org/presentationml/2006/ole">
            <mc:AlternateContent xmlns:mc="http://schemas.openxmlformats.org/markup-compatibility/2006">
              <mc:Choice xmlns:v="urn:schemas-microsoft-com:vml" Requires="v">
                <p:oleObj spid="_x0000_s61622" name="Equation" r:id="rId8" imgW="863280" imgH="393480" progId="Equation.DSMT4">
                  <p:embed/>
                </p:oleObj>
              </mc:Choice>
              <mc:Fallback>
                <p:oleObj name="Equation" r:id="rId8" imgW="863280" imgH="393480" progId="Equation.DSMT4">
                  <p:embed/>
                  <p:pic>
                    <p:nvPicPr>
                      <p:cNvPr id="0" name="Object 8"/>
                      <p:cNvPicPr>
                        <a:picLocks noChangeAspect="1" noChangeArrowheads="1"/>
                      </p:cNvPicPr>
                      <p:nvPr/>
                    </p:nvPicPr>
                    <p:blipFill>
                      <a:blip r:embed="rId9"/>
                      <a:srcRect/>
                      <a:stretch>
                        <a:fillRect/>
                      </a:stretch>
                    </p:blipFill>
                    <p:spPr bwMode="auto">
                      <a:xfrm>
                        <a:off x="1884572" y="5192237"/>
                        <a:ext cx="2417184" cy="1101744"/>
                      </a:xfrm>
                      <a:prstGeom prst="rect">
                        <a:avLst/>
                      </a:prstGeom>
                      <a:solidFill>
                        <a:schemeClr val="accent5">
                          <a:lumMod val="40000"/>
                          <a:lumOff val="60000"/>
                        </a:schemeClr>
                      </a:solidFill>
                      <a:ln>
                        <a:noFill/>
                      </a:ln>
                      <a:effectLst/>
                    </p:spPr>
                  </p:pic>
                </p:oleObj>
              </mc:Fallback>
            </mc:AlternateContent>
          </a:graphicData>
        </a:graphic>
      </p:graphicFrame>
      <p:graphicFrame>
        <p:nvGraphicFramePr>
          <p:cNvPr id="199689" name="Object 9"/>
          <p:cNvGraphicFramePr>
            <a:graphicFrameLocks noChangeAspect="1"/>
          </p:cNvGraphicFramePr>
          <p:nvPr>
            <p:extLst>
              <p:ext uri="{D42A27DB-BD31-4B8C-83A1-F6EECF244321}">
                <p14:modId xmlns:p14="http://schemas.microsoft.com/office/powerpoint/2010/main" val="1541877735"/>
              </p:ext>
            </p:extLst>
          </p:nvPr>
        </p:nvGraphicFramePr>
        <p:xfrm>
          <a:off x="4625975" y="5205413"/>
          <a:ext cx="3382963" cy="1103312"/>
        </p:xfrm>
        <a:graphic>
          <a:graphicData uri="http://schemas.openxmlformats.org/presentationml/2006/ole">
            <mc:AlternateContent xmlns:mc="http://schemas.openxmlformats.org/markup-compatibility/2006">
              <mc:Choice xmlns:v="urn:schemas-microsoft-com:vml" Requires="v">
                <p:oleObj spid="_x0000_s61623" name="Equation" r:id="rId10" imgW="1206360" imgH="393480" progId="Equation.DSMT4">
                  <p:embed/>
                </p:oleObj>
              </mc:Choice>
              <mc:Fallback>
                <p:oleObj name="Equation" r:id="rId10" imgW="1206360" imgH="393480" progId="Equation.DSMT4">
                  <p:embed/>
                  <p:pic>
                    <p:nvPicPr>
                      <p:cNvPr id="0" name="Object 9"/>
                      <p:cNvPicPr>
                        <a:picLocks noChangeAspect="1" noChangeArrowheads="1"/>
                      </p:cNvPicPr>
                      <p:nvPr/>
                    </p:nvPicPr>
                    <p:blipFill>
                      <a:blip r:embed="rId11"/>
                      <a:srcRect/>
                      <a:stretch>
                        <a:fillRect/>
                      </a:stretch>
                    </p:blipFill>
                    <p:spPr bwMode="auto">
                      <a:xfrm>
                        <a:off x="4625975" y="5205413"/>
                        <a:ext cx="3382963" cy="1103312"/>
                      </a:xfrm>
                      <a:prstGeom prst="rect">
                        <a:avLst/>
                      </a:prstGeom>
                      <a:solidFill>
                        <a:schemeClr val="accent5">
                          <a:lumMod val="40000"/>
                          <a:lumOff val="60000"/>
                        </a:schemeClr>
                      </a:solidFill>
                      <a:ln>
                        <a:noFill/>
                      </a:ln>
                      <a:effectLst/>
                    </p:spPr>
                  </p:pic>
                </p:oleObj>
              </mc:Fallback>
            </mc:AlternateContent>
          </a:graphicData>
        </a:graphic>
      </p:graphicFrame>
      <p:grpSp>
        <p:nvGrpSpPr>
          <p:cNvPr id="3" name="Group 10"/>
          <p:cNvGrpSpPr>
            <a:grpSpLocks/>
          </p:cNvGrpSpPr>
          <p:nvPr/>
        </p:nvGrpSpPr>
        <p:grpSpPr bwMode="auto">
          <a:xfrm>
            <a:off x="323850" y="304082"/>
            <a:ext cx="8568974" cy="2317752"/>
            <a:chOff x="192" y="222"/>
            <a:chExt cx="5205" cy="1460"/>
          </a:xfrm>
        </p:grpSpPr>
        <p:sp>
          <p:nvSpPr>
            <p:cNvPr id="29706" name="Text Box 11"/>
            <p:cNvSpPr txBox="1">
              <a:spLocks noChangeArrowheads="1"/>
            </p:cNvSpPr>
            <p:nvPr/>
          </p:nvSpPr>
          <p:spPr bwMode="auto">
            <a:xfrm>
              <a:off x="192" y="418"/>
              <a:ext cx="673" cy="110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b="1" dirty="0">
                  <a:latin typeface="Times New Roman" pitchFamily="18" charset="0"/>
                  <a:ea typeface="Arial Unicode MS" pitchFamily="34" charset="-122"/>
                  <a:cs typeface="Arial Unicode MS" pitchFamily="34" charset="-122"/>
                </a:rPr>
                <a:t>似然</a:t>
              </a:r>
            </a:p>
            <a:p>
              <a:pPr eaLnBrk="1" hangingPunct="1"/>
              <a:r>
                <a:rPr kumimoji="1" lang="zh-CN" altLang="en-US" sz="3600" b="1" dirty="0">
                  <a:latin typeface="Times New Roman" pitchFamily="18" charset="0"/>
                  <a:ea typeface="Arial Unicode MS" pitchFamily="34" charset="-122"/>
                  <a:cs typeface="Arial Unicode MS" pitchFamily="34" charset="-122"/>
                </a:rPr>
                <a:t>方程</a:t>
              </a:r>
            </a:p>
            <a:p>
              <a:pPr eaLnBrk="1" hangingPunct="1"/>
              <a:r>
                <a:rPr kumimoji="1" lang="zh-CN" altLang="en-US" sz="3600" b="1" dirty="0">
                  <a:latin typeface="Times New Roman" pitchFamily="18" charset="0"/>
                  <a:ea typeface="Arial Unicode MS" pitchFamily="34" charset="-122"/>
                  <a:cs typeface="Arial Unicode MS" pitchFamily="34" charset="-122"/>
                </a:rPr>
                <a:t>组为</a:t>
              </a:r>
            </a:p>
          </p:txBody>
        </p:sp>
        <p:graphicFrame>
          <p:nvGraphicFramePr>
            <p:cNvPr id="29707" name="Object 12"/>
            <p:cNvGraphicFramePr>
              <a:graphicFrameLocks noChangeAspect="1"/>
            </p:cNvGraphicFramePr>
            <p:nvPr>
              <p:extLst>
                <p:ext uri="{D42A27DB-BD31-4B8C-83A1-F6EECF244321}">
                  <p14:modId xmlns:p14="http://schemas.microsoft.com/office/powerpoint/2010/main" val="1555341363"/>
                </p:ext>
              </p:extLst>
            </p:nvPr>
          </p:nvGraphicFramePr>
          <p:xfrm>
            <a:off x="1198" y="222"/>
            <a:ext cx="2768" cy="713"/>
          </p:xfrm>
          <a:graphic>
            <a:graphicData uri="http://schemas.openxmlformats.org/presentationml/2006/ole">
              <mc:AlternateContent xmlns:mc="http://schemas.openxmlformats.org/markup-compatibility/2006">
                <mc:Choice xmlns:v="urn:schemas-microsoft-com:vml" Requires="v">
                  <p:oleObj spid="_x0000_s61624" name="Equation" r:id="rId12" imgW="1841400" imgH="457200" progId="Equation.DSMT4">
                    <p:embed/>
                  </p:oleObj>
                </mc:Choice>
                <mc:Fallback>
                  <p:oleObj name="Equation" r:id="rId12" imgW="1841400" imgH="457200" progId="Equation.DSMT4">
                    <p:embed/>
                    <p:pic>
                      <p:nvPicPr>
                        <p:cNvPr id="0" name="Object 12"/>
                        <p:cNvPicPr>
                          <a:picLocks noChangeAspect="1" noChangeArrowheads="1"/>
                        </p:cNvPicPr>
                        <p:nvPr/>
                      </p:nvPicPr>
                      <p:blipFill>
                        <a:blip r:embed="rId13"/>
                        <a:srcRect/>
                        <a:stretch>
                          <a:fillRect/>
                        </a:stretch>
                      </p:blipFill>
                      <p:spPr bwMode="auto">
                        <a:xfrm>
                          <a:off x="1198" y="222"/>
                          <a:ext cx="2768" cy="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8" name="Object 13"/>
            <p:cNvGraphicFramePr>
              <a:graphicFrameLocks noChangeAspect="1"/>
            </p:cNvGraphicFramePr>
            <p:nvPr>
              <p:extLst>
                <p:ext uri="{D42A27DB-BD31-4B8C-83A1-F6EECF244321}">
                  <p14:modId xmlns:p14="http://schemas.microsoft.com/office/powerpoint/2010/main" val="3423832524"/>
                </p:ext>
              </p:extLst>
            </p:nvPr>
          </p:nvGraphicFramePr>
          <p:xfrm>
            <a:off x="1184" y="978"/>
            <a:ext cx="4213" cy="704"/>
          </p:xfrm>
          <a:graphic>
            <a:graphicData uri="http://schemas.openxmlformats.org/presentationml/2006/ole">
              <mc:AlternateContent xmlns:mc="http://schemas.openxmlformats.org/markup-compatibility/2006">
                <mc:Choice xmlns:v="urn:schemas-microsoft-com:vml" Requires="v">
                  <p:oleObj spid="_x0000_s61625" name="Equation" r:id="rId14" imgW="2844720" imgH="457200" progId="Equation.DSMT4">
                    <p:embed/>
                  </p:oleObj>
                </mc:Choice>
                <mc:Fallback>
                  <p:oleObj name="Equation" r:id="rId14" imgW="2844720" imgH="457200" progId="Equation.DSMT4">
                    <p:embed/>
                    <p:pic>
                      <p:nvPicPr>
                        <p:cNvPr id="0" name="Object 13"/>
                        <p:cNvPicPr>
                          <a:picLocks noChangeAspect="1" noChangeArrowheads="1"/>
                        </p:cNvPicPr>
                        <p:nvPr/>
                      </p:nvPicPr>
                      <p:blipFill>
                        <a:blip r:embed="rId15"/>
                        <a:srcRect/>
                        <a:stretch>
                          <a:fillRect/>
                        </a:stretch>
                      </p:blipFill>
                      <p:spPr bwMode="auto">
                        <a:xfrm>
                          <a:off x="1184" y="978"/>
                          <a:ext cx="4213" cy="7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9" name="AutoShape 14"/>
            <p:cNvSpPr>
              <a:spLocks/>
            </p:cNvSpPr>
            <p:nvPr/>
          </p:nvSpPr>
          <p:spPr bwMode="auto">
            <a:xfrm>
              <a:off x="864" y="336"/>
              <a:ext cx="144" cy="1248"/>
            </a:xfrm>
            <a:prstGeom prst="leftBrace">
              <a:avLst>
                <a:gd name="adj1" fmla="val 72222"/>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99682"/>
                                        </p:tgtEl>
                                        <p:attrNameLst>
                                          <p:attrName>style.visibility</p:attrName>
                                        </p:attrNameLst>
                                      </p:cBhvr>
                                      <p:to>
                                        <p:strVal val="visible"/>
                                      </p:to>
                                    </p:set>
                                    <p:animEffect transition="in" filter="wipe(up)">
                                      <p:cBhvr>
                                        <p:cTn id="17" dur="500"/>
                                        <p:tgtEl>
                                          <p:spTgt spid="1996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99683"/>
                                        </p:tgtEl>
                                        <p:attrNameLst>
                                          <p:attrName>style.visibility</p:attrName>
                                        </p:attrNameLst>
                                      </p:cBhvr>
                                      <p:to>
                                        <p:strVal val="visible"/>
                                      </p:to>
                                    </p:set>
                                    <p:animEffect transition="in" filter="wipe(up)">
                                      <p:cBhvr>
                                        <p:cTn id="22" dur="500"/>
                                        <p:tgtEl>
                                          <p:spTgt spid="19968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9687"/>
                                        </p:tgtEl>
                                        <p:attrNameLst>
                                          <p:attrName>style.visibility</p:attrName>
                                        </p:attrNameLst>
                                      </p:cBhvr>
                                      <p:to>
                                        <p:strVal val="visible"/>
                                      </p:to>
                                    </p:set>
                                    <p:animEffect transition="in" filter="wipe(left)">
                                      <p:cBhvr>
                                        <p:cTn id="27" dur="500"/>
                                        <p:tgtEl>
                                          <p:spTgt spid="19968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99688"/>
                                        </p:tgtEl>
                                        <p:attrNameLst>
                                          <p:attrName>style.visibility</p:attrName>
                                        </p:attrNameLst>
                                      </p:cBhvr>
                                      <p:to>
                                        <p:strVal val="visible"/>
                                      </p:to>
                                    </p:set>
                                    <p:animEffect transition="in" filter="wipe(left)">
                                      <p:cBhvr>
                                        <p:cTn id="32" dur="500"/>
                                        <p:tgtEl>
                                          <p:spTgt spid="19968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99689"/>
                                        </p:tgtEl>
                                        <p:attrNameLst>
                                          <p:attrName>style.visibility</p:attrName>
                                        </p:attrNameLst>
                                      </p:cBhvr>
                                      <p:to>
                                        <p:strVal val="visible"/>
                                      </p:to>
                                    </p:set>
                                    <p:animEffect transition="in" filter="wipe(left)">
                                      <p:cBhvr>
                                        <p:cTn id="37" dur="500"/>
                                        <p:tgtEl>
                                          <p:spTgt spid="199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7"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0706" name="Object 2"/>
          <p:cNvGraphicFramePr>
            <a:graphicFrameLocks noChangeAspect="1"/>
          </p:cNvGraphicFramePr>
          <p:nvPr>
            <p:extLst>
              <p:ext uri="{D42A27DB-BD31-4B8C-83A1-F6EECF244321}">
                <p14:modId xmlns:p14="http://schemas.microsoft.com/office/powerpoint/2010/main" val="3628929696"/>
              </p:ext>
            </p:extLst>
          </p:nvPr>
        </p:nvGraphicFramePr>
        <p:xfrm>
          <a:off x="595313" y="160338"/>
          <a:ext cx="8170862" cy="2976562"/>
        </p:xfrm>
        <a:graphic>
          <a:graphicData uri="http://schemas.openxmlformats.org/presentationml/2006/ole">
            <mc:AlternateContent xmlns:mc="http://schemas.openxmlformats.org/markup-compatibility/2006">
              <mc:Choice xmlns:v="urn:schemas-microsoft-com:vml" Requires="v">
                <p:oleObj spid="_x0000_s31322" name="Equation" r:id="rId3" imgW="3263760" imgH="1193760" progId="Equation.DSMT4">
                  <p:embed/>
                </p:oleObj>
              </mc:Choice>
              <mc:Fallback>
                <p:oleObj name="Equation" r:id="rId3" imgW="3263760" imgH="1193760" progId="Equation.DSMT4">
                  <p:embed/>
                  <p:pic>
                    <p:nvPicPr>
                      <p:cNvPr id="0" name="Object 2"/>
                      <p:cNvPicPr>
                        <a:picLocks noChangeAspect="1" noChangeArrowheads="1"/>
                      </p:cNvPicPr>
                      <p:nvPr/>
                    </p:nvPicPr>
                    <p:blipFill>
                      <a:blip r:embed="rId4"/>
                      <a:srcRect/>
                      <a:stretch>
                        <a:fillRect/>
                      </a:stretch>
                    </p:blipFill>
                    <p:spPr bwMode="auto">
                      <a:xfrm>
                        <a:off x="595313" y="160338"/>
                        <a:ext cx="8170862" cy="297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0707" name="Text Box 3"/>
          <p:cNvSpPr txBox="1">
            <a:spLocks noChangeArrowheads="1"/>
          </p:cNvSpPr>
          <p:nvPr/>
        </p:nvSpPr>
        <p:spPr bwMode="auto">
          <a:xfrm>
            <a:off x="611188" y="3136900"/>
            <a:ext cx="30400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spcBef>
                <a:spcPct val="50000"/>
              </a:spcBef>
            </a:pPr>
            <a:r>
              <a:rPr kumimoji="1" lang="zh-CN" altLang="en-US" sz="3200" b="1" dirty="0">
                <a:latin typeface="Times New Roman" pitchFamily="18" charset="0"/>
              </a:rPr>
              <a:t>解：似然函数为</a:t>
            </a:r>
            <a:endParaRPr kumimoji="1" lang="zh-CN" altLang="en-US" sz="2400" b="1" dirty="0">
              <a:latin typeface="Times New Roman" pitchFamily="18" charset="0"/>
            </a:endParaRPr>
          </a:p>
        </p:txBody>
      </p:sp>
      <p:graphicFrame>
        <p:nvGraphicFramePr>
          <p:cNvPr id="200708" name="Object 4"/>
          <p:cNvGraphicFramePr>
            <a:graphicFrameLocks noChangeAspect="1"/>
          </p:cNvGraphicFramePr>
          <p:nvPr>
            <p:extLst>
              <p:ext uri="{D42A27DB-BD31-4B8C-83A1-F6EECF244321}">
                <p14:modId xmlns:p14="http://schemas.microsoft.com/office/powerpoint/2010/main" val="1426475956"/>
              </p:ext>
            </p:extLst>
          </p:nvPr>
        </p:nvGraphicFramePr>
        <p:xfrm>
          <a:off x="795338" y="3744913"/>
          <a:ext cx="4318000" cy="1565275"/>
        </p:xfrm>
        <a:graphic>
          <a:graphicData uri="http://schemas.openxmlformats.org/presentationml/2006/ole">
            <mc:AlternateContent xmlns:mc="http://schemas.openxmlformats.org/markup-compatibility/2006">
              <mc:Choice xmlns:v="urn:schemas-microsoft-com:vml" Requires="v">
                <p:oleObj spid="_x0000_s31323" name="Equation" r:id="rId5" imgW="1904760" imgH="685800" progId="Equation.DSMT4">
                  <p:embed/>
                </p:oleObj>
              </mc:Choice>
              <mc:Fallback>
                <p:oleObj name="Equation" r:id="rId5" imgW="1904760" imgH="685800" progId="Equation.DSMT4">
                  <p:embed/>
                  <p:pic>
                    <p:nvPicPr>
                      <p:cNvPr id="0" name="Object 4"/>
                      <p:cNvPicPr>
                        <a:picLocks noChangeAspect="1" noChangeArrowheads="1"/>
                      </p:cNvPicPr>
                      <p:nvPr/>
                    </p:nvPicPr>
                    <p:blipFill>
                      <a:blip r:embed="rId6"/>
                      <a:srcRect/>
                      <a:stretch>
                        <a:fillRect/>
                      </a:stretch>
                    </p:blipFill>
                    <p:spPr bwMode="auto">
                      <a:xfrm>
                        <a:off x="795338" y="3744913"/>
                        <a:ext cx="4318000" cy="156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0709" name="Object 5"/>
          <p:cNvGraphicFramePr>
            <a:graphicFrameLocks noChangeAspect="1"/>
          </p:cNvGraphicFramePr>
          <p:nvPr>
            <p:extLst>
              <p:ext uri="{D42A27DB-BD31-4B8C-83A1-F6EECF244321}">
                <p14:modId xmlns:p14="http://schemas.microsoft.com/office/powerpoint/2010/main" val="4171408588"/>
              </p:ext>
            </p:extLst>
          </p:nvPr>
        </p:nvGraphicFramePr>
        <p:xfrm>
          <a:off x="1409700" y="5253038"/>
          <a:ext cx="3889037" cy="1407542"/>
        </p:xfrm>
        <a:graphic>
          <a:graphicData uri="http://schemas.openxmlformats.org/presentationml/2006/ole">
            <mc:AlternateContent xmlns:mc="http://schemas.openxmlformats.org/markup-compatibility/2006">
              <mc:Choice xmlns:v="urn:schemas-microsoft-com:vml" Requires="v">
                <p:oleObj spid="_x0000_s31324" name="Equation" r:id="rId7" imgW="1473120" imgH="533160" progId="Equation.DSMT4">
                  <p:embed/>
                </p:oleObj>
              </mc:Choice>
              <mc:Fallback>
                <p:oleObj name="Equation" r:id="rId7" imgW="1473120" imgH="533160" progId="Equation.DSMT4">
                  <p:embed/>
                  <p:pic>
                    <p:nvPicPr>
                      <p:cNvPr id="0" name="Object 5"/>
                      <p:cNvPicPr>
                        <a:picLocks noChangeAspect="1" noChangeArrowheads="1"/>
                      </p:cNvPicPr>
                      <p:nvPr/>
                    </p:nvPicPr>
                    <p:blipFill>
                      <a:blip r:embed="rId8"/>
                      <a:srcRect/>
                      <a:stretch>
                        <a:fillRect/>
                      </a:stretch>
                    </p:blipFill>
                    <p:spPr bwMode="auto">
                      <a:xfrm>
                        <a:off x="1409700" y="5253038"/>
                        <a:ext cx="3889037" cy="1407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Box 5"/>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00706"/>
                                        </p:tgtEl>
                                        <p:attrNameLst>
                                          <p:attrName>style.visibility</p:attrName>
                                        </p:attrNameLst>
                                      </p:cBhvr>
                                      <p:to>
                                        <p:strVal val="visible"/>
                                      </p:to>
                                    </p:set>
                                    <p:animEffect transition="in" filter="checkerboard(across)">
                                      <p:cBhvr>
                                        <p:cTn id="7" dur="500"/>
                                        <p:tgtEl>
                                          <p:spTgt spid="2007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gtEl>
                                        <p:attrNameLst>
                                          <p:attrName>style.visibility</p:attrName>
                                        </p:attrNameLst>
                                      </p:cBhvr>
                                      <p:to>
                                        <p:strVal val="visible"/>
                                      </p:to>
                                    </p:set>
                                    <p:animEffect transition="in" filter="wipe(left)">
                                      <p:cBhvr>
                                        <p:cTn id="12" dur="500"/>
                                        <p:tgtEl>
                                          <p:spTgt spid="2007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00708"/>
                                        </p:tgtEl>
                                        <p:attrNameLst>
                                          <p:attrName>style.visibility</p:attrName>
                                        </p:attrNameLst>
                                      </p:cBhvr>
                                      <p:to>
                                        <p:strVal val="visible"/>
                                      </p:to>
                                    </p:set>
                                    <p:animEffect transition="in" filter="wipe(left)">
                                      <p:cBhvr>
                                        <p:cTn id="17" dur="500"/>
                                        <p:tgtEl>
                                          <p:spTgt spid="2007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200709"/>
                                        </p:tgtEl>
                                        <p:attrNameLst>
                                          <p:attrName>style.visibility</p:attrName>
                                        </p:attrNameLst>
                                      </p:cBhvr>
                                      <p:to>
                                        <p:strVal val="visible"/>
                                      </p:to>
                                    </p:set>
                                    <p:animEffect transition="in" filter="wipe(right)">
                                      <p:cBhvr>
                                        <p:cTn id="22" dur="500"/>
                                        <p:tgtEl>
                                          <p:spTgt spid="200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p:cNvGraphicFramePr>
          <p:nvPr>
            <p:extLst>
              <p:ext uri="{D42A27DB-BD31-4B8C-83A1-F6EECF244321}">
                <p14:modId xmlns:p14="http://schemas.microsoft.com/office/powerpoint/2010/main" val="1049066051"/>
              </p:ext>
            </p:extLst>
          </p:nvPr>
        </p:nvGraphicFramePr>
        <p:xfrm>
          <a:off x="487363" y="1846263"/>
          <a:ext cx="5411787" cy="1339850"/>
        </p:xfrm>
        <a:graphic>
          <a:graphicData uri="http://schemas.openxmlformats.org/presentationml/2006/ole">
            <mc:AlternateContent xmlns:mc="http://schemas.openxmlformats.org/markup-compatibility/2006">
              <mc:Choice xmlns:v="urn:schemas-microsoft-com:vml" Requires="v">
                <p:oleObj spid="_x0000_s32543" name="Equation" r:id="rId3" imgW="1892160" imgH="431640" progId="Equation.DSMT4">
                  <p:embed/>
                </p:oleObj>
              </mc:Choice>
              <mc:Fallback>
                <p:oleObj name="Equation" r:id="rId3" imgW="1892160" imgH="431640" progId="Equation.DSMT4">
                  <p:embed/>
                  <p:pic>
                    <p:nvPicPr>
                      <p:cNvPr id="0" name="对象 2"/>
                      <p:cNvPicPr>
                        <a:picLocks noChangeArrowheads="1"/>
                      </p:cNvPicPr>
                      <p:nvPr/>
                    </p:nvPicPr>
                    <p:blipFill>
                      <a:blip r:embed="rId4"/>
                      <a:srcRect/>
                      <a:stretch>
                        <a:fillRect/>
                      </a:stretch>
                    </p:blipFill>
                    <p:spPr bwMode="auto">
                      <a:xfrm>
                        <a:off x="487363" y="1846263"/>
                        <a:ext cx="5411787" cy="133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4161721083"/>
              </p:ext>
            </p:extLst>
          </p:nvPr>
        </p:nvGraphicFramePr>
        <p:xfrm>
          <a:off x="340714" y="3189722"/>
          <a:ext cx="3575531" cy="1108040"/>
        </p:xfrm>
        <a:graphic>
          <a:graphicData uri="http://schemas.openxmlformats.org/presentationml/2006/ole">
            <mc:AlternateContent xmlns:mc="http://schemas.openxmlformats.org/markup-compatibility/2006">
              <mc:Choice xmlns:v="urn:schemas-microsoft-com:vml" Requires="v">
                <p:oleObj spid="_x0000_s32544" name="Equation" r:id="rId5" imgW="1269720" imgH="393480" progId="Equation.DSMT4">
                  <p:embed/>
                </p:oleObj>
              </mc:Choice>
              <mc:Fallback>
                <p:oleObj name="Equation" r:id="rId5" imgW="1269720" imgH="393480" progId="Equation.DSMT4">
                  <p:embed/>
                  <p:pic>
                    <p:nvPicPr>
                      <p:cNvPr id="0" name="对象 3"/>
                      <p:cNvPicPr>
                        <a:picLocks noChangeAspect="1" noChangeArrowheads="1"/>
                      </p:cNvPicPr>
                      <p:nvPr/>
                    </p:nvPicPr>
                    <p:blipFill>
                      <a:blip r:embed="rId6"/>
                      <a:srcRect/>
                      <a:stretch>
                        <a:fillRect/>
                      </a:stretch>
                    </p:blipFill>
                    <p:spPr bwMode="auto">
                      <a:xfrm>
                        <a:off x="340714" y="3189722"/>
                        <a:ext cx="3575531" cy="1108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82883988"/>
              </p:ext>
            </p:extLst>
          </p:nvPr>
        </p:nvGraphicFramePr>
        <p:xfrm>
          <a:off x="462598" y="4771152"/>
          <a:ext cx="4875530" cy="578009"/>
        </p:xfrm>
        <a:graphic>
          <a:graphicData uri="http://schemas.openxmlformats.org/presentationml/2006/ole">
            <mc:AlternateContent xmlns:mc="http://schemas.openxmlformats.org/markup-compatibility/2006">
              <mc:Choice xmlns:v="urn:schemas-microsoft-com:vml" Requires="v">
                <p:oleObj spid="_x0000_s32545" name="Equation" r:id="rId7" imgW="1815840" imgH="215640" progId="Equation.DSMT4">
                  <p:embed/>
                </p:oleObj>
              </mc:Choice>
              <mc:Fallback>
                <p:oleObj name="Equation" r:id="rId7" imgW="1815840" imgH="215640" progId="Equation.DSMT4">
                  <p:embed/>
                  <p:pic>
                    <p:nvPicPr>
                      <p:cNvPr id="0" name="对象 4"/>
                      <p:cNvPicPr>
                        <a:picLocks noChangeAspect="1" noChangeArrowheads="1"/>
                      </p:cNvPicPr>
                      <p:nvPr/>
                    </p:nvPicPr>
                    <p:blipFill>
                      <a:blip r:embed="rId8"/>
                      <a:srcRect/>
                      <a:stretch>
                        <a:fillRect/>
                      </a:stretch>
                    </p:blipFill>
                    <p:spPr bwMode="auto">
                      <a:xfrm>
                        <a:off x="462598" y="4771152"/>
                        <a:ext cx="4875530" cy="578009"/>
                      </a:xfrm>
                      <a:prstGeom prst="rect">
                        <a:avLst/>
                      </a:prstGeom>
                      <a:solidFill>
                        <a:schemeClr val="accent5">
                          <a:lumMod val="40000"/>
                          <a:lumOff val="60000"/>
                        </a:schemeClr>
                      </a:solidFill>
                      <a:ln>
                        <a:noFill/>
                      </a:ln>
                      <a:effectLst/>
                    </p:spPr>
                  </p:pic>
                </p:oleObj>
              </mc:Fallback>
            </mc:AlternateContent>
          </a:graphicData>
        </a:graphic>
      </p:graphicFrame>
      <p:graphicFrame>
        <p:nvGraphicFramePr>
          <p:cNvPr id="6" name="对象 5"/>
          <p:cNvGraphicFramePr>
            <a:graphicFrameLocks/>
          </p:cNvGraphicFramePr>
          <p:nvPr>
            <p:extLst>
              <p:ext uri="{D42A27DB-BD31-4B8C-83A1-F6EECF244321}">
                <p14:modId xmlns:p14="http://schemas.microsoft.com/office/powerpoint/2010/main" val="2252871623"/>
              </p:ext>
            </p:extLst>
          </p:nvPr>
        </p:nvGraphicFramePr>
        <p:xfrm>
          <a:off x="641351" y="1184275"/>
          <a:ext cx="3842467" cy="742950"/>
        </p:xfrm>
        <a:graphic>
          <a:graphicData uri="http://schemas.openxmlformats.org/presentationml/2006/ole">
            <mc:AlternateContent xmlns:mc="http://schemas.openxmlformats.org/markup-compatibility/2006">
              <mc:Choice xmlns:v="urn:schemas-microsoft-com:vml" Requires="v">
                <p:oleObj spid="_x0000_s32546" name="Equation" r:id="rId9" imgW="1231560" imgH="228600" progId="Equation.DSMT4">
                  <p:embed/>
                </p:oleObj>
              </mc:Choice>
              <mc:Fallback>
                <p:oleObj name="Equation" r:id="rId9" imgW="1231560" imgH="228600" progId="Equation.DSMT4">
                  <p:embed/>
                  <p:pic>
                    <p:nvPicPr>
                      <p:cNvPr id="0" name="对象 5"/>
                      <p:cNvPicPr>
                        <a:picLocks noChangeArrowheads="1"/>
                      </p:cNvPicPr>
                      <p:nvPr/>
                    </p:nvPicPr>
                    <p:blipFill>
                      <a:blip r:embed="rId10"/>
                      <a:srcRect/>
                      <a:stretch>
                        <a:fillRect/>
                      </a:stretch>
                    </p:blipFill>
                    <p:spPr bwMode="auto">
                      <a:xfrm>
                        <a:off x="641351" y="1184275"/>
                        <a:ext cx="3842467"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heckerboard(across)">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5" name="Text Box 15"/>
          <p:cNvSpPr txBox="1">
            <a:spLocks noChangeArrowheads="1"/>
          </p:cNvSpPr>
          <p:nvPr/>
        </p:nvSpPr>
        <p:spPr bwMode="auto">
          <a:xfrm>
            <a:off x="611562" y="4652963"/>
            <a:ext cx="799288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just" eaLnBrk="1" hangingPunct="1"/>
            <a:r>
              <a:rPr kumimoji="1" lang="zh-CN" altLang="en-US" sz="3200" dirty="0">
                <a:latin typeface="Times New Roman" pitchFamily="18" charset="0"/>
                <a:ea typeface="楷体_GB2312" pitchFamily="49" charset="-122"/>
              </a:rPr>
              <a:t>若</a:t>
            </a:r>
            <a:r>
              <a:rPr kumimoji="1" lang="zh-CN" altLang="en-US" sz="3200" i="1" dirty="0">
                <a:latin typeface="Times New Roman" pitchFamily="18" charset="0"/>
                <a:ea typeface="楷体_GB2312" pitchFamily="49" charset="-122"/>
                <a:sym typeface="Symbol" pitchFamily="18" charset="2"/>
              </a:rPr>
              <a:t></a:t>
            </a:r>
            <a:r>
              <a:rPr kumimoji="1" lang="en-US" altLang="zh-CN" sz="3200" i="1" dirty="0">
                <a:latin typeface="Times New Roman" pitchFamily="18" charset="0"/>
                <a:ea typeface="楷体_GB2312" pitchFamily="49" charset="-122"/>
                <a:sym typeface="Symbol" pitchFamily="18" charset="2"/>
              </a:rPr>
              <a:t>, </a:t>
            </a:r>
            <a:r>
              <a:rPr kumimoji="1" lang="en-US" altLang="zh-CN" sz="3200" baseline="30000" dirty="0">
                <a:latin typeface="Times New Roman" pitchFamily="18" charset="0"/>
                <a:ea typeface="楷体_GB2312" pitchFamily="49" charset="-122"/>
                <a:sym typeface="Symbol" pitchFamily="18" charset="2"/>
              </a:rPr>
              <a:t>2</a:t>
            </a:r>
            <a:r>
              <a:rPr kumimoji="1" lang="zh-CN" altLang="en-US" sz="3200" dirty="0">
                <a:latin typeface="Times New Roman" pitchFamily="18" charset="0"/>
                <a:ea typeface="楷体_GB2312" pitchFamily="49" charset="-122"/>
                <a:sym typeface="Symbol" pitchFamily="18" charset="2"/>
              </a:rPr>
              <a:t>未知</a:t>
            </a:r>
            <a:r>
              <a:rPr kumimoji="1" lang="en-US" altLang="zh-CN" sz="3200" dirty="0">
                <a:latin typeface="Times New Roman" pitchFamily="18" charset="0"/>
                <a:ea typeface="楷体_GB2312" pitchFamily="49" charset="-122"/>
                <a:sym typeface="Symbol" pitchFamily="18" charset="2"/>
              </a:rPr>
              <a:t>, </a:t>
            </a:r>
            <a:r>
              <a:rPr kumimoji="1" lang="zh-CN" altLang="en-US" sz="3200" dirty="0">
                <a:latin typeface="Times New Roman" pitchFamily="18" charset="0"/>
                <a:ea typeface="楷体_GB2312" pitchFamily="49" charset="-122"/>
                <a:sym typeface="Symbol" pitchFamily="18" charset="2"/>
              </a:rPr>
              <a:t>通过构造样本的函数</a:t>
            </a:r>
            <a:r>
              <a:rPr kumimoji="1" lang="en-US" altLang="zh-CN" sz="3200" dirty="0">
                <a:latin typeface="Times New Roman" pitchFamily="18" charset="0"/>
                <a:ea typeface="楷体_GB2312" pitchFamily="49" charset="-122"/>
                <a:sym typeface="Symbol" pitchFamily="18" charset="2"/>
              </a:rPr>
              <a:t>, </a:t>
            </a:r>
            <a:r>
              <a:rPr kumimoji="1" lang="zh-CN" altLang="en-US" sz="3200" dirty="0">
                <a:latin typeface="Times New Roman" pitchFamily="18" charset="0"/>
                <a:ea typeface="楷体_GB2312" pitchFamily="49" charset="-122"/>
                <a:sym typeface="Symbol" pitchFamily="18" charset="2"/>
              </a:rPr>
              <a:t>给出它的</a:t>
            </a:r>
            <a:r>
              <a:rPr kumimoji="1" lang="zh-CN" altLang="en-US" sz="3200" b="1" dirty="0">
                <a:latin typeface="Times New Roman" pitchFamily="18" charset="0"/>
                <a:ea typeface="楷体_GB2312" pitchFamily="49" charset="-122"/>
                <a:sym typeface="Symbol" pitchFamily="18" charset="2"/>
              </a:rPr>
              <a:t>估计值</a:t>
            </a:r>
            <a:r>
              <a:rPr kumimoji="1" lang="zh-CN" altLang="en-US" sz="3200" dirty="0">
                <a:latin typeface="Times New Roman" pitchFamily="18" charset="0"/>
                <a:ea typeface="楷体_GB2312" pitchFamily="49" charset="-122"/>
                <a:sym typeface="Symbol" pitchFamily="18" charset="2"/>
              </a:rPr>
              <a:t>或</a:t>
            </a:r>
            <a:r>
              <a:rPr kumimoji="1" lang="zh-CN" altLang="en-US" sz="3200" b="1" dirty="0">
                <a:latin typeface="Times New Roman" pitchFamily="18" charset="0"/>
                <a:ea typeface="楷体_GB2312" pitchFamily="49" charset="-122"/>
                <a:sym typeface="Symbol" pitchFamily="18" charset="2"/>
              </a:rPr>
              <a:t>取值范围</a:t>
            </a:r>
            <a:r>
              <a:rPr kumimoji="1" lang="zh-CN" altLang="en-US" sz="3200" dirty="0">
                <a:latin typeface="Times New Roman" pitchFamily="18" charset="0"/>
                <a:ea typeface="楷体_GB2312" pitchFamily="49" charset="-122"/>
                <a:sym typeface="Symbol" pitchFamily="18" charset="2"/>
              </a:rPr>
              <a:t>就是参数估计的内容</a:t>
            </a:r>
            <a:r>
              <a:rPr kumimoji="1" lang="en-US" altLang="zh-CN" sz="3200" dirty="0">
                <a:latin typeface="Times New Roman" pitchFamily="18" charset="0"/>
                <a:ea typeface="楷体_GB2312" pitchFamily="49" charset="-122"/>
                <a:sym typeface="Symbol" pitchFamily="18" charset="2"/>
              </a:rPr>
              <a:t>.</a:t>
            </a:r>
            <a:endParaRPr kumimoji="1" lang="en-US" altLang="zh-CN" sz="3200" baseline="30000" dirty="0">
              <a:latin typeface="Times New Roman" pitchFamily="18" charset="0"/>
              <a:ea typeface="楷体_GB2312" pitchFamily="49" charset="-122"/>
              <a:sym typeface="Symbol" pitchFamily="18" charset="2"/>
            </a:endParaRPr>
          </a:p>
        </p:txBody>
      </p:sp>
      <p:sp>
        <p:nvSpPr>
          <p:cNvPr id="184322" name="Text Box 2"/>
          <p:cNvSpPr txBox="1">
            <a:spLocks noChangeArrowheads="1"/>
          </p:cNvSpPr>
          <p:nvPr/>
        </p:nvSpPr>
        <p:spPr bwMode="auto">
          <a:xfrm>
            <a:off x="2051050" y="115888"/>
            <a:ext cx="50609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4800" b="1">
                <a:solidFill>
                  <a:srgbClr val="D60093"/>
                </a:solidFill>
                <a:latin typeface="Times New Roman" pitchFamily="18" charset="0"/>
                <a:ea typeface="楷体_GB2312" pitchFamily="49" charset="-122"/>
              </a:rPr>
              <a:t>什么是参数估计？</a:t>
            </a:r>
          </a:p>
        </p:txBody>
      </p:sp>
      <p:sp>
        <p:nvSpPr>
          <p:cNvPr id="184323" name="Text Box 3"/>
          <p:cNvSpPr txBox="1">
            <a:spLocks noChangeArrowheads="1"/>
          </p:cNvSpPr>
          <p:nvPr/>
        </p:nvSpPr>
        <p:spPr bwMode="auto">
          <a:xfrm>
            <a:off x="611561" y="1844675"/>
            <a:ext cx="7992886"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b="1" i="1" dirty="0">
                <a:latin typeface="宋体" charset="-122"/>
              </a:rPr>
              <a:t>参数</a:t>
            </a:r>
            <a:r>
              <a:rPr kumimoji="1" lang="zh-CN" altLang="en-US" sz="3200" dirty="0">
                <a:latin typeface="宋体" charset="-122"/>
              </a:rPr>
              <a:t>是刻画总体某方面概率特性的数量</a:t>
            </a:r>
            <a:r>
              <a:rPr kumimoji="1" lang="en-US" altLang="zh-CN" sz="3200" b="1" dirty="0">
                <a:latin typeface="宋体" charset="-122"/>
              </a:rPr>
              <a:t>.</a:t>
            </a:r>
          </a:p>
        </p:txBody>
      </p:sp>
      <p:sp>
        <p:nvSpPr>
          <p:cNvPr id="184324" name="Rectangle 4"/>
          <p:cNvSpPr>
            <a:spLocks noChangeArrowheads="1"/>
          </p:cNvSpPr>
          <p:nvPr/>
        </p:nvSpPr>
        <p:spPr bwMode="auto">
          <a:xfrm>
            <a:off x="611561" y="2492375"/>
            <a:ext cx="7992886"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just" eaLnBrk="1" hangingPunct="1"/>
            <a:r>
              <a:rPr kumimoji="1" lang="zh-CN" altLang="en-US" sz="3200" dirty="0">
                <a:latin typeface="宋体" charset="-122"/>
              </a:rPr>
              <a:t>当此数量未知时</a:t>
            </a:r>
            <a:r>
              <a:rPr kumimoji="1" lang="en-US" altLang="zh-CN" sz="3200" dirty="0">
                <a:latin typeface="宋体" charset="-122"/>
              </a:rPr>
              <a:t>,</a:t>
            </a:r>
            <a:r>
              <a:rPr kumimoji="1" lang="zh-CN" altLang="en-US" sz="3200" dirty="0">
                <a:latin typeface="宋体" charset="-122"/>
              </a:rPr>
              <a:t>从总体抽出一个</a:t>
            </a:r>
            <a:r>
              <a:rPr kumimoji="1" lang="zh-CN" altLang="en-US" sz="3200" b="1" i="1" dirty="0">
                <a:latin typeface="宋体" charset="-122"/>
              </a:rPr>
              <a:t>样本</a:t>
            </a:r>
            <a:r>
              <a:rPr kumimoji="1" lang="zh-CN" altLang="en-US" sz="3200" dirty="0">
                <a:latin typeface="宋体" charset="-122"/>
              </a:rPr>
              <a:t>，用某种方法对这个未知参数进行估计就是</a:t>
            </a:r>
            <a:r>
              <a:rPr kumimoji="1" lang="zh-CN" altLang="en-US" sz="3200" b="1" u="sng" dirty="0">
                <a:latin typeface="宋体" charset="-122"/>
              </a:rPr>
              <a:t>参数估计</a:t>
            </a:r>
            <a:r>
              <a:rPr kumimoji="1" lang="en-US" altLang="zh-CN" sz="3200" b="1" dirty="0">
                <a:latin typeface="宋体" charset="-122"/>
              </a:rPr>
              <a:t>.</a:t>
            </a:r>
          </a:p>
        </p:txBody>
      </p:sp>
      <p:sp>
        <p:nvSpPr>
          <p:cNvPr id="184325" name="Text Box 5"/>
          <p:cNvSpPr txBox="1">
            <a:spLocks noChangeArrowheads="1"/>
          </p:cNvSpPr>
          <p:nvPr/>
        </p:nvSpPr>
        <p:spPr bwMode="auto">
          <a:xfrm>
            <a:off x="611562" y="4076700"/>
            <a:ext cx="416840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dirty="0">
                <a:latin typeface="Times New Roman" pitchFamily="18" charset="0"/>
                <a:ea typeface="楷体_GB2312" pitchFamily="49" charset="-122"/>
              </a:rPr>
              <a:t>例如，</a:t>
            </a:r>
            <a:r>
              <a:rPr kumimoji="1" lang="en-US" altLang="zh-CN" sz="3200" i="1" dirty="0">
                <a:latin typeface="Times New Roman" pitchFamily="18" charset="0"/>
                <a:ea typeface="楷体_GB2312" pitchFamily="49" charset="-122"/>
              </a:rPr>
              <a:t>X ~N </a:t>
            </a:r>
            <a:r>
              <a:rPr kumimoji="1" lang="en-US" altLang="zh-CN" sz="3200" dirty="0">
                <a:latin typeface="Times New Roman" pitchFamily="18" charset="0"/>
                <a:ea typeface="楷体_GB2312" pitchFamily="49" charset="-122"/>
              </a:rPr>
              <a:t>(</a:t>
            </a:r>
            <a:r>
              <a:rPr kumimoji="1" lang="en-US" altLang="zh-CN" sz="3200" i="1" dirty="0">
                <a:latin typeface="Times New Roman" pitchFamily="18" charset="0"/>
                <a:ea typeface="楷体_GB2312" pitchFamily="49" charset="-122"/>
                <a:sym typeface="Symbol" pitchFamily="18" charset="2"/>
              </a:rPr>
              <a:t> , </a:t>
            </a:r>
            <a:r>
              <a:rPr kumimoji="1" lang="en-US" altLang="zh-CN" sz="3200" baseline="30000" dirty="0">
                <a:latin typeface="Times New Roman" pitchFamily="18" charset="0"/>
                <a:ea typeface="楷体_GB2312" pitchFamily="49" charset="-122"/>
                <a:sym typeface="Symbol" pitchFamily="18" charset="2"/>
              </a:rPr>
              <a:t>2</a:t>
            </a:r>
            <a:r>
              <a:rPr kumimoji="1" lang="en-US" altLang="zh-CN" sz="3200" dirty="0">
                <a:latin typeface="Times New Roman" pitchFamily="18" charset="0"/>
                <a:ea typeface="楷体_GB2312" pitchFamily="49" charset="-122"/>
              </a:rPr>
              <a:t>),</a:t>
            </a:r>
            <a:r>
              <a:rPr kumimoji="1" lang="en-US" altLang="zh-CN" sz="3600" dirty="0">
                <a:latin typeface="Times New Roman" pitchFamily="18" charset="0"/>
                <a:ea typeface="楷体_GB2312" pitchFamily="49" charset="-122"/>
              </a:rPr>
              <a:t> </a:t>
            </a:r>
          </a:p>
        </p:txBody>
      </p:sp>
      <p:grpSp>
        <p:nvGrpSpPr>
          <p:cNvPr id="2" name="Group 6"/>
          <p:cNvGrpSpPr>
            <a:grpSpLocks/>
          </p:cNvGrpSpPr>
          <p:nvPr/>
        </p:nvGrpSpPr>
        <p:grpSpPr bwMode="auto">
          <a:xfrm>
            <a:off x="683568" y="5229200"/>
            <a:ext cx="1873250" cy="1314450"/>
            <a:chOff x="1413" y="3283"/>
            <a:chExt cx="1239" cy="1051"/>
          </a:xfrm>
        </p:grpSpPr>
        <p:sp>
          <p:nvSpPr>
            <p:cNvPr id="5134" name="Rectangle 7"/>
            <p:cNvSpPr>
              <a:spLocks noChangeArrowheads="1"/>
            </p:cNvSpPr>
            <p:nvPr/>
          </p:nvSpPr>
          <p:spPr bwMode="auto">
            <a:xfrm>
              <a:off x="1413" y="3283"/>
              <a:ext cx="841" cy="365"/>
            </a:xfrm>
            <a:prstGeom prst="rect">
              <a:avLst/>
            </a:prstGeom>
            <a:noFill/>
            <a:ln w="19050">
              <a:solidFill>
                <a:srgbClr val="6600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grpSp>
          <p:nvGrpSpPr>
            <p:cNvPr id="5135" name="Group 8"/>
            <p:cNvGrpSpPr>
              <a:grpSpLocks/>
            </p:cNvGrpSpPr>
            <p:nvPr/>
          </p:nvGrpSpPr>
          <p:grpSpPr bwMode="auto">
            <a:xfrm>
              <a:off x="1552" y="3622"/>
              <a:ext cx="1100" cy="712"/>
              <a:chOff x="1552" y="3552"/>
              <a:chExt cx="1100" cy="712"/>
            </a:xfrm>
          </p:grpSpPr>
          <p:sp>
            <p:nvSpPr>
              <p:cNvPr id="5136" name="Line 9"/>
              <p:cNvSpPr>
                <a:spLocks noChangeShapeType="1"/>
              </p:cNvSpPr>
              <p:nvPr/>
            </p:nvSpPr>
            <p:spPr bwMode="auto">
              <a:xfrm>
                <a:off x="1872" y="3552"/>
                <a:ext cx="192" cy="192"/>
              </a:xfrm>
              <a:prstGeom prst="line">
                <a:avLst/>
              </a:prstGeom>
              <a:noFill/>
              <a:ln w="19050">
                <a:solidFill>
                  <a:srgbClr val="660033"/>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137" name="Text Box 10"/>
              <p:cNvSpPr txBox="1">
                <a:spLocks noChangeArrowheads="1"/>
              </p:cNvSpPr>
              <p:nvPr/>
            </p:nvSpPr>
            <p:spPr bwMode="auto">
              <a:xfrm>
                <a:off x="1552" y="3744"/>
                <a:ext cx="1100" cy="520"/>
              </a:xfrm>
              <a:prstGeom prst="rect">
                <a:avLst/>
              </a:prstGeom>
              <a:solidFill>
                <a:srgbClr val="FFFFCC"/>
              </a:solidFill>
              <a:ln w="9525">
                <a:solidFill>
                  <a:srgbClr val="660033"/>
                </a:solidFill>
                <a:miter lim="800000"/>
                <a:headEnd/>
                <a:tailEnd/>
              </a:ln>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b="1" dirty="0">
                    <a:latin typeface="Times New Roman" pitchFamily="18" charset="0"/>
                    <a:ea typeface="楷体_GB2312" pitchFamily="49" charset="-122"/>
                  </a:rPr>
                  <a:t>点估计</a:t>
                </a:r>
              </a:p>
            </p:txBody>
          </p:sp>
        </p:grpSp>
      </p:grpSp>
      <p:grpSp>
        <p:nvGrpSpPr>
          <p:cNvPr id="4" name="Group 11"/>
          <p:cNvGrpSpPr>
            <a:grpSpLocks/>
          </p:cNvGrpSpPr>
          <p:nvPr/>
        </p:nvGrpSpPr>
        <p:grpSpPr bwMode="auto">
          <a:xfrm>
            <a:off x="2267744" y="5229200"/>
            <a:ext cx="2520950" cy="1333500"/>
            <a:chOff x="2564" y="3264"/>
            <a:chExt cx="1747" cy="1077"/>
          </a:xfrm>
        </p:grpSpPr>
        <p:sp>
          <p:nvSpPr>
            <p:cNvPr id="5131" name="Rectangle 12"/>
            <p:cNvSpPr>
              <a:spLocks noChangeArrowheads="1"/>
            </p:cNvSpPr>
            <p:nvPr/>
          </p:nvSpPr>
          <p:spPr bwMode="auto">
            <a:xfrm>
              <a:off x="2564" y="3264"/>
              <a:ext cx="1177" cy="384"/>
            </a:xfrm>
            <a:prstGeom prst="rect">
              <a:avLst/>
            </a:prstGeom>
            <a:noFill/>
            <a:ln w="19050">
              <a:solidFill>
                <a:srgbClr val="6600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5132" name="Line 13"/>
            <p:cNvSpPr>
              <a:spLocks noChangeShapeType="1"/>
            </p:cNvSpPr>
            <p:nvPr/>
          </p:nvSpPr>
          <p:spPr bwMode="auto">
            <a:xfrm>
              <a:off x="3168" y="3648"/>
              <a:ext cx="336" cy="144"/>
            </a:xfrm>
            <a:prstGeom prst="line">
              <a:avLst/>
            </a:prstGeom>
            <a:noFill/>
            <a:ln w="19050">
              <a:solidFill>
                <a:srgbClr val="660033"/>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133" name="Text Box 14"/>
            <p:cNvSpPr txBox="1">
              <a:spLocks noChangeArrowheads="1"/>
            </p:cNvSpPr>
            <p:nvPr/>
          </p:nvSpPr>
          <p:spPr bwMode="auto">
            <a:xfrm>
              <a:off x="2894" y="3815"/>
              <a:ext cx="1417" cy="526"/>
            </a:xfrm>
            <a:prstGeom prst="rect">
              <a:avLst/>
            </a:prstGeom>
            <a:solidFill>
              <a:srgbClr val="FFFFCC"/>
            </a:solidFill>
            <a:ln w="9525">
              <a:solidFill>
                <a:srgbClr val="660033"/>
              </a:solidFill>
              <a:miter lim="800000"/>
              <a:headEnd/>
              <a:tailEnd/>
            </a:ln>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b="1">
                  <a:latin typeface="Times New Roman" pitchFamily="18" charset="0"/>
                  <a:ea typeface="楷体_GB2312" pitchFamily="49" charset="-122"/>
                </a:rPr>
                <a:t>区间估计</a:t>
              </a:r>
            </a:p>
          </p:txBody>
        </p:sp>
      </p:grpSp>
      <p:sp>
        <p:nvSpPr>
          <p:cNvPr id="17" name="Text Box 3"/>
          <p:cNvSpPr txBox="1">
            <a:spLocks noChangeArrowheads="1"/>
          </p:cNvSpPr>
          <p:nvPr/>
        </p:nvSpPr>
        <p:spPr bwMode="auto">
          <a:xfrm>
            <a:off x="611560" y="765175"/>
            <a:ext cx="7992887"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just"/>
            <a:r>
              <a:rPr kumimoji="1" lang="zh-CN" altLang="en-US" sz="3200" b="1" dirty="0">
                <a:latin typeface="宋体" charset="-122"/>
              </a:rPr>
              <a:t>前提</a:t>
            </a:r>
            <a:r>
              <a:rPr kumimoji="1" lang="zh-CN" altLang="en-US" sz="3200" dirty="0">
                <a:latin typeface="宋体" charset="-122"/>
              </a:rPr>
              <a:t>：根据经验可以事先确定总体的分布形式，但对某些参数不清楚。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4322"/>
                                        </p:tgtEl>
                                        <p:attrNameLst>
                                          <p:attrName>style.visibility</p:attrName>
                                        </p:attrNameLst>
                                      </p:cBhvr>
                                      <p:to>
                                        <p:strVal val="visible"/>
                                      </p:to>
                                    </p:set>
                                    <p:animEffect transition="in" filter="wipe(up)">
                                      <p:cBhvr>
                                        <p:cTn id="7" dur="500"/>
                                        <p:tgtEl>
                                          <p:spTgt spid="1843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4323"/>
                                        </p:tgtEl>
                                        <p:attrNameLst>
                                          <p:attrName>style.visibility</p:attrName>
                                        </p:attrNameLst>
                                      </p:cBhvr>
                                      <p:to>
                                        <p:strVal val="visible"/>
                                      </p:to>
                                    </p:set>
                                    <p:animEffect transition="in" filter="wipe(up)">
                                      <p:cBhvr>
                                        <p:cTn id="17" dur="500"/>
                                        <p:tgtEl>
                                          <p:spTgt spid="1843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4324"/>
                                        </p:tgtEl>
                                        <p:attrNameLst>
                                          <p:attrName>style.visibility</p:attrName>
                                        </p:attrNameLst>
                                      </p:cBhvr>
                                      <p:to>
                                        <p:strVal val="visible"/>
                                      </p:to>
                                    </p:set>
                                    <p:animEffect transition="in" filter="wipe(up)">
                                      <p:cBhvr>
                                        <p:cTn id="22" dur="500"/>
                                        <p:tgtEl>
                                          <p:spTgt spid="1843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4325"/>
                                        </p:tgtEl>
                                        <p:attrNameLst>
                                          <p:attrName>style.visibility</p:attrName>
                                        </p:attrNameLst>
                                      </p:cBhvr>
                                      <p:to>
                                        <p:strVal val="visible"/>
                                      </p:to>
                                    </p:set>
                                    <p:animEffect transition="in" filter="wipe(up)">
                                      <p:cBhvr>
                                        <p:cTn id="27" dur="500"/>
                                        <p:tgtEl>
                                          <p:spTgt spid="1843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84335"/>
                                        </p:tgtEl>
                                        <p:attrNameLst>
                                          <p:attrName>style.visibility</p:attrName>
                                        </p:attrNameLst>
                                      </p:cBhvr>
                                      <p:to>
                                        <p:strVal val="visible"/>
                                      </p:to>
                                    </p:set>
                                    <p:animEffect transition="in" filter="wipe(up)">
                                      <p:cBhvr>
                                        <p:cTn id="32" dur="500"/>
                                        <p:tgtEl>
                                          <p:spTgt spid="18433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up)">
                                      <p:cBhvr>
                                        <p:cTn id="37" dur="500"/>
                                        <p:tgtEl>
                                          <p:spTgt spid="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up)">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5" grpId="0" autoUpdateAnimBg="0"/>
      <p:bldP spid="184322" grpId="0" autoUpdateAnimBg="0"/>
      <p:bldP spid="184323" grpId="0" autoUpdateAnimBg="0"/>
      <p:bldP spid="184324" grpId="0" autoUpdateAnimBg="0"/>
      <p:bldP spid="184325" grpId="0" autoUpdateAnimBg="0"/>
      <p:bldP spid="17"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9" name="Rectangle 5"/>
          <p:cNvSpPr>
            <a:spLocks noChangeArrowheads="1"/>
          </p:cNvSpPr>
          <p:nvPr/>
        </p:nvSpPr>
        <p:spPr bwMode="auto">
          <a:xfrm>
            <a:off x="578972" y="5292785"/>
            <a:ext cx="40030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3200" b="1" dirty="0">
                <a:latin typeface="Times New Roman" pitchFamily="18" charset="0"/>
              </a:rPr>
              <a:t> ∴ </a:t>
            </a:r>
            <a:r>
              <a:rPr kumimoji="1" lang="el-GR" altLang="zh-CN" sz="3200" b="1" i="1" dirty="0">
                <a:latin typeface="Times New Roman" pitchFamily="18" charset="0"/>
              </a:rPr>
              <a:t>θ</a:t>
            </a:r>
            <a:r>
              <a:rPr kumimoji="1" lang="zh-CN" altLang="en-US" sz="3200" b="1" dirty="0">
                <a:latin typeface="Times New Roman" pitchFamily="18" charset="0"/>
              </a:rPr>
              <a:t>的极大似然估计</a:t>
            </a:r>
          </a:p>
        </p:txBody>
      </p:sp>
      <p:graphicFrame>
        <p:nvGraphicFramePr>
          <p:cNvPr id="201735" name="Object 7"/>
          <p:cNvGraphicFramePr>
            <a:graphicFrameLocks noChangeAspect="1"/>
          </p:cNvGraphicFramePr>
          <p:nvPr>
            <p:extLst>
              <p:ext uri="{D42A27DB-BD31-4B8C-83A1-F6EECF244321}">
                <p14:modId xmlns:p14="http://schemas.microsoft.com/office/powerpoint/2010/main" val="2245119634"/>
              </p:ext>
            </p:extLst>
          </p:nvPr>
        </p:nvGraphicFramePr>
        <p:xfrm>
          <a:off x="700088" y="2205038"/>
          <a:ext cx="3063875" cy="593725"/>
        </p:xfrm>
        <a:graphic>
          <a:graphicData uri="http://schemas.openxmlformats.org/presentationml/2006/ole">
            <mc:AlternateContent xmlns:mc="http://schemas.openxmlformats.org/markup-compatibility/2006">
              <mc:Choice xmlns:v="urn:schemas-microsoft-com:vml" Requires="v">
                <p:oleObj spid="_x0000_s57595" name="Equation" r:id="rId3" imgW="1180800" imgH="228600" progId="Equation.DSMT4">
                  <p:embed/>
                </p:oleObj>
              </mc:Choice>
              <mc:Fallback>
                <p:oleObj name="Equation" r:id="rId3" imgW="1180800" imgH="228600" progId="Equation.DSMT4">
                  <p:embed/>
                  <p:pic>
                    <p:nvPicPr>
                      <p:cNvPr id="0" name="Object 7"/>
                      <p:cNvPicPr>
                        <a:picLocks noChangeAspect="1" noChangeArrowheads="1"/>
                      </p:cNvPicPr>
                      <p:nvPr/>
                    </p:nvPicPr>
                    <p:blipFill>
                      <a:blip r:embed="rId4"/>
                      <a:srcRect/>
                      <a:stretch>
                        <a:fillRect/>
                      </a:stretch>
                    </p:blipFill>
                    <p:spPr bwMode="auto">
                      <a:xfrm>
                        <a:off x="700088" y="2205038"/>
                        <a:ext cx="3063875" cy="593725"/>
                      </a:xfrm>
                      <a:prstGeom prst="rect">
                        <a:avLst/>
                      </a:prstGeom>
                      <a:solidFill>
                        <a:schemeClr val="accent5">
                          <a:lumMod val="40000"/>
                          <a:lumOff val="60000"/>
                        </a:schemeClr>
                      </a:solidFill>
                      <a:ln>
                        <a:noFill/>
                      </a:ln>
                      <a:effectLst/>
                    </p:spPr>
                  </p:pic>
                </p:oleObj>
              </mc:Fallback>
            </mc:AlternateContent>
          </a:graphicData>
        </a:graphic>
      </p:graphicFrame>
      <p:graphicFrame>
        <p:nvGraphicFramePr>
          <p:cNvPr id="201736" name="Object 8"/>
          <p:cNvGraphicFramePr>
            <a:graphicFrameLocks noChangeAspect="1"/>
          </p:cNvGraphicFramePr>
          <p:nvPr>
            <p:extLst>
              <p:ext uri="{D42A27DB-BD31-4B8C-83A1-F6EECF244321}">
                <p14:modId xmlns:p14="http://schemas.microsoft.com/office/powerpoint/2010/main" val="4263639626"/>
              </p:ext>
            </p:extLst>
          </p:nvPr>
        </p:nvGraphicFramePr>
        <p:xfrm>
          <a:off x="2616200" y="5635625"/>
          <a:ext cx="4257675" cy="803275"/>
        </p:xfrm>
        <a:graphic>
          <a:graphicData uri="http://schemas.openxmlformats.org/presentationml/2006/ole">
            <mc:AlternateContent xmlns:mc="http://schemas.openxmlformats.org/markup-compatibility/2006">
              <mc:Choice xmlns:v="urn:schemas-microsoft-com:vml" Requires="v">
                <p:oleObj spid="_x0000_s57596" name="Equation" r:id="rId5" imgW="1346040" imgH="253800" progId="Equation.DSMT4">
                  <p:embed/>
                </p:oleObj>
              </mc:Choice>
              <mc:Fallback>
                <p:oleObj name="Equation" r:id="rId5" imgW="1346040" imgH="253800" progId="Equation.DSMT4">
                  <p:embed/>
                  <p:pic>
                    <p:nvPicPr>
                      <p:cNvPr id="0" name="Object 8"/>
                      <p:cNvPicPr>
                        <a:picLocks noChangeAspect="1" noChangeArrowheads="1"/>
                      </p:cNvPicPr>
                      <p:nvPr/>
                    </p:nvPicPr>
                    <p:blipFill>
                      <a:blip r:embed="rId6"/>
                      <a:srcRect/>
                      <a:stretch>
                        <a:fillRect/>
                      </a:stretch>
                    </p:blipFill>
                    <p:spPr bwMode="auto">
                      <a:xfrm>
                        <a:off x="2616200" y="5635625"/>
                        <a:ext cx="4257675" cy="80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Box 2"/>
          <p:cNvSpPr txBox="1">
            <a:spLocks noChangeArrowheads="1"/>
          </p:cNvSpPr>
          <p:nvPr/>
        </p:nvSpPr>
        <p:spPr bwMode="auto">
          <a:xfrm>
            <a:off x="539750" y="692696"/>
            <a:ext cx="4133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zh-CN" altLang="en-US" sz="2800" dirty="0"/>
              <a:t>∴回头分析似然函数定义</a:t>
            </a:r>
          </a:p>
        </p:txBody>
      </p:sp>
      <p:graphicFrame>
        <p:nvGraphicFramePr>
          <p:cNvPr id="4" name="对象 3"/>
          <p:cNvGraphicFramePr>
            <a:graphicFrameLocks noChangeAspect="1"/>
          </p:cNvGraphicFramePr>
          <p:nvPr>
            <p:extLst>
              <p:ext uri="{D42A27DB-BD31-4B8C-83A1-F6EECF244321}">
                <p14:modId xmlns:p14="http://schemas.microsoft.com/office/powerpoint/2010/main" val="4091594596"/>
              </p:ext>
            </p:extLst>
          </p:nvPr>
        </p:nvGraphicFramePr>
        <p:xfrm>
          <a:off x="1902381" y="1139111"/>
          <a:ext cx="5156677" cy="1028541"/>
        </p:xfrm>
        <a:graphic>
          <a:graphicData uri="http://schemas.openxmlformats.org/presentationml/2006/ole">
            <mc:AlternateContent xmlns:mc="http://schemas.openxmlformats.org/markup-compatibility/2006">
              <mc:Choice xmlns:v="urn:schemas-microsoft-com:vml" Requires="v">
                <p:oleObj spid="_x0000_s57597" name="Equation" r:id="rId7" imgW="2158920" imgH="431640" progId="Equation.DSMT4">
                  <p:embed/>
                </p:oleObj>
              </mc:Choice>
              <mc:Fallback>
                <p:oleObj name="Equation" r:id="rId7" imgW="2158920" imgH="431640" progId="Equation.DSMT4">
                  <p:embed/>
                  <p:pic>
                    <p:nvPicPr>
                      <p:cNvPr id="0" name="对象 3"/>
                      <p:cNvPicPr>
                        <a:picLocks noChangeAspect="1" noChangeArrowheads="1"/>
                      </p:cNvPicPr>
                      <p:nvPr/>
                    </p:nvPicPr>
                    <p:blipFill>
                      <a:blip r:embed="rId8"/>
                      <a:srcRect/>
                      <a:stretch>
                        <a:fillRect/>
                      </a:stretch>
                    </p:blipFill>
                    <p:spPr bwMode="auto">
                      <a:xfrm>
                        <a:off x="1902381" y="1139111"/>
                        <a:ext cx="5156677" cy="1028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5" name="对象 4"/>
              <p:cNvSpPr txBox="1"/>
              <p:nvPr/>
            </p:nvSpPr>
            <p:spPr bwMode="auto">
              <a:xfrm>
                <a:off x="644525" y="2914650"/>
                <a:ext cx="7872413" cy="658813"/>
              </a:xfrm>
              <a:prstGeom prst="rect">
                <a:avLst/>
              </a:prstGeom>
              <a:solidFill>
                <a:schemeClr val="accent5">
                  <a:lumMod val="40000"/>
                  <a:lumOff val="60000"/>
                </a:schemeClr>
              </a:solidFill>
              <a:ln>
                <a:noFill/>
              </a:ln>
              <a:effectLst/>
            </p:spPr>
            <p:txBody>
              <a:bodyPr>
                <a:normAutofit/>
              </a:bodyPr>
              <a:lstStyle/>
              <a:p>
                <a:pPr/>
                <a14:m>
                  <m:oMathPara xmlns:m="http://schemas.openxmlformats.org/officeDocument/2006/math">
                    <m:oMathParaPr>
                      <m:jc m:val="centerGroup"/>
                    </m:oMathParaPr>
                    <m:oMath xmlns:m="http://schemas.openxmlformats.org/officeDocument/2006/math">
                      <m:r>
                        <a:rPr lang="zh-CN" altLang="en-US" sz="2600" i="1">
                          <a:solidFill>
                            <a:srgbClr val="000000"/>
                          </a:solidFill>
                          <a:latin typeface="Cambria Math" panose="02040503050406030204" pitchFamily="18" charset="0"/>
                        </a:rPr>
                        <m:t>∵</m:t>
                      </m:r>
                      <m:acc>
                        <m:accPr>
                          <m:chr m:val="̂"/>
                          <m:ctrlPr>
                            <a:rPr lang="zh-CN" altLang="en-US" sz="2600" i="1">
                              <a:solidFill>
                                <a:srgbClr val="000000"/>
                              </a:solidFill>
                              <a:latin typeface="Cambria Math" panose="02040503050406030204" pitchFamily="18" charset="0"/>
                            </a:rPr>
                          </m:ctrlPr>
                        </m:accPr>
                        <m:e>
                          <m:r>
                            <a:rPr lang="zh-CN" altLang="en-US" sz="2600" i="1">
                              <a:solidFill>
                                <a:srgbClr val="000000"/>
                              </a:solidFill>
                              <a:latin typeface="Cambria Math" panose="02040503050406030204" pitchFamily="18" charset="0"/>
                            </a:rPr>
                            <m:t>𝜃</m:t>
                          </m:r>
                        </m:e>
                      </m:acc>
                      <m:r>
                        <a:rPr lang="en-US" altLang="zh-CN" sz="2600" i="1" smtClean="0">
                          <a:solidFill>
                            <a:srgbClr val="000000"/>
                          </a:solidFill>
                          <a:latin typeface="Cambria Math" panose="02040503050406030204" pitchFamily="18" charset="0"/>
                        </a:rPr>
                        <m:t>&gt;</m:t>
                      </m:r>
                      <m:func>
                        <m:funcPr>
                          <m:ctrlPr>
                            <a:rPr lang="zh-CN" altLang="en-US" sz="2600" i="1">
                              <a:solidFill>
                                <a:srgbClr val="000000"/>
                              </a:solidFill>
                              <a:latin typeface="Cambria Math" panose="02040503050406030204" pitchFamily="18" charset="0"/>
                            </a:rPr>
                          </m:ctrlPr>
                        </m:funcPr>
                        <m:fName>
                          <m:r>
                            <m:rPr>
                              <m:sty m:val="p"/>
                            </m:rPr>
                            <a:rPr lang="zh-CN" altLang="en-US" sz="2600" i="0">
                              <a:solidFill>
                                <a:srgbClr val="000000"/>
                              </a:solidFill>
                              <a:latin typeface="Cambria Math" panose="02040503050406030204" pitchFamily="18" charset="0"/>
                            </a:rPr>
                            <m:t>min</m:t>
                          </m:r>
                        </m:fName>
                        <m:e>
                          <m:r>
                            <a:rPr lang="zh-CN" altLang="en-US" sz="2600" i="1">
                              <a:solidFill>
                                <a:srgbClr val="000000"/>
                              </a:solidFill>
                              <a:latin typeface="Cambria Math" panose="02040503050406030204" pitchFamily="18" charset="0"/>
                            </a:rPr>
                            <m:t>{</m:t>
                          </m:r>
                        </m:e>
                      </m:func>
                      <m:sSub>
                        <m:sSubPr>
                          <m:ctrlPr>
                            <a:rPr lang="zh-CN" altLang="en-US" sz="2600" i="1">
                              <a:solidFill>
                                <a:srgbClr val="000000"/>
                              </a:solidFill>
                              <a:latin typeface="Cambria Math" panose="02040503050406030204" pitchFamily="18" charset="0"/>
                            </a:rPr>
                          </m:ctrlPr>
                        </m:sSubPr>
                        <m:e>
                          <m:r>
                            <a:rPr lang="zh-CN" altLang="en-US" sz="2600" i="1">
                              <a:solidFill>
                                <a:srgbClr val="000000"/>
                              </a:solidFill>
                              <a:latin typeface="Cambria Math" panose="02040503050406030204" pitchFamily="18" charset="0"/>
                            </a:rPr>
                            <m:t>𝑥</m:t>
                          </m:r>
                        </m:e>
                        <m:sub>
                          <m:r>
                            <a:rPr lang="zh-CN" altLang="en-US" sz="2600" i="1">
                              <a:solidFill>
                                <a:srgbClr val="000000"/>
                              </a:solidFill>
                              <a:latin typeface="Cambria Math" panose="02040503050406030204" pitchFamily="18" charset="0"/>
                            </a:rPr>
                            <m:t>1</m:t>
                          </m:r>
                        </m:sub>
                      </m:sSub>
                      <m:r>
                        <a:rPr lang="zh-CN" altLang="en-US" sz="2600" i="1">
                          <a:solidFill>
                            <a:srgbClr val="000000"/>
                          </a:solidFill>
                          <a:latin typeface="Cambria Math" panose="02040503050406030204" pitchFamily="18" charset="0"/>
                        </a:rPr>
                        <m:t>,</m:t>
                      </m:r>
                      <m:sSub>
                        <m:sSubPr>
                          <m:ctrlPr>
                            <a:rPr lang="zh-CN" altLang="en-US" sz="2600" i="1">
                              <a:solidFill>
                                <a:srgbClr val="000000"/>
                              </a:solidFill>
                              <a:latin typeface="Cambria Math" panose="02040503050406030204" pitchFamily="18" charset="0"/>
                            </a:rPr>
                          </m:ctrlPr>
                        </m:sSubPr>
                        <m:e>
                          <m:r>
                            <a:rPr lang="zh-CN" altLang="en-US" sz="2600" i="1">
                              <a:solidFill>
                                <a:srgbClr val="000000"/>
                              </a:solidFill>
                              <a:latin typeface="Cambria Math" panose="02040503050406030204" pitchFamily="18" charset="0"/>
                            </a:rPr>
                            <m:t>𝑥</m:t>
                          </m:r>
                        </m:e>
                        <m:sub>
                          <m:r>
                            <a:rPr lang="zh-CN" altLang="en-US" sz="2600" i="1">
                              <a:solidFill>
                                <a:srgbClr val="000000"/>
                              </a:solidFill>
                              <a:latin typeface="Cambria Math" panose="02040503050406030204" pitchFamily="18" charset="0"/>
                            </a:rPr>
                            <m:t>2</m:t>
                          </m:r>
                        </m:sub>
                      </m:sSub>
                      <m:r>
                        <a:rPr lang="zh-CN" altLang="en-US" sz="2600" i="1">
                          <a:solidFill>
                            <a:srgbClr val="000000"/>
                          </a:solidFill>
                          <a:latin typeface="Cambria Math" panose="02040503050406030204" pitchFamily="18" charset="0"/>
                        </a:rPr>
                        <m:t>,...,</m:t>
                      </m:r>
                      <m:sSub>
                        <m:sSubPr>
                          <m:ctrlPr>
                            <a:rPr lang="zh-CN" altLang="en-US" sz="2600" i="1">
                              <a:solidFill>
                                <a:srgbClr val="000000"/>
                              </a:solidFill>
                              <a:latin typeface="Cambria Math" panose="02040503050406030204" pitchFamily="18" charset="0"/>
                            </a:rPr>
                          </m:ctrlPr>
                        </m:sSubPr>
                        <m:e>
                          <m:r>
                            <a:rPr lang="zh-CN" altLang="en-US" sz="2600" i="1">
                              <a:solidFill>
                                <a:srgbClr val="000000"/>
                              </a:solidFill>
                              <a:latin typeface="Cambria Math" panose="02040503050406030204" pitchFamily="18" charset="0"/>
                            </a:rPr>
                            <m:t>𝑥</m:t>
                          </m:r>
                        </m:e>
                        <m:sub>
                          <m:r>
                            <a:rPr lang="zh-CN" altLang="en-US" sz="2600" i="1">
                              <a:solidFill>
                                <a:srgbClr val="000000"/>
                              </a:solidFill>
                              <a:latin typeface="Cambria Math" panose="02040503050406030204" pitchFamily="18" charset="0"/>
                            </a:rPr>
                            <m:t>𝑛</m:t>
                          </m:r>
                        </m:sub>
                      </m:sSub>
                      <m:r>
                        <a:rPr lang="zh-CN" altLang="en-US" sz="2600" i="1">
                          <a:solidFill>
                            <a:srgbClr val="000000"/>
                          </a:solidFill>
                          <a:latin typeface="Cambria Math" panose="02040503050406030204" pitchFamily="18" charset="0"/>
                        </a:rPr>
                        <m:t>}</m:t>
                      </m:r>
                      <m:r>
                        <a:rPr lang="zh-CN" altLang="en-US" sz="2600" i="1">
                          <a:solidFill>
                            <a:srgbClr val="000000"/>
                          </a:solidFill>
                          <a:latin typeface="Cambria Math" panose="02040503050406030204" pitchFamily="18" charset="0"/>
                        </a:rPr>
                        <m:t>时，</m:t>
                      </m:r>
                      <m:r>
                        <a:rPr lang="zh-CN" altLang="en-US" sz="2600" i="1">
                          <a:solidFill>
                            <a:srgbClr val="000000"/>
                          </a:solidFill>
                          <a:latin typeface="Cambria Math" panose="02040503050406030204" pitchFamily="18" charset="0"/>
                        </a:rPr>
                        <m:t>∃</m:t>
                      </m:r>
                      <m:r>
                        <a:rPr lang="zh-CN" altLang="en-US" sz="2600" i="1">
                          <a:solidFill>
                            <a:srgbClr val="000000"/>
                          </a:solidFill>
                          <a:latin typeface="Cambria Math" panose="02040503050406030204" pitchFamily="18" charset="0"/>
                        </a:rPr>
                        <m:t>𝑓</m:t>
                      </m:r>
                      <m:r>
                        <a:rPr lang="zh-CN" altLang="en-US" sz="2600" i="1">
                          <a:solidFill>
                            <a:srgbClr val="000000"/>
                          </a:solidFill>
                          <a:latin typeface="Cambria Math" panose="02040503050406030204" pitchFamily="18" charset="0"/>
                        </a:rPr>
                        <m:t>(</m:t>
                      </m:r>
                      <m:sSub>
                        <m:sSubPr>
                          <m:ctrlPr>
                            <a:rPr lang="zh-CN" altLang="en-US" sz="2600" i="1">
                              <a:solidFill>
                                <a:srgbClr val="000000"/>
                              </a:solidFill>
                              <a:latin typeface="Cambria Math" panose="02040503050406030204" pitchFamily="18" charset="0"/>
                            </a:rPr>
                          </m:ctrlPr>
                        </m:sSubPr>
                        <m:e>
                          <m:r>
                            <a:rPr lang="zh-CN" altLang="en-US" sz="2600" i="1">
                              <a:solidFill>
                                <a:srgbClr val="000000"/>
                              </a:solidFill>
                              <a:latin typeface="Cambria Math" panose="02040503050406030204" pitchFamily="18" charset="0"/>
                            </a:rPr>
                            <m:t>𝑥</m:t>
                          </m:r>
                        </m:e>
                        <m:sub>
                          <m:r>
                            <a:rPr lang="zh-CN" altLang="en-US" sz="2600" i="1">
                              <a:solidFill>
                                <a:srgbClr val="000000"/>
                              </a:solidFill>
                              <a:latin typeface="Cambria Math" panose="02040503050406030204" pitchFamily="18" charset="0"/>
                            </a:rPr>
                            <m:t>𝑖</m:t>
                          </m:r>
                        </m:sub>
                      </m:sSub>
                      <m:r>
                        <a:rPr lang="zh-CN" altLang="en-US" sz="2600" i="1">
                          <a:solidFill>
                            <a:srgbClr val="000000"/>
                          </a:solidFill>
                          <a:latin typeface="Cambria Math" panose="02040503050406030204" pitchFamily="18" charset="0"/>
                        </a:rPr>
                        <m:t>)</m:t>
                      </m:r>
                      <m:r>
                        <a:rPr lang="zh-CN" altLang="en-US" sz="2600" i="0">
                          <a:solidFill>
                            <a:srgbClr val="000000"/>
                          </a:solidFill>
                          <a:latin typeface="Cambria Math" panose="02040503050406030204" pitchFamily="18" charset="0"/>
                        </a:rPr>
                        <m:t>=</m:t>
                      </m:r>
                      <m:r>
                        <a:rPr lang="zh-CN" altLang="en-US" sz="2600" i="1">
                          <a:solidFill>
                            <a:srgbClr val="000000"/>
                          </a:solidFill>
                          <a:latin typeface="Cambria Math" panose="02040503050406030204" pitchFamily="18" charset="0"/>
                        </a:rPr>
                        <m:t>0   ∴</m:t>
                      </m:r>
                      <m:r>
                        <a:rPr lang="zh-CN" altLang="en-US" sz="2600" i="1">
                          <a:solidFill>
                            <a:srgbClr val="000000"/>
                          </a:solidFill>
                          <a:latin typeface="Cambria Math" panose="02040503050406030204" pitchFamily="18" charset="0"/>
                        </a:rPr>
                        <m:t>𝐿</m:t>
                      </m:r>
                      <m:r>
                        <a:rPr lang="zh-CN" altLang="en-US" sz="2600" i="1">
                          <a:solidFill>
                            <a:srgbClr val="000000"/>
                          </a:solidFill>
                          <a:latin typeface="Cambria Math" panose="02040503050406030204" pitchFamily="18" charset="0"/>
                        </a:rPr>
                        <m:t>(</m:t>
                      </m:r>
                      <m:acc>
                        <m:accPr>
                          <m:chr m:val="̂"/>
                          <m:ctrlPr>
                            <a:rPr lang="zh-CN" altLang="en-US" sz="2600" i="1">
                              <a:solidFill>
                                <a:srgbClr val="000000"/>
                              </a:solidFill>
                              <a:latin typeface="Cambria Math" panose="02040503050406030204" pitchFamily="18" charset="0"/>
                            </a:rPr>
                          </m:ctrlPr>
                        </m:accPr>
                        <m:e>
                          <m:r>
                            <a:rPr lang="zh-CN" altLang="en-US" sz="2600" i="1">
                              <a:solidFill>
                                <a:srgbClr val="000000"/>
                              </a:solidFill>
                              <a:latin typeface="Cambria Math" panose="02040503050406030204" pitchFamily="18" charset="0"/>
                            </a:rPr>
                            <m:t>𝜃</m:t>
                          </m:r>
                        </m:e>
                      </m:acc>
                      <m:r>
                        <a:rPr lang="zh-CN" altLang="en-US" sz="2600" i="1">
                          <a:solidFill>
                            <a:srgbClr val="000000"/>
                          </a:solidFill>
                          <a:latin typeface="Cambria Math" panose="02040503050406030204" pitchFamily="18" charset="0"/>
                        </a:rPr>
                        <m:t>)=0</m:t>
                      </m:r>
                    </m:oMath>
                  </m:oMathPara>
                </a14:m>
                <a:endParaRPr lang="zh-CN" altLang="en-US" sz="2600" dirty="0"/>
              </a:p>
            </p:txBody>
          </p:sp>
        </mc:Choice>
        <mc:Fallback xmlns="">
          <p:sp>
            <p:nvSpPr>
              <p:cNvPr id="5" name="对象 4"/>
              <p:cNvSpPr txBox="1">
                <a:spLocks noRot="1" noChangeAspect="1" noMove="1" noResize="1" noEditPoints="1" noAdjustHandles="1" noChangeArrowheads="1" noChangeShapeType="1" noTextEdit="1"/>
              </p:cNvSpPr>
              <p:nvPr/>
            </p:nvSpPr>
            <p:spPr bwMode="auto">
              <a:xfrm>
                <a:off x="644525" y="2914650"/>
                <a:ext cx="7872413" cy="658813"/>
              </a:xfrm>
              <a:prstGeom prst="rect">
                <a:avLst/>
              </a:prstGeom>
              <a:blipFill>
                <a:blip r:embed="rId9"/>
                <a:stretch>
                  <a:fillRect/>
                </a:stretch>
              </a:blipFill>
              <a:ln>
                <a:noFill/>
              </a:ln>
              <a:effectLst/>
            </p:spPr>
            <p:txBody>
              <a:bodyPr/>
              <a:lstStyle/>
              <a:p>
                <a:r>
                  <a:rPr lang="zh-CN" altLang="en-US">
                    <a:noFill/>
                  </a:rPr>
                  <a:t> </a:t>
                </a:r>
              </a:p>
            </p:txBody>
          </p:sp>
        </mc:Fallback>
      </mc:AlternateContent>
      <p:graphicFrame>
        <p:nvGraphicFramePr>
          <p:cNvPr id="6" name="对象 5"/>
          <p:cNvGraphicFramePr>
            <a:graphicFrameLocks noChangeAspect="1"/>
          </p:cNvGraphicFramePr>
          <p:nvPr>
            <p:extLst>
              <p:ext uri="{D42A27DB-BD31-4B8C-83A1-F6EECF244321}">
                <p14:modId xmlns:p14="http://schemas.microsoft.com/office/powerpoint/2010/main" val="4275333684"/>
              </p:ext>
            </p:extLst>
          </p:nvPr>
        </p:nvGraphicFramePr>
        <p:xfrm>
          <a:off x="627063" y="3705225"/>
          <a:ext cx="7445375" cy="658813"/>
        </p:xfrm>
        <a:graphic>
          <a:graphicData uri="http://schemas.openxmlformats.org/presentationml/2006/ole">
            <mc:AlternateContent xmlns:mc="http://schemas.openxmlformats.org/markup-compatibility/2006">
              <mc:Choice xmlns:v="urn:schemas-microsoft-com:vml" Requires="v">
                <p:oleObj spid="_x0000_s57598" name="Equation" r:id="rId10" imgW="2869920" imgH="253800" progId="Equation.DSMT4">
                  <p:embed/>
                </p:oleObj>
              </mc:Choice>
              <mc:Fallback>
                <p:oleObj name="Equation" r:id="rId10" imgW="2869920" imgH="253800" progId="Equation.DSMT4">
                  <p:embed/>
                  <p:pic>
                    <p:nvPicPr>
                      <p:cNvPr id="0" name="对象 5"/>
                      <p:cNvPicPr>
                        <a:picLocks noChangeAspect="1" noChangeArrowheads="1"/>
                      </p:cNvPicPr>
                      <p:nvPr/>
                    </p:nvPicPr>
                    <p:blipFill>
                      <a:blip r:embed="rId11"/>
                      <a:srcRect/>
                      <a:stretch>
                        <a:fillRect/>
                      </a:stretch>
                    </p:blipFill>
                    <p:spPr bwMode="auto">
                      <a:xfrm>
                        <a:off x="627063" y="3705225"/>
                        <a:ext cx="7445375" cy="658813"/>
                      </a:xfrm>
                      <a:prstGeom prst="rect">
                        <a:avLst/>
                      </a:prstGeom>
                      <a:solidFill>
                        <a:schemeClr val="accent5">
                          <a:lumMod val="40000"/>
                          <a:lumOff val="60000"/>
                        </a:schemeClr>
                      </a:solidFill>
                      <a:ln>
                        <a:noFill/>
                      </a:ln>
                      <a:effec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673282763"/>
              </p:ext>
            </p:extLst>
          </p:nvPr>
        </p:nvGraphicFramePr>
        <p:xfrm>
          <a:off x="555625" y="4481513"/>
          <a:ext cx="3325813" cy="627062"/>
        </p:xfrm>
        <a:graphic>
          <a:graphicData uri="http://schemas.openxmlformats.org/presentationml/2006/ole">
            <mc:AlternateContent xmlns:mc="http://schemas.openxmlformats.org/markup-compatibility/2006">
              <mc:Choice xmlns:v="urn:schemas-microsoft-com:vml" Requires="v">
                <p:oleObj spid="_x0000_s57599" name="Equation" r:id="rId12" imgW="1282680" imgH="241200" progId="Equation.DSMT4">
                  <p:embed/>
                </p:oleObj>
              </mc:Choice>
              <mc:Fallback>
                <p:oleObj name="Equation" r:id="rId12" imgW="1282680" imgH="241200" progId="Equation.DSMT4">
                  <p:embed/>
                  <p:pic>
                    <p:nvPicPr>
                      <p:cNvPr id="0" name=""/>
                      <p:cNvPicPr/>
                      <p:nvPr/>
                    </p:nvPicPr>
                    <p:blipFill>
                      <a:blip r:embed="rId13"/>
                      <a:stretch>
                        <a:fillRect/>
                      </a:stretch>
                    </p:blipFill>
                    <p:spPr>
                      <a:xfrm>
                        <a:off x="555625" y="4481513"/>
                        <a:ext cx="3325813" cy="627062"/>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7" name="矩形 6"/>
              <p:cNvSpPr/>
              <p:nvPr/>
            </p:nvSpPr>
            <p:spPr>
              <a:xfrm>
                <a:off x="6098148" y="194900"/>
                <a:ext cx="2719527" cy="753732"/>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altLang="zh-CN" dirty="0"/>
                  <a:t>f(x)=</a:t>
                </a:r>
                <a14:m>
                  <m:oMath xmlns:m="http://schemas.openxmlformats.org/officeDocument/2006/math">
                    <m:d>
                      <m:dPr>
                        <m:begChr m:val="{"/>
                        <m:endChr m:val=""/>
                        <m:ctrlPr>
                          <a:rPr lang="zh-CN" altLang="en-US" i="1">
                            <a:latin typeface="Cambria Math" panose="02040503050406030204" pitchFamily="18" charset="0"/>
                          </a:rPr>
                        </m:ctrlPr>
                      </m:dPr>
                      <m:e>
                        <m:m>
                          <m:mPr>
                            <m:mcs>
                              <m:mc>
                                <m:mcPr>
                                  <m:count m:val="1"/>
                                  <m:mcJc m:val="center"/>
                                </m:mcPr>
                              </m:mc>
                            </m:mcs>
                            <m:ctrlPr>
                              <a:rPr lang="zh-CN" altLang="en-US" i="1">
                                <a:latin typeface="Cambria Math" panose="02040503050406030204" pitchFamily="18" charset="0"/>
                              </a:rPr>
                            </m:ctrlPr>
                          </m:mPr>
                          <m:mr>
                            <m:e>
                              <m:r>
                                <a:rPr lang="zh-CN" altLang="en-US">
                                  <a:latin typeface="Cambria Math"/>
                                </a:rPr>
                                <m:t>2</m:t>
                              </m:r>
                              <m:sSup>
                                <m:sSupPr>
                                  <m:ctrlPr>
                                    <a:rPr lang="zh-CN" altLang="en-US" i="1">
                                      <a:latin typeface="Cambria Math" panose="02040503050406030204" pitchFamily="18" charset="0"/>
                                    </a:rPr>
                                  </m:ctrlPr>
                                </m:sSupPr>
                                <m:e>
                                  <m:r>
                                    <a:rPr lang="zh-CN" altLang="en-US" i="1">
                                      <a:latin typeface="Cambria Math"/>
                                    </a:rPr>
                                    <m:t>𝑒</m:t>
                                  </m:r>
                                </m:e>
                                <m:sup>
                                  <m:d>
                                    <m:dPr>
                                      <m:begChr m:val=""/>
                                      <m:ctrlPr>
                                        <a:rPr lang="zh-CN" altLang="en-US" i="1">
                                          <a:latin typeface="Cambria Math" panose="02040503050406030204" pitchFamily="18" charset="0"/>
                                        </a:rPr>
                                      </m:ctrlPr>
                                    </m:dPr>
                                    <m:e>
                                      <m:r>
                                        <a:rPr lang="zh-CN" altLang="en-US">
                                          <a:latin typeface="Cambria Math"/>
                                        </a:rPr>
                                        <m:t>−2(</m:t>
                                      </m:r>
                                      <m:r>
                                        <a:rPr lang="zh-CN" altLang="en-US" i="1">
                                          <a:latin typeface="Cambria Math"/>
                                        </a:rPr>
                                        <m:t>𝑥</m:t>
                                      </m:r>
                                      <m:r>
                                        <a:rPr lang="zh-CN" altLang="en-US">
                                          <a:latin typeface="Cambria Math"/>
                                        </a:rPr>
                                        <m:t>−</m:t>
                                      </m:r>
                                      <m:r>
                                        <a:rPr lang="zh-CN" altLang="en-US" i="1">
                                          <a:latin typeface="Cambria Math"/>
                                        </a:rPr>
                                        <m:t>𝜃</m:t>
                                      </m:r>
                                    </m:e>
                                  </m:d>
                                </m:sup>
                              </m:sSup>
                              <m:r>
                                <m:rPr>
                                  <m:nor/>
                                </m:rPr>
                                <a:rPr lang="zh-CN" altLang="en-US" i="1"/>
                                <m:t> </m:t>
                              </m:r>
                              <m:r>
                                <a:rPr lang="zh-CN" altLang="en-US">
                                  <a:latin typeface="Cambria Math"/>
                                </a:rPr>
                                <m:t>,</m:t>
                              </m:r>
                              <m:r>
                                <m:rPr>
                                  <m:nor/>
                                </m:rPr>
                                <a:rPr lang="zh-CN" altLang="en-US" i="1"/>
                                <m:t> </m:t>
                              </m:r>
                              <m:r>
                                <a:rPr lang="zh-CN" altLang="en-US" i="1">
                                  <a:latin typeface="Cambria Math"/>
                                </a:rPr>
                                <m:t>𝑥</m:t>
                              </m:r>
                              <m:r>
                                <a:rPr lang="zh-CN" altLang="en-US">
                                  <a:latin typeface="Cambria Math"/>
                                </a:rPr>
                                <m:t>≥</m:t>
                              </m:r>
                              <m:r>
                                <a:rPr lang="zh-CN" altLang="en-US" i="1">
                                  <a:latin typeface="Cambria Math"/>
                                </a:rPr>
                                <m:t>𝜃</m:t>
                              </m:r>
                            </m:e>
                          </m:mr>
                          <m:mr>
                            <m:e>
                              <m:r>
                                <m:rPr>
                                  <m:nor/>
                                </m:rPr>
                                <a:rPr lang="zh-CN" altLang="en-US" i="1"/>
                                <m:t> </m:t>
                              </m:r>
                              <m:r>
                                <a:rPr lang="zh-CN" altLang="en-US">
                                  <a:latin typeface="Cambria Math"/>
                                </a:rPr>
                                <m:t>0</m:t>
                              </m:r>
                              <m:r>
                                <m:rPr>
                                  <m:nor/>
                                </m:rPr>
                                <a:rPr lang="zh-CN" altLang="en-US" i="1"/>
                                <m:t> </m:t>
                              </m:r>
                              <m:r>
                                <a:rPr lang="zh-CN" altLang="en-US">
                                  <a:latin typeface="Cambria Math"/>
                                </a:rPr>
                                <m:t>,</m:t>
                              </m:r>
                              <m:r>
                                <m:rPr>
                                  <m:nor/>
                                </m:rPr>
                                <a:rPr lang="zh-CN" altLang="en-US" i="1"/>
                                <m:t>    </m:t>
                              </m:r>
                              <m:r>
                                <a:rPr lang="zh-CN" altLang="en-US" i="1">
                                  <a:latin typeface="Cambria Math"/>
                                </a:rPr>
                                <m:t>𝑥</m:t>
                              </m:r>
                              <m:r>
                                <a:rPr lang="zh-CN" altLang="en-US">
                                  <a:latin typeface="Cambria Math"/>
                                </a:rPr>
                                <m:t>&lt;</m:t>
                              </m:r>
                              <m:r>
                                <a:rPr lang="zh-CN" altLang="en-US" i="1">
                                  <a:latin typeface="Cambria Math"/>
                                </a:rPr>
                                <m:t>𝜃</m:t>
                              </m:r>
                            </m:e>
                          </m:mr>
                        </m:m>
                      </m:e>
                    </m:d>
                  </m:oMath>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6098148" y="194900"/>
                <a:ext cx="2719527" cy="753732"/>
              </a:xfrm>
              <a:prstGeom prst="rect">
                <a:avLst/>
              </a:prstGeom>
              <a:blipFill rotWithShape="1">
                <a:blip r:embed="rId15"/>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01735"/>
                                        </p:tgtEl>
                                        <p:attrNameLst>
                                          <p:attrName>style.visibility</p:attrName>
                                        </p:attrNameLst>
                                      </p:cBhvr>
                                      <p:to>
                                        <p:strVal val="visible"/>
                                      </p:to>
                                    </p:set>
                                    <p:animEffect transition="in" filter="checkerboard(across)">
                                      <p:cBhvr>
                                        <p:cTn id="17" dur="500"/>
                                        <p:tgtEl>
                                          <p:spTgt spid="2017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heckerboard(across)">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2779"/>
                                        </p:tgtEl>
                                        <p:attrNameLst>
                                          <p:attrName>style.visibility</p:attrName>
                                        </p:attrNameLst>
                                      </p:cBhvr>
                                      <p:to>
                                        <p:strVal val="visible"/>
                                      </p:to>
                                    </p:set>
                                    <p:animEffect transition="in" filter="fade">
                                      <p:cBhvr>
                                        <p:cTn id="31" dur="500"/>
                                        <p:tgtEl>
                                          <p:spTgt spid="3277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ntr" presetSubtype="10" fill="hold" nodeType="clickEffect">
                                  <p:stCondLst>
                                    <p:cond delay="0"/>
                                  </p:stCondLst>
                                  <p:childTnLst>
                                    <p:set>
                                      <p:cBhvr>
                                        <p:cTn id="35" dur="1" fill="hold">
                                          <p:stCondLst>
                                            <p:cond delay="0"/>
                                          </p:stCondLst>
                                        </p:cTn>
                                        <p:tgtEl>
                                          <p:spTgt spid="201736"/>
                                        </p:tgtEl>
                                        <p:attrNameLst>
                                          <p:attrName>style.visibility</p:attrName>
                                        </p:attrNameLst>
                                      </p:cBhvr>
                                      <p:to>
                                        <p:strVal val="visible"/>
                                      </p:to>
                                    </p:set>
                                    <p:animEffect transition="in" filter="checkerboard(across)">
                                      <p:cBhvr>
                                        <p:cTn id="36" dur="500"/>
                                        <p:tgtEl>
                                          <p:spTgt spid="201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9"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323528" y="115888"/>
            <a:ext cx="820883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b="1" dirty="0">
                <a:latin typeface="黑体" pitchFamily="49" charset="-122"/>
                <a:ea typeface="黑体" pitchFamily="49" charset="-122"/>
              </a:rPr>
              <a:t>例</a:t>
            </a:r>
            <a:r>
              <a:rPr kumimoji="1" lang="en-US" altLang="zh-CN" sz="3200" b="1" dirty="0">
                <a:latin typeface="黑体" pitchFamily="49" charset="-122"/>
                <a:ea typeface="黑体" pitchFamily="49" charset="-122"/>
              </a:rPr>
              <a:t>6.1.9</a:t>
            </a:r>
            <a:r>
              <a:rPr kumimoji="1" lang="zh-CN" altLang="en-US" sz="3200" dirty="0">
                <a:latin typeface="Times New Roman" pitchFamily="18" charset="0"/>
                <a:ea typeface="楷体_GB2312" pitchFamily="49" charset="-122"/>
              </a:rPr>
              <a:t>  设</a:t>
            </a:r>
            <a:r>
              <a:rPr kumimoji="1" lang="en-US" altLang="zh-CN" sz="3200" i="1" dirty="0">
                <a:latin typeface="Times New Roman" pitchFamily="18" charset="0"/>
                <a:ea typeface="楷体_GB2312" pitchFamily="49" charset="-122"/>
              </a:rPr>
              <a:t>X</a:t>
            </a:r>
            <a:r>
              <a:rPr kumimoji="1" lang="en-US" altLang="zh-CN" sz="3200" baseline="-25000" dirty="0">
                <a:latin typeface="Times New Roman" pitchFamily="18" charset="0"/>
                <a:ea typeface="楷体_GB2312" pitchFamily="49" charset="-122"/>
              </a:rPr>
              <a:t>1</a:t>
            </a:r>
            <a:r>
              <a:rPr kumimoji="1" lang="en-US" altLang="zh-CN" sz="3200" dirty="0">
                <a:latin typeface="Times New Roman" pitchFamily="18" charset="0"/>
                <a:ea typeface="楷体_GB2312" pitchFamily="49" charset="-122"/>
              </a:rPr>
              <a:t>, </a:t>
            </a:r>
            <a:r>
              <a:rPr kumimoji="1" lang="en-US" altLang="zh-CN" sz="3200" i="1" dirty="0">
                <a:latin typeface="Times New Roman" pitchFamily="18" charset="0"/>
                <a:ea typeface="楷体_GB2312" pitchFamily="49" charset="-122"/>
              </a:rPr>
              <a:t>X</a:t>
            </a:r>
            <a:r>
              <a:rPr kumimoji="1" lang="en-US" altLang="zh-CN" sz="3200" baseline="-25000" dirty="0">
                <a:latin typeface="Times New Roman" pitchFamily="18" charset="0"/>
                <a:ea typeface="楷体_GB2312" pitchFamily="49" charset="-122"/>
              </a:rPr>
              <a:t>2</a:t>
            </a:r>
            <a:r>
              <a:rPr kumimoji="1" lang="en-US" altLang="zh-CN" sz="3200" dirty="0">
                <a:latin typeface="Times New Roman" pitchFamily="18" charset="0"/>
                <a:ea typeface="楷体_GB2312" pitchFamily="49" charset="-122"/>
              </a:rPr>
              <a:t>,…, </a:t>
            </a:r>
            <a:r>
              <a:rPr kumimoji="1" lang="en-US" altLang="zh-CN" sz="3200" i="1" dirty="0" err="1">
                <a:latin typeface="Times New Roman" pitchFamily="18" charset="0"/>
                <a:ea typeface="楷体_GB2312" pitchFamily="49" charset="-122"/>
              </a:rPr>
              <a:t>X</a:t>
            </a:r>
            <a:r>
              <a:rPr kumimoji="1" lang="en-US" altLang="zh-CN" sz="3200" i="1" baseline="-25000" dirty="0" err="1">
                <a:latin typeface="Times New Roman" pitchFamily="18" charset="0"/>
                <a:ea typeface="楷体_GB2312" pitchFamily="49" charset="-122"/>
              </a:rPr>
              <a:t>n</a:t>
            </a:r>
            <a:r>
              <a:rPr kumimoji="1" lang="zh-CN" altLang="en-US" sz="3200" dirty="0">
                <a:latin typeface="Times New Roman" pitchFamily="18" charset="0"/>
                <a:ea typeface="楷体_GB2312" pitchFamily="49" charset="-122"/>
              </a:rPr>
              <a:t>是来自参数为</a:t>
            </a:r>
            <a:r>
              <a:rPr kumimoji="1" lang="en-US" altLang="zh-CN" sz="3200" dirty="0">
                <a:latin typeface="Times New Roman" pitchFamily="18" charset="0"/>
                <a:ea typeface="楷体_GB2312" pitchFamily="49" charset="-122"/>
              </a:rPr>
              <a:t>λ</a:t>
            </a:r>
            <a:r>
              <a:rPr kumimoji="1" lang="zh-CN" altLang="en-US" sz="3200" dirty="0">
                <a:latin typeface="Times New Roman" pitchFamily="18" charset="0"/>
                <a:ea typeface="楷体_GB2312" pitchFamily="49" charset="-122"/>
              </a:rPr>
              <a:t>的泊松分布总体的一个样本，求 </a:t>
            </a:r>
            <a:r>
              <a:rPr kumimoji="1" lang="en-US" altLang="zh-CN" sz="3200" i="1" dirty="0">
                <a:latin typeface="Times New Roman" pitchFamily="18" charset="0"/>
                <a:ea typeface="楷体_GB2312" pitchFamily="49" charset="-122"/>
              </a:rPr>
              <a:t>λ</a:t>
            </a:r>
            <a:r>
              <a:rPr kumimoji="1" lang="zh-CN" altLang="en-US" sz="3200" dirty="0">
                <a:latin typeface="Times New Roman" pitchFamily="18" charset="0"/>
                <a:ea typeface="楷体_GB2312" pitchFamily="49" charset="-122"/>
                <a:sym typeface="Symbol" pitchFamily="18" charset="2"/>
              </a:rPr>
              <a:t>的极大似然估计</a:t>
            </a:r>
            <a:r>
              <a:rPr kumimoji="1" lang="en-US" altLang="zh-CN" sz="3200" dirty="0">
                <a:latin typeface="Times New Roman" pitchFamily="18" charset="0"/>
                <a:ea typeface="楷体_GB2312" pitchFamily="49" charset="-122"/>
                <a:sym typeface="Symbol" pitchFamily="18" charset="2"/>
              </a:rPr>
              <a:t>.</a:t>
            </a:r>
            <a:endParaRPr kumimoji="1" lang="en-US" altLang="zh-CN" sz="3200" baseline="30000" dirty="0">
              <a:latin typeface="Times New Roman" pitchFamily="18" charset="0"/>
              <a:ea typeface="楷体_GB2312" pitchFamily="49" charset="-122"/>
              <a:sym typeface="Symbol" pitchFamily="18" charset="2"/>
            </a:endParaRPr>
          </a:p>
        </p:txBody>
      </p:sp>
      <p:grpSp>
        <p:nvGrpSpPr>
          <p:cNvPr id="2" name="Group 3"/>
          <p:cNvGrpSpPr>
            <a:grpSpLocks/>
          </p:cNvGrpSpPr>
          <p:nvPr/>
        </p:nvGrpSpPr>
        <p:grpSpPr bwMode="auto">
          <a:xfrm>
            <a:off x="1506538" y="1001565"/>
            <a:ext cx="4663154" cy="1244022"/>
            <a:chOff x="326" y="981"/>
            <a:chExt cx="3064" cy="850"/>
          </a:xfrm>
        </p:grpSpPr>
        <p:sp>
          <p:nvSpPr>
            <p:cNvPr id="33801" name="Text Box 4"/>
            <p:cNvSpPr txBox="1">
              <a:spLocks noChangeArrowheads="1"/>
            </p:cNvSpPr>
            <p:nvPr/>
          </p:nvSpPr>
          <p:spPr bwMode="auto">
            <a:xfrm>
              <a:off x="326" y="1222"/>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b="1">
                  <a:latin typeface="Times New Roman" pitchFamily="18" charset="0"/>
                  <a:ea typeface="黑体" pitchFamily="49" charset="-122"/>
                </a:rPr>
                <a:t>解</a:t>
              </a:r>
            </a:p>
          </p:txBody>
        </p:sp>
        <p:graphicFrame>
          <p:nvGraphicFramePr>
            <p:cNvPr id="33802" name="Object 5"/>
            <p:cNvGraphicFramePr>
              <a:graphicFrameLocks noChangeAspect="1"/>
            </p:cNvGraphicFramePr>
            <p:nvPr>
              <p:extLst>
                <p:ext uri="{D42A27DB-BD31-4B8C-83A1-F6EECF244321}">
                  <p14:modId xmlns:p14="http://schemas.microsoft.com/office/powerpoint/2010/main" val="712140317"/>
                </p:ext>
              </p:extLst>
            </p:nvPr>
          </p:nvGraphicFramePr>
          <p:xfrm>
            <a:off x="989" y="981"/>
            <a:ext cx="2401" cy="850"/>
          </p:xfrm>
          <a:graphic>
            <a:graphicData uri="http://schemas.openxmlformats.org/presentationml/2006/ole">
              <mc:AlternateContent xmlns:mc="http://schemas.openxmlformats.org/markup-compatibility/2006">
                <mc:Choice xmlns:v="urn:schemas-microsoft-com:vml" Requires="v">
                  <p:oleObj spid="_x0000_s34793" name="Equation" r:id="rId3" imgW="1231560" imgH="419040" progId="Equation.DSMT4">
                    <p:embed/>
                  </p:oleObj>
                </mc:Choice>
                <mc:Fallback>
                  <p:oleObj name="Equation" r:id="rId3" imgW="1231560" imgH="419040" progId="Equation.DSMT4">
                    <p:embed/>
                    <p:pic>
                      <p:nvPicPr>
                        <p:cNvPr id="0" name="Object 5"/>
                        <p:cNvPicPr>
                          <a:picLocks noChangeAspect="1" noChangeArrowheads="1"/>
                        </p:cNvPicPr>
                        <p:nvPr/>
                      </p:nvPicPr>
                      <p:blipFill>
                        <a:blip r:embed="rId4"/>
                        <a:srcRect/>
                        <a:stretch>
                          <a:fillRect/>
                        </a:stretch>
                      </p:blipFill>
                      <p:spPr bwMode="auto">
                        <a:xfrm>
                          <a:off x="989" y="981"/>
                          <a:ext cx="2401" cy="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98663" name="Object 7"/>
          <p:cNvGraphicFramePr>
            <a:graphicFrameLocks noChangeAspect="1"/>
          </p:cNvGraphicFramePr>
          <p:nvPr>
            <p:extLst>
              <p:ext uri="{D42A27DB-BD31-4B8C-83A1-F6EECF244321}">
                <p14:modId xmlns:p14="http://schemas.microsoft.com/office/powerpoint/2010/main" val="3129558082"/>
              </p:ext>
            </p:extLst>
          </p:nvPr>
        </p:nvGraphicFramePr>
        <p:xfrm>
          <a:off x="1357313" y="3419475"/>
          <a:ext cx="5414962" cy="1189038"/>
        </p:xfrm>
        <a:graphic>
          <a:graphicData uri="http://schemas.openxmlformats.org/presentationml/2006/ole">
            <mc:AlternateContent xmlns:mc="http://schemas.openxmlformats.org/markup-compatibility/2006">
              <mc:Choice xmlns:v="urn:schemas-microsoft-com:vml" Requires="v">
                <p:oleObj spid="_x0000_s34794" name="Equation" r:id="rId5" imgW="1968480" imgH="431640" progId="Equation.DSMT4">
                  <p:embed/>
                </p:oleObj>
              </mc:Choice>
              <mc:Fallback>
                <p:oleObj name="Equation" r:id="rId5" imgW="1968480" imgH="431640" progId="Equation.DSMT4">
                  <p:embed/>
                  <p:pic>
                    <p:nvPicPr>
                      <p:cNvPr id="0" name="Object 7"/>
                      <p:cNvPicPr>
                        <a:picLocks noChangeAspect="1" noChangeArrowheads="1"/>
                      </p:cNvPicPr>
                      <p:nvPr/>
                    </p:nvPicPr>
                    <p:blipFill>
                      <a:blip r:embed="rId6"/>
                      <a:srcRect/>
                      <a:stretch>
                        <a:fillRect/>
                      </a:stretch>
                    </p:blipFill>
                    <p:spPr bwMode="auto">
                      <a:xfrm>
                        <a:off x="1357313" y="3419475"/>
                        <a:ext cx="5414962"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8664" name="Object 8"/>
          <p:cNvGraphicFramePr>
            <a:graphicFrameLocks noChangeAspect="1"/>
          </p:cNvGraphicFramePr>
          <p:nvPr>
            <p:extLst>
              <p:ext uri="{D42A27DB-BD31-4B8C-83A1-F6EECF244321}">
                <p14:modId xmlns:p14="http://schemas.microsoft.com/office/powerpoint/2010/main" val="3985280144"/>
              </p:ext>
            </p:extLst>
          </p:nvPr>
        </p:nvGraphicFramePr>
        <p:xfrm>
          <a:off x="3308137" y="2200755"/>
          <a:ext cx="4218480" cy="1628836"/>
        </p:xfrm>
        <a:graphic>
          <a:graphicData uri="http://schemas.openxmlformats.org/presentationml/2006/ole">
            <mc:AlternateContent xmlns:mc="http://schemas.openxmlformats.org/markup-compatibility/2006">
              <mc:Choice xmlns:v="urn:schemas-microsoft-com:vml" Requires="v">
                <p:oleObj spid="_x0000_s34795" name="Equation" r:id="rId7" imgW="1841400" imgH="711000" progId="Equation.DSMT4">
                  <p:embed/>
                </p:oleObj>
              </mc:Choice>
              <mc:Fallback>
                <p:oleObj name="Equation" r:id="rId7" imgW="1841400" imgH="711000" progId="Equation.DSMT4">
                  <p:embed/>
                  <p:pic>
                    <p:nvPicPr>
                      <p:cNvPr id="0" name="Object 8"/>
                      <p:cNvPicPr>
                        <a:picLocks noChangeAspect="1" noChangeArrowheads="1"/>
                      </p:cNvPicPr>
                      <p:nvPr/>
                    </p:nvPicPr>
                    <p:blipFill>
                      <a:blip r:embed="rId8"/>
                      <a:srcRect/>
                      <a:stretch>
                        <a:fillRect/>
                      </a:stretch>
                    </p:blipFill>
                    <p:spPr bwMode="auto">
                      <a:xfrm>
                        <a:off x="3308137" y="2200755"/>
                        <a:ext cx="4218480" cy="1628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695520235"/>
              </p:ext>
            </p:extLst>
          </p:nvPr>
        </p:nvGraphicFramePr>
        <p:xfrm>
          <a:off x="2593975" y="4276725"/>
          <a:ext cx="4094163" cy="1519238"/>
        </p:xfrm>
        <a:graphic>
          <a:graphicData uri="http://schemas.openxmlformats.org/presentationml/2006/ole">
            <mc:AlternateContent xmlns:mc="http://schemas.openxmlformats.org/markup-compatibility/2006">
              <mc:Choice xmlns:v="urn:schemas-microsoft-com:vml" Requires="v">
                <p:oleObj spid="_x0000_s34796" name="Equation" r:id="rId9" imgW="1473120" imgH="545760" progId="Equation.DSMT4">
                  <p:embed/>
                </p:oleObj>
              </mc:Choice>
              <mc:Fallback>
                <p:oleObj name="Equation" r:id="rId9" imgW="1473120" imgH="545760" progId="Equation.DSMT4">
                  <p:embed/>
                  <p:pic>
                    <p:nvPicPr>
                      <p:cNvPr id="0" name="对象 2"/>
                      <p:cNvPicPr>
                        <a:picLocks noChangeAspect="1" noChangeArrowheads="1"/>
                      </p:cNvPicPr>
                      <p:nvPr/>
                    </p:nvPicPr>
                    <p:blipFill>
                      <a:blip r:embed="rId10"/>
                      <a:srcRect/>
                      <a:stretch>
                        <a:fillRect/>
                      </a:stretch>
                    </p:blipFill>
                    <p:spPr bwMode="auto">
                      <a:xfrm>
                        <a:off x="2593975" y="4276725"/>
                        <a:ext cx="4094163" cy="151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414270771"/>
              </p:ext>
            </p:extLst>
          </p:nvPr>
        </p:nvGraphicFramePr>
        <p:xfrm>
          <a:off x="349250" y="5532438"/>
          <a:ext cx="8285163" cy="1179512"/>
        </p:xfrm>
        <a:graphic>
          <a:graphicData uri="http://schemas.openxmlformats.org/presentationml/2006/ole">
            <mc:AlternateContent xmlns:mc="http://schemas.openxmlformats.org/markup-compatibility/2006">
              <mc:Choice xmlns:v="urn:schemas-microsoft-com:vml" Requires="v">
                <p:oleObj spid="_x0000_s34797" name="Equation" r:id="rId11" imgW="2768400" imgH="393480" progId="Equation.DSMT4">
                  <p:embed/>
                </p:oleObj>
              </mc:Choice>
              <mc:Fallback>
                <p:oleObj name="Equation" r:id="rId11" imgW="2768400" imgH="393480" progId="Equation.DSMT4">
                  <p:embed/>
                  <p:pic>
                    <p:nvPicPr>
                      <p:cNvPr id="0" name="对象 3"/>
                      <p:cNvPicPr>
                        <a:picLocks noChangeAspect="1" noChangeArrowheads="1"/>
                      </p:cNvPicPr>
                      <p:nvPr/>
                    </p:nvPicPr>
                    <p:blipFill>
                      <a:blip r:embed="rId12"/>
                      <a:srcRect/>
                      <a:stretch>
                        <a:fillRect/>
                      </a:stretch>
                    </p:blipFill>
                    <p:spPr bwMode="auto">
                      <a:xfrm>
                        <a:off x="349250" y="5532438"/>
                        <a:ext cx="8285163"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8658"/>
                                        </p:tgtEl>
                                        <p:attrNameLst>
                                          <p:attrName>style.visibility</p:attrName>
                                        </p:attrNameLst>
                                      </p:cBhvr>
                                      <p:to>
                                        <p:strVal val="visible"/>
                                      </p:to>
                                    </p:set>
                                    <p:animEffect transition="in" filter="wipe(left)">
                                      <p:cBhvr>
                                        <p:cTn id="7" dur="500"/>
                                        <p:tgtEl>
                                          <p:spTgt spid="1986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98664"/>
                                        </p:tgtEl>
                                        <p:attrNameLst>
                                          <p:attrName>style.visibility</p:attrName>
                                        </p:attrNameLst>
                                      </p:cBhvr>
                                      <p:to>
                                        <p:strVal val="visible"/>
                                      </p:to>
                                    </p:set>
                                    <p:animEffect transition="in" filter="wipe(left)">
                                      <p:cBhvr>
                                        <p:cTn id="17" dur="500"/>
                                        <p:tgtEl>
                                          <p:spTgt spid="1986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98663"/>
                                        </p:tgtEl>
                                        <p:attrNameLst>
                                          <p:attrName>style.visibility</p:attrName>
                                        </p:attrNameLst>
                                      </p:cBhvr>
                                      <p:to>
                                        <p:strVal val="visible"/>
                                      </p:to>
                                    </p:set>
                                    <p:animEffect transition="in" filter="wipe(left)">
                                      <p:cBhvr>
                                        <p:cTn id="22" dur="500"/>
                                        <p:tgtEl>
                                          <p:spTgt spid="1986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301" name="Text Box 29"/>
          <p:cNvSpPr txBox="1">
            <a:spLocks noChangeArrowheads="1"/>
          </p:cNvSpPr>
          <p:nvPr/>
        </p:nvSpPr>
        <p:spPr bwMode="auto">
          <a:xfrm>
            <a:off x="828675" y="692696"/>
            <a:ext cx="4103688" cy="577850"/>
          </a:xfrm>
          <a:prstGeom prst="rect">
            <a:avLst/>
          </a:prstGeom>
          <a:ln/>
          <a:extLst/>
        </p:spPr>
        <p:style>
          <a:lnRef idx="1">
            <a:schemeClr val="accent1"/>
          </a:lnRef>
          <a:fillRef idx="2">
            <a:schemeClr val="accent1"/>
          </a:fillRef>
          <a:effectRef idx="1">
            <a:schemeClr val="accent1"/>
          </a:effectRef>
          <a:fontRef idx="minor">
            <a:schemeClr val="dk1"/>
          </a:fontRef>
        </p:style>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kumimoji="1" lang="en-US" altLang="zh-CN" sz="3200" b="1" dirty="0">
                <a:latin typeface="黑体" pitchFamily="49" charset="-122"/>
                <a:ea typeface="黑体" pitchFamily="49" charset="-122"/>
              </a:rPr>
              <a:t>4.</a:t>
            </a:r>
            <a:r>
              <a:rPr kumimoji="1" lang="zh-CN" altLang="en-US" sz="3200" b="1" dirty="0">
                <a:latin typeface="黑体" pitchFamily="49" charset="-122"/>
                <a:ea typeface="黑体" pitchFamily="49" charset="-122"/>
              </a:rPr>
              <a:t>点估计的评价标准</a:t>
            </a:r>
          </a:p>
        </p:txBody>
      </p:sp>
      <p:sp>
        <p:nvSpPr>
          <p:cNvPr id="182302" name="Text Box 30"/>
          <p:cNvSpPr txBox="1">
            <a:spLocks noChangeArrowheads="1"/>
          </p:cNvSpPr>
          <p:nvPr/>
        </p:nvSpPr>
        <p:spPr bwMode="auto">
          <a:xfrm>
            <a:off x="766763" y="1556792"/>
            <a:ext cx="783748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200" dirty="0">
                <a:latin typeface="楷体_GB2312" pitchFamily="49" charset="-122"/>
                <a:ea typeface="楷体_GB2312" pitchFamily="49" charset="-122"/>
              </a:rPr>
              <a:t>    </a:t>
            </a:r>
            <a:r>
              <a:rPr kumimoji="1" lang="zh-CN" altLang="en-US" sz="3200" dirty="0">
                <a:latin typeface="楷体_GB2312" pitchFamily="49" charset="-122"/>
                <a:ea typeface="楷体_GB2312" pitchFamily="49" charset="-122"/>
              </a:rPr>
              <a:t>对于同一个未知参数</a:t>
            </a:r>
            <a:r>
              <a:rPr kumimoji="1" lang="en-US" altLang="zh-CN" sz="3200" dirty="0">
                <a:latin typeface="楷体_GB2312" pitchFamily="49" charset="-122"/>
                <a:ea typeface="楷体_GB2312" pitchFamily="49" charset="-122"/>
              </a:rPr>
              <a:t>,</a:t>
            </a:r>
            <a:r>
              <a:rPr kumimoji="1" lang="zh-CN" altLang="en-US" sz="3200" dirty="0">
                <a:latin typeface="楷体_GB2312" pitchFamily="49" charset="-122"/>
                <a:ea typeface="楷体_GB2312" pitchFamily="49" charset="-122"/>
              </a:rPr>
              <a:t>不同的方法得到</a:t>
            </a:r>
          </a:p>
          <a:p>
            <a:pPr eaLnBrk="1" hangingPunct="1"/>
            <a:r>
              <a:rPr kumimoji="1" lang="zh-CN" altLang="en-US" sz="3200" dirty="0">
                <a:latin typeface="楷体_GB2312" pitchFamily="49" charset="-122"/>
                <a:ea typeface="楷体_GB2312" pitchFamily="49" charset="-122"/>
              </a:rPr>
              <a:t>的估计量可能不同</a:t>
            </a:r>
            <a:r>
              <a:rPr kumimoji="1" lang="en-US" altLang="zh-CN" sz="3200" dirty="0">
                <a:latin typeface="楷体_GB2312" pitchFamily="49" charset="-122"/>
                <a:ea typeface="楷体_GB2312" pitchFamily="49" charset="-122"/>
              </a:rPr>
              <a:t>,</a:t>
            </a:r>
            <a:r>
              <a:rPr kumimoji="1" lang="zh-CN" altLang="en-US" sz="3200" dirty="0">
                <a:latin typeface="楷体_GB2312" pitchFamily="49" charset="-122"/>
                <a:ea typeface="楷体_GB2312" pitchFamily="49" charset="-122"/>
              </a:rPr>
              <a:t>于是提出问题</a:t>
            </a:r>
            <a:r>
              <a:rPr kumimoji="1" lang="en-US" altLang="zh-CN" sz="3200" dirty="0">
                <a:latin typeface="楷体_GB2312" pitchFamily="49" charset="-122"/>
                <a:ea typeface="楷体_GB2312" pitchFamily="49" charset="-122"/>
              </a:rPr>
              <a:t>:</a:t>
            </a:r>
          </a:p>
        </p:txBody>
      </p:sp>
      <p:grpSp>
        <p:nvGrpSpPr>
          <p:cNvPr id="2" name="Group 31"/>
          <p:cNvGrpSpPr>
            <a:grpSpLocks/>
          </p:cNvGrpSpPr>
          <p:nvPr/>
        </p:nvGrpSpPr>
        <p:grpSpPr bwMode="auto">
          <a:xfrm>
            <a:off x="755650" y="2708920"/>
            <a:ext cx="6945313" cy="1238250"/>
            <a:chOff x="720" y="1867"/>
            <a:chExt cx="4375" cy="780"/>
          </a:xfrm>
        </p:grpSpPr>
        <p:sp>
          <p:nvSpPr>
            <p:cNvPr id="34828" name="Text Box 32"/>
            <p:cNvSpPr txBox="1">
              <a:spLocks noChangeArrowheads="1"/>
            </p:cNvSpPr>
            <p:nvPr/>
          </p:nvSpPr>
          <p:spPr bwMode="auto">
            <a:xfrm>
              <a:off x="956" y="1867"/>
              <a:ext cx="4139"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lnSpc>
                  <a:spcPct val="125000"/>
                </a:lnSpc>
              </a:pPr>
              <a:r>
                <a:rPr kumimoji="1" lang="zh-CN" altLang="en-US" sz="3200" b="1" dirty="0">
                  <a:latin typeface="宋体" charset="-122"/>
                </a:rPr>
                <a:t>应该选用哪一种估计量</a:t>
              </a:r>
              <a:r>
                <a:rPr kumimoji="1" lang="en-US" altLang="zh-CN" sz="3200" b="1" dirty="0">
                  <a:latin typeface="宋体" charset="-122"/>
                </a:rPr>
                <a:t>?</a:t>
              </a:r>
            </a:p>
            <a:p>
              <a:pPr eaLnBrk="1" hangingPunct="1">
                <a:lnSpc>
                  <a:spcPct val="125000"/>
                </a:lnSpc>
              </a:pPr>
              <a:r>
                <a:rPr kumimoji="1" lang="zh-CN" altLang="en-US" sz="3200" b="1" dirty="0">
                  <a:latin typeface="宋体" charset="-122"/>
                </a:rPr>
                <a:t>用何标准来评价一个估计量的好坏</a:t>
              </a:r>
              <a:r>
                <a:rPr kumimoji="1" lang="en-US" altLang="zh-CN" sz="3200" b="1" dirty="0">
                  <a:latin typeface="宋体" charset="-122"/>
                </a:rPr>
                <a:t>?</a:t>
              </a:r>
            </a:p>
          </p:txBody>
        </p:sp>
        <p:sp>
          <p:nvSpPr>
            <p:cNvPr id="34829" name="AutoShape 33"/>
            <p:cNvSpPr>
              <a:spLocks noChangeArrowheads="1"/>
            </p:cNvSpPr>
            <p:nvPr/>
          </p:nvSpPr>
          <p:spPr bwMode="auto">
            <a:xfrm>
              <a:off x="720" y="2016"/>
              <a:ext cx="144" cy="96"/>
            </a:xfrm>
            <a:prstGeom prst="triangle">
              <a:avLst>
                <a:gd name="adj" fmla="val 50000"/>
              </a:avLst>
            </a:prstGeom>
            <a:solidFill>
              <a:srgbClr val="00CC66"/>
            </a:solidFill>
            <a:ln w="9525">
              <a:solidFill>
                <a:schemeClr val="tx1"/>
              </a:solidFill>
              <a:miter lim="800000"/>
              <a:headEnd/>
              <a:tailEnd/>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lnSpc>
                  <a:spcPct val="125000"/>
                </a:lnSpc>
              </a:pPr>
              <a:endParaRPr lang="zh-CN" altLang="en-US"/>
            </a:p>
          </p:txBody>
        </p:sp>
        <p:sp>
          <p:nvSpPr>
            <p:cNvPr id="34830" name="AutoShape 34"/>
            <p:cNvSpPr>
              <a:spLocks noChangeArrowheads="1"/>
            </p:cNvSpPr>
            <p:nvPr/>
          </p:nvSpPr>
          <p:spPr bwMode="auto">
            <a:xfrm>
              <a:off x="720" y="2321"/>
              <a:ext cx="144" cy="96"/>
            </a:xfrm>
            <a:prstGeom prst="triangle">
              <a:avLst>
                <a:gd name="adj" fmla="val 50000"/>
              </a:avLst>
            </a:prstGeom>
            <a:solidFill>
              <a:srgbClr val="00CC66"/>
            </a:solidFill>
            <a:ln w="9525">
              <a:solidFill>
                <a:schemeClr val="tx1"/>
              </a:solidFill>
              <a:miter lim="800000"/>
              <a:headEnd/>
              <a:tailEnd/>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lnSpc>
                  <a:spcPct val="125000"/>
                </a:lnSpc>
              </a:pPr>
              <a:endParaRPr lang="zh-CN" altLang="en-US"/>
            </a:p>
          </p:txBody>
        </p:sp>
      </p:grpSp>
      <p:grpSp>
        <p:nvGrpSpPr>
          <p:cNvPr id="3" name="Group 35"/>
          <p:cNvGrpSpPr>
            <a:grpSpLocks/>
          </p:cNvGrpSpPr>
          <p:nvPr/>
        </p:nvGrpSpPr>
        <p:grpSpPr bwMode="auto">
          <a:xfrm>
            <a:off x="1620838" y="4221163"/>
            <a:ext cx="1895475" cy="1549400"/>
            <a:chOff x="1048" y="2880"/>
            <a:chExt cx="1016" cy="1104"/>
          </a:xfrm>
        </p:grpSpPr>
        <p:sp>
          <p:nvSpPr>
            <p:cNvPr id="34826" name="Text Box 36"/>
            <p:cNvSpPr txBox="1">
              <a:spLocks noChangeArrowheads="1"/>
            </p:cNvSpPr>
            <p:nvPr/>
          </p:nvSpPr>
          <p:spPr bwMode="auto">
            <a:xfrm>
              <a:off x="1048" y="3026"/>
              <a:ext cx="696" cy="92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20000"/>
                </a:spcBef>
              </a:pPr>
              <a:r>
                <a:rPr kumimoji="1" lang="zh-CN" altLang="en-US" sz="3600" b="1">
                  <a:latin typeface="楷体_GB2312" pitchFamily="49" charset="-122"/>
                  <a:ea typeface="楷体_GB2312" pitchFamily="49" charset="-122"/>
                </a:rPr>
                <a:t>常用</a:t>
              </a:r>
            </a:p>
            <a:p>
              <a:pPr eaLnBrk="1" hangingPunct="1">
                <a:spcBef>
                  <a:spcPct val="20000"/>
                </a:spcBef>
              </a:pPr>
              <a:r>
                <a:rPr kumimoji="1" lang="zh-CN" altLang="en-US" sz="3600" b="1">
                  <a:latin typeface="楷体_GB2312" pitchFamily="49" charset="-122"/>
                  <a:ea typeface="楷体_GB2312" pitchFamily="49" charset="-122"/>
                </a:rPr>
                <a:t>标准</a:t>
              </a:r>
              <a:endParaRPr kumimoji="1" lang="zh-CN" altLang="en-US" sz="3600" b="1">
                <a:latin typeface="Times New Roman" pitchFamily="18" charset="0"/>
                <a:ea typeface="楷体_GB2312" pitchFamily="49" charset="-122"/>
              </a:endParaRPr>
            </a:p>
          </p:txBody>
        </p:sp>
        <p:sp>
          <p:nvSpPr>
            <p:cNvPr id="34827" name="AutoShape 37"/>
            <p:cNvSpPr>
              <a:spLocks/>
            </p:cNvSpPr>
            <p:nvPr/>
          </p:nvSpPr>
          <p:spPr bwMode="auto">
            <a:xfrm>
              <a:off x="1968" y="2880"/>
              <a:ext cx="96" cy="1104"/>
            </a:xfrm>
            <a:prstGeom prst="leftBrace">
              <a:avLst>
                <a:gd name="adj1" fmla="val 958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grpSp>
      <p:sp>
        <p:nvSpPr>
          <p:cNvPr id="182310" name="Text Box 38"/>
          <p:cNvSpPr txBox="1">
            <a:spLocks noChangeArrowheads="1"/>
          </p:cNvSpPr>
          <p:nvPr/>
        </p:nvSpPr>
        <p:spPr bwMode="auto">
          <a:xfrm>
            <a:off x="3492500" y="4005263"/>
            <a:ext cx="36615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200" dirty="0">
                <a:latin typeface="Times New Roman" pitchFamily="18" charset="0"/>
                <a:ea typeface="楷体_GB2312" pitchFamily="49" charset="-122"/>
                <a:cs typeface="Times New Roman" panose="02020603050405020304" pitchFamily="18" charset="0"/>
              </a:rPr>
              <a:t>(1)  </a:t>
            </a:r>
            <a:r>
              <a:rPr kumimoji="1" lang="zh-CN" altLang="en-US" sz="3200" dirty="0">
                <a:latin typeface="Times New Roman" panose="02020603050405020304" pitchFamily="18" charset="0"/>
                <a:ea typeface="楷体_GB2312" pitchFamily="49" charset="-122"/>
                <a:cs typeface="Times New Roman" panose="02020603050405020304" pitchFamily="18" charset="0"/>
              </a:rPr>
              <a:t>无偏性 </a:t>
            </a:r>
            <a:r>
              <a:rPr kumimoji="1" lang="en-US" altLang="zh-CN" sz="3200" dirty="0">
                <a:latin typeface="Times New Roman" panose="02020603050405020304" pitchFamily="18" charset="0"/>
                <a:ea typeface="楷体_GB2312" pitchFamily="49" charset="-122"/>
                <a:cs typeface="Times New Roman" panose="02020603050405020304" pitchFamily="18" charset="0"/>
              </a:rPr>
              <a:t>unbiased</a:t>
            </a:r>
            <a:endParaRPr kumimoji="1" lang="zh-CN" altLang="en-US" sz="3200" dirty="0">
              <a:latin typeface="Times New Roman" panose="02020603050405020304" pitchFamily="18" charset="0"/>
              <a:ea typeface="楷体_GB2312" pitchFamily="49" charset="-122"/>
              <a:cs typeface="Times New Roman" panose="02020603050405020304" pitchFamily="18" charset="0"/>
            </a:endParaRPr>
          </a:p>
        </p:txBody>
      </p:sp>
      <p:sp>
        <p:nvSpPr>
          <p:cNvPr id="182311" name="Text Box 39"/>
          <p:cNvSpPr txBox="1">
            <a:spLocks noChangeArrowheads="1"/>
          </p:cNvSpPr>
          <p:nvPr/>
        </p:nvSpPr>
        <p:spPr bwMode="auto">
          <a:xfrm>
            <a:off x="3492500" y="5300663"/>
            <a:ext cx="534793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200" dirty="0">
                <a:latin typeface="Times New Roman" pitchFamily="18" charset="0"/>
                <a:ea typeface="楷体_GB2312" pitchFamily="49" charset="-122"/>
              </a:rPr>
              <a:t>(3)  </a:t>
            </a:r>
            <a:r>
              <a:rPr kumimoji="1" lang="zh-CN" altLang="en-US" sz="3200" dirty="0">
                <a:latin typeface="Times New Roman" pitchFamily="18" charset="0"/>
                <a:ea typeface="楷体_GB2312" pitchFamily="49" charset="-122"/>
              </a:rPr>
              <a:t>一致性</a:t>
            </a:r>
            <a:r>
              <a:rPr kumimoji="1" lang="en-US" altLang="zh-CN" sz="3200" dirty="0">
                <a:latin typeface="Times New Roman" pitchFamily="18" charset="0"/>
                <a:ea typeface="楷体_GB2312" pitchFamily="49" charset="-122"/>
              </a:rPr>
              <a:t>(</a:t>
            </a:r>
            <a:r>
              <a:rPr kumimoji="1" lang="zh-CN" altLang="en-US" sz="3200" dirty="0">
                <a:latin typeface="Times New Roman" pitchFamily="18" charset="0"/>
                <a:ea typeface="楷体_GB2312" pitchFamily="49" charset="-122"/>
              </a:rPr>
              <a:t>相合性</a:t>
            </a:r>
            <a:r>
              <a:rPr kumimoji="1" lang="en-US" altLang="zh-CN" sz="3200" dirty="0">
                <a:latin typeface="Times New Roman" pitchFamily="18" charset="0"/>
                <a:ea typeface="楷体_GB2312" pitchFamily="49" charset="-122"/>
              </a:rPr>
              <a:t>) consistent</a:t>
            </a:r>
            <a:endParaRPr kumimoji="1" lang="zh-CN" altLang="en-US" sz="3200" dirty="0">
              <a:latin typeface="Times New Roman" pitchFamily="18" charset="0"/>
              <a:ea typeface="楷体_GB2312" pitchFamily="49" charset="-122"/>
            </a:endParaRPr>
          </a:p>
        </p:txBody>
      </p:sp>
      <p:sp>
        <p:nvSpPr>
          <p:cNvPr id="182312" name="Text Box 40"/>
          <p:cNvSpPr txBox="1">
            <a:spLocks noChangeArrowheads="1"/>
          </p:cNvSpPr>
          <p:nvPr/>
        </p:nvSpPr>
        <p:spPr bwMode="auto">
          <a:xfrm>
            <a:off x="3492500" y="4652963"/>
            <a:ext cx="32383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200" dirty="0">
                <a:latin typeface="Times New Roman" pitchFamily="18" charset="0"/>
                <a:ea typeface="楷体_GB2312" pitchFamily="49" charset="-122"/>
              </a:rPr>
              <a:t>(2)  </a:t>
            </a:r>
            <a:r>
              <a:rPr kumimoji="1" lang="zh-CN" altLang="en-US" sz="3200" dirty="0">
                <a:latin typeface="Times New Roman" pitchFamily="18" charset="0"/>
                <a:ea typeface="楷体_GB2312" pitchFamily="49" charset="-122"/>
              </a:rPr>
              <a:t>有效性</a:t>
            </a:r>
            <a:r>
              <a:rPr kumimoji="1" lang="en-US" altLang="zh-CN" sz="3200" dirty="0">
                <a:latin typeface="Times New Roman" pitchFamily="18" charset="0"/>
                <a:ea typeface="楷体_GB2312" pitchFamily="49" charset="-122"/>
              </a:rPr>
              <a:t>quality</a:t>
            </a:r>
            <a:endParaRPr kumimoji="1" lang="zh-CN" altLang="en-US" sz="3200" dirty="0">
              <a:latin typeface="Times New Roman" pitchFamily="18" charset="0"/>
              <a:ea typeface="楷体_GB2312" pitchFamily="49" charset="-122"/>
            </a:endParaRPr>
          </a:p>
        </p:txBody>
      </p:sp>
      <p:sp>
        <p:nvSpPr>
          <p:cNvPr id="14" name="TextBox 13"/>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2301"/>
                                        </p:tgtEl>
                                        <p:attrNameLst>
                                          <p:attrName>style.visibility</p:attrName>
                                        </p:attrNameLst>
                                      </p:cBhvr>
                                      <p:to>
                                        <p:strVal val="visible"/>
                                      </p:to>
                                    </p:set>
                                    <p:animEffect transition="in" filter="wipe(up)">
                                      <p:cBhvr>
                                        <p:cTn id="7" dur="500"/>
                                        <p:tgtEl>
                                          <p:spTgt spid="1823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2302"/>
                                        </p:tgtEl>
                                        <p:attrNameLst>
                                          <p:attrName>style.visibility</p:attrName>
                                        </p:attrNameLst>
                                      </p:cBhvr>
                                      <p:to>
                                        <p:strVal val="visible"/>
                                      </p:to>
                                    </p:set>
                                    <p:animEffect transition="in" filter="wipe(up)">
                                      <p:cBhvr>
                                        <p:cTn id="12" dur="500"/>
                                        <p:tgtEl>
                                          <p:spTgt spid="1823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2310"/>
                                        </p:tgtEl>
                                        <p:attrNameLst>
                                          <p:attrName>style.visibility</p:attrName>
                                        </p:attrNameLst>
                                      </p:cBhvr>
                                      <p:to>
                                        <p:strVal val="visible"/>
                                      </p:to>
                                    </p:set>
                                    <p:animEffect transition="in" filter="wipe(up)">
                                      <p:cBhvr>
                                        <p:cTn id="27" dur="500"/>
                                        <p:tgtEl>
                                          <p:spTgt spid="1823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82312"/>
                                        </p:tgtEl>
                                        <p:attrNameLst>
                                          <p:attrName>style.visibility</p:attrName>
                                        </p:attrNameLst>
                                      </p:cBhvr>
                                      <p:to>
                                        <p:strVal val="visible"/>
                                      </p:to>
                                    </p:set>
                                    <p:animEffect transition="in" filter="wipe(up)">
                                      <p:cBhvr>
                                        <p:cTn id="32" dur="500"/>
                                        <p:tgtEl>
                                          <p:spTgt spid="1823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82311"/>
                                        </p:tgtEl>
                                        <p:attrNameLst>
                                          <p:attrName>style.visibility</p:attrName>
                                        </p:attrNameLst>
                                      </p:cBhvr>
                                      <p:to>
                                        <p:strVal val="visible"/>
                                      </p:to>
                                    </p:set>
                                    <p:animEffect transition="in" filter="wipe(up)">
                                      <p:cBhvr>
                                        <p:cTn id="37" dur="500"/>
                                        <p:tgtEl>
                                          <p:spTgt spid="182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01" grpId="0" animBg="1" autoUpdateAnimBg="0"/>
      <p:bldP spid="182302" grpId="0" autoUpdateAnimBg="0"/>
      <p:bldP spid="182310" grpId="0" autoUpdateAnimBg="0"/>
      <p:bldP spid="182311" grpId="0" autoUpdateAnimBg="0"/>
      <p:bldP spid="18231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4" name="Text Box 4"/>
          <p:cNvSpPr txBox="1">
            <a:spLocks noChangeArrowheads="1"/>
          </p:cNvSpPr>
          <p:nvPr/>
        </p:nvSpPr>
        <p:spPr bwMode="auto">
          <a:xfrm>
            <a:off x="395288" y="1196975"/>
            <a:ext cx="8569325"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lnSpc>
                <a:spcPct val="110000"/>
              </a:lnSpc>
              <a:spcBef>
                <a:spcPct val="50000"/>
              </a:spcBef>
            </a:pPr>
            <a:r>
              <a:rPr kumimoji="1" lang="en-US" altLang="zh-CN" sz="3600" b="1" dirty="0">
                <a:latin typeface="Times New Roman" pitchFamily="18" charset="0"/>
              </a:rPr>
              <a:t>       </a:t>
            </a:r>
            <a:r>
              <a:rPr kumimoji="1" lang="zh-CN" altLang="en-US" sz="3200" b="1" dirty="0">
                <a:latin typeface="Times New Roman" pitchFamily="18" charset="0"/>
              </a:rPr>
              <a:t>估计量是随机变量，对于不同的样本值会得到不同的估计值 </a:t>
            </a:r>
            <a:r>
              <a:rPr kumimoji="1" lang="en-US" altLang="zh-CN" sz="3200" b="1" dirty="0">
                <a:latin typeface="Times New Roman" pitchFamily="18" charset="0"/>
              </a:rPr>
              <a:t>.  </a:t>
            </a:r>
            <a:r>
              <a:rPr kumimoji="1" lang="zh-CN" altLang="en-US" sz="3200" b="1" dirty="0">
                <a:latin typeface="Times New Roman" pitchFamily="18" charset="0"/>
              </a:rPr>
              <a:t>我们希望估计值在未知参数真值附近摆动，如果</a:t>
            </a:r>
            <a:r>
              <a:rPr kumimoji="1" lang="zh-CN" altLang="en-US" sz="3200" b="1" dirty="0">
                <a:solidFill>
                  <a:srgbClr val="0000FF"/>
                </a:solidFill>
                <a:latin typeface="Times New Roman" pitchFamily="18" charset="0"/>
              </a:rPr>
              <a:t>估计值的期望值等于未知参数的真值</a:t>
            </a:r>
            <a:r>
              <a:rPr kumimoji="1" lang="en-US" altLang="zh-CN" sz="3200" b="1" dirty="0">
                <a:latin typeface="Times New Roman" pitchFamily="18" charset="0"/>
              </a:rPr>
              <a:t>. </a:t>
            </a:r>
            <a:r>
              <a:rPr kumimoji="1" lang="zh-CN" altLang="en-US" sz="3200" b="1" dirty="0">
                <a:latin typeface="Times New Roman" pitchFamily="18" charset="0"/>
              </a:rPr>
              <a:t>这就导致无偏性这个标准 </a:t>
            </a:r>
            <a:r>
              <a:rPr kumimoji="1" lang="en-US" altLang="zh-CN" sz="3200" b="1" dirty="0">
                <a:latin typeface="Times New Roman" pitchFamily="18" charset="0"/>
              </a:rPr>
              <a:t>. </a:t>
            </a:r>
          </a:p>
        </p:txBody>
      </p:sp>
      <p:sp>
        <p:nvSpPr>
          <p:cNvPr id="204805" name="Rectangle 5"/>
          <p:cNvSpPr>
            <a:spLocks noChangeArrowheads="1"/>
          </p:cNvSpPr>
          <p:nvPr/>
        </p:nvSpPr>
        <p:spPr bwMode="auto">
          <a:xfrm>
            <a:off x="755650" y="404813"/>
            <a:ext cx="5616550" cy="584775"/>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just"/>
            <a:r>
              <a:rPr kumimoji="1" lang="en-US" altLang="zh-CN" sz="3200" b="1" dirty="0">
                <a:latin typeface="Times New Roman" pitchFamily="18" charset="0"/>
              </a:rPr>
              <a:t>(1) </a:t>
            </a:r>
            <a:r>
              <a:rPr kumimoji="1" lang="zh-CN" altLang="en-US" sz="3200" b="1" dirty="0">
                <a:latin typeface="Times New Roman" pitchFamily="18" charset="0"/>
              </a:rPr>
              <a:t>无偏性</a:t>
            </a:r>
            <a:r>
              <a:rPr kumimoji="1" lang="en-US" altLang="zh-CN" sz="3200" b="1" dirty="0">
                <a:latin typeface="Times New Roman" pitchFamily="18" charset="0"/>
              </a:rPr>
              <a:t>unbiased estimation</a:t>
            </a:r>
            <a:endParaRPr kumimoji="1" lang="zh-CN" altLang="en-US" sz="3200" b="1" dirty="0">
              <a:latin typeface="Times New Roman" pitchFamily="18" charset="0"/>
            </a:endParaRPr>
          </a:p>
        </p:txBody>
      </p:sp>
      <p:graphicFrame>
        <p:nvGraphicFramePr>
          <p:cNvPr id="204806" name="Object 6" descr="粉色面巾纸"/>
          <p:cNvGraphicFramePr>
            <a:graphicFrameLocks noChangeAspect="1"/>
          </p:cNvGraphicFramePr>
          <p:nvPr>
            <p:extLst>
              <p:ext uri="{D42A27DB-BD31-4B8C-83A1-F6EECF244321}">
                <p14:modId xmlns:p14="http://schemas.microsoft.com/office/powerpoint/2010/main" val="444386394"/>
              </p:ext>
            </p:extLst>
          </p:nvPr>
        </p:nvGraphicFramePr>
        <p:xfrm>
          <a:off x="2647950" y="4934884"/>
          <a:ext cx="1932775" cy="798372"/>
        </p:xfrm>
        <a:graphic>
          <a:graphicData uri="http://schemas.openxmlformats.org/presentationml/2006/ole">
            <mc:AlternateContent xmlns:mc="http://schemas.openxmlformats.org/markup-compatibility/2006">
              <mc:Choice xmlns:v="urn:schemas-microsoft-com:vml" Requires="v">
                <p:oleObj spid="_x0000_s52544" name="Equation" r:id="rId3" imgW="583920" imgH="241200" progId="Equation.DSMT4">
                  <p:embed/>
                </p:oleObj>
              </mc:Choice>
              <mc:Fallback>
                <p:oleObj name="Equation" r:id="rId3" imgW="583920" imgH="241200" progId="Equation.DSMT4">
                  <p:embed/>
                  <p:pic>
                    <p:nvPicPr>
                      <p:cNvPr id="0" name="Object 6" descr="粉色面巾纸"/>
                      <p:cNvPicPr>
                        <a:picLocks noChangeAspect="1" noChangeArrowheads="1"/>
                      </p:cNvPicPr>
                      <p:nvPr/>
                    </p:nvPicPr>
                    <p:blipFill>
                      <a:blip r:embed="rId4"/>
                      <a:srcRect/>
                      <a:stretch>
                        <a:fillRect/>
                      </a:stretch>
                    </p:blipFill>
                    <p:spPr bwMode="auto">
                      <a:xfrm>
                        <a:off x="2647950" y="4934884"/>
                        <a:ext cx="1932775" cy="798372"/>
                      </a:xfrm>
                      <a:prstGeom prst="rect">
                        <a:avLst/>
                      </a:prstGeom>
                      <a:blipFill dpi="0" rotWithShape="0">
                        <a:blip r:embed="rId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7"/>
          <p:cNvGrpSpPr>
            <a:grpSpLocks/>
          </p:cNvGrpSpPr>
          <p:nvPr/>
        </p:nvGrpSpPr>
        <p:grpSpPr bwMode="auto">
          <a:xfrm>
            <a:off x="422466" y="5795963"/>
            <a:ext cx="8181982" cy="587375"/>
            <a:chOff x="-602" y="2993"/>
            <a:chExt cx="5154" cy="370"/>
          </a:xfrm>
        </p:grpSpPr>
        <p:sp>
          <p:nvSpPr>
            <p:cNvPr id="35872" name="Rectangle 8"/>
            <p:cNvSpPr>
              <a:spLocks noChangeArrowheads="1"/>
            </p:cNvSpPr>
            <p:nvPr/>
          </p:nvSpPr>
          <p:spPr bwMode="auto">
            <a:xfrm>
              <a:off x="-602" y="2993"/>
              <a:ext cx="515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dirty="0">
                  <a:latin typeface="Times New Roman" pitchFamily="18" charset="0"/>
                </a:rPr>
                <a:t>则称     为</a:t>
              </a:r>
              <a:r>
                <a:rPr kumimoji="1" lang="el-GR" altLang="zh-CN" sz="3200" b="1" i="1" dirty="0">
                  <a:latin typeface="Times New Roman" pitchFamily="18" charset="0"/>
                </a:rPr>
                <a:t>θ</a:t>
              </a:r>
              <a:r>
                <a:rPr kumimoji="1" lang="zh-CN" altLang="en-US" sz="3200" b="1" dirty="0">
                  <a:latin typeface="Times New Roman" pitchFamily="18" charset="0"/>
                </a:rPr>
                <a:t>的</a:t>
              </a:r>
              <a:r>
                <a:rPr kumimoji="1" lang="zh-CN" altLang="en-US" sz="3200" b="1" u="sng" dirty="0">
                  <a:latin typeface="Times New Roman" pitchFamily="18" charset="0"/>
                </a:rPr>
                <a:t>无偏估计</a:t>
              </a:r>
              <a:r>
                <a:rPr kumimoji="1" lang="en-US" altLang="zh-CN" sz="3200" b="1" u="sng" dirty="0">
                  <a:latin typeface="Times New Roman" pitchFamily="18" charset="0"/>
                </a:rPr>
                <a:t>(unbiased estimation)</a:t>
              </a:r>
              <a:r>
                <a:rPr kumimoji="1" lang="zh-CN" altLang="en-US" sz="3200" b="1" dirty="0">
                  <a:latin typeface="Times New Roman" pitchFamily="18" charset="0"/>
                </a:rPr>
                <a:t> </a:t>
              </a:r>
              <a:r>
                <a:rPr kumimoji="1" lang="en-US" altLang="zh-CN" sz="3200" b="1" dirty="0">
                  <a:latin typeface="Times New Roman" pitchFamily="18" charset="0"/>
                </a:rPr>
                <a:t>.</a:t>
              </a:r>
            </a:p>
          </p:txBody>
        </p:sp>
        <p:graphicFrame>
          <p:nvGraphicFramePr>
            <p:cNvPr id="35873" name="Object 9"/>
            <p:cNvGraphicFramePr>
              <a:graphicFrameLocks noChangeAspect="1"/>
            </p:cNvGraphicFramePr>
            <p:nvPr>
              <p:extLst>
                <p:ext uri="{D42A27DB-BD31-4B8C-83A1-F6EECF244321}">
                  <p14:modId xmlns:p14="http://schemas.microsoft.com/office/powerpoint/2010/main" val="767281558"/>
                </p:ext>
              </p:extLst>
            </p:nvPr>
          </p:nvGraphicFramePr>
          <p:xfrm>
            <a:off x="16" y="2999"/>
            <a:ext cx="215" cy="364"/>
          </p:xfrm>
          <a:graphic>
            <a:graphicData uri="http://schemas.openxmlformats.org/presentationml/2006/ole">
              <mc:AlternateContent xmlns:mc="http://schemas.openxmlformats.org/markup-compatibility/2006">
                <mc:Choice xmlns:v="urn:schemas-microsoft-com:vml" Requires="v">
                  <p:oleObj spid="_x0000_s52545" name="Equation" r:id="rId6" imgW="126720" imgH="215640" progId="Equation.DSMT4">
                    <p:embed/>
                  </p:oleObj>
                </mc:Choice>
                <mc:Fallback>
                  <p:oleObj name="Equation" r:id="rId6" imgW="126720" imgH="215640" progId="Equation.DSMT4">
                    <p:embed/>
                    <p:pic>
                      <p:nvPicPr>
                        <p:cNvPr id="0" name="Object 9"/>
                        <p:cNvPicPr>
                          <a:picLocks noChangeAspect="1" noChangeArrowheads="1"/>
                        </p:cNvPicPr>
                        <p:nvPr/>
                      </p:nvPicPr>
                      <p:blipFill>
                        <a:blip r:embed="rId7"/>
                        <a:srcRect/>
                        <a:stretch>
                          <a:fillRect/>
                        </a:stretch>
                      </p:blipFill>
                      <p:spPr bwMode="auto">
                        <a:xfrm>
                          <a:off x="16" y="2999"/>
                          <a:ext cx="215"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Group 11"/>
          <p:cNvGrpSpPr>
            <a:grpSpLocks/>
          </p:cNvGrpSpPr>
          <p:nvPr/>
        </p:nvGrpSpPr>
        <p:grpSpPr bwMode="auto">
          <a:xfrm>
            <a:off x="933450" y="4275140"/>
            <a:ext cx="7561263" cy="695325"/>
            <a:chOff x="541" y="1939"/>
            <a:chExt cx="4763" cy="438"/>
          </a:xfrm>
        </p:grpSpPr>
        <p:graphicFrame>
          <p:nvGraphicFramePr>
            <p:cNvPr id="35868" name="Object 12"/>
            <p:cNvGraphicFramePr>
              <a:graphicFrameLocks noChangeAspect="1"/>
            </p:cNvGraphicFramePr>
            <p:nvPr>
              <p:extLst>
                <p:ext uri="{D42A27DB-BD31-4B8C-83A1-F6EECF244321}">
                  <p14:modId xmlns:p14="http://schemas.microsoft.com/office/powerpoint/2010/main" val="3121595895"/>
                </p:ext>
              </p:extLst>
            </p:nvPr>
          </p:nvGraphicFramePr>
          <p:xfrm>
            <a:off x="832" y="1950"/>
            <a:ext cx="1431" cy="427"/>
          </p:xfrm>
          <a:graphic>
            <a:graphicData uri="http://schemas.openxmlformats.org/presentationml/2006/ole">
              <mc:AlternateContent xmlns:mc="http://schemas.openxmlformats.org/markup-compatibility/2006">
                <mc:Choice xmlns:v="urn:schemas-microsoft-com:vml" Requires="v">
                  <p:oleObj spid="_x0000_s52546" name="Equation" r:id="rId8" imgW="850680" imgH="253800" progId="Equation.DSMT4">
                    <p:embed/>
                  </p:oleObj>
                </mc:Choice>
                <mc:Fallback>
                  <p:oleObj name="Equation" r:id="rId8" imgW="850680" imgH="253800" progId="Equation.DSMT4">
                    <p:embed/>
                    <p:pic>
                      <p:nvPicPr>
                        <p:cNvPr id="0" name="Object 12"/>
                        <p:cNvPicPr>
                          <a:picLocks noChangeAspect="1" noChangeArrowheads="1"/>
                        </p:cNvPicPr>
                        <p:nvPr/>
                      </p:nvPicPr>
                      <p:blipFill>
                        <a:blip r:embed="rId9"/>
                        <a:srcRect/>
                        <a:stretch>
                          <a:fillRect/>
                        </a:stretch>
                      </p:blipFill>
                      <p:spPr bwMode="auto">
                        <a:xfrm>
                          <a:off x="832" y="1950"/>
                          <a:ext cx="1431" cy="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69" name="Rectangle 13"/>
            <p:cNvSpPr>
              <a:spLocks noChangeArrowheads="1"/>
            </p:cNvSpPr>
            <p:nvPr/>
          </p:nvSpPr>
          <p:spPr bwMode="auto">
            <a:xfrm>
              <a:off x="541" y="1939"/>
              <a:ext cx="37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a:latin typeface="Times New Roman" pitchFamily="18" charset="0"/>
                </a:rPr>
                <a:t>设</a:t>
              </a:r>
            </a:p>
          </p:txBody>
        </p:sp>
        <p:sp>
          <p:nvSpPr>
            <p:cNvPr id="35870" name="Rectangle 14"/>
            <p:cNvSpPr>
              <a:spLocks noChangeArrowheads="1"/>
            </p:cNvSpPr>
            <p:nvPr/>
          </p:nvSpPr>
          <p:spPr bwMode="auto">
            <a:xfrm>
              <a:off x="2133" y="1966"/>
              <a:ext cx="317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a:r>
                <a:rPr kumimoji="1" lang="zh-CN" altLang="en-US" sz="3200" b="1" dirty="0">
                  <a:latin typeface="Times New Roman" pitchFamily="18" charset="0"/>
                </a:rPr>
                <a:t>是未知参数 </a:t>
              </a:r>
              <a:r>
                <a:rPr kumimoji="1" lang="el-GR" altLang="zh-CN" sz="3200" b="1" i="1" dirty="0">
                  <a:latin typeface="Times New Roman" pitchFamily="18" charset="0"/>
                </a:rPr>
                <a:t>θ</a:t>
              </a:r>
              <a:r>
                <a:rPr kumimoji="1" lang="zh-CN" altLang="en-US" sz="3200" b="1" dirty="0">
                  <a:latin typeface="Times New Roman" pitchFamily="18" charset="0"/>
                </a:rPr>
                <a:t>的估计量，若</a:t>
              </a:r>
            </a:p>
          </p:txBody>
        </p:sp>
      </p:grpSp>
      <p:pic>
        <p:nvPicPr>
          <p:cNvPr id="36563" name="Picture 7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640" y="3202483"/>
            <a:ext cx="6022975" cy="109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 name="TextBox 75"/>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grpId="0" nodeType="afterEffect">
                                  <p:stCondLst>
                                    <p:cond delay="0"/>
                                  </p:stCondLst>
                                  <p:childTnLst>
                                    <p:set>
                                      <p:cBhvr>
                                        <p:cTn id="6" dur="1" fill="hold">
                                          <p:stCondLst>
                                            <p:cond delay="0"/>
                                          </p:stCondLst>
                                        </p:cTn>
                                        <p:tgtEl>
                                          <p:spTgt spid="204805"/>
                                        </p:tgtEl>
                                        <p:attrNameLst>
                                          <p:attrName>style.visibility</p:attrName>
                                        </p:attrNameLst>
                                      </p:cBhvr>
                                      <p:to>
                                        <p:strVal val="visible"/>
                                      </p:to>
                                    </p:set>
                                    <p:anim calcmode="lin" valueType="num">
                                      <p:cBhvr>
                                        <p:cTn id="7" dur="500" fill="hold"/>
                                        <p:tgtEl>
                                          <p:spTgt spid="204805"/>
                                        </p:tgtEl>
                                        <p:attrNameLst>
                                          <p:attrName>ppt_w</p:attrName>
                                        </p:attrNameLst>
                                      </p:cBhvr>
                                      <p:tavLst>
                                        <p:tav tm="0">
                                          <p:val>
                                            <p:strVal val="2/3*#ppt_w"/>
                                          </p:val>
                                        </p:tav>
                                        <p:tav tm="100000">
                                          <p:val>
                                            <p:strVal val="#ppt_w"/>
                                          </p:val>
                                        </p:tav>
                                      </p:tavLst>
                                    </p:anim>
                                    <p:anim calcmode="lin" valueType="num">
                                      <p:cBhvr>
                                        <p:cTn id="8" dur="500" fill="hold"/>
                                        <p:tgtEl>
                                          <p:spTgt spid="204805"/>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204804"/>
                                        </p:tgtEl>
                                        <p:attrNameLst>
                                          <p:attrName>style.visibility</p:attrName>
                                        </p:attrNameLst>
                                      </p:cBhvr>
                                      <p:to>
                                        <p:strVal val="visible"/>
                                      </p:to>
                                    </p:set>
                                    <p:animEffect transition="in" filter="barn(outVertical)">
                                      <p:cBhvr>
                                        <p:cTn id="13" dur="500"/>
                                        <p:tgtEl>
                                          <p:spTgt spid="20480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6563"/>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204806"/>
                                        </p:tgtEl>
                                        <p:attrNameLst>
                                          <p:attrName>style.visibility</p:attrName>
                                        </p:attrNameLst>
                                      </p:cBhvr>
                                      <p:to>
                                        <p:strVal val="visible"/>
                                      </p:to>
                                    </p:set>
                                    <p:animEffect transition="in" filter="wipe(right)">
                                      <p:cBhvr>
                                        <p:cTn id="27" dur="500"/>
                                        <p:tgtEl>
                                          <p:spTgt spid="20480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4" grpId="0" autoUpdateAnimBg="0"/>
      <p:bldP spid="204805"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89" name="Text Box 38"/>
          <p:cNvSpPr txBox="1">
            <a:spLocks noChangeArrowheads="1"/>
          </p:cNvSpPr>
          <p:nvPr/>
        </p:nvSpPr>
        <p:spPr bwMode="auto">
          <a:xfrm>
            <a:off x="1271054" y="841403"/>
            <a:ext cx="62420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kumimoji="1" lang="en-US" altLang="zh-CN" sz="3600" i="1" dirty="0">
                <a:latin typeface="Times New Roman" pitchFamily="18" charset="0"/>
                <a:ea typeface="楷体_GB2312" pitchFamily="49" charset="-122"/>
                <a:cs typeface="Times New Roman" panose="02020603050405020304" pitchFamily="18" charset="0"/>
              </a:rPr>
              <a:t>X</a:t>
            </a:r>
            <a:r>
              <a:rPr kumimoji="1" lang="en-US" altLang="zh-CN" sz="3600" baseline="-25000" dirty="0">
                <a:latin typeface="Times New Roman" pitchFamily="18" charset="0"/>
                <a:ea typeface="楷体_GB2312" pitchFamily="49" charset="-122"/>
                <a:cs typeface="Times New Roman" panose="02020603050405020304" pitchFamily="18" charset="0"/>
              </a:rPr>
              <a:t>1</a:t>
            </a:r>
            <a:r>
              <a:rPr kumimoji="1" lang="en-US" altLang="zh-CN" sz="3600" i="1" dirty="0">
                <a:latin typeface="Times New Roman" pitchFamily="18" charset="0"/>
                <a:ea typeface="楷体_GB2312" pitchFamily="49" charset="-122"/>
                <a:cs typeface="Times New Roman" panose="02020603050405020304" pitchFamily="18" charset="0"/>
              </a:rPr>
              <a:t>, X</a:t>
            </a:r>
            <a:r>
              <a:rPr kumimoji="1" lang="en-US" altLang="zh-CN" sz="3600" baseline="-25000" dirty="0">
                <a:latin typeface="Times New Roman" pitchFamily="18" charset="0"/>
                <a:ea typeface="楷体_GB2312" pitchFamily="49" charset="-122"/>
                <a:cs typeface="Times New Roman" panose="02020603050405020304" pitchFamily="18" charset="0"/>
              </a:rPr>
              <a:t>2</a:t>
            </a:r>
            <a:r>
              <a:rPr kumimoji="1" lang="en-US" altLang="zh-CN" sz="3600" i="1" dirty="0">
                <a:latin typeface="Times New Roman" pitchFamily="18" charset="0"/>
                <a:ea typeface="楷体_GB2312" pitchFamily="49" charset="-122"/>
                <a:cs typeface="Times New Roman" panose="02020603050405020304" pitchFamily="18" charset="0"/>
              </a:rPr>
              <a:t>,...,</a:t>
            </a:r>
            <a:r>
              <a:rPr kumimoji="1" lang="en-US" altLang="zh-CN" sz="3600" i="1" dirty="0" err="1">
                <a:latin typeface="Times New Roman" pitchFamily="18" charset="0"/>
                <a:ea typeface="楷体_GB2312" pitchFamily="49" charset="-122"/>
                <a:cs typeface="Times New Roman" panose="02020603050405020304" pitchFamily="18" charset="0"/>
              </a:rPr>
              <a:t>X</a:t>
            </a:r>
            <a:r>
              <a:rPr kumimoji="1" lang="en-US" altLang="zh-CN" sz="3600" i="1" baseline="-25000" dirty="0" err="1">
                <a:latin typeface="Times New Roman" pitchFamily="18" charset="0"/>
                <a:ea typeface="楷体_GB2312" pitchFamily="49" charset="-122"/>
                <a:cs typeface="Times New Roman" panose="02020603050405020304" pitchFamily="18" charset="0"/>
              </a:rPr>
              <a:t>n</a:t>
            </a:r>
            <a:r>
              <a:rPr kumimoji="1" lang="zh-CN" altLang="en-US" sz="3600" dirty="0">
                <a:latin typeface="Times New Roman" pitchFamily="18" charset="0"/>
                <a:ea typeface="楷体_GB2312" pitchFamily="49" charset="-122"/>
                <a:cs typeface="Times New Roman" panose="02020603050405020304" pitchFamily="18" charset="0"/>
              </a:rPr>
              <a:t>是总体</a:t>
            </a:r>
            <a:r>
              <a:rPr kumimoji="1" lang="en-US" altLang="zh-CN" sz="3600" i="1" dirty="0">
                <a:latin typeface="Times New Roman" pitchFamily="18" charset="0"/>
                <a:ea typeface="楷体_GB2312" pitchFamily="49" charset="-122"/>
                <a:cs typeface="Times New Roman" panose="02020603050405020304" pitchFamily="18" charset="0"/>
              </a:rPr>
              <a:t>X </a:t>
            </a:r>
            <a:r>
              <a:rPr kumimoji="1" lang="zh-CN" altLang="zh-CN" sz="3600" dirty="0">
                <a:latin typeface="Times New Roman" pitchFamily="18" charset="0"/>
                <a:ea typeface="楷体_GB2312" pitchFamily="49" charset="-122"/>
                <a:cs typeface="Times New Roman" panose="02020603050405020304" pitchFamily="18" charset="0"/>
              </a:rPr>
              <a:t>的样本,</a:t>
            </a:r>
            <a:endParaRPr kumimoji="1" lang="en-US" altLang="zh-CN" sz="3600" dirty="0">
              <a:latin typeface="Times New Roman" pitchFamily="18" charset="0"/>
              <a:ea typeface="楷体_GB2312" pitchFamily="49" charset="-122"/>
              <a:cs typeface="Times New Roman" panose="02020603050405020304" pitchFamily="18" charset="0"/>
            </a:endParaRPr>
          </a:p>
        </p:txBody>
      </p:sp>
      <p:sp>
        <p:nvSpPr>
          <p:cNvPr id="205863" name="Text Box 39"/>
          <p:cNvSpPr txBox="1">
            <a:spLocks noChangeArrowheads="1"/>
          </p:cNvSpPr>
          <p:nvPr/>
        </p:nvSpPr>
        <p:spPr bwMode="auto">
          <a:xfrm>
            <a:off x="533400" y="1745978"/>
            <a:ext cx="8324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dirty="0">
                <a:latin typeface="Times New Roman" pitchFamily="18" charset="0"/>
                <a:ea typeface="楷体_GB2312" pitchFamily="49" charset="-122"/>
              </a:rPr>
              <a:t>证明</a:t>
            </a:r>
            <a:r>
              <a:rPr kumimoji="1" lang="en-US" altLang="zh-CN" sz="3600" dirty="0">
                <a:latin typeface="Times New Roman" pitchFamily="18" charset="0"/>
                <a:ea typeface="楷体_GB2312" pitchFamily="49" charset="-122"/>
              </a:rPr>
              <a:t>:  </a:t>
            </a:r>
            <a:r>
              <a:rPr kumimoji="1" lang="zh-CN" altLang="en-US" sz="3600" dirty="0">
                <a:latin typeface="Times New Roman" pitchFamily="18" charset="0"/>
                <a:ea typeface="楷体_GB2312" pitchFamily="49" charset="-122"/>
              </a:rPr>
              <a:t>不论</a:t>
            </a:r>
            <a:r>
              <a:rPr kumimoji="1" lang="zh-CN" altLang="en-US" sz="3600" i="1" dirty="0">
                <a:latin typeface="Times New Roman" pitchFamily="18" charset="0"/>
                <a:ea typeface="楷体_GB2312" pitchFamily="49" charset="-122"/>
              </a:rPr>
              <a:t> </a:t>
            </a:r>
            <a:r>
              <a:rPr kumimoji="1" lang="en-US" altLang="zh-CN" sz="3600" i="1" dirty="0">
                <a:latin typeface="Times New Roman" pitchFamily="18" charset="0"/>
                <a:ea typeface="楷体_GB2312" pitchFamily="49" charset="-122"/>
              </a:rPr>
              <a:t>X </a:t>
            </a:r>
            <a:r>
              <a:rPr kumimoji="1" lang="zh-CN" altLang="zh-CN" sz="3600" dirty="0">
                <a:latin typeface="Times New Roman" pitchFamily="18" charset="0"/>
                <a:ea typeface="楷体_GB2312" pitchFamily="49" charset="-122"/>
              </a:rPr>
              <a:t>服从什么分布</a:t>
            </a:r>
            <a:r>
              <a:rPr kumimoji="1" lang="en-US" altLang="zh-CN" sz="3600" dirty="0">
                <a:latin typeface="Times New Roman" pitchFamily="18" charset="0"/>
                <a:ea typeface="楷体_GB2312" pitchFamily="49" charset="-122"/>
              </a:rPr>
              <a:t>(</a:t>
            </a:r>
            <a:r>
              <a:rPr kumimoji="1" lang="zh-CN" altLang="en-US" sz="3600" dirty="0">
                <a:latin typeface="Times New Roman" pitchFamily="18" charset="0"/>
                <a:ea typeface="楷体_GB2312" pitchFamily="49" charset="-122"/>
              </a:rPr>
              <a:t>但期望存在</a:t>
            </a:r>
            <a:r>
              <a:rPr kumimoji="1" lang="en-US" altLang="zh-CN" sz="3600" dirty="0">
                <a:latin typeface="Times New Roman" pitchFamily="18" charset="0"/>
                <a:ea typeface="楷体_GB2312" pitchFamily="49" charset="-122"/>
              </a:rPr>
              <a:t>)</a:t>
            </a:r>
            <a:r>
              <a:rPr kumimoji="1" lang="zh-CN" altLang="zh-CN" sz="3600" dirty="0">
                <a:latin typeface="Times New Roman" pitchFamily="18" charset="0"/>
                <a:ea typeface="楷体_GB2312" pitchFamily="49" charset="-122"/>
              </a:rPr>
              <a:t>,</a:t>
            </a:r>
            <a:endParaRPr kumimoji="1" lang="en-US" altLang="zh-CN" sz="3600" dirty="0">
              <a:latin typeface="Times New Roman" pitchFamily="18" charset="0"/>
              <a:ea typeface="楷体_GB2312" pitchFamily="49" charset="-122"/>
            </a:endParaRPr>
          </a:p>
        </p:txBody>
      </p:sp>
      <p:sp>
        <p:nvSpPr>
          <p:cNvPr id="205869" name="Text Box 45"/>
          <p:cNvSpPr txBox="1">
            <a:spLocks noChangeArrowheads="1"/>
          </p:cNvSpPr>
          <p:nvPr/>
        </p:nvSpPr>
        <p:spPr bwMode="auto">
          <a:xfrm>
            <a:off x="549275" y="3559175"/>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b="1">
                <a:latin typeface="Times New Roman" pitchFamily="18" charset="0"/>
                <a:ea typeface="黑体" pitchFamily="49" charset="-122"/>
              </a:rPr>
              <a:t>证</a:t>
            </a:r>
            <a:endParaRPr kumimoji="1" lang="zh-CN" altLang="en-US" sz="3600">
              <a:latin typeface="Times New Roman" pitchFamily="18" charset="0"/>
              <a:ea typeface="黑体" pitchFamily="49" charset="-122"/>
            </a:endParaRPr>
          </a:p>
        </p:txBody>
      </p:sp>
      <p:graphicFrame>
        <p:nvGraphicFramePr>
          <p:cNvPr id="205870" name="Object 46"/>
          <p:cNvGraphicFramePr>
            <a:graphicFrameLocks noChangeAspect="1"/>
          </p:cNvGraphicFramePr>
          <p:nvPr>
            <p:extLst>
              <p:ext uri="{D42A27DB-BD31-4B8C-83A1-F6EECF244321}">
                <p14:modId xmlns:p14="http://schemas.microsoft.com/office/powerpoint/2010/main" val="1064954368"/>
              </p:ext>
            </p:extLst>
          </p:nvPr>
        </p:nvGraphicFramePr>
        <p:xfrm>
          <a:off x="2151063" y="4269792"/>
          <a:ext cx="6239279" cy="1247440"/>
        </p:xfrm>
        <a:graphic>
          <a:graphicData uri="http://schemas.openxmlformats.org/presentationml/2006/ole">
            <mc:AlternateContent xmlns:mc="http://schemas.openxmlformats.org/markup-compatibility/2006">
              <mc:Choice xmlns:v="urn:schemas-microsoft-com:vml" Requires="v">
                <p:oleObj spid="_x0000_s60539" name="Equation" r:id="rId3" imgW="2158920" imgH="431640" progId="Equation.DSMT4">
                  <p:embed/>
                </p:oleObj>
              </mc:Choice>
              <mc:Fallback>
                <p:oleObj name="Equation" r:id="rId3" imgW="2158920" imgH="431640" progId="Equation.DSMT4">
                  <p:embed/>
                  <p:pic>
                    <p:nvPicPr>
                      <p:cNvPr id="0" name="Object 46"/>
                      <p:cNvPicPr>
                        <a:picLocks noChangeAspect="1" noChangeArrowheads="1"/>
                      </p:cNvPicPr>
                      <p:nvPr/>
                    </p:nvPicPr>
                    <p:blipFill>
                      <a:blip r:embed="rId4"/>
                      <a:srcRect/>
                      <a:stretch>
                        <a:fillRect/>
                      </a:stretch>
                    </p:blipFill>
                    <p:spPr bwMode="auto">
                      <a:xfrm>
                        <a:off x="2151063" y="4269792"/>
                        <a:ext cx="6239279" cy="1247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81" name="Text Box 48"/>
          <p:cNvSpPr txBox="1">
            <a:spLocks noChangeArrowheads="1"/>
          </p:cNvSpPr>
          <p:nvPr/>
        </p:nvSpPr>
        <p:spPr bwMode="auto">
          <a:xfrm>
            <a:off x="539750" y="188640"/>
            <a:ext cx="770465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b="1" dirty="0">
                <a:latin typeface="黑体" pitchFamily="49" charset="-122"/>
                <a:ea typeface="黑体" pitchFamily="49" charset="-122"/>
              </a:rPr>
              <a:t>例</a:t>
            </a:r>
            <a:r>
              <a:rPr kumimoji="1" lang="zh-CN" altLang="en-US" sz="3600" dirty="0">
                <a:latin typeface="Times New Roman" pitchFamily="18" charset="0"/>
                <a:ea typeface="楷体_GB2312" pitchFamily="49" charset="-122"/>
              </a:rPr>
              <a:t>  设总体 </a:t>
            </a:r>
            <a:r>
              <a:rPr kumimoji="1" lang="en-US" altLang="zh-CN" sz="3600" i="1" dirty="0">
                <a:latin typeface="Times New Roman" pitchFamily="18" charset="0"/>
                <a:ea typeface="楷体_GB2312" pitchFamily="49" charset="-122"/>
              </a:rPr>
              <a:t>X </a:t>
            </a:r>
            <a:r>
              <a:rPr kumimoji="1" lang="zh-CN" altLang="zh-CN" sz="3600" dirty="0">
                <a:latin typeface="Times New Roman" pitchFamily="18" charset="0"/>
                <a:ea typeface="楷体_GB2312" pitchFamily="49" charset="-122"/>
              </a:rPr>
              <a:t>的</a:t>
            </a:r>
            <a:r>
              <a:rPr kumimoji="1" lang="zh-CN" altLang="en-US" sz="3600" i="1" dirty="0">
                <a:latin typeface="Times New Roman" pitchFamily="18" charset="0"/>
                <a:ea typeface="楷体_GB2312" pitchFamily="49" charset="-122"/>
              </a:rPr>
              <a:t> </a:t>
            </a:r>
            <a:r>
              <a:rPr kumimoji="1" lang="en-US" altLang="zh-CN" sz="3600" i="1" dirty="0">
                <a:latin typeface="Times New Roman" pitchFamily="18" charset="0"/>
                <a:ea typeface="楷体_GB2312" pitchFamily="49" charset="-122"/>
              </a:rPr>
              <a:t>k</a:t>
            </a:r>
            <a:r>
              <a:rPr kumimoji="1" lang="en-US" altLang="zh-CN" sz="3600" dirty="0">
                <a:latin typeface="Times New Roman" pitchFamily="18" charset="0"/>
                <a:ea typeface="楷体_GB2312" pitchFamily="49" charset="-122"/>
              </a:rPr>
              <a:t> </a:t>
            </a:r>
            <a:r>
              <a:rPr kumimoji="1" lang="zh-CN" altLang="en-US" sz="3600" dirty="0">
                <a:latin typeface="Times New Roman" pitchFamily="18" charset="0"/>
                <a:ea typeface="楷体_GB2312" pitchFamily="49" charset="-122"/>
              </a:rPr>
              <a:t>阶矩</a:t>
            </a:r>
            <a:r>
              <a:rPr kumimoji="1" lang="el-GR" altLang="zh-CN" sz="3600" i="1" dirty="0">
                <a:latin typeface="Times New Roman" pitchFamily="18" charset="0"/>
                <a:ea typeface="楷体_GB2312" pitchFamily="49" charset="-122"/>
                <a:cs typeface="Times New Roman" panose="02020603050405020304" pitchFamily="18" charset="0"/>
              </a:rPr>
              <a:t>μ</a:t>
            </a:r>
            <a:r>
              <a:rPr kumimoji="1" lang="en-US" altLang="zh-CN" sz="3600" i="1" baseline="-25000" dirty="0">
                <a:latin typeface="Times New Roman" pitchFamily="18" charset="0"/>
                <a:ea typeface="楷体_GB2312" pitchFamily="49" charset="-122"/>
                <a:cs typeface="Times New Roman" panose="02020603050405020304" pitchFamily="18" charset="0"/>
              </a:rPr>
              <a:t>k </a:t>
            </a:r>
            <a:r>
              <a:rPr kumimoji="1" lang="en-US" altLang="zh-CN" sz="3600" dirty="0">
                <a:latin typeface="Times New Roman" pitchFamily="18" charset="0"/>
                <a:ea typeface="楷体_GB2312" pitchFamily="49" charset="-122"/>
              </a:rPr>
              <a:t>=</a:t>
            </a:r>
            <a:r>
              <a:rPr kumimoji="1" lang="en-US" altLang="zh-CN" sz="3600" i="1" dirty="0">
                <a:latin typeface="Times New Roman" pitchFamily="18" charset="0"/>
                <a:ea typeface="楷体_GB2312" pitchFamily="49" charset="-122"/>
              </a:rPr>
              <a:t>E</a:t>
            </a:r>
            <a:r>
              <a:rPr kumimoji="1" lang="en-US" altLang="zh-CN" sz="3600" dirty="0">
                <a:latin typeface="Times New Roman" pitchFamily="18" charset="0"/>
                <a:ea typeface="楷体_GB2312" pitchFamily="49" charset="-122"/>
              </a:rPr>
              <a:t>(</a:t>
            </a:r>
            <a:r>
              <a:rPr kumimoji="1" lang="en-US" altLang="zh-CN" sz="3600" i="1" dirty="0" err="1">
                <a:latin typeface="Times New Roman" pitchFamily="18" charset="0"/>
                <a:ea typeface="楷体_GB2312" pitchFamily="49" charset="-122"/>
              </a:rPr>
              <a:t>X</a:t>
            </a:r>
            <a:r>
              <a:rPr kumimoji="1" lang="en-US" altLang="zh-CN" sz="3600" i="1" baseline="30000" dirty="0" err="1">
                <a:latin typeface="Times New Roman" pitchFamily="18" charset="0"/>
                <a:ea typeface="楷体_GB2312" pitchFamily="49" charset="-122"/>
              </a:rPr>
              <a:t>k</a:t>
            </a:r>
            <a:r>
              <a:rPr kumimoji="1" lang="en-US" altLang="zh-CN" sz="3600" dirty="0">
                <a:latin typeface="Times New Roman" pitchFamily="18" charset="0"/>
                <a:ea typeface="楷体_GB2312" pitchFamily="49" charset="-122"/>
              </a:rPr>
              <a:t>)</a:t>
            </a:r>
            <a:r>
              <a:rPr kumimoji="1" lang="zh-CN" altLang="en-US" sz="3600" dirty="0">
                <a:latin typeface="Times New Roman" pitchFamily="18" charset="0"/>
                <a:ea typeface="楷体_GB2312" pitchFamily="49" charset="-122"/>
              </a:rPr>
              <a:t>存在，</a:t>
            </a:r>
          </a:p>
        </p:txBody>
      </p:sp>
      <p:sp>
        <p:nvSpPr>
          <p:cNvPr id="205875" name="Text Box 51"/>
          <p:cNvSpPr txBox="1">
            <a:spLocks noChangeArrowheads="1"/>
          </p:cNvSpPr>
          <p:nvPr/>
        </p:nvSpPr>
        <p:spPr bwMode="auto">
          <a:xfrm>
            <a:off x="952500" y="4516438"/>
            <a:ext cx="1098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a:latin typeface="Times New Roman" pitchFamily="18" charset="0"/>
                <a:ea typeface="楷体_GB2312" pitchFamily="49" charset="-122"/>
              </a:rPr>
              <a:t>因而</a:t>
            </a:r>
          </a:p>
        </p:txBody>
      </p:sp>
      <p:grpSp>
        <p:nvGrpSpPr>
          <p:cNvPr id="6" name="Group 52"/>
          <p:cNvGrpSpPr>
            <a:grpSpLocks/>
          </p:cNvGrpSpPr>
          <p:nvPr/>
        </p:nvGrpSpPr>
        <p:grpSpPr bwMode="auto">
          <a:xfrm>
            <a:off x="1295400" y="3549651"/>
            <a:ext cx="5753100" cy="742950"/>
            <a:chOff x="816" y="2236"/>
            <a:chExt cx="3624" cy="468"/>
          </a:xfrm>
        </p:grpSpPr>
        <p:graphicFrame>
          <p:nvGraphicFramePr>
            <p:cNvPr id="36879" name="Object 53"/>
            <p:cNvGraphicFramePr>
              <a:graphicFrameLocks noChangeAspect="1"/>
            </p:cNvGraphicFramePr>
            <p:nvPr>
              <p:extLst>
                <p:ext uri="{D42A27DB-BD31-4B8C-83A1-F6EECF244321}">
                  <p14:modId xmlns:p14="http://schemas.microsoft.com/office/powerpoint/2010/main" val="614549019"/>
                </p:ext>
              </p:extLst>
            </p:nvPr>
          </p:nvGraphicFramePr>
          <p:xfrm>
            <a:off x="1444" y="2238"/>
            <a:ext cx="2996" cy="466"/>
          </p:xfrm>
          <a:graphic>
            <a:graphicData uri="http://schemas.openxmlformats.org/presentationml/2006/ole">
              <mc:AlternateContent xmlns:mc="http://schemas.openxmlformats.org/markup-compatibility/2006">
                <mc:Choice xmlns:v="urn:schemas-microsoft-com:vml" Requires="v">
                  <p:oleObj spid="_x0000_s60540" name="Equation" r:id="rId5" imgW="1549080" imgH="241200" progId="Equation.DSMT4">
                    <p:embed/>
                  </p:oleObj>
                </mc:Choice>
                <mc:Fallback>
                  <p:oleObj name="Equation" r:id="rId5" imgW="1549080" imgH="241200" progId="Equation.DSMT4">
                    <p:embed/>
                    <p:pic>
                      <p:nvPicPr>
                        <p:cNvPr id="0" name="Object 53"/>
                        <p:cNvPicPr>
                          <a:picLocks noChangeAspect="1" noChangeArrowheads="1"/>
                        </p:cNvPicPr>
                        <p:nvPr/>
                      </p:nvPicPr>
                      <p:blipFill>
                        <a:blip r:embed="rId6"/>
                        <a:srcRect/>
                        <a:stretch>
                          <a:fillRect/>
                        </a:stretch>
                      </p:blipFill>
                      <p:spPr bwMode="auto">
                        <a:xfrm>
                          <a:off x="1444" y="2238"/>
                          <a:ext cx="2996" cy="4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80" name="Rectangle 54"/>
            <p:cNvSpPr>
              <a:spLocks noChangeArrowheads="1"/>
            </p:cNvSpPr>
            <p:nvPr/>
          </p:nvSpPr>
          <p:spPr bwMode="auto">
            <a:xfrm>
              <a:off x="816" y="2236"/>
              <a:ext cx="69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a:latin typeface="Times New Roman" pitchFamily="18" charset="0"/>
                  <a:ea typeface="楷体_GB2312" pitchFamily="49" charset="-122"/>
                </a:rPr>
                <a:t>由于</a:t>
              </a:r>
            </a:p>
          </p:txBody>
        </p:sp>
      </p:grpSp>
      <p:graphicFrame>
        <p:nvGraphicFramePr>
          <p:cNvPr id="205879" name="Object 55"/>
          <p:cNvGraphicFramePr>
            <a:graphicFrameLocks noChangeAspect="1"/>
          </p:cNvGraphicFramePr>
          <p:nvPr>
            <p:extLst>
              <p:ext uri="{D42A27DB-BD31-4B8C-83A1-F6EECF244321}">
                <p14:modId xmlns:p14="http://schemas.microsoft.com/office/powerpoint/2010/main" val="1100299073"/>
              </p:ext>
            </p:extLst>
          </p:nvPr>
        </p:nvGraphicFramePr>
        <p:xfrm>
          <a:off x="3519488" y="5437188"/>
          <a:ext cx="2632075" cy="1087437"/>
        </p:xfrm>
        <a:graphic>
          <a:graphicData uri="http://schemas.openxmlformats.org/presentationml/2006/ole">
            <mc:AlternateContent xmlns:mc="http://schemas.openxmlformats.org/markup-compatibility/2006">
              <mc:Choice xmlns:v="urn:schemas-microsoft-com:vml" Requires="v">
                <p:oleObj spid="_x0000_s60541" name="Equation" r:id="rId7" imgW="952200" imgH="393480" progId="Equation.DSMT4">
                  <p:embed/>
                </p:oleObj>
              </mc:Choice>
              <mc:Fallback>
                <p:oleObj name="Equation" r:id="rId7" imgW="952200" imgH="393480" progId="Equation.DSMT4">
                  <p:embed/>
                  <p:pic>
                    <p:nvPicPr>
                      <p:cNvPr id="0" name="Object 55"/>
                      <p:cNvPicPr>
                        <a:picLocks noChangeAspect="1" noChangeArrowheads="1"/>
                      </p:cNvPicPr>
                      <p:nvPr/>
                    </p:nvPicPr>
                    <p:blipFill>
                      <a:blip r:embed="rId8"/>
                      <a:srcRect/>
                      <a:stretch>
                        <a:fillRect/>
                      </a:stretch>
                    </p:blipFill>
                    <p:spPr bwMode="auto">
                      <a:xfrm>
                        <a:off x="3519488" y="5437188"/>
                        <a:ext cx="2632075" cy="1087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组合 3"/>
          <p:cNvGrpSpPr/>
          <p:nvPr/>
        </p:nvGrpSpPr>
        <p:grpSpPr>
          <a:xfrm>
            <a:off x="838200" y="2271442"/>
            <a:ext cx="7383191" cy="1119188"/>
            <a:chOff x="838200" y="2271442"/>
            <a:chExt cx="7383191" cy="1119188"/>
          </a:xfrm>
        </p:grpSpPr>
        <p:sp>
          <p:nvSpPr>
            <p:cNvPr id="36885" name="Text Box 44"/>
            <p:cNvSpPr txBox="1">
              <a:spLocks noChangeArrowheads="1"/>
            </p:cNvSpPr>
            <p:nvPr/>
          </p:nvSpPr>
          <p:spPr bwMode="auto">
            <a:xfrm>
              <a:off x="4211960" y="2525013"/>
              <a:ext cx="40094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dirty="0">
                  <a:latin typeface="Times New Roman" pitchFamily="18" charset="0"/>
                  <a:ea typeface="楷体_GB2312" pitchFamily="49" charset="-122"/>
                  <a:cs typeface="Times New Roman" panose="02020603050405020304" pitchFamily="18" charset="0"/>
                </a:rPr>
                <a:t>是</a:t>
              </a:r>
              <a:r>
                <a:rPr kumimoji="1" lang="el-GR" altLang="zh-CN" sz="3600" i="1" dirty="0">
                  <a:latin typeface="Times New Roman" pitchFamily="18" charset="0"/>
                  <a:ea typeface="楷体_GB2312" pitchFamily="49" charset="-122"/>
                  <a:cs typeface="Times New Roman" panose="02020603050405020304" pitchFamily="18" charset="0"/>
                </a:rPr>
                <a:t>μ</a:t>
              </a:r>
              <a:r>
                <a:rPr kumimoji="1" lang="en-US" altLang="zh-CN" sz="3600" i="1" baseline="-25000" dirty="0">
                  <a:latin typeface="Times New Roman" pitchFamily="18" charset="0"/>
                  <a:ea typeface="楷体_GB2312" pitchFamily="49" charset="-122"/>
                  <a:cs typeface="Times New Roman" panose="02020603050405020304" pitchFamily="18" charset="0"/>
                </a:rPr>
                <a:t>k</a:t>
              </a:r>
              <a:r>
                <a:rPr kumimoji="1" lang="zh-CN" altLang="en-US" sz="3600" dirty="0">
                  <a:latin typeface="Times New Roman" pitchFamily="18" charset="0"/>
                  <a:ea typeface="楷体_GB2312" pitchFamily="49" charset="-122"/>
                  <a:cs typeface="Times New Roman" panose="02020603050405020304" pitchFamily="18" charset="0"/>
                </a:rPr>
                <a:t>的无偏估计量</a:t>
              </a:r>
              <a:r>
                <a:rPr kumimoji="1" lang="en-US" altLang="zh-CN" sz="3600" dirty="0">
                  <a:latin typeface="Times New Roman" pitchFamily="18" charset="0"/>
                  <a:ea typeface="楷体_GB2312" pitchFamily="49" charset="-122"/>
                  <a:cs typeface="Times New Roman" panose="02020603050405020304" pitchFamily="18" charset="0"/>
                </a:rPr>
                <a:t>.</a:t>
              </a:r>
            </a:p>
          </p:txBody>
        </p:sp>
        <p:grpSp>
          <p:nvGrpSpPr>
            <p:cNvPr id="7" name="Group 56"/>
            <p:cNvGrpSpPr>
              <a:grpSpLocks/>
            </p:cNvGrpSpPr>
            <p:nvPr/>
          </p:nvGrpSpPr>
          <p:grpSpPr bwMode="auto">
            <a:xfrm>
              <a:off x="838200" y="2271442"/>
              <a:ext cx="3076576" cy="1119188"/>
              <a:chOff x="528" y="1613"/>
              <a:chExt cx="1938" cy="705"/>
            </a:xfrm>
          </p:grpSpPr>
          <p:graphicFrame>
            <p:nvGraphicFramePr>
              <p:cNvPr id="36877" name="Object 57"/>
              <p:cNvGraphicFramePr>
                <a:graphicFrameLocks noChangeAspect="1"/>
              </p:cNvGraphicFramePr>
              <p:nvPr>
                <p:extLst>
                  <p:ext uri="{D42A27DB-BD31-4B8C-83A1-F6EECF244321}">
                    <p14:modId xmlns:p14="http://schemas.microsoft.com/office/powerpoint/2010/main" val="37232368"/>
                  </p:ext>
                </p:extLst>
              </p:nvPr>
            </p:nvGraphicFramePr>
            <p:xfrm>
              <a:off x="1056" y="1613"/>
              <a:ext cx="1410" cy="705"/>
            </p:xfrm>
            <a:graphic>
              <a:graphicData uri="http://schemas.openxmlformats.org/presentationml/2006/ole">
                <mc:AlternateContent xmlns:mc="http://schemas.openxmlformats.org/markup-compatibility/2006">
                  <mc:Choice xmlns:v="urn:schemas-microsoft-com:vml" Requires="v">
                    <p:oleObj spid="_x0000_s60542" name="Equation" r:id="rId9" imgW="863280" imgH="431640" progId="Equation.DSMT4">
                      <p:embed/>
                    </p:oleObj>
                  </mc:Choice>
                  <mc:Fallback>
                    <p:oleObj name="Equation" r:id="rId9" imgW="863280" imgH="431640" progId="Equation.DSMT4">
                      <p:embed/>
                      <p:pic>
                        <p:nvPicPr>
                          <p:cNvPr id="0" name="Object 57"/>
                          <p:cNvPicPr>
                            <a:picLocks noChangeAspect="1" noChangeArrowheads="1"/>
                          </p:cNvPicPr>
                          <p:nvPr/>
                        </p:nvPicPr>
                        <p:blipFill>
                          <a:blip r:embed="rId10"/>
                          <a:srcRect/>
                          <a:stretch>
                            <a:fillRect/>
                          </a:stretch>
                        </p:blipFill>
                        <p:spPr bwMode="auto">
                          <a:xfrm>
                            <a:off x="1056" y="1613"/>
                            <a:ext cx="1410" cy="7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8" name="Text Box 58"/>
              <p:cNvSpPr txBox="1">
                <a:spLocks noChangeArrowheads="1"/>
              </p:cNvSpPr>
              <p:nvPr/>
            </p:nvSpPr>
            <p:spPr bwMode="auto">
              <a:xfrm>
                <a:off x="528" y="1728"/>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a:latin typeface="Times New Roman" pitchFamily="18" charset="0"/>
                    <a:ea typeface="楷体_GB2312" pitchFamily="49" charset="-122"/>
                  </a:rPr>
                  <a:t>则</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8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688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205863"/>
                                        </p:tgtEl>
                                        <p:attrNameLst>
                                          <p:attrName>style.visibility</p:attrName>
                                        </p:attrNameLst>
                                      </p:cBhvr>
                                      <p:to>
                                        <p:strVal val="visible"/>
                                      </p:to>
                                    </p:set>
                                    <p:animEffect transition="in" filter="wipe(up)">
                                      <p:cBhvr>
                                        <p:cTn id="14" dur="500"/>
                                        <p:tgtEl>
                                          <p:spTgt spid="205863"/>
                                        </p:tgtEl>
                                      </p:cBhvr>
                                    </p:animEffec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05869"/>
                                        </p:tgtEl>
                                        <p:attrNameLst>
                                          <p:attrName>style.visibility</p:attrName>
                                        </p:attrNameLst>
                                      </p:cBhvr>
                                      <p:to>
                                        <p:strVal val="visible"/>
                                      </p:to>
                                    </p:set>
                                    <p:animEffect transition="in" filter="wipe(up)">
                                      <p:cBhvr>
                                        <p:cTn id="23" dur="500"/>
                                        <p:tgtEl>
                                          <p:spTgt spid="20586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205875"/>
                                        </p:tgtEl>
                                        <p:attrNameLst>
                                          <p:attrName>style.visibility</p:attrName>
                                        </p:attrNameLst>
                                      </p:cBhvr>
                                      <p:to>
                                        <p:strVal val="visible"/>
                                      </p:to>
                                    </p:set>
                                    <p:animEffect transition="in" filter="wipe(up)">
                                      <p:cBhvr>
                                        <p:cTn id="33" dur="500"/>
                                        <p:tgtEl>
                                          <p:spTgt spid="205875"/>
                                        </p:tgtEl>
                                      </p:cBhvr>
                                    </p:animEffect>
                                  </p:childTnLst>
                                </p:cTn>
                              </p:par>
                            </p:childTnLst>
                          </p:cTn>
                        </p:par>
                        <p:par>
                          <p:cTn id="34" fill="hold" nodeType="afterGroup">
                            <p:stCondLst>
                              <p:cond delay="500"/>
                            </p:stCondLst>
                            <p:childTnLst>
                              <p:par>
                                <p:cTn id="35" presetID="22" presetClass="entr" presetSubtype="1" fill="hold" nodeType="afterEffect">
                                  <p:stCondLst>
                                    <p:cond delay="1000"/>
                                  </p:stCondLst>
                                  <p:childTnLst>
                                    <p:set>
                                      <p:cBhvr>
                                        <p:cTn id="36" dur="1" fill="hold">
                                          <p:stCondLst>
                                            <p:cond delay="0"/>
                                          </p:stCondLst>
                                        </p:cTn>
                                        <p:tgtEl>
                                          <p:spTgt spid="205870"/>
                                        </p:tgtEl>
                                        <p:attrNameLst>
                                          <p:attrName>style.visibility</p:attrName>
                                        </p:attrNameLst>
                                      </p:cBhvr>
                                      <p:to>
                                        <p:strVal val="visible"/>
                                      </p:to>
                                    </p:set>
                                    <p:animEffect transition="in" filter="wipe(up)">
                                      <p:cBhvr>
                                        <p:cTn id="37" dur="500"/>
                                        <p:tgtEl>
                                          <p:spTgt spid="205870"/>
                                        </p:tgtEl>
                                      </p:cBhvr>
                                    </p:animEffect>
                                  </p:childTnLst>
                                </p:cTn>
                              </p:par>
                            </p:childTnLst>
                          </p:cTn>
                        </p:par>
                        <p:par>
                          <p:cTn id="38" fill="hold">
                            <p:stCondLst>
                              <p:cond delay="2000"/>
                            </p:stCondLst>
                            <p:childTnLst>
                              <p:par>
                                <p:cTn id="39" presetID="22" presetClass="entr" presetSubtype="1" fill="hold" nodeType="afterEffect">
                                  <p:stCondLst>
                                    <p:cond delay="0"/>
                                  </p:stCondLst>
                                  <p:childTnLst>
                                    <p:set>
                                      <p:cBhvr>
                                        <p:cTn id="40" dur="1" fill="hold">
                                          <p:stCondLst>
                                            <p:cond delay="0"/>
                                          </p:stCondLst>
                                        </p:cTn>
                                        <p:tgtEl>
                                          <p:spTgt spid="205879"/>
                                        </p:tgtEl>
                                        <p:attrNameLst>
                                          <p:attrName>style.visibility</p:attrName>
                                        </p:attrNameLst>
                                      </p:cBhvr>
                                      <p:to>
                                        <p:strVal val="visible"/>
                                      </p:to>
                                    </p:set>
                                    <p:animEffect transition="in" filter="wipe(up)">
                                      <p:cBhvr>
                                        <p:cTn id="41" dur="500"/>
                                        <p:tgtEl>
                                          <p:spTgt spid="205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89" grpId="0"/>
      <p:bldP spid="205863" grpId="0" autoUpdateAnimBg="0"/>
      <p:bldP spid="205869" grpId="0" autoUpdateAnimBg="0"/>
      <p:bldP spid="36881" grpId="0"/>
      <p:bldP spid="205875"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2" name="Text Box 4"/>
          <p:cNvSpPr txBox="1">
            <a:spLocks noChangeArrowheads="1"/>
          </p:cNvSpPr>
          <p:nvPr/>
        </p:nvSpPr>
        <p:spPr bwMode="auto">
          <a:xfrm>
            <a:off x="611188" y="476672"/>
            <a:ext cx="1962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4000">
                <a:latin typeface="黑体" pitchFamily="49" charset="-122"/>
                <a:ea typeface="黑体" pitchFamily="49" charset="-122"/>
              </a:rPr>
              <a:t>特别地 </a:t>
            </a:r>
          </a:p>
        </p:txBody>
      </p:sp>
      <p:grpSp>
        <p:nvGrpSpPr>
          <p:cNvPr id="2" name="Group 5"/>
          <p:cNvGrpSpPr>
            <a:grpSpLocks/>
          </p:cNvGrpSpPr>
          <p:nvPr/>
        </p:nvGrpSpPr>
        <p:grpSpPr bwMode="auto">
          <a:xfrm>
            <a:off x="971550" y="3392489"/>
            <a:ext cx="7600950" cy="1189038"/>
            <a:chOff x="624" y="1831"/>
            <a:chExt cx="4788" cy="749"/>
          </a:xfrm>
        </p:grpSpPr>
        <p:sp>
          <p:nvSpPr>
            <p:cNvPr id="37903" name="Text Box 6"/>
            <p:cNvSpPr txBox="1">
              <a:spLocks noChangeArrowheads="1"/>
            </p:cNvSpPr>
            <p:nvPr/>
          </p:nvSpPr>
          <p:spPr bwMode="auto">
            <a:xfrm>
              <a:off x="624" y="1988"/>
              <a:ext cx="235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4000" dirty="0">
                  <a:latin typeface="Times New Roman" pitchFamily="18" charset="0"/>
                  <a:ea typeface="楷体_GB2312" pitchFamily="49" charset="-122"/>
                </a:rPr>
                <a:t>样本二阶原点矩</a:t>
              </a:r>
            </a:p>
          </p:txBody>
        </p:sp>
        <p:graphicFrame>
          <p:nvGraphicFramePr>
            <p:cNvPr id="37904" name="Object 7"/>
            <p:cNvGraphicFramePr>
              <a:graphicFrameLocks noChangeAspect="1"/>
            </p:cNvGraphicFramePr>
            <p:nvPr>
              <p:extLst>
                <p:ext uri="{D42A27DB-BD31-4B8C-83A1-F6EECF244321}">
                  <p14:modId xmlns:p14="http://schemas.microsoft.com/office/powerpoint/2010/main" val="3063877458"/>
                </p:ext>
              </p:extLst>
            </p:nvPr>
          </p:nvGraphicFramePr>
          <p:xfrm>
            <a:off x="2937" y="1831"/>
            <a:ext cx="1476" cy="749"/>
          </p:xfrm>
          <a:graphic>
            <a:graphicData uri="http://schemas.openxmlformats.org/presentationml/2006/ole">
              <mc:AlternateContent xmlns:mc="http://schemas.openxmlformats.org/markup-compatibility/2006">
                <mc:Choice xmlns:v="urn:schemas-microsoft-com:vml" Requires="v">
                  <p:oleObj spid="_x0000_s38500" name="Equation" r:id="rId3" imgW="850680" imgH="431640" progId="Equation.DSMT4">
                    <p:embed/>
                  </p:oleObj>
                </mc:Choice>
                <mc:Fallback>
                  <p:oleObj name="Equation" r:id="rId3" imgW="850680" imgH="431640" progId="Equation.DSMT4">
                    <p:embed/>
                    <p:pic>
                      <p:nvPicPr>
                        <p:cNvPr id="0" name="Object 7"/>
                        <p:cNvPicPr>
                          <a:picLocks noChangeAspect="1" noChangeArrowheads="1"/>
                        </p:cNvPicPr>
                        <p:nvPr/>
                      </p:nvPicPr>
                      <p:blipFill>
                        <a:blip r:embed="rId4"/>
                        <a:srcRect/>
                        <a:stretch>
                          <a:fillRect/>
                        </a:stretch>
                      </p:blipFill>
                      <p:spPr bwMode="auto">
                        <a:xfrm>
                          <a:off x="2937" y="1831"/>
                          <a:ext cx="1476" cy="7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05" name="Rectangle 8"/>
            <p:cNvSpPr>
              <a:spLocks noChangeArrowheads="1"/>
            </p:cNvSpPr>
            <p:nvPr/>
          </p:nvSpPr>
          <p:spPr bwMode="auto">
            <a:xfrm>
              <a:off x="3696" y="2037"/>
              <a:ext cx="171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4000" dirty="0">
                  <a:latin typeface="Times New Roman" pitchFamily="18" charset="0"/>
                  <a:ea typeface="楷体_GB2312" pitchFamily="49" charset="-122"/>
                </a:rPr>
                <a:t>        </a:t>
              </a:r>
              <a:r>
                <a:rPr kumimoji="1" lang="zh-CN" altLang="en-US" sz="4000" dirty="0">
                  <a:latin typeface="Times New Roman" pitchFamily="18" charset="0"/>
                  <a:ea typeface="楷体_GB2312" pitchFamily="49" charset="-122"/>
                </a:rPr>
                <a:t>是总体</a:t>
              </a:r>
            </a:p>
          </p:txBody>
        </p:sp>
      </p:grpSp>
      <p:sp>
        <p:nvSpPr>
          <p:cNvPr id="206857" name="Rectangle 9"/>
          <p:cNvSpPr>
            <a:spLocks noChangeArrowheads="1"/>
          </p:cNvSpPr>
          <p:nvPr/>
        </p:nvSpPr>
        <p:spPr bwMode="auto">
          <a:xfrm>
            <a:off x="3635375" y="1557760"/>
            <a:ext cx="4699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4000" dirty="0">
                <a:latin typeface="Times New Roman" pitchFamily="18" charset="0"/>
                <a:ea typeface="楷体_GB2312" pitchFamily="49" charset="-122"/>
              </a:rPr>
              <a:t>是总体期望 </a:t>
            </a:r>
            <a:r>
              <a:rPr kumimoji="1" lang="en-US" altLang="zh-CN" sz="4000" i="1" dirty="0">
                <a:latin typeface="Times New Roman" pitchFamily="18" charset="0"/>
                <a:ea typeface="楷体_GB2312" pitchFamily="49" charset="-122"/>
              </a:rPr>
              <a:t>E</a:t>
            </a:r>
            <a:r>
              <a:rPr kumimoji="1" lang="en-US" altLang="zh-CN" sz="4000" dirty="0">
                <a:latin typeface="Times New Roman" pitchFamily="18" charset="0"/>
                <a:ea typeface="楷体_GB2312" pitchFamily="49" charset="-122"/>
              </a:rPr>
              <a:t>( </a:t>
            </a:r>
            <a:r>
              <a:rPr kumimoji="1" lang="en-US" altLang="zh-CN" sz="4000" i="1" dirty="0">
                <a:latin typeface="Times New Roman" pitchFamily="18" charset="0"/>
                <a:ea typeface="楷体_GB2312" pitchFamily="49" charset="-122"/>
              </a:rPr>
              <a:t>X </a:t>
            </a:r>
            <a:r>
              <a:rPr kumimoji="1" lang="en-US" altLang="zh-CN" sz="4000" dirty="0">
                <a:latin typeface="Times New Roman" pitchFamily="18" charset="0"/>
                <a:ea typeface="楷体_GB2312" pitchFamily="49" charset="-122"/>
              </a:rPr>
              <a:t>) </a:t>
            </a:r>
            <a:r>
              <a:rPr kumimoji="1" lang="zh-CN" altLang="zh-CN" sz="4000" dirty="0">
                <a:latin typeface="Times New Roman" pitchFamily="18" charset="0"/>
                <a:ea typeface="楷体_GB2312" pitchFamily="49" charset="-122"/>
              </a:rPr>
              <a:t>的</a:t>
            </a:r>
            <a:endParaRPr kumimoji="1" lang="zh-CN" altLang="en-US" sz="4000" dirty="0">
              <a:latin typeface="Times New Roman" pitchFamily="18" charset="0"/>
              <a:ea typeface="楷体_GB2312" pitchFamily="49" charset="-122"/>
            </a:endParaRPr>
          </a:p>
        </p:txBody>
      </p:sp>
      <p:grpSp>
        <p:nvGrpSpPr>
          <p:cNvPr id="3" name="Group 10"/>
          <p:cNvGrpSpPr>
            <a:grpSpLocks/>
          </p:cNvGrpSpPr>
          <p:nvPr/>
        </p:nvGrpSpPr>
        <p:grpSpPr bwMode="auto">
          <a:xfrm>
            <a:off x="1042988" y="1484736"/>
            <a:ext cx="2711450" cy="701675"/>
            <a:chOff x="624" y="1238"/>
            <a:chExt cx="1708" cy="442"/>
          </a:xfrm>
        </p:grpSpPr>
        <p:graphicFrame>
          <p:nvGraphicFramePr>
            <p:cNvPr id="37901" name="Object 11"/>
            <p:cNvGraphicFramePr>
              <a:graphicFrameLocks noChangeAspect="1"/>
            </p:cNvGraphicFramePr>
            <p:nvPr>
              <p:extLst>
                <p:ext uri="{D42A27DB-BD31-4B8C-83A1-F6EECF244321}">
                  <p14:modId xmlns:p14="http://schemas.microsoft.com/office/powerpoint/2010/main" val="3398879616"/>
                </p:ext>
              </p:extLst>
            </p:nvPr>
          </p:nvGraphicFramePr>
          <p:xfrm>
            <a:off x="1987" y="1303"/>
            <a:ext cx="345" cy="371"/>
          </p:xfrm>
          <a:graphic>
            <a:graphicData uri="http://schemas.openxmlformats.org/presentationml/2006/ole">
              <mc:AlternateContent xmlns:mc="http://schemas.openxmlformats.org/markup-compatibility/2006">
                <mc:Choice xmlns:v="urn:schemas-microsoft-com:vml" Requires="v">
                  <p:oleObj spid="_x0000_s38501" name="Equation" r:id="rId5" imgW="177480" imgH="190440" progId="Equation.DSMT4">
                    <p:embed/>
                  </p:oleObj>
                </mc:Choice>
                <mc:Fallback>
                  <p:oleObj name="Equation" r:id="rId5" imgW="177480" imgH="190440" progId="Equation.DSMT4">
                    <p:embed/>
                    <p:pic>
                      <p:nvPicPr>
                        <p:cNvPr id="0" name="Object 11"/>
                        <p:cNvPicPr>
                          <a:picLocks noChangeAspect="1" noChangeArrowheads="1"/>
                        </p:cNvPicPr>
                        <p:nvPr/>
                      </p:nvPicPr>
                      <p:blipFill>
                        <a:blip r:embed="rId6"/>
                        <a:srcRect/>
                        <a:stretch>
                          <a:fillRect/>
                        </a:stretch>
                      </p:blipFill>
                      <p:spPr bwMode="auto">
                        <a:xfrm>
                          <a:off x="1987" y="1303"/>
                          <a:ext cx="345" cy="3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02" name="Rectangle 12"/>
            <p:cNvSpPr>
              <a:spLocks noChangeArrowheads="1"/>
            </p:cNvSpPr>
            <p:nvPr/>
          </p:nvSpPr>
          <p:spPr bwMode="auto">
            <a:xfrm>
              <a:off x="624" y="1238"/>
              <a:ext cx="139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4000">
                  <a:latin typeface="Times New Roman" pitchFamily="18" charset="0"/>
                  <a:ea typeface="楷体_GB2312" pitchFamily="49" charset="-122"/>
                </a:rPr>
                <a:t>样本均值</a:t>
              </a:r>
            </a:p>
          </p:txBody>
        </p:sp>
      </p:grpSp>
      <p:sp>
        <p:nvSpPr>
          <p:cNvPr id="206861" name="Text Box 13"/>
          <p:cNvSpPr txBox="1">
            <a:spLocks noChangeArrowheads="1"/>
          </p:cNvSpPr>
          <p:nvPr/>
        </p:nvSpPr>
        <p:spPr bwMode="auto">
          <a:xfrm>
            <a:off x="1042988" y="2349922"/>
            <a:ext cx="2724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zh-CN" sz="4000">
                <a:latin typeface="Times New Roman" pitchFamily="18" charset="0"/>
                <a:ea typeface="楷体_GB2312" pitchFamily="49" charset="-122"/>
              </a:rPr>
              <a:t>无偏估计量</a:t>
            </a:r>
            <a:endParaRPr kumimoji="1" lang="zh-CN" altLang="en-US" sz="4000">
              <a:latin typeface="Times New Roman" pitchFamily="18" charset="0"/>
              <a:ea typeface="楷体_GB2312" pitchFamily="49" charset="-122"/>
            </a:endParaRPr>
          </a:p>
        </p:txBody>
      </p:sp>
      <p:grpSp>
        <p:nvGrpSpPr>
          <p:cNvPr id="4" name="Group 14"/>
          <p:cNvGrpSpPr>
            <a:grpSpLocks/>
          </p:cNvGrpSpPr>
          <p:nvPr/>
        </p:nvGrpSpPr>
        <p:grpSpPr bwMode="auto">
          <a:xfrm>
            <a:off x="1042988" y="4702920"/>
            <a:ext cx="7181850" cy="1516063"/>
            <a:chOff x="624" y="2760"/>
            <a:chExt cx="4524" cy="955"/>
          </a:xfrm>
        </p:grpSpPr>
        <p:sp>
          <p:nvSpPr>
            <p:cNvPr id="37897" name="Rectangle 15"/>
            <p:cNvSpPr>
              <a:spLocks noChangeArrowheads="1"/>
            </p:cNvSpPr>
            <p:nvPr/>
          </p:nvSpPr>
          <p:spPr bwMode="auto">
            <a:xfrm>
              <a:off x="4072" y="2774"/>
              <a:ext cx="107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zh-CN" sz="4000" dirty="0">
                  <a:latin typeface="Times New Roman" pitchFamily="18" charset="0"/>
                  <a:ea typeface="楷体_GB2312" pitchFamily="49" charset="-122"/>
                </a:rPr>
                <a:t>的无偏</a:t>
              </a:r>
              <a:endParaRPr kumimoji="1" lang="zh-CN" altLang="en-US" sz="4000" dirty="0">
                <a:latin typeface="Times New Roman" pitchFamily="18" charset="0"/>
                <a:ea typeface="楷体_GB2312" pitchFamily="49" charset="-122"/>
              </a:endParaRPr>
            </a:p>
          </p:txBody>
        </p:sp>
        <p:graphicFrame>
          <p:nvGraphicFramePr>
            <p:cNvPr id="37898" name="Object 16"/>
            <p:cNvGraphicFramePr>
              <a:graphicFrameLocks noChangeAspect="1"/>
            </p:cNvGraphicFramePr>
            <p:nvPr>
              <p:extLst>
                <p:ext uri="{D42A27DB-BD31-4B8C-83A1-F6EECF244321}">
                  <p14:modId xmlns:p14="http://schemas.microsoft.com/office/powerpoint/2010/main" val="3565666929"/>
                </p:ext>
              </p:extLst>
            </p:nvPr>
          </p:nvGraphicFramePr>
          <p:xfrm>
            <a:off x="2361" y="2760"/>
            <a:ext cx="1618" cy="513"/>
          </p:xfrm>
          <a:graphic>
            <a:graphicData uri="http://schemas.openxmlformats.org/presentationml/2006/ole">
              <mc:AlternateContent xmlns:mc="http://schemas.openxmlformats.org/markup-compatibility/2006">
                <mc:Choice xmlns:v="urn:schemas-microsoft-com:vml" Requires="v">
                  <p:oleObj spid="_x0000_s38502" name="Equation" r:id="rId7" imgW="761760" imgH="241200" progId="Equation.DSMT4">
                    <p:embed/>
                  </p:oleObj>
                </mc:Choice>
                <mc:Fallback>
                  <p:oleObj name="Equation" r:id="rId7" imgW="761760" imgH="241200" progId="Equation.DSMT4">
                    <p:embed/>
                    <p:pic>
                      <p:nvPicPr>
                        <p:cNvPr id="0" name="Object 16"/>
                        <p:cNvPicPr>
                          <a:picLocks noChangeAspect="1" noChangeArrowheads="1"/>
                        </p:cNvPicPr>
                        <p:nvPr/>
                      </p:nvPicPr>
                      <p:blipFill>
                        <a:blip r:embed="rId8"/>
                        <a:srcRect/>
                        <a:stretch>
                          <a:fillRect/>
                        </a:stretch>
                      </p:blipFill>
                      <p:spPr bwMode="auto">
                        <a:xfrm>
                          <a:off x="2361" y="2760"/>
                          <a:ext cx="1618" cy="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9" name="Rectangle 17"/>
            <p:cNvSpPr>
              <a:spLocks noChangeArrowheads="1"/>
            </p:cNvSpPr>
            <p:nvPr/>
          </p:nvSpPr>
          <p:spPr bwMode="auto">
            <a:xfrm>
              <a:off x="624" y="2774"/>
              <a:ext cx="182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4000">
                  <a:latin typeface="Times New Roman" pitchFamily="18" charset="0"/>
                  <a:ea typeface="楷体_GB2312" pitchFamily="49" charset="-122"/>
                </a:rPr>
                <a:t>二阶原点矩</a:t>
              </a:r>
            </a:p>
          </p:txBody>
        </p:sp>
        <p:sp>
          <p:nvSpPr>
            <p:cNvPr id="37900" name="Text Box 18"/>
            <p:cNvSpPr txBox="1">
              <a:spLocks noChangeArrowheads="1"/>
            </p:cNvSpPr>
            <p:nvPr/>
          </p:nvSpPr>
          <p:spPr bwMode="auto">
            <a:xfrm>
              <a:off x="652" y="3273"/>
              <a:ext cx="107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zh-CN" sz="4000">
                  <a:latin typeface="Times New Roman" pitchFamily="18" charset="0"/>
                  <a:ea typeface="楷体_GB2312" pitchFamily="49" charset="-122"/>
                </a:rPr>
                <a:t>估计量</a:t>
              </a:r>
              <a:endParaRPr kumimoji="1" lang="zh-CN" altLang="en-US" sz="4000">
                <a:latin typeface="Times New Roman" pitchFamily="18" charset="0"/>
                <a:ea typeface="楷体_GB2312" pitchFamily="49" charset="-122"/>
              </a:endParaRPr>
            </a:p>
          </p:txBody>
        </p:sp>
      </p:grpSp>
      <p:sp>
        <p:nvSpPr>
          <p:cNvPr id="17" name="TextBox 16"/>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6852"/>
                                        </p:tgtEl>
                                        <p:attrNameLst>
                                          <p:attrName>style.visibility</p:attrName>
                                        </p:attrNameLst>
                                      </p:cBhvr>
                                      <p:to>
                                        <p:strVal val="visible"/>
                                      </p:to>
                                    </p:set>
                                    <p:animEffect transition="in" filter="dissolve">
                                      <p:cBhvr>
                                        <p:cTn id="7" dur="500"/>
                                        <p:tgtEl>
                                          <p:spTgt spid="2068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nodeType="afterGroup">
                            <p:stCondLst>
                              <p:cond delay="500"/>
                            </p:stCondLst>
                            <p:childTnLst>
                              <p:par>
                                <p:cTn id="14" presetID="22" presetClass="entr" presetSubtype="8" fill="hold" grpId="0" nodeType="afterEffect">
                                  <p:stCondLst>
                                    <p:cond delay="500"/>
                                  </p:stCondLst>
                                  <p:childTnLst>
                                    <p:set>
                                      <p:cBhvr>
                                        <p:cTn id="15" dur="1" fill="hold">
                                          <p:stCondLst>
                                            <p:cond delay="0"/>
                                          </p:stCondLst>
                                        </p:cTn>
                                        <p:tgtEl>
                                          <p:spTgt spid="206857"/>
                                        </p:tgtEl>
                                        <p:attrNameLst>
                                          <p:attrName>style.visibility</p:attrName>
                                        </p:attrNameLst>
                                      </p:cBhvr>
                                      <p:to>
                                        <p:strVal val="visible"/>
                                      </p:to>
                                    </p:set>
                                    <p:animEffect transition="in" filter="wipe(left)">
                                      <p:cBhvr>
                                        <p:cTn id="16" dur="500"/>
                                        <p:tgtEl>
                                          <p:spTgt spid="206857"/>
                                        </p:tgtEl>
                                      </p:cBhvr>
                                    </p:animEffect>
                                  </p:childTnLst>
                                </p:cTn>
                              </p:par>
                            </p:childTnLst>
                          </p:cTn>
                        </p:par>
                        <p:par>
                          <p:cTn id="17" fill="hold" nodeType="afterGroup">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206861"/>
                                        </p:tgtEl>
                                        <p:attrNameLst>
                                          <p:attrName>style.visibility</p:attrName>
                                        </p:attrNameLst>
                                      </p:cBhvr>
                                      <p:to>
                                        <p:strVal val="visible"/>
                                      </p:to>
                                    </p:set>
                                    <p:animEffect transition="in" filter="wipe(left)">
                                      <p:cBhvr>
                                        <p:cTn id="20" dur="500"/>
                                        <p:tgtEl>
                                          <p:spTgt spid="20686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par>
                          <p:cTn id="26" fill="hold" nodeType="afterGroup">
                            <p:stCondLst>
                              <p:cond delay="500"/>
                            </p:stCondLst>
                            <p:childTnLst>
                              <p:par>
                                <p:cTn id="27" presetID="22" presetClass="entr" presetSubtype="1" fill="hold" nodeType="afterEffect">
                                  <p:stCondLst>
                                    <p:cond delay="1000"/>
                                  </p:stCondLst>
                                  <p:childTnLst>
                                    <p:set>
                                      <p:cBhvr>
                                        <p:cTn id="28" dur="1" fill="hold">
                                          <p:stCondLst>
                                            <p:cond delay="0"/>
                                          </p:stCondLst>
                                        </p:cTn>
                                        <p:tgtEl>
                                          <p:spTgt spid="4"/>
                                        </p:tgtEl>
                                        <p:attrNameLst>
                                          <p:attrName>style.visibility</p:attrName>
                                        </p:attrNameLst>
                                      </p:cBhvr>
                                      <p:to>
                                        <p:strVal val="visible"/>
                                      </p:to>
                                    </p:set>
                                    <p:animEffect transition="in" filter="wipe(up)">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2" grpId="0" autoUpdateAnimBg="0"/>
      <p:bldP spid="206857" grpId="0" autoUpdateAnimBg="0"/>
      <p:bldP spid="206861"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
          <p:cNvGrpSpPr>
            <a:grpSpLocks/>
          </p:cNvGrpSpPr>
          <p:nvPr/>
        </p:nvGrpSpPr>
        <p:grpSpPr bwMode="auto">
          <a:xfrm>
            <a:off x="611188" y="476250"/>
            <a:ext cx="7716837" cy="1335088"/>
            <a:chOff x="476" y="300"/>
            <a:chExt cx="4861" cy="841"/>
          </a:xfrm>
        </p:grpSpPr>
        <p:sp>
          <p:nvSpPr>
            <p:cNvPr id="38926" name="Text Box 4"/>
            <p:cNvSpPr txBox="1">
              <a:spLocks noChangeArrowheads="1"/>
            </p:cNvSpPr>
            <p:nvPr/>
          </p:nvSpPr>
          <p:spPr bwMode="auto">
            <a:xfrm>
              <a:off x="476" y="300"/>
              <a:ext cx="486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b="1">
                  <a:latin typeface="黑体" pitchFamily="49" charset="-122"/>
                  <a:ea typeface="黑体" pitchFamily="49" charset="-122"/>
                </a:rPr>
                <a:t>例</a:t>
              </a:r>
              <a:r>
                <a:rPr kumimoji="1" lang="zh-CN" altLang="en-US" sz="3600">
                  <a:latin typeface="Times New Roman" pitchFamily="18" charset="0"/>
                  <a:ea typeface="楷体_GB2312" pitchFamily="49" charset="-122"/>
                </a:rPr>
                <a:t>  设总体</a:t>
              </a:r>
              <a:r>
                <a:rPr kumimoji="1" lang="zh-CN" altLang="en-US" sz="3600" i="1">
                  <a:latin typeface="Times New Roman" pitchFamily="18" charset="0"/>
                  <a:ea typeface="楷体_GB2312" pitchFamily="49" charset="-122"/>
                </a:rPr>
                <a:t> </a:t>
              </a:r>
              <a:r>
                <a:rPr kumimoji="1" lang="en-US" altLang="zh-CN" sz="3600" i="1">
                  <a:latin typeface="Times New Roman" pitchFamily="18" charset="0"/>
                  <a:ea typeface="楷体_GB2312" pitchFamily="49" charset="-122"/>
                </a:rPr>
                <a:t>X</a:t>
              </a:r>
              <a:r>
                <a:rPr kumimoji="1" lang="en-US" altLang="zh-CN" sz="3600">
                  <a:latin typeface="Times New Roman" pitchFamily="18" charset="0"/>
                  <a:ea typeface="楷体_GB2312" pitchFamily="49" charset="-122"/>
                </a:rPr>
                <a:t> </a:t>
              </a:r>
              <a:r>
                <a:rPr kumimoji="1" lang="zh-CN" altLang="zh-CN" sz="3600">
                  <a:latin typeface="Times New Roman" pitchFamily="18" charset="0"/>
                  <a:ea typeface="楷体_GB2312" pitchFamily="49" charset="-122"/>
                </a:rPr>
                <a:t>的期望与方差存在,</a:t>
              </a:r>
              <a:r>
                <a:rPr kumimoji="1" lang="en-US" altLang="zh-CN" sz="3600">
                  <a:latin typeface="Times New Roman" pitchFamily="18" charset="0"/>
                  <a:ea typeface="楷体_GB2312" pitchFamily="49" charset="-122"/>
                </a:rPr>
                <a:t>  </a:t>
              </a:r>
              <a:r>
                <a:rPr kumimoji="1" lang="en-US" altLang="zh-CN" sz="3600" i="1">
                  <a:latin typeface="Times New Roman" pitchFamily="18" charset="0"/>
                  <a:ea typeface="楷体_GB2312" pitchFamily="49" charset="-122"/>
                </a:rPr>
                <a:t>X </a:t>
              </a:r>
              <a:r>
                <a:rPr kumimoji="1" lang="zh-CN" altLang="zh-CN" sz="3600">
                  <a:latin typeface="Times New Roman" pitchFamily="18" charset="0"/>
                  <a:ea typeface="楷体_GB2312" pitchFamily="49" charset="-122"/>
                </a:rPr>
                <a:t>的</a:t>
              </a:r>
              <a:endParaRPr kumimoji="1" lang="zh-CN" altLang="en-US" sz="3600">
                <a:latin typeface="Times New Roman" pitchFamily="18" charset="0"/>
                <a:ea typeface="楷体_GB2312" pitchFamily="49" charset="-122"/>
              </a:endParaRPr>
            </a:p>
          </p:txBody>
        </p:sp>
        <p:graphicFrame>
          <p:nvGraphicFramePr>
            <p:cNvPr id="38927" name="Object 6"/>
            <p:cNvGraphicFramePr>
              <a:graphicFrameLocks noChangeAspect="1"/>
            </p:cNvGraphicFramePr>
            <p:nvPr/>
          </p:nvGraphicFramePr>
          <p:xfrm>
            <a:off x="1791" y="709"/>
            <a:ext cx="1560" cy="432"/>
          </p:xfrm>
          <a:graphic>
            <a:graphicData uri="http://schemas.openxmlformats.org/presentationml/2006/ole">
              <mc:AlternateContent xmlns:mc="http://schemas.openxmlformats.org/markup-compatibility/2006">
                <mc:Choice xmlns:v="urn:schemas-microsoft-com:vml" Requires="v">
                  <p:oleObj spid="_x0000_s39919" name="公式" r:id="rId3" imgW="944784" imgH="144708" progId="Equation.3">
                    <p:embed/>
                  </p:oleObj>
                </mc:Choice>
                <mc:Fallback>
                  <p:oleObj name="公式" r:id="rId3" imgW="944784" imgH="144708"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1" y="709"/>
                          <a:ext cx="1560"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8" name="Text Box 7"/>
            <p:cNvSpPr txBox="1">
              <a:spLocks noChangeArrowheads="1"/>
            </p:cNvSpPr>
            <p:nvPr/>
          </p:nvSpPr>
          <p:spPr bwMode="auto">
            <a:xfrm>
              <a:off x="884" y="709"/>
              <a:ext cx="270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zh-CN" sz="3600" dirty="0">
                  <a:latin typeface="Times New Roman" pitchFamily="18" charset="0"/>
                  <a:ea typeface="楷体_GB2312" pitchFamily="49" charset="-122"/>
                </a:rPr>
                <a:t>样本为</a:t>
              </a:r>
              <a:r>
                <a:rPr kumimoji="1" lang="zh-CN" altLang="en-US" sz="3600" dirty="0">
                  <a:latin typeface="Times New Roman" pitchFamily="18" charset="0"/>
                  <a:ea typeface="楷体_GB2312" pitchFamily="49" charset="-122"/>
                </a:rPr>
                <a:t>                      </a:t>
              </a:r>
              <a:r>
                <a:rPr kumimoji="1" lang="en-US" altLang="zh-CN" sz="3600" dirty="0">
                  <a:latin typeface="Times New Roman" pitchFamily="18" charset="0"/>
                  <a:ea typeface="楷体_GB2312" pitchFamily="49" charset="-122"/>
                </a:rPr>
                <a:t>, </a:t>
              </a:r>
            </a:p>
          </p:txBody>
        </p:sp>
      </p:grpSp>
      <p:grpSp>
        <p:nvGrpSpPr>
          <p:cNvPr id="3" name="Group 8"/>
          <p:cNvGrpSpPr>
            <a:grpSpLocks/>
          </p:cNvGrpSpPr>
          <p:nvPr/>
        </p:nvGrpSpPr>
        <p:grpSpPr bwMode="auto">
          <a:xfrm>
            <a:off x="395536" y="1903415"/>
            <a:ext cx="8382000" cy="1068388"/>
            <a:chOff x="288" y="1093"/>
            <a:chExt cx="5280" cy="673"/>
          </a:xfrm>
        </p:grpSpPr>
        <p:sp>
          <p:nvSpPr>
            <p:cNvPr id="38924" name="Text Box 9"/>
            <p:cNvSpPr txBox="1">
              <a:spLocks noChangeArrowheads="1"/>
            </p:cNvSpPr>
            <p:nvPr/>
          </p:nvSpPr>
          <p:spPr bwMode="auto">
            <a:xfrm>
              <a:off x="288" y="1179"/>
              <a:ext cx="52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600" dirty="0">
                  <a:latin typeface="Times New Roman" pitchFamily="18" charset="0"/>
                  <a:ea typeface="楷体_GB2312" pitchFamily="49" charset="-122"/>
                </a:rPr>
                <a:t>(1)                          </a:t>
              </a:r>
              <a:r>
                <a:rPr kumimoji="1" lang="zh-CN" altLang="en-US" sz="3600" dirty="0">
                  <a:latin typeface="Times New Roman" pitchFamily="18" charset="0"/>
                  <a:ea typeface="楷体_GB2312" pitchFamily="49" charset="-122"/>
                </a:rPr>
                <a:t>不是 </a:t>
              </a:r>
              <a:r>
                <a:rPr kumimoji="1" lang="en-US" altLang="zh-CN" sz="3600" i="1" dirty="0">
                  <a:latin typeface="Times New Roman" pitchFamily="18" charset="0"/>
                  <a:ea typeface="楷体_GB2312" pitchFamily="49" charset="-122"/>
                </a:rPr>
                <a:t>D</a:t>
              </a:r>
              <a:r>
                <a:rPr kumimoji="1" lang="en-US" altLang="zh-CN" sz="3600" dirty="0">
                  <a:latin typeface="Times New Roman" pitchFamily="18" charset="0"/>
                  <a:ea typeface="楷体_GB2312" pitchFamily="49" charset="-122"/>
                </a:rPr>
                <a:t>( </a:t>
              </a:r>
              <a:r>
                <a:rPr kumimoji="1" lang="en-US" altLang="zh-CN" sz="3600" i="1" dirty="0">
                  <a:latin typeface="Times New Roman" pitchFamily="18" charset="0"/>
                  <a:ea typeface="楷体_GB2312" pitchFamily="49" charset="-122"/>
                </a:rPr>
                <a:t>X </a:t>
              </a:r>
              <a:r>
                <a:rPr kumimoji="1" lang="en-US" altLang="zh-CN" sz="3600" dirty="0">
                  <a:latin typeface="Times New Roman" pitchFamily="18" charset="0"/>
                  <a:ea typeface="楷体_GB2312" pitchFamily="49" charset="-122"/>
                </a:rPr>
                <a:t>)</a:t>
              </a:r>
              <a:r>
                <a:rPr kumimoji="1" lang="zh-CN" altLang="en-US" sz="3600" dirty="0">
                  <a:latin typeface="Times New Roman" pitchFamily="18" charset="0"/>
                  <a:ea typeface="楷体_GB2312" pitchFamily="49" charset="-122"/>
                </a:rPr>
                <a:t>的无偏估</a:t>
              </a:r>
              <a:r>
                <a:rPr kumimoji="1" lang="zh-CN" altLang="en-US" sz="3600" dirty="0">
                  <a:ea typeface="楷体_GB2312" pitchFamily="49" charset="-122"/>
                </a:rPr>
                <a:t>计</a:t>
              </a:r>
              <a:r>
                <a:rPr kumimoji="1" lang="en-US" altLang="zh-CN" sz="3600" dirty="0">
                  <a:latin typeface="Times New Roman" pitchFamily="18" charset="0"/>
                  <a:ea typeface="楷体_GB2312" pitchFamily="49" charset="-122"/>
                </a:rPr>
                <a:t>;      </a:t>
              </a:r>
            </a:p>
          </p:txBody>
        </p:sp>
        <p:graphicFrame>
          <p:nvGraphicFramePr>
            <p:cNvPr id="38925" name="Object 10"/>
            <p:cNvGraphicFramePr>
              <a:graphicFrameLocks noChangeAspect="1"/>
            </p:cNvGraphicFramePr>
            <p:nvPr>
              <p:extLst>
                <p:ext uri="{D42A27DB-BD31-4B8C-83A1-F6EECF244321}">
                  <p14:modId xmlns:p14="http://schemas.microsoft.com/office/powerpoint/2010/main" val="3567164977"/>
                </p:ext>
              </p:extLst>
            </p:nvPr>
          </p:nvGraphicFramePr>
          <p:xfrm>
            <a:off x="626" y="1093"/>
            <a:ext cx="2000" cy="673"/>
          </p:xfrm>
          <a:graphic>
            <a:graphicData uri="http://schemas.openxmlformats.org/presentationml/2006/ole">
              <mc:AlternateContent xmlns:mc="http://schemas.openxmlformats.org/markup-compatibility/2006">
                <mc:Choice xmlns:v="urn:schemas-microsoft-com:vml" Requires="v">
                  <p:oleObj spid="_x0000_s39920" name="Equation" r:id="rId5" imgW="1282680" imgH="431640" progId="Equation.DSMT4">
                    <p:embed/>
                  </p:oleObj>
                </mc:Choice>
                <mc:Fallback>
                  <p:oleObj name="Equation" r:id="rId5" imgW="1282680" imgH="431640" progId="Equation.DSMT4">
                    <p:embed/>
                    <p:pic>
                      <p:nvPicPr>
                        <p:cNvPr id="0" name="Object 10"/>
                        <p:cNvPicPr>
                          <a:picLocks noChangeAspect="1" noChangeArrowheads="1"/>
                        </p:cNvPicPr>
                        <p:nvPr/>
                      </p:nvPicPr>
                      <p:blipFill>
                        <a:blip r:embed="rId6"/>
                        <a:srcRect/>
                        <a:stretch>
                          <a:fillRect/>
                        </a:stretch>
                      </p:blipFill>
                      <p:spPr bwMode="auto">
                        <a:xfrm>
                          <a:off x="626" y="1093"/>
                          <a:ext cx="2000" cy="6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8"/>
          <p:cNvGrpSpPr>
            <a:grpSpLocks/>
          </p:cNvGrpSpPr>
          <p:nvPr/>
        </p:nvGrpSpPr>
        <p:grpSpPr bwMode="auto">
          <a:xfrm>
            <a:off x="395536" y="3925888"/>
            <a:ext cx="8570913" cy="1016000"/>
            <a:chOff x="288" y="1769"/>
            <a:chExt cx="5399" cy="640"/>
          </a:xfrm>
        </p:grpSpPr>
        <p:sp>
          <p:nvSpPr>
            <p:cNvPr id="38922" name="Text Box 19"/>
            <p:cNvSpPr txBox="1">
              <a:spLocks noChangeArrowheads="1"/>
            </p:cNvSpPr>
            <p:nvPr/>
          </p:nvSpPr>
          <p:spPr bwMode="auto">
            <a:xfrm>
              <a:off x="288" y="1843"/>
              <a:ext cx="5399"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600" dirty="0">
                  <a:latin typeface="Times New Roman" pitchFamily="18" charset="0"/>
                  <a:ea typeface="楷体_GB2312" pitchFamily="49" charset="-122"/>
                </a:rPr>
                <a:t>(2)                              </a:t>
              </a:r>
              <a:r>
                <a:rPr kumimoji="1" lang="zh-CN" altLang="en-US" sz="3600" dirty="0">
                  <a:latin typeface="Times New Roman" pitchFamily="18" charset="0"/>
                  <a:ea typeface="楷体_GB2312" pitchFamily="49" charset="-122"/>
                </a:rPr>
                <a:t>是 </a:t>
              </a:r>
              <a:r>
                <a:rPr kumimoji="1" lang="en-US" altLang="zh-CN" sz="3600" i="1" dirty="0">
                  <a:latin typeface="Times New Roman" pitchFamily="18" charset="0"/>
                  <a:ea typeface="楷体_GB2312" pitchFamily="49" charset="-122"/>
                </a:rPr>
                <a:t>D</a:t>
              </a:r>
              <a:r>
                <a:rPr kumimoji="1" lang="en-US" altLang="zh-CN" sz="3600" dirty="0">
                  <a:latin typeface="Times New Roman" pitchFamily="18" charset="0"/>
                  <a:ea typeface="楷体_GB2312" pitchFamily="49" charset="-122"/>
                </a:rPr>
                <a:t>( </a:t>
              </a:r>
              <a:r>
                <a:rPr kumimoji="1" lang="en-US" altLang="zh-CN" sz="3600" i="1" dirty="0">
                  <a:latin typeface="Times New Roman" pitchFamily="18" charset="0"/>
                  <a:ea typeface="楷体_GB2312" pitchFamily="49" charset="-122"/>
                </a:rPr>
                <a:t>X </a:t>
              </a:r>
              <a:r>
                <a:rPr kumimoji="1" lang="en-US" altLang="zh-CN" sz="3600" dirty="0">
                  <a:latin typeface="Times New Roman" pitchFamily="18" charset="0"/>
                  <a:ea typeface="楷体_GB2312" pitchFamily="49" charset="-122"/>
                </a:rPr>
                <a:t>) </a:t>
              </a:r>
              <a:r>
                <a:rPr kumimoji="1" lang="zh-CN" altLang="en-US" sz="3600" dirty="0">
                  <a:latin typeface="Times New Roman" pitchFamily="18" charset="0"/>
                  <a:ea typeface="楷体_GB2312" pitchFamily="49" charset="-122"/>
                </a:rPr>
                <a:t>的无偏估计</a:t>
              </a:r>
              <a:r>
                <a:rPr kumimoji="1" lang="en-US" altLang="zh-CN" sz="3600" dirty="0">
                  <a:latin typeface="Times New Roman" pitchFamily="18" charset="0"/>
                  <a:ea typeface="楷体_GB2312" pitchFamily="49" charset="-122"/>
                </a:rPr>
                <a:t>. </a:t>
              </a:r>
            </a:p>
          </p:txBody>
        </p:sp>
        <p:graphicFrame>
          <p:nvGraphicFramePr>
            <p:cNvPr id="38923" name="Object 20"/>
            <p:cNvGraphicFramePr>
              <a:graphicFrameLocks noChangeAspect="1"/>
            </p:cNvGraphicFramePr>
            <p:nvPr>
              <p:extLst>
                <p:ext uri="{D42A27DB-BD31-4B8C-83A1-F6EECF244321}">
                  <p14:modId xmlns:p14="http://schemas.microsoft.com/office/powerpoint/2010/main" val="219806093"/>
                </p:ext>
              </p:extLst>
            </p:nvPr>
          </p:nvGraphicFramePr>
          <p:xfrm>
            <a:off x="667" y="1769"/>
            <a:ext cx="2165" cy="640"/>
          </p:xfrm>
          <a:graphic>
            <a:graphicData uri="http://schemas.openxmlformats.org/presentationml/2006/ole">
              <mc:AlternateContent xmlns:mc="http://schemas.openxmlformats.org/markup-compatibility/2006">
                <mc:Choice xmlns:v="urn:schemas-microsoft-com:vml" Requires="v">
                  <p:oleObj spid="_x0000_s39921" name="Equation" r:id="rId7" imgW="1460160" imgH="431640" progId="Equation.DSMT4">
                    <p:embed/>
                  </p:oleObj>
                </mc:Choice>
                <mc:Fallback>
                  <p:oleObj name="Equation" r:id="rId7" imgW="1460160" imgH="431640" progId="Equation.DSMT4">
                    <p:embed/>
                    <p:pic>
                      <p:nvPicPr>
                        <p:cNvPr id="0" name="Object 20"/>
                        <p:cNvPicPr>
                          <a:picLocks noChangeAspect="1" noChangeArrowheads="1"/>
                        </p:cNvPicPr>
                        <p:nvPr/>
                      </p:nvPicPr>
                      <p:blipFill>
                        <a:blip r:embed="rId8"/>
                        <a:srcRect/>
                        <a:stretch>
                          <a:fillRect/>
                        </a:stretch>
                      </p:blipFill>
                      <p:spPr bwMode="auto">
                        <a:xfrm>
                          <a:off x="667" y="1769"/>
                          <a:ext cx="2165" cy="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7894" name="AutoShape 22"/>
          <p:cNvSpPr>
            <a:spLocks noChangeArrowheads="1"/>
          </p:cNvSpPr>
          <p:nvPr/>
        </p:nvSpPr>
        <p:spPr bwMode="auto">
          <a:xfrm>
            <a:off x="684213" y="3141663"/>
            <a:ext cx="2160587" cy="609600"/>
          </a:xfrm>
          <a:prstGeom prst="wedgeRoundRectCallout">
            <a:avLst>
              <a:gd name="adj1" fmla="val -37"/>
              <a:gd name="adj2" fmla="val -86718"/>
              <a:gd name="adj3" fmla="val 16667"/>
            </a:avLst>
          </a:prstGeom>
          <a:ln>
            <a:headEnd/>
            <a:tailEnd/>
          </a:ln>
        </p:spPr>
        <p:style>
          <a:lnRef idx="1">
            <a:schemeClr val="accent3"/>
          </a:lnRef>
          <a:fillRef idx="2">
            <a:schemeClr val="accent3"/>
          </a:fillRef>
          <a:effectRef idx="1">
            <a:schemeClr val="accent3"/>
          </a:effectRef>
          <a:fontRef idx="minor">
            <a:schemeClr val="dk1"/>
          </a:fontRef>
        </p:style>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zh-CN" altLang="en-US" sz="3200"/>
              <a:t>样本方差</a:t>
            </a:r>
          </a:p>
        </p:txBody>
      </p:sp>
      <p:sp>
        <p:nvSpPr>
          <p:cNvPr id="207895" name="AutoShape 23"/>
          <p:cNvSpPr>
            <a:spLocks noChangeArrowheads="1"/>
          </p:cNvSpPr>
          <p:nvPr/>
        </p:nvSpPr>
        <p:spPr bwMode="auto">
          <a:xfrm>
            <a:off x="827088" y="5300663"/>
            <a:ext cx="2952750" cy="609600"/>
          </a:xfrm>
          <a:prstGeom prst="wedgeRoundRectCallout">
            <a:avLst>
              <a:gd name="adj1" fmla="val -2796"/>
              <a:gd name="adj2" fmla="val -114583"/>
              <a:gd name="adj3" fmla="val 16667"/>
            </a:avLst>
          </a:prstGeom>
          <a:ln>
            <a:headEnd/>
            <a:tailEnd/>
          </a:ln>
        </p:spPr>
        <p:style>
          <a:lnRef idx="1">
            <a:schemeClr val="accent3"/>
          </a:lnRef>
          <a:fillRef idx="2">
            <a:schemeClr val="accent3"/>
          </a:fillRef>
          <a:effectRef idx="1">
            <a:schemeClr val="accent3"/>
          </a:effectRef>
          <a:fontRef idx="minor">
            <a:schemeClr val="dk1"/>
          </a:fontRef>
        </p:style>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zh-CN" altLang="en-US" sz="3200"/>
              <a:t>样本修正方差</a:t>
            </a:r>
          </a:p>
        </p:txBody>
      </p:sp>
      <p:graphicFrame>
        <p:nvGraphicFramePr>
          <p:cNvPr id="207896" name="Object 24"/>
          <p:cNvGraphicFramePr>
            <a:graphicFrameLocks noChangeAspect="1"/>
          </p:cNvGraphicFramePr>
          <p:nvPr>
            <p:extLst>
              <p:ext uri="{D42A27DB-BD31-4B8C-83A1-F6EECF244321}">
                <p14:modId xmlns:p14="http://schemas.microsoft.com/office/powerpoint/2010/main" val="431508638"/>
              </p:ext>
            </p:extLst>
          </p:nvPr>
        </p:nvGraphicFramePr>
        <p:xfrm>
          <a:off x="3522663" y="2706688"/>
          <a:ext cx="3689604" cy="1058461"/>
        </p:xfrm>
        <a:graphic>
          <a:graphicData uri="http://schemas.openxmlformats.org/presentationml/2006/ole">
            <mc:AlternateContent xmlns:mc="http://schemas.openxmlformats.org/markup-compatibility/2006">
              <mc:Choice xmlns:v="urn:schemas-microsoft-com:vml" Requires="v">
                <p:oleObj spid="_x0000_s39922" name="Equation" r:id="rId9" imgW="1371600" imgH="393480" progId="Equation.DSMT4">
                  <p:embed/>
                </p:oleObj>
              </mc:Choice>
              <mc:Fallback>
                <p:oleObj name="Equation" r:id="rId9" imgW="1371600" imgH="393480" progId="Equation.DSMT4">
                  <p:embed/>
                  <p:pic>
                    <p:nvPicPr>
                      <p:cNvPr id="0" name="Object 24"/>
                      <p:cNvPicPr>
                        <a:picLocks noChangeAspect="1" noChangeArrowheads="1"/>
                      </p:cNvPicPr>
                      <p:nvPr/>
                    </p:nvPicPr>
                    <p:blipFill>
                      <a:blip r:embed="rId10"/>
                      <a:srcRect/>
                      <a:stretch>
                        <a:fillRect/>
                      </a:stretch>
                    </p:blipFill>
                    <p:spPr bwMode="auto">
                      <a:xfrm>
                        <a:off x="3522663" y="2706688"/>
                        <a:ext cx="3689604" cy="1058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7898" name="Object 26"/>
          <p:cNvGraphicFramePr>
            <a:graphicFrameLocks noChangeAspect="1"/>
          </p:cNvGraphicFramePr>
          <p:nvPr>
            <p:extLst>
              <p:ext uri="{D42A27DB-BD31-4B8C-83A1-F6EECF244321}">
                <p14:modId xmlns:p14="http://schemas.microsoft.com/office/powerpoint/2010/main" val="3109486284"/>
              </p:ext>
            </p:extLst>
          </p:nvPr>
        </p:nvGraphicFramePr>
        <p:xfrm>
          <a:off x="4527550" y="4910138"/>
          <a:ext cx="2277446" cy="849254"/>
        </p:xfrm>
        <a:graphic>
          <a:graphicData uri="http://schemas.openxmlformats.org/presentationml/2006/ole">
            <mc:AlternateContent xmlns:mc="http://schemas.openxmlformats.org/markup-compatibility/2006">
              <mc:Choice xmlns:v="urn:schemas-microsoft-com:vml" Requires="v">
                <p:oleObj spid="_x0000_s39923" name="Equation" r:id="rId11" imgW="749160" imgH="279360" progId="Equation.DSMT4">
                  <p:embed/>
                </p:oleObj>
              </mc:Choice>
              <mc:Fallback>
                <p:oleObj name="Equation" r:id="rId11" imgW="749160" imgH="279360" progId="Equation.DSMT4">
                  <p:embed/>
                  <p:pic>
                    <p:nvPicPr>
                      <p:cNvPr id="0" name="Object 26"/>
                      <p:cNvPicPr>
                        <a:picLocks noChangeAspect="1" noChangeArrowheads="1"/>
                      </p:cNvPicPr>
                      <p:nvPr/>
                    </p:nvPicPr>
                    <p:blipFill>
                      <a:blip r:embed="rId12"/>
                      <a:srcRect/>
                      <a:stretch>
                        <a:fillRect/>
                      </a:stretch>
                    </p:blipFill>
                    <p:spPr bwMode="auto">
                      <a:xfrm>
                        <a:off x="4527550" y="4910138"/>
                        <a:ext cx="2277446" cy="849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07894"/>
                                        </p:tgtEl>
                                        <p:attrNameLst>
                                          <p:attrName>style.visibility</p:attrName>
                                        </p:attrNameLst>
                                      </p:cBhvr>
                                      <p:to>
                                        <p:strVal val="visible"/>
                                      </p:to>
                                    </p:set>
                                    <p:anim calcmode="lin" valueType="num">
                                      <p:cBhvr additive="base">
                                        <p:cTn id="21" dur="500" fill="hold"/>
                                        <p:tgtEl>
                                          <p:spTgt spid="207894"/>
                                        </p:tgtEl>
                                        <p:attrNameLst>
                                          <p:attrName>ppt_x</p:attrName>
                                        </p:attrNameLst>
                                      </p:cBhvr>
                                      <p:tavLst>
                                        <p:tav tm="0">
                                          <p:val>
                                            <p:strVal val="0-#ppt_w/2"/>
                                          </p:val>
                                        </p:tav>
                                        <p:tav tm="100000">
                                          <p:val>
                                            <p:strVal val="#ppt_x"/>
                                          </p:val>
                                        </p:tav>
                                      </p:tavLst>
                                    </p:anim>
                                    <p:anim calcmode="lin" valueType="num">
                                      <p:cBhvr additive="base">
                                        <p:cTn id="22" dur="500" fill="hold"/>
                                        <p:tgtEl>
                                          <p:spTgt spid="207894"/>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07895"/>
                                        </p:tgtEl>
                                        <p:attrNameLst>
                                          <p:attrName>style.visibility</p:attrName>
                                        </p:attrNameLst>
                                      </p:cBhvr>
                                      <p:to>
                                        <p:strVal val="visible"/>
                                      </p:to>
                                    </p:set>
                                    <p:anim calcmode="lin" valueType="num">
                                      <p:cBhvr additive="base">
                                        <p:cTn id="27" dur="500" fill="hold"/>
                                        <p:tgtEl>
                                          <p:spTgt spid="207895"/>
                                        </p:tgtEl>
                                        <p:attrNameLst>
                                          <p:attrName>ppt_x</p:attrName>
                                        </p:attrNameLst>
                                      </p:cBhvr>
                                      <p:tavLst>
                                        <p:tav tm="0">
                                          <p:val>
                                            <p:strVal val="0-#ppt_w/2"/>
                                          </p:val>
                                        </p:tav>
                                        <p:tav tm="100000">
                                          <p:val>
                                            <p:strVal val="#ppt_x"/>
                                          </p:val>
                                        </p:tav>
                                      </p:tavLst>
                                    </p:anim>
                                    <p:anim calcmode="lin" valueType="num">
                                      <p:cBhvr additive="base">
                                        <p:cTn id="28" dur="500" fill="hold"/>
                                        <p:tgtEl>
                                          <p:spTgt spid="207895"/>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207896"/>
                                        </p:tgtEl>
                                        <p:attrNameLst>
                                          <p:attrName>style.visibility</p:attrName>
                                        </p:attrNameLst>
                                      </p:cBhvr>
                                      <p:to>
                                        <p:strVal val="visible"/>
                                      </p:to>
                                    </p:set>
                                    <p:animEffect transition="in" filter="wipe(up)">
                                      <p:cBhvr>
                                        <p:cTn id="33" dur="500"/>
                                        <p:tgtEl>
                                          <p:spTgt spid="20789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nodeType="clickEffect">
                                  <p:stCondLst>
                                    <p:cond delay="0"/>
                                  </p:stCondLst>
                                  <p:childTnLst>
                                    <p:set>
                                      <p:cBhvr>
                                        <p:cTn id="37" dur="1" fill="hold">
                                          <p:stCondLst>
                                            <p:cond delay="0"/>
                                          </p:stCondLst>
                                        </p:cTn>
                                        <p:tgtEl>
                                          <p:spTgt spid="207898"/>
                                        </p:tgtEl>
                                        <p:attrNameLst>
                                          <p:attrName>style.visibility</p:attrName>
                                        </p:attrNameLst>
                                      </p:cBhvr>
                                      <p:to>
                                        <p:strVal val="visible"/>
                                      </p:to>
                                    </p:set>
                                    <p:anim calcmode="lin" valueType="num">
                                      <p:cBhvr additive="base">
                                        <p:cTn id="38" dur="500" fill="hold"/>
                                        <p:tgtEl>
                                          <p:spTgt spid="207898"/>
                                        </p:tgtEl>
                                        <p:attrNameLst>
                                          <p:attrName>ppt_x</p:attrName>
                                        </p:attrNameLst>
                                      </p:cBhvr>
                                      <p:tavLst>
                                        <p:tav tm="0">
                                          <p:val>
                                            <p:strVal val="0-#ppt_w/2"/>
                                          </p:val>
                                        </p:tav>
                                        <p:tav tm="100000">
                                          <p:val>
                                            <p:strVal val="#ppt_x"/>
                                          </p:val>
                                        </p:tav>
                                      </p:tavLst>
                                    </p:anim>
                                    <p:anim calcmode="lin" valueType="num">
                                      <p:cBhvr additive="base">
                                        <p:cTn id="39" dur="500" fill="hold"/>
                                        <p:tgtEl>
                                          <p:spTgt spid="2078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94" grpId="0" animBg="1" autoUpdateAnimBg="0"/>
      <p:bldP spid="207895"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7090" name="Object 2"/>
          <p:cNvGraphicFramePr>
            <a:graphicFrameLocks noChangeAspect="1"/>
          </p:cNvGraphicFramePr>
          <p:nvPr>
            <p:extLst>
              <p:ext uri="{D42A27DB-BD31-4B8C-83A1-F6EECF244321}">
                <p14:modId xmlns:p14="http://schemas.microsoft.com/office/powerpoint/2010/main" val="1979509297"/>
              </p:ext>
            </p:extLst>
          </p:nvPr>
        </p:nvGraphicFramePr>
        <p:xfrm>
          <a:off x="49213" y="1916113"/>
          <a:ext cx="8426450" cy="944562"/>
        </p:xfrm>
        <a:graphic>
          <a:graphicData uri="http://schemas.openxmlformats.org/presentationml/2006/ole">
            <mc:AlternateContent xmlns:mc="http://schemas.openxmlformats.org/markup-compatibility/2006">
              <mc:Choice xmlns:v="urn:schemas-microsoft-com:vml" Requires="v">
                <p:oleObj spid="_x0000_s54024" name="Equation" r:id="rId4" imgW="3848040" imgH="431640" progId="Equation.DSMT4">
                  <p:embed/>
                </p:oleObj>
              </mc:Choice>
              <mc:Fallback>
                <p:oleObj name="Equation" r:id="rId4" imgW="3848040" imgH="431640" progId="Equation.DSMT4">
                  <p:embed/>
                  <p:pic>
                    <p:nvPicPr>
                      <p:cNvPr id="0" name="Object 2"/>
                      <p:cNvPicPr>
                        <a:picLocks noChangeAspect="1" noChangeArrowheads="1"/>
                      </p:cNvPicPr>
                      <p:nvPr/>
                    </p:nvPicPr>
                    <p:blipFill>
                      <a:blip r:embed="rId5"/>
                      <a:srcRect/>
                      <a:stretch>
                        <a:fillRect/>
                      </a:stretch>
                    </p:blipFill>
                    <p:spPr bwMode="auto">
                      <a:xfrm>
                        <a:off x="49213" y="1916113"/>
                        <a:ext cx="842645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7092" name="Object 4"/>
          <p:cNvGraphicFramePr>
            <a:graphicFrameLocks noChangeAspect="1"/>
          </p:cNvGraphicFramePr>
          <p:nvPr>
            <p:extLst>
              <p:ext uri="{D42A27DB-BD31-4B8C-83A1-F6EECF244321}">
                <p14:modId xmlns:p14="http://schemas.microsoft.com/office/powerpoint/2010/main" val="1422615598"/>
              </p:ext>
            </p:extLst>
          </p:nvPr>
        </p:nvGraphicFramePr>
        <p:xfrm>
          <a:off x="11083" y="2877416"/>
          <a:ext cx="5713045" cy="911624"/>
        </p:xfrm>
        <a:graphic>
          <a:graphicData uri="http://schemas.openxmlformats.org/presentationml/2006/ole">
            <mc:AlternateContent xmlns:mc="http://schemas.openxmlformats.org/markup-compatibility/2006">
              <mc:Choice xmlns:v="urn:schemas-microsoft-com:vml" Requires="v">
                <p:oleObj spid="_x0000_s54025" name="Equation" r:id="rId6" imgW="2705040" imgH="431640" progId="Equation.DSMT4">
                  <p:embed/>
                </p:oleObj>
              </mc:Choice>
              <mc:Fallback>
                <p:oleObj name="Equation" r:id="rId6" imgW="2705040" imgH="431640" progId="Equation.DSMT4">
                  <p:embed/>
                  <p:pic>
                    <p:nvPicPr>
                      <p:cNvPr id="0" name="Object 4"/>
                      <p:cNvPicPr>
                        <a:picLocks noChangeAspect="1" noChangeArrowheads="1"/>
                      </p:cNvPicPr>
                      <p:nvPr/>
                    </p:nvPicPr>
                    <p:blipFill>
                      <a:blip r:embed="rId7"/>
                      <a:srcRect/>
                      <a:stretch>
                        <a:fillRect/>
                      </a:stretch>
                    </p:blipFill>
                    <p:spPr bwMode="auto">
                      <a:xfrm>
                        <a:off x="11083" y="2877416"/>
                        <a:ext cx="5713045" cy="911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7099" name="Object 6"/>
          <p:cNvGraphicFramePr>
            <a:graphicFrameLocks noChangeAspect="1"/>
          </p:cNvGraphicFramePr>
          <p:nvPr>
            <p:extLst>
              <p:ext uri="{D42A27DB-BD31-4B8C-83A1-F6EECF244321}">
                <p14:modId xmlns:p14="http://schemas.microsoft.com/office/powerpoint/2010/main" val="721230119"/>
              </p:ext>
            </p:extLst>
          </p:nvPr>
        </p:nvGraphicFramePr>
        <p:xfrm>
          <a:off x="130175" y="976313"/>
          <a:ext cx="6948488" cy="979487"/>
        </p:xfrm>
        <a:graphic>
          <a:graphicData uri="http://schemas.openxmlformats.org/presentationml/2006/ole">
            <mc:AlternateContent xmlns:mc="http://schemas.openxmlformats.org/markup-compatibility/2006">
              <mc:Choice xmlns:v="urn:schemas-microsoft-com:vml" Requires="v">
                <p:oleObj spid="_x0000_s54026" name="Equation" r:id="rId8" imgW="3060360" imgH="431640" progId="Equation.DSMT4">
                  <p:embed/>
                </p:oleObj>
              </mc:Choice>
              <mc:Fallback>
                <p:oleObj name="Equation" r:id="rId8" imgW="3060360" imgH="431640" progId="Equation.DSMT4">
                  <p:embed/>
                  <p:pic>
                    <p:nvPicPr>
                      <p:cNvPr id="0" name="Object 6"/>
                      <p:cNvPicPr>
                        <a:picLocks noChangeAspect="1" noChangeArrowheads="1"/>
                      </p:cNvPicPr>
                      <p:nvPr/>
                    </p:nvPicPr>
                    <p:blipFill>
                      <a:blip r:embed="rId9"/>
                      <a:srcRect/>
                      <a:stretch>
                        <a:fillRect/>
                      </a:stretch>
                    </p:blipFill>
                    <p:spPr bwMode="auto">
                      <a:xfrm>
                        <a:off x="130175" y="976313"/>
                        <a:ext cx="6948488" cy="979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2" name="Line 27"/>
          <p:cNvSpPr>
            <a:spLocks noChangeShapeType="1"/>
          </p:cNvSpPr>
          <p:nvPr/>
        </p:nvSpPr>
        <p:spPr bwMode="auto">
          <a:xfrm>
            <a:off x="0" y="1054274"/>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9943" name="Object 13"/>
          <p:cNvGraphicFramePr>
            <a:graphicFrameLocks noChangeAspect="1"/>
          </p:cNvGraphicFramePr>
          <p:nvPr>
            <p:extLst>
              <p:ext uri="{D42A27DB-BD31-4B8C-83A1-F6EECF244321}">
                <p14:modId xmlns:p14="http://schemas.microsoft.com/office/powerpoint/2010/main" val="3942497716"/>
              </p:ext>
            </p:extLst>
          </p:nvPr>
        </p:nvGraphicFramePr>
        <p:xfrm>
          <a:off x="1495425" y="82550"/>
          <a:ext cx="3263900" cy="973138"/>
        </p:xfrm>
        <a:graphic>
          <a:graphicData uri="http://schemas.openxmlformats.org/presentationml/2006/ole">
            <mc:AlternateContent xmlns:mc="http://schemas.openxmlformats.org/markup-compatibility/2006">
              <mc:Choice xmlns:v="urn:schemas-microsoft-com:vml" Requires="v">
                <p:oleObj spid="_x0000_s54027" name="Equation" r:id="rId10" imgW="1320480" imgH="393480" progId="Equation.DSMT4">
                  <p:embed/>
                </p:oleObj>
              </mc:Choice>
              <mc:Fallback>
                <p:oleObj name="Equation" r:id="rId10" imgW="1320480" imgH="393480" progId="Equation.DSMT4">
                  <p:embed/>
                  <p:pic>
                    <p:nvPicPr>
                      <p:cNvPr id="0" name="Object 13"/>
                      <p:cNvPicPr>
                        <a:picLocks noChangeAspect="1" noChangeArrowheads="1"/>
                      </p:cNvPicPr>
                      <p:nvPr/>
                    </p:nvPicPr>
                    <p:blipFill>
                      <a:blip r:embed="rId11"/>
                      <a:srcRect/>
                      <a:stretch>
                        <a:fillRect/>
                      </a:stretch>
                    </p:blipFill>
                    <p:spPr bwMode="auto">
                      <a:xfrm>
                        <a:off x="1495425" y="82550"/>
                        <a:ext cx="3263900"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41" name="Object 17"/>
          <p:cNvGraphicFramePr>
            <a:graphicFrameLocks noChangeAspect="1"/>
          </p:cNvGraphicFramePr>
          <p:nvPr>
            <p:extLst>
              <p:ext uri="{D42A27DB-BD31-4B8C-83A1-F6EECF244321}">
                <p14:modId xmlns:p14="http://schemas.microsoft.com/office/powerpoint/2010/main" val="2094797468"/>
              </p:ext>
            </p:extLst>
          </p:nvPr>
        </p:nvGraphicFramePr>
        <p:xfrm>
          <a:off x="179388" y="5775325"/>
          <a:ext cx="4968875" cy="1011238"/>
        </p:xfrm>
        <a:graphic>
          <a:graphicData uri="http://schemas.openxmlformats.org/presentationml/2006/ole">
            <mc:AlternateContent xmlns:mc="http://schemas.openxmlformats.org/markup-compatibility/2006">
              <mc:Choice xmlns:v="urn:schemas-microsoft-com:vml" Requires="v">
                <p:oleObj spid="_x0000_s54028" name="Equation" r:id="rId12" imgW="2120760" imgH="431640" progId="Equation.DSMT4">
                  <p:embed/>
                </p:oleObj>
              </mc:Choice>
              <mc:Fallback>
                <p:oleObj name="Equation" r:id="rId12" imgW="2120760" imgH="431640" progId="Equation.DSMT4">
                  <p:embed/>
                  <p:pic>
                    <p:nvPicPr>
                      <p:cNvPr id="0" name="Object 17"/>
                      <p:cNvPicPr>
                        <a:picLocks noChangeAspect="1" noChangeArrowheads="1"/>
                      </p:cNvPicPr>
                      <p:nvPr/>
                    </p:nvPicPr>
                    <p:blipFill>
                      <a:blip r:embed="rId13"/>
                      <a:srcRect/>
                      <a:stretch>
                        <a:fillRect/>
                      </a:stretch>
                    </p:blipFill>
                    <p:spPr bwMode="auto">
                      <a:xfrm>
                        <a:off x="179388" y="5775325"/>
                        <a:ext cx="4968875"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组合 34"/>
          <p:cNvGrpSpPr>
            <a:grpSpLocks/>
          </p:cNvGrpSpPr>
          <p:nvPr/>
        </p:nvGrpSpPr>
        <p:grpSpPr bwMode="auto">
          <a:xfrm>
            <a:off x="0" y="4908897"/>
            <a:ext cx="9144000" cy="968375"/>
            <a:chOff x="0" y="4980556"/>
            <a:chExt cx="9144000" cy="968069"/>
          </a:xfrm>
        </p:grpSpPr>
        <p:grpSp>
          <p:nvGrpSpPr>
            <p:cNvPr id="39947" name="Group 2"/>
            <p:cNvGrpSpPr>
              <a:grpSpLocks/>
            </p:cNvGrpSpPr>
            <p:nvPr/>
          </p:nvGrpSpPr>
          <p:grpSpPr bwMode="auto">
            <a:xfrm>
              <a:off x="107504" y="5013179"/>
              <a:ext cx="3978888" cy="648233"/>
              <a:chOff x="288" y="1168"/>
              <a:chExt cx="2581" cy="406"/>
            </a:xfrm>
          </p:grpSpPr>
          <p:sp>
            <p:nvSpPr>
              <p:cNvPr id="39951" name="Text Box 3"/>
              <p:cNvSpPr txBox="1">
                <a:spLocks noChangeArrowheads="1"/>
              </p:cNvSpPr>
              <p:nvPr/>
            </p:nvSpPr>
            <p:spPr bwMode="auto">
              <a:xfrm>
                <a:off x="288" y="1168"/>
                <a:ext cx="38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solidFill>
                      <a:srgbClr val="000000"/>
                    </a:solidFill>
                    <a:latin typeface="楷体_GB2312" pitchFamily="49" charset="-122"/>
                    <a:ea typeface="楷体_GB2312" pitchFamily="49" charset="-122"/>
                  </a:rPr>
                  <a:t>设</a:t>
                </a:r>
              </a:p>
            </p:txBody>
          </p:sp>
          <p:graphicFrame>
            <p:nvGraphicFramePr>
              <p:cNvPr id="39952" name="Object 9"/>
              <p:cNvGraphicFramePr>
                <a:graphicFrameLocks noChangeAspect="1"/>
              </p:cNvGraphicFramePr>
              <p:nvPr>
                <p:extLst>
                  <p:ext uri="{D42A27DB-BD31-4B8C-83A1-F6EECF244321}">
                    <p14:modId xmlns:p14="http://schemas.microsoft.com/office/powerpoint/2010/main" val="1742262537"/>
                  </p:ext>
                </p:extLst>
              </p:nvPr>
            </p:nvGraphicFramePr>
            <p:xfrm>
              <a:off x="603" y="1226"/>
              <a:ext cx="1929" cy="302"/>
            </p:xfrm>
            <a:graphic>
              <a:graphicData uri="http://schemas.openxmlformats.org/presentationml/2006/ole">
                <mc:AlternateContent xmlns:mc="http://schemas.openxmlformats.org/markup-compatibility/2006">
                  <mc:Choice xmlns:v="urn:schemas-microsoft-com:vml" Requires="v">
                    <p:oleObj spid="_x0000_s54029" name="Equation" r:id="rId14" imgW="1409400" imgH="228600" progId="Equation.DSMT4">
                      <p:embed/>
                    </p:oleObj>
                  </mc:Choice>
                  <mc:Fallback>
                    <p:oleObj name="Equation" r:id="rId14" imgW="1409400" imgH="228600" progId="Equation.DSMT4">
                      <p:embed/>
                      <p:pic>
                        <p:nvPicPr>
                          <p:cNvPr id="0" name="Object 9"/>
                          <p:cNvPicPr>
                            <a:picLocks noChangeAspect="1" noChangeArrowheads="1"/>
                          </p:cNvPicPr>
                          <p:nvPr/>
                        </p:nvPicPr>
                        <p:blipFill>
                          <a:blip r:embed="rId15"/>
                          <a:srcRect/>
                          <a:stretch>
                            <a:fillRect/>
                          </a:stretch>
                        </p:blipFill>
                        <p:spPr bwMode="auto">
                          <a:xfrm>
                            <a:off x="603" y="1226"/>
                            <a:ext cx="1929"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53" name="Text Box 5"/>
              <p:cNvSpPr txBox="1">
                <a:spLocks noChangeArrowheads="1"/>
              </p:cNvSpPr>
              <p:nvPr/>
            </p:nvSpPr>
            <p:spPr bwMode="auto">
              <a:xfrm>
                <a:off x="2483" y="1208"/>
                <a:ext cx="38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solidFill>
                      <a:srgbClr val="000000"/>
                    </a:solidFill>
                    <a:latin typeface="楷体_GB2312" pitchFamily="49" charset="-122"/>
                    <a:ea typeface="楷体_GB2312" pitchFamily="49" charset="-122"/>
                  </a:rPr>
                  <a:t>则</a:t>
                </a:r>
              </a:p>
            </p:txBody>
          </p:sp>
        </p:grpSp>
        <p:graphicFrame>
          <p:nvGraphicFramePr>
            <p:cNvPr id="39948" name="Object 10"/>
            <p:cNvGraphicFramePr>
              <a:graphicFrameLocks noChangeAspect="1"/>
            </p:cNvGraphicFramePr>
            <p:nvPr>
              <p:extLst>
                <p:ext uri="{D42A27DB-BD31-4B8C-83A1-F6EECF244321}">
                  <p14:modId xmlns:p14="http://schemas.microsoft.com/office/powerpoint/2010/main" val="1292827918"/>
                </p:ext>
              </p:extLst>
            </p:nvPr>
          </p:nvGraphicFramePr>
          <p:xfrm>
            <a:off x="3988841" y="4980556"/>
            <a:ext cx="3319463" cy="968069"/>
          </p:xfrm>
          <a:graphic>
            <a:graphicData uri="http://schemas.openxmlformats.org/presentationml/2006/ole">
              <mc:AlternateContent xmlns:mc="http://schemas.openxmlformats.org/markup-compatibility/2006">
                <mc:Choice xmlns:v="urn:schemas-microsoft-com:vml" Requires="v">
                  <p:oleObj spid="_x0000_s54030" name="Equation" r:id="rId16" imgW="1574640" imgH="457200" progId="Equation.DSMT4">
                    <p:embed/>
                  </p:oleObj>
                </mc:Choice>
                <mc:Fallback>
                  <p:oleObj name="Equation" r:id="rId16" imgW="1574640" imgH="457200" progId="Equation.DSMT4">
                    <p:embed/>
                    <p:pic>
                      <p:nvPicPr>
                        <p:cNvPr id="0" name="Object 10"/>
                        <p:cNvPicPr>
                          <a:picLocks noChangeAspect="1" noChangeArrowheads="1"/>
                        </p:cNvPicPr>
                        <p:nvPr/>
                      </p:nvPicPr>
                      <p:blipFill>
                        <a:blip r:embed="rId17"/>
                        <a:srcRect/>
                        <a:stretch>
                          <a:fillRect/>
                        </a:stretch>
                      </p:blipFill>
                      <p:spPr bwMode="auto">
                        <a:xfrm>
                          <a:off x="3988841" y="4980556"/>
                          <a:ext cx="3319463" cy="9680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9" name="Object 11"/>
            <p:cNvGraphicFramePr>
              <a:graphicFrameLocks noChangeAspect="1"/>
            </p:cNvGraphicFramePr>
            <p:nvPr>
              <p:extLst>
                <p:ext uri="{D42A27DB-BD31-4B8C-83A1-F6EECF244321}">
                  <p14:modId xmlns:p14="http://schemas.microsoft.com/office/powerpoint/2010/main" val="4254200160"/>
                </p:ext>
              </p:extLst>
            </p:nvPr>
          </p:nvGraphicFramePr>
          <p:xfrm>
            <a:off x="7269718" y="5065907"/>
            <a:ext cx="1838786" cy="837847"/>
          </p:xfrm>
          <a:graphic>
            <a:graphicData uri="http://schemas.openxmlformats.org/presentationml/2006/ole">
              <mc:AlternateContent xmlns:mc="http://schemas.openxmlformats.org/markup-compatibility/2006">
                <mc:Choice xmlns:v="urn:schemas-microsoft-com:vml" Requires="v">
                  <p:oleObj spid="_x0000_s54031" name="Equation" r:id="rId18" imgW="863280" imgH="393480" progId="Equation.DSMT4">
                    <p:embed/>
                  </p:oleObj>
                </mc:Choice>
                <mc:Fallback>
                  <p:oleObj name="Equation" r:id="rId18" imgW="863280" imgH="393480" progId="Equation.DSMT4">
                    <p:embed/>
                    <p:pic>
                      <p:nvPicPr>
                        <p:cNvPr id="0" name="Object 11"/>
                        <p:cNvPicPr>
                          <a:picLocks noChangeAspect="1" noChangeArrowheads="1"/>
                        </p:cNvPicPr>
                        <p:nvPr/>
                      </p:nvPicPr>
                      <p:blipFill>
                        <a:blip r:embed="rId19"/>
                        <a:srcRect/>
                        <a:stretch>
                          <a:fillRect/>
                        </a:stretch>
                      </p:blipFill>
                      <p:spPr bwMode="auto">
                        <a:xfrm>
                          <a:off x="7269718" y="5065907"/>
                          <a:ext cx="1838786" cy="8378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 name="矩形 31"/>
            <p:cNvSpPr/>
            <p:nvPr/>
          </p:nvSpPr>
          <p:spPr>
            <a:xfrm>
              <a:off x="0" y="5013710"/>
              <a:ext cx="9144000" cy="791913"/>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grpSp>
      <p:graphicFrame>
        <p:nvGraphicFramePr>
          <p:cNvPr id="77842" name="Object 18"/>
          <p:cNvGraphicFramePr>
            <a:graphicFrameLocks noChangeAspect="1"/>
          </p:cNvGraphicFramePr>
          <p:nvPr>
            <p:extLst>
              <p:ext uri="{D42A27DB-BD31-4B8C-83A1-F6EECF244321}">
                <p14:modId xmlns:p14="http://schemas.microsoft.com/office/powerpoint/2010/main" val="3787327441"/>
              </p:ext>
            </p:extLst>
          </p:nvPr>
        </p:nvGraphicFramePr>
        <p:xfrm>
          <a:off x="46038" y="3789040"/>
          <a:ext cx="8901112" cy="790575"/>
        </p:xfrm>
        <a:graphic>
          <a:graphicData uri="http://schemas.openxmlformats.org/presentationml/2006/ole">
            <mc:AlternateContent xmlns:mc="http://schemas.openxmlformats.org/markup-compatibility/2006">
              <mc:Choice xmlns:v="urn:schemas-microsoft-com:vml" Requires="v">
                <p:oleObj spid="_x0000_s54032" name="Equation" r:id="rId20" imgW="4863960" imgH="431640" progId="Equation.DSMT4">
                  <p:embed/>
                </p:oleObj>
              </mc:Choice>
              <mc:Fallback>
                <p:oleObj name="Equation" r:id="rId20" imgW="4863960" imgH="431640" progId="Equation.DSMT4">
                  <p:embed/>
                  <p:pic>
                    <p:nvPicPr>
                      <p:cNvPr id="0" name="Object 18"/>
                      <p:cNvPicPr>
                        <a:picLocks noChangeAspect="1" noChangeArrowheads="1"/>
                      </p:cNvPicPr>
                      <p:nvPr/>
                    </p:nvPicPr>
                    <p:blipFill>
                      <a:blip r:embed="rId21"/>
                      <a:srcRect/>
                      <a:stretch>
                        <a:fillRect/>
                      </a:stretch>
                    </p:blipFill>
                    <p:spPr bwMode="auto">
                      <a:xfrm>
                        <a:off x="46038" y="3789040"/>
                        <a:ext cx="8901112"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70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709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709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784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78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14473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684213" y="115887"/>
            <a:ext cx="7993062" cy="2016000"/>
          </a:xfrm>
          <a:prstGeom prst="rect">
            <a:avLst/>
          </a:prstGeom>
          <a:ln/>
          <a:extLst/>
        </p:spPr>
        <p:style>
          <a:lnRef idx="1">
            <a:schemeClr val="accent1"/>
          </a:lnRef>
          <a:fillRef idx="2">
            <a:schemeClr val="accent1"/>
          </a:fillRef>
          <a:effectRef idx="1">
            <a:schemeClr val="accent1"/>
          </a:effectRef>
          <a:fontRef idx="minor">
            <a:schemeClr val="dk1"/>
          </a:fontRef>
        </p:style>
        <p:txBody>
          <a:bodyPr>
            <a:no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b="1" dirty="0">
                <a:latin typeface="黑体" pitchFamily="49" charset="-122"/>
                <a:ea typeface="黑体" pitchFamily="49" charset="-122"/>
              </a:rPr>
              <a:t>例</a:t>
            </a:r>
            <a:r>
              <a:rPr kumimoji="1" lang="en-US" altLang="zh-CN" sz="3200" b="1" dirty="0">
                <a:latin typeface="黑体" pitchFamily="49" charset="-122"/>
                <a:ea typeface="黑体" pitchFamily="49" charset="-122"/>
              </a:rPr>
              <a:t>6.1.10</a:t>
            </a:r>
            <a:r>
              <a:rPr kumimoji="1" lang="zh-CN" altLang="en-US" sz="3200" dirty="0">
                <a:latin typeface="Times New Roman" pitchFamily="18" charset="0"/>
                <a:ea typeface="楷体_GB2312" pitchFamily="49" charset="-122"/>
              </a:rPr>
              <a:t>  设随机变量</a:t>
            </a:r>
            <a:r>
              <a:rPr kumimoji="1" lang="en-US" altLang="zh-CN" sz="3200" i="1" dirty="0">
                <a:latin typeface="Times New Roman" pitchFamily="18" charset="0"/>
                <a:ea typeface="楷体_GB2312" pitchFamily="49" charset="-122"/>
              </a:rPr>
              <a:t>X</a:t>
            </a:r>
            <a:r>
              <a:rPr kumimoji="1" lang="en-US" altLang="zh-CN" sz="3200" baseline="-25000" dirty="0">
                <a:latin typeface="Times New Roman" pitchFamily="18" charset="0"/>
                <a:ea typeface="楷体_GB2312" pitchFamily="49" charset="-122"/>
              </a:rPr>
              <a:t>1</a:t>
            </a:r>
            <a:r>
              <a:rPr kumimoji="1" lang="en-US" altLang="zh-CN" sz="3200" dirty="0">
                <a:latin typeface="Times New Roman" pitchFamily="18" charset="0"/>
                <a:ea typeface="楷体_GB2312" pitchFamily="49" charset="-122"/>
              </a:rPr>
              <a:t>, </a:t>
            </a:r>
            <a:r>
              <a:rPr kumimoji="1" lang="en-US" altLang="zh-CN" sz="3200" i="1" dirty="0">
                <a:latin typeface="Times New Roman" pitchFamily="18" charset="0"/>
                <a:ea typeface="楷体_GB2312" pitchFamily="49" charset="-122"/>
              </a:rPr>
              <a:t>X</a:t>
            </a:r>
            <a:r>
              <a:rPr kumimoji="1" lang="en-US" altLang="zh-CN" sz="3200" baseline="-25000" dirty="0">
                <a:latin typeface="Times New Roman" pitchFamily="18" charset="0"/>
                <a:ea typeface="楷体_GB2312" pitchFamily="49" charset="-122"/>
              </a:rPr>
              <a:t>2</a:t>
            </a:r>
            <a:r>
              <a:rPr kumimoji="1" lang="en-US" altLang="zh-CN" sz="3200" dirty="0">
                <a:latin typeface="Times New Roman" pitchFamily="18" charset="0"/>
                <a:ea typeface="楷体_GB2312" pitchFamily="49" charset="-122"/>
              </a:rPr>
              <a:t>,…, </a:t>
            </a:r>
            <a:r>
              <a:rPr kumimoji="1" lang="en-US" altLang="zh-CN" sz="3200" i="1" dirty="0" err="1">
                <a:latin typeface="Times New Roman" pitchFamily="18" charset="0"/>
                <a:ea typeface="楷体_GB2312" pitchFamily="49" charset="-122"/>
              </a:rPr>
              <a:t>X</a:t>
            </a:r>
            <a:r>
              <a:rPr kumimoji="1" lang="en-US" altLang="zh-CN" sz="3200" i="1" baseline="-25000" dirty="0" err="1">
                <a:latin typeface="Times New Roman" pitchFamily="18" charset="0"/>
                <a:ea typeface="楷体_GB2312" pitchFamily="49" charset="-122"/>
              </a:rPr>
              <a:t>n</a:t>
            </a:r>
            <a:r>
              <a:rPr kumimoji="1" lang="zh-CN" altLang="en-US" sz="3200" dirty="0">
                <a:latin typeface="Times New Roman" pitchFamily="18" charset="0"/>
                <a:ea typeface="楷体_GB2312" pitchFamily="49" charset="-122"/>
              </a:rPr>
              <a:t>是来自正态分布</a:t>
            </a:r>
            <a:r>
              <a:rPr kumimoji="1" lang="en-US" altLang="zh-CN" sz="3200" i="1" dirty="0">
                <a:latin typeface="Times New Roman" pitchFamily="18" charset="0"/>
                <a:ea typeface="楷体_GB2312" pitchFamily="49" charset="-122"/>
              </a:rPr>
              <a:t>N</a:t>
            </a:r>
            <a:r>
              <a:rPr kumimoji="1" lang="en-US" altLang="zh-CN" sz="3200" dirty="0">
                <a:latin typeface="Times New Roman" pitchFamily="18" charset="0"/>
                <a:ea typeface="楷体_GB2312" pitchFamily="49" charset="-122"/>
              </a:rPr>
              <a:t>(</a:t>
            </a:r>
            <a:r>
              <a:rPr kumimoji="1" lang="el-GR" altLang="zh-CN" sz="3200" i="1" dirty="0">
                <a:latin typeface="Times New Roman" pitchFamily="18" charset="0"/>
                <a:ea typeface="楷体_GB2312" pitchFamily="49" charset="-122"/>
              </a:rPr>
              <a:t>μ</a:t>
            </a:r>
            <a:r>
              <a:rPr kumimoji="1" lang="en-US" altLang="zh-CN" sz="3200" dirty="0">
                <a:latin typeface="Times New Roman" pitchFamily="18" charset="0"/>
                <a:ea typeface="楷体_GB2312" pitchFamily="49" charset="-122"/>
              </a:rPr>
              <a:t>,</a:t>
            </a:r>
            <a:r>
              <a:rPr kumimoji="1" lang="el-GR" altLang="zh-CN" sz="3200" i="1" dirty="0">
                <a:latin typeface="Times New Roman" pitchFamily="18" charset="0"/>
                <a:ea typeface="楷体_GB2312" pitchFamily="49" charset="-122"/>
              </a:rPr>
              <a:t>σ</a:t>
            </a:r>
            <a:r>
              <a:rPr kumimoji="1" lang="en-US" altLang="zh-CN" sz="3200" baseline="30000" dirty="0">
                <a:latin typeface="Times New Roman" pitchFamily="18" charset="0"/>
                <a:ea typeface="楷体_GB2312" pitchFamily="49" charset="-122"/>
              </a:rPr>
              <a:t>2</a:t>
            </a:r>
            <a:r>
              <a:rPr kumimoji="1" lang="en-US" altLang="zh-CN" sz="3200" dirty="0">
                <a:latin typeface="Times New Roman" pitchFamily="18" charset="0"/>
                <a:ea typeface="楷体_GB2312" pitchFamily="49" charset="-122"/>
              </a:rPr>
              <a:t>)</a:t>
            </a:r>
            <a:r>
              <a:rPr kumimoji="1" lang="zh-CN" altLang="en-US" sz="3200" dirty="0">
                <a:latin typeface="Times New Roman" pitchFamily="18" charset="0"/>
                <a:ea typeface="楷体_GB2312" pitchFamily="49" charset="-122"/>
              </a:rPr>
              <a:t>的一个样本，适当选择常数</a:t>
            </a:r>
            <a:r>
              <a:rPr kumimoji="1" lang="en-US" altLang="zh-CN" sz="3200" i="1" dirty="0">
                <a:latin typeface="Times New Roman" pitchFamily="18" charset="0"/>
                <a:ea typeface="楷体_GB2312" pitchFamily="49" charset="-122"/>
              </a:rPr>
              <a:t>c</a:t>
            </a:r>
            <a:r>
              <a:rPr kumimoji="1" lang="zh-CN" altLang="en-US" sz="3200" dirty="0">
                <a:latin typeface="Times New Roman" pitchFamily="18" charset="0"/>
                <a:ea typeface="楷体_GB2312" pitchFamily="49" charset="-122"/>
              </a:rPr>
              <a:t>，使                            为</a:t>
            </a:r>
            <a:r>
              <a:rPr kumimoji="1" lang="el-GR" altLang="zh-CN" sz="3200" i="1" dirty="0">
                <a:latin typeface="Times New Roman" pitchFamily="18" charset="0"/>
                <a:ea typeface="楷体_GB2312" pitchFamily="49" charset="-122"/>
              </a:rPr>
              <a:t>σ</a:t>
            </a:r>
            <a:r>
              <a:rPr kumimoji="1" lang="en-US" altLang="zh-CN" sz="3200" baseline="30000" dirty="0">
                <a:latin typeface="Times New Roman" pitchFamily="18" charset="0"/>
                <a:ea typeface="楷体_GB2312" pitchFamily="49" charset="-122"/>
              </a:rPr>
              <a:t>2</a:t>
            </a:r>
            <a:r>
              <a:rPr kumimoji="1" lang="zh-CN" altLang="en-US" sz="3200" dirty="0">
                <a:latin typeface="Times New Roman" pitchFamily="18" charset="0"/>
                <a:ea typeface="楷体_GB2312" pitchFamily="49" charset="-122"/>
              </a:rPr>
              <a:t>的无偏估计</a:t>
            </a:r>
            <a:endParaRPr kumimoji="1" lang="en-US" altLang="zh-CN" sz="3200" baseline="30000" dirty="0">
              <a:latin typeface="Times New Roman" pitchFamily="18" charset="0"/>
              <a:ea typeface="楷体_GB2312" pitchFamily="49" charset="-122"/>
              <a:sym typeface="Symbol" pitchFamily="18" charset="2"/>
            </a:endParaRPr>
          </a:p>
        </p:txBody>
      </p:sp>
      <p:grpSp>
        <p:nvGrpSpPr>
          <p:cNvPr id="2" name="Group 3"/>
          <p:cNvGrpSpPr>
            <a:grpSpLocks/>
          </p:cNvGrpSpPr>
          <p:nvPr/>
        </p:nvGrpSpPr>
        <p:grpSpPr bwMode="auto">
          <a:xfrm>
            <a:off x="468313" y="2094975"/>
            <a:ext cx="7165654" cy="724116"/>
            <a:chOff x="326" y="1188"/>
            <a:chExt cx="4709" cy="495"/>
          </a:xfrm>
        </p:grpSpPr>
        <p:sp>
          <p:nvSpPr>
            <p:cNvPr id="40971" name="Text Box 4"/>
            <p:cNvSpPr txBox="1">
              <a:spLocks noChangeArrowheads="1"/>
            </p:cNvSpPr>
            <p:nvPr/>
          </p:nvSpPr>
          <p:spPr bwMode="auto">
            <a:xfrm>
              <a:off x="326" y="1222"/>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b="1">
                  <a:latin typeface="Times New Roman" pitchFamily="18" charset="0"/>
                  <a:ea typeface="黑体" pitchFamily="49" charset="-122"/>
                </a:rPr>
                <a:t>解</a:t>
              </a:r>
            </a:p>
          </p:txBody>
        </p:sp>
        <p:graphicFrame>
          <p:nvGraphicFramePr>
            <p:cNvPr id="40972" name="Object 5"/>
            <p:cNvGraphicFramePr>
              <a:graphicFrameLocks noChangeAspect="1"/>
            </p:cNvGraphicFramePr>
            <p:nvPr>
              <p:extLst>
                <p:ext uri="{D42A27DB-BD31-4B8C-83A1-F6EECF244321}">
                  <p14:modId xmlns:p14="http://schemas.microsoft.com/office/powerpoint/2010/main" val="2386729220"/>
                </p:ext>
              </p:extLst>
            </p:nvPr>
          </p:nvGraphicFramePr>
          <p:xfrm>
            <a:off x="804" y="1188"/>
            <a:ext cx="4231" cy="495"/>
          </p:xfrm>
          <a:graphic>
            <a:graphicData uri="http://schemas.openxmlformats.org/presentationml/2006/ole">
              <mc:AlternateContent xmlns:mc="http://schemas.openxmlformats.org/markup-compatibility/2006">
                <mc:Choice xmlns:v="urn:schemas-microsoft-com:vml" Requires="v">
                  <p:oleObj spid="_x0000_s54647" name="Equation" r:id="rId3" imgW="2145960" imgH="241200" progId="Equation.DSMT4">
                    <p:embed/>
                  </p:oleObj>
                </mc:Choice>
                <mc:Fallback>
                  <p:oleObj name="Equation" r:id="rId3" imgW="2145960" imgH="241200" progId="Equation.DSMT4">
                    <p:embed/>
                    <p:pic>
                      <p:nvPicPr>
                        <p:cNvPr id="0" name="Object 5"/>
                        <p:cNvPicPr>
                          <a:picLocks noChangeAspect="1" noChangeArrowheads="1"/>
                        </p:cNvPicPr>
                        <p:nvPr/>
                      </p:nvPicPr>
                      <p:blipFill>
                        <a:blip r:embed="rId4"/>
                        <a:srcRect/>
                        <a:stretch>
                          <a:fillRect/>
                        </a:stretch>
                      </p:blipFill>
                      <p:spPr bwMode="auto">
                        <a:xfrm>
                          <a:off x="804" y="1188"/>
                          <a:ext cx="4231" cy="4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 name="对象 2"/>
          <p:cNvGraphicFramePr>
            <a:graphicFrameLocks noChangeAspect="1"/>
          </p:cNvGraphicFramePr>
          <p:nvPr>
            <p:extLst>
              <p:ext uri="{D42A27DB-BD31-4B8C-83A1-F6EECF244321}">
                <p14:modId xmlns:p14="http://schemas.microsoft.com/office/powerpoint/2010/main" val="2766219936"/>
              </p:ext>
            </p:extLst>
          </p:nvPr>
        </p:nvGraphicFramePr>
        <p:xfrm>
          <a:off x="1258888" y="2701925"/>
          <a:ext cx="4408487" cy="1144588"/>
        </p:xfrm>
        <a:graphic>
          <a:graphicData uri="http://schemas.openxmlformats.org/presentationml/2006/ole">
            <mc:AlternateContent xmlns:mc="http://schemas.openxmlformats.org/markup-compatibility/2006">
              <mc:Choice xmlns:v="urn:schemas-microsoft-com:vml" Requires="v">
                <p:oleObj spid="_x0000_s54648" name="Equation" r:id="rId5" imgW="1663560" imgH="431640" progId="Equation.DSMT4">
                  <p:embed/>
                </p:oleObj>
              </mc:Choice>
              <mc:Fallback>
                <p:oleObj name="Equation" r:id="rId5" imgW="1663560" imgH="431640" progId="Equation.DSMT4">
                  <p:embed/>
                  <p:pic>
                    <p:nvPicPr>
                      <p:cNvPr id="0" name="对象 2"/>
                      <p:cNvPicPr>
                        <a:picLocks noChangeAspect="1" noChangeArrowheads="1"/>
                      </p:cNvPicPr>
                      <p:nvPr/>
                    </p:nvPicPr>
                    <p:blipFill>
                      <a:blip r:embed="rId6"/>
                      <a:srcRect/>
                      <a:stretch>
                        <a:fillRect/>
                      </a:stretch>
                    </p:blipFill>
                    <p:spPr bwMode="auto">
                      <a:xfrm>
                        <a:off x="1258888" y="2701925"/>
                        <a:ext cx="4408487"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292123138"/>
              </p:ext>
            </p:extLst>
          </p:nvPr>
        </p:nvGraphicFramePr>
        <p:xfrm>
          <a:off x="1393825" y="5570538"/>
          <a:ext cx="2417763" cy="1190625"/>
        </p:xfrm>
        <a:graphic>
          <a:graphicData uri="http://schemas.openxmlformats.org/presentationml/2006/ole">
            <mc:AlternateContent xmlns:mc="http://schemas.openxmlformats.org/markup-compatibility/2006">
              <mc:Choice xmlns:v="urn:schemas-microsoft-com:vml" Requires="v">
                <p:oleObj spid="_x0000_s54649" name="Equation" r:id="rId7" imgW="850680" imgH="419040" progId="Equation.DSMT4">
                  <p:embed/>
                </p:oleObj>
              </mc:Choice>
              <mc:Fallback>
                <p:oleObj name="Equation" r:id="rId7" imgW="850680" imgH="419040" progId="Equation.DSMT4">
                  <p:embed/>
                  <p:pic>
                    <p:nvPicPr>
                      <p:cNvPr id="0" name="对象 3"/>
                      <p:cNvPicPr>
                        <a:picLocks noChangeAspect="1" noChangeArrowheads="1"/>
                      </p:cNvPicPr>
                      <p:nvPr/>
                    </p:nvPicPr>
                    <p:blipFill>
                      <a:blip r:embed="rId8"/>
                      <a:srcRect/>
                      <a:stretch>
                        <a:fillRect/>
                      </a:stretch>
                    </p:blipFill>
                    <p:spPr bwMode="auto">
                      <a:xfrm>
                        <a:off x="1393825" y="5570538"/>
                        <a:ext cx="2417763"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842138663"/>
              </p:ext>
            </p:extLst>
          </p:nvPr>
        </p:nvGraphicFramePr>
        <p:xfrm>
          <a:off x="1262063" y="941388"/>
          <a:ext cx="2651551" cy="1126580"/>
        </p:xfrm>
        <a:graphic>
          <a:graphicData uri="http://schemas.openxmlformats.org/presentationml/2006/ole">
            <mc:AlternateContent xmlns:mc="http://schemas.openxmlformats.org/markup-compatibility/2006">
              <mc:Choice xmlns:v="urn:schemas-microsoft-com:vml" Requires="v">
                <p:oleObj spid="_x0000_s54650" name="Equation" r:id="rId9" imgW="1015920" imgH="431640" progId="Equation.DSMT4">
                  <p:embed/>
                </p:oleObj>
              </mc:Choice>
              <mc:Fallback>
                <p:oleObj name="Equation" r:id="rId9" imgW="1015920" imgH="431640" progId="Equation.DSMT4">
                  <p:embed/>
                  <p:pic>
                    <p:nvPicPr>
                      <p:cNvPr id="0" name="对象 4"/>
                      <p:cNvPicPr>
                        <a:picLocks noChangeAspect="1" noChangeArrowheads="1"/>
                      </p:cNvPicPr>
                      <p:nvPr/>
                    </p:nvPicPr>
                    <p:blipFill>
                      <a:blip r:embed="rId10"/>
                      <a:srcRect/>
                      <a:stretch>
                        <a:fillRect/>
                      </a:stretch>
                    </p:blipFill>
                    <p:spPr bwMode="auto">
                      <a:xfrm>
                        <a:off x="1262063" y="941388"/>
                        <a:ext cx="2651551" cy="1126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1769823"/>
              </p:ext>
            </p:extLst>
          </p:nvPr>
        </p:nvGraphicFramePr>
        <p:xfrm>
          <a:off x="3656013" y="3789363"/>
          <a:ext cx="4381500" cy="665162"/>
        </p:xfrm>
        <a:graphic>
          <a:graphicData uri="http://schemas.openxmlformats.org/presentationml/2006/ole">
            <mc:AlternateContent xmlns:mc="http://schemas.openxmlformats.org/markup-compatibility/2006">
              <mc:Choice xmlns:v="urn:schemas-microsoft-com:vml" Requires="v">
                <p:oleObj spid="_x0000_s54651" name="Equation" r:id="rId11" imgW="1587240" imgH="241200" progId="Equation.DSMT4">
                  <p:embed/>
                </p:oleObj>
              </mc:Choice>
              <mc:Fallback>
                <p:oleObj name="Equation" r:id="rId11" imgW="1587240" imgH="241200" progId="Equation.DSMT4">
                  <p:embed/>
                  <p:pic>
                    <p:nvPicPr>
                      <p:cNvPr id="0" name="对象 7"/>
                      <p:cNvPicPr>
                        <a:picLocks noChangeAspect="1" noChangeArrowheads="1"/>
                      </p:cNvPicPr>
                      <p:nvPr/>
                    </p:nvPicPr>
                    <p:blipFill>
                      <a:blip r:embed="rId12"/>
                      <a:srcRect/>
                      <a:stretch>
                        <a:fillRect/>
                      </a:stretch>
                    </p:blipFill>
                    <p:spPr bwMode="auto">
                      <a:xfrm>
                        <a:off x="3656013" y="3789363"/>
                        <a:ext cx="4381500"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367590621"/>
              </p:ext>
            </p:extLst>
          </p:nvPr>
        </p:nvGraphicFramePr>
        <p:xfrm>
          <a:off x="3654425" y="4478338"/>
          <a:ext cx="2379663" cy="649287"/>
        </p:xfrm>
        <a:graphic>
          <a:graphicData uri="http://schemas.openxmlformats.org/presentationml/2006/ole">
            <mc:AlternateContent xmlns:mc="http://schemas.openxmlformats.org/markup-compatibility/2006">
              <mc:Choice xmlns:v="urn:schemas-microsoft-com:vml" Requires="v">
                <p:oleObj spid="_x0000_s54652" name="Equation" r:id="rId13" imgW="838080" imgH="228600" progId="Equation.DSMT4">
                  <p:embed/>
                </p:oleObj>
              </mc:Choice>
              <mc:Fallback>
                <p:oleObj name="Equation" r:id="rId13" imgW="838080" imgH="228600" progId="Equation.DSMT4">
                  <p:embed/>
                  <p:pic>
                    <p:nvPicPr>
                      <p:cNvPr id="0" name="对象 8"/>
                      <p:cNvPicPr>
                        <a:picLocks noChangeAspect="1" noChangeArrowheads="1"/>
                      </p:cNvPicPr>
                      <p:nvPr/>
                    </p:nvPicPr>
                    <p:blipFill>
                      <a:blip r:embed="rId14"/>
                      <a:srcRect/>
                      <a:stretch>
                        <a:fillRect/>
                      </a:stretch>
                    </p:blipFill>
                    <p:spPr bwMode="auto">
                      <a:xfrm>
                        <a:off x="3654425" y="4478338"/>
                        <a:ext cx="2379663"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253450206"/>
              </p:ext>
            </p:extLst>
          </p:nvPr>
        </p:nvGraphicFramePr>
        <p:xfrm>
          <a:off x="1338263" y="5054600"/>
          <a:ext cx="5656262" cy="674688"/>
        </p:xfrm>
        <a:graphic>
          <a:graphicData uri="http://schemas.openxmlformats.org/presentationml/2006/ole">
            <mc:AlternateContent xmlns:mc="http://schemas.openxmlformats.org/markup-compatibility/2006">
              <mc:Choice xmlns:v="urn:schemas-microsoft-com:vml" Requires="v">
                <p:oleObj spid="_x0000_s54653" name="Equation" r:id="rId15" imgW="1917360" imgH="228600" progId="Equation.DSMT4">
                  <p:embed/>
                </p:oleObj>
              </mc:Choice>
              <mc:Fallback>
                <p:oleObj name="Equation" r:id="rId15" imgW="1917360" imgH="228600" progId="Equation.DSMT4">
                  <p:embed/>
                  <p:pic>
                    <p:nvPicPr>
                      <p:cNvPr id="0" name="对象 9"/>
                      <p:cNvPicPr>
                        <a:picLocks noChangeAspect="1" noChangeArrowheads="1"/>
                      </p:cNvPicPr>
                      <p:nvPr/>
                    </p:nvPicPr>
                    <p:blipFill>
                      <a:blip r:embed="rId16"/>
                      <a:srcRect/>
                      <a:stretch>
                        <a:fillRect/>
                      </a:stretch>
                    </p:blipFill>
                    <p:spPr bwMode="auto">
                      <a:xfrm>
                        <a:off x="1338263" y="5054600"/>
                        <a:ext cx="5656262"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8658"/>
                                        </p:tgtEl>
                                        <p:attrNameLst>
                                          <p:attrName>style.visibility</p:attrName>
                                        </p:attrNameLst>
                                      </p:cBhvr>
                                      <p:to>
                                        <p:strVal val="visible"/>
                                      </p:to>
                                    </p:set>
                                    <p:animEffect transition="in" filter="wipe(left)">
                                      <p:cBhvr>
                                        <p:cTn id="7" dur="500"/>
                                        <p:tgtEl>
                                          <p:spTgt spid="198658"/>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left)">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Text Box 3"/>
          <p:cNvSpPr txBox="1">
            <a:spLocks noChangeArrowheads="1"/>
          </p:cNvSpPr>
          <p:nvPr/>
        </p:nvSpPr>
        <p:spPr bwMode="auto">
          <a:xfrm>
            <a:off x="838200" y="1412875"/>
            <a:ext cx="78486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4000" b="1" dirty="0">
                <a:latin typeface="Times New Roman" pitchFamily="18" charset="0"/>
                <a:ea typeface="楷体_GB2312" pitchFamily="49" charset="-122"/>
              </a:rPr>
              <a:t>点估计</a:t>
            </a:r>
            <a:r>
              <a:rPr kumimoji="1" lang="en-US" altLang="zh-CN" sz="4000" b="1" dirty="0">
                <a:latin typeface="Times New Roman" pitchFamily="18" charset="0"/>
                <a:ea typeface="楷体_GB2312" pitchFamily="49" charset="-122"/>
              </a:rPr>
              <a:t>point estimation</a:t>
            </a:r>
            <a:r>
              <a:rPr kumimoji="1" lang="zh-CN" altLang="en-US" sz="4000" dirty="0">
                <a:latin typeface="Times New Roman" pitchFamily="18" charset="0"/>
                <a:ea typeface="楷体_GB2312" pitchFamily="49" charset="-122"/>
              </a:rPr>
              <a:t> </a:t>
            </a:r>
            <a:r>
              <a:rPr kumimoji="1" lang="en-US" altLang="zh-CN" sz="4000" dirty="0">
                <a:latin typeface="Times New Roman" pitchFamily="18" charset="0"/>
                <a:ea typeface="楷体_GB2312" pitchFamily="49" charset="-122"/>
              </a:rPr>
              <a:t>— </a:t>
            </a:r>
            <a:r>
              <a:rPr kumimoji="1" lang="zh-CN" altLang="en-US" sz="4000" dirty="0">
                <a:latin typeface="Times New Roman" pitchFamily="18" charset="0"/>
                <a:ea typeface="楷体_GB2312" pitchFamily="49" charset="-122"/>
              </a:rPr>
              <a:t>估计未知参数的值</a:t>
            </a:r>
          </a:p>
        </p:txBody>
      </p:sp>
      <p:sp>
        <p:nvSpPr>
          <p:cNvPr id="183300" name="Text Box 4"/>
          <p:cNvSpPr txBox="1">
            <a:spLocks noChangeArrowheads="1"/>
          </p:cNvSpPr>
          <p:nvPr/>
        </p:nvSpPr>
        <p:spPr bwMode="auto">
          <a:xfrm>
            <a:off x="762000" y="2914749"/>
            <a:ext cx="805815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4000" b="1" dirty="0">
                <a:latin typeface="Times New Roman" pitchFamily="18" charset="0"/>
                <a:ea typeface="楷体_GB2312" pitchFamily="49" charset="-122"/>
              </a:rPr>
              <a:t>区间估计</a:t>
            </a:r>
            <a:r>
              <a:rPr kumimoji="1" lang="en-US" altLang="zh-CN" sz="4000" b="1" dirty="0">
                <a:latin typeface="Times New Roman" pitchFamily="18" charset="0"/>
                <a:ea typeface="楷体_GB2312" pitchFamily="49" charset="-122"/>
              </a:rPr>
              <a:t>— </a:t>
            </a:r>
          </a:p>
          <a:p>
            <a:pPr algn="just" eaLnBrk="1" hangingPunct="1"/>
            <a:r>
              <a:rPr kumimoji="1" lang="en-US" altLang="zh-CN" sz="4000" b="1" dirty="0">
                <a:latin typeface="Times New Roman" pitchFamily="18" charset="0"/>
                <a:ea typeface="楷体_GB2312" pitchFamily="49" charset="-122"/>
              </a:rPr>
              <a:t>         </a:t>
            </a:r>
            <a:r>
              <a:rPr kumimoji="1" lang="zh-CN" altLang="en-US" sz="4000" dirty="0">
                <a:latin typeface="Times New Roman" pitchFamily="18" charset="0"/>
                <a:ea typeface="楷体_GB2312" pitchFamily="49" charset="-122"/>
              </a:rPr>
              <a:t>估计未知参数的取值范围，使此范围包含未知参数真值的概率为给定的值</a:t>
            </a:r>
            <a:r>
              <a:rPr kumimoji="1" lang="en-US" altLang="zh-CN" sz="4000" dirty="0">
                <a:latin typeface="Times New Roman" pitchFamily="18" charset="0"/>
                <a:ea typeface="楷体_GB2312" pitchFamily="49" charset="-122"/>
              </a:rPr>
              <a:t>.</a:t>
            </a:r>
          </a:p>
        </p:txBody>
      </p:sp>
      <p:sp>
        <p:nvSpPr>
          <p:cNvPr id="2" name="标题 1"/>
          <p:cNvSpPr>
            <a:spLocks noGrp="1"/>
          </p:cNvSpPr>
          <p:nvPr>
            <p:ph type="title"/>
          </p:nvPr>
        </p:nvSpPr>
        <p:spPr/>
        <p:txBody>
          <a:bodyPr>
            <a:normAutofit/>
          </a:bodyPr>
          <a:lstStyle/>
          <a:p>
            <a:r>
              <a:rPr lang="zh-CN" altLang="en-US" dirty="0"/>
              <a:t>参数估计的类型</a:t>
            </a:r>
          </a:p>
        </p:txBody>
      </p:sp>
      <p:sp>
        <p:nvSpPr>
          <p:cNvPr id="5" name="TextBox 4"/>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3299"/>
                                        </p:tgtEl>
                                        <p:attrNameLst>
                                          <p:attrName>style.visibility</p:attrName>
                                        </p:attrNameLst>
                                      </p:cBhvr>
                                      <p:to>
                                        <p:strVal val="visible"/>
                                      </p:to>
                                    </p:set>
                                    <p:animEffect transition="in" filter="wipe(up)">
                                      <p:cBhvr>
                                        <p:cTn id="7" dur="500"/>
                                        <p:tgtEl>
                                          <p:spTgt spid="1832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3300"/>
                                        </p:tgtEl>
                                        <p:attrNameLst>
                                          <p:attrName>style.visibility</p:attrName>
                                        </p:attrNameLst>
                                      </p:cBhvr>
                                      <p:to>
                                        <p:strVal val="visible"/>
                                      </p:to>
                                    </p:set>
                                    <p:animEffect transition="in" filter="wipe(up)">
                                      <p:cBhvr>
                                        <p:cTn id="12" dur="500"/>
                                        <p:tgtEl>
                                          <p:spTgt spid="183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autoUpdateAnimBg="0"/>
      <p:bldP spid="183300"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4" name="Rectangle 4"/>
          <p:cNvSpPr>
            <a:spLocks noChangeArrowheads="1"/>
          </p:cNvSpPr>
          <p:nvPr/>
        </p:nvSpPr>
        <p:spPr bwMode="auto">
          <a:xfrm>
            <a:off x="990600" y="4710113"/>
            <a:ext cx="80010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nSpc>
                <a:spcPct val="120000"/>
              </a:lnSpc>
            </a:pPr>
            <a:r>
              <a:rPr kumimoji="1" lang="zh-CN" altLang="en-US" sz="3200" b="1">
                <a:latin typeface="Times New Roman" pitchFamily="18" charset="0"/>
              </a:rPr>
              <a:t>所以无偏估计以方差小者为好</a:t>
            </a:r>
            <a:r>
              <a:rPr kumimoji="1" lang="en-US" altLang="zh-CN" sz="3200" b="1">
                <a:latin typeface="Times New Roman" pitchFamily="18" charset="0"/>
              </a:rPr>
              <a:t>, </a:t>
            </a:r>
            <a:r>
              <a:rPr kumimoji="1" lang="zh-CN" altLang="en-US" sz="3200" b="1">
                <a:latin typeface="Times New Roman" pitchFamily="18" charset="0"/>
              </a:rPr>
              <a:t>这就引进了有效性这一概念 </a:t>
            </a:r>
            <a:r>
              <a:rPr kumimoji="1" lang="en-US" altLang="zh-CN" sz="3200" b="1">
                <a:latin typeface="Times New Roman" pitchFamily="18" charset="0"/>
              </a:rPr>
              <a:t>.</a:t>
            </a:r>
          </a:p>
        </p:txBody>
      </p:sp>
      <p:grpSp>
        <p:nvGrpSpPr>
          <p:cNvPr id="2" name="Group 5"/>
          <p:cNvGrpSpPr>
            <a:grpSpLocks/>
          </p:cNvGrpSpPr>
          <p:nvPr/>
        </p:nvGrpSpPr>
        <p:grpSpPr bwMode="auto">
          <a:xfrm>
            <a:off x="838200" y="692150"/>
            <a:ext cx="7910890" cy="2430463"/>
            <a:chOff x="240" y="275"/>
            <a:chExt cx="5281" cy="1531"/>
          </a:xfrm>
        </p:grpSpPr>
        <p:sp>
          <p:nvSpPr>
            <p:cNvPr id="41994" name="Text Box 6"/>
            <p:cNvSpPr txBox="1">
              <a:spLocks noChangeArrowheads="1"/>
            </p:cNvSpPr>
            <p:nvPr/>
          </p:nvSpPr>
          <p:spPr bwMode="auto">
            <a:xfrm>
              <a:off x="240" y="707"/>
              <a:ext cx="5232" cy="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endParaRPr kumimoji="1" lang="zh-CN" altLang="zh-CN" sz="3200" b="1">
                <a:latin typeface="Times New Roman" pitchFamily="18" charset="0"/>
              </a:endParaRPr>
            </a:p>
            <a:p>
              <a:pPr algn="just"/>
              <a:endParaRPr kumimoji="1" lang="en-US" altLang="zh-CN" sz="2400">
                <a:latin typeface="Times New Roman" pitchFamily="18" charset="0"/>
              </a:endParaRPr>
            </a:p>
          </p:txBody>
        </p:sp>
        <p:sp>
          <p:nvSpPr>
            <p:cNvPr id="42003" name="Rectangle 15"/>
            <p:cNvSpPr>
              <a:spLocks noChangeArrowheads="1"/>
            </p:cNvSpPr>
            <p:nvPr/>
          </p:nvSpPr>
          <p:spPr bwMode="auto">
            <a:xfrm>
              <a:off x="970" y="630"/>
              <a:ext cx="339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dirty="0">
                  <a:latin typeface="Times New Roman" pitchFamily="18" charset="0"/>
                </a:rPr>
                <a:t>都是参数</a:t>
              </a:r>
              <a:r>
                <a:rPr kumimoji="1" lang="el-GR" altLang="zh-CN" sz="3200" b="1" i="1" dirty="0">
                  <a:solidFill>
                    <a:srgbClr val="0033CC"/>
                  </a:solidFill>
                  <a:latin typeface="Times New Roman" pitchFamily="18" charset="0"/>
                </a:rPr>
                <a:t>θ</a:t>
              </a:r>
              <a:r>
                <a:rPr kumimoji="1" lang="zh-CN" altLang="en-US" sz="3200" b="1" dirty="0">
                  <a:latin typeface="Times New Roman" pitchFamily="18" charset="0"/>
                </a:rPr>
                <a:t>的无偏估计量，</a:t>
              </a:r>
            </a:p>
          </p:txBody>
        </p:sp>
        <p:sp>
          <p:nvSpPr>
            <p:cNvPr id="41995" name="Rectangle 7"/>
            <p:cNvSpPr>
              <a:spLocks noChangeArrowheads="1"/>
            </p:cNvSpPr>
            <p:nvPr/>
          </p:nvSpPr>
          <p:spPr bwMode="auto">
            <a:xfrm>
              <a:off x="3217" y="1046"/>
              <a:ext cx="230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kumimoji="1" lang="zh-CN" altLang="en-US" sz="3200" b="1" dirty="0">
                  <a:latin typeface="Times New Roman" pitchFamily="18" charset="0"/>
                </a:rPr>
                <a:t>  的大小来决定二</a:t>
              </a:r>
            </a:p>
          </p:txBody>
        </p:sp>
        <p:graphicFrame>
          <p:nvGraphicFramePr>
            <p:cNvPr id="41996" name="Object 8"/>
            <p:cNvGraphicFramePr>
              <a:graphicFrameLocks noChangeAspect="1"/>
            </p:cNvGraphicFramePr>
            <p:nvPr>
              <p:extLst>
                <p:ext uri="{D42A27DB-BD31-4B8C-83A1-F6EECF244321}">
                  <p14:modId xmlns:p14="http://schemas.microsoft.com/office/powerpoint/2010/main" val="2950479470"/>
                </p:ext>
              </p:extLst>
            </p:nvPr>
          </p:nvGraphicFramePr>
          <p:xfrm>
            <a:off x="826" y="1035"/>
            <a:ext cx="1137" cy="420"/>
          </p:xfrm>
          <a:graphic>
            <a:graphicData uri="http://schemas.openxmlformats.org/presentationml/2006/ole">
              <mc:AlternateContent xmlns:mc="http://schemas.openxmlformats.org/markup-compatibility/2006">
                <mc:Choice xmlns:v="urn:schemas-microsoft-com:vml" Requires="v">
                  <p:oleObj spid="_x0000_s56629" name="Equation" r:id="rId3" imgW="647640" imgH="253800" progId="Equation.DSMT4">
                    <p:embed/>
                  </p:oleObj>
                </mc:Choice>
                <mc:Fallback>
                  <p:oleObj name="Equation" r:id="rId3" imgW="647640" imgH="253800" progId="Equation.DSMT4">
                    <p:embed/>
                    <p:pic>
                      <p:nvPicPr>
                        <p:cNvPr id="0" name="Object 8"/>
                        <p:cNvPicPr>
                          <a:picLocks noChangeAspect="1" noChangeArrowheads="1"/>
                        </p:cNvPicPr>
                        <p:nvPr/>
                      </p:nvPicPr>
                      <p:blipFill>
                        <a:blip r:embed="rId4"/>
                        <a:srcRect/>
                        <a:stretch>
                          <a:fillRect/>
                        </a:stretch>
                      </p:blipFill>
                      <p:spPr bwMode="auto">
                        <a:xfrm>
                          <a:off x="826" y="1035"/>
                          <a:ext cx="1137" cy="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7" name="Rectangle 9"/>
            <p:cNvSpPr>
              <a:spLocks noChangeArrowheads="1"/>
            </p:cNvSpPr>
            <p:nvPr/>
          </p:nvSpPr>
          <p:spPr bwMode="auto">
            <a:xfrm>
              <a:off x="1953" y="1043"/>
              <a:ext cx="39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dirty="0">
                  <a:latin typeface="Times New Roman" pitchFamily="18" charset="0"/>
                </a:rPr>
                <a:t>和</a:t>
              </a:r>
            </a:p>
          </p:txBody>
        </p:sp>
        <p:graphicFrame>
          <p:nvGraphicFramePr>
            <p:cNvPr id="41998" name="Object 10"/>
            <p:cNvGraphicFramePr>
              <a:graphicFrameLocks noChangeAspect="1"/>
            </p:cNvGraphicFramePr>
            <p:nvPr>
              <p:extLst>
                <p:ext uri="{D42A27DB-BD31-4B8C-83A1-F6EECF244321}">
                  <p14:modId xmlns:p14="http://schemas.microsoft.com/office/powerpoint/2010/main" val="2097792673"/>
                </p:ext>
              </p:extLst>
            </p:nvPr>
          </p:nvGraphicFramePr>
          <p:xfrm>
            <a:off x="798" y="593"/>
            <a:ext cx="332" cy="481"/>
          </p:xfrm>
          <a:graphic>
            <a:graphicData uri="http://schemas.openxmlformats.org/presentationml/2006/ole">
              <mc:AlternateContent xmlns:mc="http://schemas.openxmlformats.org/markup-compatibility/2006">
                <mc:Choice xmlns:v="urn:schemas-microsoft-com:vml" Requires="v">
                  <p:oleObj spid="_x0000_s56630" name="Equation" r:id="rId5" imgW="164880" imgH="253800" progId="Equation.DSMT4">
                    <p:embed/>
                  </p:oleObj>
                </mc:Choice>
                <mc:Fallback>
                  <p:oleObj name="Equation" r:id="rId5" imgW="164880" imgH="253800" progId="Equation.DSMT4">
                    <p:embed/>
                    <p:pic>
                      <p:nvPicPr>
                        <p:cNvPr id="0" name="Object 10"/>
                        <p:cNvPicPr>
                          <a:picLocks noChangeAspect="1" noChangeArrowheads="1"/>
                        </p:cNvPicPr>
                        <p:nvPr/>
                      </p:nvPicPr>
                      <p:blipFill>
                        <a:blip r:embed="rId6"/>
                        <a:srcRect/>
                        <a:stretch>
                          <a:fillRect/>
                        </a:stretch>
                      </p:blipFill>
                      <p:spPr bwMode="auto">
                        <a:xfrm>
                          <a:off x="798" y="593"/>
                          <a:ext cx="332" cy="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9" name="Object 11"/>
            <p:cNvGraphicFramePr>
              <a:graphicFrameLocks noChangeAspect="1"/>
            </p:cNvGraphicFramePr>
            <p:nvPr>
              <p:extLst>
                <p:ext uri="{D42A27DB-BD31-4B8C-83A1-F6EECF244321}">
                  <p14:modId xmlns:p14="http://schemas.microsoft.com/office/powerpoint/2010/main" val="1330328731"/>
                </p:ext>
              </p:extLst>
            </p:nvPr>
          </p:nvGraphicFramePr>
          <p:xfrm>
            <a:off x="317" y="584"/>
            <a:ext cx="324" cy="508"/>
          </p:xfrm>
          <a:graphic>
            <a:graphicData uri="http://schemas.openxmlformats.org/presentationml/2006/ole">
              <mc:AlternateContent xmlns:mc="http://schemas.openxmlformats.org/markup-compatibility/2006">
                <mc:Choice xmlns:v="urn:schemas-microsoft-com:vml" Requires="v">
                  <p:oleObj spid="_x0000_s56631" name="Equation" r:id="rId7" imgW="152280" imgH="253800" progId="Equation.DSMT4">
                    <p:embed/>
                  </p:oleObj>
                </mc:Choice>
                <mc:Fallback>
                  <p:oleObj name="Equation" r:id="rId7" imgW="152280" imgH="253800" progId="Equation.DSMT4">
                    <p:embed/>
                    <p:pic>
                      <p:nvPicPr>
                        <p:cNvPr id="0" name="Object 11"/>
                        <p:cNvPicPr>
                          <a:picLocks noChangeAspect="1" noChangeArrowheads="1"/>
                        </p:cNvPicPr>
                        <p:nvPr/>
                      </p:nvPicPr>
                      <p:blipFill>
                        <a:blip r:embed="rId8"/>
                        <a:srcRect/>
                        <a:stretch>
                          <a:fillRect/>
                        </a:stretch>
                      </p:blipFill>
                      <p:spPr bwMode="auto">
                        <a:xfrm>
                          <a:off x="317" y="584"/>
                          <a:ext cx="324" cy="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001" name="Rectangle 13"/>
            <p:cNvSpPr>
              <a:spLocks noChangeArrowheads="1"/>
            </p:cNvSpPr>
            <p:nvPr/>
          </p:nvSpPr>
          <p:spPr bwMode="auto">
            <a:xfrm>
              <a:off x="700" y="275"/>
              <a:ext cx="46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a:latin typeface="Times New Roman" pitchFamily="18" charset="0"/>
                </a:rPr>
                <a:t>一个参数往往有不止一个无偏估计</a:t>
              </a:r>
              <a:r>
                <a:rPr kumimoji="1" lang="en-US" altLang="zh-CN" sz="3200" b="1">
                  <a:latin typeface="Times New Roman" pitchFamily="18" charset="0"/>
                </a:rPr>
                <a:t>, </a:t>
              </a:r>
              <a:r>
                <a:rPr kumimoji="1" lang="zh-CN" altLang="en-US" sz="3200" b="1">
                  <a:latin typeface="Times New Roman" pitchFamily="18" charset="0"/>
                </a:rPr>
                <a:t>若</a:t>
              </a:r>
            </a:p>
          </p:txBody>
        </p:sp>
        <p:sp>
          <p:nvSpPr>
            <p:cNvPr id="42002" name="Rectangle 14"/>
            <p:cNvSpPr>
              <a:spLocks noChangeArrowheads="1"/>
            </p:cNvSpPr>
            <p:nvPr/>
          </p:nvSpPr>
          <p:spPr bwMode="auto">
            <a:xfrm>
              <a:off x="370" y="630"/>
              <a:ext cx="53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en-US" altLang="zh-CN" sz="3200" b="1" dirty="0">
                  <a:latin typeface="Times New Roman" pitchFamily="18" charset="0"/>
                </a:rPr>
                <a:t>  </a:t>
              </a:r>
              <a:r>
                <a:rPr kumimoji="1" lang="zh-CN" altLang="en-US" sz="3200" b="1" dirty="0">
                  <a:latin typeface="Times New Roman" pitchFamily="18" charset="0"/>
                </a:rPr>
                <a:t>和</a:t>
              </a:r>
            </a:p>
          </p:txBody>
        </p:sp>
        <p:sp>
          <p:nvSpPr>
            <p:cNvPr id="42004" name="Rectangle 16"/>
            <p:cNvSpPr>
              <a:spLocks noChangeArrowheads="1"/>
            </p:cNvSpPr>
            <p:nvPr/>
          </p:nvSpPr>
          <p:spPr bwMode="auto">
            <a:xfrm>
              <a:off x="271" y="1043"/>
              <a:ext cx="66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dirty="0">
                  <a:latin typeface="Times New Roman" pitchFamily="18" charset="0"/>
                </a:rPr>
                <a:t>比较</a:t>
              </a:r>
            </a:p>
          </p:txBody>
        </p:sp>
        <p:sp>
          <p:nvSpPr>
            <p:cNvPr id="42005" name="Rectangle 17"/>
            <p:cNvSpPr>
              <a:spLocks noChangeArrowheads="1"/>
            </p:cNvSpPr>
            <p:nvPr/>
          </p:nvSpPr>
          <p:spPr bwMode="auto">
            <a:xfrm>
              <a:off x="4052" y="611"/>
              <a:ext cx="121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a:latin typeface="Times New Roman" pitchFamily="18" charset="0"/>
                </a:rPr>
                <a:t>我们可以</a:t>
              </a:r>
            </a:p>
          </p:txBody>
        </p:sp>
        <p:graphicFrame>
          <p:nvGraphicFramePr>
            <p:cNvPr id="42006" name="Object 18"/>
            <p:cNvGraphicFramePr>
              <a:graphicFrameLocks noChangeAspect="1"/>
            </p:cNvGraphicFramePr>
            <p:nvPr>
              <p:extLst>
                <p:ext uri="{D42A27DB-BD31-4B8C-83A1-F6EECF244321}">
                  <p14:modId xmlns:p14="http://schemas.microsoft.com/office/powerpoint/2010/main" val="1953658757"/>
                </p:ext>
              </p:extLst>
            </p:nvPr>
          </p:nvGraphicFramePr>
          <p:xfrm>
            <a:off x="2304" y="1009"/>
            <a:ext cx="1150" cy="417"/>
          </p:xfrm>
          <a:graphic>
            <a:graphicData uri="http://schemas.openxmlformats.org/presentationml/2006/ole">
              <mc:AlternateContent xmlns:mc="http://schemas.openxmlformats.org/markup-compatibility/2006">
                <mc:Choice xmlns:v="urn:schemas-microsoft-com:vml" Requires="v">
                  <p:oleObj spid="_x0000_s56632" name="Equation" r:id="rId9" imgW="660240" imgH="253800" progId="Equation.DSMT4">
                    <p:embed/>
                  </p:oleObj>
                </mc:Choice>
                <mc:Fallback>
                  <p:oleObj name="Equation" r:id="rId9" imgW="660240" imgH="253800" progId="Equation.DSMT4">
                    <p:embed/>
                    <p:pic>
                      <p:nvPicPr>
                        <p:cNvPr id="0" name="Object 18"/>
                        <p:cNvPicPr>
                          <a:picLocks noChangeAspect="1" noChangeArrowheads="1"/>
                        </p:cNvPicPr>
                        <p:nvPr/>
                      </p:nvPicPr>
                      <p:blipFill>
                        <a:blip r:embed="rId10"/>
                        <a:srcRect/>
                        <a:stretch>
                          <a:fillRect/>
                        </a:stretch>
                      </p:blipFill>
                      <p:spPr bwMode="auto">
                        <a:xfrm>
                          <a:off x="2304" y="1009"/>
                          <a:ext cx="1150" cy="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007" name="Rectangle 19"/>
            <p:cNvSpPr>
              <a:spLocks noChangeArrowheads="1"/>
            </p:cNvSpPr>
            <p:nvPr/>
          </p:nvSpPr>
          <p:spPr bwMode="auto">
            <a:xfrm>
              <a:off x="259" y="1438"/>
              <a:ext cx="156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dirty="0">
                  <a:latin typeface="Times New Roman" pitchFamily="18" charset="0"/>
                </a:rPr>
                <a:t>者谁更优 </a:t>
              </a:r>
              <a:r>
                <a:rPr kumimoji="1" lang="en-US" altLang="zh-CN" sz="3200" b="1" dirty="0">
                  <a:latin typeface="Times New Roman" pitchFamily="18" charset="0"/>
                </a:rPr>
                <a:t>.</a:t>
              </a:r>
            </a:p>
          </p:txBody>
        </p:sp>
      </p:grpSp>
      <p:grpSp>
        <p:nvGrpSpPr>
          <p:cNvPr id="3" name="Group 20"/>
          <p:cNvGrpSpPr>
            <a:grpSpLocks/>
          </p:cNvGrpSpPr>
          <p:nvPr/>
        </p:nvGrpSpPr>
        <p:grpSpPr bwMode="auto">
          <a:xfrm>
            <a:off x="1892300" y="3138488"/>
            <a:ext cx="4448175" cy="1350963"/>
            <a:chOff x="1048" y="1637"/>
            <a:chExt cx="2802" cy="851"/>
          </a:xfrm>
        </p:grpSpPr>
        <p:graphicFrame>
          <p:nvGraphicFramePr>
            <p:cNvPr id="41991" name="Object 21"/>
            <p:cNvGraphicFramePr>
              <a:graphicFrameLocks noChangeAspect="1"/>
            </p:cNvGraphicFramePr>
            <p:nvPr>
              <p:extLst>
                <p:ext uri="{D42A27DB-BD31-4B8C-83A1-F6EECF244321}">
                  <p14:modId xmlns:p14="http://schemas.microsoft.com/office/powerpoint/2010/main" val="806804520"/>
                </p:ext>
              </p:extLst>
            </p:nvPr>
          </p:nvGraphicFramePr>
          <p:xfrm>
            <a:off x="1910" y="1637"/>
            <a:ext cx="1893" cy="420"/>
          </p:xfrm>
          <a:graphic>
            <a:graphicData uri="http://schemas.openxmlformats.org/presentationml/2006/ole">
              <mc:AlternateContent xmlns:mc="http://schemas.openxmlformats.org/markup-compatibility/2006">
                <mc:Choice xmlns:v="urn:schemas-microsoft-com:vml" Requires="v">
                  <p:oleObj spid="_x0000_s56633" name="Equation" r:id="rId11" imgW="1143000" imgH="253800" progId="Equation.DSMT4">
                    <p:embed/>
                  </p:oleObj>
                </mc:Choice>
                <mc:Fallback>
                  <p:oleObj name="Equation" r:id="rId11" imgW="1143000" imgH="253800" progId="Equation.DSMT4">
                    <p:embed/>
                    <p:pic>
                      <p:nvPicPr>
                        <p:cNvPr id="0" name="Object 21"/>
                        <p:cNvPicPr>
                          <a:picLocks noChangeAspect="1" noChangeArrowheads="1"/>
                        </p:cNvPicPr>
                        <p:nvPr/>
                      </p:nvPicPr>
                      <p:blipFill>
                        <a:blip r:embed="rId12"/>
                        <a:srcRect/>
                        <a:stretch>
                          <a:fillRect/>
                        </a:stretch>
                      </p:blipFill>
                      <p:spPr bwMode="auto">
                        <a:xfrm>
                          <a:off x="1910" y="1637"/>
                          <a:ext cx="1893" cy="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2" name="Rectangle 22"/>
            <p:cNvSpPr>
              <a:spLocks noChangeArrowheads="1"/>
            </p:cNvSpPr>
            <p:nvPr/>
          </p:nvSpPr>
          <p:spPr bwMode="auto">
            <a:xfrm>
              <a:off x="1048" y="1728"/>
              <a:ext cx="6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a:latin typeface="Times New Roman" pitchFamily="18" charset="0"/>
                </a:rPr>
                <a:t>由于</a:t>
              </a:r>
            </a:p>
          </p:txBody>
        </p:sp>
        <p:graphicFrame>
          <p:nvGraphicFramePr>
            <p:cNvPr id="41993" name="Object 23"/>
            <p:cNvGraphicFramePr>
              <a:graphicFrameLocks noChangeAspect="1"/>
            </p:cNvGraphicFramePr>
            <p:nvPr>
              <p:extLst>
                <p:ext uri="{D42A27DB-BD31-4B8C-83A1-F6EECF244321}">
                  <p14:modId xmlns:p14="http://schemas.microsoft.com/office/powerpoint/2010/main" val="629518285"/>
                </p:ext>
              </p:extLst>
            </p:nvPr>
          </p:nvGraphicFramePr>
          <p:xfrm>
            <a:off x="1901" y="2069"/>
            <a:ext cx="1949" cy="419"/>
          </p:xfrm>
          <a:graphic>
            <a:graphicData uri="http://schemas.openxmlformats.org/presentationml/2006/ole">
              <mc:AlternateContent xmlns:mc="http://schemas.openxmlformats.org/markup-compatibility/2006">
                <mc:Choice xmlns:v="urn:schemas-microsoft-com:vml" Requires="v">
                  <p:oleObj spid="_x0000_s56634" name="Equation" r:id="rId13" imgW="1180800" imgH="253800" progId="Equation.DSMT4">
                    <p:embed/>
                  </p:oleObj>
                </mc:Choice>
                <mc:Fallback>
                  <p:oleObj name="Equation" r:id="rId13" imgW="1180800" imgH="253800" progId="Equation.DSMT4">
                    <p:embed/>
                    <p:pic>
                      <p:nvPicPr>
                        <p:cNvPr id="0" name="Object 23"/>
                        <p:cNvPicPr>
                          <a:picLocks noChangeAspect="1" noChangeArrowheads="1"/>
                        </p:cNvPicPr>
                        <p:nvPr/>
                      </p:nvPicPr>
                      <p:blipFill>
                        <a:blip r:embed="rId14"/>
                        <a:srcRect/>
                        <a:stretch>
                          <a:fillRect/>
                        </a:stretch>
                      </p:blipFill>
                      <p:spPr bwMode="auto">
                        <a:xfrm>
                          <a:off x="1901" y="2069"/>
                          <a:ext cx="1949" cy="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4" name="AutoShape 22"/>
          <p:cNvSpPr>
            <a:spLocks noChangeArrowheads="1"/>
          </p:cNvSpPr>
          <p:nvPr/>
        </p:nvSpPr>
        <p:spPr bwMode="auto">
          <a:xfrm>
            <a:off x="5152414" y="2604393"/>
            <a:ext cx="3024187" cy="536575"/>
          </a:xfrm>
          <a:prstGeom prst="wedgeRoundRectCallout">
            <a:avLst>
              <a:gd name="adj1" fmla="val -36833"/>
              <a:gd name="adj2" fmla="val 98468"/>
              <a:gd name="adj3" fmla="val 16667"/>
            </a:avLst>
          </a:prstGeom>
          <a:ln>
            <a:headEnd/>
            <a:tailEnd/>
          </a:ln>
        </p:spPr>
        <p:style>
          <a:lnRef idx="1">
            <a:schemeClr val="accent3"/>
          </a:lnRef>
          <a:fillRef idx="2">
            <a:schemeClr val="accent3"/>
          </a:fillRef>
          <a:effectRef idx="1">
            <a:schemeClr val="accent3"/>
          </a:effectRef>
          <a:fontRef idx="minor">
            <a:schemeClr val="dk1"/>
          </a:fontRef>
        </p:style>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en-US" altLang="zh-CN" sz="2800"/>
              <a:t>D(X)=E[X-E(X)]</a:t>
            </a:r>
            <a:r>
              <a:rPr lang="en-US" altLang="zh-CN" sz="2800" baseline="30000"/>
              <a:t>2</a:t>
            </a:r>
            <a:endParaRPr lang="zh-CN" altLang="en-US" sz="2800" baseline="30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0-#ppt_w/2"/>
                                          </p:val>
                                        </p:tav>
                                        <p:tav tm="100000">
                                          <p:val>
                                            <p:strVal val="#ppt_x"/>
                                          </p:val>
                                        </p:tav>
                                      </p:tavLst>
                                    </p:anim>
                                    <p:anim calcmode="lin" valueType="num">
                                      <p:cBhvr additive="base">
                                        <p:cTn id="1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209924"/>
                                        </p:tgtEl>
                                        <p:attrNameLst>
                                          <p:attrName>style.visibility</p:attrName>
                                        </p:attrNameLst>
                                      </p:cBhvr>
                                      <p:to>
                                        <p:strVal val="visible"/>
                                      </p:to>
                                    </p:set>
                                    <p:animEffect transition="in" filter="wipe(right)">
                                      <p:cBhvr>
                                        <p:cTn id="23" dur="500"/>
                                        <p:tgtEl>
                                          <p:spTgt spid="209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4" grpId="0" autoUpdateAnimBg="0"/>
      <p:bldP spid="24"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8" name="Rectangle 4"/>
          <p:cNvSpPr>
            <a:spLocks noChangeArrowheads="1"/>
          </p:cNvSpPr>
          <p:nvPr/>
        </p:nvSpPr>
        <p:spPr bwMode="auto">
          <a:xfrm>
            <a:off x="684213" y="404813"/>
            <a:ext cx="3239715" cy="584775"/>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just"/>
            <a:r>
              <a:rPr lang="en-US" altLang="zh-CN" sz="3200" b="1" dirty="0">
                <a:latin typeface="Times New Roman" pitchFamily="18" charset="0"/>
              </a:rPr>
              <a:t>(2) </a:t>
            </a:r>
            <a:r>
              <a:rPr kumimoji="1" lang="zh-CN" altLang="en-US" sz="3200" b="1" dirty="0">
                <a:latin typeface="Times New Roman" pitchFamily="18" charset="0"/>
              </a:rPr>
              <a:t>有效性</a:t>
            </a:r>
            <a:r>
              <a:rPr kumimoji="1" lang="en-US" altLang="zh-CN" sz="3200" b="1" dirty="0">
                <a:latin typeface="Times New Roman" pitchFamily="18" charset="0"/>
              </a:rPr>
              <a:t>quality</a:t>
            </a:r>
            <a:endParaRPr kumimoji="1" lang="zh-CN" altLang="en-US" sz="3200" b="1" dirty="0">
              <a:solidFill>
                <a:schemeClr val="accent1"/>
              </a:solidFill>
              <a:latin typeface="Times New Roman" pitchFamily="18" charset="0"/>
            </a:endParaRPr>
          </a:p>
        </p:txBody>
      </p:sp>
      <p:graphicFrame>
        <p:nvGraphicFramePr>
          <p:cNvPr id="43016" name="Object 56"/>
          <p:cNvGraphicFramePr>
            <a:graphicFrameLocks noChangeAspect="1"/>
          </p:cNvGraphicFramePr>
          <p:nvPr>
            <p:extLst>
              <p:ext uri="{D42A27DB-BD31-4B8C-83A1-F6EECF244321}">
                <p14:modId xmlns:p14="http://schemas.microsoft.com/office/powerpoint/2010/main" val="3989876245"/>
              </p:ext>
            </p:extLst>
          </p:nvPr>
        </p:nvGraphicFramePr>
        <p:xfrm>
          <a:off x="3222625" y="3429000"/>
          <a:ext cx="2713038" cy="763588"/>
        </p:xfrm>
        <a:graphic>
          <a:graphicData uri="http://schemas.openxmlformats.org/presentationml/2006/ole">
            <mc:AlternateContent xmlns:mc="http://schemas.openxmlformats.org/markup-compatibility/2006">
              <mc:Choice xmlns:v="urn:schemas-microsoft-com:vml" Requires="v">
                <p:oleObj spid="_x0000_s59561" name="Equation" r:id="rId3" imgW="901440" imgH="253800" progId="Equation.DSMT4">
                  <p:embed/>
                </p:oleObj>
              </mc:Choice>
              <mc:Fallback>
                <p:oleObj name="Equation" r:id="rId3" imgW="901440" imgH="253800" progId="Equation.DSMT4">
                  <p:embed/>
                  <p:pic>
                    <p:nvPicPr>
                      <p:cNvPr id="0" name="Object 56"/>
                      <p:cNvPicPr>
                        <a:picLocks noChangeAspect="1" noChangeArrowheads="1"/>
                      </p:cNvPicPr>
                      <p:nvPr/>
                    </p:nvPicPr>
                    <p:blipFill>
                      <a:blip r:embed="rId4"/>
                      <a:srcRect/>
                      <a:stretch>
                        <a:fillRect/>
                      </a:stretch>
                    </p:blipFill>
                    <p:spPr bwMode="auto">
                      <a:xfrm>
                        <a:off x="3222625" y="3429000"/>
                        <a:ext cx="2713038" cy="76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组合 4"/>
          <p:cNvGrpSpPr/>
          <p:nvPr/>
        </p:nvGrpSpPr>
        <p:grpSpPr>
          <a:xfrm>
            <a:off x="684213" y="4222750"/>
            <a:ext cx="3536950" cy="923832"/>
            <a:chOff x="684213" y="4222750"/>
            <a:chExt cx="3536950" cy="923832"/>
          </a:xfrm>
        </p:grpSpPr>
        <p:sp>
          <p:nvSpPr>
            <p:cNvPr id="43017" name="Rectangle 57"/>
            <p:cNvSpPr>
              <a:spLocks noChangeArrowheads="1"/>
            </p:cNvSpPr>
            <p:nvPr/>
          </p:nvSpPr>
          <p:spPr bwMode="auto">
            <a:xfrm>
              <a:off x="684213" y="4346575"/>
              <a:ext cx="3536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a:r>
                <a:rPr kumimoji="1" lang="zh-CN" altLang="en-US" sz="3200" b="1" dirty="0">
                  <a:latin typeface="Times New Roman" pitchFamily="18" charset="0"/>
                </a:rPr>
                <a:t>则称      较     有效 </a:t>
              </a:r>
              <a:r>
                <a:rPr kumimoji="1" lang="en-US" altLang="zh-CN" sz="3200" b="1" dirty="0">
                  <a:latin typeface="Times New Roman" pitchFamily="18" charset="0"/>
                </a:rPr>
                <a:t>.</a:t>
              </a:r>
            </a:p>
          </p:txBody>
        </p:sp>
        <p:graphicFrame>
          <p:nvGraphicFramePr>
            <p:cNvPr id="43018" name="Object 58"/>
            <p:cNvGraphicFramePr>
              <a:graphicFrameLocks noChangeAspect="1"/>
            </p:cNvGraphicFramePr>
            <p:nvPr>
              <p:extLst>
                <p:ext uri="{D42A27DB-BD31-4B8C-83A1-F6EECF244321}">
                  <p14:modId xmlns:p14="http://schemas.microsoft.com/office/powerpoint/2010/main" val="1887953448"/>
                </p:ext>
              </p:extLst>
            </p:nvPr>
          </p:nvGraphicFramePr>
          <p:xfrm>
            <a:off x="2531677" y="4222750"/>
            <a:ext cx="600163" cy="923832"/>
          </p:xfrm>
          <a:graphic>
            <a:graphicData uri="http://schemas.openxmlformats.org/presentationml/2006/ole">
              <mc:AlternateContent xmlns:mc="http://schemas.openxmlformats.org/markup-compatibility/2006">
                <mc:Choice xmlns:v="urn:schemas-microsoft-com:vml" Requires="v">
                  <p:oleObj spid="_x0000_s59562" name="Equation" r:id="rId5" imgW="164880" imgH="253800" progId="Equation.DSMT4">
                    <p:embed/>
                  </p:oleObj>
                </mc:Choice>
                <mc:Fallback>
                  <p:oleObj name="Equation" r:id="rId5" imgW="164880" imgH="253800" progId="Equation.DSMT4">
                    <p:embed/>
                    <p:pic>
                      <p:nvPicPr>
                        <p:cNvPr id="0" name="Object 58"/>
                        <p:cNvPicPr>
                          <a:picLocks noChangeAspect="1" noChangeArrowheads="1"/>
                        </p:cNvPicPr>
                        <p:nvPr/>
                      </p:nvPicPr>
                      <p:blipFill>
                        <a:blip r:embed="rId6"/>
                        <a:srcRect/>
                        <a:stretch>
                          <a:fillRect/>
                        </a:stretch>
                      </p:blipFill>
                      <p:spPr bwMode="auto">
                        <a:xfrm>
                          <a:off x="2531677" y="4222750"/>
                          <a:ext cx="600163" cy="923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19" name="Object 59"/>
            <p:cNvGraphicFramePr>
              <a:graphicFrameLocks noChangeAspect="1"/>
            </p:cNvGraphicFramePr>
            <p:nvPr>
              <p:extLst>
                <p:ext uri="{D42A27DB-BD31-4B8C-83A1-F6EECF244321}">
                  <p14:modId xmlns:p14="http://schemas.microsoft.com/office/powerpoint/2010/main" val="749382776"/>
                </p:ext>
              </p:extLst>
            </p:nvPr>
          </p:nvGraphicFramePr>
          <p:xfrm>
            <a:off x="1569429" y="4222750"/>
            <a:ext cx="554299" cy="923832"/>
          </p:xfrm>
          <a:graphic>
            <a:graphicData uri="http://schemas.openxmlformats.org/presentationml/2006/ole">
              <mc:AlternateContent xmlns:mc="http://schemas.openxmlformats.org/markup-compatibility/2006">
                <mc:Choice xmlns:v="urn:schemas-microsoft-com:vml" Requires="v">
                  <p:oleObj spid="_x0000_s59563" name="Equation" r:id="rId7" imgW="152280" imgH="253800" progId="Equation.DSMT4">
                    <p:embed/>
                  </p:oleObj>
                </mc:Choice>
                <mc:Fallback>
                  <p:oleObj name="Equation" r:id="rId7" imgW="152280" imgH="253800" progId="Equation.DSMT4">
                    <p:embed/>
                    <p:pic>
                      <p:nvPicPr>
                        <p:cNvPr id="0" name="Object 59"/>
                        <p:cNvPicPr>
                          <a:picLocks noChangeAspect="1" noChangeArrowheads="1"/>
                        </p:cNvPicPr>
                        <p:nvPr/>
                      </p:nvPicPr>
                      <p:blipFill>
                        <a:blip r:embed="rId8"/>
                        <a:srcRect/>
                        <a:stretch>
                          <a:fillRect/>
                        </a:stretch>
                      </p:blipFill>
                      <p:spPr bwMode="auto">
                        <a:xfrm>
                          <a:off x="1569429" y="4222750"/>
                          <a:ext cx="554299" cy="923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 name="组合 3"/>
          <p:cNvGrpSpPr/>
          <p:nvPr/>
        </p:nvGrpSpPr>
        <p:grpSpPr>
          <a:xfrm>
            <a:off x="576263" y="1772816"/>
            <a:ext cx="8347264" cy="1569660"/>
            <a:chOff x="576263" y="1772816"/>
            <a:chExt cx="8347264" cy="1569660"/>
          </a:xfrm>
        </p:grpSpPr>
        <p:sp>
          <p:nvSpPr>
            <p:cNvPr id="3" name="TextBox 2"/>
            <p:cNvSpPr txBox="1"/>
            <p:nvPr/>
          </p:nvSpPr>
          <p:spPr>
            <a:xfrm>
              <a:off x="576263" y="1772816"/>
              <a:ext cx="8347264" cy="1569660"/>
            </a:xfrm>
            <a:prstGeom prst="rect">
              <a:avLst/>
            </a:prstGeom>
            <a:noFill/>
          </p:spPr>
          <p:txBody>
            <a:bodyPr wrap="square" rtlCol="0">
              <a:spAutoFit/>
            </a:bodyPr>
            <a:lstStyle/>
            <a:p>
              <a:pPr>
                <a:lnSpc>
                  <a:spcPct val="150000"/>
                </a:lnSpc>
              </a:pPr>
              <a:r>
                <a:rPr lang="zh-CN" altLang="en-US" sz="3200" b="1" dirty="0">
                  <a:latin typeface="Times New Roman" panose="02020603050405020304" pitchFamily="18" charset="0"/>
                  <a:cs typeface="Times New Roman" panose="02020603050405020304" pitchFamily="18" charset="0"/>
                </a:rPr>
                <a:t>设                             和                               </a:t>
              </a:r>
              <a:r>
                <a:rPr kumimoji="1" lang="zh-CN" altLang="en-US" sz="3200" b="1" dirty="0">
                  <a:latin typeface="Times New Roman" pitchFamily="18" charset="0"/>
                  <a:cs typeface="Times New Roman" panose="02020603050405020304" pitchFamily="18" charset="0"/>
                </a:rPr>
                <a:t>都是参数</a:t>
              </a:r>
              <a:r>
                <a:rPr kumimoji="1" lang="el-GR" altLang="zh-CN" sz="3200" b="1" i="1" dirty="0">
                  <a:latin typeface="Times New Roman" pitchFamily="18" charset="0"/>
                  <a:cs typeface="Times New Roman" panose="02020603050405020304" pitchFamily="18" charset="0"/>
                </a:rPr>
                <a:t>θ</a:t>
              </a:r>
              <a:r>
                <a:rPr kumimoji="1" lang="zh-CN" altLang="en-US" sz="3200" b="1" dirty="0">
                  <a:latin typeface="Times New Roman" pitchFamily="18" charset="0"/>
                  <a:cs typeface="Times New Roman" panose="02020603050405020304" pitchFamily="18" charset="0"/>
                </a:rPr>
                <a:t>的无偏估计量，若有</a:t>
              </a:r>
              <a:r>
                <a:rPr lang="zh-CN" altLang="en-US" sz="3200" b="1" dirty="0">
                  <a:latin typeface="Times New Roman" panose="02020603050405020304" pitchFamily="18" charset="0"/>
                  <a:cs typeface="Times New Roman" panose="02020603050405020304" pitchFamily="18" charset="0"/>
                </a:rPr>
                <a:t>  </a:t>
              </a:r>
            </a:p>
          </p:txBody>
        </p:sp>
        <p:graphicFrame>
          <p:nvGraphicFramePr>
            <p:cNvPr id="43021" name="Object 61"/>
            <p:cNvGraphicFramePr>
              <a:graphicFrameLocks noChangeAspect="1"/>
            </p:cNvGraphicFramePr>
            <p:nvPr>
              <p:extLst>
                <p:ext uri="{D42A27DB-BD31-4B8C-83A1-F6EECF244321}">
                  <p14:modId xmlns:p14="http://schemas.microsoft.com/office/powerpoint/2010/main" val="689838092"/>
                </p:ext>
              </p:extLst>
            </p:nvPr>
          </p:nvGraphicFramePr>
          <p:xfrm>
            <a:off x="1050424" y="1894872"/>
            <a:ext cx="3017520" cy="670032"/>
          </p:xfrm>
          <a:graphic>
            <a:graphicData uri="http://schemas.openxmlformats.org/presentationml/2006/ole">
              <mc:AlternateContent xmlns:mc="http://schemas.openxmlformats.org/markup-compatibility/2006">
                <mc:Choice xmlns:v="urn:schemas-microsoft-com:vml" Requires="v">
                  <p:oleObj spid="_x0000_s59564" name="Equation" r:id="rId9" imgW="1143000" imgH="253800" progId="Equation.DSMT4">
                    <p:embed/>
                  </p:oleObj>
                </mc:Choice>
                <mc:Fallback>
                  <p:oleObj name="Equation" r:id="rId9" imgW="1143000" imgH="253800" progId="Equation.DSMT4">
                    <p:embed/>
                    <p:pic>
                      <p:nvPicPr>
                        <p:cNvPr id="0" name="Object 61"/>
                        <p:cNvPicPr>
                          <a:picLocks noChangeAspect="1" noChangeArrowheads="1"/>
                        </p:cNvPicPr>
                        <p:nvPr/>
                      </p:nvPicPr>
                      <p:blipFill>
                        <a:blip r:embed="rId10"/>
                        <a:srcRect/>
                        <a:stretch>
                          <a:fillRect/>
                        </a:stretch>
                      </p:blipFill>
                      <p:spPr bwMode="auto">
                        <a:xfrm>
                          <a:off x="1050424" y="1894872"/>
                          <a:ext cx="3017520" cy="670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22" name="Object 62"/>
            <p:cNvGraphicFramePr>
              <a:graphicFrameLocks noChangeAspect="1"/>
            </p:cNvGraphicFramePr>
            <p:nvPr>
              <p:extLst>
                <p:ext uri="{D42A27DB-BD31-4B8C-83A1-F6EECF244321}">
                  <p14:modId xmlns:p14="http://schemas.microsoft.com/office/powerpoint/2010/main" val="4282588001"/>
                </p:ext>
              </p:extLst>
            </p:nvPr>
          </p:nvGraphicFramePr>
          <p:xfrm>
            <a:off x="4337050" y="1844675"/>
            <a:ext cx="3140075" cy="674688"/>
          </p:xfrm>
          <a:graphic>
            <a:graphicData uri="http://schemas.openxmlformats.org/presentationml/2006/ole">
              <mc:AlternateContent xmlns:mc="http://schemas.openxmlformats.org/markup-compatibility/2006">
                <mc:Choice xmlns:v="urn:schemas-microsoft-com:vml" Requires="v">
                  <p:oleObj spid="_x0000_s59565" name="Equation" r:id="rId11" imgW="1180800" imgH="253800" progId="Equation.DSMT4">
                    <p:embed/>
                  </p:oleObj>
                </mc:Choice>
                <mc:Fallback>
                  <p:oleObj name="Equation" r:id="rId11" imgW="1180800" imgH="253800" progId="Equation.DSMT4">
                    <p:embed/>
                    <p:pic>
                      <p:nvPicPr>
                        <p:cNvPr id="0" name="Object 62"/>
                        <p:cNvPicPr>
                          <a:picLocks noChangeAspect="1" noChangeArrowheads="1"/>
                        </p:cNvPicPr>
                        <p:nvPr/>
                      </p:nvPicPr>
                      <p:blipFill>
                        <a:blip r:embed="rId12"/>
                        <a:srcRect/>
                        <a:stretch>
                          <a:fillRect/>
                        </a:stretch>
                      </p:blipFill>
                      <p:spPr bwMode="auto">
                        <a:xfrm>
                          <a:off x="4337050" y="1844675"/>
                          <a:ext cx="3140075"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8" name="TextBox 17"/>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grpId="0" nodeType="afterEffect">
                                  <p:stCondLst>
                                    <p:cond delay="0"/>
                                  </p:stCondLst>
                                  <p:childTnLst>
                                    <p:set>
                                      <p:cBhvr>
                                        <p:cTn id="6" dur="1" fill="hold">
                                          <p:stCondLst>
                                            <p:cond delay="0"/>
                                          </p:stCondLst>
                                        </p:cTn>
                                        <p:tgtEl>
                                          <p:spTgt spid="210948"/>
                                        </p:tgtEl>
                                        <p:attrNameLst>
                                          <p:attrName>style.visibility</p:attrName>
                                        </p:attrNameLst>
                                      </p:cBhvr>
                                      <p:to>
                                        <p:strVal val="visible"/>
                                      </p:to>
                                    </p:set>
                                    <p:anim calcmode="lin" valueType="num">
                                      <p:cBhvr>
                                        <p:cTn id="7" dur="500" fill="hold"/>
                                        <p:tgtEl>
                                          <p:spTgt spid="210948"/>
                                        </p:tgtEl>
                                        <p:attrNameLst>
                                          <p:attrName>ppt_w</p:attrName>
                                        </p:attrNameLst>
                                      </p:cBhvr>
                                      <p:tavLst>
                                        <p:tav tm="0">
                                          <p:val>
                                            <p:strVal val="2/3*#ppt_w"/>
                                          </p:val>
                                        </p:tav>
                                        <p:tav tm="100000">
                                          <p:val>
                                            <p:strVal val="#ppt_w"/>
                                          </p:val>
                                        </p:tav>
                                      </p:tavLst>
                                    </p:anim>
                                    <p:anim calcmode="lin" valueType="num">
                                      <p:cBhvr>
                                        <p:cTn id="8" dur="500" fill="hold"/>
                                        <p:tgtEl>
                                          <p:spTgt spid="210948"/>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016"/>
                                        </p:tgtEl>
                                        <p:attrNameLst>
                                          <p:attrName>style.visibility</p:attrName>
                                        </p:attrNameLst>
                                      </p:cBhvr>
                                      <p:to>
                                        <p:strVal val="visible"/>
                                      </p:to>
                                    </p:set>
                                    <p:animEffect transition="in" filter="fade">
                                      <p:cBhvr>
                                        <p:cTn id="17" dur="500"/>
                                        <p:tgtEl>
                                          <p:spTgt spid="4301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8"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3" name="Rectangle 5"/>
          <p:cNvSpPr>
            <a:spLocks noChangeArrowheads="1"/>
          </p:cNvSpPr>
          <p:nvPr/>
        </p:nvSpPr>
        <p:spPr bwMode="auto">
          <a:xfrm>
            <a:off x="872113" y="905382"/>
            <a:ext cx="756328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dirty="0">
                <a:latin typeface="Times New Roman" pitchFamily="18" charset="0"/>
                <a:cs typeface="Times New Roman" panose="02020603050405020304" pitchFamily="18" charset="0"/>
              </a:rPr>
              <a:t>在数理统计中常用到</a:t>
            </a:r>
            <a:r>
              <a:rPr kumimoji="1" lang="zh-CN" altLang="en-US" sz="3200" b="1" dirty="0">
                <a:solidFill>
                  <a:srgbClr val="0000FF"/>
                </a:solidFill>
                <a:latin typeface="Times New Roman" pitchFamily="18" charset="0"/>
                <a:cs typeface="Times New Roman" panose="02020603050405020304" pitchFamily="18" charset="0"/>
              </a:rPr>
              <a:t>最小方差无偏估计</a:t>
            </a:r>
            <a:r>
              <a:rPr kumimoji="1" lang="en-US" altLang="zh-CN" sz="3200" b="1" dirty="0">
                <a:latin typeface="Times New Roman" pitchFamily="18" charset="0"/>
                <a:cs typeface="Times New Roman" panose="02020603050405020304" pitchFamily="18" charset="0"/>
              </a:rPr>
              <a:t>.</a:t>
            </a:r>
          </a:p>
        </p:txBody>
      </p:sp>
      <p:sp>
        <p:nvSpPr>
          <p:cNvPr id="211975" name="Rectangle 7"/>
          <p:cNvSpPr>
            <a:spLocks noChangeArrowheads="1"/>
          </p:cNvSpPr>
          <p:nvPr/>
        </p:nvSpPr>
        <p:spPr bwMode="auto">
          <a:xfrm>
            <a:off x="1476375" y="5876925"/>
            <a:ext cx="46085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dirty="0">
                <a:latin typeface="Times New Roman" panose="02020603050405020304" pitchFamily="18" charset="0"/>
                <a:cs typeface="Times New Roman" panose="02020603050405020304" pitchFamily="18" charset="0"/>
              </a:rPr>
              <a:t>（也称</a:t>
            </a:r>
            <a:r>
              <a:rPr kumimoji="1" lang="zh-CN" altLang="en-US" sz="3200" b="1" u="sng" dirty="0">
                <a:latin typeface="Times New Roman" pitchFamily="18" charset="0"/>
                <a:cs typeface="Times New Roman" panose="02020603050405020304" pitchFamily="18" charset="0"/>
              </a:rPr>
              <a:t>最佳无偏估计</a:t>
            </a:r>
            <a:r>
              <a:rPr kumimoji="1" lang="zh-CN" altLang="en-US" sz="3200" b="1" dirty="0">
                <a:latin typeface="Times New Roman" pitchFamily="18" charset="0"/>
                <a:cs typeface="Times New Roman" panose="02020603050405020304" pitchFamily="18" charset="0"/>
              </a:rPr>
              <a:t>）</a:t>
            </a:r>
          </a:p>
        </p:txBody>
      </p:sp>
      <p:graphicFrame>
        <p:nvGraphicFramePr>
          <p:cNvPr id="211985" name="Object 17"/>
          <p:cNvGraphicFramePr>
            <a:graphicFrameLocks noChangeAspect="1"/>
          </p:cNvGraphicFramePr>
          <p:nvPr>
            <p:extLst>
              <p:ext uri="{D42A27DB-BD31-4B8C-83A1-F6EECF244321}">
                <p14:modId xmlns:p14="http://schemas.microsoft.com/office/powerpoint/2010/main" val="4141185144"/>
              </p:ext>
            </p:extLst>
          </p:nvPr>
        </p:nvGraphicFramePr>
        <p:xfrm>
          <a:off x="2973388" y="3180864"/>
          <a:ext cx="2470997" cy="680184"/>
        </p:xfrm>
        <a:graphic>
          <a:graphicData uri="http://schemas.openxmlformats.org/presentationml/2006/ole">
            <mc:AlternateContent xmlns:mc="http://schemas.openxmlformats.org/markup-compatibility/2006">
              <mc:Choice xmlns:v="urn:schemas-microsoft-com:vml" Requires="v">
                <p:oleObj spid="_x0000_s63542" name="Equation" r:id="rId3" imgW="876240" imgH="241200" progId="Equation.DSMT4">
                  <p:embed/>
                </p:oleObj>
              </mc:Choice>
              <mc:Fallback>
                <p:oleObj name="Equation" r:id="rId3" imgW="876240" imgH="241200" progId="Equation.DSMT4">
                  <p:embed/>
                  <p:pic>
                    <p:nvPicPr>
                      <p:cNvPr id="0" name="Object 17"/>
                      <p:cNvPicPr>
                        <a:picLocks noChangeAspect="1" noChangeArrowheads="1"/>
                      </p:cNvPicPr>
                      <p:nvPr/>
                    </p:nvPicPr>
                    <p:blipFill>
                      <a:blip r:embed="rId4"/>
                      <a:srcRect/>
                      <a:stretch>
                        <a:fillRect/>
                      </a:stretch>
                    </p:blipFill>
                    <p:spPr bwMode="auto">
                      <a:xfrm>
                        <a:off x="2973388" y="3180864"/>
                        <a:ext cx="2470997" cy="680184"/>
                      </a:xfrm>
                      <a:prstGeom prst="rect">
                        <a:avLst/>
                      </a:prstGeom>
                      <a:solidFill>
                        <a:schemeClr val="accent5">
                          <a:lumMod val="40000"/>
                          <a:lumOff val="60000"/>
                        </a:schemeClr>
                      </a:solidFill>
                      <a:ln>
                        <a:noFill/>
                      </a:ln>
                      <a:effectLst/>
                    </p:spPr>
                  </p:pic>
                </p:oleObj>
              </mc:Fallback>
            </mc:AlternateContent>
          </a:graphicData>
        </a:graphic>
      </p:graphicFrame>
      <p:graphicFrame>
        <p:nvGraphicFramePr>
          <p:cNvPr id="44050" name="Object 19"/>
          <p:cNvGraphicFramePr>
            <a:graphicFrameLocks noChangeAspect="1"/>
          </p:cNvGraphicFramePr>
          <p:nvPr>
            <p:extLst>
              <p:ext uri="{D42A27DB-BD31-4B8C-83A1-F6EECF244321}">
                <p14:modId xmlns:p14="http://schemas.microsoft.com/office/powerpoint/2010/main" val="1558996277"/>
              </p:ext>
            </p:extLst>
          </p:nvPr>
        </p:nvGraphicFramePr>
        <p:xfrm>
          <a:off x="1769859" y="4067182"/>
          <a:ext cx="515741" cy="626631"/>
        </p:xfrm>
        <a:graphic>
          <a:graphicData uri="http://schemas.openxmlformats.org/presentationml/2006/ole">
            <mc:AlternateContent xmlns:mc="http://schemas.openxmlformats.org/markup-compatibility/2006">
              <mc:Choice xmlns:v="urn:schemas-microsoft-com:vml" Requires="v">
                <p:oleObj spid="_x0000_s63543" name="Equation" r:id="rId5" imgW="177480" imgH="215640" progId="Equation.DSMT4">
                  <p:embed/>
                </p:oleObj>
              </mc:Choice>
              <mc:Fallback>
                <p:oleObj name="Equation" r:id="rId5" imgW="177480" imgH="215640" progId="Equation.DSMT4">
                  <p:embed/>
                  <p:pic>
                    <p:nvPicPr>
                      <p:cNvPr id="0" name="Object 19"/>
                      <p:cNvPicPr>
                        <a:picLocks noChangeAspect="1" noChangeArrowheads="1"/>
                      </p:cNvPicPr>
                      <p:nvPr/>
                    </p:nvPicPr>
                    <p:blipFill>
                      <a:blip r:embed="rId6"/>
                      <a:srcRect/>
                      <a:stretch>
                        <a:fillRect/>
                      </a:stretch>
                    </p:blipFill>
                    <p:spPr bwMode="auto">
                      <a:xfrm>
                        <a:off x="1769859" y="4067182"/>
                        <a:ext cx="515741" cy="626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51" name="Rectangle 20"/>
          <p:cNvSpPr>
            <a:spLocks noChangeArrowheads="1"/>
          </p:cNvSpPr>
          <p:nvPr/>
        </p:nvSpPr>
        <p:spPr bwMode="auto">
          <a:xfrm>
            <a:off x="2079663" y="4074032"/>
            <a:ext cx="38988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dirty="0">
                <a:latin typeface="Times New Roman" pitchFamily="18" charset="0"/>
                <a:cs typeface="Times New Roman" panose="02020603050405020304" pitchFamily="18" charset="0"/>
              </a:rPr>
              <a:t>是</a:t>
            </a:r>
            <a:r>
              <a:rPr kumimoji="1" lang="el-GR" altLang="zh-CN" sz="3200" b="1" i="1" dirty="0">
                <a:latin typeface="Times New Roman" pitchFamily="18" charset="0"/>
                <a:cs typeface="Times New Roman" panose="02020603050405020304" pitchFamily="18" charset="0"/>
              </a:rPr>
              <a:t>θ</a:t>
            </a:r>
            <a:r>
              <a:rPr kumimoji="1" lang="zh-CN" altLang="en-US" sz="3200" b="1" dirty="0">
                <a:latin typeface="Times New Roman" pitchFamily="18" charset="0"/>
                <a:cs typeface="Times New Roman" panose="02020603050405020304" pitchFamily="18" charset="0"/>
              </a:rPr>
              <a:t>的任一无偏估计</a:t>
            </a:r>
            <a:r>
              <a:rPr kumimoji="1" lang="en-US" altLang="zh-CN" sz="3200" b="1" dirty="0">
                <a:latin typeface="Times New Roman" pitchFamily="18" charset="0"/>
                <a:cs typeface="Times New Roman" panose="02020603050405020304" pitchFamily="18" charset="0"/>
              </a:rPr>
              <a:t>.</a:t>
            </a:r>
          </a:p>
        </p:txBody>
      </p:sp>
      <p:sp>
        <p:nvSpPr>
          <p:cNvPr id="44047" name="Rectangle 23"/>
          <p:cNvSpPr>
            <a:spLocks noChangeArrowheads="1"/>
          </p:cNvSpPr>
          <p:nvPr/>
        </p:nvSpPr>
        <p:spPr bwMode="auto">
          <a:xfrm>
            <a:off x="1476375" y="5040820"/>
            <a:ext cx="611569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dirty="0">
                <a:latin typeface="Times New Roman" pitchFamily="18" charset="0"/>
                <a:cs typeface="Times New Roman" panose="02020603050405020304" pitchFamily="18" charset="0"/>
              </a:rPr>
              <a:t>则称    为</a:t>
            </a:r>
            <a:r>
              <a:rPr kumimoji="1" lang="el-GR" altLang="zh-CN" sz="3200" b="1" i="1" dirty="0">
                <a:latin typeface="Times New Roman" pitchFamily="18" charset="0"/>
                <a:cs typeface="Times New Roman" panose="02020603050405020304" pitchFamily="18" charset="0"/>
              </a:rPr>
              <a:t>θ</a:t>
            </a:r>
            <a:r>
              <a:rPr kumimoji="1" lang="zh-CN" altLang="en-US" sz="3200" b="1" dirty="0">
                <a:latin typeface="Times New Roman" pitchFamily="18" charset="0"/>
                <a:cs typeface="Times New Roman" panose="02020603050405020304" pitchFamily="18" charset="0"/>
              </a:rPr>
              <a:t>的</a:t>
            </a:r>
            <a:r>
              <a:rPr kumimoji="1" lang="zh-CN" altLang="en-US" sz="3200" b="1" u="sng" dirty="0">
                <a:latin typeface="Times New Roman" pitchFamily="18" charset="0"/>
                <a:cs typeface="Times New Roman" panose="02020603050405020304" pitchFamily="18" charset="0"/>
              </a:rPr>
              <a:t>最小方差无偏估计</a:t>
            </a:r>
            <a:r>
              <a:rPr kumimoji="1" lang="en-US" altLang="zh-CN" sz="3200" b="1" dirty="0">
                <a:latin typeface="Times New Roman" pitchFamily="18" charset="0"/>
                <a:cs typeface="Times New Roman" panose="02020603050405020304" pitchFamily="18" charset="0"/>
              </a:rPr>
              <a:t>.</a:t>
            </a:r>
          </a:p>
        </p:txBody>
      </p:sp>
      <p:graphicFrame>
        <p:nvGraphicFramePr>
          <p:cNvPr id="44049" name="Object 25"/>
          <p:cNvGraphicFramePr>
            <a:graphicFrameLocks noChangeAspect="1"/>
          </p:cNvGraphicFramePr>
          <p:nvPr>
            <p:extLst>
              <p:ext uri="{D42A27DB-BD31-4B8C-83A1-F6EECF244321}">
                <p14:modId xmlns:p14="http://schemas.microsoft.com/office/powerpoint/2010/main" val="405900840"/>
              </p:ext>
            </p:extLst>
          </p:nvPr>
        </p:nvGraphicFramePr>
        <p:xfrm>
          <a:off x="2544431" y="5029261"/>
          <a:ext cx="371385" cy="631987"/>
        </p:xfrm>
        <a:graphic>
          <a:graphicData uri="http://schemas.openxmlformats.org/presentationml/2006/ole">
            <mc:AlternateContent xmlns:mc="http://schemas.openxmlformats.org/markup-compatibility/2006">
              <mc:Choice xmlns:v="urn:schemas-microsoft-com:vml" Requires="v">
                <p:oleObj spid="_x0000_s63544" name="Equation" r:id="rId7" imgW="126720" imgH="215640" progId="Equation.DSMT4">
                  <p:embed/>
                </p:oleObj>
              </mc:Choice>
              <mc:Fallback>
                <p:oleObj name="Equation" r:id="rId7" imgW="126720" imgH="215640" progId="Equation.DSMT4">
                  <p:embed/>
                  <p:pic>
                    <p:nvPicPr>
                      <p:cNvPr id="0" name="Object 25"/>
                      <p:cNvPicPr>
                        <a:picLocks noChangeAspect="1" noChangeArrowheads="1"/>
                      </p:cNvPicPr>
                      <p:nvPr/>
                    </p:nvPicPr>
                    <p:blipFill>
                      <a:blip r:embed="rId8"/>
                      <a:srcRect/>
                      <a:stretch>
                        <a:fillRect/>
                      </a:stretch>
                    </p:blipFill>
                    <p:spPr bwMode="auto">
                      <a:xfrm>
                        <a:off x="2544431" y="5029261"/>
                        <a:ext cx="371385" cy="63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44" name="Object 30"/>
          <p:cNvGraphicFramePr>
            <a:graphicFrameLocks noChangeAspect="1"/>
          </p:cNvGraphicFramePr>
          <p:nvPr>
            <p:extLst>
              <p:ext uri="{D42A27DB-BD31-4B8C-83A1-F6EECF244321}">
                <p14:modId xmlns:p14="http://schemas.microsoft.com/office/powerpoint/2010/main" val="982656288"/>
              </p:ext>
            </p:extLst>
          </p:nvPr>
        </p:nvGraphicFramePr>
        <p:xfrm>
          <a:off x="719138" y="2460784"/>
          <a:ext cx="2279822" cy="680184"/>
        </p:xfrm>
        <a:graphic>
          <a:graphicData uri="http://schemas.openxmlformats.org/presentationml/2006/ole">
            <mc:AlternateContent xmlns:mc="http://schemas.openxmlformats.org/markup-compatibility/2006">
              <mc:Choice xmlns:v="urn:schemas-microsoft-com:vml" Requires="v">
                <p:oleObj spid="_x0000_s63545" name="Equation" r:id="rId9" imgW="850680" imgH="253800" progId="Equation.DSMT4">
                  <p:embed/>
                </p:oleObj>
              </mc:Choice>
              <mc:Fallback>
                <p:oleObj name="Equation" r:id="rId9" imgW="850680" imgH="253800" progId="Equation.DSMT4">
                  <p:embed/>
                  <p:pic>
                    <p:nvPicPr>
                      <p:cNvPr id="0" name="Object 30"/>
                      <p:cNvPicPr>
                        <a:picLocks noChangeAspect="1" noChangeArrowheads="1"/>
                      </p:cNvPicPr>
                      <p:nvPr/>
                    </p:nvPicPr>
                    <p:blipFill>
                      <a:blip r:embed="rId10"/>
                      <a:srcRect/>
                      <a:stretch>
                        <a:fillRect/>
                      </a:stretch>
                    </p:blipFill>
                    <p:spPr bwMode="auto">
                      <a:xfrm>
                        <a:off x="719138" y="2460784"/>
                        <a:ext cx="2279822" cy="680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45" name="Rectangle 31"/>
          <p:cNvSpPr>
            <a:spLocks noChangeArrowheads="1"/>
          </p:cNvSpPr>
          <p:nvPr/>
        </p:nvSpPr>
        <p:spPr bwMode="auto">
          <a:xfrm>
            <a:off x="2888951" y="2553208"/>
            <a:ext cx="54457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3200" b="1" dirty="0">
                <a:latin typeface="Times New Roman" pitchFamily="18" charset="0"/>
                <a:cs typeface="Times New Roman" panose="02020603050405020304" pitchFamily="18" charset="0"/>
              </a:rPr>
              <a:t>是未知参数</a:t>
            </a:r>
            <a:r>
              <a:rPr kumimoji="1" lang="zh-CN" altLang="en-US" sz="3200" b="1" i="1" dirty="0">
                <a:latin typeface="Times New Roman" pitchFamily="18" charset="0"/>
                <a:cs typeface="Times New Roman" panose="02020603050405020304" pitchFamily="18" charset="0"/>
              </a:rPr>
              <a:t> </a:t>
            </a:r>
            <a:r>
              <a:rPr kumimoji="1" lang="el-GR" altLang="zh-CN" sz="3200" b="1" i="1" dirty="0">
                <a:latin typeface="Times New Roman" pitchFamily="18" charset="0"/>
                <a:cs typeface="Times New Roman" panose="02020603050405020304" pitchFamily="18" charset="0"/>
              </a:rPr>
              <a:t>θ</a:t>
            </a:r>
            <a:r>
              <a:rPr kumimoji="1" lang="zh-CN" altLang="en-US" sz="3200" b="1" dirty="0">
                <a:latin typeface="Times New Roman" pitchFamily="18" charset="0"/>
                <a:cs typeface="Times New Roman" panose="02020603050405020304" pitchFamily="18" charset="0"/>
              </a:rPr>
              <a:t>的无偏估计量，</a:t>
            </a:r>
          </a:p>
        </p:txBody>
      </p:sp>
      <p:sp>
        <p:nvSpPr>
          <p:cNvPr id="20" name="TextBox 19"/>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p>
        </p:txBody>
      </p:sp>
      <p:sp>
        <p:nvSpPr>
          <p:cNvPr id="5" name="TextBox 4"/>
          <p:cNvSpPr txBox="1"/>
          <p:nvPr/>
        </p:nvSpPr>
        <p:spPr>
          <a:xfrm>
            <a:off x="837882" y="1916832"/>
            <a:ext cx="6686446" cy="584775"/>
          </a:xfrm>
          <a:prstGeom prst="rect">
            <a:avLst/>
          </a:prstGeom>
          <a:noFill/>
        </p:spPr>
        <p:txBody>
          <a:bodyPr wrap="none" rtlCol="0">
            <a:spAutoFit/>
          </a:bodyPr>
          <a:lstStyle/>
          <a:p>
            <a:r>
              <a:rPr lang="zh-CN" altLang="en-US" sz="3200" dirty="0">
                <a:latin typeface="Times New Roman" panose="02020603050405020304" pitchFamily="18" charset="0"/>
                <a:cs typeface="Times New Roman" panose="02020603050405020304" pitchFamily="18" charset="0"/>
              </a:rPr>
              <a:t>设</a:t>
            </a:r>
            <a:r>
              <a:rPr lang="en-US" altLang="zh-CN" sz="3200" i="1" dirty="0">
                <a:latin typeface="Times New Roman" panose="02020603050405020304" pitchFamily="18" charset="0"/>
                <a:cs typeface="Times New Roman" panose="02020603050405020304" pitchFamily="18" charset="0"/>
              </a:rPr>
              <a:t>X</a:t>
            </a:r>
            <a:r>
              <a:rPr lang="en-US" altLang="zh-CN" sz="3200" baseline="-25000" dirty="0">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rPr>
              <a:t>,...,</a:t>
            </a:r>
            <a:r>
              <a:rPr lang="en-US" altLang="zh-CN" sz="3200" i="1" dirty="0" err="1">
                <a:latin typeface="Times New Roman" panose="02020603050405020304" pitchFamily="18" charset="0"/>
                <a:cs typeface="Times New Roman" panose="02020603050405020304" pitchFamily="18" charset="0"/>
              </a:rPr>
              <a:t>X</a:t>
            </a:r>
            <a:r>
              <a:rPr lang="en-US" altLang="zh-CN" sz="3200" i="1" baseline="-25000" dirty="0" err="1">
                <a:latin typeface="Times New Roman" panose="02020603050405020304" pitchFamily="18" charset="0"/>
                <a:cs typeface="Times New Roman" panose="02020603050405020304" pitchFamily="18" charset="0"/>
              </a:rPr>
              <a:t>n</a:t>
            </a:r>
            <a:r>
              <a:rPr kumimoji="1" lang="zh-CN" altLang="en-US" sz="3200" b="1" dirty="0">
                <a:latin typeface="Times New Roman" pitchFamily="18" charset="0"/>
                <a:cs typeface="Times New Roman" panose="02020603050405020304" pitchFamily="18" charset="0"/>
              </a:rPr>
              <a:t>是取自总体</a:t>
            </a:r>
            <a:r>
              <a:rPr kumimoji="1" lang="en-US" altLang="zh-CN" sz="3200" b="1" i="1" dirty="0">
                <a:latin typeface="Times New Roman" pitchFamily="18" charset="0"/>
                <a:cs typeface="Times New Roman" panose="02020603050405020304" pitchFamily="18" charset="0"/>
              </a:rPr>
              <a:t>X</a:t>
            </a:r>
            <a:r>
              <a:rPr kumimoji="1" lang="zh-CN" altLang="en-US" sz="3200" b="1" dirty="0">
                <a:latin typeface="Times New Roman" pitchFamily="18" charset="0"/>
                <a:cs typeface="Times New Roman" panose="02020603050405020304" pitchFamily="18" charset="0"/>
              </a:rPr>
              <a:t>的一个样本，</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11973"/>
                                        </p:tgtEl>
                                        <p:attrNameLst>
                                          <p:attrName>style.visibility</p:attrName>
                                        </p:attrNameLst>
                                      </p:cBhvr>
                                      <p:to>
                                        <p:strVal val="visible"/>
                                      </p:to>
                                    </p:set>
                                    <p:anim calcmode="lin" valueType="num">
                                      <p:cBhvr additive="base">
                                        <p:cTn id="7" dur="500" fill="hold"/>
                                        <p:tgtEl>
                                          <p:spTgt spid="211973"/>
                                        </p:tgtEl>
                                        <p:attrNameLst>
                                          <p:attrName>ppt_x</p:attrName>
                                        </p:attrNameLst>
                                      </p:cBhvr>
                                      <p:tavLst>
                                        <p:tav tm="0">
                                          <p:val>
                                            <p:strVal val="#ppt_x"/>
                                          </p:val>
                                        </p:tav>
                                        <p:tav tm="100000">
                                          <p:val>
                                            <p:strVal val="#ppt_x"/>
                                          </p:val>
                                        </p:tav>
                                      </p:tavLst>
                                    </p:anim>
                                    <p:anim calcmode="lin" valueType="num">
                                      <p:cBhvr additive="base">
                                        <p:cTn id="8" dur="500" fill="hold"/>
                                        <p:tgtEl>
                                          <p:spTgt spid="211973"/>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40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0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11985"/>
                                        </p:tgtEl>
                                        <p:attrNameLst>
                                          <p:attrName>style.visibility</p:attrName>
                                        </p:attrNameLst>
                                      </p:cBhvr>
                                      <p:to>
                                        <p:strVal val="visible"/>
                                      </p:to>
                                    </p:set>
                                    <p:anim calcmode="lin" valueType="num">
                                      <p:cBhvr additive="base">
                                        <p:cTn id="21" dur="500" fill="hold"/>
                                        <p:tgtEl>
                                          <p:spTgt spid="211985"/>
                                        </p:tgtEl>
                                        <p:attrNameLst>
                                          <p:attrName>ppt_x</p:attrName>
                                        </p:attrNameLst>
                                      </p:cBhvr>
                                      <p:tavLst>
                                        <p:tav tm="0">
                                          <p:val>
                                            <p:strVal val="#ppt_x"/>
                                          </p:val>
                                        </p:tav>
                                        <p:tav tm="100000">
                                          <p:val>
                                            <p:strVal val="#ppt_x"/>
                                          </p:val>
                                        </p:tav>
                                      </p:tavLst>
                                    </p:anim>
                                    <p:anim calcmode="lin" valueType="num">
                                      <p:cBhvr additive="base">
                                        <p:cTn id="22" dur="500" fill="hold"/>
                                        <p:tgtEl>
                                          <p:spTgt spid="21198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0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0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4047"/>
                                        </p:tgtEl>
                                        <p:attrNameLst>
                                          <p:attrName>style.visibility</p:attrName>
                                        </p:attrNameLst>
                                      </p:cBhvr>
                                      <p:to>
                                        <p:strVal val="visible"/>
                                      </p:to>
                                    </p:set>
                                    <p:anim calcmode="lin" valueType="num">
                                      <p:cBhvr additive="base">
                                        <p:cTn id="33" dur="500" fill="hold"/>
                                        <p:tgtEl>
                                          <p:spTgt spid="44047"/>
                                        </p:tgtEl>
                                        <p:attrNameLst>
                                          <p:attrName>ppt_x</p:attrName>
                                        </p:attrNameLst>
                                      </p:cBhvr>
                                      <p:tavLst>
                                        <p:tav tm="0">
                                          <p:val>
                                            <p:strVal val="#ppt_x"/>
                                          </p:val>
                                        </p:tav>
                                        <p:tav tm="100000">
                                          <p:val>
                                            <p:strVal val="#ppt_x"/>
                                          </p:val>
                                        </p:tav>
                                      </p:tavLst>
                                    </p:anim>
                                    <p:anim calcmode="lin" valueType="num">
                                      <p:cBhvr additive="base">
                                        <p:cTn id="34" dur="500" fill="hold"/>
                                        <p:tgtEl>
                                          <p:spTgt spid="4404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4049"/>
                                        </p:tgtEl>
                                        <p:attrNameLst>
                                          <p:attrName>style.visibility</p:attrName>
                                        </p:attrNameLst>
                                      </p:cBhvr>
                                      <p:to>
                                        <p:strVal val="visible"/>
                                      </p:to>
                                    </p:set>
                                    <p:anim calcmode="lin" valueType="num">
                                      <p:cBhvr additive="base">
                                        <p:cTn id="37" dur="500" fill="hold"/>
                                        <p:tgtEl>
                                          <p:spTgt spid="44049"/>
                                        </p:tgtEl>
                                        <p:attrNameLst>
                                          <p:attrName>ppt_x</p:attrName>
                                        </p:attrNameLst>
                                      </p:cBhvr>
                                      <p:tavLst>
                                        <p:tav tm="0">
                                          <p:val>
                                            <p:strVal val="#ppt_x"/>
                                          </p:val>
                                        </p:tav>
                                        <p:tav tm="100000">
                                          <p:val>
                                            <p:strVal val="#ppt_x"/>
                                          </p:val>
                                        </p:tav>
                                      </p:tavLst>
                                    </p:anim>
                                    <p:anim calcmode="lin" valueType="num">
                                      <p:cBhvr additive="base">
                                        <p:cTn id="38" dur="500" fill="hold"/>
                                        <p:tgtEl>
                                          <p:spTgt spid="44049"/>
                                        </p:tgtEl>
                                        <p:attrNameLst>
                                          <p:attrName>ppt_y</p:attrName>
                                        </p:attrNameLst>
                                      </p:cBhvr>
                                      <p:tavLst>
                                        <p:tav tm="0">
                                          <p:val>
                                            <p:strVal val="1+#ppt_h/2"/>
                                          </p:val>
                                        </p:tav>
                                        <p:tav tm="100000">
                                          <p:val>
                                            <p:strVal val="#ppt_y"/>
                                          </p:val>
                                        </p:tav>
                                      </p:tavLst>
                                    </p:anim>
                                  </p:child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499"/>
                                          </p:stCondLst>
                                        </p:cTn>
                                        <p:tgtEl>
                                          <p:spTgt spid="2119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3" grpId="0" autoUpdateAnimBg="0"/>
      <p:bldP spid="211975" grpId="0" autoUpdateAnimBg="0"/>
      <p:bldP spid="44051" grpId="0"/>
      <p:bldP spid="44047" grpId="0"/>
      <p:bldP spid="44045"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2997" name="Object 5"/>
          <p:cNvGraphicFramePr>
            <a:graphicFrameLocks noChangeAspect="1"/>
          </p:cNvGraphicFramePr>
          <p:nvPr>
            <p:extLst>
              <p:ext uri="{D42A27DB-BD31-4B8C-83A1-F6EECF244321}">
                <p14:modId xmlns:p14="http://schemas.microsoft.com/office/powerpoint/2010/main" val="2983710966"/>
              </p:ext>
            </p:extLst>
          </p:nvPr>
        </p:nvGraphicFramePr>
        <p:xfrm>
          <a:off x="539552" y="2174350"/>
          <a:ext cx="3902132" cy="2046738"/>
        </p:xfrm>
        <a:graphic>
          <a:graphicData uri="http://schemas.openxmlformats.org/presentationml/2006/ole">
            <mc:AlternateContent xmlns:mc="http://schemas.openxmlformats.org/markup-compatibility/2006">
              <mc:Choice xmlns:v="urn:schemas-microsoft-com:vml" Requires="v">
                <p:oleObj spid="_x0000_s45975" name="Equation" r:id="rId3" imgW="1549080" imgH="812520" progId="Equation.DSMT4">
                  <p:embed/>
                </p:oleObj>
              </mc:Choice>
              <mc:Fallback>
                <p:oleObj name="Equation" r:id="rId3" imgW="1549080" imgH="812520" progId="Equation.DSMT4">
                  <p:embed/>
                  <p:pic>
                    <p:nvPicPr>
                      <p:cNvPr id="0" name="Object 5"/>
                      <p:cNvPicPr>
                        <a:picLocks noChangeAspect="1" noChangeArrowheads="1"/>
                      </p:cNvPicPr>
                      <p:nvPr/>
                    </p:nvPicPr>
                    <p:blipFill>
                      <a:blip r:embed="rId4"/>
                      <a:srcRect/>
                      <a:stretch>
                        <a:fillRect/>
                      </a:stretch>
                    </p:blipFill>
                    <p:spPr bwMode="auto">
                      <a:xfrm>
                        <a:off x="539552" y="2174350"/>
                        <a:ext cx="3902132" cy="204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2998" name="Text Box 6"/>
          <p:cNvSpPr txBox="1">
            <a:spLocks noChangeArrowheads="1"/>
          </p:cNvSpPr>
          <p:nvPr/>
        </p:nvSpPr>
        <p:spPr bwMode="auto">
          <a:xfrm>
            <a:off x="4716463" y="2994571"/>
            <a:ext cx="3771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dirty="0">
                <a:latin typeface="Times New Roman" pitchFamily="18" charset="0"/>
                <a:ea typeface="楷体_GB2312" pitchFamily="49" charset="-122"/>
              </a:rPr>
              <a:t>都是</a:t>
            </a:r>
            <a:r>
              <a:rPr kumimoji="1" lang="zh-CN" altLang="en-US" sz="3200" i="1" dirty="0">
                <a:latin typeface="Times New Roman" pitchFamily="18" charset="0"/>
                <a:ea typeface="楷体_GB2312" pitchFamily="49" charset="-122"/>
                <a:sym typeface="Symbol" pitchFamily="18" charset="2"/>
              </a:rPr>
              <a:t> </a:t>
            </a:r>
            <a:r>
              <a:rPr kumimoji="1" lang="zh-CN" altLang="en-US" sz="3200" dirty="0">
                <a:latin typeface="Times New Roman" pitchFamily="18" charset="0"/>
                <a:ea typeface="楷体_GB2312" pitchFamily="49" charset="-122"/>
                <a:sym typeface="Symbol" pitchFamily="18" charset="2"/>
              </a:rPr>
              <a:t>的</a:t>
            </a:r>
            <a:r>
              <a:rPr kumimoji="1" lang="zh-CN" altLang="zh-CN" sz="3200" dirty="0">
                <a:latin typeface="Times New Roman" pitchFamily="18" charset="0"/>
                <a:ea typeface="楷体_GB2312" pitchFamily="49" charset="-122"/>
                <a:sym typeface="Symbol" pitchFamily="18" charset="2"/>
              </a:rPr>
              <a:t>无偏估计量</a:t>
            </a:r>
            <a:endParaRPr kumimoji="1" lang="zh-CN" altLang="en-US" sz="3200" i="1" dirty="0">
              <a:latin typeface="Times New Roman" pitchFamily="18" charset="0"/>
              <a:ea typeface="楷体_GB2312" pitchFamily="49" charset="-122"/>
              <a:sym typeface="Symbol" pitchFamily="18" charset="2"/>
            </a:endParaRPr>
          </a:p>
        </p:txBody>
      </p:sp>
      <p:grpSp>
        <p:nvGrpSpPr>
          <p:cNvPr id="2" name="Group 15"/>
          <p:cNvGrpSpPr>
            <a:grpSpLocks/>
          </p:cNvGrpSpPr>
          <p:nvPr/>
        </p:nvGrpSpPr>
        <p:grpSpPr bwMode="auto">
          <a:xfrm>
            <a:off x="3265488" y="5450441"/>
            <a:ext cx="2003425" cy="747713"/>
            <a:chOff x="2420" y="3057"/>
            <a:chExt cx="1262" cy="471"/>
          </a:xfrm>
        </p:grpSpPr>
        <p:graphicFrame>
          <p:nvGraphicFramePr>
            <p:cNvPr id="45070" name="Object 9"/>
            <p:cNvGraphicFramePr>
              <a:graphicFrameLocks noChangeAspect="1"/>
            </p:cNvGraphicFramePr>
            <p:nvPr>
              <p:extLst>
                <p:ext uri="{D42A27DB-BD31-4B8C-83A1-F6EECF244321}">
                  <p14:modId xmlns:p14="http://schemas.microsoft.com/office/powerpoint/2010/main" val="4004124588"/>
                </p:ext>
              </p:extLst>
            </p:nvPr>
          </p:nvGraphicFramePr>
          <p:xfrm>
            <a:off x="2420" y="3057"/>
            <a:ext cx="366" cy="471"/>
          </p:xfrm>
          <a:graphic>
            <a:graphicData uri="http://schemas.openxmlformats.org/presentationml/2006/ole">
              <mc:AlternateContent xmlns:mc="http://schemas.openxmlformats.org/markup-compatibility/2006">
                <mc:Choice xmlns:v="urn:schemas-microsoft-com:vml" Requires="v">
                  <p:oleObj spid="_x0000_s45976" name="Equation" r:id="rId5" imgW="177480" imgH="228600" progId="Equation.DSMT4">
                    <p:embed/>
                  </p:oleObj>
                </mc:Choice>
                <mc:Fallback>
                  <p:oleObj name="Equation" r:id="rId5" imgW="177480" imgH="228600" progId="Equation.DSMT4">
                    <p:embed/>
                    <p:pic>
                      <p:nvPicPr>
                        <p:cNvPr id="0" name="Object 9"/>
                        <p:cNvPicPr>
                          <a:picLocks noChangeAspect="1" noChangeArrowheads="1"/>
                        </p:cNvPicPr>
                        <p:nvPr/>
                      </p:nvPicPr>
                      <p:blipFill>
                        <a:blip r:embed="rId6"/>
                        <a:srcRect/>
                        <a:stretch>
                          <a:fillRect/>
                        </a:stretch>
                      </p:blipFill>
                      <p:spPr bwMode="auto">
                        <a:xfrm>
                          <a:off x="2420" y="3057"/>
                          <a:ext cx="366" cy="4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71" name="Text Box 10"/>
            <p:cNvSpPr txBox="1">
              <a:spLocks noChangeArrowheads="1"/>
            </p:cNvSpPr>
            <p:nvPr/>
          </p:nvSpPr>
          <p:spPr bwMode="auto">
            <a:xfrm>
              <a:off x="2798" y="3102"/>
              <a:ext cx="884" cy="365"/>
            </a:xfrm>
            <a:prstGeom prst="rect">
              <a:avLst/>
            </a:prstGeom>
            <a:ln/>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dirty="0">
                  <a:latin typeface="Times New Roman" pitchFamily="18" charset="0"/>
                  <a:ea typeface="楷体_GB2312" pitchFamily="49" charset="-122"/>
                </a:rPr>
                <a:t>最有效</a:t>
              </a:r>
              <a:endParaRPr kumimoji="1" lang="zh-CN" altLang="en-US" sz="3200" b="1" dirty="0">
                <a:latin typeface="Times New Roman" pitchFamily="18" charset="0"/>
                <a:ea typeface="楷体_GB2312" pitchFamily="49" charset="-122"/>
              </a:endParaRPr>
            </a:p>
          </p:txBody>
        </p:sp>
      </p:grpSp>
      <p:sp>
        <p:nvSpPr>
          <p:cNvPr id="213003" name="AutoShape 11"/>
          <p:cNvSpPr>
            <a:spLocks/>
          </p:cNvSpPr>
          <p:nvPr/>
        </p:nvSpPr>
        <p:spPr bwMode="auto">
          <a:xfrm>
            <a:off x="4427538" y="2562771"/>
            <a:ext cx="312737" cy="1512888"/>
          </a:xfrm>
          <a:prstGeom prst="rightBrace">
            <a:avLst>
              <a:gd name="adj1" fmla="val 4031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45068" name="Text Box 4"/>
          <p:cNvSpPr txBox="1">
            <a:spLocks noChangeArrowheads="1"/>
          </p:cNvSpPr>
          <p:nvPr/>
        </p:nvSpPr>
        <p:spPr bwMode="auto">
          <a:xfrm>
            <a:off x="1258888" y="692696"/>
            <a:ext cx="643798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dirty="0">
                <a:latin typeface="Times New Roman" pitchFamily="18" charset="0"/>
                <a:ea typeface="黑体" pitchFamily="49" charset="-122"/>
                <a:cs typeface="Times New Roman" panose="02020603050405020304" pitchFamily="18" charset="0"/>
              </a:rPr>
              <a:t>例如</a:t>
            </a:r>
            <a:r>
              <a:rPr kumimoji="1" lang="zh-CN" altLang="en-US" sz="3200" dirty="0">
                <a:latin typeface="Times New Roman" pitchFamily="18" charset="0"/>
                <a:ea typeface="楷体_GB2312" pitchFamily="49" charset="-122"/>
                <a:cs typeface="Times New Roman" panose="02020603050405020304" pitchFamily="18" charset="0"/>
              </a:rPr>
              <a:t>  </a:t>
            </a:r>
            <a:r>
              <a:rPr kumimoji="1" lang="en-US" altLang="zh-CN" sz="3200" i="1" dirty="0">
                <a:latin typeface="Times New Roman" pitchFamily="18" charset="0"/>
                <a:ea typeface="楷体_GB2312" pitchFamily="49" charset="-122"/>
                <a:cs typeface="Times New Roman" panose="02020603050405020304" pitchFamily="18" charset="0"/>
              </a:rPr>
              <a:t>X </a:t>
            </a:r>
            <a:r>
              <a:rPr kumimoji="1" lang="en-US" altLang="zh-CN" sz="3200" dirty="0">
                <a:latin typeface="Times New Roman" pitchFamily="18" charset="0"/>
                <a:ea typeface="楷体_GB2312" pitchFamily="49" charset="-122"/>
                <a:cs typeface="Times New Roman" panose="02020603050405020304" pitchFamily="18" charset="0"/>
              </a:rPr>
              <a:t>~ </a:t>
            </a:r>
            <a:r>
              <a:rPr kumimoji="1" lang="en-US" altLang="zh-CN" sz="3200" i="1" dirty="0">
                <a:latin typeface="Times New Roman" pitchFamily="18" charset="0"/>
                <a:ea typeface="楷体_GB2312" pitchFamily="49" charset="-122"/>
                <a:cs typeface="Times New Roman" panose="02020603050405020304" pitchFamily="18" charset="0"/>
              </a:rPr>
              <a:t>N</a:t>
            </a:r>
            <a:r>
              <a:rPr kumimoji="1" lang="en-US" altLang="zh-CN" sz="3200" dirty="0">
                <a:latin typeface="Times New Roman" pitchFamily="18" charset="0"/>
                <a:ea typeface="楷体_GB2312" pitchFamily="49" charset="-122"/>
                <a:cs typeface="Times New Roman" panose="02020603050405020304" pitchFamily="18" charset="0"/>
              </a:rPr>
              <a:t>( </a:t>
            </a:r>
            <a:r>
              <a:rPr kumimoji="1" lang="en-US" altLang="zh-CN" sz="3200" i="1" dirty="0">
                <a:latin typeface="Times New Roman" pitchFamily="18" charset="0"/>
                <a:ea typeface="楷体_GB2312" pitchFamily="49" charset="-122"/>
                <a:cs typeface="Times New Roman" panose="02020603050405020304" pitchFamily="18" charset="0"/>
                <a:sym typeface="Symbol" pitchFamily="18" charset="2"/>
              </a:rPr>
              <a:t></a:t>
            </a:r>
            <a:r>
              <a:rPr kumimoji="1" lang="en-US" altLang="zh-CN" sz="3200" dirty="0">
                <a:latin typeface="Times New Roman" pitchFamily="18" charset="0"/>
                <a:ea typeface="楷体_GB2312" pitchFamily="49" charset="-122"/>
                <a:cs typeface="Times New Roman" panose="02020603050405020304" pitchFamily="18" charset="0"/>
                <a:sym typeface="Symbol" pitchFamily="18" charset="2"/>
              </a:rPr>
              <a:t> ,</a:t>
            </a:r>
            <a:r>
              <a:rPr kumimoji="1" lang="en-US" altLang="zh-CN" sz="3200" i="1" dirty="0">
                <a:latin typeface="Times New Roman" pitchFamily="18" charset="0"/>
                <a:ea typeface="楷体_GB2312" pitchFamily="49" charset="-122"/>
                <a:cs typeface="Times New Roman" panose="02020603050405020304" pitchFamily="18" charset="0"/>
                <a:sym typeface="Symbol" pitchFamily="18" charset="2"/>
              </a:rPr>
              <a:t> </a:t>
            </a:r>
            <a:r>
              <a:rPr kumimoji="1" lang="en-US" altLang="zh-CN" sz="3200" baseline="30000" dirty="0">
                <a:latin typeface="Times New Roman" pitchFamily="18" charset="0"/>
                <a:ea typeface="楷体_GB2312" pitchFamily="49" charset="-122"/>
                <a:cs typeface="Times New Roman" panose="02020603050405020304" pitchFamily="18" charset="0"/>
                <a:sym typeface="Symbol" pitchFamily="18" charset="2"/>
              </a:rPr>
              <a:t>2</a:t>
            </a:r>
            <a:r>
              <a:rPr kumimoji="1" lang="en-US" altLang="zh-CN" sz="3200" dirty="0">
                <a:latin typeface="Times New Roman" pitchFamily="18" charset="0"/>
                <a:ea typeface="楷体_GB2312" pitchFamily="49" charset="-122"/>
                <a:cs typeface="Times New Roman" panose="02020603050405020304" pitchFamily="18" charset="0"/>
                <a:sym typeface="Symbol" pitchFamily="18" charset="2"/>
              </a:rPr>
              <a:t> </a:t>
            </a:r>
            <a:r>
              <a:rPr kumimoji="1" lang="en-US" altLang="zh-CN" sz="3200" dirty="0">
                <a:latin typeface="Times New Roman" pitchFamily="18" charset="0"/>
                <a:ea typeface="楷体_GB2312" pitchFamily="49" charset="-122"/>
                <a:cs typeface="Times New Roman" panose="02020603050405020304" pitchFamily="18" charset="0"/>
              </a:rPr>
              <a:t>) ,</a:t>
            </a:r>
            <a:r>
              <a:rPr kumimoji="1" lang="zh-CN" altLang="en-US" sz="3200" dirty="0">
                <a:latin typeface="Times New Roman" pitchFamily="18" charset="0"/>
                <a:ea typeface="楷体_GB2312" pitchFamily="49" charset="-122"/>
                <a:cs typeface="Times New Roman" panose="02020603050405020304" pitchFamily="18" charset="0"/>
              </a:rPr>
              <a:t>样本是</a:t>
            </a:r>
            <a:r>
              <a:rPr kumimoji="1" lang="en-US" altLang="zh-CN" sz="3200" i="1" dirty="0">
                <a:latin typeface="Times New Roman" pitchFamily="18" charset="0"/>
                <a:ea typeface="楷体_GB2312" pitchFamily="49" charset="-122"/>
                <a:cs typeface="Times New Roman" panose="02020603050405020304" pitchFamily="18" charset="0"/>
              </a:rPr>
              <a:t>X</a:t>
            </a:r>
            <a:r>
              <a:rPr kumimoji="1" lang="en-US" altLang="zh-CN" sz="3200" baseline="-25000" dirty="0">
                <a:latin typeface="Times New Roman" pitchFamily="18" charset="0"/>
                <a:ea typeface="楷体_GB2312" pitchFamily="49" charset="-122"/>
                <a:cs typeface="Times New Roman" panose="02020603050405020304" pitchFamily="18" charset="0"/>
              </a:rPr>
              <a:t>1</a:t>
            </a:r>
            <a:r>
              <a:rPr kumimoji="1" lang="en-US" altLang="zh-CN" sz="3200" dirty="0">
                <a:latin typeface="Times New Roman" pitchFamily="18" charset="0"/>
                <a:ea typeface="楷体_GB2312" pitchFamily="49" charset="-122"/>
                <a:cs typeface="Times New Roman" panose="02020603050405020304" pitchFamily="18" charset="0"/>
              </a:rPr>
              <a:t>,</a:t>
            </a:r>
            <a:r>
              <a:rPr kumimoji="1" lang="en-US" altLang="zh-CN" sz="3200" i="1" dirty="0">
                <a:latin typeface="Times New Roman" pitchFamily="18" charset="0"/>
                <a:ea typeface="楷体_GB2312" pitchFamily="49" charset="-122"/>
                <a:cs typeface="Times New Roman" panose="02020603050405020304" pitchFamily="18" charset="0"/>
              </a:rPr>
              <a:t>X</a:t>
            </a:r>
            <a:r>
              <a:rPr kumimoji="1" lang="en-US" altLang="zh-CN" sz="3200" baseline="-25000" dirty="0">
                <a:latin typeface="Times New Roman" pitchFamily="18" charset="0"/>
                <a:ea typeface="楷体_GB2312" pitchFamily="49" charset="-122"/>
                <a:cs typeface="Times New Roman" panose="02020603050405020304" pitchFamily="18" charset="0"/>
              </a:rPr>
              <a:t>2</a:t>
            </a:r>
            <a:r>
              <a:rPr kumimoji="1" lang="en-US" altLang="zh-CN" sz="3200" dirty="0">
                <a:latin typeface="Times New Roman" pitchFamily="18" charset="0"/>
                <a:ea typeface="楷体_GB2312" pitchFamily="49" charset="-122"/>
                <a:cs typeface="Times New Roman" panose="02020603050405020304" pitchFamily="18" charset="0"/>
              </a:rPr>
              <a:t>,</a:t>
            </a:r>
            <a:r>
              <a:rPr kumimoji="1" lang="en-US" altLang="zh-CN" sz="3200" i="1" dirty="0">
                <a:latin typeface="Times New Roman" pitchFamily="18" charset="0"/>
                <a:ea typeface="楷体_GB2312" pitchFamily="49" charset="-122"/>
                <a:cs typeface="Times New Roman" panose="02020603050405020304" pitchFamily="18" charset="0"/>
              </a:rPr>
              <a:t>X</a:t>
            </a:r>
            <a:r>
              <a:rPr kumimoji="1" lang="en-US" altLang="zh-CN" sz="3200" baseline="-25000" dirty="0">
                <a:latin typeface="Times New Roman" pitchFamily="18" charset="0"/>
                <a:ea typeface="楷体_GB2312" pitchFamily="49" charset="-122"/>
                <a:cs typeface="Times New Roman" panose="02020603050405020304" pitchFamily="18" charset="0"/>
              </a:rPr>
              <a:t>3</a:t>
            </a:r>
            <a:endParaRPr kumimoji="1" lang="zh-CN" altLang="en-US" sz="3200" b="1" baseline="-25000" dirty="0">
              <a:latin typeface="Times New Roman" pitchFamily="18" charset="0"/>
              <a:ea typeface="楷体_GB2312" pitchFamily="49" charset="-122"/>
              <a:cs typeface="Times New Roman" panose="02020603050405020304" pitchFamily="18" charset="0"/>
            </a:endParaRPr>
          </a:p>
        </p:txBody>
      </p:sp>
      <p:graphicFrame>
        <p:nvGraphicFramePr>
          <p:cNvPr id="213006" name="Object 14"/>
          <p:cNvGraphicFramePr>
            <a:graphicFrameLocks noChangeAspect="1"/>
          </p:cNvGraphicFramePr>
          <p:nvPr>
            <p:extLst>
              <p:ext uri="{D42A27DB-BD31-4B8C-83A1-F6EECF244321}">
                <p14:modId xmlns:p14="http://schemas.microsoft.com/office/powerpoint/2010/main" val="2192714161"/>
              </p:ext>
            </p:extLst>
          </p:nvPr>
        </p:nvGraphicFramePr>
        <p:xfrm>
          <a:off x="2362200" y="1408113"/>
          <a:ext cx="3402013" cy="658812"/>
        </p:xfrm>
        <a:graphic>
          <a:graphicData uri="http://schemas.openxmlformats.org/presentationml/2006/ole">
            <mc:AlternateContent xmlns:mc="http://schemas.openxmlformats.org/markup-compatibility/2006">
              <mc:Choice xmlns:v="urn:schemas-microsoft-com:vml" Requires="v">
                <p:oleObj spid="_x0000_s45977" name="Equation" r:id="rId7" imgW="1180800" imgH="228600" progId="Equation.DSMT4">
                  <p:embed/>
                </p:oleObj>
              </mc:Choice>
              <mc:Fallback>
                <p:oleObj name="Equation" r:id="rId7" imgW="1180800" imgH="228600" progId="Equation.DSMT4">
                  <p:embed/>
                  <p:pic>
                    <p:nvPicPr>
                      <p:cNvPr id="0" name="Object 14"/>
                      <p:cNvPicPr>
                        <a:picLocks noChangeAspect="1" noChangeArrowheads="1"/>
                      </p:cNvPicPr>
                      <p:nvPr/>
                    </p:nvPicPr>
                    <p:blipFill>
                      <a:blip r:embed="rId8"/>
                      <a:srcRect/>
                      <a:stretch>
                        <a:fillRect/>
                      </a:stretch>
                    </p:blipFill>
                    <p:spPr bwMode="auto">
                      <a:xfrm>
                        <a:off x="2362200" y="1408113"/>
                        <a:ext cx="3402013" cy="658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3008" name="Object 16"/>
          <p:cNvGraphicFramePr>
            <a:graphicFrameLocks noChangeAspect="1"/>
          </p:cNvGraphicFramePr>
          <p:nvPr>
            <p:extLst>
              <p:ext uri="{D42A27DB-BD31-4B8C-83A1-F6EECF244321}">
                <p14:modId xmlns:p14="http://schemas.microsoft.com/office/powerpoint/2010/main" val="1393961301"/>
              </p:ext>
            </p:extLst>
          </p:nvPr>
        </p:nvGraphicFramePr>
        <p:xfrm>
          <a:off x="1809750" y="4302125"/>
          <a:ext cx="5074812" cy="1062396"/>
        </p:xfrm>
        <a:graphic>
          <a:graphicData uri="http://schemas.openxmlformats.org/presentationml/2006/ole">
            <mc:AlternateContent xmlns:mc="http://schemas.openxmlformats.org/markup-compatibility/2006">
              <mc:Choice xmlns:v="urn:schemas-microsoft-com:vml" Requires="v">
                <p:oleObj spid="_x0000_s45978" name="Equation" r:id="rId9" imgW="1879560" imgH="393480" progId="Equation.DSMT4">
                  <p:embed/>
                </p:oleObj>
              </mc:Choice>
              <mc:Fallback>
                <p:oleObj name="Equation" r:id="rId9" imgW="1879560" imgH="393480" progId="Equation.DSMT4">
                  <p:embed/>
                  <p:pic>
                    <p:nvPicPr>
                      <p:cNvPr id="0" name="Object 16"/>
                      <p:cNvPicPr>
                        <a:picLocks noChangeAspect="1" noChangeArrowheads="1"/>
                      </p:cNvPicPr>
                      <p:nvPr/>
                    </p:nvPicPr>
                    <p:blipFill>
                      <a:blip r:embed="rId10"/>
                      <a:srcRect/>
                      <a:stretch>
                        <a:fillRect/>
                      </a:stretch>
                    </p:blipFill>
                    <p:spPr bwMode="auto">
                      <a:xfrm>
                        <a:off x="1809750" y="4302125"/>
                        <a:ext cx="5074812" cy="1062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3009" name="AutoShape 17"/>
          <p:cNvSpPr>
            <a:spLocks noChangeArrowheads="1"/>
          </p:cNvSpPr>
          <p:nvPr/>
        </p:nvSpPr>
        <p:spPr bwMode="auto">
          <a:xfrm>
            <a:off x="7019925" y="5661571"/>
            <a:ext cx="1296988" cy="609600"/>
          </a:xfrm>
          <a:prstGeom prst="wedgeRoundRectCallout">
            <a:avLst>
              <a:gd name="adj1" fmla="val -140208"/>
              <a:gd name="adj2" fmla="val -16667"/>
              <a:gd name="adj3" fmla="val 16667"/>
            </a:avLst>
          </a:prstGeom>
          <a:ln>
            <a:headEnd/>
            <a:tailEnd/>
          </a:ln>
        </p:spPr>
        <p:style>
          <a:lnRef idx="1">
            <a:schemeClr val="accent3"/>
          </a:lnRef>
          <a:fillRef idx="2">
            <a:schemeClr val="accent3"/>
          </a:fillRef>
          <a:effectRef idx="1">
            <a:schemeClr val="accent3"/>
          </a:effectRef>
          <a:fontRef idx="minor">
            <a:schemeClr val="dk1"/>
          </a:fontRef>
        </p:style>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zh-CN" altLang="en-US" sz="3200" dirty="0"/>
              <a:t>推广</a:t>
            </a:r>
          </a:p>
        </p:txBody>
      </p:sp>
      <p:sp>
        <p:nvSpPr>
          <p:cNvPr id="15" name="Text Box 6"/>
          <p:cNvSpPr txBox="1">
            <a:spLocks noChangeArrowheads="1"/>
          </p:cNvSpPr>
          <p:nvPr/>
        </p:nvSpPr>
        <p:spPr bwMode="auto">
          <a:xfrm>
            <a:off x="4764088" y="3789040"/>
            <a:ext cx="3057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dirty="0">
                <a:latin typeface="Times New Roman" pitchFamily="18" charset="0"/>
                <a:ea typeface="楷体_GB2312" pitchFamily="49" charset="-122"/>
                <a:sym typeface="Symbol" pitchFamily="18" charset="2"/>
              </a:rPr>
              <a:t>哪一个更有效？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12997"/>
                                        </p:tgtEl>
                                        <p:attrNameLst>
                                          <p:attrName>style.visibility</p:attrName>
                                        </p:attrNameLst>
                                      </p:cBhvr>
                                      <p:to>
                                        <p:strVal val="visible"/>
                                      </p:to>
                                    </p:set>
                                    <p:animEffect transition="in" filter="wipe(up)">
                                      <p:cBhvr>
                                        <p:cTn id="7" dur="500"/>
                                        <p:tgtEl>
                                          <p:spTgt spid="21299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13006"/>
                                        </p:tgtEl>
                                        <p:attrNameLst>
                                          <p:attrName>style.visibility</p:attrName>
                                        </p:attrNameLst>
                                      </p:cBhvr>
                                      <p:to>
                                        <p:strVal val="visible"/>
                                      </p:to>
                                    </p:set>
                                    <p:animEffect transition="in" filter="wipe(left)">
                                      <p:cBhvr>
                                        <p:cTn id="11" dur="500"/>
                                        <p:tgtEl>
                                          <p:spTgt spid="21300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13003"/>
                                        </p:tgtEl>
                                        <p:attrNameLst>
                                          <p:attrName>style.visibility</p:attrName>
                                        </p:attrNameLst>
                                      </p:cBhvr>
                                      <p:to>
                                        <p:strVal val="visible"/>
                                      </p:to>
                                    </p:set>
                                    <p:animEffect transition="in" filter="wipe(up)">
                                      <p:cBhvr>
                                        <p:cTn id="16" dur="500"/>
                                        <p:tgtEl>
                                          <p:spTgt spid="213003"/>
                                        </p:tgtEl>
                                      </p:cBhvr>
                                    </p:animEffect>
                                  </p:childTnLst>
                                </p:cTn>
                              </p:par>
                            </p:childTnLst>
                          </p:cTn>
                        </p:par>
                        <p:par>
                          <p:cTn id="17" fill="hold" nodeType="afterGroup">
                            <p:stCondLst>
                              <p:cond delay="500"/>
                            </p:stCondLst>
                            <p:childTnLst>
                              <p:par>
                                <p:cTn id="18" presetID="22" presetClass="entr" presetSubtype="8" fill="hold" grpId="0" nodeType="afterEffect">
                                  <p:stCondLst>
                                    <p:cond delay="2000"/>
                                  </p:stCondLst>
                                  <p:childTnLst>
                                    <p:set>
                                      <p:cBhvr>
                                        <p:cTn id="19" dur="1" fill="hold">
                                          <p:stCondLst>
                                            <p:cond delay="0"/>
                                          </p:stCondLst>
                                        </p:cTn>
                                        <p:tgtEl>
                                          <p:spTgt spid="212998"/>
                                        </p:tgtEl>
                                        <p:attrNameLst>
                                          <p:attrName>style.visibility</p:attrName>
                                        </p:attrNameLst>
                                      </p:cBhvr>
                                      <p:to>
                                        <p:strVal val="visible"/>
                                      </p:to>
                                    </p:set>
                                    <p:animEffect transition="in" filter="wipe(left)">
                                      <p:cBhvr>
                                        <p:cTn id="20" dur="500"/>
                                        <p:tgtEl>
                                          <p:spTgt spid="21299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13008"/>
                                        </p:tgtEl>
                                        <p:attrNameLst>
                                          <p:attrName>style.visibility</p:attrName>
                                        </p:attrNameLst>
                                      </p:cBhvr>
                                      <p:to>
                                        <p:strVal val="visible"/>
                                      </p:to>
                                    </p:set>
                                    <p:animEffect transition="in" filter="wipe(left)">
                                      <p:cBhvr>
                                        <p:cTn id="30" dur="500"/>
                                        <p:tgtEl>
                                          <p:spTgt spid="21300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13009"/>
                                        </p:tgtEl>
                                        <p:attrNameLst>
                                          <p:attrName>style.visibility</p:attrName>
                                        </p:attrNameLst>
                                      </p:cBhvr>
                                      <p:to>
                                        <p:strVal val="visible"/>
                                      </p:to>
                                    </p:set>
                                    <p:anim calcmode="lin" valueType="num">
                                      <p:cBhvr additive="base">
                                        <p:cTn id="41" dur="500" fill="hold"/>
                                        <p:tgtEl>
                                          <p:spTgt spid="213009"/>
                                        </p:tgtEl>
                                        <p:attrNameLst>
                                          <p:attrName>ppt_x</p:attrName>
                                        </p:attrNameLst>
                                      </p:cBhvr>
                                      <p:tavLst>
                                        <p:tav tm="0">
                                          <p:val>
                                            <p:strVal val="#ppt_x"/>
                                          </p:val>
                                        </p:tav>
                                        <p:tav tm="100000">
                                          <p:val>
                                            <p:strVal val="#ppt_x"/>
                                          </p:val>
                                        </p:tav>
                                      </p:tavLst>
                                    </p:anim>
                                    <p:anim calcmode="lin" valueType="num">
                                      <p:cBhvr additive="base">
                                        <p:cTn id="42" dur="500" fill="hold"/>
                                        <p:tgtEl>
                                          <p:spTgt spid="2130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8" grpId="0" autoUpdateAnimBg="0"/>
      <p:bldP spid="213003" grpId="0" animBg="1"/>
      <p:bldP spid="213009" grpId="0" animBg="1"/>
      <p:bldP spid="15"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0" name="Text Box 4"/>
          <p:cNvSpPr txBox="1">
            <a:spLocks noChangeArrowheads="1"/>
          </p:cNvSpPr>
          <p:nvPr/>
        </p:nvSpPr>
        <p:spPr bwMode="auto">
          <a:xfrm>
            <a:off x="1042988" y="404813"/>
            <a:ext cx="68500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b="1" dirty="0">
                <a:solidFill>
                  <a:srgbClr val="0000FF"/>
                </a:solidFill>
                <a:latin typeface="黑体" pitchFamily="49" charset="-122"/>
                <a:ea typeface="黑体" pitchFamily="49" charset="-122"/>
              </a:rPr>
              <a:t>结论</a:t>
            </a:r>
            <a:r>
              <a:rPr kumimoji="1" lang="en-US" altLang="zh-CN" sz="3200" dirty="0">
                <a:latin typeface="Times New Roman" pitchFamily="18" charset="0"/>
                <a:ea typeface="黑体" pitchFamily="49" charset="-122"/>
              </a:rPr>
              <a:t>(P163.8)</a:t>
            </a:r>
            <a:r>
              <a:rPr kumimoji="1" lang="en-US" altLang="zh-CN" sz="3200" dirty="0">
                <a:latin typeface="Times New Roman" pitchFamily="18" charset="0"/>
                <a:ea typeface="楷体_GB2312" pitchFamily="49" charset="-122"/>
              </a:rPr>
              <a:t> </a:t>
            </a:r>
            <a:r>
              <a:rPr kumimoji="1" lang="zh-CN" altLang="en-US" sz="3200" dirty="0">
                <a:latin typeface="Times New Roman" pitchFamily="18" charset="0"/>
                <a:ea typeface="楷体_GB2312" pitchFamily="49" charset="-122"/>
              </a:rPr>
              <a:t>设</a:t>
            </a:r>
            <a:r>
              <a:rPr kumimoji="1" lang="zh-CN" altLang="zh-CN" sz="3200" dirty="0">
                <a:latin typeface="Times New Roman" pitchFamily="18" charset="0"/>
                <a:ea typeface="楷体_GB2312" pitchFamily="49" charset="-122"/>
              </a:rPr>
              <a:t> </a:t>
            </a:r>
            <a:r>
              <a:rPr kumimoji="1" lang="en-US" altLang="zh-CN" sz="3200" i="1" dirty="0">
                <a:latin typeface="Times New Roman" pitchFamily="18" charset="0"/>
                <a:ea typeface="楷体_GB2312" pitchFamily="49" charset="-122"/>
              </a:rPr>
              <a:t>E</a:t>
            </a:r>
            <a:r>
              <a:rPr kumimoji="1" lang="en-US" altLang="zh-CN" sz="3200" dirty="0">
                <a:latin typeface="Times New Roman" pitchFamily="18" charset="0"/>
                <a:ea typeface="楷体_GB2312" pitchFamily="49" charset="-122"/>
              </a:rPr>
              <a:t>( </a:t>
            </a:r>
            <a:r>
              <a:rPr kumimoji="1" lang="en-US" altLang="zh-CN" sz="3200" i="1" dirty="0">
                <a:latin typeface="Times New Roman" pitchFamily="18" charset="0"/>
                <a:ea typeface="楷体_GB2312" pitchFamily="49" charset="-122"/>
              </a:rPr>
              <a:t>X </a:t>
            </a:r>
            <a:r>
              <a:rPr kumimoji="1" lang="en-US" altLang="zh-CN" sz="3200" dirty="0">
                <a:latin typeface="Times New Roman" pitchFamily="18" charset="0"/>
                <a:ea typeface="楷体_GB2312" pitchFamily="49" charset="-122"/>
              </a:rPr>
              <a:t>)=</a:t>
            </a:r>
            <a:r>
              <a:rPr kumimoji="1" lang="en-US" altLang="zh-CN" sz="3200" i="1" dirty="0">
                <a:latin typeface="Times New Roman" pitchFamily="18" charset="0"/>
                <a:ea typeface="楷体_GB2312" pitchFamily="49" charset="-122"/>
                <a:sym typeface="Symbol" pitchFamily="18" charset="2"/>
              </a:rPr>
              <a:t> ,</a:t>
            </a:r>
            <a:r>
              <a:rPr kumimoji="1" lang="en-US" altLang="zh-CN" sz="3200" dirty="0">
                <a:latin typeface="Times New Roman" pitchFamily="18" charset="0"/>
                <a:ea typeface="楷体_GB2312" pitchFamily="49" charset="-122"/>
                <a:sym typeface="Symbol" pitchFamily="18" charset="2"/>
              </a:rPr>
              <a:t> </a:t>
            </a:r>
            <a:r>
              <a:rPr kumimoji="1" lang="zh-CN" altLang="zh-CN" sz="3200" dirty="0">
                <a:latin typeface="Times New Roman" pitchFamily="18" charset="0"/>
                <a:ea typeface="楷体_GB2312" pitchFamily="49" charset="-122"/>
                <a:sym typeface="Symbol" pitchFamily="18" charset="2"/>
              </a:rPr>
              <a:t> </a:t>
            </a:r>
            <a:r>
              <a:rPr kumimoji="1" lang="en-US" altLang="zh-CN" sz="3200" i="1" dirty="0">
                <a:latin typeface="Times New Roman" pitchFamily="18" charset="0"/>
                <a:ea typeface="楷体_GB2312" pitchFamily="49" charset="-122"/>
                <a:sym typeface="Symbol" pitchFamily="18" charset="2"/>
              </a:rPr>
              <a:t>D</a:t>
            </a:r>
            <a:r>
              <a:rPr kumimoji="1" lang="en-US" altLang="zh-CN" sz="3200" dirty="0">
                <a:latin typeface="Times New Roman" pitchFamily="18" charset="0"/>
                <a:ea typeface="楷体_GB2312" pitchFamily="49" charset="-122"/>
                <a:sym typeface="Symbol" pitchFamily="18" charset="2"/>
              </a:rPr>
              <a:t>( </a:t>
            </a:r>
            <a:r>
              <a:rPr kumimoji="1" lang="en-US" altLang="zh-CN" sz="3200" i="1" dirty="0">
                <a:latin typeface="Times New Roman" pitchFamily="18" charset="0"/>
                <a:ea typeface="楷体_GB2312" pitchFamily="49" charset="-122"/>
                <a:sym typeface="Symbol" pitchFamily="18" charset="2"/>
              </a:rPr>
              <a:t>X </a:t>
            </a:r>
            <a:r>
              <a:rPr kumimoji="1" lang="en-US" altLang="zh-CN" sz="3200" dirty="0">
                <a:latin typeface="Times New Roman" pitchFamily="18" charset="0"/>
                <a:ea typeface="楷体_GB2312" pitchFamily="49" charset="-122"/>
                <a:sym typeface="Symbol" pitchFamily="18" charset="2"/>
              </a:rPr>
              <a:t>)=</a:t>
            </a:r>
            <a:r>
              <a:rPr kumimoji="1" lang="en-US" altLang="zh-CN" sz="3200" i="1" dirty="0">
                <a:latin typeface="Times New Roman" pitchFamily="18" charset="0"/>
                <a:ea typeface="楷体_GB2312" pitchFamily="49" charset="-122"/>
                <a:sym typeface="Symbol" pitchFamily="18" charset="2"/>
              </a:rPr>
              <a:t></a:t>
            </a:r>
            <a:r>
              <a:rPr kumimoji="1" lang="en-US" altLang="zh-CN" sz="3200" i="1" dirty="0">
                <a:latin typeface="Times New Roman" pitchFamily="18" charset="0"/>
                <a:ea typeface="楷体_GB2312" pitchFamily="49" charset="-122"/>
              </a:rPr>
              <a:t> </a:t>
            </a:r>
            <a:r>
              <a:rPr kumimoji="1" lang="en-US" altLang="zh-CN" sz="3200" baseline="30000" dirty="0">
                <a:latin typeface="Times New Roman" pitchFamily="18" charset="0"/>
                <a:ea typeface="楷体_GB2312" pitchFamily="49" charset="-122"/>
              </a:rPr>
              <a:t>2</a:t>
            </a:r>
            <a:r>
              <a:rPr kumimoji="1" lang="en-US" altLang="zh-CN" sz="3200" dirty="0">
                <a:latin typeface="Times New Roman" pitchFamily="18" charset="0"/>
                <a:ea typeface="楷体_GB2312" pitchFamily="49" charset="-122"/>
              </a:rPr>
              <a:t> </a:t>
            </a:r>
          </a:p>
        </p:txBody>
      </p:sp>
      <p:sp>
        <p:nvSpPr>
          <p:cNvPr id="46101" name="Text Box 7"/>
          <p:cNvSpPr txBox="1">
            <a:spLocks noChangeArrowheads="1"/>
          </p:cNvSpPr>
          <p:nvPr/>
        </p:nvSpPr>
        <p:spPr bwMode="auto">
          <a:xfrm>
            <a:off x="1221815" y="1188616"/>
            <a:ext cx="69771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600" dirty="0">
                <a:latin typeface="Times New Roman" pitchFamily="18" charset="0"/>
                <a:ea typeface="楷体_GB2312" pitchFamily="49" charset="-122"/>
              </a:rPr>
              <a:t>(</a:t>
            </a:r>
            <a:r>
              <a:rPr kumimoji="1" lang="en-US" altLang="zh-CN" sz="3600" i="1" dirty="0">
                <a:latin typeface="Times New Roman" pitchFamily="18" charset="0"/>
                <a:ea typeface="楷体_GB2312" pitchFamily="49" charset="-122"/>
              </a:rPr>
              <a:t>X</a:t>
            </a:r>
            <a:r>
              <a:rPr kumimoji="1" lang="en-US" altLang="zh-CN" sz="3600" baseline="-25000" dirty="0">
                <a:latin typeface="Times New Roman" pitchFamily="18" charset="0"/>
                <a:ea typeface="楷体_GB2312" pitchFamily="49" charset="-122"/>
              </a:rPr>
              <a:t>1</a:t>
            </a:r>
            <a:r>
              <a:rPr kumimoji="1" lang="en-US" altLang="zh-CN" sz="3600" dirty="0">
                <a:latin typeface="Times New Roman" pitchFamily="18" charset="0"/>
                <a:ea typeface="楷体_GB2312" pitchFamily="49" charset="-122"/>
              </a:rPr>
              <a:t>,</a:t>
            </a:r>
            <a:r>
              <a:rPr kumimoji="1" lang="en-US" altLang="zh-CN" sz="3600" i="1" dirty="0">
                <a:latin typeface="Times New Roman" pitchFamily="18" charset="0"/>
                <a:ea typeface="楷体_GB2312" pitchFamily="49" charset="-122"/>
              </a:rPr>
              <a:t>X</a:t>
            </a:r>
            <a:r>
              <a:rPr kumimoji="1" lang="en-US" altLang="zh-CN" sz="3600" baseline="-25000" dirty="0">
                <a:latin typeface="Times New Roman" pitchFamily="18" charset="0"/>
                <a:ea typeface="楷体_GB2312" pitchFamily="49" charset="-122"/>
              </a:rPr>
              <a:t>2</a:t>
            </a:r>
            <a:r>
              <a:rPr kumimoji="1" lang="en-US" altLang="zh-CN" sz="3600" dirty="0">
                <a:latin typeface="Times New Roman" pitchFamily="18" charset="0"/>
                <a:ea typeface="楷体_GB2312" pitchFamily="49" charset="-122"/>
              </a:rPr>
              <a:t>,..,</a:t>
            </a:r>
            <a:r>
              <a:rPr kumimoji="1" lang="en-US" altLang="zh-CN" sz="3600" i="1" dirty="0">
                <a:latin typeface="Times New Roman" pitchFamily="18" charset="0"/>
                <a:ea typeface="楷体_GB2312" pitchFamily="49" charset="-122"/>
              </a:rPr>
              <a:t>X</a:t>
            </a:r>
            <a:r>
              <a:rPr kumimoji="1" lang="en-US" altLang="zh-CN" sz="3600" i="1" baseline="-25000" dirty="0">
                <a:latin typeface="Times New Roman" pitchFamily="18" charset="0"/>
                <a:ea typeface="楷体_GB2312" pitchFamily="49" charset="-122"/>
              </a:rPr>
              <a:t>n</a:t>
            </a:r>
            <a:r>
              <a:rPr kumimoji="1" lang="en-US" altLang="zh-CN" sz="3600" dirty="0">
                <a:latin typeface="Times New Roman" pitchFamily="18" charset="0"/>
                <a:ea typeface="楷体_GB2312" pitchFamily="49" charset="-122"/>
              </a:rPr>
              <a:t>)</a:t>
            </a:r>
            <a:r>
              <a:rPr kumimoji="1" lang="zh-CN" altLang="en-US" sz="3600" dirty="0">
                <a:latin typeface="Times New Roman" pitchFamily="18" charset="0"/>
                <a:ea typeface="楷体_GB2312" pitchFamily="49" charset="-122"/>
              </a:rPr>
              <a:t>为总体 </a:t>
            </a:r>
            <a:r>
              <a:rPr kumimoji="1" lang="en-US" altLang="zh-CN" sz="3600" i="1" dirty="0">
                <a:latin typeface="Times New Roman" pitchFamily="18" charset="0"/>
                <a:ea typeface="楷体_GB2312" pitchFamily="49" charset="-122"/>
              </a:rPr>
              <a:t>X</a:t>
            </a:r>
            <a:r>
              <a:rPr kumimoji="1" lang="en-US" altLang="zh-CN" sz="3600" dirty="0">
                <a:latin typeface="Times New Roman" pitchFamily="18" charset="0"/>
                <a:ea typeface="楷体_GB2312" pitchFamily="49" charset="-122"/>
              </a:rPr>
              <a:t> </a:t>
            </a:r>
            <a:r>
              <a:rPr kumimoji="1" lang="zh-CN" altLang="zh-CN" sz="3600" dirty="0">
                <a:latin typeface="Times New Roman" pitchFamily="18" charset="0"/>
                <a:ea typeface="楷体_GB2312" pitchFamily="49" charset="-122"/>
              </a:rPr>
              <a:t>的一个样本</a:t>
            </a:r>
            <a:endParaRPr kumimoji="1" lang="zh-CN" altLang="en-US" sz="3600" dirty="0">
              <a:latin typeface="Times New Roman" pitchFamily="18" charset="0"/>
              <a:ea typeface="楷体_GB2312" pitchFamily="49" charset="-122"/>
            </a:endParaRPr>
          </a:p>
        </p:txBody>
      </p:sp>
      <p:grpSp>
        <p:nvGrpSpPr>
          <p:cNvPr id="3" name="Group 8"/>
          <p:cNvGrpSpPr>
            <a:grpSpLocks/>
          </p:cNvGrpSpPr>
          <p:nvPr/>
        </p:nvGrpSpPr>
        <p:grpSpPr bwMode="auto">
          <a:xfrm>
            <a:off x="1187450" y="2733677"/>
            <a:ext cx="6705600" cy="1165225"/>
            <a:chOff x="576" y="2085"/>
            <a:chExt cx="4224" cy="734"/>
          </a:xfrm>
        </p:grpSpPr>
        <p:sp>
          <p:nvSpPr>
            <p:cNvPr id="46096" name="Text Box 9"/>
            <p:cNvSpPr txBox="1">
              <a:spLocks noChangeArrowheads="1"/>
            </p:cNvSpPr>
            <p:nvPr/>
          </p:nvSpPr>
          <p:spPr bwMode="auto">
            <a:xfrm>
              <a:off x="576" y="2276"/>
              <a:ext cx="6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dirty="0">
                  <a:latin typeface="Times New Roman" pitchFamily="18" charset="0"/>
                  <a:ea typeface="楷体_GB2312" pitchFamily="49" charset="-122"/>
                </a:rPr>
                <a:t>证明</a:t>
              </a:r>
            </a:p>
          </p:txBody>
        </p:sp>
        <p:grpSp>
          <p:nvGrpSpPr>
            <p:cNvPr id="46097" name="Group 10"/>
            <p:cNvGrpSpPr>
              <a:grpSpLocks/>
            </p:cNvGrpSpPr>
            <p:nvPr/>
          </p:nvGrpSpPr>
          <p:grpSpPr bwMode="auto">
            <a:xfrm>
              <a:off x="1368" y="2085"/>
              <a:ext cx="3432" cy="734"/>
              <a:chOff x="1286" y="2085"/>
              <a:chExt cx="3432" cy="734"/>
            </a:xfrm>
          </p:grpSpPr>
          <p:graphicFrame>
            <p:nvGraphicFramePr>
              <p:cNvPr id="46098" name="Object 11"/>
              <p:cNvGraphicFramePr>
                <a:graphicFrameLocks noChangeAspect="1"/>
              </p:cNvGraphicFramePr>
              <p:nvPr>
                <p:extLst>
                  <p:ext uri="{D42A27DB-BD31-4B8C-83A1-F6EECF244321}">
                    <p14:modId xmlns:p14="http://schemas.microsoft.com/office/powerpoint/2010/main" val="584621645"/>
                  </p:ext>
                </p:extLst>
              </p:nvPr>
            </p:nvGraphicFramePr>
            <p:xfrm>
              <a:off x="1286" y="2085"/>
              <a:ext cx="1231" cy="734"/>
            </p:xfrm>
            <a:graphic>
              <a:graphicData uri="http://schemas.openxmlformats.org/presentationml/2006/ole">
                <mc:AlternateContent xmlns:mc="http://schemas.openxmlformats.org/markup-compatibility/2006">
                  <mc:Choice xmlns:v="urn:schemas-microsoft-com:vml" Requires="v">
                    <p:oleObj spid="_x0000_s64536" name="Equation" r:id="rId3" imgW="723600" imgH="431640" progId="Equation.DSMT4">
                      <p:embed/>
                    </p:oleObj>
                  </mc:Choice>
                  <mc:Fallback>
                    <p:oleObj name="Equation" r:id="rId3" imgW="723600" imgH="431640" progId="Equation.DSMT4">
                      <p:embed/>
                      <p:pic>
                        <p:nvPicPr>
                          <p:cNvPr id="0" name="Object 11"/>
                          <p:cNvPicPr>
                            <a:picLocks noChangeAspect="1" noChangeArrowheads="1"/>
                          </p:cNvPicPr>
                          <p:nvPr/>
                        </p:nvPicPr>
                        <p:blipFill>
                          <a:blip r:embed="rId4"/>
                          <a:srcRect/>
                          <a:stretch>
                            <a:fillRect/>
                          </a:stretch>
                        </p:blipFill>
                        <p:spPr bwMode="auto">
                          <a:xfrm>
                            <a:off x="1286" y="2085"/>
                            <a:ext cx="1231" cy="7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9" name="Text Box 12"/>
              <p:cNvSpPr txBox="1">
                <a:spLocks noChangeArrowheads="1"/>
              </p:cNvSpPr>
              <p:nvPr/>
            </p:nvSpPr>
            <p:spPr bwMode="auto">
              <a:xfrm>
                <a:off x="2534" y="2292"/>
                <a:ext cx="21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dirty="0">
                    <a:latin typeface="Times New Roman" pitchFamily="18" charset="0"/>
                    <a:ea typeface="楷体_GB2312" pitchFamily="49" charset="-122"/>
                  </a:rPr>
                  <a:t>是 </a:t>
                </a:r>
                <a:r>
                  <a:rPr kumimoji="1" lang="zh-CN" altLang="zh-CN" sz="3200" i="1" dirty="0">
                    <a:latin typeface="Times New Roman" pitchFamily="18" charset="0"/>
                    <a:ea typeface="楷体_GB2312" pitchFamily="49" charset="-122"/>
                    <a:sym typeface="Symbol" pitchFamily="18" charset="2"/>
                  </a:rPr>
                  <a:t> </a:t>
                </a:r>
                <a:r>
                  <a:rPr kumimoji="1" lang="zh-CN" altLang="zh-CN" sz="3200" dirty="0">
                    <a:latin typeface="Times New Roman" pitchFamily="18" charset="0"/>
                    <a:ea typeface="楷体_GB2312" pitchFamily="49" charset="-122"/>
                    <a:sym typeface="Symbol" pitchFamily="18" charset="2"/>
                  </a:rPr>
                  <a:t>的无偏估计量</a:t>
                </a:r>
                <a:endParaRPr kumimoji="1" lang="zh-CN" altLang="en-US" sz="3200" i="1" dirty="0">
                  <a:latin typeface="Times New Roman" pitchFamily="18" charset="0"/>
                  <a:ea typeface="楷体_GB2312" pitchFamily="49" charset="-122"/>
                  <a:sym typeface="Symbol" pitchFamily="18" charset="2"/>
                </a:endParaRPr>
              </a:p>
            </p:txBody>
          </p:sp>
        </p:grpSp>
      </p:grpSp>
      <p:grpSp>
        <p:nvGrpSpPr>
          <p:cNvPr id="5" name="Group 27"/>
          <p:cNvGrpSpPr>
            <a:grpSpLocks/>
          </p:cNvGrpSpPr>
          <p:nvPr/>
        </p:nvGrpSpPr>
        <p:grpSpPr bwMode="auto">
          <a:xfrm>
            <a:off x="1219200" y="3962400"/>
            <a:ext cx="5940425" cy="1122362"/>
            <a:chOff x="768" y="2496"/>
            <a:chExt cx="3742" cy="707"/>
          </a:xfrm>
        </p:grpSpPr>
        <p:sp>
          <p:nvSpPr>
            <p:cNvPr id="46093" name="Text Box 14"/>
            <p:cNvSpPr txBox="1">
              <a:spLocks noChangeArrowheads="1"/>
            </p:cNvSpPr>
            <p:nvPr/>
          </p:nvSpPr>
          <p:spPr bwMode="auto">
            <a:xfrm>
              <a:off x="768" y="2640"/>
              <a:ext cx="105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200">
                  <a:latin typeface="Times New Roman" pitchFamily="18" charset="0"/>
                  <a:ea typeface="楷体_GB2312" pitchFamily="49" charset="-122"/>
                </a:rPr>
                <a:t>(2)  </a:t>
              </a:r>
              <a:r>
                <a:rPr kumimoji="1" lang="zh-CN" altLang="en-US" sz="3200">
                  <a:latin typeface="Times New Roman" pitchFamily="18" charset="0"/>
                  <a:ea typeface="楷体_GB2312" pitchFamily="49" charset="-122"/>
                </a:rPr>
                <a:t>证明</a:t>
              </a:r>
            </a:p>
          </p:txBody>
        </p:sp>
        <p:graphicFrame>
          <p:nvGraphicFramePr>
            <p:cNvPr id="46094" name="Object 18"/>
            <p:cNvGraphicFramePr>
              <a:graphicFrameLocks noChangeAspect="1"/>
            </p:cNvGraphicFramePr>
            <p:nvPr>
              <p:extLst>
                <p:ext uri="{D42A27DB-BD31-4B8C-83A1-F6EECF244321}">
                  <p14:modId xmlns:p14="http://schemas.microsoft.com/office/powerpoint/2010/main" val="1253464952"/>
                </p:ext>
              </p:extLst>
            </p:nvPr>
          </p:nvGraphicFramePr>
          <p:xfrm>
            <a:off x="1826" y="2496"/>
            <a:ext cx="1747" cy="707"/>
          </p:xfrm>
          <a:graphic>
            <a:graphicData uri="http://schemas.openxmlformats.org/presentationml/2006/ole">
              <mc:AlternateContent xmlns:mc="http://schemas.openxmlformats.org/markup-compatibility/2006">
                <mc:Choice xmlns:v="urn:schemas-microsoft-com:vml" Requires="v">
                  <p:oleObj spid="_x0000_s64537" name="Equation" r:id="rId5" imgW="1066680" imgH="431640" progId="Equation.DSMT4">
                    <p:embed/>
                  </p:oleObj>
                </mc:Choice>
                <mc:Fallback>
                  <p:oleObj name="Equation" r:id="rId5" imgW="1066680" imgH="431640" progId="Equation.DSMT4">
                    <p:embed/>
                    <p:pic>
                      <p:nvPicPr>
                        <p:cNvPr id="0" name="Object 18"/>
                        <p:cNvPicPr>
                          <a:picLocks noChangeAspect="1" noChangeArrowheads="1"/>
                        </p:cNvPicPr>
                        <p:nvPr/>
                      </p:nvPicPr>
                      <p:blipFill>
                        <a:blip r:embed="rId6"/>
                        <a:srcRect/>
                        <a:stretch>
                          <a:fillRect/>
                        </a:stretch>
                      </p:blipFill>
                      <p:spPr bwMode="auto">
                        <a:xfrm>
                          <a:off x="1826" y="2496"/>
                          <a:ext cx="1747" cy="7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5" name="Text Box 19"/>
            <p:cNvSpPr txBox="1">
              <a:spLocks noChangeArrowheads="1"/>
            </p:cNvSpPr>
            <p:nvPr/>
          </p:nvSpPr>
          <p:spPr bwMode="auto">
            <a:xfrm>
              <a:off x="3626" y="2632"/>
              <a:ext cx="8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latin typeface="Times New Roman" pitchFamily="18" charset="0"/>
                  <a:ea typeface="楷体_GB2312" pitchFamily="49" charset="-122"/>
                </a:rPr>
                <a:t>最有效</a:t>
              </a:r>
            </a:p>
          </p:txBody>
        </p:sp>
      </p:grpSp>
      <p:sp>
        <p:nvSpPr>
          <p:cNvPr id="214036" name="Text Box 20"/>
          <p:cNvSpPr txBox="1">
            <a:spLocks noChangeArrowheads="1"/>
          </p:cNvSpPr>
          <p:nvPr/>
        </p:nvSpPr>
        <p:spPr bwMode="auto">
          <a:xfrm>
            <a:off x="1042988" y="5157788"/>
            <a:ext cx="13827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b="1">
                <a:latin typeface="Times New Roman" pitchFamily="18" charset="0"/>
                <a:ea typeface="黑体" pitchFamily="49" charset="-122"/>
              </a:rPr>
              <a:t>证</a:t>
            </a:r>
            <a:r>
              <a:rPr kumimoji="1" lang="zh-CN" altLang="en-US" sz="3200" b="1">
                <a:latin typeface="Times New Roman" pitchFamily="18" charset="0"/>
                <a:ea typeface="楷体_GB2312" pitchFamily="49" charset="-122"/>
              </a:rPr>
              <a:t>  </a:t>
            </a:r>
            <a:r>
              <a:rPr kumimoji="1" lang="en-US" altLang="zh-CN" sz="3200">
                <a:latin typeface="Times New Roman" pitchFamily="18" charset="0"/>
                <a:ea typeface="楷体_GB2312" pitchFamily="49" charset="-122"/>
              </a:rPr>
              <a:t>(1)</a:t>
            </a:r>
            <a:r>
              <a:rPr kumimoji="1" lang="en-US" altLang="zh-CN" sz="3600" b="1">
                <a:latin typeface="Times New Roman" pitchFamily="18" charset="0"/>
                <a:ea typeface="楷体_GB2312" pitchFamily="49" charset="-122"/>
              </a:rPr>
              <a:t> </a:t>
            </a:r>
          </a:p>
        </p:txBody>
      </p:sp>
      <p:graphicFrame>
        <p:nvGraphicFramePr>
          <p:cNvPr id="214037" name="Object 21"/>
          <p:cNvGraphicFramePr>
            <a:graphicFrameLocks noChangeAspect="1"/>
          </p:cNvGraphicFramePr>
          <p:nvPr>
            <p:extLst>
              <p:ext uri="{D42A27DB-BD31-4B8C-83A1-F6EECF244321}">
                <p14:modId xmlns:p14="http://schemas.microsoft.com/office/powerpoint/2010/main" val="1818334865"/>
              </p:ext>
            </p:extLst>
          </p:nvPr>
        </p:nvGraphicFramePr>
        <p:xfrm>
          <a:off x="2243138" y="5012825"/>
          <a:ext cx="5221238" cy="1152479"/>
        </p:xfrm>
        <a:graphic>
          <a:graphicData uri="http://schemas.openxmlformats.org/presentationml/2006/ole">
            <mc:AlternateContent xmlns:mc="http://schemas.openxmlformats.org/markup-compatibility/2006">
              <mc:Choice xmlns:v="urn:schemas-microsoft-com:vml" Requires="v">
                <p:oleObj spid="_x0000_s64538" name="Equation" r:id="rId7" imgW="1955520" imgH="431640" progId="Equation.DSMT4">
                  <p:embed/>
                </p:oleObj>
              </mc:Choice>
              <mc:Fallback>
                <p:oleObj name="Equation" r:id="rId7" imgW="1955520" imgH="431640" progId="Equation.DSMT4">
                  <p:embed/>
                  <p:pic>
                    <p:nvPicPr>
                      <p:cNvPr id="0" name="Object 21"/>
                      <p:cNvPicPr>
                        <a:picLocks noChangeAspect="1" noChangeArrowheads="1"/>
                      </p:cNvPicPr>
                      <p:nvPr/>
                    </p:nvPicPr>
                    <p:blipFill>
                      <a:blip r:embed="rId8"/>
                      <a:srcRect/>
                      <a:stretch>
                        <a:fillRect/>
                      </a:stretch>
                    </p:blipFill>
                    <p:spPr bwMode="auto">
                      <a:xfrm>
                        <a:off x="2243138" y="5012825"/>
                        <a:ext cx="5221238" cy="11524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22"/>
          <p:cNvGrpSpPr>
            <a:grpSpLocks/>
          </p:cNvGrpSpPr>
          <p:nvPr/>
        </p:nvGrpSpPr>
        <p:grpSpPr bwMode="auto">
          <a:xfrm>
            <a:off x="1187450" y="1836739"/>
            <a:ext cx="6722319" cy="1160463"/>
            <a:chOff x="288" y="1121"/>
            <a:chExt cx="4963" cy="731"/>
          </a:xfrm>
        </p:grpSpPr>
        <p:graphicFrame>
          <p:nvGraphicFramePr>
            <p:cNvPr id="46090" name="Object 23"/>
            <p:cNvGraphicFramePr>
              <a:graphicFrameLocks noChangeAspect="1"/>
            </p:cNvGraphicFramePr>
            <p:nvPr>
              <p:extLst>
                <p:ext uri="{D42A27DB-BD31-4B8C-83A1-F6EECF244321}">
                  <p14:modId xmlns:p14="http://schemas.microsoft.com/office/powerpoint/2010/main" val="10487303"/>
                </p:ext>
              </p:extLst>
            </p:nvPr>
          </p:nvGraphicFramePr>
          <p:xfrm>
            <a:off x="4116" y="1121"/>
            <a:ext cx="1135" cy="731"/>
          </p:xfrm>
          <a:graphic>
            <a:graphicData uri="http://schemas.openxmlformats.org/presentationml/2006/ole">
              <mc:AlternateContent xmlns:mc="http://schemas.openxmlformats.org/markup-compatibility/2006">
                <mc:Choice xmlns:v="urn:schemas-microsoft-com:vml" Requires="v">
                  <p:oleObj spid="_x0000_s64539" name="Equation" r:id="rId9" imgW="571320" imgH="431640" progId="Equation.DSMT4">
                    <p:embed/>
                  </p:oleObj>
                </mc:Choice>
                <mc:Fallback>
                  <p:oleObj name="Equation" r:id="rId9" imgW="571320" imgH="431640" progId="Equation.DSMT4">
                    <p:embed/>
                    <p:pic>
                      <p:nvPicPr>
                        <p:cNvPr id="0" name="Object 23"/>
                        <p:cNvPicPr>
                          <a:picLocks noChangeAspect="1" noChangeArrowheads="1"/>
                        </p:cNvPicPr>
                        <p:nvPr/>
                      </p:nvPicPr>
                      <p:blipFill>
                        <a:blip r:embed="rId10"/>
                        <a:srcRect/>
                        <a:stretch>
                          <a:fillRect/>
                        </a:stretch>
                      </p:blipFill>
                      <p:spPr bwMode="auto">
                        <a:xfrm>
                          <a:off x="4116" y="1121"/>
                          <a:ext cx="1135" cy="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1" name="Object 24"/>
            <p:cNvGraphicFramePr>
              <a:graphicFrameLocks noChangeAspect="1"/>
            </p:cNvGraphicFramePr>
            <p:nvPr>
              <p:extLst>
                <p:ext uri="{D42A27DB-BD31-4B8C-83A1-F6EECF244321}">
                  <p14:modId xmlns:p14="http://schemas.microsoft.com/office/powerpoint/2010/main" val="334270700"/>
                </p:ext>
              </p:extLst>
            </p:nvPr>
          </p:nvGraphicFramePr>
          <p:xfrm>
            <a:off x="1883" y="1317"/>
            <a:ext cx="2025" cy="399"/>
          </p:xfrm>
          <a:graphic>
            <a:graphicData uri="http://schemas.openxmlformats.org/presentationml/2006/ole">
              <mc:AlternateContent xmlns:mc="http://schemas.openxmlformats.org/markup-compatibility/2006">
                <mc:Choice xmlns:v="urn:schemas-microsoft-com:vml" Requires="v">
                  <p:oleObj spid="_x0000_s64540" name="Equation" r:id="rId11" imgW="990360" imgH="228600" progId="Equation.DSMT4">
                    <p:embed/>
                  </p:oleObj>
                </mc:Choice>
                <mc:Fallback>
                  <p:oleObj name="Equation" r:id="rId11" imgW="990360" imgH="228600" progId="Equation.DSMT4">
                    <p:embed/>
                    <p:pic>
                      <p:nvPicPr>
                        <p:cNvPr id="0" name="Object 24"/>
                        <p:cNvPicPr>
                          <a:picLocks noChangeAspect="1" noChangeArrowheads="1"/>
                        </p:cNvPicPr>
                        <p:nvPr/>
                      </p:nvPicPr>
                      <p:blipFill>
                        <a:blip r:embed="rId12"/>
                        <a:srcRect/>
                        <a:stretch>
                          <a:fillRect/>
                        </a:stretch>
                      </p:blipFill>
                      <p:spPr bwMode="auto">
                        <a:xfrm>
                          <a:off x="1883" y="1317"/>
                          <a:ext cx="2025" cy="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92" name="Text Box 25"/>
            <p:cNvSpPr txBox="1">
              <a:spLocks noChangeArrowheads="1"/>
            </p:cNvSpPr>
            <p:nvPr/>
          </p:nvSpPr>
          <p:spPr bwMode="auto">
            <a:xfrm>
              <a:off x="288" y="1328"/>
              <a:ext cx="153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200" dirty="0">
                  <a:latin typeface="Times New Roman" pitchFamily="18" charset="0"/>
                  <a:ea typeface="楷体_GB2312" pitchFamily="49" charset="-122"/>
                </a:rPr>
                <a:t>(1)  </a:t>
              </a:r>
              <a:r>
                <a:rPr kumimoji="1" lang="zh-CN" altLang="en-US" sz="3200" dirty="0">
                  <a:latin typeface="Times New Roman" pitchFamily="18" charset="0"/>
                  <a:ea typeface="楷体_GB2312" pitchFamily="49" charset="-122"/>
                </a:rPr>
                <a:t>设常数</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4020"/>
                                        </p:tgtEl>
                                        <p:attrNameLst>
                                          <p:attrName>style.visibility</p:attrName>
                                        </p:attrNameLst>
                                      </p:cBhvr>
                                      <p:to>
                                        <p:strVal val="visible"/>
                                      </p:to>
                                    </p:set>
                                    <p:animEffect transition="in" filter="wipe(left)">
                                      <p:cBhvr>
                                        <p:cTn id="7" dur="500"/>
                                        <p:tgtEl>
                                          <p:spTgt spid="2140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610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4036"/>
                                        </p:tgtEl>
                                        <p:attrNameLst>
                                          <p:attrName>style.visibility</p:attrName>
                                        </p:attrNameLst>
                                      </p:cBhvr>
                                      <p:to>
                                        <p:strVal val="visible"/>
                                      </p:to>
                                    </p:set>
                                    <p:animEffect transition="in" filter="wipe(left)">
                                      <p:cBhvr>
                                        <p:cTn id="32" dur="500"/>
                                        <p:tgtEl>
                                          <p:spTgt spid="214036"/>
                                        </p:tgtEl>
                                      </p:cBhvr>
                                    </p:animEffect>
                                  </p:childTnLst>
                                </p:cTn>
                              </p:par>
                            </p:childTnLst>
                          </p:cTn>
                        </p:par>
                        <p:par>
                          <p:cTn id="33" fill="hold" nodeType="afterGroup">
                            <p:stCondLst>
                              <p:cond delay="500"/>
                            </p:stCondLst>
                            <p:childTnLst>
                              <p:par>
                                <p:cTn id="34" presetID="22" presetClass="entr" presetSubtype="8" fill="hold" nodeType="afterEffect">
                                  <p:stCondLst>
                                    <p:cond delay="0"/>
                                  </p:stCondLst>
                                  <p:childTnLst>
                                    <p:set>
                                      <p:cBhvr>
                                        <p:cTn id="35" dur="1" fill="hold">
                                          <p:stCondLst>
                                            <p:cond delay="0"/>
                                          </p:stCondLst>
                                        </p:cTn>
                                        <p:tgtEl>
                                          <p:spTgt spid="214037"/>
                                        </p:tgtEl>
                                        <p:attrNameLst>
                                          <p:attrName>style.visibility</p:attrName>
                                        </p:attrNameLst>
                                      </p:cBhvr>
                                      <p:to>
                                        <p:strVal val="visible"/>
                                      </p:to>
                                    </p:set>
                                    <p:animEffect transition="in" filter="wipe(left)">
                                      <p:cBhvr>
                                        <p:cTn id="36" dur="500"/>
                                        <p:tgtEl>
                                          <p:spTgt spid="214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0" grpId="0" autoUpdateAnimBg="0"/>
      <p:bldP spid="46101" grpId="0"/>
      <p:bldP spid="214036"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250825" y="467196"/>
            <a:ext cx="7347719" cy="1018365"/>
            <a:chOff x="576" y="164"/>
            <a:chExt cx="4061" cy="604"/>
          </a:xfrm>
        </p:grpSpPr>
        <p:sp>
          <p:nvSpPr>
            <p:cNvPr id="47121" name="Text Box 5"/>
            <p:cNvSpPr txBox="1">
              <a:spLocks noChangeArrowheads="1"/>
            </p:cNvSpPr>
            <p:nvPr/>
          </p:nvSpPr>
          <p:spPr bwMode="auto">
            <a:xfrm>
              <a:off x="576" y="264"/>
              <a:ext cx="486"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200">
                  <a:latin typeface="Times New Roman" pitchFamily="18" charset="0"/>
                  <a:ea typeface="楷体_GB2312" pitchFamily="49" charset="-122"/>
                </a:rPr>
                <a:t>(2)</a:t>
              </a:r>
              <a:r>
                <a:rPr kumimoji="1" lang="en-US" altLang="zh-CN" sz="3600" b="1">
                  <a:latin typeface="Times New Roman" pitchFamily="18" charset="0"/>
                  <a:ea typeface="楷体_GB2312" pitchFamily="49" charset="-122"/>
                </a:rPr>
                <a:t> </a:t>
              </a:r>
            </a:p>
          </p:txBody>
        </p:sp>
        <p:graphicFrame>
          <p:nvGraphicFramePr>
            <p:cNvPr id="47122" name="Object 6"/>
            <p:cNvGraphicFramePr>
              <a:graphicFrameLocks noChangeAspect="1"/>
            </p:cNvGraphicFramePr>
            <p:nvPr>
              <p:extLst>
                <p:ext uri="{D42A27DB-BD31-4B8C-83A1-F6EECF244321}">
                  <p14:modId xmlns:p14="http://schemas.microsoft.com/office/powerpoint/2010/main" val="3479011044"/>
                </p:ext>
              </p:extLst>
            </p:nvPr>
          </p:nvGraphicFramePr>
          <p:xfrm>
            <a:off x="1142" y="164"/>
            <a:ext cx="3495" cy="604"/>
          </p:xfrm>
          <a:graphic>
            <a:graphicData uri="http://schemas.openxmlformats.org/presentationml/2006/ole">
              <mc:AlternateContent xmlns:mc="http://schemas.openxmlformats.org/markup-compatibility/2006">
                <mc:Choice xmlns:v="urn:schemas-microsoft-com:vml" Requires="v">
                  <p:oleObj spid="_x0000_s55663" name="Equation" r:id="rId3" imgW="2679480" imgH="431640" progId="Equation.DSMT4">
                    <p:embed/>
                  </p:oleObj>
                </mc:Choice>
                <mc:Fallback>
                  <p:oleObj name="Equation" r:id="rId3" imgW="2679480" imgH="431640" progId="Equation.DSMT4">
                    <p:embed/>
                    <p:pic>
                      <p:nvPicPr>
                        <p:cNvPr id="0" name="Object 6"/>
                        <p:cNvPicPr>
                          <a:picLocks noChangeAspect="1" noChangeArrowheads="1"/>
                        </p:cNvPicPr>
                        <p:nvPr/>
                      </p:nvPicPr>
                      <p:blipFill>
                        <a:blip r:embed="rId4"/>
                        <a:srcRect/>
                        <a:stretch>
                          <a:fillRect/>
                        </a:stretch>
                      </p:blipFill>
                      <p:spPr bwMode="auto">
                        <a:xfrm>
                          <a:off x="1142" y="164"/>
                          <a:ext cx="3495" cy="6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15050" name="Object 10"/>
          <p:cNvGraphicFramePr>
            <a:graphicFrameLocks noChangeAspect="1"/>
          </p:cNvGraphicFramePr>
          <p:nvPr/>
        </p:nvGraphicFramePr>
        <p:xfrm>
          <a:off x="2124075" y="3932238"/>
          <a:ext cx="1828800" cy="1184275"/>
        </p:xfrm>
        <a:graphic>
          <a:graphicData uri="http://schemas.openxmlformats.org/presentationml/2006/ole">
            <mc:AlternateContent xmlns:mc="http://schemas.openxmlformats.org/markup-compatibility/2006">
              <mc:Choice xmlns:v="urn:schemas-microsoft-com:vml" Requires="v">
                <p:oleObj spid="_x0000_s55664" name="Equation" r:id="rId5" imgW="1386936" imgH="906852" progId="Equation.3">
                  <p:embed/>
                </p:oleObj>
              </mc:Choice>
              <mc:Fallback>
                <p:oleObj name="Equation" r:id="rId5" imgW="1386936" imgH="906852"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3932238"/>
                        <a:ext cx="1828800" cy="118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51" name="Object 11"/>
          <p:cNvGraphicFramePr>
            <a:graphicFrameLocks noChangeAspect="1"/>
          </p:cNvGraphicFramePr>
          <p:nvPr/>
        </p:nvGraphicFramePr>
        <p:xfrm>
          <a:off x="4872038" y="4005263"/>
          <a:ext cx="2925762" cy="982662"/>
        </p:xfrm>
        <a:graphic>
          <a:graphicData uri="http://schemas.openxmlformats.org/presentationml/2006/ole">
            <mc:AlternateContent xmlns:mc="http://schemas.openxmlformats.org/markup-compatibility/2006">
              <mc:Choice xmlns:v="urn:schemas-microsoft-com:vml" Requires="v">
                <p:oleObj spid="_x0000_s55665" name="公式" r:id="rId7" imgW="1249776" imgH="312492" progId="Equation.3">
                  <p:embed/>
                </p:oleObj>
              </mc:Choice>
              <mc:Fallback>
                <p:oleObj name="公式" r:id="rId7" imgW="1249776" imgH="312492"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2038" y="4005263"/>
                        <a:ext cx="2925762" cy="982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053" name="AutoShape 13"/>
          <p:cNvSpPr>
            <a:spLocks noChangeArrowheads="1"/>
          </p:cNvSpPr>
          <p:nvPr/>
        </p:nvSpPr>
        <p:spPr bwMode="auto">
          <a:xfrm>
            <a:off x="1403350" y="4364038"/>
            <a:ext cx="533400" cy="228600"/>
          </a:xfrm>
          <a:prstGeom prst="rightArrow">
            <a:avLst>
              <a:gd name="adj1" fmla="val 50000"/>
              <a:gd name="adj2" fmla="val 58333"/>
            </a:avLst>
          </a:prstGeom>
          <a:solidFill>
            <a:schemeClr val="tx2"/>
          </a:solidFill>
          <a:ln w="9525">
            <a:solidFill>
              <a:schemeClr val="tx1"/>
            </a:solidFill>
            <a:miter lim="800000"/>
            <a:headEnd/>
            <a:tailEnd/>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215054" name="AutoShape 14"/>
          <p:cNvSpPr>
            <a:spLocks noChangeArrowheads="1"/>
          </p:cNvSpPr>
          <p:nvPr/>
        </p:nvSpPr>
        <p:spPr bwMode="auto">
          <a:xfrm>
            <a:off x="4211638" y="4364038"/>
            <a:ext cx="533400" cy="228600"/>
          </a:xfrm>
          <a:prstGeom prst="rightArrow">
            <a:avLst>
              <a:gd name="adj1" fmla="val 50000"/>
              <a:gd name="adj2" fmla="val 58333"/>
            </a:avLst>
          </a:prstGeom>
          <a:solidFill>
            <a:schemeClr val="tx2"/>
          </a:solidFill>
          <a:ln w="9525">
            <a:solidFill>
              <a:schemeClr val="tx1"/>
            </a:solidFill>
            <a:miter lim="800000"/>
            <a:headEnd/>
            <a:tailEnd/>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graphicFrame>
        <p:nvGraphicFramePr>
          <p:cNvPr id="215058" name="Object 18"/>
          <p:cNvGraphicFramePr>
            <a:graphicFrameLocks noChangeAspect="1"/>
          </p:cNvGraphicFramePr>
          <p:nvPr>
            <p:extLst>
              <p:ext uri="{D42A27DB-BD31-4B8C-83A1-F6EECF244321}">
                <p14:modId xmlns:p14="http://schemas.microsoft.com/office/powerpoint/2010/main" val="2755394830"/>
              </p:ext>
            </p:extLst>
          </p:nvPr>
        </p:nvGraphicFramePr>
        <p:xfrm>
          <a:off x="1971675" y="1555750"/>
          <a:ext cx="5056188" cy="1217613"/>
        </p:xfrm>
        <a:graphic>
          <a:graphicData uri="http://schemas.openxmlformats.org/presentationml/2006/ole">
            <mc:AlternateContent xmlns:mc="http://schemas.openxmlformats.org/markup-compatibility/2006">
              <mc:Choice xmlns:v="urn:schemas-microsoft-com:vml" Requires="v">
                <p:oleObj spid="_x0000_s55666" name="Equation" r:id="rId9" imgW="2006280" imgH="482400" progId="Equation.DSMT4">
                  <p:embed/>
                </p:oleObj>
              </mc:Choice>
              <mc:Fallback>
                <p:oleObj name="Equation" r:id="rId9" imgW="2006280" imgH="482400" progId="Equation.DSMT4">
                  <p:embed/>
                  <p:pic>
                    <p:nvPicPr>
                      <p:cNvPr id="0" name="Object 18"/>
                      <p:cNvPicPr>
                        <a:picLocks noChangeAspect="1" noChangeArrowheads="1"/>
                      </p:cNvPicPr>
                      <p:nvPr/>
                    </p:nvPicPr>
                    <p:blipFill>
                      <a:blip r:embed="rId10"/>
                      <a:srcRect/>
                      <a:stretch>
                        <a:fillRect/>
                      </a:stretch>
                    </p:blipFill>
                    <p:spPr bwMode="auto">
                      <a:xfrm>
                        <a:off x="1971675" y="1555750"/>
                        <a:ext cx="5056188" cy="121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59" name="Object 19"/>
          <p:cNvGraphicFramePr>
            <a:graphicFrameLocks noChangeAspect="1"/>
          </p:cNvGraphicFramePr>
          <p:nvPr/>
        </p:nvGraphicFramePr>
        <p:xfrm>
          <a:off x="2124075" y="2779713"/>
          <a:ext cx="4824413" cy="1104900"/>
        </p:xfrm>
        <a:graphic>
          <a:graphicData uri="http://schemas.openxmlformats.org/presentationml/2006/ole">
            <mc:AlternateContent xmlns:mc="http://schemas.openxmlformats.org/markup-compatibility/2006">
              <mc:Choice xmlns:v="urn:schemas-microsoft-com:vml" Requires="v">
                <p:oleObj spid="_x0000_s55667" name="公式" r:id="rId11" imgW="1943100" imgH="444500" progId="Equation.3">
                  <p:embed/>
                </p:oleObj>
              </mc:Choice>
              <mc:Fallback>
                <p:oleObj name="公式" r:id="rId11" imgW="1943100" imgH="444500"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24075" y="2779713"/>
                        <a:ext cx="4824413"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AutoShape 17"/>
          <p:cNvSpPr>
            <a:spLocks noChangeArrowheads="1"/>
          </p:cNvSpPr>
          <p:nvPr/>
        </p:nvSpPr>
        <p:spPr bwMode="auto">
          <a:xfrm>
            <a:off x="6875463" y="1339850"/>
            <a:ext cx="2089150" cy="609600"/>
          </a:xfrm>
          <a:prstGeom prst="wedgeRoundRectCallout">
            <a:avLst>
              <a:gd name="adj1" fmla="val -48690"/>
              <a:gd name="adj2" fmla="val 94917"/>
              <a:gd name="adj3" fmla="val 16667"/>
            </a:avLst>
          </a:prstGeom>
          <a:ln>
            <a:headEnd/>
            <a:tailEnd/>
          </a:ln>
        </p:spPr>
        <p:style>
          <a:lnRef idx="1">
            <a:schemeClr val="accent3"/>
          </a:lnRef>
          <a:fillRef idx="2">
            <a:schemeClr val="accent3"/>
          </a:fillRef>
          <a:effectRef idx="1">
            <a:schemeClr val="accent3"/>
          </a:effectRef>
          <a:fontRef idx="minor">
            <a:schemeClr val="dk1"/>
          </a:fontRef>
        </p:style>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zh-CN" altLang="en-US" sz="2400"/>
              <a:t>完全平方公式</a:t>
            </a:r>
          </a:p>
        </p:txBody>
      </p:sp>
      <p:grpSp>
        <p:nvGrpSpPr>
          <p:cNvPr id="3" name="组合 3"/>
          <p:cNvGrpSpPr>
            <a:grpSpLocks/>
          </p:cNvGrpSpPr>
          <p:nvPr/>
        </p:nvGrpSpPr>
        <p:grpSpPr bwMode="auto">
          <a:xfrm>
            <a:off x="914400" y="5282590"/>
            <a:ext cx="7329488" cy="1386497"/>
            <a:chOff x="914400" y="5344654"/>
            <a:chExt cx="7329488" cy="1386350"/>
          </a:xfrm>
        </p:grpSpPr>
        <p:grpSp>
          <p:nvGrpSpPr>
            <p:cNvPr id="47116" name="Group 15"/>
            <p:cNvGrpSpPr>
              <a:grpSpLocks/>
            </p:cNvGrpSpPr>
            <p:nvPr/>
          </p:nvGrpSpPr>
          <p:grpSpPr bwMode="auto">
            <a:xfrm>
              <a:off x="914400" y="5530854"/>
              <a:ext cx="7329488" cy="1200150"/>
              <a:chOff x="576" y="3504"/>
              <a:chExt cx="4617" cy="756"/>
            </a:xfrm>
          </p:grpSpPr>
          <p:sp>
            <p:nvSpPr>
              <p:cNvPr id="47119" name="Text Box 16"/>
              <p:cNvSpPr txBox="1">
                <a:spLocks noChangeArrowheads="1"/>
              </p:cNvSpPr>
              <p:nvPr/>
            </p:nvSpPr>
            <p:spPr bwMode="auto">
              <a:xfrm>
                <a:off x="576" y="3504"/>
                <a:ext cx="706" cy="404"/>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kumimoji="1" lang="zh-CN" altLang="en-US" sz="3600" b="1">
                    <a:latin typeface="Times New Roman" pitchFamily="18" charset="0"/>
                    <a:ea typeface="楷体_GB2312" pitchFamily="49" charset="-122"/>
                  </a:rPr>
                  <a:t>结论</a:t>
                </a:r>
              </a:p>
            </p:txBody>
          </p:sp>
          <p:sp>
            <p:nvSpPr>
              <p:cNvPr id="47120" name="Text Box 17"/>
              <p:cNvSpPr txBox="1">
                <a:spLocks noChangeArrowheads="1"/>
              </p:cNvSpPr>
              <p:nvPr/>
            </p:nvSpPr>
            <p:spPr bwMode="auto">
              <a:xfrm>
                <a:off x="1463" y="3504"/>
                <a:ext cx="3730"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kumimoji="1" lang="zh-CN" altLang="en-US" sz="3600" dirty="0">
                    <a:latin typeface="华文新魏" pitchFamily="2" charset="-122"/>
                    <a:ea typeface="华文新魏" pitchFamily="2" charset="-122"/>
                  </a:rPr>
                  <a:t>算术均值   比加权均值         更有效</a:t>
                </a:r>
                <a:r>
                  <a:rPr kumimoji="1" lang="en-US" altLang="zh-CN" sz="3600" b="1" dirty="0">
                    <a:latin typeface="华文新魏" pitchFamily="2" charset="-122"/>
                    <a:ea typeface="华文新魏" pitchFamily="2" charset="-122"/>
                  </a:rPr>
                  <a:t>.</a:t>
                </a:r>
              </a:p>
            </p:txBody>
          </p:sp>
        </p:grpSp>
        <p:graphicFrame>
          <p:nvGraphicFramePr>
            <p:cNvPr id="47117" name="Object 18"/>
            <p:cNvGraphicFramePr>
              <a:graphicFrameLocks noChangeAspect="1"/>
            </p:cNvGraphicFramePr>
            <p:nvPr>
              <p:extLst>
                <p:ext uri="{D42A27DB-BD31-4B8C-83A1-F6EECF244321}">
                  <p14:modId xmlns:p14="http://schemas.microsoft.com/office/powerpoint/2010/main" val="1171098286"/>
                </p:ext>
              </p:extLst>
            </p:nvPr>
          </p:nvGraphicFramePr>
          <p:xfrm>
            <a:off x="4162663" y="5574860"/>
            <a:ext cx="516305" cy="553948"/>
          </p:xfrm>
          <a:graphic>
            <a:graphicData uri="http://schemas.openxmlformats.org/presentationml/2006/ole">
              <mc:AlternateContent xmlns:mc="http://schemas.openxmlformats.org/markup-compatibility/2006">
                <mc:Choice xmlns:v="urn:schemas-microsoft-com:vml" Requires="v">
                  <p:oleObj spid="_x0000_s55668" name="Equation" r:id="rId13" imgW="177480" imgH="190440" progId="Equation.DSMT4">
                    <p:embed/>
                  </p:oleObj>
                </mc:Choice>
                <mc:Fallback>
                  <p:oleObj name="Equation" r:id="rId13" imgW="177480" imgH="190440" progId="Equation.DSMT4">
                    <p:embed/>
                    <p:pic>
                      <p:nvPicPr>
                        <p:cNvPr id="0" name="Object 18"/>
                        <p:cNvPicPr>
                          <a:picLocks noChangeAspect="1" noChangeArrowheads="1"/>
                        </p:cNvPicPr>
                        <p:nvPr/>
                      </p:nvPicPr>
                      <p:blipFill>
                        <a:blip r:embed="rId14"/>
                        <a:srcRect/>
                        <a:stretch>
                          <a:fillRect/>
                        </a:stretch>
                      </p:blipFill>
                      <p:spPr bwMode="auto">
                        <a:xfrm>
                          <a:off x="4162663" y="5574860"/>
                          <a:ext cx="516305" cy="5539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8" name="Object 18"/>
            <p:cNvGraphicFramePr>
              <a:graphicFrameLocks noChangeAspect="1"/>
            </p:cNvGraphicFramePr>
            <p:nvPr>
              <p:extLst>
                <p:ext uri="{D42A27DB-BD31-4B8C-83A1-F6EECF244321}">
                  <p14:modId xmlns:p14="http://schemas.microsoft.com/office/powerpoint/2010/main" val="4000027090"/>
                </p:ext>
              </p:extLst>
            </p:nvPr>
          </p:nvGraphicFramePr>
          <p:xfrm>
            <a:off x="6784218" y="5344654"/>
            <a:ext cx="1318359" cy="1067215"/>
          </p:xfrm>
          <a:graphic>
            <a:graphicData uri="http://schemas.openxmlformats.org/presentationml/2006/ole">
              <mc:AlternateContent xmlns:mc="http://schemas.openxmlformats.org/markup-compatibility/2006">
                <mc:Choice xmlns:v="urn:schemas-microsoft-com:vml" Requires="v">
                  <p:oleObj spid="_x0000_s55669" name="Equation" r:id="rId15" imgW="533160" imgH="431640" progId="Equation.DSMT4">
                    <p:embed/>
                  </p:oleObj>
                </mc:Choice>
                <mc:Fallback>
                  <p:oleObj name="Equation" r:id="rId15" imgW="533160" imgH="431640" progId="Equation.DSMT4">
                    <p:embed/>
                    <p:pic>
                      <p:nvPicPr>
                        <p:cNvPr id="0" name="Object 18"/>
                        <p:cNvPicPr>
                          <a:picLocks noChangeAspect="1" noChangeArrowheads="1"/>
                        </p:cNvPicPr>
                        <p:nvPr/>
                      </p:nvPicPr>
                      <p:blipFill>
                        <a:blip r:embed="rId16"/>
                        <a:srcRect/>
                        <a:stretch>
                          <a:fillRect/>
                        </a:stretch>
                      </p:blipFill>
                      <p:spPr bwMode="auto">
                        <a:xfrm>
                          <a:off x="6784218" y="5344654"/>
                          <a:ext cx="1318359" cy="1067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15058"/>
                                        </p:tgtEl>
                                        <p:attrNameLst>
                                          <p:attrName>style.visibility</p:attrName>
                                        </p:attrNameLst>
                                      </p:cBhvr>
                                      <p:to>
                                        <p:strVal val="visible"/>
                                      </p:to>
                                    </p:set>
                                    <p:anim calcmode="lin" valueType="num">
                                      <p:cBhvr additive="base">
                                        <p:cTn id="12" dur="500" fill="hold"/>
                                        <p:tgtEl>
                                          <p:spTgt spid="215058"/>
                                        </p:tgtEl>
                                        <p:attrNameLst>
                                          <p:attrName>ppt_x</p:attrName>
                                        </p:attrNameLst>
                                      </p:cBhvr>
                                      <p:tavLst>
                                        <p:tav tm="0">
                                          <p:val>
                                            <p:strVal val="#ppt_x"/>
                                          </p:val>
                                        </p:tav>
                                        <p:tav tm="100000">
                                          <p:val>
                                            <p:strVal val="#ppt_x"/>
                                          </p:val>
                                        </p:tav>
                                      </p:tavLst>
                                    </p:anim>
                                    <p:anim calcmode="lin" valueType="num">
                                      <p:cBhvr additive="base">
                                        <p:cTn id="13" dur="500" fill="hold"/>
                                        <p:tgtEl>
                                          <p:spTgt spid="21505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fill="hold"/>
                                        <p:tgtEl>
                                          <p:spTgt spid="15"/>
                                        </p:tgtEl>
                                        <p:attrNameLst>
                                          <p:attrName>ppt_x</p:attrName>
                                        </p:attrNameLst>
                                      </p:cBhvr>
                                      <p:tavLst>
                                        <p:tav tm="0">
                                          <p:val>
                                            <p:strVal val="#ppt_x"/>
                                          </p:val>
                                        </p:tav>
                                        <p:tav tm="100000">
                                          <p:val>
                                            <p:strVal val="#ppt_x"/>
                                          </p:val>
                                        </p:tav>
                                      </p:tavLst>
                                    </p:anim>
                                    <p:anim calcmode="lin" valueType="num">
                                      <p:cBhvr additive="base">
                                        <p:cTn id="1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215059"/>
                                        </p:tgtEl>
                                        <p:attrNameLst>
                                          <p:attrName>style.visibility</p:attrName>
                                        </p:attrNameLst>
                                      </p:cBhvr>
                                      <p:to>
                                        <p:strVal val="visible"/>
                                      </p:to>
                                    </p:set>
                                    <p:anim calcmode="lin" valueType="num">
                                      <p:cBhvr additive="base">
                                        <p:cTn id="24" dur="500" fill="hold"/>
                                        <p:tgtEl>
                                          <p:spTgt spid="215059"/>
                                        </p:tgtEl>
                                        <p:attrNameLst>
                                          <p:attrName>ppt_x</p:attrName>
                                        </p:attrNameLst>
                                      </p:cBhvr>
                                      <p:tavLst>
                                        <p:tav tm="0">
                                          <p:val>
                                            <p:strVal val="#ppt_x"/>
                                          </p:val>
                                        </p:tav>
                                        <p:tav tm="100000">
                                          <p:val>
                                            <p:strVal val="#ppt_x"/>
                                          </p:val>
                                        </p:tav>
                                      </p:tavLst>
                                    </p:anim>
                                    <p:anim calcmode="lin" valueType="num">
                                      <p:cBhvr additive="base">
                                        <p:cTn id="25" dur="500" fill="hold"/>
                                        <p:tgtEl>
                                          <p:spTgt spid="215059"/>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15053"/>
                                        </p:tgtEl>
                                        <p:attrNameLst>
                                          <p:attrName>style.visibility</p:attrName>
                                        </p:attrNameLst>
                                      </p:cBhvr>
                                      <p:to>
                                        <p:strVal val="visible"/>
                                      </p:to>
                                    </p:set>
                                    <p:animEffect transition="in" filter="wipe(left)">
                                      <p:cBhvr>
                                        <p:cTn id="30" dur="500"/>
                                        <p:tgtEl>
                                          <p:spTgt spid="21505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15050"/>
                                        </p:tgtEl>
                                        <p:attrNameLst>
                                          <p:attrName>style.visibility</p:attrName>
                                        </p:attrNameLst>
                                      </p:cBhvr>
                                      <p:to>
                                        <p:strVal val="visible"/>
                                      </p:to>
                                    </p:set>
                                    <p:animEffect transition="in" filter="wipe(left)">
                                      <p:cBhvr>
                                        <p:cTn id="35" dur="500"/>
                                        <p:tgtEl>
                                          <p:spTgt spid="21505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15054"/>
                                        </p:tgtEl>
                                        <p:attrNameLst>
                                          <p:attrName>style.visibility</p:attrName>
                                        </p:attrNameLst>
                                      </p:cBhvr>
                                      <p:to>
                                        <p:strVal val="visible"/>
                                      </p:to>
                                    </p:set>
                                    <p:animEffect transition="in" filter="wipe(left)">
                                      <p:cBhvr>
                                        <p:cTn id="40" dur="500"/>
                                        <p:tgtEl>
                                          <p:spTgt spid="21505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215051"/>
                                        </p:tgtEl>
                                        <p:attrNameLst>
                                          <p:attrName>style.visibility</p:attrName>
                                        </p:attrNameLst>
                                      </p:cBhvr>
                                      <p:to>
                                        <p:strVal val="visible"/>
                                      </p:to>
                                    </p:set>
                                    <p:animEffect transition="in" filter="wipe(left)">
                                      <p:cBhvr>
                                        <p:cTn id="45" dur="500"/>
                                        <p:tgtEl>
                                          <p:spTgt spid="21505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53" grpId="0" animBg="1"/>
      <p:bldP spid="215054" grpId="0" animBg="1"/>
      <p:bldP spid="1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107504" y="44450"/>
            <a:ext cx="900238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just" eaLnBrk="1" hangingPunct="1"/>
            <a:r>
              <a:rPr kumimoji="1" lang="zh-CN" altLang="en-US" sz="3200" b="1" dirty="0">
                <a:latin typeface="黑体" pitchFamily="49" charset="-122"/>
                <a:ea typeface="黑体" pitchFamily="49" charset="-122"/>
              </a:rPr>
              <a:t>例</a:t>
            </a:r>
            <a:r>
              <a:rPr kumimoji="1" lang="en-US" altLang="zh-CN" sz="3200" b="1" dirty="0">
                <a:latin typeface="黑体" pitchFamily="49" charset="-122"/>
                <a:ea typeface="黑体" pitchFamily="49" charset="-122"/>
              </a:rPr>
              <a:t>6.1.11</a:t>
            </a:r>
            <a:r>
              <a:rPr kumimoji="1" lang="zh-CN" altLang="en-US" sz="3200" dirty="0">
                <a:latin typeface="Times New Roman" pitchFamily="18" charset="0"/>
                <a:ea typeface="楷体_GB2312" pitchFamily="49" charset="-122"/>
              </a:rPr>
              <a:t>  设</a:t>
            </a:r>
            <a:r>
              <a:rPr kumimoji="1" lang="en-US" altLang="zh-CN" sz="3200" i="1" dirty="0">
                <a:latin typeface="Times New Roman" pitchFamily="18" charset="0"/>
                <a:ea typeface="楷体_GB2312" pitchFamily="49" charset="-122"/>
              </a:rPr>
              <a:t>Y</a:t>
            </a:r>
            <a:r>
              <a:rPr kumimoji="1" lang="en-US" altLang="zh-CN" sz="3200" baseline="-25000" dirty="0">
                <a:latin typeface="Times New Roman" pitchFamily="18" charset="0"/>
                <a:ea typeface="楷体_GB2312" pitchFamily="49" charset="-122"/>
              </a:rPr>
              <a:t>1</a:t>
            </a:r>
            <a:r>
              <a:rPr kumimoji="1" lang="zh-CN" altLang="en-US" sz="3200" dirty="0">
                <a:latin typeface="Times New Roman" pitchFamily="18" charset="0"/>
                <a:ea typeface="楷体_GB2312" pitchFamily="49" charset="-122"/>
              </a:rPr>
              <a:t>和</a:t>
            </a:r>
            <a:r>
              <a:rPr kumimoji="1" lang="en-US" altLang="zh-CN" sz="3200" i="1" dirty="0">
                <a:latin typeface="Times New Roman" pitchFamily="18" charset="0"/>
                <a:ea typeface="楷体_GB2312" pitchFamily="49" charset="-122"/>
              </a:rPr>
              <a:t>Y</a:t>
            </a:r>
            <a:r>
              <a:rPr kumimoji="1" lang="en-US" altLang="zh-CN" sz="3200" baseline="-25000" dirty="0">
                <a:latin typeface="Times New Roman" pitchFamily="18" charset="0"/>
                <a:ea typeface="楷体_GB2312" pitchFamily="49" charset="-122"/>
              </a:rPr>
              <a:t>2</a:t>
            </a:r>
            <a:r>
              <a:rPr kumimoji="1" lang="zh-CN" altLang="en-US" sz="3200" dirty="0">
                <a:latin typeface="Times New Roman" pitchFamily="18" charset="0"/>
                <a:ea typeface="楷体_GB2312" pitchFamily="49" charset="-122"/>
              </a:rPr>
              <a:t>是</a:t>
            </a:r>
            <a:r>
              <a:rPr kumimoji="1" lang="el-GR" altLang="zh-CN" sz="3200" i="1" dirty="0">
                <a:latin typeface="Times New Roman" pitchFamily="18" charset="0"/>
                <a:ea typeface="楷体_GB2312" pitchFamily="49" charset="-122"/>
              </a:rPr>
              <a:t>θ</a:t>
            </a:r>
            <a:r>
              <a:rPr kumimoji="1" lang="zh-CN" altLang="en-US" sz="3200" dirty="0">
                <a:latin typeface="Times New Roman" pitchFamily="18" charset="0"/>
                <a:ea typeface="楷体_GB2312" pitchFamily="49" charset="-122"/>
              </a:rPr>
              <a:t>的两个相互独立的无偏估计，若</a:t>
            </a:r>
            <a:r>
              <a:rPr kumimoji="1" lang="en-US" altLang="zh-CN" sz="3200" i="1" dirty="0">
                <a:latin typeface="Times New Roman" pitchFamily="18" charset="0"/>
                <a:ea typeface="楷体_GB2312" pitchFamily="49" charset="-122"/>
              </a:rPr>
              <a:t>D</a:t>
            </a:r>
            <a:r>
              <a:rPr kumimoji="1" lang="en-US" altLang="zh-CN" sz="3200" dirty="0">
                <a:latin typeface="Times New Roman" pitchFamily="18" charset="0"/>
                <a:ea typeface="楷体_GB2312" pitchFamily="49" charset="-122"/>
              </a:rPr>
              <a:t>(</a:t>
            </a:r>
            <a:r>
              <a:rPr kumimoji="1" lang="en-US" altLang="zh-CN" sz="3200" i="1" dirty="0">
                <a:latin typeface="Times New Roman" pitchFamily="18" charset="0"/>
                <a:ea typeface="楷体_GB2312" pitchFamily="49" charset="-122"/>
              </a:rPr>
              <a:t>Y</a:t>
            </a:r>
            <a:r>
              <a:rPr kumimoji="1" lang="en-US" altLang="zh-CN" sz="3200" baseline="-25000" dirty="0">
                <a:latin typeface="Times New Roman" pitchFamily="18" charset="0"/>
                <a:ea typeface="楷体_GB2312" pitchFamily="49" charset="-122"/>
              </a:rPr>
              <a:t>1</a:t>
            </a:r>
            <a:r>
              <a:rPr kumimoji="1" lang="en-US" altLang="zh-CN" sz="3200" dirty="0">
                <a:latin typeface="Times New Roman" pitchFamily="18" charset="0"/>
                <a:ea typeface="楷体_GB2312" pitchFamily="49" charset="-122"/>
              </a:rPr>
              <a:t>)=2 </a:t>
            </a:r>
            <a:r>
              <a:rPr kumimoji="1" lang="en-US" altLang="zh-CN" sz="3200" i="1" dirty="0">
                <a:latin typeface="Times New Roman" pitchFamily="18" charset="0"/>
                <a:ea typeface="楷体_GB2312" pitchFamily="49" charset="-122"/>
              </a:rPr>
              <a:t>D</a:t>
            </a:r>
            <a:r>
              <a:rPr kumimoji="1" lang="en-US" altLang="zh-CN" sz="3200" dirty="0">
                <a:latin typeface="Times New Roman" pitchFamily="18" charset="0"/>
                <a:ea typeface="楷体_GB2312" pitchFamily="49" charset="-122"/>
              </a:rPr>
              <a:t>(</a:t>
            </a:r>
            <a:r>
              <a:rPr kumimoji="1" lang="en-US" altLang="zh-CN" sz="3200" i="1" dirty="0">
                <a:latin typeface="Times New Roman" pitchFamily="18" charset="0"/>
                <a:ea typeface="楷体_GB2312" pitchFamily="49" charset="-122"/>
              </a:rPr>
              <a:t>Y</a:t>
            </a:r>
            <a:r>
              <a:rPr kumimoji="1" lang="en-US" altLang="zh-CN" sz="3200" baseline="-25000" dirty="0">
                <a:latin typeface="Times New Roman" pitchFamily="18" charset="0"/>
                <a:ea typeface="楷体_GB2312" pitchFamily="49" charset="-122"/>
              </a:rPr>
              <a:t>2</a:t>
            </a:r>
            <a:r>
              <a:rPr kumimoji="1" lang="en-US" altLang="zh-CN" sz="3200" dirty="0">
                <a:latin typeface="Times New Roman" pitchFamily="18" charset="0"/>
                <a:ea typeface="楷体_GB2312" pitchFamily="49" charset="-122"/>
              </a:rPr>
              <a:t>)</a:t>
            </a:r>
            <a:r>
              <a:rPr kumimoji="1" lang="zh-CN" altLang="en-US" sz="3200" dirty="0">
                <a:latin typeface="Times New Roman" pitchFamily="18" charset="0"/>
                <a:ea typeface="楷体_GB2312" pitchFamily="49" charset="-122"/>
              </a:rPr>
              <a:t>。求常数</a:t>
            </a:r>
            <a:r>
              <a:rPr kumimoji="1" lang="en-US" altLang="zh-CN" sz="3200" i="1" dirty="0">
                <a:latin typeface="Times New Roman" pitchFamily="18" charset="0"/>
                <a:ea typeface="楷体_GB2312" pitchFamily="49" charset="-122"/>
              </a:rPr>
              <a:t>a</a:t>
            </a:r>
            <a:r>
              <a:rPr kumimoji="1" lang="zh-CN" altLang="en-US" sz="3200" dirty="0">
                <a:latin typeface="Times New Roman" pitchFamily="18" charset="0"/>
                <a:ea typeface="楷体_GB2312" pitchFamily="49" charset="-122"/>
              </a:rPr>
              <a:t>，</a:t>
            </a:r>
            <a:r>
              <a:rPr kumimoji="1" lang="en-US" altLang="zh-CN" sz="3200" i="1" dirty="0">
                <a:latin typeface="Times New Roman" pitchFamily="18" charset="0"/>
                <a:ea typeface="楷体_GB2312" pitchFamily="49" charset="-122"/>
              </a:rPr>
              <a:t>b</a:t>
            </a:r>
            <a:r>
              <a:rPr kumimoji="1" lang="zh-CN" altLang="en-US" sz="3200" dirty="0">
                <a:latin typeface="Times New Roman" pitchFamily="18" charset="0"/>
                <a:ea typeface="楷体_GB2312" pitchFamily="49" charset="-122"/>
              </a:rPr>
              <a:t>，使得</a:t>
            </a:r>
            <a:r>
              <a:rPr kumimoji="1" lang="en-US" altLang="zh-CN" sz="3200" i="1" dirty="0">
                <a:latin typeface="Times New Roman" pitchFamily="18" charset="0"/>
                <a:ea typeface="楷体_GB2312" pitchFamily="49" charset="-122"/>
              </a:rPr>
              <a:t>aY</a:t>
            </a:r>
            <a:r>
              <a:rPr kumimoji="1" lang="en-US" altLang="zh-CN" sz="3200" baseline="-25000" dirty="0">
                <a:latin typeface="Times New Roman" pitchFamily="18" charset="0"/>
                <a:ea typeface="楷体_GB2312" pitchFamily="49" charset="-122"/>
              </a:rPr>
              <a:t>1</a:t>
            </a:r>
            <a:r>
              <a:rPr kumimoji="1" lang="en-US" altLang="zh-CN" sz="3200" dirty="0">
                <a:latin typeface="Times New Roman" pitchFamily="18" charset="0"/>
                <a:ea typeface="楷体_GB2312" pitchFamily="49" charset="-122"/>
              </a:rPr>
              <a:t>+</a:t>
            </a:r>
            <a:r>
              <a:rPr kumimoji="1" lang="en-US" altLang="zh-CN" sz="3200" i="1" dirty="0">
                <a:latin typeface="Times New Roman" pitchFamily="18" charset="0"/>
                <a:ea typeface="楷体_GB2312" pitchFamily="49" charset="-122"/>
              </a:rPr>
              <a:t>bY</a:t>
            </a:r>
            <a:r>
              <a:rPr kumimoji="1" lang="en-US" altLang="zh-CN" sz="3200" baseline="-25000" dirty="0">
                <a:latin typeface="Times New Roman" pitchFamily="18" charset="0"/>
                <a:ea typeface="楷体_GB2312" pitchFamily="49" charset="-122"/>
              </a:rPr>
              <a:t>2</a:t>
            </a:r>
            <a:r>
              <a:rPr kumimoji="1" lang="zh-CN" altLang="en-US" sz="3200" dirty="0">
                <a:latin typeface="Times New Roman" pitchFamily="18" charset="0"/>
                <a:ea typeface="楷体_GB2312" pitchFamily="49" charset="-122"/>
              </a:rPr>
              <a:t>为此种线性组合中有最小方差的无偏估计</a:t>
            </a:r>
            <a:endParaRPr kumimoji="1" lang="en-US" altLang="zh-CN" sz="3200" baseline="30000" dirty="0">
              <a:latin typeface="Times New Roman" pitchFamily="18" charset="0"/>
              <a:ea typeface="楷体_GB2312" pitchFamily="49" charset="-122"/>
              <a:sym typeface="Symbol" pitchFamily="18" charset="2"/>
            </a:endParaRPr>
          </a:p>
        </p:txBody>
      </p:sp>
      <p:grpSp>
        <p:nvGrpSpPr>
          <p:cNvPr id="2" name="Group 3"/>
          <p:cNvGrpSpPr>
            <a:grpSpLocks/>
          </p:cNvGrpSpPr>
          <p:nvPr/>
        </p:nvGrpSpPr>
        <p:grpSpPr bwMode="auto">
          <a:xfrm>
            <a:off x="611188" y="1748116"/>
            <a:ext cx="6575245" cy="1974294"/>
            <a:chOff x="326" y="1161"/>
            <a:chExt cx="4320" cy="1350"/>
          </a:xfrm>
        </p:grpSpPr>
        <p:sp>
          <p:nvSpPr>
            <p:cNvPr id="48135" name="Text Box 4"/>
            <p:cNvSpPr txBox="1">
              <a:spLocks noChangeArrowheads="1"/>
            </p:cNvSpPr>
            <p:nvPr/>
          </p:nvSpPr>
          <p:spPr bwMode="auto">
            <a:xfrm>
              <a:off x="326" y="1222"/>
              <a:ext cx="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b="1">
                  <a:latin typeface="Times New Roman" pitchFamily="18" charset="0"/>
                  <a:ea typeface="黑体" pitchFamily="49" charset="-122"/>
                </a:rPr>
                <a:t>解</a:t>
              </a:r>
            </a:p>
          </p:txBody>
        </p:sp>
        <p:graphicFrame>
          <p:nvGraphicFramePr>
            <p:cNvPr id="48136" name="Object 5"/>
            <p:cNvGraphicFramePr>
              <a:graphicFrameLocks noChangeAspect="1"/>
            </p:cNvGraphicFramePr>
            <p:nvPr>
              <p:extLst>
                <p:ext uri="{D42A27DB-BD31-4B8C-83A1-F6EECF244321}">
                  <p14:modId xmlns:p14="http://schemas.microsoft.com/office/powerpoint/2010/main" val="3201857656"/>
                </p:ext>
              </p:extLst>
            </p:nvPr>
          </p:nvGraphicFramePr>
          <p:xfrm>
            <a:off x="1362" y="1161"/>
            <a:ext cx="3284" cy="1350"/>
          </p:xfrm>
          <a:graphic>
            <a:graphicData uri="http://schemas.openxmlformats.org/presentationml/2006/ole">
              <mc:AlternateContent xmlns:mc="http://schemas.openxmlformats.org/markup-compatibility/2006">
                <mc:Choice xmlns:v="urn:schemas-microsoft-com:vml" Requires="v">
                  <p:oleObj spid="_x0000_s48728" name="Equation" r:id="rId3" imgW="1726920" imgH="685800" progId="Equation.DSMT4">
                    <p:embed/>
                  </p:oleObj>
                </mc:Choice>
                <mc:Fallback>
                  <p:oleObj name="Equation" r:id="rId3" imgW="1726920" imgH="685800" progId="Equation.DSMT4">
                    <p:embed/>
                    <p:pic>
                      <p:nvPicPr>
                        <p:cNvPr id="0" name="Object 5"/>
                        <p:cNvPicPr>
                          <a:picLocks noChangeAspect="1" noChangeArrowheads="1"/>
                        </p:cNvPicPr>
                        <p:nvPr/>
                      </p:nvPicPr>
                      <p:blipFill>
                        <a:blip r:embed="rId4"/>
                        <a:srcRect/>
                        <a:stretch>
                          <a:fillRect/>
                        </a:stretch>
                      </p:blipFill>
                      <p:spPr bwMode="auto">
                        <a:xfrm>
                          <a:off x="1362" y="1161"/>
                          <a:ext cx="3284" cy="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 name="对象 2"/>
          <p:cNvGraphicFramePr>
            <a:graphicFrameLocks noChangeAspect="1"/>
          </p:cNvGraphicFramePr>
          <p:nvPr>
            <p:extLst>
              <p:ext uri="{D42A27DB-BD31-4B8C-83A1-F6EECF244321}">
                <p14:modId xmlns:p14="http://schemas.microsoft.com/office/powerpoint/2010/main" val="1969862227"/>
              </p:ext>
            </p:extLst>
          </p:nvPr>
        </p:nvGraphicFramePr>
        <p:xfrm>
          <a:off x="2339752" y="3540975"/>
          <a:ext cx="2578608" cy="608105"/>
        </p:xfrm>
        <a:graphic>
          <a:graphicData uri="http://schemas.openxmlformats.org/presentationml/2006/ole">
            <mc:AlternateContent xmlns:mc="http://schemas.openxmlformats.org/markup-compatibility/2006">
              <mc:Choice xmlns:v="urn:schemas-microsoft-com:vml" Requires="v">
                <p:oleObj spid="_x0000_s48729" name="Equation" r:id="rId5" imgW="914400" imgH="215640" progId="Equation.DSMT4">
                  <p:embed/>
                </p:oleObj>
              </mc:Choice>
              <mc:Fallback>
                <p:oleObj name="Equation" r:id="rId5" imgW="914400" imgH="215640" progId="Equation.DSMT4">
                  <p:embed/>
                  <p:pic>
                    <p:nvPicPr>
                      <p:cNvPr id="0" name="对象 2"/>
                      <p:cNvPicPr>
                        <a:picLocks noChangeAspect="1" noChangeArrowheads="1"/>
                      </p:cNvPicPr>
                      <p:nvPr/>
                    </p:nvPicPr>
                    <p:blipFill>
                      <a:blip r:embed="rId6"/>
                      <a:srcRect/>
                      <a:stretch>
                        <a:fillRect/>
                      </a:stretch>
                    </p:blipFill>
                    <p:spPr bwMode="auto">
                      <a:xfrm>
                        <a:off x="2339752" y="3540975"/>
                        <a:ext cx="2578608" cy="6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084292643"/>
              </p:ext>
            </p:extLst>
          </p:nvPr>
        </p:nvGraphicFramePr>
        <p:xfrm>
          <a:off x="2187575" y="4070350"/>
          <a:ext cx="5470525" cy="2633663"/>
        </p:xfrm>
        <a:graphic>
          <a:graphicData uri="http://schemas.openxmlformats.org/presentationml/2006/ole">
            <mc:AlternateContent xmlns:mc="http://schemas.openxmlformats.org/markup-compatibility/2006">
              <mc:Choice xmlns:v="urn:schemas-microsoft-com:vml" Requires="v">
                <p:oleObj spid="_x0000_s48730" name="Equation" r:id="rId7" imgW="2057400" imgH="990360" progId="Equation.DSMT4">
                  <p:embed/>
                </p:oleObj>
              </mc:Choice>
              <mc:Fallback>
                <p:oleObj name="Equation" r:id="rId7" imgW="2057400" imgH="990360" progId="Equation.DSMT4">
                  <p:embed/>
                  <p:pic>
                    <p:nvPicPr>
                      <p:cNvPr id="0" name="对象 7"/>
                      <p:cNvPicPr>
                        <a:picLocks noChangeAspect="1" noChangeArrowheads="1"/>
                      </p:cNvPicPr>
                      <p:nvPr/>
                    </p:nvPicPr>
                    <p:blipFill>
                      <a:blip r:embed="rId8"/>
                      <a:srcRect/>
                      <a:stretch>
                        <a:fillRect/>
                      </a:stretch>
                    </p:blipFill>
                    <p:spPr bwMode="auto">
                      <a:xfrm>
                        <a:off x="2187575" y="4070350"/>
                        <a:ext cx="5470525" cy="263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8658"/>
                                        </p:tgtEl>
                                        <p:attrNameLst>
                                          <p:attrName>style.visibility</p:attrName>
                                        </p:attrNameLst>
                                      </p:cBhvr>
                                      <p:to>
                                        <p:strVal val="visible"/>
                                      </p:to>
                                    </p:set>
                                    <p:animEffect transition="in" filter="wipe(left)">
                                      <p:cBhvr>
                                        <p:cTn id="7" dur="500"/>
                                        <p:tgtEl>
                                          <p:spTgt spid="1986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1099265968"/>
              </p:ext>
            </p:extLst>
          </p:nvPr>
        </p:nvGraphicFramePr>
        <p:xfrm>
          <a:off x="1208088" y="636588"/>
          <a:ext cx="3436937" cy="1098550"/>
        </p:xfrm>
        <a:graphic>
          <a:graphicData uri="http://schemas.openxmlformats.org/presentationml/2006/ole">
            <mc:AlternateContent xmlns:mc="http://schemas.openxmlformats.org/markup-compatibility/2006">
              <mc:Choice xmlns:v="urn:schemas-microsoft-com:vml" Requires="v">
                <p:oleObj spid="_x0000_s50140" name="Equation" r:id="rId3" imgW="1231560" imgH="393480" progId="Equation.DSMT4">
                  <p:embed/>
                </p:oleObj>
              </mc:Choice>
              <mc:Fallback>
                <p:oleObj name="Equation" r:id="rId3" imgW="1231560" imgH="393480" progId="Equation.DSMT4">
                  <p:embed/>
                  <p:pic>
                    <p:nvPicPr>
                      <p:cNvPr id="0" name="对象 2"/>
                      <p:cNvPicPr>
                        <a:picLocks noChangeAspect="1" noChangeArrowheads="1"/>
                      </p:cNvPicPr>
                      <p:nvPr/>
                    </p:nvPicPr>
                    <p:blipFill>
                      <a:blip r:embed="rId4"/>
                      <a:srcRect/>
                      <a:stretch>
                        <a:fillRect/>
                      </a:stretch>
                    </p:blipFill>
                    <p:spPr bwMode="auto">
                      <a:xfrm>
                        <a:off x="1208088" y="636588"/>
                        <a:ext cx="3436937"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125608151"/>
              </p:ext>
            </p:extLst>
          </p:nvPr>
        </p:nvGraphicFramePr>
        <p:xfrm>
          <a:off x="1404938" y="1905000"/>
          <a:ext cx="2818318" cy="1105679"/>
        </p:xfrm>
        <a:graphic>
          <a:graphicData uri="http://schemas.openxmlformats.org/presentationml/2006/ole">
            <mc:AlternateContent xmlns:mc="http://schemas.openxmlformats.org/markup-compatibility/2006">
              <mc:Choice xmlns:v="urn:schemas-microsoft-com:vml" Requires="v">
                <p:oleObj spid="_x0000_s50141" name="Equation" r:id="rId5" imgW="1002960" imgH="393480" progId="Equation.DSMT4">
                  <p:embed/>
                </p:oleObj>
              </mc:Choice>
              <mc:Fallback>
                <p:oleObj name="Equation" r:id="rId5" imgW="1002960" imgH="393480" progId="Equation.DSMT4">
                  <p:embed/>
                  <p:pic>
                    <p:nvPicPr>
                      <p:cNvPr id="0" name="对象 3"/>
                      <p:cNvPicPr>
                        <a:picLocks noChangeAspect="1" noChangeArrowheads="1"/>
                      </p:cNvPicPr>
                      <p:nvPr/>
                    </p:nvPicPr>
                    <p:blipFill>
                      <a:blip r:embed="rId6"/>
                      <a:srcRect/>
                      <a:stretch>
                        <a:fillRect/>
                      </a:stretch>
                    </p:blipFill>
                    <p:spPr bwMode="auto">
                      <a:xfrm>
                        <a:off x="1404938" y="1905000"/>
                        <a:ext cx="2818318" cy="1105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41446468"/>
              </p:ext>
            </p:extLst>
          </p:nvPr>
        </p:nvGraphicFramePr>
        <p:xfrm>
          <a:off x="823913" y="3194050"/>
          <a:ext cx="2596896" cy="1190074"/>
        </p:xfrm>
        <a:graphic>
          <a:graphicData uri="http://schemas.openxmlformats.org/presentationml/2006/ole">
            <mc:AlternateContent xmlns:mc="http://schemas.openxmlformats.org/markup-compatibility/2006">
              <mc:Choice xmlns:v="urn:schemas-microsoft-com:vml" Requires="v">
                <p:oleObj spid="_x0000_s50142" name="Equation" r:id="rId7" imgW="914400" imgH="419040" progId="Equation.DSMT4">
                  <p:embed/>
                </p:oleObj>
              </mc:Choice>
              <mc:Fallback>
                <p:oleObj name="Equation" r:id="rId7" imgW="914400" imgH="419040" progId="Equation.DSMT4">
                  <p:embed/>
                  <p:pic>
                    <p:nvPicPr>
                      <p:cNvPr id="0" name="对象 4"/>
                      <p:cNvPicPr>
                        <a:picLocks noChangeAspect="1" noChangeArrowheads="1"/>
                      </p:cNvPicPr>
                      <p:nvPr/>
                    </p:nvPicPr>
                    <p:blipFill>
                      <a:blip r:embed="rId8"/>
                      <a:srcRect/>
                      <a:stretch>
                        <a:fillRect/>
                      </a:stretch>
                    </p:blipFill>
                    <p:spPr bwMode="auto">
                      <a:xfrm>
                        <a:off x="823913" y="3194050"/>
                        <a:ext cx="2596896" cy="119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044239139"/>
              </p:ext>
            </p:extLst>
          </p:nvPr>
        </p:nvGraphicFramePr>
        <p:xfrm>
          <a:off x="1344616" y="4778378"/>
          <a:ext cx="7272364" cy="1192244"/>
        </p:xfrm>
        <a:graphic>
          <a:graphicData uri="http://schemas.openxmlformats.org/presentationml/2006/ole">
            <mc:AlternateContent xmlns:mc="http://schemas.openxmlformats.org/markup-compatibility/2006">
              <mc:Choice xmlns:v="urn:schemas-microsoft-com:vml" Requires="v">
                <p:oleObj spid="_x0000_s50143" name="Equation" r:id="rId9" imgW="2400120" imgH="393480" progId="Equation.DSMT4">
                  <p:embed/>
                </p:oleObj>
              </mc:Choice>
              <mc:Fallback>
                <p:oleObj name="Equation" r:id="rId9" imgW="2400120" imgH="393480" progId="Equation.DSMT4">
                  <p:embed/>
                  <p:pic>
                    <p:nvPicPr>
                      <p:cNvPr id="0" name="对象 8"/>
                      <p:cNvPicPr>
                        <a:picLocks noChangeAspect="1" noChangeArrowheads="1"/>
                      </p:cNvPicPr>
                      <p:nvPr/>
                    </p:nvPicPr>
                    <p:blipFill>
                      <a:blip r:embed="rId10"/>
                      <a:srcRect/>
                      <a:stretch>
                        <a:fillRect/>
                      </a:stretch>
                    </p:blipFill>
                    <p:spPr bwMode="auto">
                      <a:xfrm>
                        <a:off x="1344616" y="4778378"/>
                        <a:ext cx="7272364" cy="1192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198677993"/>
              </p:ext>
            </p:extLst>
          </p:nvPr>
        </p:nvGraphicFramePr>
        <p:xfrm>
          <a:off x="3424239" y="3273425"/>
          <a:ext cx="5358125" cy="1078135"/>
        </p:xfrm>
        <a:graphic>
          <a:graphicData uri="http://schemas.openxmlformats.org/presentationml/2006/ole">
            <mc:AlternateContent xmlns:mc="http://schemas.openxmlformats.org/markup-compatibility/2006">
              <mc:Choice xmlns:v="urn:schemas-microsoft-com:vml" Requires="v">
                <p:oleObj spid="_x0000_s50144" name="Equation" r:id="rId11" imgW="1955520" imgH="393480" progId="Equation.DSMT4">
                  <p:embed/>
                </p:oleObj>
              </mc:Choice>
              <mc:Fallback>
                <p:oleObj name="Equation" r:id="rId11" imgW="1955520" imgH="393480" progId="Equation.DSMT4">
                  <p:embed/>
                  <p:pic>
                    <p:nvPicPr>
                      <p:cNvPr id="0" name="对象 9"/>
                      <p:cNvPicPr>
                        <a:picLocks noChangeAspect="1" noChangeArrowheads="1"/>
                      </p:cNvPicPr>
                      <p:nvPr/>
                    </p:nvPicPr>
                    <p:blipFill>
                      <a:blip r:embed="rId12"/>
                      <a:srcRect/>
                      <a:stretch>
                        <a:fillRect/>
                      </a:stretch>
                    </p:blipFill>
                    <p:spPr bwMode="auto">
                      <a:xfrm>
                        <a:off x="3424239" y="3273425"/>
                        <a:ext cx="5358125" cy="1078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1116013" y="4422780"/>
            <a:ext cx="7116762" cy="630238"/>
            <a:chOff x="768" y="2964"/>
            <a:chExt cx="4483" cy="397"/>
          </a:xfrm>
        </p:grpSpPr>
        <p:sp>
          <p:nvSpPr>
            <p:cNvPr id="50191" name="Text Box 7"/>
            <p:cNvSpPr txBox="1">
              <a:spLocks noChangeArrowheads="1"/>
            </p:cNvSpPr>
            <p:nvPr/>
          </p:nvSpPr>
          <p:spPr bwMode="auto">
            <a:xfrm>
              <a:off x="768" y="2971"/>
              <a:ext cx="6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latin typeface="Times New Roman" pitchFamily="18" charset="0"/>
                  <a:ea typeface="楷体_GB2312" pitchFamily="49" charset="-122"/>
                </a:rPr>
                <a:t>则称</a:t>
              </a:r>
            </a:p>
          </p:txBody>
        </p:sp>
        <p:graphicFrame>
          <p:nvGraphicFramePr>
            <p:cNvPr id="50192" name="Object 8"/>
            <p:cNvGraphicFramePr>
              <a:graphicFrameLocks noChangeAspect="1"/>
            </p:cNvGraphicFramePr>
            <p:nvPr>
              <p:extLst>
                <p:ext uri="{D42A27DB-BD31-4B8C-83A1-F6EECF244321}">
                  <p14:modId xmlns:p14="http://schemas.microsoft.com/office/powerpoint/2010/main" val="3035226801"/>
                </p:ext>
              </p:extLst>
            </p:nvPr>
          </p:nvGraphicFramePr>
          <p:xfrm>
            <a:off x="1386" y="2964"/>
            <a:ext cx="233" cy="397"/>
          </p:xfrm>
          <a:graphic>
            <a:graphicData uri="http://schemas.openxmlformats.org/presentationml/2006/ole">
              <mc:AlternateContent xmlns:mc="http://schemas.openxmlformats.org/markup-compatibility/2006">
                <mc:Choice xmlns:v="urn:schemas-microsoft-com:vml" Requires="v">
                  <p:oleObj spid="_x0000_s51174" name="Equation" r:id="rId3" imgW="126720" imgH="215640" progId="Equation.DSMT4">
                    <p:embed/>
                  </p:oleObj>
                </mc:Choice>
                <mc:Fallback>
                  <p:oleObj name="Equation" r:id="rId3" imgW="126720" imgH="215640" progId="Equation.DSMT4">
                    <p:embed/>
                    <p:pic>
                      <p:nvPicPr>
                        <p:cNvPr id="0" name="Object 8"/>
                        <p:cNvPicPr>
                          <a:picLocks noChangeAspect="1" noChangeArrowheads="1"/>
                        </p:cNvPicPr>
                        <p:nvPr/>
                      </p:nvPicPr>
                      <p:blipFill>
                        <a:blip r:embed="rId4"/>
                        <a:srcRect/>
                        <a:stretch>
                          <a:fillRect/>
                        </a:stretch>
                      </p:blipFill>
                      <p:spPr bwMode="auto">
                        <a:xfrm>
                          <a:off x="1386" y="2964"/>
                          <a:ext cx="233" cy="3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93" name="Rectangle 9"/>
            <p:cNvSpPr>
              <a:spLocks noChangeArrowheads="1"/>
            </p:cNvSpPr>
            <p:nvPr/>
          </p:nvSpPr>
          <p:spPr bwMode="auto">
            <a:xfrm>
              <a:off x="1632" y="2993"/>
              <a:ext cx="361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dirty="0">
                  <a:latin typeface="Times New Roman" pitchFamily="18" charset="0"/>
                  <a:ea typeface="楷体_GB2312" pitchFamily="49" charset="-122"/>
                </a:rPr>
                <a:t>是参数</a:t>
              </a:r>
              <a:r>
                <a:rPr kumimoji="1" lang="zh-CN" altLang="en-US" sz="3200" i="1" dirty="0">
                  <a:latin typeface="Times New Roman" pitchFamily="18" charset="0"/>
                  <a:ea typeface="楷体_GB2312" pitchFamily="49" charset="-122"/>
                  <a:sym typeface="Symbol" pitchFamily="18" charset="2"/>
                </a:rPr>
                <a:t> </a:t>
              </a:r>
              <a:r>
                <a:rPr kumimoji="1" lang="zh-CN" altLang="en-US" sz="3200" dirty="0">
                  <a:latin typeface="Times New Roman" pitchFamily="18" charset="0"/>
                  <a:ea typeface="楷体_GB2312" pitchFamily="49" charset="-122"/>
                  <a:sym typeface="Symbol" pitchFamily="18" charset="2"/>
                </a:rPr>
                <a:t>的一致</a:t>
              </a:r>
              <a:r>
                <a:rPr kumimoji="1" lang="en-US" altLang="zh-CN" sz="3200" dirty="0">
                  <a:latin typeface="Times New Roman" pitchFamily="18" charset="0"/>
                  <a:ea typeface="楷体_GB2312" pitchFamily="49" charset="-122"/>
                  <a:sym typeface="Symbol" pitchFamily="18" charset="2"/>
                </a:rPr>
                <a:t>(</a:t>
              </a:r>
              <a:r>
                <a:rPr kumimoji="1" lang="zh-CN" altLang="en-US" sz="3200" dirty="0">
                  <a:latin typeface="Times New Roman" pitchFamily="18" charset="0"/>
                  <a:ea typeface="楷体_GB2312" pitchFamily="49" charset="-122"/>
                  <a:sym typeface="Symbol" pitchFamily="18" charset="2"/>
                </a:rPr>
                <a:t>或相合</a:t>
              </a:r>
              <a:r>
                <a:rPr kumimoji="1" lang="en-US" altLang="zh-CN" sz="3200" dirty="0">
                  <a:latin typeface="Times New Roman" pitchFamily="18" charset="0"/>
                  <a:ea typeface="楷体_GB2312" pitchFamily="49" charset="-122"/>
                  <a:sym typeface="Symbol" pitchFamily="18" charset="2"/>
                </a:rPr>
                <a:t>)</a:t>
              </a:r>
              <a:r>
                <a:rPr kumimoji="1" lang="zh-CN" altLang="en-US" sz="3200" dirty="0">
                  <a:latin typeface="Times New Roman" pitchFamily="18" charset="0"/>
                  <a:ea typeface="楷体_GB2312" pitchFamily="49" charset="-122"/>
                  <a:sym typeface="Symbol" pitchFamily="18" charset="2"/>
                </a:rPr>
                <a:t>估计量</a:t>
              </a:r>
              <a:r>
                <a:rPr kumimoji="1" lang="en-US" altLang="zh-CN" sz="3200" b="1" dirty="0">
                  <a:latin typeface="Times New Roman" pitchFamily="18" charset="0"/>
                  <a:ea typeface="楷体_GB2312" pitchFamily="49" charset="-122"/>
                  <a:sym typeface="Symbol" pitchFamily="18" charset="2"/>
                </a:rPr>
                <a:t>.</a:t>
              </a:r>
              <a:endParaRPr kumimoji="1" lang="en-US" altLang="zh-CN" sz="3200" i="1" dirty="0">
                <a:latin typeface="Times New Roman" pitchFamily="18" charset="0"/>
                <a:ea typeface="楷体_GB2312" pitchFamily="49" charset="-122"/>
                <a:sym typeface="Symbol" pitchFamily="18" charset="2"/>
              </a:endParaRPr>
            </a:p>
          </p:txBody>
        </p:sp>
      </p:grpSp>
      <p:sp>
        <p:nvSpPr>
          <p:cNvPr id="220171" name="Text Box 11"/>
          <p:cNvSpPr txBox="1">
            <a:spLocks noChangeArrowheads="1"/>
          </p:cNvSpPr>
          <p:nvPr/>
        </p:nvSpPr>
        <p:spPr bwMode="auto">
          <a:xfrm>
            <a:off x="755650" y="404813"/>
            <a:ext cx="5458546" cy="584775"/>
          </a:xfrm>
          <a:prstGeom prst="rect">
            <a:avLst/>
          </a:prstGeom>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200" b="1" dirty="0">
                <a:latin typeface="Times New Roman" pitchFamily="18" charset="0"/>
                <a:ea typeface="黑体" pitchFamily="49" charset="-122"/>
              </a:rPr>
              <a:t>(3) </a:t>
            </a:r>
            <a:r>
              <a:rPr kumimoji="1" lang="zh-CN" altLang="en-US" sz="3200" b="1" dirty="0">
                <a:latin typeface="Times New Roman" pitchFamily="18" charset="0"/>
                <a:ea typeface="黑体" pitchFamily="49" charset="-122"/>
              </a:rPr>
              <a:t>一致性</a:t>
            </a:r>
            <a:r>
              <a:rPr kumimoji="1" lang="en-US" altLang="zh-CN" sz="3200" b="1" dirty="0">
                <a:latin typeface="Times New Roman" pitchFamily="18" charset="0"/>
                <a:ea typeface="黑体" pitchFamily="49" charset="-122"/>
              </a:rPr>
              <a:t>(</a:t>
            </a:r>
            <a:r>
              <a:rPr kumimoji="1" lang="zh-CN" altLang="en-US" sz="3200" b="1" dirty="0">
                <a:ea typeface="黑体" pitchFamily="49" charset="-122"/>
                <a:sym typeface="Symbol" pitchFamily="18" charset="2"/>
              </a:rPr>
              <a:t>相合性</a:t>
            </a:r>
            <a:r>
              <a:rPr kumimoji="1" lang="en-US" altLang="zh-CN" sz="3200" b="1" dirty="0">
                <a:latin typeface="Times New Roman" pitchFamily="18" charset="0"/>
                <a:ea typeface="黑体" pitchFamily="49" charset="-122"/>
              </a:rPr>
              <a:t>) Consistent</a:t>
            </a:r>
          </a:p>
        </p:txBody>
      </p:sp>
      <p:grpSp>
        <p:nvGrpSpPr>
          <p:cNvPr id="3" name="Group 20"/>
          <p:cNvGrpSpPr>
            <a:grpSpLocks/>
          </p:cNvGrpSpPr>
          <p:nvPr/>
        </p:nvGrpSpPr>
        <p:grpSpPr bwMode="auto">
          <a:xfrm>
            <a:off x="1116013" y="2781298"/>
            <a:ext cx="1935163" cy="647700"/>
            <a:chOff x="703" y="1752"/>
            <a:chExt cx="1219" cy="408"/>
          </a:xfrm>
        </p:grpSpPr>
        <p:sp>
          <p:nvSpPr>
            <p:cNvPr id="50189" name="Text Box 15"/>
            <p:cNvSpPr txBox="1">
              <a:spLocks noChangeArrowheads="1"/>
            </p:cNvSpPr>
            <p:nvPr/>
          </p:nvSpPr>
          <p:spPr bwMode="auto">
            <a:xfrm>
              <a:off x="703" y="1752"/>
              <a:ext cx="36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dirty="0">
                  <a:latin typeface="Times New Roman" pitchFamily="18" charset="0"/>
                  <a:ea typeface="楷体_GB2312" pitchFamily="49" charset="-122"/>
                </a:rPr>
                <a:t>即</a:t>
              </a:r>
            </a:p>
          </p:txBody>
        </p:sp>
        <p:graphicFrame>
          <p:nvGraphicFramePr>
            <p:cNvPr id="50190" name="Object 16"/>
            <p:cNvGraphicFramePr>
              <a:graphicFrameLocks noChangeAspect="1"/>
            </p:cNvGraphicFramePr>
            <p:nvPr>
              <p:extLst>
                <p:ext uri="{D42A27DB-BD31-4B8C-83A1-F6EECF244321}">
                  <p14:modId xmlns:p14="http://schemas.microsoft.com/office/powerpoint/2010/main" val="1464272195"/>
                </p:ext>
              </p:extLst>
            </p:nvPr>
          </p:nvGraphicFramePr>
          <p:xfrm>
            <a:off x="1020" y="1790"/>
            <a:ext cx="902" cy="370"/>
          </p:xfrm>
          <a:graphic>
            <a:graphicData uri="http://schemas.openxmlformats.org/presentationml/2006/ole">
              <mc:AlternateContent xmlns:mc="http://schemas.openxmlformats.org/markup-compatibility/2006">
                <mc:Choice xmlns:v="urn:schemas-microsoft-com:vml" Requires="v">
                  <p:oleObj spid="_x0000_s51175" name="Equation" r:id="rId5" imgW="495000" imgH="203040" progId="Equation.DSMT4">
                    <p:embed/>
                  </p:oleObj>
                </mc:Choice>
                <mc:Fallback>
                  <p:oleObj name="Equation" r:id="rId5" imgW="495000" imgH="203040" progId="Equation.DSMT4">
                    <p:embed/>
                    <p:pic>
                      <p:nvPicPr>
                        <p:cNvPr id="0" name="Object 16"/>
                        <p:cNvPicPr>
                          <a:picLocks noChangeAspect="1" noChangeArrowheads="1"/>
                        </p:cNvPicPr>
                        <p:nvPr/>
                      </p:nvPicPr>
                      <p:blipFill>
                        <a:blip r:embed="rId6"/>
                        <a:srcRect/>
                        <a:stretch>
                          <a:fillRect/>
                        </a:stretch>
                      </p:blipFill>
                      <p:spPr bwMode="auto">
                        <a:xfrm>
                          <a:off x="1020" y="1790"/>
                          <a:ext cx="902"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20177" name="Text Box 17"/>
          <p:cNvSpPr txBox="1">
            <a:spLocks noChangeArrowheads="1"/>
          </p:cNvSpPr>
          <p:nvPr/>
        </p:nvSpPr>
        <p:spPr bwMode="auto">
          <a:xfrm>
            <a:off x="1979613" y="5300663"/>
            <a:ext cx="5273675" cy="10763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dirty="0">
                <a:latin typeface="黑体" pitchFamily="49" charset="-122"/>
                <a:ea typeface="黑体" pitchFamily="49" charset="-122"/>
              </a:rPr>
              <a:t>一致性估计量仅在样本容量</a:t>
            </a:r>
            <a:r>
              <a:rPr kumimoji="1" lang="zh-CN" altLang="en-US" sz="3200" i="1" dirty="0">
                <a:latin typeface="黑体" pitchFamily="49" charset="-122"/>
                <a:ea typeface="黑体" pitchFamily="49" charset="-122"/>
              </a:rPr>
              <a:t> </a:t>
            </a:r>
          </a:p>
          <a:p>
            <a:pPr eaLnBrk="1" hangingPunct="1"/>
            <a:r>
              <a:rPr kumimoji="1" lang="en-US" altLang="zh-CN" sz="3200" b="1" i="1" dirty="0">
                <a:latin typeface="Times New Roman" pitchFamily="18" charset="0"/>
                <a:ea typeface="黑体" pitchFamily="49" charset="-122"/>
              </a:rPr>
              <a:t>n</a:t>
            </a:r>
            <a:r>
              <a:rPr kumimoji="1" lang="zh-CN" altLang="en-US" sz="3200" dirty="0">
                <a:latin typeface="黑体" pitchFamily="49" charset="-122"/>
                <a:ea typeface="黑体" pitchFamily="49" charset="-122"/>
              </a:rPr>
              <a:t>足够大时</a:t>
            </a:r>
            <a:r>
              <a:rPr kumimoji="1" lang="en-US" altLang="zh-CN" sz="3200" dirty="0">
                <a:latin typeface="黑体" pitchFamily="49" charset="-122"/>
                <a:ea typeface="黑体" pitchFamily="49" charset="-122"/>
              </a:rPr>
              <a:t>,</a:t>
            </a:r>
            <a:r>
              <a:rPr kumimoji="1" lang="zh-CN" altLang="en-US" sz="3200" dirty="0">
                <a:latin typeface="黑体" pitchFamily="49" charset="-122"/>
                <a:ea typeface="黑体" pitchFamily="49" charset="-122"/>
              </a:rPr>
              <a:t>才显示其优越性</a:t>
            </a:r>
            <a:r>
              <a:rPr kumimoji="1" lang="en-US" altLang="zh-CN" sz="3200" dirty="0">
                <a:latin typeface="Times New Roman" pitchFamily="18" charset="0"/>
                <a:ea typeface="楷体_GB2312" pitchFamily="49" charset="-122"/>
              </a:rPr>
              <a:t>.</a:t>
            </a:r>
          </a:p>
        </p:txBody>
      </p:sp>
      <p:grpSp>
        <p:nvGrpSpPr>
          <p:cNvPr id="4" name="Group 19"/>
          <p:cNvGrpSpPr>
            <a:grpSpLocks/>
          </p:cNvGrpSpPr>
          <p:nvPr/>
        </p:nvGrpSpPr>
        <p:grpSpPr bwMode="auto">
          <a:xfrm>
            <a:off x="1116013" y="1196976"/>
            <a:ext cx="7343775" cy="1497013"/>
            <a:chOff x="612" y="709"/>
            <a:chExt cx="4626" cy="943"/>
          </a:xfrm>
        </p:grpSpPr>
        <p:sp>
          <p:nvSpPr>
            <p:cNvPr id="50188" name="Rectangle 18"/>
            <p:cNvSpPr>
              <a:spLocks noChangeArrowheads="1"/>
            </p:cNvSpPr>
            <p:nvPr/>
          </p:nvSpPr>
          <p:spPr bwMode="auto">
            <a:xfrm>
              <a:off x="612" y="1253"/>
              <a:ext cx="462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dirty="0">
                  <a:latin typeface="Times New Roman" pitchFamily="18" charset="0"/>
                  <a:ea typeface="楷体_GB2312" pitchFamily="49" charset="-122"/>
                  <a:sym typeface="Symbol" pitchFamily="18" charset="2"/>
                </a:rPr>
                <a:t>的估计量</a:t>
              </a:r>
              <a:r>
                <a:rPr kumimoji="1" lang="en-US" altLang="zh-CN" sz="3200" b="1" dirty="0">
                  <a:latin typeface="Times New Roman" pitchFamily="18" charset="0"/>
                  <a:ea typeface="楷体_GB2312" pitchFamily="49" charset="-122"/>
                  <a:sym typeface="Symbol" pitchFamily="18" charset="2"/>
                </a:rPr>
                <a:t>. </a:t>
              </a:r>
              <a:r>
                <a:rPr kumimoji="1" lang="zh-CN" altLang="en-US" sz="3200" dirty="0">
                  <a:latin typeface="Times New Roman" pitchFamily="18" charset="0"/>
                  <a:ea typeface="楷体_GB2312" pitchFamily="49" charset="-122"/>
                  <a:sym typeface="Symbol" pitchFamily="18" charset="2"/>
                </a:rPr>
                <a:t>若</a:t>
              </a:r>
              <a:r>
                <a:rPr kumimoji="1" lang="en-US" altLang="zh-CN" sz="3200" i="1" dirty="0">
                  <a:latin typeface="Times New Roman" pitchFamily="18" charset="0"/>
                  <a:ea typeface="楷体_GB2312" pitchFamily="49" charset="-122"/>
                  <a:sym typeface="Symbol" pitchFamily="18" charset="2"/>
                </a:rPr>
                <a:t>n</a:t>
              </a:r>
              <a:r>
                <a:rPr kumimoji="1" lang="en-US" altLang="zh-CN" sz="3200" dirty="0">
                  <a:latin typeface="Times New Roman" pitchFamily="18" charset="0"/>
                  <a:ea typeface="楷体_GB2312" pitchFamily="49" charset="-122"/>
                  <a:sym typeface="Symbol" pitchFamily="18" charset="2"/>
                </a:rPr>
                <a:t> </a:t>
              </a:r>
              <a:r>
                <a:rPr kumimoji="1" lang="zh-CN" altLang="en-US" sz="3200" dirty="0">
                  <a:latin typeface="Times New Roman" pitchFamily="18" charset="0"/>
                  <a:ea typeface="楷体_GB2312" pitchFamily="49" charset="-122"/>
                  <a:sym typeface="Symbol" pitchFamily="18" charset="2"/>
                </a:rPr>
                <a:t>时</a:t>
              </a:r>
              <a:r>
                <a:rPr kumimoji="1" lang="en-US" altLang="zh-CN" sz="3200" dirty="0">
                  <a:latin typeface="Times New Roman" pitchFamily="18" charset="0"/>
                  <a:ea typeface="楷体_GB2312" pitchFamily="49" charset="-122"/>
                  <a:sym typeface="Symbol" pitchFamily="18" charset="2"/>
                </a:rPr>
                <a:t>,     </a:t>
              </a:r>
              <a:r>
                <a:rPr kumimoji="1" lang="zh-CN" altLang="en-US" sz="3200" dirty="0">
                  <a:ea typeface="楷体_GB2312" pitchFamily="49" charset="-122"/>
                </a:rPr>
                <a:t>依概率收敛于</a:t>
              </a:r>
              <a:r>
                <a:rPr kumimoji="1" lang="zh-CN" altLang="en-US" sz="3200" i="1" dirty="0">
                  <a:sym typeface="Symbol" pitchFamily="18" charset="2"/>
                </a:rPr>
                <a:t> </a:t>
              </a:r>
              <a:r>
                <a:rPr kumimoji="1" lang="en-US" altLang="zh-CN" sz="3200" i="1" dirty="0">
                  <a:latin typeface="Times New Roman" pitchFamily="18" charset="0"/>
                  <a:sym typeface="Symbol" pitchFamily="18" charset="2"/>
                </a:rPr>
                <a:t>,</a:t>
              </a:r>
              <a:r>
                <a:rPr kumimoji="1" lang="en-US" altLang="zh-CN" dirty="0">
                  <a:latin typeface="Times New Roman" pitchFamily="18" charset="0"/>
                  <a:sym typeface="Symbol" pitchFamily="18" charset="2"/>
                </a:rPr>
                <a:t> </a:t>
              </a:r>
            </a:p>
          </p:txBody>
        </p:sp>
        <p:sp>
          <p:nvSpPr>
            <p:cNvPr id="50185" name="Text Box 4"/>
            <p:cNvSpPr txBox="1">
              <a:spLocks noChangeArrowheads="1"/>
            </p:cNvSpPr>
            <p:nvPr/>
          </p:nvSpPr>
          <p:spPr bwMode="auto">
            <a:xfrm>
              <a:off x="612" y="718"/>
              <a:ext cx="453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b="1" dirty="0">
                  <a:latin typeface="Times New Roman" pitchFamily="18" charset="0"/>
                  <a:ea typeface="黑体" pitchFamily="49" charset="-122"/>
                </a:rPr>
                <a:t>定义</a:t>
              </a:r>
              <a:r>
                <a:rPr kumimoji="1" lang="zh-CN" altLang="en-US" sz="3200" b="1" dirty="0">
                  <a:latin typeface="Times New Roman" pitchFamily="18" charset="0"/>
                  <a:ea typeface="楷体_GB2312" pitchFamily="49" charset="-122"/>
                </a:rPr>
                <a:t>  </a:t>
              </a:r>
              <a:r>
                <a:rPr kumimoji="1" lang="zh-CN" altLang="en-US" sz="3200" dirty="0">
                  <a:latin typeface="Times New Roman" pitchFamily="18" charset="0"/>
                  <a:ea typeface="楷体_GB2312" pitchFamily="49" charset="-122"/>
                </a:rPr>
                <a:t>设                               是总体参数</a:t>
              </a:r>
              <a:r>
                <a:rPr kumimoji="1" lang="zh-CN" altLang="en-US" sz="3200" i="1" dirty="0">
                  <a:latin typeface="Times New Roman" pitchFamily="18" charset="0"/>
                  <a:ea typeface="楷体_GB2312" pitchFamily="49" charset="-122"/>
                  <a:sym typeface="Symbol" pitchFamily="18" charset="2"/>
                </a:rPr>
                <a:t>  </a:t>
              </a:r>
              <a:endParaRPr kumimoji="1" lang="zh-CN" altLang="en-US" sz="3200" dirty="0">
                <a:latin typeface="Times New Roman" pitchFamily="18" charset="0"/>
                <a:ea typeface="楷体_GB2312" pitchFamily="49" charset="-122"/>
                <a:sym typeface="Symbol" pitchFamily="18" charset="2"/>
              </a:endParaRPr>
            </a:p>
          </p:txBody>
        </p:sp>
        <p:graphicFrame>
          <p:nvGraphicFramePr>
            <p:cNvPr id="50186" name="Object 5"/>
            <p:cNvGraphicFramePr>
              <a:graphicFrameLocks noChangeAspect="1"/>
            </p:cNvGraphicFramePr>
            <p:nvPr>
              <p:extLst>
                <p:ext uri="{D42A27DB-BD31-4B8C-83A1-F6EECF244321}">
                  <p14:modId xmlns:p14="http://schemas.microsoft.com/office/powerpoint/2010/main" val="3514679115"/>
                </p:ext>
              </p:extLst>
            </p:nvPr>
          </p:nvGraphicFramePr>
          <p:xfrm>
            <a:off x="1584" y="709"/>
            <a:ext cx="1997" cy="384"/>
          </p:xfrm>
          <a:graphic>
            <a:graphicData uri="http://schemas.openxmlformats.org/presentationml/2006/ole">
              <mc:AlternateContent xmlns:mc="http://schemas.openxmlformats.org/markup-compatibility/2006">
                <mc:Choice xmlns:v="urn:schemas-microsoft-com:vml" Requires="v">
                  <p:oleObj spid="_x0000_s51176" name="Equation" r:id="rId7" imgW="1320480" imgH="253800" progId="Equation.DSMT4">
                    <p:embed/>
                  </p:oleObj>
                </mc:Choice>
                <mc:Fallback>
                  <p:oleObj name="Equation" r:id="rId7" imgW="1320480" imgH="253800" progId="Equation.DSMT4">
                    <p:embed/>
                    <p:pic>
                      <p:nvPicPr>
                        <p:cNvPr id="0" name="Object 5"/>
                        <p:cNvPicPr>
                          <a:picLocks noChangeAspect="1" noChangeArrowheads="1"/>
                        </p:cNvPicPr>
                        <p:nvPr/>
                      </p:nvPicPr>
                      <p:blipFill>
                        <a:blip r:embed="rId8"/>
                        <a:srcRect/>
                        <a:stretch>
                          <a:fillRect/>
                        </a:stretch>
                      </p:blipFill>
                      <p:spPr bwMode="auto">
                        <a:xfrm>
                          <a:off x="1584" y="709"/>
                          <a:ext cx="199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7" name="Object 14"/>
            <p:cNvGraphicFramePr>
              <a:graphicFrameLocks noChangeAspect="1"/>
            </p:cNvGraphicFramePr>
            <p:nvPr>
              <p:extLst>
                <p:ext uri="{D42A27DB-BD31-4B8C-83A1-F6EECF244321}">
                  <p14:modId xmlns:p14="http://schemas.microsoft.com/office/powerpoint/2010/main" val="4242400852"/>
                </p:ext>
              </p:extLst>
            </p:nvPr>
          </p:nvGraphicFramePr>
          <p:xfrm>
            <a:off x="3038" y="1227"/>
            <a:ext cx="250" cy="425"/>
          </p:xfrm>
          <a:graphic>
            <a:graphicData uri="http://schemas.openxmlformats.org/presentationml/2006/ole">
              <mc:AlternateContent xmlns:mc="http://schemas.openxmlformats.org/markup-compatibility/2006">
                <mc:Choice xmlns:v="urn:schemas-microsoft-com:vml" Requires="v">
                  <p:oleObj spid="_x0000_s51177" name="Equation" r:id="rId9" imgW="126720" imgH="215640" progId="Equation.DSMT4">
                    <p:embed/>
                  </p:oleObj>
                </mc:Choice>
                <mc:Fallback>
                  <p:oleObj name="Equation" r:id="rId9" imgW="126720" imgH="215640" progId="Equation.DSMT4">
                    <p:embed/>
                    <p:pic>
                      <p:nvPicPr>
                        <p:cNvPr id="0" name="Object 14"/>
                        <p:cNvPicPr>
                          <a:picLocks noChangeAspect="1" noChangeArrowheads="1"/>
                        </p:cNvPicPr>
                        <p:nvPr/>
                      </p:nvPicPr>
                      <p:blipFill>
                        <a:blip r:embed="rId10"/>
                        <a:srcRect/>
                        <a:stretch>
                          <a:fillRect/>
                        </a:stretch>
                      </p:blipFill>
                      <p:spPr bwMode="auto">
                        <a:xfrm>
                          <a:off x="3038" y="1227"/>
                          <a:ext cx="250" cy="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0194" name="Object 18"/>
          <p:cNvGraphicFramePr>
            <a:graphicFrameLocks noChangeAspect="1"/>
          </p:cNvGraphicFramePr>
          <p:nvPr>
            <p:extLst>
              <p:ext uri="{D42A27DB-BD31-4B8C-83A1-F6EECF244321}">
                <p14:modId xmlns:p14="http://schemas.microsoft.com/office/powerpoint/2010/main" val="2386184443"/>
              </p:ext>
            </p:extLst>
          </p:nvPr>
        </p:nvGraphicFramePr>
        <p:xfrm>
          <a:off x="2484438" y="3358059"/>
          <a:ext cx="3887787" cy="935037"/>
        </p:xfrm>
        <a:graphic>
          <a:graphicData uri="http://schemas.openxmlformats.org/presentationml/2006/ole">
            <mc:AlternateContent xmlns:mc="http://schemas.openxmlformats.org/markup-compatibility/2006">
              <mc:Choice xmlns:v="urn:schemas-microsoft-com:vml" Requires="v">
                <p:oleObj spid="_x0000_s51178" name="Equation" r:id="rId11" imgW="1320480" imgH="317160" progId="Equation.DSMT4">
                  <p:embed/>
                </p:oleObj>
              </mc:Choice>
              <mc:Fallback>
                <p:oleObj name="Equation" r:id="rId11" imgW="1320480" imgH="317160" progId="Equation.DSMT4">
                  <p:embed/>
                  <p:pic>
                    <p:nvPicPr>
                      <p:cNvPr id="0" name="Object 18"/>
                      <p:cNvPicPr>
                        <a:picLocks noChangeAspect="1" noChangeArrowheads="1"/>
                      </p:cNvPicPr>
                      <p:nvPr/>
                    </p:nvPicPr>
                    <p:blipFill>
                      <a:blip r:embed="rId12"/>
                      <a:srcRect/>
                      <a:stretch>
                        <a:fillRect/>
                      </a:stretch>
                    </p:blipFill>
                    <p:spPr bwMode="auto">
                      <a:xfrm>
                        <a:off x="2484438" y="3358059"/>
                        <a:ext cx="3887787" cy="93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20171"/>
                                        </p:tgtEl>
                                        <p:attrNameLst>
                                          <p:attrName>style.visibility</p:attrName>
                                        </p:attrNameLst>
                                      </p:cBhvr>
                                      <p:to>
                                        <p:strVal val="visible"/>
                                      </p:to>
                                    </p:set>
                                    <p:animEffect transition="in" filter="checkerboard(across)">
                                      <p:cBhvr>
                                        <p:cTn id="7" dur="500"/>
                                        <p:tgtEl>
                                          <p:spTgt spid="2201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heckerboard(across)">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50194"/>
                                        </p:tgtEl>
                                        <p:attrNameLst>
                                          <p:attrName>style.visibility</p:attrName>
                                        </p:attrNameLst>
                                      </p:cBhvr>
                                      <p:to>
                                        <p:strVal val="visible"/>
                                      </p:to>
                                    </p:set>
                                    <p:animEffect transition="in" filter="box(in)">
                                      <p:cBhvr>
                                        <p:cTn id="22" dur="500"/>
                                        <p:tgtEl>
                                          <p:spTgt spid="5019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20177"/>
                                        </p:tgtEl>
                                        <p:attrNameLst>
                                          <p:attrName>style.visibility</p:attrName>
                                        </p:attrNameLst>
                                      </p:cBhvr>
                                      <p:to>
                                        <p:strVal val="visible"/>
                                      </p:to>
                                    </p:set>
                                    <p:animEffect transition="in" filter="wipe(up)">
                                      <p:cBhvr>
                                        <p:cTn id="32" dur="500"/>
                                        <p:tgtEl>
                                          <p:spTgt spid="220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71" grpId="0" animBg="1"/>
      <p:bldP spid="220177"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ext Box 2"/>
          <p:cNvSpPr txBox="1">
            <a:spLocks noChangeArrowheads="1"/>
          </p:cNvSpPr>
          <p:nvPr/>
        </p:nvSpPr>
        <p:spPr bwMode="auto">
          <a:xfrm>
            <a:off x="1598613" y="333375"/>
            <a:ext cx="4870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b="1">
                <a:latin typeface="Times New Roman" pitchFamily="18" charset="0"/>
                <a:ea typeface="华文新魏" pitchFamily="2" charset="-122"/>
              </a:rPr>
              <a:t>关于一致性的常用结论 </a:t>
            </a:r>
          </a:p>
        </p:txBody>
      </p:sp>
      <p:sp>
        <p:nvSpPr>
          <p:cNvPr id="221187" name="Text Box 3"/>
          <p:cNvSpPr txBox="1">
            <a:spLocks noChangeArrowheads="1"/>
          </p:cNvSpPr>
          <p:nvPr/>
        </p:nvSpPr>
        <p:spPr bwMode="auto">
          <a:xfrm>
            <a:off x="611188" y="1412875"/>
            <a:ext cx="436245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200" b="1">
                <a:latin typeface="Times New Roman" pitchFamily="18" charset="0"/>
                <a:ea typeface="楷体_GB2312" pitchFamily="49" charset="-122"/>
              </a:rPr>
              <a:t>    </a:t>
            </a:r>
            <a:r>
              <a:rPr kumimoji="1" lang="zh-CN" altLang="en-US" sz="3200">
                <a:latin typeface="Times New Roman" pitchFamily="18" charset="0"/>
                <a:ea typeface="楷体_GB2312" pitchFamily="49" charset="-122"/>
              </a:rPr>
              <a:t>样本 </a:t>
            </a:r>
            <a:r>
              <a:rPr kumimoji="1" lang="en-US" altLang="zh-CN" sz="3200" i="1">
                <a:latin typeface="Times New Roman" pitchFamily="18" charset="0"/>
                <a:ea typeface="楷体_GB2312" pitchFamily="49" charset="-122"/>
              </a:rPr>
              <a:t>k  </a:t>
            </a:r>
            <a:r>
              <a:rPr kumimoji="1" lang="zh-CN" altLang="en-US" sz="3200">
                <a:latin typeface="Times New Roman" pitchFamily="18" charset="0"/>
                <a:ea typeface="楷体_GB2312" pitchFamily="49" charset="-122"/>
              </a:rPr>
              <a:t>阶矩是总体 </a:t>
            </a:r>
            <a:r>
              <a:rPr kumimoji="1" lang="en-US" altLang="zh-CN" sz="3200" i="1">
                <a:latin typeface="Times New Roman" pitchFamily="18" charset="0"/>
                <a:ea typeface="楷体_GB2312" pitchFamily="49" charset="-122"/>
              </a:rPr>
              <a:t>k</a:t>
            </a:r>
            <a:r>
              <a:rPr kumimoji="1" lang="en-US" altLang="zh-CN" sz="3200">
                <a:latin typeface="Times New Roman" pitchFamily="18" charset="0"/>
                <a:ea typeface="楷体_GB2312" pitchFamily="49" charset="-122"/>
              </a:rPr>
              <a:t> </a:t>
            </a:r>
          </a:p>
          <a:p>
            <a:pPr eaLnBrk="1" hangingPunct="1"/>
            <a:r>
              <a:rPr kumimoji="1" lang="en-US" altLang="zh-CN" sz="3200">
                <a:latin typeface="Times New Roman" pitchFamily="18" charset="0"/>
                <a:ea typeface="楷体_GB2312" pitchFamily="49" charset="-122"/>
              </a:rPr>
              <a:t>    </a:t>
            </a:r>
            <a:r>
              <a:rPr kumimoji="1" lang="zh-CN" altLang="en-US" sz="3200">
                <a:latin typeface="Times New Roman" pitchFamily="18" charset="0"/>
                <a:ea typeface="楷体_GB2312" pitchFamily="49" charset="-122"/>
              </a:rPr>
              <a:t>阶矩的一致性估计量</a:t>
            </a:r>
            <a:r>
              <a:rPr kumimoji="1" lang="zh-CN" altLang="en-US" sz="3600" b="1">
                <a:latin typeface="Times New Roman" pitchFamily="18" charset="0"/>
                <a:ea typeface="楷体_GB2312" pitchFamily="49" charset="-122"/>
              </a:rPr>
              <a:t> </a:t>
            </a:r>
          </a:p>
        </p:txBody>
      </p:sp>
      <p:grpSp>
        <p:nvGrpSpPr>
          <p:cNvPr id="2" name="Group 7"/>
          <p:cNvGrpSpPr>
            <a:grpSpLocks/>
          </p:cNvGrpSpPr>
          <p:nvPr/>
        </p:nvGrpSpPr>
        <p:grpSpPr bwMode="auto">
          <a:xfrm>
            <a:off x="4932363" y="1555750"/>
            <a:ext cx="3268662" cy="914400"/>
            <a:chOff x="3408" y="912"/>
            <a:chExt cx="2059" cy="576"/>
          </a:xfrm>
        </p:grpSpPr>
        <p:sp>
          <p:nvSpPr>
            <p:cNvPr id="51208" name="AutoShape 8"/>
            <p:cNvSpPr>
              <a:spLocks/>
            </p:cNvSpPr>
            <p:nvPr/>
          </p:nvSpPr>
          <p:spPr bwMode="auto">
            <a:xfrm>
              <a:off x="3408" y="912"/>
              <a:ext cx="192" cy="576"/>
            </a:xfrm>
            <a:prstGeom prst="rightBrace">
              <a:avLst>
                <a:gd name="adj1" fmla="val 25000"/>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51209" name="Text Box 9"/>
            <p:cNvSpPr txBox="1">
              <a:spLocks noChangeArrowheads="1"/>
            </p:cNvSpPr>
            <p:nvPr/>
          </p:nvSpPr>
          <p:spPr bwMode="auto">
            <a:xfrm>
              <a:off x="3552" y="1021"/>
              <a:ext cx="191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b="1">
                  <a:latin typeface="Times New Roman" pitchFamily="18" charset="0"/>
                </a:rPr>
                <a:t>由大数定律证明</a:t>
              </a:r>
            </a:p>
          </p:txBody>
        </p:sp>
      </p:grpSp>
      <p:sp>
        <p:nvSpPr>
          <p:cNvPr id="221197" name="Text Box 13"/>
          <p:cNvSpPr txBox="1">
            <a:spLocks noChangeArrowheads="1"/>
          </p:cNvSpPr>
          <p:nvPr/>
        </p:nvSpPr>
        <p:spPr bwMode="auto">
          <a:xfrm>
            <a:off x="971550" y="3068638"/>
            <a:ext cx="6696075" cy="58896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latin typeface="Times New Roman" pitchFamily="18" charset="0"/>
                <a:ea typeface="楷体_GB2312" pitchFamily="49" charset="-122"/>
              </a:rPr>
              <a:t>矩法得到的估计量一般为一致估计量</a:t>
            </a:r>
          </a:p>
        </p:txBody>
      </p:sp>
      <p:sp>
        <p:nvSpPr>
          <p:cNvPr id="221198" name="Text Box 14"/>
          <p:cNvSpPr txBox="1">
            <a:spLocks noChangeArrowheads="1"/>
          </p:cNvSpPr>
          <p:nvPr/>
        </p:nvSpPr>
        <p:spPr bwMode="auto">
          <a:xfrm>
            <a:off x="900113" y="4292600"/>
            <a:ext cx="7416800" cy="588963"/>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200">
                <a:latin typeface="Times New Roman" pitchFamily="18" charset="0"/>
                <a:ea typeface="楷体_GB2312" pitchFamily="49" charset="-122"/>
              </a:rPr>
              <a:t>在一定条件下</a:t>
            </a:r>
            <a:r>
              <a:rPr kumimoji="1" lang="en-US" altLang="zh-CN" sz="3200">
                <a:latin typeface="Times New Roman" pitchFamily="18" charset="0"/>
                <a:ea typeface="楷体_GB2312" pitchFamily="49" charset="-122"/>
              </a:rPr>
              <a:t>, </a:t>
            </a:r>
            <a:r>
              <a:rPr kumimoji="1" lang="zh-CN" altLang="en-US" sz="3200">
                <a:latin typeface="Times New Roman" pitchFamily="18" charset="0"/>
                <a:ea typeface="楷体_GB2312" pitchFamily="49" charset="-122"/>
              </a:rPr>
              <a:t>极大似然估计具有一致性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21186"/>
                                        </p:tgtEl>
                                        <p:attrNameLst>
                                          <p:attrName>style.visibility</p:attrName>
                                        </p:attrNameLst>
                                      </p:cBhvr>
                                      <p:to>
                                        <p:strVal val="visible"/>
                                      </p:to>
                                    </p:set>
                                    <p:anim calcmode="lin" valueType="num">
                                      <p:cBhvr>
                                        <p:cTn id="7" dur="500" fill="hold"/>
                                        <p:tgtEl>
                                          <p:spTgt spid="221186"/>
                                        </p:tgtEl>
                                        <p:attrNameLst>
                                          <p:attrName>ppt_w</p:attrName>
                                        </p:attrNameLst>
                                      </p:cBhvr>
                                      <p:tavLst>
                                        <p:tav tm="0">
                                          <p:val>
                                            <p:fltVal val="0"/>
                                          </p:val>
                                        </p:tav>
                                        <p:tav tm="100000">
                                          <p:val>
                                            <p:strVal val="#ppt_w"/>
                                          </p:val>
                                        </p:tav>
                                      </p:tavLst>
                                    </p:anim>
                                    <p:anim calcmode="lin" valueType="num">
                                      <p:cBhvr>
                                        <p:cTn id="8" dur="500" fill="hold"/>
                                        <p:tgtEl>
                                          <p:spTgt spid="221186"/>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221187"/>
                                        </p:tgtEl>
                                        <p:attrNameLst>
                                          <p:attrName>style.visibility</p:attrName>
                                        </p:attrNameLst>
                                      </p:cBhvr>
                                      <p:to>
                                        <p:strVal val="visible"/>
                                      </p:to>
                                    </p:set>
                                    <p:animEffect transition="in" filter="wipe(up)">
                                      <p:cBhvr>
                                        <p:cTn id="13" dur="500"/>
                                        <p:tgtEl>
                                          <p:spTgt spid="22118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21197"/>
                                        </p:tgtEl>
                                        <p:attrNameLst>
                                          <p:attrName>style.visibility</p:attrName>
                                        </p:attrNameLst>
                                      </p:cBhvr>
                                      <p:to>
                                        <p:strVal val="visible"/>
                                      </p:to>
                                    </p:set>
                                    <p:animEffect transition="in" filter="wipe(up)">
                                      <p:cBhvr>
                                        <p:cTn id="23" dur="500"/>
                                        <p:tgtEl>
                                          <p:spTgt spid="22119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21198"/>
                                        </p:tgtEl>
                                        <p:attrNameLst>
                                          <p:attrName>style.visibility</p:attrName>
                                        </p:attrNameLst>
                                      </p:cBhvr>
                                      <p:to>
                                        <p:strVal val="visible"/>
                                      </p:to>
                                    </p:set>
                                    <p:animEffect transition="in" filter="wipe(up)">
                                      <p:cBhvr>
                                        <p:cTn id="28" dur="500"/>
                                        <p:tgtEl>
                                          <p:spTgt spid="221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6" grpId="0"/>
      <p:bldP spid="221187" grpId="0" autoUpdateAnimBg="0"/>
      <p:bldP spid="221197" grpId="0" animBg="1" autoUpdateAnimBg="0"/>
      <p:bldP spid="221198"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82" name="Text Box 10"/>
          <p:cNvSpPr txBox="1">
            <a:spLocks noChangeArrowheads="1"/>
          </p:cNvSpPr>
          <p:nvPr/>
        </p:nvSpPr>
        <p:spPr bwMode="auto">
          <a:xfrm>
            <a:off x="323528" y="1216777"/>
            <a:ext cx="2808287" cy="579438"/>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kumimoji="1" lang="en-US" altLang="zh-CN" sz="3200" dirty="0">
                <a:latin typeface="Times New Roman" pitchFamily="18" charset="0"/>
              </a:rPr>
              <a:t>1. </a:t>
            </a:r>
            <a:r>
              <a:rPr kumimoji="1" lang="zh-CN" altLang="en-US" sz="3200" dirty="0">
                <a:latin typeface="Times New Roman" pitchFamily="18" charset="0"/>
              </a:rPr>
              <a:t>点估计问题</a:t>
            </a:r>
          </a:p>
        </p:txBody>
      </p:sp>
      <p:graphicFrame>
        <p:nvGraphicFramePr>
          <p:cNvPr id="182283" name="Object 11"/>
          <p:cNvGraphicFramePr>
            <a:graphicFrameLocks noChangeAspect="1"/>
          </p:cNvGraphicFramePr>
          <p:nvPr>
            <p:extLst>
              <p:ext uri="{D42A27DB-BD31-4B8C-83A1-F6EECF244321}">
                <p14:modId xmlns:p14="http://schemas.microsoft.com/office/powerpoint/2010/main" val="4278460633"/>
              </p:ext>
            </p:extLst>
          </p:nvPr>
        </p:nvGraphicFramePr>
        <p:xfrm>
          <a:off x="841375" y="1917700"/>
          <a:ext cx="6834188" cy="1174750"/>
        </p:xfrm>
        <a:graphic>
          <a:graphicData uri="http://schemas.openxmlformats.org/presentationml/2006/ole">
            <mc:AlternateContent xmlns:mc="http://schemas.openxmlformats.org/markup-compatibility/2006">
              <mc:Choice xmlns:v="urn:schemas-microsoft-com:vml" Requires="v">
                <p:oleObj spid="_x0000_s7570" name="Equation" r:id="rId3" imgW="2806560" imgH="482400" progId="Equation.DSMT4">
                  <p:embed/>
                </p:oleObj>
              </mc:Choice>
              <mc:Fallback>
                <p:oleObj name="Equation" r:id="rId3" imgW="2806560" imgH="482400" progId="Equation.DSMT4">
                  <p:embed/>
                  <p:pic>
                    <p:nvPicPr>
                      <p:cNvPr id="0" name="Object 11"/>
                      <p:cNvPicPr>
                        <a:picLocks noChangeAspect="1" noChangeArrowheads="1"/>
                      </p:cNvPicPr>
                      <p:nvPr/>
                    </p:nvPicPr>
                    <p:blipFill>
                      <a:blip r:embed="rId4"/>
                      <a:srcRect/>
                      <a:stretch>
                        <a:fillRect/>
                      </a:stretch>
                    </p:blipFill>
                    <p:spPr bwMode="auto">
                      <a:xfrm>
                        <a:off x="841375" y="1917700"/>
                        <a:ext cx="6834188" cy="117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2284" name="Object 12"/>
          <p:cNvGraphicFramePr>
            <a:graphicFrameLocks noChangeAspect="1"/>
          </p:cNvGraphicFramePr>
          <p:nvPr>
            <p:extLst>
              <p:ext uri="{D42A27DB-BD31-4B8C-83A1-F6EECF244321}">
                <p14:modId xmlns:p14="http://schemas.microsoft.com/office/powerpoint/2010/main" val="2500437160"/>
              </p:ext>
            </p:extLst>
          </p:nvPr>
        </p:nvGraphicFramePr>
        <p:xfrm>
          <a:off x="930275" y="3068638"/>
          <a:ext cx="4975225" cy="1425575"/>
        </p:xfrm>
        <a:graphic>
          <a:graphicData uri="http://schemas.openxmlformats.org/presentationml/2006/ole">
            <mc:AlternateContent xmlns:mc="http://schemas.openxmlformats.org/markup-compatibility/2006">
              <mc:Choice xmlns:v="urn:schemas-microsoft-com:vml" Requires="v">
                <p:oleObj spid="_x0000_s7571" name="Equation" r:id="rId5" imgW="1942920" imgH="558720" progId="Equation.DSMT4">
                  <p:embed/>
                </p:oleObj>
              </mc:Choice>
              <mc:Fallback>
                <p:oleObj name="Equation" r:id="rId5" imgW="1942920" imgH="558720" progId="Equation.DSMT4">
                  <p:embed/>
                  <p:pic>
                    <p:nvPicPr>
                      <p:cNvPr id="0" name="Object 12"/>
                      <p:cNvPicPr>
                        <a:picLocks noChangeAspect="1" noChangeArrowheads="1"/>
                      </p:cNvPicPr>
                      <p:nvPr/>
                    </p:nvPicPr>
                    <p:blipFill>
                      <a:blip r:embed="rId6"/>
                      <a:srcRect/>
                      <a:stretch>
                        <a:fillRect/>
                      </a:stretch>
                    </p:blipFill>
                    <p:spPr bwMode="auto">
                      <a:xfrm>
                        <a:off x="930275" y="3068638"/>
                        <a:ext cx="4975225" cy="1425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10"/>
          <p:cNvSpPr txBox="1">
            <a:spLocks noChangeArrowheads="1"/>
          </p:cNvSpPr>
          <p:nvPr/>
        </p:nvSpPr>
        <p:spPr bwMode="auto">
          <a:xfrm>
            <a:off x="288032" y="4667274"/>
            <a:ext cx="8244408" cy="1384995"/>
          </a:xfrm>
          <a:prstGeom prst="rect">
            <a:avLst/>
          </a:prstGeom>
          <a:solidFill>
            <a:schemeClr val="accent6">
              <a:lumMod val="60000"/>
              <a:lumOff val="40000"/>
            </a:schemeClr>
          </a:solidFill>
          <a:ln>
            <a:noFill/>
          </a:ln>
        </p:spPr>
        <p:txBody>
          <a:bodyPr wrap="squar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ts val="0"/>
              </a:spcBef>
              <a:defRPr/>
            </a:pPr>
            <a:r>
              <a:rPr kumimoji="1" lang="zh-CN" altLang="en-US" sz="2800" b="1" dirty="0">
                <a:latin typeface="Times New Roman" pitchFamily="18" charset="0"/>
              </a:rPr>
              <a:t>两种常用的方法</a:t>
            </a:r>
            <a:r>
              <a:rPr kumimoji="1" lang="zh-CN" altLang="en-US" sz="2800" dirty="0">
                <a:latin typeface="Times New Roman" pitchFamily="18" charset="0"/>
              </a:rPr>
              <a:t>：</a:t>
            </a:r>
            <a:endParaRPr kumimoji="1" lang="en-US" altLang="zh-CN" sz="2800" dirty="0">
              <a:latin typeface="Times New Roman" pitchFamily="18" charset="0"/>
            </a:endParaRPr>
          </a:p>
          <a:p>
            <a:pPr eaLnBrk="1" hangingPunct="1">
              <a:spcBef>
                <a:spcPts val="0"/>
              </a:spcBef>
              <a:defRPr/>
            </a:pPr>
            <a:r>
              <a:rPr kumimoji="1" lang="en-US" altLang="zh-CN" sz="2800" b="1" dirty="0">
                <a:latin typeface="Times New Roman" pitchFamily="18" charset="0"/>
              </a:rPr>
              <a:t>1. </a:t>
            </a:r>
            <a:r>
              <a:rPr kumimoji="1" lang="zh-CN" altLang="en-US" sz="2800" b="1" dirty="0">
                <a:latin typeface="Times New Roman" pitchFamily="18" charset="0"/>
              </a:rPr>
              <a:t>矩估计 </a:t>
            </a:r>
            <a:r>
              <a:rPr kumimoji="1" lang="en-US" altLang="zh-CN" sz="2800" b="1" dirty="0">
                <a:latin typeface="Times New Roman" pitchFamily="18" charset="0"/>
              </a:rPr>
              <a:t>Moment Estimation</a:t>
            </a:r>
          </a:p>
          <a:p>
            <a:pPr eaLnBrk="1" hangingPunct="1">
              <a:spcBef>
                <a:spcPts val="0"/>
              </a:spcBef>
              <a:defRPr/>
            </a:pPr>
            <a:r>
              <a:rPr kumimoji="1" lang="en-US" altLang="zh-CN" sz="2800" b="1" dirty="0">
                <a:latin typeface="Times New Roman" pitchFamily="18" charset="0"/>
              </a:rPr>
              <a:t>2. </a:t>
            </a:r>
            <a:r>
              <a:rPr kumimoji="1" lang="zh-CN" altLang="en-US" sz="2800" b="1" dirty="0">
                <a:latin typeface="Times New Roman" pitchFamily="18" charset="0"/>
              </a:rPr>
              <a:t>极大似然估计</a:t>
            </a:r>
            <a:r>
              <a:rPr kumimoji="1" lang="en-US" altLang="zh-CN" sz="2800" b="1" dirty="0">
                <a:latin typeface="Times New Roman" pitchFamily="18" charset="0"/>
              </a:rPr>
              <a:t>Maximum Likelihood Estimation</a:t>
            </a:r>
            <a:endParaRPr kumimoji="1" lang="zh-CN" altLang="en-US" sz="2800" b="1" dirty="0">
              <a:latin typeface="Times New Roman" pitchFamily="18" charset="0"/>
            </a:endParaRPr>
          </a:p>
        </p:txBody>
      </p:sp>
      <p:sp>
        <p:nvSpPr>
          <p:cNvPr id="2" name="标题 1"/>
          <p:cNvSpPr>
            <a:spLocks noGrp="1"/>
          </p:cNvSpPr>
          <p:nvPr>
            <p:ph type="title"/>
          </p:nvPr>
        </p:nvSpPr>
        <p:spPr/>
        <p:txBody>
          <a:bodyPr>
            <a:normAutofit/>
          </a:bodyPr>
          <a:lstStyle/>
          <a:p>
            <a:r>
              <a:rPr lang="en-US" altLang="zh-CN" dirty="0"/>
              <a:t>§6.1 </a:t>
            </a:r>
            <a:r>
              <a:rPr lang="zh-CN" altLang="en-US" dirty="0"/>
              <a:t>参数的点估计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82282"/>
                                        </p:tgtEl>
                                        <p:attrNameLst>
                                          <p:attrName>style.visibility</p:attrName>
                                        </p:attrNameLst>
                                      </p:cBhvr>
                                      <p:to>
                                        <p:strVal val="visible"/>
                                      </p:to>
                                    </p:set>
                                    <p:animEffect transition="in" filter="wipe(left)">
                                      <p:cBhvr>
                                        <p:cTn id="7" dur="300"/>
                                        <p:tgtEl>
                                          <p:spTgt spid="1822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2283"/>
                                        </p:tgtEl>
                                        <p:attrNameLst>
                                          <p:attrName>style.visibility</p:attrName>
                                        </p:attrNameLst>
                                      </p:cBhvr>
                                      <p:to>
                                        <p:strVal val="visible"/>
                                      </p:to>
                                    </p:set>
                                    <p:animEffect transition="in" filter="wipe(left)">
                                      <p:cBhvr>
                                        <p:cTn id="12" dur="500"/>
                                        <p:tgtEl>
                                          <p:spTgt spid="1822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2284"/>
                                        </p:tgtEl>
                                        <p:attrNameLst>
                                          <p:attrName>style.visibility</p:attrName>
                                        </p:attrNameLst>
                                      </p:cBhvr>
                                      <p:to>
                                        <p:strVal val="visible"/>
                                      </p:to>
                                    </p:set>
                                    <p:animEffect transition="in" filter="wipe(left)">
                                      <p:cBhvr>
                                        <p:cTn id="17" dur="500"/>
                                        <p:tgtEl>
                                          <p:spTgt spid="1822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2" grpId="0" animBg="1" autoUpdateAnimBg="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684213" y="1049338"/>
            <a:ext cx="2879725" cy="646112"/>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kumimoji="1" lang="en-US" altLang="zh-CN" sz="3600" dirty="0">
                <a:latin typeface="Times New Roman" pitchFamily="18" charset="0"/>
              </a:rPr>
              <a:t>2. </a:t>
            </a:r>
            <a:r>
              <a:rPr kumimoji="1" lang="zh-CN" altLang="en-US" sz="3600" dirty="0">
                <a:latin typeface="Times New Roman" pitchFamily="18" charset="0"/>
              </a:rPr>
              <a:t>矩估计法</a:t>
            </a:r>
          </a:p>
        </p:txBody>
      </p:sp>
      <p:sp>
        <p:nvSpPr>
          <p:cNvPr id="181251" name="Text Box 3"/>
          <p:cNvSpPr txBox="1">
            <a:spLocks noChangeArrowheads="1"/>
          </p:cNvSpPr>
          <p:nvPr/>
        </p:nvSpPr>
        <p:spPr bwMode="auto">
          <a:xfrm>
            <a:off x="755650" y="3500438"/>
            <a:ext cx="1295400" cy="650875"/>
          </a:xfrm>
          <a:prstGeom prst="rect">
            <a:avLst/>
          </a:prstGeom>
          <a:solidFill>
            <a:schemeClr val="tx2">
              <a:lumMod val="40000"/>
              <a:lumOff val="60000"/>
            </a:schemeClr>
          </a:solidFill>
          <a:ln w="9525">
            <a:solidFill>
              <a:srgbClr val="FFFFFF"/>
            </a:solidFill>
            <a:miter lim="800000"/>
            <a:headEnd/>
            <a:tailEnd/>
          </a:ln>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600" b="1">
                <a:latin typeface="Times New Roman" pitchFamily="18" charset="0"/>
              </a:rPr>
              <a:t> </a:t>
            </a:r>
            <a:r>
              <a:rPr kumimoji="1" lang="zh-CN" altLang="en-US" sz="3600" b="1">
                <a:latin typeface="Times New Roman" pitchFamily="18" charset="0"/>
              </a:rPr>
              <a:t>方法</a:t>
            </a:r>
          </a:p>
        </p:txBody>
      </p:sp>
      <p:sp>
        <p:nvSpPr>
          <p:cNvPr id="181252" name="Rectangle 4"/>
          <p:cNvSpPr>
            <a:spLocks noChangeArrowheads="1"/>
          </p:cNvSpPr>
          <p:nvPr/>
        </p:nvSpPr>
        <p:spPr bwMode="auto">
          <a:xfrm>
            <a:off x="2051050" y="3624263"/>
            <a:ext cx="6481763" cy="2252662"/>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lnSpc>
                <a:spcPct val="130000"/>
              </a:lnSpc>
              <a:spcBef>
                <a:spcPct val="50000"/>
              </a:spcBef>
            </a:pPr>
            <a:r>
              <a:rPr kumimoji="1" lang="zh-CN" altLang="en-US" sz="3600" dirty="0">
                <a:latin typeface="Times New Roman" pitchFamily="18" charset="0"/>
                <a:ea typeface="楷体_GB2312" pitchFamily="49" charset="-122"/>
              </a:rPr>
              <a:t>用</a:t>
            </a:r>
            <a:r>
              <a:rPr kumimoji="1" lang="zh-CN" altLang="en-US" sz="3600" u="sng" dirty="0">
                <a:latin typeface="Times New Roman" pitchFamily="18" charset="0"/>
                <a:ea typeface="楷体_GB2312" pitchFamily="49" charset="-122"/>
              </a:rPr>
              <a:t>样本</a:t>
            </a:r>
            <a:r>
              <a:rPr kumimoji="1" lang="zh-CN" altLang="en-US" sz="3600" i="1" u="sng" dirty="0">
                <a:latin typeface="Times New Roman" pitchFamily="18" charset="0"/>
                <a:ea typeface="楷体_GB2312" pitchFamily="49" charset="-122"/>
              </a:rPr>
              <a:t> </a:t>
            </a:r>
            <a:r>
              <a:rPr kumimoji="1" lang="en-US" altLang="zh-CN" sz="3600" i="1" u="sng" dirty="0">
                <a:latin typeface="Times New Roman" pitchFamily="18" charset="0"/>
                <a:ea typeface="楷体_GB2312" pitchFamily="49" charset="-122"/>
              </a:rPr>
              <a:t>k</a:t>
            </a:r>
            <a:r>
              <a:rPr kumimoji="1" lang="en-US" altLang="zh-CN" sz="3600" u="sng" dirty="0">
                <a:latin typeface="Times New Roman" pitchFamily="18" charset="0"/>
                <a:ea typeface="楷体_GB2312" pitchFamily="49" charset="-122"/>
              </a:rPr>
              <a:t> </a:t>
            </a:r>
            <a:r>
              <a:rPr kumimoji="1" lang="zh-CN" altLang="en-US" sz="3600" u="sng" dirty="0">
                <a:latin typeface="Times New Roman" pitchFamily="18" charset="0"/>
                <a:ea typeface="楷体_GB2312" pitchFamily="49" charset="-122"/>
              </a:rPr>
              <a:t>阶矩</a:t>
            </a:r>
            <a:r>
              <a:rPr kumimoji="1" lang="zh-CN" altLang="en-US" sz="3600" dirty="0">
                <a:latin typeface="Times New Roman" pitchFamily="18" charset="0"/>
                <a:ea typeface="楷体_GB2312" pitchFamily="49" charset="-122"/>
              </a:rPr>
              <a:t>作为</a:t>
            </a:r>
            <a:r>
              <a:rPr kumimoji="1" lang="zh-CN" altLang="en-US" sz="3600" u="sng" dirty="0">
                <a:latin typeface="Times New Roman" pitchFamily="18" charset="0"/>
                <a:ea typeface="楷体_GB2312" pitchFamily="49" charset="-122"/>
              </a:rPr>
              <a:t>总体</a:t>
            </a:r>
            <a:r>
              <a:rPr kumimoji="1" lang="zh-CN" altLang="en-US" sz="3600" i="1" u="sng" dirty="0">
                <a:latin typeface="Times New Roman" pitchFamily="18" charset="0"/>
                <a:ea typeface="楷体_GB2312" pitchFamily="49" charset="-122"/>
              </a:rPr>
              <a:t> </a:t>
            </a:r>
            <a:r>
              <a:rPr kumimoji="1" lang="en-US" altLang="zh-CN" sz="3600" i="1" u="sng" dirty="0">
                <a:latin typeface="Times New Roman" pitchFamily="18" charset="0"/>
                <a:ea typeface="楷体_GB2312" pitchFamily="49" charset="-122"/>
              </a:rPr>
              <a:t>k</a:t>
            </a:r>
            <a:r>
              <a:rPr kumimoji="1" lang="en-US" altLang="zh-CN" sz="3600" u="sng" dirty="0">
                <a:latin typeface="Times New Roman" pitchFamily="18" charset="0"/>
                <a:ea typeface="楷体_GB2312" pitchFamily="49" charset="-122"/>
              </a:rPr>
              <a:t> </a:t>
            </a:r>
            <a:r>
              <a:rPr kumimoji="1" lang="zh-CN" altLang="en-US" sz="3600" u="sng" dirty="0">
                <a:latin typeface="Times New Roman" pitchFamily="18" charset="0"/>
                <a:ea typeface="楷体_GB2312" pitchFamily="49" charset="-122"/>
              </a:rPr>
              <a:t>阶矩</a:t>
            </a:r>
            <a:r>
              <a:rPr kumimoji="1" lang="zh-CN" altLang="en-US" sz="3600" dirty="0">
                <a:latin typeface="Times New Roman" pitchFamily="18" charset="0"/>
                <a:ea typeface="楷体_GB2312" pitchFamily="49" charset="-122"/>
              </a:rPr>
              <a:t>的估计量</a:t>
            </a:r>
            <a:r>
              <a:rPr kumimoji="1" lang="en-US" altLang="zh-CN" sz="3600" dirty="0">
                <a:latin typeface="Times New Roman" pitchFamily="18" charset="0"/>
                <a:ea typeface="楷体_GB2312" pitchFamily="49" charset="-122"/>
              </a:rPr>
              <a:t>, </a:t>
            </a:r>
            <a:r>
              <a:rPr kumimoji="1" lang="zh-CN" altLang="en-US" sz="3600" dirty="0">
                <a:latin typeface="Times New Roman" pitchFamily="18" charset="0"/>
                <a:ea typeface="楷体_GB2312" pitchFamily="49" charset="-122"/>
              </a:rPr>
              <a:t>建立含有待估参数的方程</a:t>
            </a:r>
            <a:r>
              <a:rPr kumimoji="1" lang="en-US" altLang="zh-CN" sz="3600" dirty="0">
                <a:latin typeface="Times New Roman" pitchFamily="18" charset="0"/>
                <a:ea typeface="楷体_GB2312" pitchFamily="49" charset="-122"/>
              </a:rPr>
              <a:t>, </a:t>
            </a:r>
            <a:r>
              <a:rPr kumimoji="1" lang="zh-CN" altLang="en-US" sz="3600" dirty="0">
                <a:latin typeface="Times New Roman" pitchFamily="18" charset="0"/>
                <a:ea typeface="楷体_GB2312" pitchFamily="49" charset="-122"/>
              </a:rPr>
              <a:t>从而解出待估参数。</a:t>
            </a:r>
          </a:p>
        </p:txBody>
      </p:sp>
      <p:sp>
        <p:nvSpPr>
          <p:cNvPr id="181253" name="Rectangle 5"/>
          <p:cNvSpPr>
            <a:spLocks noChangeArrowheads="1"/>
          </p:cNvSpPr>
          <p:nvPr/>
        </p:nvSpPr>
        <p:spPr bwMode="auto">
          <a:xfrm>
            <a:off x="971550" y="1909253"/>
            <a:ext cx="7561263"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lnSpc>
                <a:spcPct val="120000"/>
              </a:lnSpc>
            </a:pPr>
            <a:r>
              <a:rPr kumimoji="1" lang="zh-CN" altLang="en-US" sz="3200" b="1" dirty="0">
                <a:latin typeface="Times New Roman" pitchFamily="18" charset="0"/>
              </a:rPr>
              <a:t>用相应的</a:t>
            </a:r>
            <a:r>
              <a:rPr kumimoji="1" lang="zh-CN" altLang="en-US" sz="3200" b="1" dirty="0">
                <a:solidFill>
                  <a:srgbClr val="FF0000"/>
                </a:solidFill>
                <a:latin typeface="Times New Roman" pitchFamily="18" charset="0"/>
              </a:rPr>
              <a:t>样本矩</a:t>
            </a:r>
            <a:r>
              <a:rPr kumimoji="1" lang="zh-CN" altLang="en-US" sz="3200" b="1" dirty="0">
                <a:latin typeface="Times New Roman" pitchFamily="18" charset="0"/>
              </a:rPr>
              <a:t>去估计</a:t>
            </a:r>
            <a:r>
              <a:rPr kumimoji="1" lang="zh-CN" altLang="en-US" sz="3200" b="1" dirty="0">
                <a:solidFill>
                  <a:srgbClr val="FF0000"/>
                </a:solidFill>
                <a:latin typeface="Times New Roman" pitchFamily="18" charset="0"/>
              </a:rPr>
              <a:t>总体矩</a:t>
            </a:r>
            <a:r>
              <a:rPr kumimoji="1" lang="zh-CN" altLang="en-US" sz="3200" b="1" dirty="0">
                <a:latin typeface="Times New Roman" pitchFamily="18" charset="0"/>
              </a:rPr>
              <a:t>的估计方法称为矩估计法</a:t>
            </a:r>
            <a:r>
              <a:rPr kumimoji="1" lang="en-US" altLang="zh-CN" sz="3200" b="1" dirty="0">
                <a:latin typeface="Times New Roman" pitchFamily="18" charset="0"/>
              </a:rPr>
              <a:t>.</a:t>
            </a:r>
          </a:p>
        </p:txBody>
      </p:sp>
      <p:sp>
        <p:nvSpPr>
          <p:cNvPr id="6" name="TextBox 5"/>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1250"/>
                                        </p:tgtEl>
                                        <p:attrNameLst>
                                          <p:attrName>style.visibility</p:attrName>
                                        </p:attrNameLst>
                                      </p:cBhvr>
                                      <p:to>
                                        <p:strVal val="visible"/>
                                      </p:to>
                                    </p:set>
                                    <p:anim calcmode="lin" valueType="num">
                                      <p:cBhvr additive="base">
                                        <p:cTn id="7" dur="500" fill="hold"/>
                                        <p:tgtEl>
                                          <p:spTgt spid="181250"/>
                                        </p:tgtEl>
                                        <p:attrNameLst>
                                          <p:attrName>ppt_x</p:attrName>
                                        </p:attrNameLst>
                                      </p:cBhvr>
                                      <p:tavLst>
                                        <p:tav tm="0">
                                          <p:val>
                                            <p:strVal val="0-#ppt_w/2"/>
                                          </p:val>
                                        </p:tav>
                                        <p:tav tm="100000">
                                          <p:val>
                                            <p:strVal val="#ppt_x"/>
                                          </p:val>
                                        </p:tav>
                                      </p:tavLst>
                                    </p:anim>
                                    <p:anim calcmode="lin" valueType="num">
                                      <p:cBhvr additive="base">
                                        <p:cTn id="8" dur="500" fill="hold"/>
                                        <p:tgtEl>
                                          <p:spTgt spid="18125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81253"/>
                                        </p:tgtEl>
                                        <p:attrNameLst>
                                          <p:attrName>style.visibility</p:attrName>
                                        </p:attrNameLst>
                                      </p:cBhvr>
                                      <p:to>
                                        <p:strVal val="visible"/>
                                      </p:to>
                                    </p:set>
                                    <p:anim calcmode="lin" valueType="num">
                                      <p:cBhvr>
                                        <p:cTn id="13" dur="500" fill="hold"/>
                                        <p:tgtEl>
                                          <p:spTgt spid="181253"/>
                                        </p:tgtEl>
                                        <p:attrNameLst>
                                          <p:attrName>ppt_w</p:attrName>
                                        </p:attrNameLst>
                                      </p:cBhvr>
                                      <p:tavLst>
                                        <p:tav tm="0">
                                          <p:val>
                                            <p:strVal val="2/3*#ppt_w"/>
                                          </p:val>
                                        </p:tav>
                                        <p:tav tm="100000">
                                          <p:val>
                                            <p:strVal val="#ppt_w"/>
                                          </p:val>
                                        </p:tav>
                                      </p:tavLst>
                                    </p:anim>
                                    <p:anim calcmode="lin" valueType="num">
                                      <p:cBhvr>
                                        <p:cTn id="14" dur="500" fill="hold"/>
                                        <p:tgtEl>
                                          <p:spTgt spid="181253"/>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81251"/>
                                        </p:tgtEl>
                                        <p:attrNameLst>
                                          <p:attrName>style.visibility</p:attrName>
                                        </p:attrNameLst>
                                      </p:cBhvr>
                                      <p:to>
                                        <p:strVal val="visible"/>
                                      </p:to>
                                    </p:set>
                                    <p:animEffect transition="in" filter="wipe(left)">
                                      <p:cBhvr>
                                        <p:cTn id="19" dur="500"/>
                                        <p:tgtEl>
                                          <p:spTgt spid="181251"/>
                                        </p:tgtEl>
                                      </p:cBhvr>
                                    </p:animEffect>
                                  </p:childTnLst>
                                </p:cTn>
                              </p:par>
                            </p:childTnLst>
                          </p:cTn>
                        </p:par>
                        <p:par>
                          <p:cTn id="20" fill="hold" nodeType="afterGroup">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81252"/>
                                        </p:tgtEl>
                                        <p:attrNameLst>
                                          <p:attrName>style.visibility</p:attrName>
                                        </p:attrNameLst>
                                      </p:cBhvr>
                                      <p:to>
                                        <p:strVal val="visible"/>
                                      </p:to>
                                    </p:set>
                                    <p:animEffect transition="in" filter="wipe(left)">
                                      <p:cBhvr>
                                        <p:cTn id="23" dur="500"/>
                                        <p:tgtEl>
                                          <p:spTgt spid="181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0" grpId="0" animBg="1" autoUpdateAnimBg="0"/>
      <p:bldP spid="181251" grpId="0" animBg="1" autoUpdateAnimBg="0"/>
      <p:bldP spid="181252" grpId="0" animBg="1" autoUpdateAnimBg="0"/>
      <p:bldP spid="18125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971550" y="620688"/>
            <a:ext cx="3841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a:latin typeface="Times New Roman" pitchFamily="18" charset="0"/>
                <a:ea typeface="楷体_GB2312" pitchFamily="49" charset="-122"/>
              </a:rPr>
              <a:t>设待估计的参数为</a:t>
            </a:r>
          </a:p>
        </p:txBody>
      </p:sp>
      <p:graphicFrame>
        <p:nvGraphicFramePr>
          <p:cNvPr id="180227" name="Object 3"/>
          <p:cNvGraphicFramePr>
            <a:graphicFrameLocks noChangeAspect="1"/>
          </p:cNvGraphicFramePr>
          <p:nvPr>
            <p:extLst>
              <p:ext uri="{D42A27DB-BD31-4B8C-83A1-F6EECF244321}">
                <p14:modId xmlns:p14="http://schemas.microsoft.com/office/powerpoint/2010/main" val="3886423225"/>
              </p:ext>
            </p:extLst>
          </p:nvPr>
        </p:nvGraphicFramePr>
        <p:xfrm>
          <a:off x="4819532" y="620367"/>
          <a:ext cx="2124890" cy="648393"/>
        </p:xfrm>
        <a:graphic>
          <a:graphicData uri="http://schemas.openxmlformats.org/presentationml/2006/ole">
            <mc:AlternateContent xmlns:mc="http://schemas.openxmlformats.org/markup-compatibility/2006">
              <mc:Choice xmlns:v="urn:schemas-microsoft-com:vml" Requires="v">
                <p:oleObj spid="_x0000_s62637" name="Equation" r:id="rId3" imgW="749160" imgH="228600" progId="Equation.DSMT4">
                  <p:embed/>
                </p:oleObj>
              </mc:Choice>
              <mc:Fallback>
                <p:oleObj name="Equation" r:id="rId3" imgW="749160" imgH="228600" progId="Equation.DSMT4">
                  <p:embed/>
                  <p:pic>
                    <p:nvPicPr>
                      <p:cNvPr id="0" name="Object 3"/>
                      <p:cNvPicPr>
                        <a:picLocks noChangeAspect="1" noChangeArrowheads="1"/>
                      </p:cNvPicPr>
                      <p:nvPr/>
                    </p:nvPicPr>
                    <p:blipFill>
                      <a:blip r:embed="rId4"/>
                      <a:srcRect/>
                      <a:stretch>
                        <a:fillRect/>
                      </a:stretch>
                    </p:blipFill>
                    <p:spPr bwMode="auto">
                      <a:xfrm>
                        <a:off x="4819532" y="620367"/>
                        <a:ext cx="2124890" cy="648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0228" name="Text Box 4"/>
          <p:cNvSpPr txBox="1">
            <a:spLocks noChangeArrowheads="1"/>
          </p:cNvSpPr>
          <p:nvPr/>
        </p:nvSpPr>
        <p:spPr bwMode="auto">
          <a:xfrm>
            <a:off x="879475" y="1479526"/>
            <a:ext cx="5645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dirty="0">
                <a:latin typeface="Times New Roman" pitchFamily="18" charset="0"/>
                <a:ea typeface="楷体_GB2312" pitchFamily="49" charset="-122"/>
              </a:rPr>
              <a:t>设</a:t>
            </a:r>
            <a:r>
              <a:rPr kumimoji="1" lang="zh-CN" altLang="en-US" sz="3600" dirty="0">
                <a:solidFill>
                  <a:srgbClr val="FF0000"/>
                </a:solidFill>
                <a:latin typeface="Times New Roman" pitchFamily="18" charset="0"/>
                <a:ea typeface="楷体_GB2312" pitchFamily="49" charset="-122"/>
              </a:rPr>
              <a:t>总体的</a:t>
            </a:r>
            <a:r>
              <a:rPr kumimoji="1" lang="zh-CN" altLang="en-US" sz="3600" i="1" dirty="0">
                <a:solidFill>
                  <a:srgbClr val="FF0000"/>
                </a:solidFill>
                <a:latin typeface="Times New Roman" pitchFamily="18" charset="0"/>
                <a:ea typeface="楷体_GB2312" pitchFamily="49" charset="-122"/>
              </a:rPr>
              <a:t> </a:t>
            </a:r>
            <a:r>
              <a:rPr kumimoji="1" lang="en-US" altLang="zh-CN" sz="3600" i="1" dirty="0">
                <a:solidFill>
                  <a:srgbClr val="FF0000"/>
                </a:solidFill>
                <a:latin typeface="Times New Roman" pitchFamily="18" charset="0"/>
                <a:ea typeface="楷体_GB2312" pitchFamily="49" charset="-122"/>
              </a:rPr>
              <a:t>k </a:t>
            </a:r>
            <a:r>
              <a:rPr kumimoji="1" lang="zh-CN" altLang="en-US" sz="3600" dirty="0">
                <a:solidFill>
                  <a:srgbClr val="FF0000"/>
                </a:solidFill>
                <a:latin typeface="Times New Roman" pitchFamily="18" charset="0"/>
                <a:ea typeface="楷体_GB2312" pitchFamily="49" charset="-122"/>
              </a:rPr>
              <a:t>阶矩</a:t>
            </a:r>
            <a:r>
              <a:rPr kumimoji="1" lang="zh-CN" altLang="en-US" sz="3600" dirty="0">
                <a:latin typeface="Times New Roman" pitchFamily="18" charset="0"/>
                <a:ea typeface="楷体_GB2312" pitchFamily="49" charset="-122"/>
              </a:rPr>
              <a:t>存在，记为</a:t>
            </a:r>
          </a:p>
        </p:txBody>
      </p:sp>
      <p:graphicFrame>
        <p:nvGraphicFramePr>
          <p:cNvPr id="180229" name="Object 5"/>
          <p:cNvGraphicFramePr>
            <a:graphicFrameLocks noChangeAspect="1"/>
          </p:cNvGraphicFramePr>
          <p:nvPr>
            <p:extLst>
              <p:ext uri="{D42A27DB-BD31-4B8C-83A1-F6EECF244321}">
                <p14:modId xmlns:p14="http://schemas.microsoft.com/office/powerpoint/2010/main" val="458955848"/>
              </p:ext>
            </p:extLst>
          </p:nvPr>
        </p:nvGraphicFramePr>
        <p:xfrm>
          <a:off x="2303463" y="2105025"/>
          <a:ext cx="4301420" cy="653652"/>
        </p:xfrm>
        <a:graphic>
          <a:graphicData uri="http://schemas.openxmlformats.org/presentationml/2006/ole">
            <mc:AlternateContent xmlns:mc="http://schemas.openxmlformats.org/markup-compatibility/2006">
              <mc:Choice xmlns:v="urn:schemas-microsoft-com:vml" Requires="v">
                <p:oleObj spid="_x0000_s62638" name="Equation" r:id="rId5" imgW="1587240" imgH="241200" progId="Equation.DSMT4">
                  <p:embed/>
                </p:oleObj>
              </mc:Choice>
              <mc:Fallback>
                <p:oleObj name="Equation" r:id="rId5" imgW="1587240" imgH="241200" progId="Equation.DSMT4">
                  <p:embed/>
                  <p:pic>
                    <p:nvPicPr>
                      <p:cNvPr id="0" name="Object 5"/>
                      <p:cNvPicPr>
                        <a:picLocks noChangeAspect="1" noChangeArrowheads="1"/>
                      </p:cNvPicPr>
                      <p:nvPr/>
                    </p:nvPicPr>
                    <p:blipFill>
                      <a:blip r:embed="rId6"/>
                      <a:srcRect/>
                      <a:stretch>
                        <a:fillRect/>
                      </a:stretch>
                    </p:blipFill>
                    <p:spPr bwMode="auto">
                      <a:xfrm>
                        <a:off x="2303463" y="2105025"/>
                        <a:ext cx="4301420" cy="6536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0230" name="Text Box 6"/>
          <p:cNvSpPr txBox="1">
            <a:spLocks noChangeArrowheads="1"/>
          </p:cNvSpPr>
          <p:nvPr/>
        </p:nvSpPr>
        <p:spPr bwMode="auto">
          <a:xfrm>
            <a:off x="900113" y="3006701"/>
            <a:ext cx="53197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a:solidFill>
                  <a:srgbClr val="FF0000"/>
                </a:solidFill>
                <a:latin typeface="Times New Roman" pitchFamily="18" charset="0"/>
                <a:ea typeface="楷体_GB2312" pitchFamily="49" charset="-122"/>
              </a:rPr>
              <a:t>样本</a:t>
            </a:r>
            <a:r>
              <a:rPr kumimoji="1" lang="en-US" altLang="zh-CN" sz="3200" i="1">
                <a:solidFill>
                  <a:srgbClr val="FF0000"/>
                </a:solidFill>
                <a:latin typeface="Times New Roman" pitchFamily="18" charset="0"/>
                <a:ea typeface="楷体_GB2312" pitchFamily="49" charset="-122"/>
              </a:rPr>
              <a:t>X</a:t>
            </a:r>
            <a:r>
              <a:rPr kumimoji="1" lang="en-US" altLang="zh-CN" sz="3200" baseline="-25000">
                <a:solidFill>
                  <a:srgbClr val="FF0000"/>
                </a:solidFill>
                <a:latin typeface="Times New Roman" pitchFamily="18" charset="0"/>
                <a:ea typeface="楷体_GB2312" pitchFamily="49" charset="-122"/>
              </a:rPr>
              <a:t>1</a:t>
            </a:r>
            <a:r>
              <a:rPr kumimoji="1" lang="en-US" altLang="zh-CN" sz="3200">
                <a:solidFill>
                  <a:srgbClr val="FF0000"/>
                </a:solidFill>
                <a:latin typeface="Times New Roman" pitchFamily="18" charset="0"/>
                <a:ea typeface="楷体_GB2312" pitchFamily="49" charset="-122"/>
              </a:rPr>
              <a:t>, </a:t>
            </a:r>
            <a:r>
              <a:rPr kumimoji="1" lang="en-US" altLang="zh-CN" sz="3200" i="1">
                <a:solidFill>
                  <a:srgbClr val="FF0000"/>
                </a:solidFill>
                <a:latin typeface="Times New Roman" pitchFamily="18" charset="0"/>
                <a:ea typeface="楷体_GB2312" pitchFamily="49" charset="-122"/>
              </a:rPr>
              <a:t>X</a:t>
            </a:r>
            <a:r>
              <a:rPr kumimoji="1" lang="en-US" altLang="zh-CN" sz="3200" baseline="-25000">
                <a:solidFill>
                  <a:srgbClr val="FF0000"/>
                </a:solidFill>
                <a:latin typeface="Times New Roman" pitchFamily="18" charset="0"/>
                <a:ea typeface="楷体_GB2312" pitchFamily="49" charset="-122"/>
              </a:rPr>
              <a:t>2</a:t>
            </a:r>
            <a:r>
              <a:rPr kumimoji="1" lang="en-US" altLang="zh-CN" sz="3200">
                <a:solidFill>
                  <a:srgbClr val="FF0000"/>
                </a:solidFill>
                <a:latin typeface="Times New Roman" pitchFamily="18" charset="0"/>
                <a:ea typeface="楷体_GB2312" pitchFamily="49" charset="-122"/>
              </a:rPr>
              <a:t>,…, </a:t>
            </a:r>
            <a:r>
              <a:rPr kumimoji="1" lang="en-US" altLang="zh-CN" sz="3200" i="1">
                <a:solidFill>
                  <a:srgbClr val="FF0000"/>
                </a:solidFill>
                <a:latin typeface="Times New Roman" pitchFamily="18" charset="0"/>
                <a:ea typeface="楷体_GB2312" pitchFamily="49" charset="-122"/>
              </a:rPr>
              <a:t>X</a:t>
            </a:r>
            <a:r>
              <a:rPr kumimoji="1" lang="en-US" altLang="zh-CN" sz="3200" i="1" baseline="-25000">
                <a:solidFill>
                  <a:srgbClr val="FF0000"/>
                </a:solidFill>
                <a:latin typeface="Times New Roman" pitchFamily="18" charset="0"/>
                <a:ea typeface="楷体_GB2312" pitchFamily="49" charset="-122"/>
              </a:rPr>
              <a:t>n</a:t>
            </a:r>
            <a:r>
              <a:rPr kumimoji="1" lang="en-US" altLang="zh-CN" sz="3600" i="1" baseline="-25000">
                <a:solidFill>
                  <a:srgbClr val="FF0000"/>
                </a:solidFill>
                <a:latin typeface="Times New Roman" pitchFamily="18" charset="0"/>
                <a:ea typeface="楷体_GB2312" pitchFamily="49" charset="-122"/>
              </a:rPr>
              <a:t> </a:t>
            </a:r>
            <a:r>
              <a:rPr kumimoji="1" lang="zh-CN" altLang="en-US" sz="3600">
                <a:solidFill>
                  <a:srgbClr val="FF0000"/>
                </a:solidFill>
                <a:latin typeface="Times New Roman" pitchFamily="18" charset="0"/>
                <a:ea typeface="楷体_GB2312" pitchFamily="49" charset="-122"/>
              </a:rPr>
              <a:t>的</a:t>
            </a:r>
            <a:r>
              <a:rPr kumimoji="1" lang="en-US" altLang="zh-CN" sz="3600" i="1">
                <a:solidFill>
                  <a:srgbClr val="FF0000"/>
                </a:solidFill>
                <a:latin typeface="Times New Roman" pitchFamily="18" charset="0"/>
                <a:ea typeface="楷体_GB2312" pitchFamily="49" charset="-122"/>
              </a:rPr>
              <a:t>k</a:t>
            </a:r>
            <a:r>
              <a:rPr kumimoji="1" lang="zh-CN" altLang="en-US" sz="3600">
                <a:solidFill>
                  <a:srgbClr val="FF0000"/>
                </a:solidFill>
                <a:latin typeface="Times New Roman" pitchFamily="18" charset="0"/>
                <a:ea typeface="楷体_GB2312" pitchFamily="49" charset="-122"/>
              </a:rPr>
              <a:t>阶矩</a:t>
            </a:r>
            <a:r>
              <a:rPr kumimoji="1" lang="zh-CN" altLang="en-US" sz="3600">
                <a:latin typeface="Times New Roman" pitchFamily="18" charset="0"/>
                <a:ea typeface="楷体_GB2312" pitchFamily="49" charset="-122"/>
              </a:rPr>
              <a:t>为</a:t>
            </a:r>
          </a:p>
        </p:txBody>
      </p:sp>
      <p:graphicFrame>
        <p:nvGraphicFramePr>
          <p:cNvPr id="180231" name="Object 7"/>
          <p:cNvGraphicFramePr>
            <a:graphicFrameLocks noChangeAspect="1"/>
          </p:cNvGraphicFramePr>
          <p:nvPr>
            <p:extLst>
              <p:ext uri="{D42A27DB-BD31-4B8C-83A1-F6EECF244321}">
                <p14:modId xmlns:p14="http://schemas.microsoft.com/office/powerpoint/2010/main" val="2075458866"/>
              </p:ext>
            </p:extLst>
          </p:nvPr>
        </p:nvGraphicFramePr>
        <p:xfrm>
          <a:off x="6080845" y="2790581"/>
          <a:ext cx="2235571" cy="1070467"/>
        </p:xfrm>
        <a:graphic>
          <a:graphicData uri="http://schemas.openxmlformats.org/presentationml/2006/ole">
            <mc:AlternateContent xmlns:mc="http://schemas.openxmlformats.org/markup-compatibility/2006">
              <mc:Choice xmlns:v="urn:schemas-microsoft-com:vml" Requires="v">
                <p:oleObj spid="_x0000_s62639" name="Equation" r:id="rId7" imgW="901440" imgH="431640" progId="Equation.DSMT4">
                  <p:embed/>
                </p:oleObj>
              </mc:Choice>
              <mc:Fallback>
                <p:oleObj name="Equation" r:id="rId7" imgW="901440" imgH="431640" progId="Equation.DSMT4">
                  <p:embed/>
                  <p:pic>
                    <p:nvPicPr>
                      <p:cNvPr id="0" name="Object 7"/>
                      <p:cNvPicPr>
                        <a:picLocks noChangeAspect="1" noChangeArrowheads="1"/>
                      </p:cNvPicPr>
                      <p:nvPr/>
                    </p:nvPicPr>
                    <p:blipFill>
                      <a:blip r:embed="rId8"/>
                      <a:srcRect/>
                      <a:stretch>
                        <a:fillRect/>
                      </a:stretch>
                    </p:blipFill>
                    <p:spPr bwMode="auto">
                      <a:xfrm>
                        <a:off x="6080845" y="2790581"/>
                        <a:ext cx="2235571" cy="10704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0232" name="Object 8"/>
          <p:cNvGraphicFramePr>
            <a:graphicFrameLocks noChangeAspect="1"/>
          </p:cNvGraphicFramePr>
          <p:nvPr>
            <p:extLst>
              <p:ext uri="{D42A27DB-BD31-4B8C-83A1-F6EECF244321}">
                <p14:modId xmlns:p14="http://schemas.microsoft.com/office/powerpoint/2010/main" val="2029932350"/>
              </p:ext>
            </p:extLst>
          </p:nvPr>
        </p:nvGraphicFramePr>
        <p:xfrm>
          <a:off x="5436096" y="4594771"/>
          <a:ext cx="2286580" cy="562421"/>
        </p:xfrm>
        <a:graphic>
          <a:graphicData uri="http://schemas.openxmlformats.org/presentationml/2006/ole">
            <mc:AlternateContent xmlns:mc="http://schemas.openxmlformats.org/markup-compatibility/2006">
              <mc:Choice xmlns:v="urn:schemas-microsoft-com:vml" Requires="v">
                <p:oleObj spid="_x0000_s62640" name="Equation" r:id="rId9" imgW="825480" imgH="203040" progId="Equation.DSMT4">
                  <p:embed/>
                </p:oleObj>
              </mc:Choice>
              <mc:Fallback>
                <p:oleObj name="Equation" r:id="rId9" imgW="825480" imgH="203040" progId="Equation.DSMT4">
                  <p:embed/>
                  <p:pic>
                    <p:nvPicPr>
                      <p:cNvPr id="0" name="Object 8"/>
                      <p:cNvPicPr>
                        <a:picLocks noChangeAspect="1" noChangeArrowheads="1"/>
                      </p:cNvPicPr>
                      <p:nvPr/>
                    </p:nvPicPr>
                    <p:blipFill>
                      <a:blip r:embed="rId10"/>
                      <a:srcRect/>
                      <a:stretch>
                        <a:fillRect/>
                      </a:stretch>
                    </p:blipFill>
                    <p:spPr bwMode="auto">
                      <a:xfrm>
                        <a:off x="5436096" y="4594771"/>
                        <a:ext cx="2286580" cy="5624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0233" name="Text Box 9"/>
          <p:cNvSpPr txBox="1">
            <a:spLocks noChangeArrowheads="1"/>
          </p:cNvSpPr>
          <p:nvPr/>
        </p:nvSpPr>
        <p:spPr bwMode="auto">
          <a:xfrm>
            <a:off x="971550" y="4427513"/>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a:latin typeface="Times New Roman" pitchFamily="18" charset="0"/>
                <a:ea typeface="楷体_GB2312" pitchFamily="49" charset="-122"/>
              </a:rPr>
              <a:t>令</a:t>
            </a:r>
          </a:p>
        </p:txBody>
      </p:sp>
      <p:graphicFrame>
        <p:nvGraphicFramePr>
          <p:cNvPr id="180234" name="Object 10"/>
          <p:cNvGraphicFramePr>
            <a:graphicFrameLocks noChangeAspect="1"/>
          </p:cNvGraphicFramePr>
          <p:nvPr>
            <p:extLst>
              <p:ext uri="{D42A27DB-BD31-4B8C-83A1-F6EECF244321}">
                <p14:modId xmlns:p14="http://schemas.microsoft.com/office/powerpoint/2010/main" val="2627161989"/>
              </p:ext>
            </p:extLst>
          </p:nvPr>
        </p:nvGraphicFramePr>
        <p:xfrm>
          <a:off x="1691680" y="4553688"/>
          <a:ext cx="2715293" cy="603504"/>
        </p:xfrm>
        <a:graphic>
          <a:graphicData uri="http://schemas.openxmlformats.org/presentationml/2006/ole">
            <mc:AlternateContent xmlns:mc="http://schemas.openxmlformats.org/markup-compatibility/2006">
              <mc:Choice xmlns:v="urn:schemas-microsoft-com:vml" Requires="v">
                <p:oleObj spid="_x0000_s62641" name="Equation" r:id="rId11" imgW="1028520" imgH="228600" progId="Equation.DSMT4">
                  <p:embed/>
                </p:oleObj>
              </mc:Choice>
              <mc:Fallback>
                <p:oleObj name="Equation" r:id="rId11" imgW="1028520" imgH="228600" progId="Equation.DSMT4">
                  <p:embed/>
                  <p:pic>
                    <p:nvPicPr>
                      <p:cNvPr id="0" name="Object 10"/>
                      <p:cNvPicPr>
                        <a:picLocks noChangeAspect="1" noChangeArrowheads="1"/>
                      </p:cNvPicPr>
                      <p:nvPr/>
                    </p:nvPicPr>
                    <p:blipFill>
                      <a:blip r:embed="rId12"/>
                      <a:srcRect/>
                      <a:stretch>
                        <a:fillRect/>
                      </a:stretch>
                    </p:blipFill>
                    <p:spPr bwMode="auto">
                      <a:xfrm>
                        <a:off x="1691680" y="4553688"/>
                        <a:ext cx="2715293" cy="6035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0235" name="Object 11"/>
          <p:cNvGraphicFramePr>
            <a:graphicFrameLocks noChangeAspect="1"/>
          </p:cNvGraphicFramePr>
          <p:nvPr>
            <p:extLst>
              <p:ext uri="{D42A27DB-BD31-4B8C-83A1-F6EECF244321}">
                <p14:modId xmlns:p14="http://schemas.microsoft.com/office/powerpoint/2010/main" val="3818378016"/>
              </p:ext>
            </p:extLst>
          </p:nvPr>
        </p:nvGraphicFramePr>
        <p:xfrm>
          <a:off x="4278313" y="4499966"/>
          <a:ext cx="1174813" cy="729234"/>
        </p:xfrm>
        <a:graphic>
          <a:graphicData uri="http://schemas.openxmlformats.org/presentationml/2006/ole">
            <mc:AlternateContent xmlns:mc="http://schemas.openxmlformats.org/markup-compatibility/2006">
              <mc:Choice xmlns:v="urn:schemas-microsoft-com:vml" Requires="v">
                <p:oleObj spid="_x0000_s62642" name="Equation" r:id="rId13" imgW="368280" imgH="228600" progId="Equation.DSMT4">
                  <p:embed/>
                </p:oleObj>
              </mc:Choice>
              <mc:Fallback>
                <p:oleObj name="Equation" r:id="rId13" imgW="368280" imgH="228600" progId="Equation.DSMT4">
                  <p:embed/>
                  <p:pic>
                    <p:nvPicPr>
                      <p:cNvPr id="0" name="Object 11"/>
                      <p:cNvPicPr>
                        <a:picLocks noChangeAspect="1" noChangeArrowheads="1"/>
                      </p:cNvPicPr>
                      <p:nvPr/>
                    </p:nvPicPr>
                    <p:blipFill>
                      <a:blip r:embed="rId14"/>
                      <a:srcRect/>
                      <a:stretch>
                        <a:fillRect/>
                      </a:stretch>
                    </p:blipFill>
                    <p:spPr bwMode="auto">
                      <a:xfrm>
                        <a:off x="4278313" y="4499966"/>
                        <a:ext cx="1174813" cy="729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0236" name="Text Box 12"/>
          <p:cNvSpPr txBox="1">
            <a:spLocks noChangeArrowheads="1"/>
          </p:cNvSpPr>
          <p:nvPr/>
        </p:nvSpPr>
        <p:spPr bwMode="auto">
          <a:xfrm>
            <a:off x="971550" y="5508601"/>
            <a:ext cx="76723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600" dirty="0">
                <a:latin typeface="Times New Roman" pitchFamily="18" charset="0"/>
                <a:ea typeface="楷体_GB2312" pitchFamily="49" charset="-122"/>
              </a:rPr>
              <a:t>——</a:t>
            </a:r>
            <a:r>
              <a:rPr kumimoji="1" lang="zh-CN" altLang="en-US" sz="3600" dirty="0">
                <a:latin typeface="Times New Roman" pitchFamily="18" charset="0"/>
                <a:ea typeface="楷体_GB2312" pitchFamily="49" charset="-122"/>
              </a:rPr>
              <a:t>含未知参数 </a:t>
            </a:r>
            <a:r>
              <a:rPr kumimoji="1" lang="zh-CN" altLang="en-US" sz="3600" i="1" dirty="0">
                <a:latin typeface="Times New Roman" pitchFamily="18" charset="0"/>
                <a:ea typeface="楷体_GB2312" pitchFamily="49" charset="-122"/>
                <a:sym typeface="Symbol" pitchFamily="18" charset="2"/>
              </a:rPr>
              <a:t></a:t>
            </a:r>
            <a:r>
              <a:rPr kumimoji="1" lang="en-US" altLang="zh-CN" sz="3600" baseline="-25000" dirty="0">
                <a:latin typeface="Times New Roman" pitchFamily="18" charset="0"/>
                <a:ea typeface="楷体_GB2312" pitchFamily="49" charset="-122"/>
                <a:sym typeface="Symbol" pitchFamily="18" charset="2"/>
              </a:rPr>
              <a:t>1</a:t>
            </a:r>
            <a:r>
              <a:rPr kumimoji="1" lang="en-US" altLang="zh-CN" sz="3600" dirty="0">
                <a:latin typeface="Times New Roman" pitchFamily="18" charset="0"/>
                <a:ea typeface="楷体_GB2312" pitchFamily="49" charset="-122"/>
                <a:sym typeface="Symbol" pitchFamily="18" charset="2"/>
              </a:rPr>
              <a:t>,</a:t>
            </a:r>
            <a:r>
              <a:rPr kumimoji="1" lang="en-US" altLang="zh-CN" sz="3600" i="1" dirty="0">
                <a:latin typeface="Times New Roman" pitchFamily="18" charset="0"/>
                <a:ea typeface="楷体_GB2312" pitchFamily="49" charset="-122"/>
                <a:sym typeface="Symbol" pitchFamily="18" charset="2"/>
              </a:rPr>
              <a:t></a:t>
            </a:r>
            <a:r>
              <a:rPr kumimoji="1" lang="en-US" altLang="zh-CN" sz="3600" baseline="-25000" dirty="0">
                <a:latin typeface="Times New Roman" pitchFamily="18" charset="0"/>
                <a:ea typeface="楷体_GB2312" pitchFamily="49" charset="-122"/>
                <a:sym typeface="Symbol" pitchFamily="18" charset="2"/>
              </a:rPr>
              <a:t>2</a:t>
            </a:r>
            <a:r>
              <a:rPr kumimoji="1" lang="en-US" altLang="zh-CN" sz="3600" dirty="0">
                <a:latin typeface="Times New Roman" pitchFamily="18" charset="0"/>
                <a:ea typeface="楷体_GB2312" pitchFamily="49" charset="-122"/>
                <a:sym typeface="Symbol" pitchFamily="18" charset="2"/>
              </a:rPr>
              <a:t>, ,</a:t>
            </a:r>
            <a:r>
              <a:rPr kumimoji="1" lang="en-US" altLang="zh-CN" sz="3600" i="1" dirty="0">
                <a:latin typeface="Times New Roman" pitchFamily="18" charset="0"/>
                <a:ea typeface="楷体_GB2312" pitchFamily="49" charset="-122"/>
                <a:sym typeface="Symbol" pitchFamily="18" charset="2"/>
              </a:rPr>
              <a:t></a:t>
            </a:r>
            <a:r>
              <a:rPr kumimoji="1" lang="en-US" altLang="zh-CN" sz="3600" i="1" baseline="-25000" dirty="0">
                <a:latin typeface="Times New Roman" pitchFamily="18" charset="0"/>
                <a:ea typeface="楷体_GB2312" pitchFamily="49" charset="-122"/>
                <a:sym typeface="Symbol" pitchFamily="18" charset="2"/>
              </a:rPr>
              <a:t>m </a:t>
            </a:r>
            <a:r>
              <a:rPr kumimoji="1" lang="zh-CN" altLang="en-US" sz="3600" dirty="0">
                <a:latin typeface="Times New Roman" pitchFamily="18" charset="0"/>
                <a:ea typeface="楷体_GB2312" pitchFamily="49" charset="-122"/>
              </a:rPr>
              <a:t>的方程组</a:t>
            </a:r>
          </a:p>
        </p:txBody>
      </p:sp>
      <p:sp>
        <p:nvSpPr>
          <p:cNvPr id="16" name="圆角矩形标注 15"/>
          <p:cNvSpPr/>
          <p:nvPr/>
        </p:nvSpPr>
        <p:spPr>
          <a:xfrm>
            <a:off x="3143250" y="3792513"/>
            <a:ext cx="3429000" cy="571500"/>
          </a:xfrm>
          <a:prstGeom prst="wedgeRoundRectCallout">
            <a:avLst>
              <a:gd name="adj1" fmla="val -10387"/>
              <a:gd name="adj2" fmla="val 98788"/>
              <a:gd name="adj3" fmla="val 16667"/>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kumimoji="1" lang="zh-CN" altLang="en-US" sz="2400" b="1" dirty="0">
                <a:solidFill>
                  <a:srgbClr val="FF0000"/>
                </a:solidFill>
                <a:latin typeface="Times New Roman" pitchFamily="18" charset="0"/>
              </a:rPr>
              <a:t>样本矩</a:t>
            </a:r>
            <a:r>
              <a:rPr kumimoji="1" lang="zh-CN" altLang="en-US" sz="2400" b="1" dirty="0">
                <a:solidFill>
                  <a:srgbClr val="000000"/>
                </a:solidFill>
                <a:latin typeface="Times New Roman" pitchFamily="18" charset="0"/>
              </a:rPr>
              <a:t>去估计</a:t>
            </a:r>
            <a:r>
              <a:rPr kumimoji="1" lang="zh-CN" altLang="en-US" sz="2400" b="1" dirty="0">
                <a:solidFill>
                  <a:srgbClr val="FF0000"/>
                </a:solidFill>
                <a:latin typeface="Times New Roman" pitchFamily="18" charset="0"/>
              </a:rPr>
              <a:t>总体矩</a:t>
            </a:r>
            <a:endParaRPr lang="zh-CN" altLang="en-US" sz="1400" dirty="0"/>
          </a:p>
        </p:txBody>
      </p:sp>
      <p:sp>
        <p:nvSpPr>
          <p:cNvPr id="15" name="TextBox 14"/>
          <p:cNvSpPr txBox="1"/>
          <p:nvPr/>
        </p:nvSpPr>
        <p:spPr>
          <a:xfrm>
            <a:off x="8100392" y="35913"/>
            <a:ext cx="1021433" cy="584775"/>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重要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0226"/>
                                        </p:tgtEl>
                                        <p:attrNameLst>
                                          <p:attrName>style.visibility</p:attrName>
                                        </p:attrNameLst>
                                      </p:cBhvr>
                                      <p:to>
                                        <p:strVal val="visible"/>
                                      </p:to>
                                    </p:set>
                                    <p:animEffect transition="in" filter="wipe(up)">
                                      <p:cBhvr>
                                        <p:cTn id="7" dur="500"/>
                                        <p:tgtEl>
                                          <p:spTgt spid="1802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80227"/>
                                        </p:tgtEl>
                                        <p:attrNameLst>
                                          <p:attrName>style.visibility</p:attrName>
                                        </p:attrNameLst>
                                      </p:cBhvr>
                                      <p:to>
                                        <p:strVal val="visible"/>
                                      </p:to>
                                    </p:set>
                                    <p:animEffect transition="in" filter="wipe(up)">
                                      <p:cBhvr>
                                        <p:cTn id="12" dur="500"/>
                                        <p:tgtEl>
                                          <p:spTgt spid="1802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0228"/>
                                        </p:tgtEl>
                                        <p:attrNameLst>
                                          <p:attrName>style.visibility</p:attrName>
                                        </p:attrNameLst>
                                      </p:cBhvr>
                                      <p:to>
                                        <p:strVal val="visible"/>
                                      </p:to>
                                    </p:set>
                                    <p:animEffect transition="in" filter="wipe(up)">
                                      <p:cBhvr>
                                        <p:cTn id="17" dur="500"/>
                                        <p:tgtEl>
                                          <p:spTgt spid="1802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80229"/>
                                        </p:tgtEl>
                                        <p:attrNameLst>
                                          <p:attrName>style.visibility</p:attrName>
                                        </p:attrNameLst>
                                      </p:cBhvr>
                                      <p:to>
                                        <p:strVal val="visible"/>
                                      </p:to>
                                    </p:set>
                                    <p:animEffect transition="in" filter="wipe(up)">
                                      <p:cBhvr>
                                        <p:cTn id="22" dur="500"/>
                                        <p:tgtEl>
                                          <p:spTgt spid="1802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0230"/>
                                        </p:tgtEl>
                                        <p:attrNameLst>
                                          <p:attrName>style.visibility</p:attrName>
                                        </p:attrNameLst>
                                      </p:cBhvr>
                                      <p:to>
                                        <p:strVal val="visible"/>
                                      </p:to>
                                    </p:set>
                                    <p:animEffect transition="in" filter="wipe(up)">
                                      <p:cBhvr>
                                        <p:cTn id="27" dur="500"/>
                                        <p:tgtEl>
                                          <p:spTgt spid="18023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80231"/>
                                        </p:tgtEl>
                                        <p:attrNameLst>
                                          <p:attrName>style.visibility</p:attrName>
                                        </p:attrNameLst>
                                      </p:cBhvr>
                                      <p:to>
                                        <p:strVal val="visible"/>
                                      </p:to>
                                    </p:set>
                                    <p:animEffect transition="in" filter="wipe(up)">
                                      <p:cBhvr>
                                        <p:cTn id="32" dur="500"/>
                                        <p:tgtEl>
                                          <p:spTgt spid="18023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80233"/>
                                        </p:tgtEl>
                                        <p:attrNameLst>
                                          <p:attrName>style.visibility</p:attrName>
                                        </p:attrNameLst>
                                      </p:cBhvr>
                                      <p:to>
                                        <p:strVal val="visible"/>
                                      </p:to>
                                    </p:set>
                                    <p:animEffect transition="in" filter="wipe(up)">
                                      <p:cBhvr>
                                        <p:cTn id="37" dur="500"/>
                                        <p:tgtEl>
                                          <p:spTgt spid="18023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180234"/>
                                        </p:tgtEl>
                                        <p:attrNameLst>
                                          <p:attrName>style.visibility</p:attrName>
                                        </p:attrNameLst>
                                      </p:cBhvr>
                                      <p:to>
                                        <p:strVal val="visible"/>
                                      </p:to>
                                    </p:set>
                                    <p:animEffect transition="in" filter="wipe(up)">
                                      <p:cBhvr>
                                        <p:cTn id="42" dur="500"/>
                                        <p:tgtEl>
                                          <p:spTgt spid="180234"/>
                                        </p:tgtEl>
                                      </p:cBhvr>
                                    </p:animEffect>
                                  </p:childTnLst>
                                </p:cTn>
                              </p:par>
                            </p:childTnLst>
                          </p:cTn>
                        </p:par>
                        <p:par>
                          <p:cTn id="43" fill="hold" nodeType="afterGroup">
                            <p:stCondLst>
                              <p:cond delay="500"/>
                            </p:stCondLst>
                            <p:childTnLst>
                              <p:par>
                                <p:cTn id="44" presetID="22" presetClass="entr" presetSubtype="1" fill="hold" nodeType="afterEffect">
                                  <p:stCondLst>
                                    <p:cond delay="250"/>
                                  </p:stCondLst>
                                  <p:childTnLst>
                                    <p:set>
                                      <p:cBhvr>
                                        <p:cTn id="45" dur="1" fill="hold">
                                          <p:stCondLst>
                                            <p:cond delay="0"/>
                                          </p:stCondLst>
                                        </p:cTn>
                                        <p:tgtEl>
                                          <p:spTgt spid="180235"/>
                                        </p:tgtEl>
                                        <p:attrNameLst>
                                          <p:attrName>style.visibility</p:attrName>
                                        </p:attrNameLst>
                                      </p:cBhvr>
                                      <p:to>
                                        <p:strVal val="visible"/>
                                      </p:to>
                                    </p:set>
                                    <p:animEffect transition="in" filter="wipe(up)">
                                      <p:cBhvr>
                                        <p:cTn id="46" dur="500"/>
                                        <p:tgtEl>
                                          <p:spTgt spid="18023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nodeType="clickEffect">
                                  <p:stCondLst>
                                    <p:cond delay="0"/>
                                  </p:stCondLst>
                                  <p:childTnLst>
                                    <p:set>
                                      <p:cBhvr>
                                        <p:cTn id="50" dur="1" fill="hold">
                                          <p:stCondLst>
                                            <p:cond delay="0"/>
                                          </p:stCondLst>
                                        </p:cTn>
                                        <p:tgtEl>
                                          <p:spTgt spid="180232"/>
                                        </p:tgtEl>
                                        <p:attrNameLst>
                                          <p:attrName>style.visibility</p:attrName>
                                        </p:attrNameLst>
                                      </p:cBhvr>
                                      <p:to>
                                        <p:strVal val="visible"/>
                                      </p:to>
                                    </p:set>
                                    <p:animEffect transition="in" filter="wipe(up)">
                                      <p:cBhvr>
                                        <p:cTn id="51" dur="500"/>
                                        <p:tgtEl>
                                          <p:spTgt spid="18023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box(in)">
                                      <p:cBhvr>
                                        <p:cTn id="56" dur="500"/>
                                        <p:tgtEl>
                                          <p:spTgt spid="1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80236"/>
                                        </p:tgtEl>
                                        <p:attrNameLst>
                                          <p:attrName>style.visibility</p:attrName>
                                        </p:attrNameLst>
                                      </p:cBhvr>
                                      <p:to>
                                        <p:strVal val="visible"/>
                                      </p:to>
                                    </p:set>
                                    <p:animEffect transition="in" filter="wipe(up)">
                                      <p:cBhvr>
                                        <p:cTn id="61" dur="500"/>
                                        <p:tgtEl>
                                          <p:spTgt spid="180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6" grpId="0" autoUpdateAnimBg="0"/>
      <p:bldP spid="180228" grpId="0" autoUpdateAnimBg="0"/>
      <p:bldP spid="180230" grpId="0" autoUpdateAnimBg="0"/>
      <p:bldP spid="180233" grpId="0" autoUpdateAnimBg="0"/>
      <p:bldP spid="180236" grpId="0" autoUpdateAnimBg="0"/>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p:cNvSpPr txBox="1">
            <a:spLocks noChangeArrowheads="1"/>
          </p:cNvSpPr>
          <p:nvPr/>
        </p:nvSpPr>
        <p:spPr bwMode="auto">
          <a:xfrm>
            <a:off x="381000" y="273050"/>
            <a:ext cx="5657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a:latin typeface="Times New Roman" pitchFamily="18" charset="0"/>
                <a:ea typeface="楷体_GB2312" pitchFamily="49" charset="-122"/>
              </a:rPr>
              <a:t>解方程组 </a:t>
            </a:r>
            <a:r>
              <a:rPr kumimoji="1" lang="en-US" altLang="zh-CN" sz="3600">
                <a:latin typeface="Times New Roman" pitchFamily="18" charset="0"/>
                <a:ea typeface="楷体_GB2312" pitchFamily="49" charset="-122"/>
              </a:rPr>
              <a:t>, </a:t>
            </a:r>
            <a:r>
              <a:rPr kumimoji="1" lang="zh-CN" altLang="en-US" sz="3600">
                <a:latin typeface="Times New Roman" pitchFamily="18" charset="0"/>
                <a:ea typeface="楷体_GB2312" pitchFamily="49" charset="-122"/>
              </a:rPr>
              <a:t>得 </a:t>
            </a:r>
            <a:r>
              <a:rPr kumimoji="1" lang="en-US" altLang="zh-CN" sz="3600" i="1">
                <a:latin typeface="Times New Roman" pitchFamily="18" charset="0"/>
                <a:ea typeface="楷体_GB2312" pitchFamily="49" charset="-122"/>
              </a:rPr>
              <a:t>m</a:t>
            </a:r>
            <a:r>
              <a:rPr kumimoji="1" lang="en-US" altLang="zh-CN" sz="3600">
                <a:latin typeface="Times New Roman" pitchFamily="18" charset="0"/>
                <a:ea typeface="楷体_GB2312" pitchFamily="49" charset="-122"/>
              </a:rPr>
              <a:t> </a:t>
            </a:r>
            <a:r>
              <a:rPr kumimoji="1" lang="zh-CN" altLang="en-US" sz="3600">
                <a:latin typeface="Times New Roman" pitchFamily="18" charset="0"/>
                <a:ea typeface="楷体_GB2312" pitchFamily="49" charset="-122"/>
              </a:rPr>
              <a:t>个</a:t>
            </a:r>
            <a:r>
              <a:rPr kumimoji="1" lang="zh-CN" altLang="en-US" sz="3600" u="sng">
                <a:latin typeface="Times New Roman" pitchFamily="18" charset="0"/>
                <a:ea typeface="楷体_GB2312" pitchFamily="49" charset="-122"/>
              </a:rPr>
              <a:t>统计量</a:t>
            </a:r>
            <a:r>
              <a:rPr kumimoji="1" lang="zh-CN" altLang="en-US" sz="3600">
                <a:latin typeface="Times New Roman" pitchFamily="18" charset="0"/>
                <a:ea typeface="楷体_GB2312" pitchFamily="49" charset="-122"/>
              </a:rPr>
              <a:t>：</a:t>
            </a:r>
          </a:p>
        </p:txBody>
      </p:sp>
      <p:graphicFrame>
        <p:nvGraphicFramePr>
          <p:cNvPr id="179203" name="Object 3"/>
          <p:cNvGraphicFramePr>
            <a:graphicFrameLocks noChangeAspect="1"/>
          </p:cNvGraphicFramePr>
          <p:nvPr>
            <p:extLst>
              <p:ext uri="{D42A27DB-BD31-4B8C-83A1-F6EECF244321}">
                <p14:modId xmlns:p14="http://schemas.microsoft.com/office/powerpoint/2010/main" val="4242021157"/>
              </p:ext>
            </p:extLst>
          </p:nvPr>
        </p:nvGraphicFramePr>
        <p:xfrm>
          <a:off x="1508125" y="839788"/>
          <a:ext cx="3467100" cy="2247900"/>
        </p:xfrm>
        <a:graphic>
          <a:graphicData uri="http://schemas.openxmlformats.org/presentationml/2006/ole">
            <mc:AlternateContent xmlns:mc="http://schemas.openxmlformats.org/markup-compatibility/2006">
              <mc:Choice xmlns:v="urn:schemas-microsoft-com:vml" Requires="v">
                <p:oleObj spid="_x0000_s10643" name="Equation" r:id="rId3" imgW="1155600" imgH="749160" progId="Equation.DSMT4">
                  <p:embed/>
                </p:oleObj>
              </mc:Choice>
              <mc:Fallback>
                <p:oleObj name="Equation" r:id="rId3" imgW="1155600" imgH="749160" progId="Equation.DSMT4">
                  <p:embed/>
                  <p:pic>
                    <p:nvPicPr>
                      <p:cNvPr id="0" name="Object 3"/>
                      <p:cNvPicPr>
                        <a:picLocks noChangeAspect="1" noChangeArrowheads="1"/>
                      </p:cNvPicPr>
                      <p:nvPr/>
                    </p:nvPicPr>
                    <p:blipFill>
                      <a:blip r:embed="rId4"/>
                      <a:srcRect/>
                      <a:stretch>
                        <a:fillRect/>
                      </a:stretch>
                    </p:blipFill>
                    <p:spPr bwMode="auto">
                      <a:xfrm>
                        <a:off x="1508125" y="839788"/>
                        <a:ext cx="3467100" cy="224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9204" name="Rectangle 4"/>
          <p:cNvSpPr>
            <a:spLocks noChangeArrowheads="1"/>
          </p:cNvSpPr>
          <p:nvPr/>
        </p:nvSpPr>
        <p:spPr bwMode="auto">
          <a:xfrm>
            <a:off x="5454650" y="1219200"/>
            <a:ext cx="254635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600" dirty="0">
                <a:latin typeface="Times New Roman" pitchFamily="18" charset="0"/>
                <a:ea typeface="楷体_GB2312" pitchFamily="49" charset="-122"/>
              </a:rPr>
              <a:t>  </a:t>
            </a:r>
            <a:r>
              <a:rPr kumimoji="1" lang="zh-CN" altLang="en-US" sz="3600" dirty="0">
                <a:latin typeface="Times New Roman" pitchFamily="18" charset="0"/>
                <a:ea typeface="楷体_GB2312" pitchFamily="49" charset="-122"/>
              </a:rPr>
              <a:t>未知参数</a:t>
            </a:r>
          </a:p>
          <a:p>
            <a:pPr eaLnBrk="1" hangingPunct="1"/>
            <a:r>
              <a:rPr kumimoji="1" lang="zh-CN" altLang="en-US" sz="3600" dirty="0">
                <a:latin typeface="Times New Roman" pitchFamily="18" charset="0"/>
                <a:ea typeface="楷体_GB2312" pitchFamily="49" charset="-122"/>
              </a:rPr>
              <a:t>   </a:t>
            </a:r>
            <a:r>
              <a:rPr kumimoji="1" lang="zh-CN" altLang="en-US" sz="3600" i="1" dirty="0">
                <a:latin typeface="Times New Roman" pitchFamily="18" charset="0"/>
                <a:ea typeface="楷体_GB2312" pitchFamily="49" charset="-122"/>
                <a:sym typeface="Symbol" pitchFamily="18" charset="2"/>
              </a:rPr>
              <a:t></a:t>
            </a:r>
            <a:r>
              <a:rPr kumimoji="1" lang="en-US" altLang="zh-CN" sz="3600" baseline="-25000" dirty="0">
                <a:latin typeface="Times New Roman" pitchFamily="18" charset="0"/>
                <a:ea typeface="楷体_GB2312" pitchFamily="49" charset="-122"/>
                <a:sym typeface="Symbol" pitchFamily="18" charset="2"/>
              </a:rPr>
              <a:t>1</a:t>
            </a:r>
            <a:r>
              <a:rPr kumimoji="1" lang="en-US" altLang="zh-CN" sz="3600" dirty="0">
                <a:latin typeface="Times New Roman" pitchFamily="18" charset="0"/>
                <a:ea typeface="楷体_GB2312" pitchFamily="49" charset="-122"/>
                <a:sym typeface="Symbol" pitchFamily="18" charset="2"/>
              </a:rPr>
              <a:t>, ,</a:t>
            </a:r>
            <a:r>
              <a:rPr kumimoji="1" lang="en-US" altLang="zh-CN" sz="3600" i="1" dirty="0">
                <a:latin typeface="Times New Roman" pitchFamily="18" charset="0"/>
                <a:ea typeface="楷体_GB2312" pitchFamily="49" charset="-122"/>
                <a:sym typeface="Symbol" pitchFamily="18" charset="2"/>
              </a:rPr>
              <a:t></a:t>
            </a:r>
            <a:r>
              <a:rPr kumimoji="1" lang="en-US" altLang="zh-CN" sz="3600" i="1" baseline="-25000" dirty="0">
                <a:latin typeface="Times New Roman" pitchFamily="18" charset="0"/>
                <a:ea typeface="楷体_GB2312" pitchFamily="49" charset="-122"/>
                <a:sym typeface="Symbol" pitchFamily="18" charset="2"/>
              </a:rPr>
              <a:t>m</a:t>
            </a:r>
          </a:p>
          <a:p>
            <a:pPr eaLnBrk="1" hangingPunct="1"/>
            <a:r>
              <a:rPr kumimoji="1" lang="en-US" altLang="zh-CN" sz="3600" i="1" baseline="-25000" dirty="0">
                <a:latin typeface="Times New Roman" pitchFamily="18" charset="0"/>
                <a:ea typeface="楷体_GB2312" pitchFamily="49" charset="-122"/>
                <a:sym typeface="Symbol" pitchFamily="18" charset="2"/>
              </a:rPr>
              <a:t> </a:t>
            </a:r>
            <a:r>
              <a:rPr kumimoji="1" lang="zh-CN" altLang="en-US" sz="3600" dirty="0">
                <a:latin typeface="Times New Roman" pitchFamily="18" charset="0"/>
                <a:ea typeface="楷体_GB2312" pitchFamily="49" charset="-122"/>
              </a:rPr>
              <a:t>的</a:t>
            </a:r>
            <a:r>
              <a:rPr kumimoji="1" lang="zh-CN" altLang="en-US" sz="3600" dirty="0">
                <a:solidFill>
                  <a:srgbClr val="0000FF"/>
                </a:solidFill>
                <a:latin typeface="Times New Roman" pitchFamily="18" charset="0"/>
                <a:ea typeface="黑体" pitchFamily="49" charset="-122"/>
              </a:rPr>
              <a:t>矩估计量</a:t>
            </a:r>
          </a:p>
        </p:txBody>
      </p:sp>
      <p:sp>
        <p:nvSpPr>
          <p:cNvPr id="179205" name="AutoShape 5"/>
          <p:cNvSpPr>
            <a:spLocks/>
          </p:cNvSpPr>
          <p:nvPr/>
        </p:nvSpPr>
        <p:spPr bwMode="auto">
          <a:xfrm>
            <a:off x="4953000" y="1143000"/>
            <a:ext cx="304800" cy="1905000"/>
          </a:xfrm>
          <a:prstGeom prst="rightBrace">
            <a:avLst>
              <a:gd name="adj1" fmla="val 52083"/>
              <a:gd name="adj2"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graphicFrame>
        <p:nvGraphicFramePr>
          <p:cNvPr id="179206" name="Object 6"/>
          <p:cNvGraphicFramePr>
            <a:graphicFrameLocks noChangeAspect="1"/>
          </p:cNvGraphicFramePr>
          <p:nvPr>
            <p:extLst>
              <p:ext uri="{D42A27DB-BD31-4B8C-83A1-F6EECF244321}">
                <p14:modId xmlns:p14="http://schemas.microsoft.com/office/powerpoint/2010/main" val="1454798766"/>
              </p:ext>
            </p:extLst>
          </p:nvPr>
        </p:nvGraphicFramePr>
        <p:xfrm>
          <a:off x="1352550" y="4157663"/>
          <a:ext cx="3662363" cy="2098675"/>
        </p:xfrm>
        <a:graphic>
          <a:graphicData uri="http://schemas.openxmlformats.org/presentationml/2006/ole">
            <mc:AlternateContent xmlns:mc="http://schemas.openxmlformats.org/markup-compatibility/2006">
              <mc:Choice xmlns:v="urn:schemas-microsoft-com:vml" Requires="v">
                <p:oleObj spid="_x0000_s10644" name="Equation" r:id="rId5" imgW="1307880" imgH="749160" progId="Equation.DSMT4">
                  <p:embed/>
                </p:oleObj>
              </mc:Choice>
              <mc:Fallback>
                <p:oleObj name="Equation" r:id="rId5" imgW="1307880" imgH="749160" progId="Equation.DSMT4">
                  <p:embed/>
                  <p:pic>
                    <p:nvPicPr>
                      <p:cNvPr id="0" name="Object 6"/>
                      <p:cNvPicPr>
                        <a:picLocks noChangeAspect="1" noChangeArrowheads="1"/>
                      </p:cNvPicPr>
                      <p:nvPr/>
                    </p:nvPicPr>
                    <p:blipFill>
                      <a:blip r:embed="rId6"/>
                      <a:srcRect/>
                      <a:stretch>
                        <a:fillRect/>
                      </a:stretch>
                    </p:blipFill>
                    <p:spPr bwMode="auto">
                      <a:xfrm>
                        <a:off x="1352550" y="4157663"/>
                        <a:ext cx="3662363"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9207" name="Text Box 7"/>
          <p:cNvSpPr txBox="1">
            <a:spLocks noChangeArrowheads="1"/>
          </p:cNvSpPr>
          <p:nvPr/>
        </p:nvSpPr>
        <p:spPr bwMode="auto">
          <a:xfrm>
            <a:off x="420688" y="3276600"/>
            <a:ext cx="5441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3600" dirty="0">
                <a:latin typeface="Times New Roman" pitchFamily="18" charset="0"/>
                <a:ea typeface="楷体_GB2312" pitchFamily="49" charset="-122"/>
              </a:rPr>
              <a:t>代入一组</a:t>
            </a:r>
            <a:r>
              <a:rPr kumimoji="1" lang="zh-CN" altLang="en-US" sz="3600" u="sng" dirty="0">
                <a:latin typeface="Times New Roman" pitchFamily="18" charset="0"/>
                <a:ea typeface="楷体_GB2312" pitchFamily="49" charset="-122"/>
              </a:rPr>
              <a:t>样本值</a:t>
            </a:r>
            <a:r>
              <a:rPr kumimoji="1" lang="zh-CN" altLang="en-US" sz="3600" dirty="0">
                <a:latin typeface="Times New Roman" pitchFamily="18" charset="0"/>
                <a:ea typeface="楷体_GB2312" pitchFamily="49" charset="-122"/>
              </a:rPr>
              <a:t>得 </a:t>
            </a:r>
            <a:r>
              <a:rPr kumimoji="1" lang="en-US" altLang="zh-CN" sz="3600" i="1" dirty="0">
                <a:latin typeface="Times New Roman" pitchFamily="18" charset="0"/>
                <a:ea typeface="楷体_GB2312" pitchFamily="49" charset="-122"/>
              </a:rPr>
              <a:t>m </a:t>
            </a:r>
            <a:r>
              <a:rPr kumimoji="1" lang="zh-CN" altLang="en-US" sz="3600" dirty="0">
                <a:latin typeface="Times New Roman" pitchFamily="18" charset="0"/>
                <a:ea typeface="楷体_GB2312" pitchFamily="49" charset="-122"/>
              </a:rPr>
              <a:t>个数</a:t>
            </a:r>
            <a:r>
              <a:rPr kumimoji="1" lang="en-US" altLang="zh-CN" sz="3600" dirty="0">
                <a:latin typeface="Times New Roman" pitchFamily="18" charset="0"/>
                <a:ea typeface="楷体_GB2312" pitchFamily="49" charset="-122"/>
              </a:rPr>
              <a:t>:</a:t>
            </a:r>
          </a:p>
        </p:txBody>
      </p:sp>
      <p:sp>
        <p:nvSpPr>
          <p:cNvPr id="179208" name="AutoShape 8"/>
          <p:cNvSpPr>
            <a:spLocks/>
          </p:cNvSpPr>
          <p:nvPr/>
        </p:nvSpPr>
        <p:spPr bwMode="auto">
          <a:xfrm>
            <a:off x="5105400" y="4229100"/>
            <a:ext cx="228600" cy="2095500"/>
          </a:xfrm>
          <a:prstGeom prst="rightBrace">
            <a:avLst>
              <a:gd name="adj1" fmla="val 76389"/>
              <a:gd name="adj2"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p>
        </p:txBody>
      </p:sp>
      <p:sp>
        <p:nvSpPr>
          <p:cNvPr id="179209" name="Rectangle 9"/>
          <p:cNvSpPr>
            <a:spLocks noChangeArrowheads="1"/>
          </p:cNvSpPr>
          <p:nvPr/>
        </p:nvSpPr>
        <p:spPr bwMode="auto">
          <a:xfrm>
            <a:off x="5607050" y="4419600"/>
            <a:ext cx="254635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3600">
                <a:latin typeface="Times New Roman" pitchFamily="18" charset="0"/>
                <a:ea typeface="楷体_GB2312" pitchFamily="49" charset="-122"/>
              </a:rPr>
              <a:t>  </a:t>
            </a:r>
            <a:r>
              <a:rPr kumimoji="1" lang="zh-CN" altLang="en-US" sz="3600">
                <a:latin typeface="Times New Roman" pitchFamily="18" charset="0"/>
                <a:ea typeface="楷体_GB2312" pitchFamily="49" charset="-122"/>
              </a:rPr>
              <a:t>未知参数</a:t>
            </a:r>
          </a:p>
          <a:p>
            <a:pPr eaLnBrk="1" hangingPunct="1"/>
            <a:r>
              <a:rPr kumimoji="1" lang="zh-CN" altLang="en-US" sz="3600">
                <a:latin typeface="Times New Roman" pitchFamily="18" charset="0"/>
                <a:ea typeface="楷体_GB2312" pitchFamily="49" charset="-122"/>
              </a:rPr>
              <a:t>   </a:t>
            </a:r>
            <a:r>
              <a:rPr kumimoji="1" lang="zh-CN" altLang="en-US" sz="3600" i="1">
                <a:latin typeface="Times New Roman" pitchFamily="18" charset="0"/>
                <a:ea typeface="楷体_GB2312" pitchFamily="49" charset="-122"/>
                <a:sym typeface="Symbol" pitchFamily="18" charset="2"/>
              </a:rPr>
              <a:t></a:t>
            </a:r>
            <a:r>
              <a:rPr kumimoji="1" lang="en-US" altLang="zh-CN" sz="3600" baseline="-25000">
                <a:latin typeface="Times New Roman" pitchFamily="18" charset="0"/>
                <a:ea typeface="楷体_GB2312" pitchFamily="49" charset="-122"/>
                <a:sym typeface="Symbol" pitchFamily="18" charset="2"/>
              </a:rPr>
              <a:t>1</a:t>
            </a:r>
            <a:r>
              <a:rPr kumimoji="1" lang="en-US" altLang="zh-CN" sz="3600">
                <a:latin typeface="Times New Roman" pitchFamily="18" charset="0"/>
                <a:ea typeface="楷体_GB2312" pitchFamily="49" charset="-122"/>
                <a:sym typeface="Symbol" pitchFamily="18" charset="2"/>
              </a:rPr>
              <a:t>, ,</a:t>
            </a:r>
            <a:r>
              <a:rPr kumimoji="1" lang="en-US" altLang="zh-CN" sz="3600" i="1">
                <a:latin typeface="Times New Roman" pitchFamily="18" charset="0"/>
                <a:ea typeface="楷体_GB2312" pitchFamily="49" charset="-122"/>
                <a:sym typeface="Symbol" pitchFamily="18" charset="2"/>
              </a:rPr>
              <a:t></a:t>
            </a:r>
            <a:r>
              <a:rPr kumimoji="1" lang="en-US" altLang="zh-CN" sz="3600" i="1" baseline="-25000">
                <a:latin typeface="Times New Roman" pitchFamily="18" charset="0"/>
                <a:ea typeface="楷体_GB2312" pitchFamily="49" charset="-122"/>
                <a:sym typeface="Symbol" pitchFamily="18" charset="2"/>
              </a:rPr>
              <a:t>m</a:t>
            </a:r>
          </a:p>
          <a:p>
            <a:pPr eaLnBrk="1" hangingPunct="1"/>
            <a:r>
              <a:rPr kumimoji="1" lang="en-US" altLang="zh-CN" sz="3600" i="1" baseline="-25000">
                <a:latin typeface="Times New Roman" pitchFamily="18" charset="0"/>
                <a:ea typeface="楷体_GB2312" pitchFamily="49" charset="-122"/>
                <a:sym typeface="Symbol" pitchFamily="18" charset="2"/>
              </a:rPr>
              <a:t> </a:t>
            </a:r>
            <a:r>
              <a:rPr kumimoji="1" lang="zh-CN" altLang="en-US" sz="3600">
                <a:latin typeface="Times New Roman" pitchFamily="18" charset="0"/>
                <a:ea typeface="楷体_GB2312" pitchFamily="49" charset="-122"/>
              </a:rPr>
              <a:t>的</a:t>
            </a:r>
            <a:r>
              <a:rPr kumimoji="1" lang="zh-CN" altLang="en-US" sz="3600">
                <a:solidFill>
                  <a:srgbClr val="0000FF"/>
                </a:solidFill>
                <a:latin typeface="Times New Roman" pitchFamily="18" charset="0"/>
                <a:ea typeface="黑体" pitchFamily="49" charset="-122"/>
              </a:rPr>
              <a:t>矩估计值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1000"/>
                                  </p:stCondLst>
                                  <p:childTnLst>
                                    <p:set>
                                      <p:cBhvr>
                                        <p:cTn id="6" dur="1" fill="hold">
                                          <p:stCondLst>
                                            <p:cond delay="0"/>
                                          </p:stCondLst>
                                        </p:cTn>
                                        <p:tgtEl>
                                          <p:spTgt spid="179202"/>
                                        </p:tgtEl>
                                        <p:attrNameLst>
                                          <p:attrName>style.visibility</p:attrName>
                                        </p:attrNameLst>
                                      </p:cBhvr>
                                      <p:to>
                                        <p:strVal val="visible"/>
                                      </p:to>
                                    </p:set>
                                    <p:animEffect transition="in" filter="slide(fromTop)">
                                      <p:cBhvr>
                                        <p:cTn id="7" dur="500"/>
                                        <p:tgtEl>
                                          <p:spTgt spid="179202"/>
                                        </p:tgtEl>
                                      </p:cBhvr>
                                    </p:animEffect>
                                  </p:childTnLst>
                                </p:cTn>
                              </p:par>
                            </p:childTnLst>
                          </p:cTn>
                        </p:par>
                        <p:par>
                          <p:cTn id="8" fill="hold" nodeType="afterGroup">
                            <p:stCondLst>
                              <p:cond delay="1500"/>
                            </p:stCondLst>
                            <p:childTnLst>
                              <p:par>
                                <p:cTn id="9" presetID="22" presetClass="entr" presetSubtype="1" fill="hold" nodeType="afterEffect">
                                  <p:stCondLst>
                                    <p:cond delay="1000"/>
                                  </p:stCondLst>
                                  <p:childTnLst>
                                    <p:set>
                                      <p:cBhvr>
                                        <p:cTn id="10" dur="1" fill="hold">
                                          <p:stCondLst>
                                            <p:cond delay="0"/>
                                          </p:stCondLst>
                                        </p:cTn>
                                        <p:tgtEl>
                                          <p:spTgt spid="179203"/>
                                        </p:tgtEl>
                                        <p:attrNameLst>
                                          <p:attrName>style.visibility</p:attrName>
                                        </p:attrNameLst>
                                      </p:cBhvr>
                                      <p:to>
                                        <p:strVal val="visible"/>
                                      </p:to>
                                    </p:set>
                                    <p:animEffect transition="in" filter="wipe(up)">
                                      <p:cBhvr>
                                        <p:cTn id="11" dur="500"/>
                                        <p:tgtEl>
                                          <p:spTgt spid="179203"/>
                                        </p:tgtEl>
                                      </p:cBhvr>
                                    </p:animEffect>
                                  </p:childTnLst>
                                </p:cTn>
                              </p:par>
                            </p:childTnLst>
                          </p:cTn>
                        </p:par>
                        <p:par>
                          <p:cTn id="12" fill="hold" nodeType="afterGroup">
                            <p:stCondLst>
                              <p:cond delay="3000"/>
                            </p:stCondLst>
                            <p:childTnLst>
                              <p:par>
                                <p:cTn id="13" presetID="22" presetClass="entr" presetSubtype="8" fill="hold" grpId="0" nodeType="afterEffect">
                                  <p:stCondLst>
                                    <p:cond delay="1000"/>
                                  </p:stCondLst>
                                  <p:childTnLst>
                                    <p:set>
                                      <p:cBhvr>
                                        <p:cTn id="14" dur="1" fill="hold">
                                          <p:stCondLst>
                                            <p:cond delay="0"/>
                                          </p:stCondLst>
                                        </p:cTn>
                                        <p:tgtEl>
                                          <p:spTgt spid="179205"/>
                                        </p:tgtEl>
                                        <p:attrNameLst>
                                          <p:attrName>style.visibility</p:attrName>
                                        </p:attrNameLst>
                                      </p:cBhvr>
                                      <p:to>
                                        <p:strVal val="visible"/>
                                      </p:to>
                                    </p:set>
                                    <p:animEffect transition="in" filter="wipe(left)">
                                      <p:cBhvr>
                                        <p:cTn id="15" dur="500"/>
                                        <p:tgtEl>
                                          <p:spTgt spid="179205"/>
                                        </p:tgtEl>
                                      </p:cBhvr>
                                    </p:animEffect>
                                  </p:childTnLst>
                                </p:cTn>
                              </p:par>
                            </p:childTnLst>
                          </p:cTn>
                        </p:par>
                        <p:par>
                          <p:cTn id="16" fill="hold" nodeType="afterGroup">
                            <p:stCondLst>
                              <p:cond delay="4500"/>
                            </p:stCondLst>
                            <p:childTnLst>
                              <p:par>
                                <p:cTn id="17" presetID="22" presetClass="entr" presetSubtype="1" fill="hold" grpId="0" nodeType="afterEffect">
                                  <p:stCondLst>
                                    <p:cond delay="1000"/>
                                  </p:stCondLst>
                                  <p:childTnLst>
                                    <p:set>
                                      <p:cBhvr>
                                        <p:cTn id="18" dur="1" fill="hold">
                                          <p:stCondLst>
                                            <p:cond delay="0"/>
                                          </p:stCondLst>
                                        </p:cTn>
                                        <p:tgtEl>
                                          <p:spTgt spid="179204"/>
                                        </p:tgtEl>
                                        <p:attrNameLst>
                                          <p:attrName>style.visibility</p:attrName>
                                        </p:attrNameLst>
                                      </p:cBhvr>
                                      <p:to>
                                        <p:strVal val="visible"/>
                                      </p:to>
                                    </p:set>
                                    <p:animEffect transition="in" filter="wipe(up)">
                                      <p:cBhvr>
                                        <p:cTn id="19" dur="500"/>
                                        <p:tgtEl>
                                          <p:spTgt spid="179204"/>
                                        </p:tgtEl>
                                      </p:cBhvr>
                                    </p:animEffect>
                                  </p:childTnLst>
                                </p:cTn>
                              </p:par>
                            </p:childTnLst>
                          </p:cTn>
                        </p:par>
                        <p:par>
                          <p:cTn id="20" fill="hold" nodeType="afterGroup">
                            <p:stCondLst>
                              <p:cond delay="6000"/>
                            </p:stCondLst>
                            <p:childTnLst>
                              <p:par>
                                <p:cTn id="21" presetID="22" presetClass="entr" presetSubtype="8" fill="hold" grpId="0" nodeType="afterEffect">
                                  <p:stCondLst>
                                    <p:cond delay="1500"/>
                                  </p:stCondLst>
                                  <p:childTnLst>
                                    <p:set>
                                      <p:cBhvr>
                                        <p:cTn id="22" dur="1" fill="hold">
                                          <p:stCondLst>
                                            <p:cond delay="0"/>
                                          </p:stCondLst>
                                        </p:cTn>
                                        <p:tgtEl>
                                          <p:spTgt spid="179207"/>
                                        </p:tgtEl>
                                        <p:attrNameLst>
                                          <p:attrName>style.visibility</p:attrName>
                                        </p:attrNameLst>
                                      </p:cBhvr>
                                      <p:to>
                                        <p:strVal val="visible"/>
                                      </p:to>
                                    </p:set>
                                    <p:animEffect transition="in" filter="wipe(left)">
                                      <p:cBhvr>
                                        <p:cTn id="23" dur="500"/>
                                        <p:tgtEl>
                                          <p:spTgt spid="179207"/>
                                        </p:tgtEl>
                                      </p:cBhvr>
                                    </p:animEffect>
                                  </p:childTnLst>
                                </p:cTn>
                              </p:par>
                            </p:childTnLst>
                          </p:cTn>
                        </p:par>
                        <p:par>
                          <p:cTn id="24" fill="hold" nodeType="afterGroup">
                            <p:stCondLst>
                              <p:cond delay="8000"/>
                            </p:stCondLst>
                            <p:childTnLst>
                              <p:par>
                                <p:cTn id="25" presetID="22" presetClass="entr" presetSubtype="1" fill="hold" nodeType="afterEffect">
                                  <p:stCondLst>
                                    <p:cond delay="1000"/>
                                  </p:stCondLst>
                                  <p:childTnLst>
                                    <p:set>
                                      <p:cBhvr>
                                        <p:cTn id="26" dur="1" fill="hold">
                                          <p:stCondLst>
                                            <p:cond delay="0"/>
                                          </p:stCondLst>
                                        </p:cTn>
                                        <p:tgtEl>
                                          <p:spTgt spid="179206"/>
                                        </p:tgtEl>
                                        <p:attrNameLst>
                                          <p:attrName>style.visibility</p:attrName>
                                        </p:attrNameLst>
                                      </p:cBhvr>
                                      <p:to>
                                        <p:strVal val="visible"/>
                                      </p:to>
                                    </p:set>
                                    <p:animEffect transition="in" filter="wipe(up)">
                                      <p:cBhvr>
                                        <p:cTn id="27" dur="500"/>
                                        <p:tgtEl>
                                          <p:spTgt spid="179206"/>
                                        </p:tgtEl>
                                      </p:cBhvr>
                                    </p:animEffect>
                                  </p:childTnLst>
                                </p:cTn>
                              </p:par>
                            </p:childTnLst>
                          </p:cTn>
                        </p:par>
                        <p:par>
                          <p:cTn id="28" fill="hold" nodeType="afterGroup">
                            <p:stCondLst>
                              <p:cond delay="9500"/>
                            </p:stCondLst>
                            <p:childTnLst>
                              <p:par>
                                <p:cTn id="29" presetID="22" presetClass="entr" presetSubtype="8" fill="hold" grpId="0" nodeType="afterEffect">
                                  <p:stCondLst>
                                    <p:cond delay="1000"/>
                                  </p:stCondLst>
                                  <p:childTnLst>
                                    <p:set>
                                      <p:cBhvr>
                                        <p:cTn id="30" dur="1" fill="hold">
                                          <p:stCondLst>
                                            <p:cond delay="0"/>
                                          </p:stCondLst>
                                        </p:cTn>
                                        <p:tgtEl>
                                          <p:spTgt spid="179208"/>
                                        </p:tgtEl>
                                        <p:attrNameLst>
                                          <p:attrName>style.visibility</p:attrName>
                                        </p:attrNameLst>
                                      </p:cBhvr>
                                      <p:to>
                                        <p:strVal val="visible"/>
                                      </p:to>
                                    </p:set>
                                    <p:animEffect transition="in" filter="wipe(left)">
                                      <p:cBhvr>
                                        <p:cTn id="31" dur="500"/>
                                        <p:tgtEl>
                                          <p:spTgt spid="179208"/>
                                        </p:tgtEl>
                                      </p:cBhvr>
                                    </p:animEffect>
                                  </p:childTnLst>
                                </p:cTn>
                              </p:par>
                            </p:childTnLst>
                          </p:cTn>
                        </p:par>
                        <p:par>
                          <p:cTn id="32" fill="hold" nodeType="afterGroup">
                            <p:stCondLst>
                              <p:cond delay="11000"/>
                            </p:stCondLst>
                            <p:childTnLst>
                              <p:par>
                                <p:cTn id="33" presetID="22" presetClass="entr" presetSubtype="1" fill="hold" grpId="0" nodeType="afterEffect">
                                  <p:stCondLst>
                                    <p:cond delay="1000"/>
                                  </p:stCondLst>
                                  <p:childTnLst>
                                    <p:set>
                                      <p:cBhvr>
                                        <p:cTn id="34" dur="1" fill="hold">
                                          <p:stCondLst>
                                            <p:cond delay="0"/>
                                          </p:stCondLst>
                                        </p:cTn>
                                        <p:tgtEl>
                                          <p:spTgt spid="179209"/>
                                        </p:tgtEl>
                                        <p:attrNameLst>
                                          <p:attrName>style.visibility</p:attrName>
                                        </p:attrNameLst>
                                      </p:cBhvr>
                                      <p:to>
                                        <p:strVal val="visible"/>
                                      </p:to>
                                    </p:set>
                                    <p:animEffect transition="in" filter="wipe(up)">
                                      <p:cBhvr>
                                        <p:cTn id="35" dur="500"/>
                                        <p:tgtEl>
                                          <p:spTgt spid="179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2" grpId="0" autoUpdateAnimBg="0"/>
      <p:bldP spid="179204" grpId="0" autoUpdateAnimBg="0"/>
      <p:bldP spid="179205" grpId="0" animBg="1"/>
      <p:bldP spid="179207" grpId="0" autoUpdateAnimBg="0"/>
      <p:bldP spid="179208" grpId="0" animBg="1"/>
      <p:bldP spid="17920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p:cNvSpPr txBox="1">
            <a:spLocks noChangeArrowheads="1"/>
          </p:cNvSpPr>
          <p:nvPr/>
        </p:nvSpPr>
        <p:spPr bwMode="auto">
          <a:xfrm>
            <a:off x="684213" y="765175"/>
            <a:ext cx="7920037" cy="1570038"/>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just" eaLnBrk="1" hangingPunct="1"/>
            <a:r>
              <a:rPr kumimoji="1" lang="zh-CN" altLang="en-US" sz="3200" dirty="0">
                <a:latin typeface="Times New Roman" pitchFamily="18" charset="0"/>
                <a:ea typeface="楷体_GB2312" pitchFamily="49" charset="-122"/>
              </a:rPr>
              <a:t>例</a:t>
            </a:r>
            <a:r>
              <a:rPr kumimoji="1" lang="en-US" altLang="zh-CN" sz="3200" dirty="0">
                <a:latin typeface="Times New Roman" pitchFamily="18" charset="0"/>
                <a:ea typeface="楷体_GB2312" pitchFamily="49" charset="-122"/>
              </a:rPr>
              <a:t>6.1.2  </a:t>
            </a:r>
            <a:r>
              <a:rPr kumimoji="1" lang="zh-CN" altLang="en-US" sz="3200" dirty="0">
                <a:latin typeface="Times New Roman" pitchFamily="18" charset="0"/>
                <a:ea typeface="楷体_GB2312" pitchFamily="49" charset="-122"/>
              </a:rPr>
              <a:t>一般</a:t>
            </a:r>
            <a:r>
              <a:rPr kumimoji="1" lang="en-US" altLang="zh-CN" sz="3200" dirty="0">
                <a:latin typeface="Times New Roman" pitchFamily="18" charset="0"/>
                <a:ea typeface="楷体_GB2312" pitchFamily="49" charset="-122"/>
              </a:rPr>
              <a:t>, </a:t>
            </a:r>
            <a:r>
              <a:rPr kumimoji="1" lang="zh-CN" altLang="en-US" sz="3200" dirty="0">
                <a:latin typeface="Times New Roman" pitchFamily="18" charset="0"/>
                <a:ea typeface="楷体_GB2312" pitchFamily="49" charset="-122"/>
              </a:rPr>
              <a:t>不论总体服从什么分布</a:t>
            </a:r>
            <a:r>
              <a:rPr kumimoji="1" lang="en-US" altLang="zh-CN" sz="3200" dirty="0">
                <a:latin typeface="Times New Roman" pitchFamily="18" charset="0"/>
                <a:ea typeface="楷体_GB2312" pitchFamily="49" charset="-122"/>
              </a:rPr>
              <a:t>, </a:t>
            </a:r>
            <a:r>
              <a:rPr kumimoji="1" lang="zh-CN" altLang="en-US" sz="3200" dirty="0">
                <a:latin typeface="Times New Roman" pitchFamily="18" charset="0"/>
                <a:ea typeface="楷体_GB2312" pitchFamily="49" charset="-122"/>
              </a:rPr>
              <a:t>总体期望 </a:t>
            </a:r>
            <a:r>
              <a:rPr kumimoji="1" lang="zh-CN" altLang="en-US" sz="3200" i="1" dirty="0">
                <a:latin typeface="Times New Roman" pitchFamily="18" charset="0"/>
                <a:ea typeface="楷体_GB2312" pitchFamily="49" charset="-122"/>
                <a:sym typeface="Symbol" pitchFamily="18" charset="2"/>
              </a:rPr>
              <a:t></a:t>
            </a:r>
            <a:r>
              <a:rPr kumimoji="1" lang="zh-CN" altLang="en-US" sz="3200" dirty="0">
                <a:latin typeface="Times New Roman" pitchFamily="18" charset="0"/>
                <a:ea typeface="楷体_GB2312" pitchFamily="49" charset="-122"/>
                <a:sym typeface="Symbol" pitchFamily="18" charset="2"/>
              </a:rPr>
              <a:t> 与方差</a:t>
            </a:r>
            <a:r>
              <a:rPr kumimoji="1" lang="zh-CN" altLang="en-US" sz="3200" i="1" dirty="0">
                <a:latin typeface="Times New Roman" pitchFamily="18" charset="0"/>
                <a:ea typeface="楷体_GB2312" pitchFamily="49" charset="-122"/>
                <a:sym typeface="Symbol" pitchFamily="18" charset="2"/>
              </a:rPr>
              <a:t> </a:t>
            </a:r>
            <a:r>
              <a:rPr kumimoji="1" lang="en-US" altLang="zh-CN" sz="3200" baseline="30000" dirty="0">
                <a:latin typeface="Times New Roman" pitchFamily="18" charset="0"/>
                <a:ea typeface="楷体_GB2312" pitchFamily="49" charset="-122"/>
                <a:sym typeface="Symbol" pitchFamily="18" charset="2"/>
              </a:rPr>
              <a:t>2</a:t>
            </a:r>
            <a:r>
              <a:rPr kumimoji="1" lang="en-US" altLang="zh-CN" sz="3200" dirty="0">
                <a:latin typeface="Times New Roman" pitchFamily="18" charset="0"/>
                <a:ea typeface="楷体_GB2312" pitchFamily="49" charset="-122"/>
                <a:sym typeface="Symbol" pitchFamily="18" charset="2"/>
              </a:rPr>
              <a:t> </a:t>
            </a:r>
            <a:r>
              <a:rPr kumimoji="1" lang="zh-CN" altLang="en-US" sz="3200" dirty="0">
                <a:latin typeface="Times New Roman" pitchFamily="18" charset="0"/>
                <a:ea typeface="楷体_GB2312" pitchFamily="49" charset="-122"/>
                <a:sym typeface="Symbol" pitchFamily="18" charset="2"/>
              </a:rPr>
              <a:t>存在</a:t>
            </a:r>
            <a:r>
              <a:rPr kumimoji="1" lang="en-US" altLang="zh-CN" sz="3200" dirty="0">
                <a:latin typeface="Times New Roman" pitchFamily="18" charset="0"/>
                <a:ea typeface="楷体_GB2312" pitchFamily="49" charset="-122"/>
                <a:sym typeface="Symbol" pitchFamily="18" charset="2"/>
              </a:rPr>
              <a:t>, </a:t>
            </a:r>
            <a:r>
              <a:rPr kumimoji="1" lang="zh-CN" altLang="en-US" sz="3200" dirty="0">
                <a:latin typeface="Times New Roman" pitchFamily="18" charset="0"/>
                <a:ea typeface="楷体_GB2312" pitchFamily="49" charset="-122"/>
                <a:sym typeface="Symbol" pitchFamily="18" charset="2"/>
              </a:rPr>
              <a:t>则它们的矩估计量分别为</a:t>
            </a:r>
            <a:endParaRPr kumimoji="1" lang="zh-CN" altLang="en-US" sz="3200" i="1" dirty="0">
              <a:latin typeface="Times New Roman" pitchFamily="18" charset="0"/>
              <a:ea typeface="楷体_GB2312" pitchFamily="49" charset="-122"/>
            </a:endParaRPr>
          </a:p>
        </p:txBody>
      </p:sp>
      <p:graphicFrame>
        <p:nvGraphicFramePr>
          <p:cNvPr id="178179" name="Object 3"/>
          <p:cNvGraphicFramePr>
            <a:graphicFrameLocks noChangeAspect="1"/>
          </p:cNvGraphicFramePr>
          <p:nvPr>
            <p:extLst>
              <p:ext uri="{D42A27DB-BD31-4B8C-83A1-F6EECF244321}">
                <p14:modId xmlns:p14="http://schemas.microsoft.com/office/powerpoint/2010/main" val="999605287"/>
              </p:ext>
            </p:extLst>
          </p:nvPr>
        </p:nvGraphicFramePr>
        <p:xfrm>
          <a:off x="2555776" y="2517654"/>
          <a:ext cx="2582496" cy="1057518"/>
        </p:xfrm>
        <a:graphic>
          <a:graphicData uri="http://schemas.openxmlformats.org/presentationml/2006/ole">
            <mc:AlternateContent xmlns:mc="http://schemas.openxmlformats.org/markup-compatibility/2006">
              <mc:Choice xmlns:v="urn:schemas-microsoft-com:vml" Requires="v">
                <p:oleObj spid="_x0000_s11663" name="Equation" r:id="rId3" imgW="1054080" imgH="431640" progId="Equation.DSMT4">
                  <p:embed/>
                </p:oleObj>
              </mc:Choice>
              <mc:Fallback>
                <p:oleObj name="Equation" r:id="rId3" imgW="1054080" imgH="431640" progId="Equation.DSMT4">
                  <p:embed/>
                  <p:pic>
                    <p:nvPicPr>
                      <p:cNvPr id="0" name="Object 3"/>
                      <p:cNvPicPr>
                        <a:picLocks noChangeAspect="1" noChangeArrowheads="1"/>
                      </p:cNvPicPr>
                      <p:nvPr/>
                    </p:nvPicPr>
                    <p:blipFill>
                      <a:blip r:embed="rId4"/>
                      <a:srcRect/>
                      <a:stretch>
                        <a:fillRect/>
                      </a:stretch>
                    </p:blipFill>
                    <p:spPr bwMode="auto">
                      <a:xfrm>
                        <a:off x="2555776" y="2517654"/>
                        <a:ext cx="2582496" cy="10575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8180" name="Object 4"/>
          <p:cNvGraphicFramePr>
            <a:graphicFrameLocks noChangeAspect="1"/>
          </p:cNvGraphicFramePr>
          <p:nvPr>
            <p:extLst>
              <p:ext uri="{D42A27DB-BD31-4B8C-83A1-F6EECF244321}">
                <p14:modId xmlns:p14="http://schemas.microsoft.com/office/powerpoint/2010/main" val="1682358653"/>
              </p:ext>
            </p:extLst>
          </p:nvPr>
        </p:nvGraphicFramePr>
        <p:xfrm>
          <a:off x="2390775" y="3852863"/>
          <a:ext cx="3841750" cy="1062037"/>
        </p:xfrm>
        <a:graphic>
          <a:graphicData uri="http://schemas.openxmlformats.org/presentationml/2006/ole">
            <mc:AlternateContent xmlns:mc="http://schemas.openxmlformats.org/markup-compatibility/2006">
              <mc:Choice xmlns:v="urn:schemas-microsoft-com:vml" Requires="v">
                <p:oleObj spid="_x0000_s11664" name="Equation" r:id="rId5" imgW="1562040" imgH="431640" progId="Equation.DSMT4">
                  <p:embed/>
                </p:oleObj>
              </mc:Choice>
              <mc:Fallback>
                <p:oleObj name="Equation" r:id="rId5" imgW="1562040" imgH="431640" progId="Equation.DSMT4">
                  <p:embed/>
                  <p:pic>
                    <p:nvPicPr>
                      <p:cNvPr id="0" name="Object 4"/>
                      <p:cNvPicPr>
                        <a:picLocks noChangeAspect="1" noChangeArrowheads="1"/>
                      </p:cNvPicPr>
                      <p:nvPr/>
                    </p:nvPicPr>
                    <p:blipFill>
                      <a:blip r:embed="rId6"/>
                      <a:srcRect/>
                      <a:stretch>
                        <a:fillRect/>
                      </a:stretch>
                    </p:blipFill>
                    <p:spPr bwMode="auto">
                      <a:xfrm>
                        <a:off x="2390775" y="3852863"/>
                        <a:ext cx="3841750" cy="1062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Box 3"/>
          <p:cNvSpPr txBox="1">
            <a:spLocks noChangeArrowheads="1"/>
          </p:cNvSpPr>
          <p:nvPr/>
        </p:nvSpPr>
        <p:spPr bwMode="auto">
          <a:xfrm>
            <a:off x="6389688" y="3046413"/>
            <a:ext cx="622300"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lang="en-US" altLang="zh-CN" sz="7200"/>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8178"/>
                                        </p:tgtEl>
                                        <p:attrNameLst>
                                          <p:attrName>style.visibility</p:attrName>
                                        </p:attrNameLst>
                                      </p:cBhvr>
                                      <p:to>
                                        <p:strVal val="visible"/>
                                      </p:to>
                                    </p:set>
                                    <p:animEffect transition="in" filter="wipe(up)">
                                      <p:cBhvr>
                                        <p:cTn id="7" dur="500"/>
                                        <p:tgtEl>
                                          <p:spTgt spid="1781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8179"/>
                                        </p:tgtEl>
                                        <p:attrNameLst>
                                          <p:attrName>style.visibility</p:attrName>
                                        </p:attrNameLst>
                                      </p:cBhvr>
                                      <p:to>
                                        <p:strVal val="visible"/>
                                      </p:to>
                                    </p:set>
                                    <p:animEffect transition="in" filter="wipe(left)">
                                      <p:cBhvr>
                                        <p:cTn id="12" dur="500"/>
                                        <p:tgtEl>
                                          <p:spTgt spid="178179"/>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78180"/>
                                        </p:tgtEl>
                                        <p:attrNameLst>
                                          <p:attrName>style.visibility</p:attrName>
                                        </p:attrNameLst>
                                      </p:cBhvr>
                                      <p:to>
                                        <p:strVal val="visible"/>
                                      </p:to>
                                    </p:set>
                                    <p:animEffect transition="in" filter="wipe(left)">
                                      <p:cBhvr>
                                        <p:cTn id="16" dur="500"/>
                                        <p:tgtEl>
                                          <p:spTgt spid="17818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750"/>
                                        <p:tgtEl>
                                          <p:spTgt spid="4"/>
                                        </p:tgtEl>
                                      </p:cBhvr>
                                    </p:animEffect>
                                    <p:anim calcmode="lin" valueType="num">
                                      <p:cBhvr>
                                        <p:cTn id="22" dur="750" fill="hold"/>
                                        <p:tgtEl>
                                          <p:spTgt spid="4"/>
                                        </p:tgtEl>
                                        <p:attrNameLst>
                                          <p:attrName>ppt_x</p:attrName>
                                        </p:attrNameLst>
                                      </p:cBhvr>
                                      <p:tavLst>
                                        <p:tav tm="0">
                                          <p:val>
                                            <p:strVal val="#ppt_x"/>
                                          </p:val>
                                        </p:tav>
                                        <p:tav tm="100000">
                                          <p:val>
                                            <p:strVal val="#ppt_x"/>
                                          </p:val>
                                        </p:tav>
                                      </p:tavLst>
                                    </p:anim>
                                    <p:anim calcmode="lin" valueType="num">
                                      <p:cBhvr>
                                        <p:cTn id="23" dur="7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8" grpId="0" animBg="1" autoUpdateAnimBg="0"/>
      <p:bldP spid="4" grpId="0"/>
    </p:bldLst>
  </p:timing>
</p:sld>
</file>

<file path=ppt/theme/theme1.xml><?xml version="1.0" encoding="utf-8"?>
<a:theme xmlns:a="http://schemas.openxmlformats.org/drawingml/2006/main" name="p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4508</TotalTime>
  <Words>1743</Words>
  <Application>Microsoft Office PowerPoint</Application>
  <PresentationFormat>全屏显示(4:3)</PresentationFormat>
  <Paragraphs>247</Paragraphs>
  <Slides>49</Slides>
  <Notes>11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49</vt:i4>
      </vt:variant>
    </vt:vector>
  </HeadingPairs>
  <TitlesOfParts>
    <vt:vector size="63" baseType="lpstr">
      <vt:lpstr>Arial Unicode MS</vt:lpstr>
      <vt:lpstr>黑体</vt:lpstr>
      <vt:lpstr>华文新魏</vt:lpstr>
      <vt:lpstr>楷体_GB2312</vt:lpstr>
      <vt:lpstr>宋体</vt:lpstr>
      <vt:lpstr>Arial</vt:lpstr>
      <vt:lpstr>Calibri</vt:lpstr>
      <vt:lpstr>Cambria Math</vt:lpstr>
      <vt:lpstr>Symbol</vt:lpstr>
      <vt:lpstr>Tahoma</vt:lpstr>
      <vt:lpstr>Times New Roman</vt:lpstr>
      <vt:lpstr>ps</vt:lpstr>
      <vt:lpstr>Equation</vt:lpstr>
      <vt:lpstr>公式</vt:lpstr>
      <vt:lpstr>PowerPoint 演示文稿</vt:lpstr>
      <vt:lpstr>PowerPoint 演示文稿</vt:lpstr>
      <vt:lpstr>PowerPoint 演示文稿</vt:lpstr>
      <vt:lpstr>参数估计的类型</vt:lpstr>
      <vt:lpstr>§6.1 参数的点估计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yh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概 率 统 计</dc:title>
  <dc:creator>Administrator</dc:creator>
  <cp:lastModifiedBy>Dongxiao Yu</cp:lastModifiedBy>
  <cp:revision>321</cp:revision>
  <cp:lastPrinted>1601-01-01T00:00:00Z</cp:lastPrinted>
  <dcterms:created xsi:type="dcterms:W3CDTF">2006-12-31T12:51:38Z</dcterms:created>
  <dcterms:modified xsi:type="dcterms:W3CDTF">2022-11-23T08:04:52Z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6</vt:i4>
  </property>
</Properties>
</file>