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1"/>
  </p:notesMasterIdLst>
  <p:sldIdLst>
    <p:sldId id="261" r:id="rId2"/>
    <p:sldId id="284" r:id="rId3"/>
    <p:sldId id="262" r:id="rId4"/>
    <p:sldId id="264" r:id="rId5"/>
    <p:sldId id="265" r:id="rId6"/>
    <p:sldId id="266" r:id="rId7"/>
    <p:sldId id="267" r:id="rId8"/>
    <p:sldId id="268" r:id="rId9"/>
    <p:sldId id="270" r:id="rId10"/>
    <p:sldId id="269" r:id="rId11"/>
    <p:sldId id="272" r:id="rId12"/>
    <p:sldId id="273" r:id="rId13"/>
    <p:sldId id="274" r:id="rId14"/>
    <p:sldId id="285" r:id="rId15"/>
    <p:sldId id="271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3" autoAdjust="0"/>
    <p:restoredTop sz="96840" autoAdjust="0"/>
  </p:normalViewPr>
  <p:slideViewPr>
    <p:cSldViewPr>
      <p:cViewPr varScale="1">
        <p:scale>
          <a:sx n="77" d="100"/>
          <a:sy n="77" d="100"/>
        </p:scale>
        <p:origin x="1196" y="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46"/>
    </p:cViewPr>
  </p:sorterViewPr>
  <p:notesViewPr>
    <p:cSldViewPr>
      <p:cViewPr varScale="1">
        <p:scale>
          <a:sx n="58" d="100"/>
          <a:sy n="58" d="100"/>
        </p:scale>
        <p:origin x="-1758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1664125-264B-4528-A682-95B7662A7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2500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itchFamily="34" charset="0"/>
              </a:rPr>
              <a:t>Contingency table</a:t>
            </a:r>
            <a:r>
              <a:rPr lang="zh-CN" altLang="en-US">
                <a:latin typeface="Arial" pitchFamily="34" charset="0"/>
              </a:rPr>
              <a:t>相依表，关联表</a:t>
            </a:r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F64DF2B-F90D-4D0B-A02D-0FBD9F7D7D40}" type="slidenum">
              <a:rPr lang="en-US" altLang="zh-CN" smtClean="0">
                <a:latin typeface="Arial" pitchFamily="34" charset="0"/>
              </a:rPr>
              <a:pPr eaLnBrk="1" hangingPunct="1"/>
              <a:t>18</a:t>
            </a:fld>
            <a:endParaRPr lang="en-US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5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140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 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97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48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5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755650" y="1484313"/>
            <a:ext cx="7848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dirty="0">
                <a:latin typeface="Times New Roman" pitchFamily="18" charset="0"/>
              </a:rPr>
              <a:t>我们将讨论不同于参数估计的另一类重要的统计推断问题</a:t>
            </a:r>
            <a:r>
              <a:rPr kumimoji="1" lang="en-US" altLang="zh-CN" sz="3200" dirty="0">
                <a:latin typeface="Times New Roman" pitchFamily="18" charset="0"/>
              </a:rPr>
              <a:t>. </a:t>
            </a:r>
            <a:r>
              <a:rPr kumimoji="1" lang="zh-CN" altLang="en-US" sz="3200" dirty="0">
                <a:latin typeface="Times New Roman" pitchFamily="18" charset="0"/>
              </a:rPr>
              <a:t>这就是</a:t>
            </a:r>
            <a:r>
              <a:rPr kumimoji="1" lang="zh-CN" altLang="en-US" sz="3200" b="1" dirty="0">
                <a:solidFill>
                  <a:srgbClr val="3333CC"/>
                </a:solidFill>
                <a:latin typeface="Times New Roman" pitchFamily="18" charset="0"/>
              </a:rPr>
              <a:t>根据样本的信息检验关于总体的某个假设是否正确</a:t>
            </a:r>
            <a:r>
              <a:rPr kumimoji="1" lang="en-US" altLang="zh-CN" sz="3200" b="1" dirty="0">
                <a:solidFill>
                  <a:srgbClr val="3333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458672" y="3718926"/>
            <a:ext cx="84601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dirty="0">
                <a:latin typeface="Times New Roman" pitchFamily="18" charset="0"/>
              </a:rPr>
              <a:t>这类问题称作假设检验</a:t>
            </a:r>
            <a:r>
              <a:rPr kumimoji="1" lang="en-US" altLang="zh-CN" sz="3200" dirty="0">
                <a:latin typeface="Times New Roman" pitchFamily="18" charset="0"/>
              </a:rPr>
              <a:t>Hypothesis Testing</a:t>
            </a:r>
            <a:r>
              <a:rPr kumimoji="1" lang="zh-CN" altLang="en-US" sz="3200" dirty="0">
                <a:latin typeface="Times New Roman" pitchFamily="18" charset="0"/>
              </a:rPr>
              <a:t>问题 </a:t>
            </a:r>
            <a:r>
              <a:rPr kumimoji="1" lang="en-US" altLang="zh-CN" sz="3200" dirty="0">
                <a:latin typeface="Times New Roman" pitchFamily="18" charset="0"/>
              </a:rPr>
              <a:t>.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§6.3  </a:t>
            </a:r>
            <a:r>
              <a:rPr lang="zh-CN" altLang="en-US" dirty="0">
                <a:solidFill>
                  <a:srgbClr val="000000"/>
                </a:solidFill>
              </a:rPr>
              <a:t>假设检验的基本概念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4" grpId="0" autoUpdateAnimBg="0"/>
      <p:bldP spid="18231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1975" y="3182466"/>
            <a:ext cx="8291513" cy="1260475"/>
            <a:chOff x="240" y="166"/>
            <a:chExt cx="5223" cy="794"/>
          </a:xfrm>
        </p:grpSpPr>
        <p:sp>
          <p:nvSpPr>
            <p:cNvPr id="12298" name="Rectangle 3"/>
            <p:cNvSpPr>
              <a:spLocks noChangeArrowheads="1"/>
            </p:cNvSpPr>
            <p:nvPr/>
          </p:nvSpPr>
          <p:spPr bwMode="auto">
            <a:xfrm>
              <a:off x="240" y="166"/>
              <a:ext cx="5223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3200" b="1">
                  <a:latin typeface="Times New Roman" pitchFamily="18" charset="0"/>
                </a:rPr>
                <a:t>        </a:t>
              </a:r>
              <a:r>
                <a:rPr kumimoji="1" lang="zh-CN" altLang="en-US" sz="3200">
                  <a:latin typeface="Times New Roman" pitchFamily="18" charset="0"/>
                </a:rPr>
                <a:t>在假设检验中，我们称这个小概率</a:t>
              </a:r>
              <a:r>
                <a:rPr kumimoji="1" lang="zh-CN" altLang="en-US" sz="3200" b="1">
                  <a:latin typeface="Times New Roman" pitchFamily="18" charset="0"/>
                </a:rPr>
                <a:t>为</a:t>
              </a:r>
              <a:r>
                <a:rPr kumimoji="1" lang="zh-CN" altLang="en-US" sz="3200" b="1" u="sng">
                  <a:solidFill>
                    <a:srgbClr val="3333CC"/>
                  </a:solidFill>
                  <a:latin typeface="Times New Roman" pitchFamily="18" charset="0"/>
                </a:rPr>
                <a:t>显著性水平</a:t>
              </a:r>
              <a:r>
                <a:rPr kumimoji="1" lang="zh-CN" altLang="en-US" sz="3200" b="1">
                  <a:latin typeface="Times New Roman" pitchFamily="18" charset="0"/>
                </a:rPr>
                <a:t>，用</a:t>
              </a:r>
              <a:r>
                <a:rPr kumimoji="1" lang="zh-CN" altLang="en-US" sz="3200" b="1">
                  <a:latin typeface="Times New Roman" pitchFamily="18" charset="0"/>
                  <a:sym typeface="Math1"/>
                </a:rPr>
                <a:t>    表示</a:t>
              </a:r>
              <a:r>
                <a:rPr kumimoji="1" lang="en-US" altLang="zh-CN" sz="3200" b="1">
                  <a:latin typeface="Times New Roman" pitchFamily="18" charset="0"/>
                  <a:sym typeface="Math1"/>
                </a:rPr>
                <a:t>.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graphicFrame>
          <p:nvGraphicFramePr>
            <p:cNvPr id="12299" name="Object 4"/>
            <p:cNvGraphicFramePr>
              <a:graphicFrameLocks noChangeAspect="1"/>
            </p:cNvGraphicFramePr>
            <p:nvPr/>
          </p:nvGraphicFramePr>
          <p:xfrm>
            <a:off x="1872" y="672"/>
            <a:ext cx="251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8" name="公式" r:id="rId3" imgW="129600" imgH="114300" progId="Equation.3">
                    <p:embed/>
                  </p:oleObj>
                </mc:Choice>
                <mc:Fallback>
                  <p:oleObj name="公式" r:id="rId3" imgW="129600" imgH="114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72"/>
                          <a:ext cx="251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1219200" y="5295429"/>
            <a:ext cx="10064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pitchFamily="18" charset="0"/>
                <a:sym typeface="Math1"/>
              </a:rPr>
              <a:t>常取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68425" y="4612804"/>
            <a:ext cx="6315075" cy="579437"/>
            <a:chOff x="805" y="1056"/>
            <a:chExt cx="3978" cy="365"/>
          </a:xfrm>
        </p:grpSpPr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816" y="1056"/>
              <a:ext cx="396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sym typeface="Math1"/>
                </a:rPr>
                <a:t>    </a:t>
              </a:r>
              <a:r>
                <a:rPr kumimoji="1" lang="zh-CN" altLang="en-US" sz="3200">
                  <a:latin typeface="Times New Roman" pitchFamily="18" charset="0"/>
                  <a:sym typeface="Math1"/>
                </a:rPr>
                <a:t>的选择要根据实际情况而定</a:t>
              </a:r>
              <a:r>
                <a:rPr kumimoji="1" lang="en-US" altLang="zh-CN" sz="3200">
                  <a:latin typeface="Times New Roman" pitchFamily="18" charset="0"/>
                  <a:sym typeface="Math1"/>
                </a:rPr>
                <a:t>.</a:t>
              </a:r>
            </a:p>
          </p:txBody>
        </p:sp>
        <p:graphicFrame>
          <p:nvGraphicFramePr>
            <p:cNvPr id="12297" name="Object 8"/>
            <p:cNvGraphicFramePr>
              <a:graphicFrameLocks noChangeAspect="1"/>
            </p:cNvGraphicFramePr>
            <p:nvPr/>
          </p:nvGraphicFramePr>
          <p:xfrm>
            <a:off x="805" y="1104"/>
            <a:ext cx="29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9" name="公式" r:id="rId5" imgW="129600" imgH="114300" progId="Equation.3">
                    <p:embed/>
                  </p:oleObj>
                </mc:Choice>
                <mc:Fallback>
                  <p:oleObj name="公式" r:id="rId5" imgW="129600" imgH="114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" y="1104"/>
                          <a:ext cx="299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4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820797"/>
              </p:ext>
            </p:extLst>
          </p:nvPr>
        </p:nvGraphicFramePr>
        <p:xfrm>
          <a:off x="2268538" y="5311304"/>
          <a:ext cx="50434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公式" r:id="rId7" imgW="1630584" imgH="167568" progId="Equation.3">
                  <p:embed/>
                </p:oleObj>
              </mc:Choice>
              <mc:Fallback>
                <p:oleObj name="公式" r:id="rId7" imgW="1630584" imgH="1675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11304"/>
                        <a:ext cx="5043487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6" name="Rectangle 10"/>
          <p:cNvSpPr>
            <a:spLocks noChangeArrowheads="1"/>
          </p:cNvSpPr>
          <p:nvPr/>
        </p:nvSpPr>
        <p:spPr bwMode="auto">
          <a:xfrm>
            <a:off x="900113" y="468539"/>
            <a:ext cx="7434262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latin typeface="Times New Roman" pitchFamily="18" charset="0"/>
              </a:rPr>
              <a:t>概率反证法的</a:t>
            </a:r>
            <a:r>
              <a:rPr kumimoji="1" lang="zh-CN" altLang="en-US" sz="3200" b="1" u="sng" dirty="0">
                <a:latin typeface="Times New Roman" pitchFamily="18" charset="0"/>
              </a:rPr>
              <a:t>逻辑</a:t>
            </a:r>
            <a:r>
              <a:rPr kumimoji="1" lang="zh-CN" altLang="en-US" sz="3200" dirty="0">
                <a:latin typeface="Times New Roman" pitchFamily="18" charset="0"/>
              </a:rPr>
              <a:t>是：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	</a:t>
            </a:r>
            <a:r>
              <a:rPr kumimoji="1" lang="zh-CN" altLang="en-US" sz="3200" b="1" dirty="0">
                <a:latin typeface="Times New Roman" pitchFamily="18" charset="0"/>
              </a:rPr>
              <a:t>如果小概率事件在一次试验中居然发生，我们就以很大的把握否定原假设</a:t>
            </a:r>
            <a:r>
              <a:rPr kumimoji="1" lang="en-US" altLang="zh-CN" sz="3200" b="1" dirty="0">
                <a:latin typeface="Times New Roman" pitchFamily="18" charset="0"/>
              </a:rPr>
              <a:t>null hypothesis.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 autoUpdateAnimBg="0"/>
      <p:bldP spid="24474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282950" y="3892550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3600" b="1">
              <a:latin typeface="Times New Roman" pitchFamily="18" charset="0"/>
              <a:ea typeface="文鼎CS魏碑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9750" y="1216025"/>
            <a:ext cx="8208963" cy="2357438"/>
            <a:chOff x="144" y="154"/>
            <a:chExt cx="5171" cy="1485"/>
          </a:xfrm>
        </p:grpSpPr>
        <p:sp>
          <p:nvSpPr>
            <p:cNvPr id="13321" name="Rectangle 5"/>
            <p:cNvSpPr>
              <a:spLocks noChangeArrowheads="1"/>
            </p:cNvSpPr>
            <p:nvPr/>
          </p:nvSpPr>
          <p:spPr bwMode="auto">
            <a:xfrm>
              <a:off x="144" y="154"/>
              <a:ext cx="5171" cy="1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15000"/>
                </a:lnSpc>
              </a:pPr>
              <a:r>
                <a:rPr kumimoji="1" lang="zh-CN" altLang="en-US" sz="3200" b="1" dirty="0">
                  <a:latin typeface="Times New Roman" pitchFamily="18" charset="0"/>
                </a:rPr>
                <a:t>例  某工厂生产的一种螺钉，标准要求长度是</a:t>
              </a:r>
              <a:r>
                <a:rPr kumimoji="1" lang="en-US" altLang="zh-CN" sz="3200" b="1" dirty="0">
                  <a:latin typeface="Times New Roman" pitchFamily="18" charset="0"/>
                </a:rPr>
                <a:t>32.5</a:t>
              </a:r>
              <a:r>
                <a:rPr kumimoji="1" lang="zh-CN" altLang="en-US" sz="3200" b="1" dirty="0">
                  <a:latin typeface="Times New Roman" pitchFamily="18" charset="0"/>
                </a:rPr>
                <a:t>毫米</a:t>
              </a:r>
              <a:r>
                <a:rPr kumimoji="1" lang="en-US" altLang="zh-CN" sz="3200" b="1" dirty="0">
                  <a:latin typeface="Times New Roman" pitchFamily="18" charset="0"/>
                </a:rPr>
                <a:t>.  </a:t>
              </a:r>
              <a:r>
                <a:rPr kumimoji="1" lang="zh-CN" altLang="en-US" sz="3200" b="1" dirty="0">
                  <a:latin typeface="Times New Roman" pitchFamily="18" charset="0"/>
                </a:rPr>
                <a:t>实际生产的产品，其长度</a:t>
              </a:r>
              <a:r>
                <a:rPr kumimoji="1" lang="en-US" altLang="zh-CN" sz="3200" b="1" dirty="0">
                  <a:latin typeface="Times New Roman" pitchFamily="18" charset="0"/>
                </a:rPr>
                <a:t>X</a:t>
              </a:r>
              <a:r>
                <a:rPr kumimoji="1" lang="zh-CN" altLang="en-US" sz="3200" b="1" dirty="0">
                  <a:latin typeface="Times New Roman" pitchFamily="18" charset="0"/>
                </a:rPr>
                <a:t>假定服从正态分布                       未知，现从该厂生产的一批产品中抽取</a:t>
              </a:r>
              <a:r>
                <a:rPr kumimoji="1" lang="en-US" altLang="zh-CN" sz="3200" b="1" dirty="0">
                  <a:latin typeface="Times New Roman" pitchFamily="18" charset="0"/>
                </a:rPr>
                <a:t>6</a:t>
              </a:r>
              <a:r>
                <a:rPr kumimoji="1" lang="zh-CN" altLang="en-US" sz="3200" b="1" dirty="0">
                  <a:latin typeface="Times New Roman" pitchFamily="18" charset="0"/>
                </a:rPr>
                <a:t>件</a:t>
              </a:r>
              <a:r>
                <a:rPr kumimoji="1" lang="en-US" altLang="zh-CN" sz="3200" b="1" dirty="0">
                  <a:latin typeface="Times New Roman" pitchFamily="18" charset="0"/>
                </a:rPr>
                <a:t>,  </a:t>
              </a:r>
              <a:r>
                <a:rPr kumimoji="1" lang="zh-CN" altLang="en-US" sz="3200" b="1" dirty="0">
                  <a:latin typeface="Times New Roman" pitchFamily="18" charset="0"/>
                </a:rPr>
                <a:t>得尺寸数据如下</a:t>
              </a:r>
              <a:r>
                <a:rPr kumimoji="1" lang="en-US" altLang="zh-CN" sz="3200" b="1" dirty="0">
                  <a:latin typeface="Times New Roman" pitchFamily="18" charset="0"/>
                </a:rPr>
                <a:t>:</a:t>
              </a:r>
            </a:p>
          </p:txBody>
        </p:sp>
        <p:graphicFrame>
          <p:nvGraphicFramePr>
            <p:cNvPr id="13322" name="Object 6"/>
            <p:cNvGraphicFramePr>
              <a:graphicFrameLocks noChangeAspect="1"/>
            </p:cNvGraphicFramePr>
            <p:nvPr/>
          </p:nvGraphicFramePr>
          <p:xfrm>
            <a:off x="1489" y="868"/>
            <a:ext cx="115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6" name="公式" r:id="rId3" imgW="647784" imgH="205740" progId="Equation.3">
                    <p:embed/>
                  </p:oleObj>
                </mc:Choice>
                <mc:Fallback>
                  <p:oleObj name="公式" r:id="rId3" imgW="647784" imgH="2057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868"/>
                          <a:ext cx="115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7"/>
            <p:cNvGraphicFramePr>
              <a:graphicFrameLocks noChangeAspect="1"/>
            </p:cNvGraphicFramePr>
            <p:nvPr/>
          </p:nvGraphicFramePr>
          <p:xfrm>
            <a:off x="2793" y="868"/>
            <a:ext cx="34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7" name="公式" r:id="rId5" imgW="182952" imgH="182880" progId="Equation.3">
                    <p:embed/>
                  </p:oleObj>
                </mc:Choice>
                <mc:Fallback>
                  <p:oleObj name="公式" r:id="rId5" imgW="182952" imgH="18288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3" y="868"/>
                          <a:ext cx="345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1187450" y="3573463"/>
            <a:ext cx="668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itchFamily="18" charset="0"/>
              </a:rPr>
              <a:t>32.56, 29.66, 31.64, 30.00, 31.87, 31.03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684213" y="4221163"/>
            <a:ext cx="4044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问这批产品是否合格</a:t>
            </a:r>
            <a:r>
              <a:rPr kumimoji="1" lang="en-US" altLang="zh-CN" sz="3200" b="1">
                <a:latin typeface="Times New Roman" pitchFamily="18" charset="0"/>
              </a:rPr>
              <a:t>?</a:t>
            </a: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684213" y="4789488"/>
            <a:ext cx="799147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</a:t>
            </a:r>
            <a:r>
              <a:rPr kumimoji="1" lang="zh-CN" altLang="en-US" sz="3200" b="1">
                <a:latin typeface="Times New Roman" pitchFamily="18" charset="0"/>
              </a:rPr>
              <a:t>分析：这批产品</a:t>
            </a:r>
            <a:r>
              <a:rPr kumimoji="1" lang="en-US" altLang="zh-CN" sz="3200" b="1">
                <a:latin typeface="Times New Roman" pitchFamily="18" charset="0"/>
              </a:rPr>
              <a:t>(</a:t>
            </a:r>
            <a:r>
              <a:rPr kumimoji="1" lang="zh-CN" altLang="en-US" sz="3200" b="1">
                <a:latin typeface="Times New Roman" pitchFamily="18" charset="0"/>
              </a:rPr>
              <a:t>螺钉长度</a:t>
            </a:r>
            <a:r>
              <a:rPr kumimoji="1" lang="en-US" altLang="zh-CN" sz="3200" b="1">
                <a:latin typeface="Times New Roman" pitchFamily="18" charset="0"/>
              </a:rPr>
              <a:t>)</a:t>
            </a:r>
            <a:r>
              <a:rPr kumimoji="1" lang="zh-CN" altLang="en-US" sz="3200" b="1">
                <a:latin typeface="Times New Roman" pitchFamily="18" charset="0"/>
              </a:rPr>
              <a:t>的全体组成问题的总体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>
                <a:latin typeface="Times New Roman" pitchFamily="18" charset="0"/>
              </a:rPr>
              <a:t>.  </a:t>
            </a:r>
            <a:r>
              <a:rPr kumimoji="1" lang="zh-CN" altLang="en-US" sz="3200" b="1">
                <a:latin typeface="Times New Roman" pitchFamily="18" charset="0"/>
              </a:rPr>
              <a:t>现在要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检验</a:t>
            </a:r>
            <a:r>
              <a:rPr kumimoji="1" lang="en-US" altLang="zh-CN" sz="3200" b="1" i="1">
                <a:solidFill>
                  <a:srgbClr val="3333CC"/>
                </a:solidFill>
                <a:latin typeface="Times New Roman" pitchFamily="18" charset="0"/>
              </a:rPr>
              <a:t>E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(</a:t>
            </a:r>
            <a:r>
              <a:rPr kumimoji="1" lang="en-US" altLang="zh-CN" sz="3200" b="1" i="1">
                <a:solidFill>
                  <a:srgbClr val="3333CC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)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是否为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32.5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假设检验步骤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2" grpId="0" autoUpdateAnimBg="0"/>
      <p:bldP spid="241673" grpId="0" autoUpdateAnimBg="0"/>
      <p:bldP spid="2416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1763688" y="908720"/>
            <a:ext cx="62658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提出原假设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</a:t>
            </a:r>
            <a:r>
              <a:rPr kumimoji="1"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和备择假设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hypothesis</a:t>
            </a:r>
            <a:endParaRPr kumimoji="1"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0643" name="Object 3"/>
          <p:cNvGraphicFramePr>
            <a:graphicFrameLocks noChangeAspect="1"/>
          </p:cNvGraphicFramePr>
          <p:nvPr/>
        </p:nvGraphicFramePr>
        <p:xfrm>
          <a:off x="1920875" y="2000250"/>
          <a:ext cx="53133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公式" r:id="rId3" imgW="1859328" imgH="205740" progId="Equation.3">
                  <p:embed/>
                </p:oleObj>
              </mc:Choice>
              <mc:Fallback>
                <p:oleObj name="公式" r:id="rId3" imgW="1859328" imgH="2057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000250"/>
                        <a:ext cx="53133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251520" y="90872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第一步：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476375" y="188640"/>
            <a:ext cx="624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Times New Roman" pitchFamily="18" charset="0"/>
              </a:rPr>
              <a:t>已知 </a:t>
            </a:r>
            <a:r>
              <a:rPr kumimoji="1" lang="en-US" altLang="zh-CN" sz="3200" b="1" i="1" dirty="0">
                <a:latin typeface="Times New Roman" pitchFamily="18" charset="0"/>
              </a:rPr>
              <a:t>X</a:t>
            </a:r>
            <a:r>
              <a:rPr kumimoji="1" lang="en-US" altLang="zh-CN" sz="3200" b="1" dirty="0">
                <a:latin typeface="Times New Roman" pitchFamily="18" charset="0"/>
              </a:rPr>
              <a:t>~</a:t>
            </a: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952501"/>
              </p:ext>
            </p:extLst>
          </p:nvPr>
        </p:nvGraphicFramePr>
        <p:xfrm>
          <a:off x="2881313" y="188640"/>
          <a:ext cx="1795462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公式" r:id="rId5" imgW="640008" imgH="205740" progId="Equation.3">
                  <p:embed/>
                </p:oleObj>
              </mc:Choice>
              <mc:Fallback>
                <p:oleObj name="公式" r:id="rId5" imgW="640008" imgH="2057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188640"/>
                        <a:ext cx="1795462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3" name="Group 7"/>
          <p:cNvGrpSpPr>
            <a:grpSpLocks/>
          </p:cNvGrpSpPr>
          <p:nvPr/>
        </p:nvGrpSpPr>
        <p:grpSpPr bwMode="auto">
          <a:xfrm>
            <a:off x="4586288" y="218803"/>
            <a:ext cx="1609725" cy="579437"/>
            <a:chOff x="2727" y="115"/>
            <a:chExt cx="1014" cy="365"/>
          </a:xfrm>
        </p:grpSpPr>
        <p:graphicFrame>
          <p:nvGraphicFramePr>
            <p:cNvPr id="14351" name="Object 8"/>
            <p:cNvGraphicFramePr>
              <a:graphicFrameLocks noChangeAspect="1"/>
            </p:cNvGraphicFramePr>
            <p:nvPr/>
          </p:nvGraphicFramePr>
          <p:xfrm>
            <a:off x="2727" y="123"/>
            <a:ext cx="345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9" name="公式" r:id="rId7" imgW="182952" imgH="182880" progId="Equation.3">
                    <p:embed/>
                  </p:oleObj>
                </mc:Choice>
                <mc:Fallback>
                  <p:oleObj name="公式" r:id="rId7" imgW="182952" imgH="1828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7" y="123"/>
                          <a:ext cx="345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2" name="Rectangle 9"/>
            <p:cNvSpPr>
              <a:spLocks noChangeArrowheads="1"/>
            </p:cNvSpPr>
            <p:nvPr/>
          </p:nvSpPr>
          <p:spPr bwMode="auto">
            <a:xfrm>
              <a:off x="3049" y="115"/>
              <a:ext cx="6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未知</a:t>
              </a:r>
              <a:r>
                <a:rPr kumimoji="1" lang="en-US" altLang="zh-CN" sz="3200" b="1">
                  <a:latin typeface="Times New Roman" pitchFamily="18" charset="0"/>
                </a:rPr>
                <a:t>.</a:t>
              </a:r>
            </a:p>
          </p:txBody>
        </p:sp>
      </p:grp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173163" y="2868613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第二步：</a:t>
            </a:r>
          </a:p>
        </p:txBody>
      </p:sp>
      <p:sp>
        <p:nvSpPr>
          <p:cNvPr id="240651" name="AutoShape 11"/>
          <p:cNvSpPr>
            <a:spLocks noChangeArrowheads="1"/>
          </p:cNvSpPr>
          <p:nvPr/>
        </p:nvSpPr>
        <p:spPr bwMode="auto">
          <a:xfrm>
            <a:off x="333375" y="5153025"/>
            <a:ext cx="2438400" cy="1295400"/>
          </a:xfrm>
          <a:prstGeom prst="wedgeRoundRectCallout">
            <a:avLst>
              <a:gd name="adj1" fmla="val 57292"/>
              <a:gd name="adj2" fmla="val -89583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US" altLang="zh-CN" sz="2800" b="1" dirty="0">
              <a:latin typeface="宋体" pitchFamily="2" charset="-122"/>
            </a:endParaRPr>
          </a:p>
          <a:p>
            <a:pPr algn="ctr" eaLnBrk="1" hangingPunct="1"/>
            <a:r>
              <a:rPr kumimoji="1" lang="zh-CN" altLang="en-US" sz="2800" b="1" dirty="0">
                <a:latin typeface="宋体" pitchFamily="2" charset="-122"/>
              </a:rPr>
              <a:t>能衡量差异</a:t>
            </a:r>
          </a:p>
          <a:p>
            <a:pPr algn="ctr" eaLnBrk="1" hangingPunct="1"/>
            <a:r>
              <a:rPr kumimoji="1" lang="zh-CN" altLang="en-US" sz="2800" b="1" dirty="0">
                <a:latin typeface="宋体" pitchFamily="2" charset="-122"/>
              </a:rPr>
              <a:t>大小且分布</a:t>
            </a:r>
          </a:p>
          <a:p>
            <a:pPr algn="ctr" eaLnBrk="1" hangingPunct="1"/>
            <a:r>
              <a:rPr kumimoji="1" lang="zh-CN" altLang="en-US" sz="2800" b="1" dirty="0">
                <a:latin typeface="宋体" pitchFamily="2" charset="-122"/>
              </a:rPr>
              <a:t>已知</a:t>
            </a:r>
            <a:endParaRPr kumimoji="1" lang="zh-CN" altLang="en-US" sz="3200" b="1" dirty="0">
              <a:latin typeface="宋体" pitchFamily="2" charset="-122"/>
            </a:endParaRPr>
          </a:p>
          <a:p>
            <a:pPr algn="ctr" eaLnBrk="1" hangingPunct="1"/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33488" y="2868613"/>
            <a:ext cx="7405687" cy="1189037"/>
            <a:chOff x="615" y="1603"/>
            <a:chExt cx="4665" cy="749"/>
          </a:xfrm>
        </p:grpSpPr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632" y="1603"/>
              <a:ext cx="364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宋体" pitchFamily="2" charset="-122"/>
                </a:rPr>
                <a:t>取一检验统计量，在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zh-CN" altLang="en-US" sz="3200" b="1">
                  <a:latin typeface="宋体" pitchFamily="2" charset="-122"/>
                </a:rPr>
                <a:t>成立下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auto">
            <a:xfrm>
              <a:off x="615" y="1987"/>
              <a:ext cx="165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宋体" pitchFamily="2" charset="-122"/>
                </a:rPr>
                <a:t>求出它的分布</a:t>
              </a:r>
            </a:p>
          </p:txBody>
        </p:sp>
      </p:grpSp>
      <p:graphicFrame>
        <p:nvGraphicFramePr>
          <p:cNvPr id="240655" name="Object 15"/>
          <p:cNvGraphicFramePr>
            <a:graphicFrameLocks noChangeAspect="1"/>
          </p:cNvGraphicFramePr>
          <p:nvPr/>
        </p:nvGraphicFramePr>
        <p:xfrm>
          <a:off x="3244850" y="4268788"/>
          <a:ext cx="3487738" cy="128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9" imgW="1143072" imgH="434340" progId="Equation.DSMT4">
                  <p:embed/>
                </p:oleObj>
              </mc:Choice>
              <mc:Fallback>
                <p:oleObj name="Equation" r:id="rId9" imgW="1143072" imgH="4343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4268788"/>
                        <a:ext cx="3487738" cy="128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2" grpId="0" autoUpdateAnimBg="0"/>
      <p:bldP spid="240644" grpId="0" autoUpdateAnimBg="0"/>
      <p:bldP spid="240650" grpId="0" autoUpdateAnimBg="0"/>
      <p:bldP spid="240651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1116013" y="836712"/>
            <a:ext cx="1809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第三步：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7238" y="3702149"/>
            <a:ext cx="6973887" cy="674688"/>
            <a:chOff x="654" y="1927"/>
            <a:chExt cx="4393" cy="425"/>
          </a:xfrm>
        </p:grpSpPr>
        <p:sp>
          <p:nvSpPr>
            <p:cNvPr id="15373" name="Rectangle 4"/>
            <p:cNvSpPr>
              <a:spLocks noChangeArrowheads="1"/>
            </p:cNvSpPr>
            <p:nvPr/>
          </p:nvSpPr>
          <p:spPr bwMode="auto">
            <a:xfrm>
              <a:off x="654" y="1937"/>
              <a:ext cx="439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即“  </a:t>
              </a:r>
              <a:r>
                <a:rPr kumimoji="1" lang="zh-CN" altLang="en-US" sz="3200" b="1" dirty="0">
                  <a:solidFill>
                    <a:schemeClr val="tx2"/>
                  </a:solidFill>
                  <a:latin typeface="Times New Roman" pitchFamily="18" charset="0"/>
                </a:rPr>
                <a:t>                 </a:t>
              </a:r>
              <a:r>
                <a:rPr kumimoji="1" lang="zh-CN" altLang="en-US" sz="3200" b="1" dirty="0">
                  <a:latin typeface="Times New Roman" pitchFamily="18" charset="0"/>
                </a:rPr>
                <a:t>”是一个</a:t>
              </a:r>
              <a:r>
                <a:rPr kumimoji="1" lang="zh-CN" altLang="en-US" sz="3200" b="1" dirty="0">
                  <a:solidFill>
                    <a:srgbClr val="FF0000"/>
                  </a:solidFill>
                  <a:latin typeface="Times New Roman" pitchFamily="18" charset="0"/>
                </a:rPr>
                <a:t>小概率事件</a:t>
              </a:r>
              <a:r>
                <a:rPr kumimoji="1" lang="zh-CN" altLang="en-US" sz="3200" b="1" dirty="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3200" b="1" dirty="0">
                  <a:latin typeface="Times New Roman" pitchFamily="18" charset="0"/>
                </a:rPr>
                <a:t>. </a:t>
              </a:r>
              <a:endParaRPr kumimoji="1" lang="en-US" altLang="zh-CN" sz="2800" b="1" dirty="0">
                <a:solidFill>
                  <a:schemeClr val="tx2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15374" name="Object 5"/>
            <p:cNvGraphicFramePr>
              <a:graphicFrameLocks noChangeAspect="1"/>
            </p:cNvGraphicFramePr>
            <p:nvPr/>
          </p:nvGraphicFramePr>
          <p:xfrm>
            <a:off x="1243" y="1927"/>
            <a:ext cx="1244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9" name="公式" r:id="rId3" imgW="678240" imgH="221052" progId="Equation.3">
                    <p:embed/>
                  </p:oleObj>
                </mc:Choice>
                <mc:Fallback>
                  <p:oleObj name="公式" r:id="rId3" imgW="678240" imgH="221052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3" y="1927"/>
                          <a:ext cx="1244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9622" name="AutoShape 6"/>
          <p:cNvSpPr>
            <a:spLocks noChangeArrowheads="1"/>
          </p:cNvSpPr>
          <p:nvPr/>
        </p:nvSpPr>
        <p:spPr bwMode="auto">
          <a:xfrm>
            <a:off x="5891213" y="4453037"/>
            <a:ext cx="2971800" cy="1447800"/>
          </a:xfrm>
          <a:prstGeom prst="wedgeRoundRectCallout">
            <a:avLst>
              <a:gd name="adj1" fmla="val -68000"/>
              <a:gd name="adj2" fmla="val -63046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US" altLang="zh-CN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小概率事件在一次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试验中基本上不会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发生 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  <a:p>
            <a:pPr algn="ctr" eaLnBrk="1" hangingPunct="1"/>
            <a:endParaRPr kumimoji="1" lang="en-US" altLang="zh-CN" sz="2400" b="1" dirty="0">
              <a:latin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38213" y="1481237"/>
            <a:ext cx="7924800" cy="1298575"/>
            <a:chOff x="288" y="624"/>
            <a:chExt cx="4992" cy="818"/>
          </a:xfrm>
        </p:grpSpPr>
        <p:graphicFrame>
          <p:nvGraphicFramePr>
            <p:cNvPr id="15369" name="Object 8"/>
            <p:cNvGraphicFramePr>
              <a:graphicFrameLocks noChangeAspect="1"/>
            </p:cNvGraphicFramePr>
            <p:nvPr/>
          </p:nvGraphicFramePr>
          <p:xfrm>
            <a:off x="3140" y="721"/>
            <a:ext cx="2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0" name="公式" r:id="rId5" imgW="129600" imgH="114300" progId="Equation.3">
                    <p:embed/>
                  </p:oleObj>
                </mc:Choice>
                <mc:Fallback>
                  <p:oleObj name="公式" r:id="rId5" imgW="129600" imgH="114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0" y="721"/>
                          <a:ext cx="2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0" name="Rectangle 9"/>
            <p:cNvSpPr>
              <a:spLocks noChangeArrowheads="1"/>
            </p:cNvSpPr>
            <p:nvPr/>
          </p:nvSpPr>
          <p:spPr bwMode="auto">
            <a:xfrm>
              <a:off x="288" y="624"/>
              <a:ext cx="4992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sz="3200" b="1">
                  <a:latin typeface="宋体" pitchFamily="2" charset="-122"/>
                </a:rPr>
                <a:t>    </a:t>
              </a:r>
              <a:r>
                <a:rPr kumimoji="1" lang="zh-CN" altLang="en-US" sz="3200" b="1">
                  <a:latin typeface="宋体" pitchFamily="2" charset="-122"/>
                </a:rPr>
                <a:t>对给定的显著性水平  </a:t>
              </a:r>
              <a:r>
                <a:rPr kumimoji="1" lang="en-US" altLang="zh-CN" sz="3200" b="1">
                  <a:latin typeface="宋体" pitchFamily="2" charset="-122"/>
                </a:rPr>
                <a:t>=</a:t>
              </a:r>
              <a:r>
                <a:rPr kumimoji="1" lang="en-US" altLang="zh-CN" sz="3200" b="1">
                  <a:latin typeface="Times New Roman" pitchFamily="18" charset="0"/>
                </a:rPr>
                <a:t>0.01</a:t>
              </a:r>
              <a:r>
                <a:rPr kumimoji="1" lang="zh-CN" altLang="en-US" sz="3200" b="1">
                  <a:latin typeface="宋体" pitchFamily="2" charset="-122"/>
                </a:rPr>
                <a:t>，查表确定临界值</a:t>
              </a:r>
            </a:p>
          </p:txBody>
        </p:sp>
        <p:graphicFrame>
          <p:nvGraphicFramePr>
            <p:cNvPr id="15371" name="Object 10"/>
            <p:cNvGraphicFramePr>
              <a:graphicFrameLocks noChangeAspect="1"/>
            </p:cNvGraphicFramePr>
            <p:nvPr/>
          </p:nvGraphicFramePr>
          <p:xfrm>
            <a:off x="1392" y="1008"/>
            <a:ext cx="2880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41" name="公式" r:id="rId7" imgW="1562112" imgH="221052" progId="Equation.3">
                    <p:embed/>
                  </p:oleObj>
                </mc:Choice>
                <mc:Fallback>
                  <p:oleObj name="公式" r:id="rId7" imgW="1562112" imgH="221052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008"/>
                          <a:ext cx="2880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2" name="Rectangle 11"/>
            <p:cNvSpPr>
              <a:spLocks noChangeArrowheads="1"/>
            </p:cNvSpPr>
            <p:nvPr/>
          </p:nvSpPr>
          <p:spPr bwMode="auto">
            <a:xfrm>
              <a:off x="4202" y="979"/>
              <a:ext cx="50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latin typeface="宋体" pitchFamily="2" charset="-122"/>
                </a:rPr>
                <a:t>,</a:t>
              </a:r>
              <a:r>
                <a:rPr kumimoji="1" lang="zh-CN" altLang="en-US" sz="3200" b="1">
                  <a:latin typeface="宋体" pitchFamily="2" charset="-122"/>
                </a:rPr>
                <a:t>使</a:t>
              </a:r>
            </a:p>
          </p:txBody>
        </p:sp>
      </p:grpSp>
      <p:graphicFrame>
        <p:nvGraphicFramePr>
          <p:cNvPr id="2396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985412"/>
              </p:ext>
            </p:extLst>
          </p:nvPr>
        </p:nvGraphicFramePr>
        <p:xfrm>
          <a:off x="2195513" y="2852837"/>
          <a:ext cx="337820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公式" r:id="rId9" imgW="1173528" imgH="221052" progId="Equation.3">
                  <p:embed/>
                </p:oleObj>
              </mc:Choice>
              <mc:Fallback>
                <p:oleObj name="公式" r:id="rId9" imgW="1173528" imgH="22105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837"/>
                        <a:ext cx="3378200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749300" y="5016599"/>
            <a:ext cx="4860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宋体" pitchFamily="2" charset="-122"/>
              </a:rPr>
              <a:t>得否定域   </a:t>
            </a:r>
            <a:r>
              <a:rPr kumimoji="1" lang="en-US" altLang="zh-CN" sz="3200" b="1" i="1">
                <a:solidFill>
                  <a:srgbClr val="3333CC"/>
                </a:solidFill>
                <a:latin typeface="Times New Roman" pitchFamily="18" charset="0"/>
              </a:rPr>
              <a:t>W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:  |</a:t>
            </a:r>
            <a:r>
              <a:rPr kumimoji="1" lang="en-US" altLang="zh-CN" sz="3200" b="1" i="1">
                <a:solidFill>
                  <a:srgbClr val="3333CC"/>
                </a:solidFill>
                <a:latin typeface="Times New Roman" pitchFamily="18" charset="0"/>
              </a:rPr>
              <a:t>t 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|&gt;4.0322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utoUpdateAnimBg="0"/>
      <p:bldP spid="239622" grpId="0" animBg="1" autoUpdateAnimBg="0"/>
      <p:bldP spid="23962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195513" y="476250"/>
            <a:ext cx="4454525" cy="579438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宋体" pitchFamily="2" charset="-122"/>
              </a:rPr>
              <a:t>拒绝域   </a:t>
            </a:r>
            <a:r>
              <a:rPr kumimoji="1" lang="en-US" altLang="zh-CN" sz="3200" b="1" i="1">
                <a:latin typeface="Times New Roman" pitchFamily="18" charset="0"/>
              </a:rPr>
              <a:t>W</a:t>
            </a:r>
            <a:r>
              <a:rPr kumimoji="1" lang="en-US" altLang="zh-CN" sz="3200" b="1">
                <a:latin typeface="Times New Roman" pitchFamily="18" charset="0"/>
              </a:rPr>
              <a:t>:  |</a:t>
            </a:r>
            <a:r>
              <a:rPr kumimoji="1" lang="en-US" altLang="zh-CN" sz="3200" b="1" i="1">
                <a:latin typeface="Times New Roman" pitchFamily="18" charset="0"/>
              </a:rPr>
              <a:t>t </a:t>
            </a:r>
            <a:r>
              <a:rPr kumimoji="1" lang="en-US" altLang="zh-CN" sz="3200" b="1">
                <a:latin typeface="Times New Roman" pitchFamily="18" charset="0"/>
              </a:rPr>
              <a:t>|&gt;4.0322</a:t>
            </a: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1116013" y="3644900"/>
            <a:ext cx="2020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宋体" pitchFamily="2" charset="-122"/>
              </a:rPr>
              <a:t>故接受</a:t>
            </a:r>
            <a:r>
              <a:rPr kumimoji="1" lang="en-US" altLang="zh-CN" sz="3200" b="1" i="1">
                <a:latin typeface="Times New Roman" pitchFamily="18" charset="0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</a:rPr>
              <a:t>0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996950" y="11430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第四步：</a:t>
            </a:r>
          </a:p>
        </p:txBody>
      </p:sp>
      <p:sp>
        <p:nvSpPr>
          <p:cNvPr id="251909" name="Rectangle 5"/>
          <p:cNvSpPr>
            <a:spLocks noChangeArrowheads="1"/>
          </p:cNvSpPr>
          <p:nvPr/>
        </p:nvSpPr>
        <p:spPr bwMode="auto">
          <a:xfrm>
            <a:off x="966788" y="1905000"/>
            <a:ext cx="6900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宋体" pitchFamily="2" charset="-122"/>
              </a:rPr>
              <a:t>将样本值代入算出统计量 </a:t>
            </a:r>
            <a:r>
              <a:rPr kumimoji="1" lang="en-US" altLang="zh-CN" sz="3200" b="1" i="1">
                <a:latin typeface="Times New Roman" pitchFamily="18" charset="0"/>
              </a:rPr>
              <a:t>t </a:t>
            </a:r>
            <a:r>
              <a:rPr kumimoji="1" lang="zh-CN" altLang="en-US" sz="3200" b="1">
                <a:latin typeface="宋体" pitchFamily="2" charset="-122"/>
              </a:rPr>
              <a:t>的实测值</a:t>
            </a:r>
            <a:r>
              <a:rPr kumimoji="1" lang="en-US" altLang="zh-CN" sz="3200" b="1">
                <a:latin typeface="宋体" pitchFamily="2" charset="-122"/>
              </a:rPr>
              <a:t>,</a:t>
            </a:r>
          </a:p>
        </p:txBody>
      </p:sp>
      <p:sp>
        <p:nvSpPr>
          <p:cNvPr id="251910" name="Rectangle 6"/>
          <p:cNvSpPr>
            <a:spLocks noChangeArrowheads="1"/>
          </p:cNvSpPr>
          <p:nvPr/>
        </p:nvSpPr>
        <p:spPr bwMode="auto">
          <a:xfrm>
            <a:off x="2416175" y="2682875"/>
            <a:ext cx="3173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>
                <a:latin typeface="Times New Roman" pitchFamily="18" charset="0"/>
              </a:rPr>
              <a:t>|</a:t>
            </a:r>
            <a:r>
              <a:rPr kumimoji="1" lang="en-US" altLang="zh-CN" sz="3200" b="1" i="1">
                <a:latin typeface="Times New Roman" pitchFamily="18" charset="0"/>
              </a:rPr>
              <a:t> t</a:t>
            </a:r>
            <a:r>
              <a:rPr kumimoji="1" lang="en-US" altLang="zh-CN" sz="3200" b="1">
                <a:latin typeface="Times New Roman" pitchFamily="18" charset="0"/>
              </a:rPr>
              <a:t> |=2.997&lt;4.0322</a:t>
            </a:r>
            <a:endParaRPr kumimoji="1" lang="en-US" altLang="zh-CN" sz="3200" b="1">
              <a:latin typeface="宋体" pitchFamily="2" charset="-122"/>
            </a:endParaRPr>
          </a:p>
        </p:txBody>
      </p:sp>
      <p:sp>
        <p:nvSpPr>
          <p:cNvPr id="251911" name="AutoShape 7"/>
          <p:cNvSpPr>
            <a:spLocks noChangeArrowheads="1"/>
          </p:cNvSpPr>
          <p:nvPr/>
        </p:nvSpPr>
        <p:spPr bwMode="auto">
          <a:xfrm>
            <a:off x="6323013" y="2895600"/>
            <a:ext cx="1830387" cy="1038225"/>
          </a:xfrm>
          <a:prstGeom prst="wedgeRoundRectCallout">
            <a:avLst>
              <a:gd name="adj1" fmla="val -89116"/>
              <a:gd name="adj2" fmla="val -4495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en-US" altLang="zh-CN" sz="2800" b="1" dirty="0">
              <a:latin typeface="Times New Roman" pitchFamily="18" charset="0"/>
            </a:endParaRP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没有落入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拒绝域</a:t>
            </a:r>
          </a:p>
          <a:p>
            <a:pPr algn="ctr" eaLnBrk="1" hangingPunct="1"/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251912" name="Rectangle 8"/>
          <p:cNvSpPr>
            <a:spLocks noChangeArrowheads="1"/>
          </p:cNvSpPr>
          <p:nvPr/>
        </p:nvSpPr>
        <p:spPr bwMode="auto">
          <a:xfrm>
            <a:off x="990600" y="4418013"/>
            <a:ext cx="73914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>
                <a:latin typeface="Times New Roman" pitchFamily="18" charset="0"/>
              </a:rPr>
              <a:t>        </a:t>
            </a:r>
            <a:r>
              <a:rPr kumimoji="1" lang="zh-CN" altLang="en-US" sz="3200" b="1">
                <a:latin typeface="Times New Roman" pitchFamily="18" charset="0"/>
              </a:rPr>
              <a:t>这并不意味着</a:t>
            </a:r>
            <a:r>
              <a:rPr kumimoji="1" lang="en-US" altLang="zh-CN" sz="3200" b="1" i="1">
                <a:latin typeface="Times New Roman" pitchFamily="18" charset="0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</a:rPr>
              <a:t>0</a:t>
            </a:r>
            <a:r>
              <a:rPr kumimoji="1" lang="zh-CN" altLang="en-US" sz="3200" b="1">
                <a:latin typeface="Times New Roman" pitchFamily="18" charset="0"/>
              </a:rPr>
              <a:t>一定对，只是差异还不够显著</a:t>
            </a:r>
            <a:r>
              <a:rPr kumimoji="1" lang="en-US" altLang="zh-CN" sz="3200" b="1">
                <a:latin typeface="Times New Roman" pitchFamily="18" charset="0"/>
              </a:rPr>
              <a:t>,</a:t>
            </a:r>
            <a:r>
              <a:rPr kumimoji="1" lang="zh-CN" altLang="en-US" sz="3200" b="1">
                <a:latin typeface="Times New Roman" pitchFamily="18" charset="0"/>
              </a:rPr>
              <a:t>不足以否定</a:t>
            </a:r>
            <a:r>
              <a:rPr kumimoji="1" lang="en-US" altLang="zh-CN" sz="3200" b="1" i="1">
                <a:latin typeface="Times New Roman" pitchFamily="18" charset="0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</a:rPr>
              <a:t>0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autoUpdateAnimBg="0"/>
      <p:bldP spid="251908" grpId="0" autoUpdateAnimBg="0"/>
      <p:bldP spid="251909" grpId="0" autoUpdateAnimBg="0"/>
      <p:bldP spid="251910" grpId="0" autoUpdateAnimBg="0"/>
      <p:bldP spid="251911" grpId="0" animBg="1" autoUpdateAnimBg="0"/>
      <p:bldP spid="2519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684213" y="188913"/>
            <a:ext cx="4897437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80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  </a:t>
            </a:r>
            <a:r>
              <a:rPr kumimoji="1" lang="zh-CN" altLang="en-US" sz="4800">
                <a:solidFill>
                  <a:srgbClr val="800000"/>
                </a:solidFill>
                <a:latin typeface="华文新魏" pitchFamily="2" charset="-122"/>
                <a:ea typeface="华文新魏" pitchFamily="2" charset="-122"/>
              </a:rPr>
              <a:t>假设检验步骤</a:t>
            </a:r>
            <a:endParaRPr kumimoji="1" lang="zh-CN" altLang="en-US" sz="3600" baseline="-250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42698" name="Text Box 10"/>
          <p:cNvSpPr txBox="1">
            <a:spLocks noChangeArrowheads="1"/>
          </p:cNvSpPr>
          <p:nvPr/>
        </p:nvSpPr>
        <p:spPr bwMode="auto">
          <a:xfrm>
            <a:off x="611188" y="2349500"/>
            <a:ext cx="34464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(3) </a:t>
            </a:r>
            <a:r>
              <a:rPr kumimoji="1" lang="zh-CN" altLang="zh-CN" sz="3600">
                <a:latin typeface="Times New Roman" pitchFamily="18" charset="0"/>
                <a:ea typeface="楷体_GB2312" pitchFamily="49" charset="-122"/>
              </a:rPr>
              <a:t>确</a:t>
            </a:r>
            <a:r>
              <a:rPr kumimoji="1" lang="zh-CN" altLang="zh-CN" sz="3600">
                <a:latin typeface="楷体_GB2312" pitchFamily="49" charset="-122"/>
                <a:ea typeface="楷体_GB2312" pitchFamily="49" charset="-122"/>
              </a:rPr>
              <a:t>定拒绝域</a:t>
            </a:r>
            <a:endParaRPr kumimoji="1" lang="zh-CN" altLang="en-US" sz="28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11188" y="3068638"/>
            <a:ext cx="3384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(4) </a:t>
            </a:r>
            <a:r>
              <a:rPr kumimoji="1" lang="zh-CN" altLang="zh-CN" sz="360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作出判断</a:t>
            </a:r>
            <a:endParaRPr kumimoji="1" lang="zh-CN" altLang="zh-CN" sz="36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611188" y="1125538"/>
            <a:ext cx="3311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3600">
                <a:latin typeface="Times New Roman" pitchFamily="18" charset="0"/>
                <a:ea typeface="楷体_GB2312" pitchFamily="49" charset="-122"/>
              </a:rPr>
              <a:t>(1) 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建立假设</a:t>
            </a: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611188" y="1695622"/>
            <a:ext cx="6337300" cy="685800"/>
            <a:chOff x="611560" y="1696217"/>
            <a:chExt cx="6337300" cy="685800"/>
          </a:xfrm>
        </p:grpSpPr>
        <p:sp>
          <p:nvSpPr>
            <p:cNvPr id="17417" name="Rectangle 23"/>
            <p:cNvSpPr>
              <a:spLocks noChangeArrowheads="1"/>
            </p:cNvSpPr>
            <p:nvPr/>
          </p:nvSpPr>
          <p:spPr bwMode="auto">
            <a:xfrm>
              <a:off x="611560" y="1700808"/>
              <a:ext cx="6337300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None/>
              </a:pPr>
              <a:r>
                <a:rPr kumimoji="1" lang="en-US" altLang="zh-CN" sz="3600" dirty="0">
                  <a:latin typeface="Times New Roman" pitchFamily="18" charset="0"/>
                  <a:ea typeface="楷体_GB2312" pitchFamily="49" charset="-122"/>
                </a:rPr>
                <a:t>(2) </a:t>
              </a:r>
              <a:r>
                <a:rPr kumimoji="1" lang="zh-CN" altLang="zh-CN" sz="3600" dirty="0">
                  <a:latin typeface="楷体_GB2312" pitchFamily="49" charset="-122"/>
                  <a:ea typeface="楷体_GB2312" pitchFamily="49" charset="-122"/>
                </a:rPr>
                <a:t>在</a:t>
              </a:r>
              <a:r>
                <a:rPr kumimoji="1" lang="zh-CN" altLang="en-US" sz="3600" dirty="0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zh-CN" sz="3600" dirty="0">
                  <a:latin typeface="楷体_GB2312" pitchFamily="49" charset="-122"/>
                  <a:ea typeface="楷体_GB2312" pitchFamily="49" charset="-122"/>
                </a:rPr>
                <a:t>为真时,选择统计量</a:t>
              </a:r>
            </a:p>
          </p:txBody>
        </p:sp>
        <p:graphicFrame>
          <p:nvGraphicFramePr>
            <p:cNvPr id="17418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8921299"/>
                </p:ext>
              </p:extLst>
            </p:nvPr>
          </p:nvGraphicFramePr>
          <p:xfrm>
            <a:off x="1764060" y="1696217"/>
            <a:ext cx="573088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7" name="公式" r:id="rId3" imgW="190512" imgH="205740" progId="Equation.3">
                    <p:embed/>
                  </p:oleObj>
                </mc:Choice>
                <mc:Fallback>
                  <p:oleObj name="公式" r:id="rId3" imgW="190512" imgH="2057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060" y="1696217"/>
                          <a:ext cx="573088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矩形 3"/>
          <p:cNvSpPr/>
          <p:nvPr/>
        </p:nvSpPr>
        <p:spPr>
          <a:xfrm>
            <a:off x="6156176" y="2060848"/>
            <a:ext cx="1548000" cy="43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建立假设</a:t>
            </a:r>
          </a:p>
        </p:txBody>
      </p:sp>
      <p:sp>
        <p:nvSpPr>
          <p:cNvPr id="13" name="矩形 12"/>
          <p:cNvSpPr/>
          <p:nvPr/>
        </p:nvSpPr>
        <p:spPr>
          <a:xfrm>
            <a:off x="5132501" y="2852936"/>
            <a:ext cx="3600000" cy="11174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选择统计量</a:t>
            </a:r>
          </a:p>
          <a:p>
            <a:r>
              <a:rPr lang="en-US" altLang="zh-CN" sz="2400" dirty="0"/>
              <a:t>(1)</a:t>
            </a:r>
            <a:r>
              <a:rPr lang="zh-CN" altLang="en-US" sz="2400" dirty="0"/>
              <a:t>包含样本和待假设参数</a:t>
            </a:r>
          </a:p>
          <a:p>
            <a:r>
              <a:rPr lang="en-US" altLang="zh-CN" sz="2400" dirty="0"/>
              <a:t>(2)</a:t>
            </a:r>
            <a:r>
              <a:rPr lang="zh-CN" altLang="en-US" sz="2400" dirty="0"/>
              <a:t>分布已知</a:t>
            </a:r>
          </a:p>
        </p:txBody>
      </p:sp>
      <p:sp>
        <p:nvSpPr>
          <p:cNvPr id="14" name="矩形 13"/>
          <p:cNvSpPr/>
          <p:nvPr/>
        </p:nvSpPr>
        <p:spPr>
          <a:xfrm>
            <a:off x="6156176" y="5866829"/>
            <a:ext cx="1512168" cy="730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判断是否拒绝</a:t>
            </a:r>
          </a:p>
        </p:txBody>
      </p:sp>
      <p:sp>
        <p:nvSpPr>
          <p:cNvPr id="15" name="矩形 14"/>
          <p:cNvSpPr/>
          <p:nvPr/>
        </p:nvSpPr>
        <p:spPr>
          <a:xfrm>
            <a:off x="7380504" y="4509120"/>
            <a:ext cx="1728000" cy="730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根据样本算实际值</a:t>
            </a:r>
          </a:p>
        </p:txBody>
      </p:sp>
      <p:sp>
        <p:nvSpPr>
          <p:cNvPr id="16" name="矩形 15"/>
          <p:cNvSpPr/>
          <p:nvPr/>
        </p:nvSpPr>
        <p:spPr>
          <a:xfrm>
            <a:off x="4642470" y="4509120"/>
            <a:ext cx="1728000" cy="7305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根据总体分布求拒绝域</a:t>
            </a:r>
          </a:p>
        </p:txBody>
      </p:sp>
      <p:cxnSp>
        <p:nvCxnSpPr>
          <p:cNvPr id="6" name="肘形连接符 5"/>
          <p:cNvCxnSpPr>
            <a:stCxn id="4" idx="2"/>
            <a:endCxn id="13" idx="0"/>
          </p:cNvCxnSpPr>
          <p:nvPr/>
        </p:nvCxnSpPr>
        <p:spPr>
          <a:xfrm rot="16200000" flipH="1">
            <a:off x="6751294" y="2671729"/>
            <a:ext cx="360088" cy="2325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13" idx="2"/>
            <a:endCxn id="16" idx="0"/>
          </p:cNvCxnSpPr>
          <p:nvPr/>
        </p:nvCxnSpPr>
        <p:spPr>
          <a:xfrm rot="5400000">
            <a:off x="5950107" y="3526726"/>
            <a:ext cx="538758" cy="1426031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13" idx="2"/>
            <a:endCxn id="15" idx="0"/>
          </p:cNvCxnSpPr>
          <p:nvPr/>
        </p:nvCxnSpPr>
        <p:spPr>
          <a:xfrm rot="16200000" flipH="1">
            <a:off x="7319123" y="3583739"/>
            <a:ext cx="538758" cy="1312003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16" idx="2"/>
            <a:endCxn id="14" idx="0"/>
          </p:cNvCxnSpPr>
          <p:nvPr/>
        </p:nvCxnSpPr>
        <p:spPr>
          <a:xfrm rot="16200000" flipH="1">
            <a:off x="5895772" y="4850341"/>
            <a:ext cx="627186" cy="1405790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5" idx="2"/>
            <a:endCxn id="14" idx="0"/>
          </p:cNvCxnSpPr>
          <p:nvPr/>
        </p:nvCxnSpPr>
        <p:spPr>
          <a:xfrm rot="5400000">
            <a:off x="7264789" y="4887114"/>
            <a:ext cx="627186" cy="133224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00392" y="35913"/>
            <a:ext cx="1021433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zh-CN" alt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重要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nimBg="1"/>
      <p:bldP spid="242698" grpId="0"/>
      <p:bldP spid="242699" grpId="0"/>
      <p:bldP spid="242706" grpId="0"/>
      <p:bldP spid="4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1042988" y="1341438"/>
            <a:ext cx="508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3200" b="1">
                <a:latin typeface="Times New Roman" pitchFamily="18" charset="0"/>
              </a:rPr>
              <a:t>假设检验会不会犯错误呢？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1042988" y="2205038"/>
            <a:ext cx="4264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3200" b="1">
                <a:latin typeface="Times New Roman" pitchFamily="18" charset="0"/>
              </a:rPr>
              <a:t>由于作出结论的依据是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5291138" y="2205038"/>
            <a:ext cx="2224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/>
            <a:r>
              <a:rPr kumimoji="1" lang="zh-CN" altLang="en-US" sz="3200" b="1">
                <a:solidFill>
                  <a:schemeClr val="tx2"/>
                </a:solidFill>
                <a:latin typeface="Times New Roman" pitchFamily="18" charset="0"/>
              </a:rPr>
              <a:t>小概率原理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1114425" y="3213100"/>
            <a:ext cx="7202488" cy="1066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小概率事件在一次试验中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基本上</a:t>
            </a:r>
            <a:r>
              <a:rPr kumimoji="1" lang="zh-CN" altLang="en-US" sz="3200" b="1">
                <a:latin typeface="Times New Roman" pitchFamily="18" charset="0"/>
              </a:rPr>
              <a:t>不会发生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684213" y="260350"/>
            <a:ext cx="4779962" cy="711200"/>
          </a:xfrm>
          <a:prstGeom prst="rect">
            <a:avLst/>
          </a:prstGeom>
          <a:solidFill>
            <a:srgbClr val="99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000099"/>
                </a:solidFill>
                <a:latin typeface="Times New Roman" pitchFamily="18" charset="0"/>
              </a:rPr>
              <a:t>假设检验的两类错误</a:t>
            </a:r>
          </a:p>
        </p:txBody>
      </p:sp>
      <p:sp>
        <p:nvSpPr>
          <p:cNvPr id="238603" name="AutoShape 11"/>
          <p:cNvSpPr>
            <a:spLocks noChangeArrowheads="1"/>
          </p:cNvSpPr>
          <p:nvPr/>
        </p:nvSpPr>
        <p:spPr bwMode="auto">
          <a:xfrm>
            <a:off x="4427538" y="4365625"/>
            <a:ext cx="3313112" cy="825500"/>
          </a:xfrm>
          <a:prstGeom prst="wedgeRoundRectCallout">
            <a:avLst>
              <a:gd name="adj1" fmla="val 6542"/>
              <a:gd name="adj2" fmla="val -9769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/>
              <a:t>不是一定不发生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3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5" grpId="0" autoUpdateAnimBg="0"/>
      <p:bldP spid="238596" grpId="0" autoUpdateAnimBg="0"/>
      <p:bldP spid="238597" grpId="0" animBg="1" autoUpdateAnimBg="0"/>
      <p:bldP spid="238601" grpId="0" animBg="1" autoUpdateAnimBg="0"/>
      <p:bldP spid="23860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899592" y="908720"/>
            <a:ext cx="777716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4000" b="1" dirty="0">
                <a:latin typeface="宋体" pitchFamily="2" charset="-122"/>
              </a:rPr>
              <a:t>    </a:t>
            </a:r>
            <a:r>
              <a:rPr kumimoji="1" lang="zh-CN" altLang="en-US" sz="4000" b="1" dirty="0">
                <a:latin typeface="宋体" pitchFamily="2" charset="-122"/>
              </a:rPr>
              <a:t>在给定</a:t>
            </a:r>
            <a:r>
              <a:rPr kumimoji="1" lang="zh-CN" altLang="en-US" sz="4000" b="1" dirty="0">
                <a:latin typeface="宋体" pitchFamily="2" charset="-122"/>
                <a:sym typeface="Symbol" pitchFamily="18" charset="2"/>
              </a:rPr>
              <a:t>的前提下</a:t>
            </a:r>
            <a:r>
              <a:rPr kumimoji="1" lang="en-US" altLang="zh-CN" sz="4000" b="1" dirty="0">
                <a:latin typeface="宋体" pitchFamily="2" charset="-122"/>
                <a:sym typeface="Symbol" pitchFamily="18" charset="2"/>
              </a:rPr>
              <a:t>,</a:t>
            </a:r>
            <a:r>
              <a:rPr kumimoji="1" lang="zh-CN" altLang="en-US" sz="4000" b="1" dirty="0">
                <a:latin typeface="宋体" pitchFamily="2" charset="-122"/>
              </a:rPr>
              <a:t>接受还是拒绝原假设完全取决于样本值</a:t>
            </a:r>
            <a:r>
              <a:rPr kumimoji="1" lang="en-US" altLang="zh-CN" sz="4000" b="1" dirty="0">
                <a:latin typeface="宋体" pitchFamily="2" charset="-122"/>
              </a:rPr>
              <a:t>, </a:t>
            </a:r>
            <a:r>
              <a:rPr kumimoji="1" lang="zh-CN" altLang="en-US" sz="4000" b="1" dirty="0">
                <a:latin typeface="宋体" pitchFamily="2" charset="-122"/>
              </a:rPr>
              <a:t>因此所作检验可能导致以下两类错误的产生： </a:t>
            </a:r>
          </a:p>
        </p:txBody>
      </p:sp>
      <p:sp>
        <p:nvSpPr>
          <p:cNvPr id="237571" name="Text Box 3"/>
          <p:cNvSpPr txBox="1">
            <a:spLocks noChangeArrowheads="1"/>
          </p:cNvSpPr>
          <p:nvPr/>
        </p:nvSpPr>
        <p:spPr bwMode="auto">
          <a:xfrm>
            <a:off x="1115492" y="3717007"/>
            <a:ext cx="3216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 dirty="0">
                <a:latin typeface="Times New Roman" pitchFamily="18" charset="0"/>
                <a:ea typeface="黑体" pitchFamily="49" charset="-122"/>
              </a:rPr>
              <a:t>第一类错误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5322367" y="3590007"/>
            <a:ext cx="2927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5400">
                <a:solidFill>
                  <a:srgbClr val="800000"/>
                </a:solidFill>
                <a:latin typeface="Times New Roman" pitchFamily="18" charset="0"/>
                <a:ea typeface="华文新魏" pitchFamily="2" charset="-122"/>
              </a:rPr>
              <a:t>弃真错误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115492" y="4796507"/>
            <a:ext cx="2724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黑体" pitchFamily="49" charset="-122"/>
              </a:rPr>
              <a:t>第二类错误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5382692" y="4650457"/>
            <a:ext cx="2927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5400">
                <a:solidFill>
                  <a:srgbClr val="800000"/>
                </a:solidFill>
                <a:latin typeface="Times New Roman" pitchFamily="18" charset="0"/>
                <a:ea typeface="华文新魏" pitchFamily="2" charset="-122"/>
              </a:rPr>
              <a:t>取伪错误</a:t>
            </a: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3950767" y="4123407"/>
            <a:ext cx="12192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37576" name="Line 8"/>
          <p:cNvSpPr>
            <a:spLocks noChangeShapeType="1"/>
          </p:cNvSpPr>
          <p:nvPr/>
        </p:nvSpPr>
        <p:spPr bwMode="auto">
          <a:xfrm>
            <a:off x="3934892" y="5193382"/>
            <a:ext cx="12192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7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  <p:bldP spid="237571" grpId="0" autoUpdateAnimBg="0"/>
      <p:bldP spid="237572" grpId="0" autoUpdateAnimBg="0"/>
      <p:bldP spid="237573" grpId="0" autoUpdateAnimBg="0"/>
      <p:bldP spid="237574" grpId="0" autoUpdateAnimBg="0"/>
      <p:bldP spid="237575" grpId="0" animBg="1"/>
      <p:bldP spid="2375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84213" y="188640"/>
            <a:ext cx="4279900" cy="57943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假设检验的两类错误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87450" y="980802"/>
            <a:ext cx="7019925" cy="3057525"/>
            <a:chOff x="864" y="816"/>
            <a:chExt cx="4422" cy="1926"/>
          </a:xfrm>
        </p:grpSpPr>
        <p:sp>
          <p:nvSpPr>
            <p:cNvPr id="20495" name="Line 4"/>
            <p:cNvSpPr>
              <a:spLocks noChangeShapeType="1"/>
            </p:cNvSpPr>
            <p:nvPr/>
          </p:nvSpPr>
          <p:spPr bwMode="auto">
            <a:xfrm>
              <a:off x="864" y="864"/>
              <a:ext cx="43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Rectangle 5"/>
            <p:cNvSpPr>
              <a:spLocks noChangeArrowheads="1"/>
            </p:cNvSpPr>
            <p:nvPr/>
          </p:nvSpPr>
          <p:spPr bwMode="auto">
            <a:xfrm>
              <a:off x="2304" y="1248"/>
              <a:ext cx="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zh-CN" altLang="en-US" sz="3200" b="1">
                  <a:latin typeface="Times New Roman" pitchFamily="18" charset="0"/>
                </a:rPr>
                <a:t>为真</a:t>
              </a:r>
            </a:p>
          </p:txBody>
        </p:sp>
        <p:sp>
          <p:nvSpPr>
            <p:cNvPr id="20497" name="Rectangle 6"/>
            <p:cNvSpPr>
              <a:spLocks noChangeArrowheads="1"/>
            </p:cNvSpPr>
            <p:nvPr/>
          </p:nvSpPr>
          <p:spPr bwMode="auto">
            <a:xfrm>
              <a:off x="2834" y="816"/>
              <a:ext cx="11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实际情况</a:t>
              </a:r>
            </a:p>
          </p:txBody>
        </p:sp>
        <p:sp>
          <p:nvSpPr>
            <p:cNvPr id="20498" name="Rectangle 7"/>
            <p:cNvSpPr>
              <a:spLocks noChangeArrowheads="1"/>
            </p:cNvSpPr>
            <p:nvPr/>
          </p:nvSpPr>
          <p:spPr bwMode="auto">
            <a:xfrm>
              <a:off x="1050" y="1200"/>
              <a:ext cx="6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决定</a:t>
              </a:r>
            </a:p>
          </p:txBody>
        </p:sp>
        <p:sp>
          <p:nvSpPr>
            <p:cNvPr id="20499" name="Line 8"/>
            <p:cNvSpPr>
              <a:spLocks noChangeShapeType="1"/>
            </p:cNvSpPr>
            <p:nvPr/>
          </p:nvSpPr>
          <p:spPr bwMode="auto">
            <a:xfrm>
              <a:off x="864" y="1680"/>
              <a:ext cx="4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9"/>
            <p:cNvSpPr>
              <a:spLocks noChangeShapeType="1"/>
            </p:cNvSpPr>
            <p:nvPr/>
          </p:nvSpPr>
          <p:spPr bwMode="auto">
            <a:xfrm>
              <a:off x="864" y="216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Line 10"/>
            <p:cNvSpPr>
              <a:spLocks noChangeShapeType="1"/>
            </p:cNvSpPr>
            <p:nvPr/>
          </p:nvSpPr>
          <p:spPr bwMode="auto">
            <a:xfrm>
              <a:off x="864" y="8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2" name="Line 11"/>
            <p:cNvSpPr>
              <a:spLocks noChangeShapeType="1"/>
            </p:cNvSpPr>
            <p:nvPr/>
          </p:nvSpPr>
          <p:spPr bwMode="auto">
            <a:xfrm>
              <a:off x="864" y="2736"/>
              <a:ext cx="4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3" name="Line 12"/>
            <p:cNvSpPr>
              <a:spLocks noChangeShapeType="1"/>
            </p:cNvSpPr>
            <p:nvPr/>
          </p:nvSpPr>
          <p:spPr bwMode="auto">
            <a:xfrm>
              <a:off x="5280" y="864"/>
              <a:ext cx="0" cy="18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4" name="Line 13"/>
            <p:cNvSpPr>
              <a:spLocks noChangeShapeType="1"/>
            </p:cNvSpPr>
            <p:nvPr/>
          </p:nvSpPr>
          <p:spPr bwMode="auto">
            <a:xfrm>
              <a:off x="864" y="1200"/>
              <a:ext cx="44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5" name="Rectangle 14"/>
            <p:cNvSpPr>
              <a:spLocks noChangeArrowheads="1"/>
            </p:cNvSpPr>
            <p:nvPr/>
          </p:nvSpPr>
          <p:spPr bwMode="auto">
            <a:xfrm>
              <a:off x="1099" y="1776"/>
              <a:ext cx="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拒绝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20506" name="Rectangle 15"/>
            <p:cNvSpPr>
              <a:spLocks noChangeArrowheads="1"/>
            </p:cNvSpPr>
            <p:nvPr/>
          </p:nvSpPr>
          <p:spPr bwMode="auto">
            <a:xfrm>
              <a:off x="1035" y="2304"/>
              <a:ext cx="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接受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endParaRPr kumimoji="1" lang="en-US" altLang="zh-CN" sz="3200" b="1">
                <a:latin typeface="Times New Roman" pitchFamily="18" charset="0"/>
              </a:endParaRPr>
            </a:p>
          </p:txBody>
        </p:sp>
        <p:sp>
          <p:nvSpPr>
            <p:cNvPr id="20507" name="Line 16"/>
            <p:cNvSpPr>
              <a:spLocks noChangeShapeType="1"/>
            </p:cNvSpPr>
            <p:nvPr/>
          </p:nvSpPr>
          <p:spPr bwMode="auto">
            <a:xfrm>
              <a:off x="3631" y="1200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8" name="Line 17"/>
            <p:cNvSpPr>
              <a:spLocks noChangeShapeType="1"/>
            </p:cNvSpPr>
            <p:nvPr/>
          </p:nvSpPr>
          <p:spPr bwMode="auto">
            <a:xfrm>
              <a:off x="2112" y="864"/>
              <a:ext cx="0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Rectangle 18"/>
            <p:cNvSpPr>
              <a:spLocks noChangeArrowheads="1"/>
            </p:cNvSpPr>
            <p:nvPr/>
          </p:nvSpPr>
          <p:spPr bwMode="auto">
            <a:xfrm>
              <a:off x="3895" y="1248"/>
              <a:ext cx="91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 dirty="0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 dirty="0">
                  <a:latin typeface="Times New Roman" pitchFamily="18" charset="0"/>
                </a:rPr>
                <a:t>0</a:t>
              </a:r>
              <a:r>
                <a:rPr kumimoji="1" lang="zh-CN" altLang="en-US" sz="3200" b="1" dirty="0">
                  <a:latin typeface="Times New Roman" pitchFamily="18" charset="0"/>
                </a:rPr>
                <a:t>不真</a:t>
              </a:r>
            </a:p>
          </p:txBody>
        </p:sp>
        <p:sp>
          <p:nvSpPr>
            <p:cNvPr id="20510" name="Rectangle 19"/>
            <p:cNvSpPr>
              <a:spLocks noChangeArrowheads="1"/>
            </p:cNvSpPr>
            <p:nvPr/>
          </p:nvSpPr>
          <p:spPr bwMode="auto">
            <a:xfrm>
              <a:off x="2139" y="1747"/>
              <a:ext cx="1401" cy="365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第一类错误</a:t>
              </a:r>
            </a:p>
          </p:txBody>
        </p:sp>
        <p:sp>
          <p:nvSpPr>
            <p:cNvPr id="20511" name="Rectangle 20"/>
            <p:cNvSpPr>
              <a:spLocks noChangeArrowheads="1"/>
            </p:cNvSpPr>
            <p:nvPr/>
          </p:nvSpPr>
          <p:spPr bwMode="auto">
            <a:xfrm>
              <a:off x="3952" y="1728"/>
              <a:ext cx="632" cy="365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正确</a:t>
              </a:r>
            </a:p>
          </p:txBody>
        </p:sp>
        <p:sp>
          <p:nvSpPr>
            <p:cNvPr id="20512" name="Rectangle 21"/>
            <p:cNvSpPr>
              <a:spLocks noChangeArrowheads="1"/>
            </p:cNvSpPr>
            <p:nvPr/>
          </p:nvSpPr>
          <p:spPr bwMode="auto">
            <a:xfrm>
              <a:off x="2398" y="2323"/>
              <a:ext cx="632" cy="365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>
                  <a:latin typeface="Times New Roman" pitchFamily="18" charset="0"/>
                </a:rPr>
                <a:t>正确</a:t>
              </a:r>
            </a:p>
          </p:txBody>
        </p:sp>
        <p:sp>
          <p:nvSpPr>
            <p:cNvPr id="20513" name="Rectangle 22"/>
            <p:cNvSpPr>
              <a:spLocks noChangeArrowheads="1"/>
            </p:cNvSpPr>
            <p:nvPr/>
          </p:nvSpPr>
          <p:spPr bwMode="auto">
            <a:xfrm>
              <a:off x="3727" y="2323"/>
              <a:ext cx="1401" cy="365"/>
            </a:xfrm>
            <a:prstGeom prst="rect">
              <a:avLst/>
            </a:prstGeom>
            <a:ln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 b="1" dirty="0">
                  <a:latin typeface="Times New Roman" pitchFamily="18" charset="0"/>
                </a:rPr>
                <a:t>第二类错误</a:t>
              </a: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138613" y="4797152"/>
            <a:ext cx="4495800" cy="579438"/>
            <a:chOff x="1296" y="2707"/>
            <a:chExt cx="2832" cy="365"/>
          </a:xfrm>
        </p:grpSpPr>
        <p:graphicFrame>
          <p:nvGraphicFramePr>
            <p:cNvPr id="20493" name="Object 24"/>
            <p:cNvGraphicFramePr>
              <a:graphicFrameLocks noChangeAspect="1"/>
            </p:cNvGraphicFramePr>
            <p:nvPr/>
          </p:nvGraphicFramePr>
          <p:xfrm>
            <a:off x="3494" y="2786"/>
            <a:ext cx="27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8" name="公式" r:id="rId4" imgW="129600" imgH="114300" progId="Equation.3">
                    <p:embed/>
                  </p:oleObj>
                </mc:Choice>
                <mc:Fallback>
                  <p:oleObj name="公式" r:id="rId4" imgW="129600" imgH="114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4" y="2786"/>
                          <a:ext cx="27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Rectangle 25"/>
            <p:cNvSpPr>
              <a:spLocks noChangeArrowheads="1"/>
            </p:cNvSpPr>
            <p:nvPr/>
          </p:nvSpPr>
          <p:spPr bwMode="auto">
            <a:xfrm>
              <a:off x="1296" y="2707"/>
              <a:ext cx="28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itchFamily="18" charset="0"/>
                </a:rPr>
                <a:t>P</a:t>
              </a:r>
              <a:r>
                <a:rPr kumimoji="1" lang="en-US" altLang="zh-CN" sz="3200" b="1">
                  <a:latin typeface="Times New Roman" pitchFamily="18" charset="0"/>
                </a:rPr>
                <a:t>{</a:t>
              </a:r>
              <a:r>
                <a:rPr kumimoji="1" lang="zh-CN" altLang="en-US" sz="3200" b="1">
                  <a:latin typeface="Times New Roman" pitchFamily="18" charset="0"/>
                </a:rPr>
                <a:t>拒绝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en-US" altLang="zh-CN" sz="3200" b="1">
                  <a:latin typeface="Times New Roman" pitchFamily="18" charset="0"/>
                </a:rPr>
                <a:t>|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zh-CN" altLang="en-US" sz="3200" b="1">
                  <a:latin typeface="Times New Roman" pitchFamily="18" charset="0"/>
                </a:rPr>
                <a:t>为真</a:t>
              </a:r>
              <a:r>
                <a:rPr kumimoji="1" lang="en-US" altLang="zh-CN" sz="3200" b="1">
                  <a:latin typeface="Times New Roman" pitchFamily="18" charset="0"/>
                </a:rPr>
                <a:t>}=     ,</a:t>
              </a:r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059238" y="5517877"/>
            <a:ext cx="4495800" cy="612775"/>
            <a:chOff x="1296" y="3118"/>
            <a:chExt cx="2832" cy="386"/>
          </a:xfrm>
        </p:grpSpPr>
        <p:graphicFrame>
          <p:nvGraphicFramePr>
            <p:cNvPr id="20491" name="Object 27"/>
            <p:cNvGraphicFramePr>
              <a:graphicFrameLocks noChangeAspect="1"/>
            </p:cNvGraphicFramePr>
            <p:nvPr/>
          </p:nvGraphicFramePr>
          <p:xfrm>
            <a:off x="3518" y="3147"/>
            <a:ext cx="29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9" name="公式" r:id="rId6" imgW="144720" imgH="182880" progId="Equation.3">
                    <p:embed/>
                  </p:oleObj>
                </mc:Choice>
                <mc:Fallback>
                  <p:oleObj name="公式" r:id="rId6" imgW="144720" imgH="18288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8" y="3147"/>
                          <a:ext cx="29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2" name="Rectangle 28"/>
            <p:cNvSpPr>
              <a:spLocks noChangeArrowheads="1"/>
            </p:cNvSpPr>
            <p:nvPr/>
          </p:nvSpPr>
          <p:spPr bwMode="auto">
            <a:xfrm>
              <a:off x="1296" y="3118"/>
              <a:ext cx="28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b="1" i="1">
                  <a:latin typeface="Times New Roman" pitchFamily="18" charset="0"/>
                </a:rPr>
                <a:t>P</a:t>
              </a:r>
              <a:r>
                <a:rPr kumimoji="1" lang="en-US" altLang="zh-CN" sz="3200" b="1">
                  <a:latin typeface="Times New Roman" pitchFamily="18" charset="0"/>
                </a:rPr>
                <a:t>{</a:t>
              </a:r>
              <a:r>
                <a:rPr kumimoji="1" lang="zh-CN" altLang="en-US" sz="3200" b="1">
                  <a:latin typeface="Times New Roman" pitchFamily="18" charset="0"/>
                </a:rPr>
                <a:t>接受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en-US" altLang="zh-CN" sz="3200" b="1">
                  <a:latin typeface="Times New Roman" pitchFamily="18" charset="0"/>
                </a:rPr>
                <a:t>|</a:t>
              </a:r>
              <a:r>
                <a:rPr kumimoji="1" lang="en-US" altLang="zh-CN" sz="3200" b="1" i="1">
                  <a:latin typeface="Times New Roman" pitchFamily="18" charset="0"/>
                </a:rPr>
                <a:t>H</a:t>
              </a:r>
              <a:r>
                <a:rPr kumimoji="1" lang="en-US" altLang="zh-CN" sz="3200" b="1" baseline="-25000">
                  <a:latin typeface="Times New Roman" pitchFamily="18" charset="0"/>
                </a:rPr>
                <a:t>0</a:t>
              </a:r>
              <a:r>
                <a:rPr kumimoji="1" lang="zh-CN" altLang="en-US" sz="3200" b="1">
                  <a:latin typeface="Times New Roman" pitchFamily="18" charset="0"/>
                </a:rPr>
                <a:t>不真</a:t>
              </a:r>
              <a:r>
                <a:rPr kumimoji="1" lang="en-US" altLang="zh-CN" sz="3200" b="1">
                  <a:latin typeface="Times New Roman" pitchFamily="18" charset="0"/>
                </a:rPr>
                <a:t>}=    .</a:t>
              </a:r>
            </a:p>
          </p:txBody>
        </p:sp>
      </p:grpSp>
      <p:sp>
        <p:nvSpPr>
          <p:cNvPr id="236573" name="Rectangle 29"/>
          <p:cNvSpPr>
            <a:spLocks noChangeArrowheads="1"/>
          </p:cNvSpPr>
          <p:nvPr/>
        </p:nvSpPr>
        <p:spPr bwMode="auto">
          <a:xfrm>
            <a:off x="1187450" y="4076427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3200" b="1">
                <a:latin typeface="Times New Roman" pitchFamily="18" charset="0"/>
              </a:rPr>
              <a:t> </a:t>
            </a:r>
            <a:r>
              <a:rPr kumimoji="1" lang="zh-CN" altLang="en-US" sz="3200" b="1">
                <a:latin typeface="Times New Roman" pitchFamily="18" charset="0"/>
              </a:rPr>
              <a:t>犯两类错误的概率</a:t>
            </a:r>
            <a:r>
              <a:rPr kumimoji="1" lang="en-US" altLang="zh-CN" sz="3200" b="1">
                <a:latin typeface="Times New Roman" pitchFamily="18" charset="0"/>
              </a:rPr>
              <a:t>: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36577" name="Rectangle 33"/>
          <p:cNvSpPr>
            <a:spLocks noChangeArrowheads="1"/>
          </p:cNvSpPr>
          <p:nvPr/>
        </p:nvSpPr>
        <p:spPr bwMode="auto">
          <a:xfrm>
            <a:off x="1187450" y="4797152"/>
            <a:ext cx="3024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{</a:t>
            </a:r>
            <a:r>
              <a:rPr kumimoji="1" lang="zh-CN" altLang="en-US" sz="3200" b="1">
                <a:latin typeface="Times New Roman" pitchFamily="18" charset="0"/>
              </a:rPr>
              <a:t>第一类错误</a:t>
            </a:r>
            <a:r>
              <a:rPr kumimoji="1" lang="en-US" altLang="zh-CN" sz="3200" b="1">
                <a:latin typeface="Times New Roman" pitchFamily="18" charset="0"/>
              </a:rPr>
              <a:t>}=</a:t>
            </a:r>
          </a:p>
        </p:txBody>
      </p:sp>
      <p:sp>
        <p:nvSpPr>
          <p:cNvPr id="236578" name="Rectangle 34"/>
          <p:cNvSpPr>
            <a:spLocks noChangeArrowheads="1"/>
          </p:cNvSpPr>
          <p:nvPr/>
        </p:nvSpPr>
        <p:spPr bwMode="auto">
          <a:xfrm>
            <a:off x="1187450" y="5517877"/>
            <a:ext cx="3024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i="1">
                <a:latin typeface="Times New Roman" pitchFamily="18" charset="0"/>
              </a:rPr>
              <a:t>P</a:t>
            </a:r>
            <a:r>
              <a:rPr kumimoji="1" lang="en-US" altLang="zh-CN" sz="3200" b="1">
                <a:latin typeface="Times New Roman" pitchFamily="18" charset="0"/>
              </a:rPr>
              <a:t>{</a:t>
            </a:r>
            <a:r>
              <a:rPr kumimoji="1" lang="zh-CN" altLang="en-US" sz="3200" b="1">
                <a:latin typeface="Times New Roman" pitchFamily="18" charset="0"/>
              </a:rPr>
              <a:t>第二类错误</a:t>
            </a:r>
            <a:r>
              <a:rPr kumimoji="1" lang="en-US" altLang="zh-CN" sz="3200" b="1">
                <a:latin typeface="Times New Roman" pitchFamily="18" charset="0"/>
              </a:rPr>
              <a:t>}=</a:t>
            </a:r>
          </a:p>
        </p:txBody>
      </p:sp>
      <p:sp>
        <p:nvSpPr>
          <p:cNvPr id="236579" name="AutoShape 35"/>
          <p:cNvSpPr>
            <a:spLocks noChangeArrowheads="1"/>
          </p:cNvSpPr>
          <p:nvPr/>
        </p:nvSpPr>
        <p:spPr bwMode="auto">
          <a:xfrm>
            <a:off x="6588125" y="4149452"/>
            <a:ext cx="2195513" cy="609600"/>
          </a:xfrm>
          <a:prstGeom prst="wedgeRoundRectCallout">
            <a:avLst>
              <a:gd name="adj1" fmla="val 6329"/>
              <a:gd name="adj2" fmla="val 7812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/>
              <a:t>显著性水平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6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nimBg="1" autoUpdateAnimBg="0"/>
      <p:bldP spid="236573" grpId="0" autoUpdateAnimBg="0"/>
      <p:bldP spid="236577" grpId="0" autoUpdateAnimBg="0"/>
      <p:bldP spid="236578" grpId="0" autoUpdateAnimBg="0"/>
      <p:bldP spid="23657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900113" y="1115313"/>
            <a:ext cx="73914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两类错误是互相关联的，当样本容量固定时，一类错误概率的减少导致另一类错误概率的增加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  <p:sp>
        <p:nvSpPr>
          <p:cNvPr id="21509" name="Rectangle 4"/>
          <p:cNvSpPr>
            <a:spLocks noChangeArrowheads="1"/>
          </p:cNvSpPr>
          <p:nvPr/>
        </p:nvSpPr>
        <p:spPr bwMode="auto">
          <a:xfrm>
            <a:off x="900113" y="3202875"/>
            <a:ext cx="7531100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>
                <a:latin typeface="Times New Roman" pitchFamily="18" charset="0"/>
              </a:rPr>
              <a:t>要同时降低两类错误的概率</a:t>
            </a:r>
            <a:r>
              <a:rPr kumimoji="1" lang="el-GR" altLang="zh-CN" sz="3200" b="1" i="1" dirty="0">
                <a:latin typeface="Times New Roman" pitchFamily="18" charset="0"/>
              </a:rPr>
              <a:t>α</a:t>
            </a:r>
            <a:r>
              <a:rPr kumimoji="1" lang="en-US" altLang="zh-CN" sz="3200" b="1" dirty="0">
                <a:latin typeface="Times New Roman" pitchFamily="18" charset="0"/>
              </a:rPr>
              <a:t>,  </a:t>
            </a:r>
            <a:r>
              <a:rPr kumimoji="1" lang="el-GR" altLang="zh-CN" sz="3200" b="1" i="1" dirty="0">
                <a:latin typeface="Times New Roman" pitchFamily="18" charset="0"/>
              </a:rPr>
              <a:t>β</a:t>
            </a:r>
            <a:r>
              <a:rPr kumimoji="1" lang="zh-CN" altLang="en-US" sz="3200" b="1" dirty="0">
                <a:latin typeface="Times New Roman" pitchFamily="18" charset="0"/>
              </a:rPr>
              <a:t>，或者要在</a:t>
            </a:r>
            <a:r>
              <a:rPr kumimoji="1" lang="el-GR" altLang="zh-CN" sz="3200" b="1" i="1" dirty="0">
                <a:latin typeface="Times New Roman" pitchFamily="18" charset="0"/>
              </a:rPr>
              <a:t>α</a:t>
            </a:r>
            <a:r>
              <a:rPr kumimoji="1" lang="zh-CN" altLang="en-US" sz="3200" b="1" dirty="0">
                <a:latin typeface="Times New Roman" pitchFamily="18" charset="0"/>
              </a:rPr>
              <a:t>不变的条件下降低 </a:t>
            </a:r>
            <a:r>
              <a:rPr kumimoji="1" lang="el-GR" altLang="zh-CN" sz="3200" b="1" i="1" dirty="0">
                <a:latin typeface="Times New Roman" pitchFamily="18" charset="0"/>
              </a:rPr>
              <a:t>β </a:t>
            </a:r>
            <a:r>
              <a:rPr kumimoji="1" lang="zh-CN" altLang="en-US" sz="3200" b="1" dirty="0">
                <a:latin typeface="Times New Roman" pitchFamily="18" charset="0"/>
              </a:rPr>
              <a:t>，需要增加样本容量</a:t>
            </a:r>
            <a:r>
              <a:rPr kumimoji="1" lang="en-US" altLang="zh-CN" sz="3200" b="1" dirty="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2" grpId="0" autoUpdateAnimBg="0"/>
      <p:bldP spid="215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891776" y="1268413"/>
            <a:ext cx="77057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假设检验是指施加于一个或多个总体的概率分布或参数的假设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所作假设可以是正确的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也可以是错误的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827088" y="3213100"/>
            <a:ext cx="763270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40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3600" dirty="0">
                <a:latin typeface="楷体_GB2312" pitchFamily="49" charset="-122"/>
                <a:ea typeface="楷体_GB2312" pitchFamily="49" charset="-122"/>
              </a:rPr>
              <a:t>为判断所作的假设是否正确</a:t>
            </a:r>
            <a:r>
              <a:rPr kumimoji="1" lang="en-US" altLang="zh-CN" sz="36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从总体中抽取样本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根据样本的取值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按一定原则进行检验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然后作出接受或拒绝所作假设的决定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088" y="333375"/>
            <a:ext cx="4048125" cy="708025"/>
            <a:chOff x="432" y="745"/>
            <a:chExt cx="2550" cy="446"/>
          </a:xfrm>
        </p:grpSpPr>
        <p:sp>
          <p:nvSpPr>
            <p:cNvPr id="4102" name="Text Box 5"/>
            <p:cNvSpPr txBox="1">
              <a:spLocks noChangeArrowheads="1"/>
            </p:cNvSpPr>
            <p:nvPr/>
          </p:nvSpPr>
          <p:spPr bwMode="auto">
            <a:xfrm>
              <a:off x="758" y="745"/>
              <a:ext cx="2224" cy="44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b="1">
                  <a:latin typeface="Times New Roman" pitchFamily="18" charset="0"/>
                </a:rPr>
                <a:t>何为</a:t>
              </a:r>
              <a:r>
                <a:rPr kumimoji="1" lang="zh-CN" altLang="en-US" sz="4000" b="1">
                  <a:latin typeface="楷体_GB2312" pitchFamily="49" charset="-122"/>
                </a:rPr>
                <a:t>假设检验</a:t>
              </a:r>
              <a:r>
                <a:rPr kumimoji="1" lang="en-US" altLang="zh-CN" sz="4000" b="1">
                  <a:latin typeface="楷体_GB2312" pitchFamily="49" charset="-122"/>
                  <a:ea typeface="楷体_GB2312" pitchFamily="49" charset="-122"/>
                </a:rPr>
                <a:t>?</a:t>
              </a:r>
            </a:p>
          </p:txBody>
        </p:sp>
        <p:sp>
          <p:nvSpPr>
            <p:cNvPr id="4103" name="AutoShape 6"/>
            <p:cNvSpPr>
              <a:spLocks noChangeArrowheads="1"/>
            </p:cNvSpPr>
            <p:nvPr/>
          </p:nvSpPr>
          <p:spPr bwMode="auto">
            <a:xfrm>
              <a:off x="432" y="912"/>
              <a:ext cx="240" cy="144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8" grpId="0" autoUpdateAnimBg="0"/>
      <p:bldP spid="22937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AutoShape 4"/>
          <p:cNvSpPr>
            <a:spLocks noChangeArrowheads="1"/>
          </p:cNvSpPr>
          <p:nvPr/>
        </p:nvSpPr>
        <p:spPr bwMode="auto">
          <a:xfrm>
            <a:off x="3894138" y="18669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1333500" y="3565525"/>
            <a:ext cx="1111202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若对</a:t>
            </a: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参数</a:t>
            </a: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有所</a:t>
            </a: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了解</a:t>
            </a:r>
          </a:p>
        </p:txBody>
      </p:sp>
      <p:sp>
        <p:nvSpPr>
          <p:cNvPr id="228358" name="Text Box 6"/>
          <p:cNvSpPr txBox="1">
            <a:spLocks noChangeArrowheads="1"/>
          </p:cNvSpPr>
          <p:nvPr/>
        </p:nvSpPr>
        <p:spPr bwMode="auto">
          <a:xfrm>
            <a:off x="3617913" y="3568700"/>
            <a:ext cx="1806905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但有怀</a:t>
            </a:r>
          </a:p>
          <a:p>
            <a:pPr algn="just"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疑</a:t>
            </a:r>
            <a:r>
              <a:rPr kumimoji="1" lang="en-US" altLang="zh-CN" sz="3600" b="1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猜测</a:t>
            </a: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需要证</a:t>
            </a: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实之时</a:t>
            </a:r>
          </a:p>
        </p:txBody>
      </p:sp>
      <p:sp>
        <p:nvSpPr>
          <p:cNvPr id="228359" name="AutoShape 7"/>
          <p:cNvSpPr>
            <a:spLocks noChangeArrowheads="1"/>
          </p:cNvSpPr>
          <p:nvPr/>
        </p:nvSpPr>
        <p:spPr bwMode="auto">
          <a:xfrm>
            <a:off x="2660650" y="44069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60" name="AutoShape 8"/>
          <p:cNvSpPr>
            <a:spLocks noChangeArrowheads="1"/>
          </p:cNvSpPr>
          <p:nvPr/>
        </p:nvSpPr>
        <p:spPr bwMode="auto">
          <a:xfrm>
            <a:off x="5407025" y="44069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8361" name="Text Box 9"/>
          <p:cNvSpPr txBox="1">
            <a:spLocks noChangeArrowheads="1"/>
          </p:cNvSpPr>
          <p:nvPr/>
        </p:nvSpPr>
        <p:spPr bwMode="auto">
          <a:xfrm>
            <a:off x="6357938" y="3568700"/>
            <a:ext cx="1574470" cy="23083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用假设</a:t>
            </a: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检验的</a:t>
            </a: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方法来</a:t>
            </a:r>
          </a:p>
          <a:p>
            <a:pPr eaLnBrk="1" hangingPunct="1"/>
            <a:r>
              <a:rPr kumimoji="1" lang="zh-CN" altLang="en-US" sz="3600" b="1" dirty="0">
                <a:latin typeface="楷体_GB2312" pitchFamily="49" charset="-122"/>
                <a:ea typeface="楷体_GB2312" pitchFamily="49" charset="-122"/>
              </a:rPr>
              <a:t> 处理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755650" y="981075"/>
            <a:ext cx="7772400" cy="2057400"/>
          </a:xfrm>
          <a:prstGeom prst="rect">
            <a:avLst/>
          </a:prstGeom>
          <a:noFill/>
          <a:ln w="381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12850" y="1285875"/>
            <a:ext cx="2514600" cy="1524000"/>
            <a:chOff x="768" y="960"/>
            <a:chExt cx="1584" cy="960"/>
          </a:xfrm>
        </p:grpSpPr>
        <p:sp>
          <p:nvSpPr>
            <p:cNvPr id="5135" name="Oval 12"/>
            <p:cNvSpPr>
              <a:spLocks noChangeArrowheads="1"/>
            </p:cNvSpPr>
            <p:nvPr/>
          </p:nvSpPr>
          <p:spPr bwMode="auto">
            <a:xfrm>
              <a:off x="768" y="960"/>
              <a:ext cx="1584" cy="960"/>
            </a:xfrm>
            <a:prstGeom prst="ellipse">
              <a:avLst/>
            </a:prstGeom>
            <a:solidFill>
              <a:srgbClr val="99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6" name="Text Box 13"/>
            <p:cNvSpPr txBox="1">
              <a:spLocks noChangeArrowheads="1"/>
            </p:cNvSpPr>
            <p:nvPr/>
          </p:nvSpPr>
          <p:spPr bwMode="auto">
            <a:xfrm>
              <a:off x="936" y="1074"/>
              <a:ext cx="128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楷体_GB2312" pitchFamily="49" charset="-122"/>
                  <a:ea typeface="楷体_GB2312" pitchFamily="49" charset="-122"/>
                </a:rPr>
                <a:t>若对参数</a:t>
              </a:r>
            </a:p>
            <a:p>
              <a:pPr eaLnBrk="1" hangingPunct="1"/>
              <a:r>
                <a:rPr kumimoji="1" lang="zh-CN" altLang="en-US" sz="3600" b="1">
                  <a:latin typeface="楷体_GB2312" pitchFamily="49" charset="-122"/>
                  <a:ea typeface="楷体_GB2312" pitchFamily="49" charset="-122"/>
                </a:rPr>
                <a:t>一无所知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22850" y="1285875"/>
            <a:ext cx="2819400" cy="1524000"/>
            <a:chOff x="3168" y="960"/>
            <a:chExt cx="1776" cy="960"/>
          </a:xfrm>
        </p:grpSpPr>
        <p:sp>
          <p:nvSpPr>
            <p:cNvPr id="5133" name="Oval 15"/>
            <p:cNvSpPr>
              <a:spLocks noChangeArrowheads="1"/>
            </p:cNvSpPr>
            <p:nvPr/>
          </p:nvSpPr>
          <p:spPr bwMode="auto">
            <a:xfrm>
              <a:off x="3168" y="960"/>
              <a:ext cx="1776" cy="960"/>
            </a:xfrm>
            <a:prstGeom prst="ellipse">
              <a:avLst/>
            </a:prstGeom>
            <a:solidFill>
              <a:srgbClr val="99FF99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4" name="Text Box 16"/>
            <p:cNvSpPr txBox="1">
              <a:spLocks noChangeArrowheads="1"/>
            </p:cNvSpPr>
            <p:nvPr/>
          </p:nvSpPr>
          <p:spPr bwMode="auto">
            <a:xfrm>
              <a:off x="3287" y="1056"/>
              <a:ext cx="157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楷体_GB2312" pitchFamily="49" charset="-122"/>
                  <a:ea typeface="楷体_GB2312" pitchFamily="49" charset="-122"/>
                </a:rPr>
                <a:t>用参数估计</a:t>
              </a:r>
            </a:p>
            <a:p>
              <a:pPr eaLnBrk="1" hangingPunct="1"/>
              <a:r>
                <a:rPr kumimoji="1" lang="zh-CN" altLang="en-US" sz="3600" b="1">
                  <a:latin typeface="楷体_GB2312" pitchFamily="49" charset="-122"/>
                  <a:ea typeface="楷体_GB2312" pitchFamily="49" charset="-122"/>
                </a:rPr>
                <a:t>的方法处理</a:t>
              </a:r>
            </a:p>
          </p:txBody>
        </p:sp>
      </p:grpSp>
      <p:sp>
        <p:nvSpPr>
          <p:cNvPr id="228369" name="Rectangle 17"/>
          <p:cNvSpPr>
            <a:spLocks noChangeArrowheads="1"/>
          </p:cNvSpPr>
          <p:nvPr/>
        </p:nvSpPr>
        <p:spPr bwMode="auto">
          <a:xfrm>
            <a:off x="755650" y="3343275"/>
            <a:ext cx="7772400" cy="2743200"/>
          </a:xfrm>
          <a:prstGeom prst="rect">
            <a:avLst/>
          </a:prstGeom>
          <a:noFill/>
          <a:ln w="38100">
            <a:solidFill>
              <a:srgbClr val="00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 animBg="1"/>
      <p:bldP spid="228357" grpId="0" animBg="1" autoUpdateAnimBg="0"/>
      <p:bldP spid="228358" grpId="0" animBg="1" autoUpdateAnimBg="0"/>
      <p:bldP spid="228359" grpId="0" animBg="1"/>
      <p:bldP spid="228360" grpId="0" animBg="1"/>
      <p:bldP spid="228361" grpId="0" animBg="1" autoUpdateAnimBg="0"/>
      <p:bldP spid="228362" grpId="0" animBg="1" autoUpdateAnimBg="0"/>
      <p:bldP spid="22836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74688" y="279400"/>
            <a:ext cx="4303713" cy="708025"/>
            <a:chOff x="432" y="126"/>
            <a:chExt cx="2711" cy="446"/>
          </a:xfrm>
        </p:grpSpPr>
        <p:sp>
          <p:nvSpPr>
            <p:cNvPr id="6155" name="Text Box 3"/>
            <p:cNvSpPr txBox="1">
              <a:spLocks noChangeArrowheads="1"/>
            </p:cNvSpPr>
            <p:nvPr/>
          </p:nvSpPr>
          <p:spPr bwMode="auto">
            <a:xfrm>
              <a:off x="758" y="126"/>
              <a:ext cx="2385" cy="44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b="1" dirty="0">
                  <a:latin typeface="宋体" pitchFamily="2" charset="-122"/>
                </a:rPr>
                <a:t>假设检验的内容</a:t>
              </a:r>
            </a:p>
          </p:txBody>
        </p:sp>
        <p:sp>
          <p:nvSpPr>
            <p:cNvPr id="6156" name="AutoShape 4"/>
            <p:cNvSpPr>
              <a:spLocks noChangeArrowheads="1"/>
            </p:cNvSpPr>
            <p:nvPr/>
          </p:nvSpPr>
          <p:spPr bwMode="auto">
            <a:xfrm>
              <a:off x="432" y="293"/>
              <a:ext cx="240" cy="144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339975" y="2276475"/>
            <a:ext cx="2813050" cy="2643188"/>
            <a:chOff x="576" y="687"/>
            <a:chExt cx="2364" cy="1665"/>
          </a:xfrm>
        </p:grpSpPr>
        <p:sp>
          <p:nvSpPr>
            <p:cNvPr id="6152" name="AutoShape 6"/>
            <p:cNvSpPr>
              <a:spLocks/>
            </p:cNvSpPr>
            <p:nvPr/>
          </p:nvSpPr>
          <p:spPr bwMode="auto">
            <a:xfrm>
              <a:off x="576" y="768"/>
              <a:ext cx="240" cy="1584"/>
            </a:xfrm>
            <a:prstGeom prst="leftBrace">
              <a:avLst>
                <a:gd name="adj1" fmla="val 5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53" name="Text Box 7"/>
            <p:cNvSpPr txBox="1">
              <a:spLocks noChangeArrowheads="1"/>
            </p:cNvSpPr>
            <p:nvPr/>
          </p:nvSpPr>
          <p:spPr bwMode="auto">
            <a:xfrm>
              <a:off x="914" y="687"/>
              <a:ext cx="169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Times New Roman" pitchFamily="18" charset="0"/>
                  <a:ea typeface="楷体_GB2312" pitchFamily="49" charset="-122"/>
                </a:rPr>
                <a:t>参数检验</a:t>
              </a:r>
              <a:endParaRPr kumimoji="1" lang="zh-CN" altLang="en-US" sz="36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154" name="Text Box 8"/>
            <p:cNvSpPr txBox="1">
              <a:spLocks noChangeArrowheads="1"/>
            </p:cNvSpPr>
            <p:nvPr/>
          </p:nvSpPr>
          <p:spPr bwMode="auto">
            <a:xfrm>
              <a:off x="864" y="1916"/>
              <a:ext cx="20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600" b="1">
                  <a:latin typeface="Times New Roman" pitchFamily="18" charset="0"/>
                  <a:ea typeface="楷体_GB2312" pitchFamily="49" charset="-122"/>
                </a:rPr>
                <a:t>非参数检验</a:t>
              </a:r>
              <a:endParaRPr kumimoji="1" lang="zh-CN" altLang="en-US" sz="36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49874" name="Rectangle 18"/>
          <p:cNvSpPr>
            <a:spLocks noChangeArrowheads="1"/>
          </p:cNvSpPr>
          <p:nvPr/>
        </p:nvSpPr>
        <p:spPr bwMode="auto">
          <a:xfrm>
            <a:off x="304800" y="3322638"/>
            <a:ext cx="2209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600" b="1">
                <a:latin typeface="Times New Roman" pitchFamily="18" charset="0"/>
              </a:rPr>
              <a:t>假设检验</a:t>
            </a:r>
          </a:p>
        </p:txBody>
      </p:sp>
      <p:sp>
        <p:nvSpPr>
          <p:cNvPr id="249875" name="AutoShape 19"/>
          <p:cNvSpPr>
            <a:spLocks noChangeArrowheads="1"/>
          </p:cNvSpPr>
          <p:nvPr/>
        </p:nvSpPr>
        <p:spPr bwMode="auto">
          <a:xfrm>
            <a:off x="5651500" y="1916113"/>
            <a:ext cx="2952750" cy="1585912"/>
          </a:xfrm>
          <a:prstGeom prst="wedgeRoundRectCallout">
            <a:avLst>
              <a:gd name="adj1" fmla="val -79194"/>
              <a:gd name="adj2" fmla="val -515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总体分布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已知</a:t>
            </a:r>
            <a:r>
              <a:rPr kumimoji="1" lang="zh-CN" altLang="en-US" sz="2800" b="1" dirty="0">
                <a:latin typeface="Times New Roman" pitchFamily="18" charset="0"/>
              </a:rPr>
              <a:t>时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检验关于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未知参</a:t>
            </a:r>
          </a:p>
          <a:p>
            <a:pPr algn="ctr" eaLnBrk="1" hangingPunct="1"/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数</a:t>
            </a:r>
            <a:r>
              <a:rPr kumimoji="1" lang="zh-CN" altLang="en-US" sz="2800" b="1" dirty="0">
                <a:latin typeface="Times New Roman" pitchFamily="18" charset="0"/>
              </a:rPr>
              <a:t>的某个假设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  <p:sp>
        <p:nvSpPr>
          <p:cNvPr id="249876" name="AutoShape 20"/>
          <p:cNvSpPr>
            <a:spLocks noChangeArrowheads="1"/>
          </p:cNvSpPr>
          <p:nvPr/>
        </p:nvSpPr>
        <p:spPr bwMode="auto">
          <a:xfrm>
            <a:off x="5651500" y="4508500"/>
            <a:ext cx="3024188" cy="1512888"/>
          </a:xfrm>
          <a:prstGeom prst="wedgeRoundRectCallout">
            <a:avLst>
              <a:gd name="adj1" fmla="val -70463"/>
              <a:gd name="adj2" fmla="val -45764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总体分布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未知</a:t>
            </a:r>
            <a:r>
              <a:rPr kumimoji="1" lang="zh-CN" altLang="en-US" sz="2800" b="1" dirty="0">
                <a:latin typeface="Times New Roman" pitchFamily="18" charset="0"/>
              </a:rPr>
              <a:t>时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对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分布类型</a:t>
            </a:r>
            <a:r>
              <a:rPr kumimoji="1" lang="zh-CN" altLang="en-US" sz="2800" b="1" dirty="0">
                <a:latin typeface="Times New Roman" pitchFamily="18" charset="0"/>
              </a:rPr>
              <a:t>的假</a:t>
            </a:r>
          </a:p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设检验问题</a:t>
            </a:r>
            <a:endParaRPr kumimoji="1" lang="zh-CN" altLang="en-US" sz="2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74" grpId="0" autoUpdateAnimBg="0"/>
      <p:bldP spid="249875" grpId="0" animBg="1" autoUpdateAnimBg="0"/>
      <p:bldP spid="24987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auto">
          <a:xfrm>
            <a:off x="1258888" y="1989138"/>
            <a:ext cx="71691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假设检验所以可行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其理论背景为实际推断原理</a:t>
            </a:r>
            <a:r>
              <a:rPr kumimoji="1" lang="en-US" altLang="zh-CN" sz="36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3600"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“</a:t>
            </a:r>
            <a:r>
              <a:rPr kumimoji="1" lang="zh-CN" altLang="en-US" sz="3600" b="1">
                <a:latin typeface="楷体_GB2312" pitchFamily="49" charset="-122"/>
                <a:ea typeface="楷体_GB2312" pitchFamily="49" charset="-122"/>
              </a:rPr>
              <a:t>小概率原理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”</a:t>
            </a:r>
            <a:endParaRPr kumimoji="1" lang="zh-CN" altLang="en-US" sz="360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93725" y="333375"/>
            <a:ext cx="5334000" cy="708025"/>
            <a:chOff x="432" y="2401"/>
            <a:chExt cx="3360" cy="446"/>
          </a:xfrm>
        </p:grpSpPr>
        <p:sp>
          <p:nvSpPr>
            <p:cNvPr id="7243" name="Text Box 4"/>
            <p:cNvSpPr txBox="1">
              <a:spLocks noChangeArrowheads="1"/>
            </p:cNvSpPr>
            <p:nvPr/>
          </p:nvSpPr>
          <p:spPr bwMode="auto">
            <a:xfrm>
              <a:off x="758" y="2401"/>
              <a:ext cx="3034" cy="44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4000" b="1" dirty="0">
                  <a:latin typeface="宋体" pitchFamily="2" charset="-122"/>
                </a:rPr>
                <a:t>假设检验的理论依据</a:t>
              </a:r>
            </a:p>
          </p:txBody>
        </p:sp>
        <p:sp>
          <p:nvSpPr>
            <p:cNvPr id="7244" name="AutoShape 5"/>
            <p:cNvSpPr>
              <a:spLocks noChangeArrowheads="1"/>
            </p:cNvSpPr>
            <p:nvPr/>
          </p:nvSpPr>
          <p:spPr bwMode="auto">
            <a:xfrm>
              <a:off x="432" y="2568"/>
              <a:ext cx="240" cy="144"/>
            </a:xfrm>
            <a:prstGeom prst="triangle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48838" name="Rectangle 6"/>
          <p:cNvSpPr>
            <a:spLocks noChangeArrowheads="1"/>
          </p:cNvSpPr>
          <p:nvPr/>
        </p:nvSpPr>
        <p:spPr bwMode="auto">
          <a:xfrm>
            <a:off x="1258888" y="3357563"/>
            <a:ext cx="668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pitchFamily="18" charset="0"/>
              </a:rPr>
              <a:t>人们在实践中普遍采用的一个原则：</a:t>
            </a:r>
          </a:p>
        </p:txBody>
      </p:sp>
      <p:sp>
        <p:nvSpPr>
          <p:cNvPr id="248839" name="Rectangle 7"/>
          <p:cNvSpPr>
            <a:spLocks noChangeArrowheads="1"/>
          </p:cNvSpPr>
          <p:nvPr/>
        </p:nvSpPr>
        <p:spPr bwMode="auto">
          <a:xfrm>
            <a:off x="3419475" y="4292600"/>
            <a:ext cx="4572000" cy="12604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小概率事件在一次试验中基本上不会发生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grpSp>
        <p:nvGrpSpPr>
          <p:cNvPr id="7174" name="Group 8"/>
          <p:cNvGrpSpPr>
            <a:grpSpLocks/>
          </p:cNvGrpSpPr>
          <p:nvPr/>
        </p:nvGrpSpPr>
        <p:grpSpPr bwMode="auto">
          <a:xfrm>
            <a:off x="971550" y="4149725"/>
            <a:ext cx="2403475" cy="2347913"/>
            <a:chOff x="1410" y="1329"/>
            <a:chExt cx="2004" cy="2076"/>
          </a:xfrm>
        </p:grpSpPr>
        <p:sp>
          <p:nvSpPr>
            <p:cNvPr id="7176" name="Freeform 9"/>
            <p:cNvSpPr>
              <a:spLocks/>
            </p:cNvSpPr>
            <p:nvPr/>
          </p:nvSpPr>
          <p:spPr bwMode="auto">
            <a:xfrm>
              <a:off x="1464" y="3123"/>
              <a:ext cx="1014" cy="282"/>
            </a:xfrm>
            <a:custGeom>
              <a:avLst/>
              <a:gdLst>
                <a:gd name="T0" fmla="*/ 294 w 1014"/>
                <a:gd name="T1" fmla="*/ 102 h 282"/>
                <a:gd name="T2" fmla="*/ 258 w 1014"/>
                <a:gd name="T3" fmla="*/ 114 h 282"/>
                <a:gd name="T4" fmla="*/ 246 w 1014"/>
                <a:gd name="T5" fmla="*/ 126 h 282"/>
                <a:gd name="T6" fmla="*/ 222 w 1014"/>
                <a:gd name="T7" fmla="*/ 138 h 282"/>
                <a:gd name="T8" fmla="*/ 186 w 1014"/>
                <a:gd name="T9" fmla="*/ 138 h 282"/>
                <a:gd name="T10" fmla="*/ 132 w 1014"/>
                <a:gd name="T11" fmla="*/ 144 h 282"/>
                <a:gd name="T12" fmla="*/ 78 w 1014"/>
                <a:gd name="T13" fmla="*/ 162 h 282"/>
                <a:gd name="T14" fmla="*/ 48 w 1014"/>
                <a:gd name="T15" fmla="*/ 174 h 282"/>
                <a:gd name="T16" fmla="*/ 24 w 1014"/>
                <a:gd name="T17" fmla="*/ 192 h 282"/>
                <a:gd name="T18" fmla="*/ 6 w 1014"/>
                <a:gd name="T19" fmla="*/ 222 h 282"/>
                <a:gd name="T20" fmla="*/ 0 w 1014"/>
                <a:gd name="T21" fmla="*/ 252 h 282"/>
                <a:gd name="T22" fmla="*/ 6 w 1014"/>
                <a:gd name="T23" fmla="*/ 270 h 282"/>
                <a:gd name="T24" fmla="*/ 24 w 1014"/>
                <a:gd name="T25" fmla="*/ 276 h 282"/>
                <a:gd name="T26" fmla="*/ 54 w 1014"/>
                <a:gd name="T27" fmla="*/ 282 h 282"/>
                <a:gd name="T28" fmla="*/ 114 w 1014"/>
                <a:gd name="T29" fmla="*/ 282 h 282"/>
                <a:gd name="T30" fmla="*/ 174 w 1014"/>
                <a:gd name="T31" fmla="*/ 270 h 282"/>
                <a:gd name="T32" fmla="*/ 216 w 1014"/>
                <a:gd name="T33" fmla="*/ 258 h 282"/>
                <a:gd name="T34" fmla="*/ 288 w 1014"/>
                <a:gd name="T35" fmla="*/ 258 h 282"/>
                <a:gd name="T36" fmla="*/ 330 w 1014"/>
                <a:gd name="T37" fmla="*/ 252 h 282"/>
                <a:gd name="T38" fmla="*/ 378 w 1014"/>
                <a:gd name="T39" fmla="*/ 234 h 282"/>
                <a:gd name="T40" fmla="*/ 420 w 1014"/>
                <a:gd name="T41" fmla="*/ 234 h 282"/>
                <a:gd name="T42" fmla="*/ 456 w 1014"/>
                <a:gd name="T43" fmla="*/ 228 h 282"/>
                <a:gd name="T44" fmla="*/ 486 w 1014"/>
                <a:gd name="T45" fmla="*/ 222 h 282"/>
                <a:gd name="T46" fmla="*/ 510 w 1014"/>
                <a:gd name="T47" fmla="*/ 210 h 282"/>
                <a:gd name="T48" fmla="*/ 534 w 1014"/>
                <a:gd name="T49" fmla="*/ 168 h 282"/>
                <a:gd name="T50" fmla="*/ 540 w 1014"/>
                <a:gd name="T51" fmla="*/ 186 h 282"/>
                <a:gd name="T52" fmla="*/ 552 w 1014"/>
                <a:gd name="T53" fmla="*/ 204 h 282"/>
                <a:gd name="T54" fmla="*/ 576 w 1014"/>
                <a:gd name="T55" fmla="*/ 222 h 282"/>
                <a:gd name="T56" fmla="*/ 612 w 1014"/>
                <a:gd name="T57" fmla="*/ 228 h 282"/>
                <a:gd name="T58" fmla="*/ 630 w 1014"/>
                <a:gd name="T59" fmla="*/ 246 h 282"/>
                <a:gd name="T60" fmla="*/ 696 w 1014"/>
                <a:gd name="T61" fmla="*/ 264 h 282"/>
                <a:gd name="T62" fmla="*/ 774 w 1014"/>
                <a:gd name="T63" fmla="*/ 270 h 282"/>
                <a:gd name="T64" fmla="*/ 846 w 1014"/>
                <a:gd name="T65" fmla="*/ 270 h 282"/>
                <a:gd name="T66" fmla="*/ 882 w 1014"/>
                <a:gd name="T67" fmla="*/ 270 h 282"/>
                <a:gd name="T68" fmla="*/ 936 w 1014"/>
                <a:gd name="T69" fmla="*/ 258 h 282"/>
                <a:gd name="T70" fmla="*/ 978 w 1014"/>
                <a:gd name="T71" fmla="*/ 246 h 282"/>
                <a:gd name="T72" fmla="*/ 1008 w 1014"/>
                <a:gd name="T73" fmla="*/ 216 h 282"/>
                <a:gd name="T74" fmla="*/ 1014 w 1014"/>
                <a:gd name="T75" fmla="*/ 192 h 282"/>
                <a:gd name="T76" fmla="*/ 1002 w 1014"/>
                <a:gd name="T77" fmla="*/ 174 h 282"/>
                <a:gd name="T78" fmla="*/ 978 w 1014"/>
                <a:gd name="T79" fmla="*/ 156 h 282"/>
                <a:gd name="T80" fmla="*/ 948 w 1014"/>
                <a:gd name="T81" fmla="*/ 138 h 282"/>
                <a:gd name="T82" fmla="*/ 906 w 1014"/>
                <a:gd name="T83" fmla="*/ 126 h 282"/>
                <a:gd name="T84" fmla="*/ 852 w 1014"/>
                <a:gd name="T85" fmla="*/ 120 h 282"/>
                <a:gd name="T86" fmla="*/ 798 w 1014"/>
                <a:gd name="T87" fmla="*/ 114 h 282"/>
                <a:gd name="T88" fmla="*/ 750 w 1014"/>
                <a:gd name="T89" fmla="*/ 114 h 282"/>
                <a:gd name="T90" fmla="*/ 696 w 1014"/>
                <a:gd name="T91" fmla="*/ 120 h 282"/>
                <a:gd name="T92" fmla="*/ 708 w 1014"/>
                <a:gd name="T93" fmla="*/ 96 h 282"/>
                <a:gd name="T94" fmla="*/ 708 w 1014"/>
                <a:gd name="T95" fmla="*/ 60 h 282"/>
                <a:gd name="T96" fmla="*/ 642 w 1014"/>
                <a:gd name="T97" fmla="*/ 24 h 282"/>
                <a:gd name="T98" fmla="*/ 564 w 1014"/>
                <a:gd name="T99" fmla="*/ 0 h 282"/>
                <a:gd name="T100" fmla="*/ 474 w 1014"/>
                <a:gd name="T101" fmla="*/ 6 h 282"/>
                <a:gd name="T102" fmla="*/ 294 w 1014"/>
                <a:gd name="T103" fmla="*/ 102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  <a:close/>
                </a:path>
              </a:pathLst>
            </a:custGeom>
            <a:solidFill>
              <a:srgbClr val="7023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7" name="Freeform 10"/>
            <p:cNvSpPr>
              <a:spLocks/>
            </p:cNvSpPr>
            <p:nvPr/>
          </p:nvSpPr>
          <p:spPr bwMode="auto">
            <a:xfrm>
              <a:off x="1464" y="3123"/>
              <a:ext cx="1014" cy="282"/>
            </a:xfrm>
            <a:custGeom>
              <a:avLst/>
              <a:gdLst>
                <a:gd name="T0" fmla="*/ 294 w 1014"/>
                <a:gd name="T1" fmla="*/ 102 h 282"/>
                <a:gd name="T2" fmla="*/ 258 w 1014"/>
                <a:gd name="T3" fmla="*/ 114 h 282"/>
                <a:gd name="T4" fmla="*/ 246 w 1014"/>
                <a:gd name="T5" fmla="*/ 126 h 282"/>
                <a:gd name="T6" fmla="*/ 222 w 1014"/>
                <a:gd name="T7" fmla="*/ 138 h 282"/>
                <a:gd name="T8" fmla="*/ 186 w 1014"/>
                <a:gd name="T9" fmla="*/ 138 h 282"/>
                <a:gd name="T10" fmla="*/ 132 w 1014"/>
                <a:gd name="T11" fmla="*/ 144 h 282"/>
                <a:gd name="T12" fmla="*/ 78 w 1014"/>
                <a:gd name="T13" fmla="*/ 162 h 282"/>
                <a:gd name="T14" fmla="*/ 48 w 1014"/>
                <a:gd name="T15" fmla="*/ 174 h 282"/>
                <a:gd name="T16" fmla="*/ 24 w 1014"/>
                <a:gd name="T17" fmla="*/ 192 h 282"/>
                <a:gd name="T18" fmla="*/ 6 w 1014"/>
                <a:gd name="T19" fmla="*/ 222 h 282"/>
                <a:gd name="T20" fmla="*/ 0 w 1014"/>
                <a:gd name="T21" fmla="*/ 252 h 282"/>
                <a:gd name="T22" fmla="*/ 6 w 1014"/>
                <a:gd name="T23" fmla="*/ 270 h 282"/>
                <a:gd name="T24" fmla="*/ 24 w 1014"/>
                <a:gd name="T25" fmla="*/ 276 h 282"/>
                <a:gd name="T26" fmla="*/ 54 w 1014"/>
                <a:gd name="T27" fmla="*/ 282 h 282"/>
                <a:gd name="T28" fmla="*/ 114 w 1014"/>
                <a:gd name="T29" fmla="*/ 282 h 282"/>
                <a:gd name="T30" fmla="*/ 174 w 1014"/>
                <a:gd name="T31" fmla="*/ 270 h 282"/>
                <a:gd name="T32" fmla="*/ 216 w 1014"/>
                <a:gd name="T33" fmla="*/ 258 h 282"/>
                <a:gd name="T34" fmla="*/ 288 w 1014"/>
                <a:gd name="T35" fmla="*/ 258 h 282"/>
                <a:gd name="T36" fmla="*/ 330 w 1014"/>
                <a:gd name="T37" fmla="*/ 252 h 282"/>
                <a:gd name="T38" fmla="*/ 378 w 1014"/>
                <a:gd name="T39" fmla="*/ 234 h 282"/>
                <a:gd name="T40" fmla="*/ 420 w 1014"/>
                <a:gd name="T41" fmla="*/ 234 h 282"/>
                <a:gd name="T42" fmla="*/ 456 w 1014"/>
                <a:gd name="T43" fmla="*/ 228 h 282"/>
                <a:gd name="T44" fmla="*/ 486 w 1014"/>
                <a:gd name="T45" fmla="*/ 222 h 282"/>
                <a:gd name="T46" fmla="*/ 510 w 1014"/>
                <a:gd name="T47" fmla="*/ 210 h 282"/>
                <a:gd name="T48" fmla="*/ 534 w 1014"/>
                <a:gd name="T49" fmla="*/ 168 h 282"/>
                <a:gd name="T50" fmla="*/ 540 w 1014"/>
                <a:gd name="T51" fmla="*/ 186 h 282"/>
                <a:gd name="T52" fmla="*/ 552 w 1014"/>
                <a:gd name="T53" fmla="*/ 204 h 282"/>
                <a:gd name="T54" fmla="*/ 576 w 1014"/>
                <a:gd name="T55" fmla="*/ 222 h 282"/>
                <a:gd name="T56" fmla="*/ 612 w 1014"/>
                <a:gd name="T57" fmla="*/ 228 h 282"/>
                <a:gd name="T58" fmla="*/ 630 w 1014"/>
                <a:gd name="T59" fmla="*/ 246 h 282"/>
                <a:gd name="T60" fmla="*/ 696 w 1014"/>
                <a:gd name="T61" fmla="*/ 264 h 282"/>
                <a:gd name="T62" fmla="*/ 774 w 1014"/>
                <a:gd name="T63" fmla="*/ 270 h 282"/>
                <a:gd name="T64" fmla="*/ 846 w 1014"/>
                <a:gd name="T65" fmla="*/ 270 h 282"/>
                <a:gd name="T66" fmla="*/ 882 w 1014"/>
                <a:gd name="T67" fmla="*/ 270 h 282"/>
                <a:gd name="T68" fmla="*/ 936 w 1014"/>
                <a:gd name="T69" fmla="*/ 258 h 282"/>
                <a:gd name="T70" fmla="*/ 978 w 1014"/>
                <a:gd name="T71" fmla="*/ 246 h 282"/>
                <a:gd name="T72" fmla="*/ 1008 w 1014"/>
                <a:gd name="T73" fmla="*/ 216 h 282"/>
                <a:gd name="T74" fmla="*/ 1014 w 1014"/>
                <a:gd name="T75" fmla="*/ 192 h 282"/>
                <a:gd name="T76" fmla="*/ 1002 w 1014"/>
                <a:gd name="T77" fmla="*/ 174 h 282"/>
                <a:gd name="T78" fmla="*/ 978 w 1014"/>
                <a:gd name="T79" fmla="*/ 156 h 282"/>
                <a:gd name="T80" fmla="*/ 948 w 1014"/>
                <a:gd name="T81" fmla="*/ 138 h 282"/>
                <a:gd name="T82" fmla="*/ 906 w 1014"/>
                <a:gd name="T83" fmla="*/ 126 h 282"/>
                <a:gd name="T84" fmla="*/ 852 w 1014"/>
                <a:gd name="T85" fmla="*/ 120 h 282"/>
                <a:gd name="T86" fmla="*/ 798 w 1014"/>
                <a:gd name="T87" fmla="*/ 114 h 282"/>
                <a:gd name="T88" fmla="*/ 750 w 1014"/>
                <a:gd name="T89" fmla="*/ 114 h 282"/>
                <a:gd name="T90" fmla="*/ 696 w 1014"/>
                <a:gd name="T91" fmla="*/ 120 h 282"/>
                <a:gd name="T92" fmla="*/ 708 w 1014"/>
                <a:gd name="T93" fmla="*/ 96 h 282"/>
                <a:gd name="T94" fmla="*/ 708 w 1014"/>
                <a:gd name="T95" fmla="*/ 60 h 282"/>
                <a:gd name="T96" fmla="*/ 642 w 1014"/>
                <a:gd name="T97" fmla="*/ 24 h 282"/>
                <a:gd name="T98" fmla="*/ 564 w 1014"/>
                <a:gd name="T99" fmla="*/ 0 h 282"/>
                <a:gd name="T100" fmla="*/ 474 w 1014"/>
                <a:gd name="T101" fmla="*/ 6 h 282"/>
                <a:gd name="T102" fmla="*/ 294 w 1014"/>
                <a:gd name="T103" fmla="*/ 102 h 28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014"/>
                <a:gd name="T157" fmla="*/ 0 h 282"/>
                <a:gd name="T158" fmla="*/ 1014 w 1014"/>
                <a:gd name="T159" fmla="*/ 282 h 28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014" h="282">
                  <a:moveTo>
                    <a:pt x="294" y="102"/>
                  </a:moveTo>
                  <a:lnTo>
                    <a:pt x="258" y="114"/>
                  </a:lnTo>
                  <a:lnTo>
                    <a:pt x="246" y="126"/>
                  </a:lnTo>
                  <a:lnTo>
                    <a:pt x="222" y="138"/>
                  </a:lnTo>
                  <a:lnTo>
                    <a:pt x="186" y="138"/>
                  </a:lnTo>
                  <a:lnTo>
                    <a:pt x="132" y="144"/>
                  </a:lnTo>
                  <a:lnTo>
                    <a:pt x="78" y="162"/>
                  </a:lnTo>
                  <a:lnTo>
                    <a:pt x="48" y="174"/>
                  </a:lnTo>
                  <a:lnTo>
                    <a:pt x="24" y="192"/>
                  </a:lnTo>
                  <a:lnTo>
                    <a:pt x="6" y="222"/>
                  </a:lnTo>
                  <a:lnTo>
                    <a:pt x="0" y="252"/>
                  </a:lnTo>
                  <a:lnTo>
                    <a:pt x="6" y="270"/>
                  </a:lnTo>
                  <a:lnTo>
                    <a:pt x="24" y="276"/>
                  </a:lnTo>
                  <a:lnTo>
                    <a:pt x="54" y="282"/>
                  </a:lnTo>
                  <a:lnTo>
                    <a:pt x="114" y="282"/>
                  </a:lnTo>
                  <a:lnTo>
                    <a:pt x="174" y="270"/>
                  </a:lnTo>
                  <a:lnTo>
                    <a:pt x="216" y="258"/>
                  </a:lnTo>
                  <a:lnTo>
                    <a:pt x="288" y="258"/>
                  </a:lnTo>
                  <a:lnTo>
                    <a:pt x="330" y="252"/>
                  </a:lnTo>
                  <a:lnTo>
                    <a:pt x="378" y="234"/>
                  </a:lnTo>
                  <a:lnTo>
                    <a:pt x="420" y="234"/>
                  </a:lnTo>
                  <a:lnTo>
                    <a:pt x="456" y="228"/>
                  </a:lnTo>
                  <a:lnTo>
                    <a:pt x="486" y="222"/>
                  </a:lnTo>
                  <a:lnTo>
                    <a:pt x="510" y="210"/>
                  </a:lnTo>
                  <a:lnTo>
                    <a:pt x="534" y="168"/>
                  </a:lnTo>
                  <a:lnTo>
                    <a:pt x="540" y="186"/>
                  </a:lnTo>
                  <a:lnTo>
                    <a:pt x="552" y="204"/>
                  </a:lnTo>
                  <a:lnTo>
                    <a:pt x="576" y="222"/>
                  </a:lnTo>
                  <a:lnTo>
                    <a:pt x="612" y="228"/>
                  </a:lnTo>
                  <a:lnTo>
                    <a:pt x="630" y="246"/>
                  </a:lnTo>
                  <a:lnTo>
                    <a:pt x="696" y="264"/>
                  </a:lnTo>
                  <a:lnTo>
                    <a:pt x="774" y="270"/>
                  </a:lnTo>
                  <a:lnTo>
                    <a:pt x="846" y="270"/>
                  </a:lnTo>
                  <a:lnTo>
                    <a:pt x="882" y="270"/>
                  </a:lnTo>
                  <a:lnTo>
                    <a:pt x="936" y="258"/>
                  </a:lnTo>
                  <a:lnTo>
                    <a:pt x="978" y="246"/>
                  </a:lnTo>
                  <a:lnTo>
                    <a:pt x="1008" y="216"/>
                  </a:lnTo>
                  <a:lnTo>
                    <a:pt x="1014" y="192"/>
                  </a:lnTo>
                  <a:lnTo>
                    <a:pt x="1002" y="174"/>
                  </a:lnTo>
                  <a:lnTo>
                    <a:pt x="978" y="156"/>
                  </a:lnTo>
                  <a:lnTo>
                    <a:pt x="948" y="138"/>
                  </a:lnTo>
                  <a:lnTo>
                    <a:pt x="906" y="126"/>
                  </a:lnTo>
                  <a:lnTo>
                    <a:pt x="852" y="120"/>
                  </a:lnTo>
                  <a:lnTo>
                    <a:pt x="798" y="114"/>
                  </a:lnTo>
                  <a:lnTo>
                    <a:pt x="750" y="114"/>
                  </a:lnTo>
                  <a:lnTo>
                    <a:pt x="696" y="120"/>
                  </a:lnTo>
                  <a:lnTo>
                    <a:pt x="708" y="96"/>
                  </a:lnTo>
                  <a:lnTo>
                    <a:pt x="708" y="60"/>
                  </a:lnTo>
                  <a:lnTo>
                    <a:pt x="642" y="24"/>
                  </a:lnTo>
                  <a:lnTo>
                    <a:pt x="564" y="0"/>
                  </a:lnTo>
                  <a:lnTo>
                    <a:pt x="474" y="6"/>
                  </a:lnTo>
                  <a:lnTo>
                    <a:pt x="294" y="1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" name="Freeform 11"/>
            <p:cNvSpPr>
              <a:spLocks/>
            </p:cNvSpPr>
            <p:nvPr/>
          </p:nvSpPr>
          <p:spPr bwMode="auto">
            <a:xfrm>
              <a:off x="1644" y="2517"/>
              <a:ext cx="606" cy="744"/>
            </a:xfrm>
            <a:custGeom>
              <a:avLst/>
              <a:gdLst>
                <a:gd name="T0" fmla="*/ 60 w 606"/>
                <a:gd name="T1" fmla="*/ 168 h 744"/>
                <a:gd name="T2" fmla="*/ 36 w 606"/>
                <a:gd name="T3" fmla="*/ 192 h 744"/>
                <a:gd name="T4" fmla="*/ 18 w 606"/>
                <a:gd name="T5" fmla="*/ 222 h 744"/>
                <a:gd name="T6" fmla="*/ 6 w 606"/>
                <a:gd name="T7" fmla="*/ 252 h 744"/>
                <a:gd name="T8" fmla="*/ 6 w 606"/>
                <a:gd name="T9" fmla="*/ 282 h 744"/>
                <a:gd name="T10" fmla="*/ 0 w 606"/>
                <a:gd name="T11" fmla="*/ 318 h 744"/>
                <a:gd name="T12" fmla="*/ 6 w 606"/>
                <a:gd name="T13" fmla="*/ 348 h 744"/>
                <a:gd name="T14" fmla="*/ 12 w 606"/>
                <a:gd name="T15" fmla="*/ 384 h 744"/>
                <a:gd name="T16" fmla="*/ 30 w 606"/>
                <a:gd name="T17" fmla="*/ 432 h 744"/>
                <a:gd name="T18" fmla="*/ 42 w 606"/>
                <a:gd name="T19" fmla="*/ 456 h 744"/>
                <a:gd name="T20" fmla="*/ 54 w 606"/>
                <a:gd name="T21" fmla="*/ 474 h 744"/>
                <a:gd name="T22" fmla="*/ 66 w 606"/>
                <a:gd name="T23" fmla="*/ 492 h 744"/>
                <a:gd name="T24" fmla="*/ 84 w 606"/>
                <a:gd name="T25" fmla="*/ 516 h 744"/>
                <a:gd name="T26" fmla="*/ 108 w 606"/>
                <a:gd name="T27" fmla="*/ 564 h 744"/>
                <a:gd name="T28" fmla="*/ 126 w 606"/>
                <a:gd name="T29" fmla="*/ 606 h 744"/>
                <a:gd name="T30" fmla="*/ 126 w 606"/>
                <a:gd name="T31" fmla="*/ 618 h 744"/>
                <a:gd name="T32" fmla="*/ 126 w 606"/>
                <a:gd name="T33" fmla="*/ 636 h 744"/>
                <a:gd name="T34" fmla="*/ 126 w 606"/>
                <a:gd name="T35" fmla="*/ 654 h 744"/>
                <a:gd name="T36" fmla="*/ 108 w 606"/>
                <a:gd name="T37" fmla="*/ 702 h 744"/>
                <a:gd name="T38" fmla="*/ 108 w 606"/>
                <a:gd name="T39" fmla="*/ 708 h 744"/>
                <a:gd name="T40" fmla="*/ 114 w 606"/>
                <a:gd name="T41" fmla="*/ 708 h 744"/>
                <a:gd name="T42" fmla="*/ 126 w 606"/>
                <a:gd name="T43" fmla="*/ 702 h 744"/>
                <a:gd name="T44" fmla="*/ 150 w 606"/>
                <a:gd name="T45" fmla="*/ 696 h 744"/>
                <a:gd name="T46" fmla="*/ 180 w 606"/>
                <a:gd name="T47" fmla="*/ 696 h 744"/>
                <a:gd name="T48" fmla="*/ 216 w 606"/>
                <a:gd name="T49" fmla="*/ 702 h 744"/>
                <a:gd name="T50" fmla="*/ 246 w 606"/>
                <a:gd name="T51" fmla="*/ 714 h 744"/>
                <a:gd name="T52" fmla="*/ 294 w 606"/>
                <a:gd name="T53" fmla="*/ 732 h 744"/>
                <a:gd name="T54" fmla="*/ 336 w 606"/>
                <a:gd name="T55" fmla="*/ 738 h 744"/>
                <a:gd name="T56" fmla="*/ 360 w 606"/>
                <a:gd name="T57" fmla="*/ 744 h 744"/>
                <a:gd name="T58" fmla="*/ 360 w 606"/>
                <a:gd name="T59" fmla="*/ 726 h 744"/>
                <a:gd name="T60" fmla="*/ 366 w 606"/>
                <a:gd name="T61" fmla="*/ 684 h 744"/>
                <a:gd name="T62" fmla="*/ 360 w 606"/>
                <a:gd name="T63" fmla="*/ 666 h 744"/>
                <a:gd name="T64" fmla="*/ 372 w 606"/>
                <a:gd name="T65" fmla="*/ 672 h 744"/>
                <a:gd name="T66" fmla="*/ 420 w 606"/>
                <a:gd name="T67" fmla="*/ 666 h 744"/>
                <a:gd name="T68" fmla="*/ 450 w 606"/>
                <a:gd name="T69" fmla="*/ 666 h 744"/>
                <a:gd name="T70" fmla="*/ 498 w 606"/>
                <a:gd name="T71" fmla="*/ 666 h 744"/>
                <a:gd name="T72" fmla="*/ 528 w 606"/>
                <a:gd name="T73" fmla="*/ 672 h 744"/>
                <a:gd name="T74" fmla="*/ 540 w 606"/>
                <a:gd name="T75" fmla="*/ 642 h 744"/>
                <a:gd name="T76" fmla="*/ 546 w 606"/>
                <a:gd name="T77" fmla="*/ 594 h 744"/>
                <a:gd name="T78" fmla="*/ 552 w 606"/>
                <a:gd name="T79" fmla="*/ 528 h 744"/>
                <a:gd name="T80" fmla="*/ 552 w 606"/>
                <a:gd name="T81" fmla="*/ 492 h 744"/>
                <a:gd name="T82" fmla="*/ 558 w 606"/>
                <a:gd name="T83" fmla="*/ 438 h 744"/>
                <a:gd name="T84" fmla="*/ 582 w 606"/>
                <a:gd name="T85" fmla="*/ 384 h 744"/>
                <a:gd name="T86" fmla="*/ 594 w 606"/>
                <a:gd name="T87" fmla="*/ 336 h 744"/>
                <a:gd name="T88" fmla="*/ 606 w 606"/>
                <a:gd name="T89" fmla="*/ 288 h 744"/>
                <a:gd name="T90" fmla="*/ 606 w 606"/>
                <a:gd name="T91" fmla="*/ 240 h 744"/>
                <a:gd name="T92" fmla="*/ 606 w 606"/>
                <a:gd name="T93" fmla="*/ 192 h 744"/>
                <a:gd name="T94" fmla="*/ 594 w 606"/>
                <a:gd name="T95" fmla="*/ 126 h 744"/>
                <a:gd name="T96" fmla="*/ 546 w 606"/>
                <a:gd name="T97" fmla="*/ 66 h 744"/>
                <a:gd name="T98" fmla="*/ 534 w 606"/>
                <a:gd name="T99" fmla="*/ 30 h 744"/>
                <a:gd name="T100" fmla="*/ 426 w 606"/>
                <a:gd name="T101" fmla="*/ 30 h 744"/>
                <a:gd name="T102" fmla="*/ 324 w 606"/>
                <a:gd name="T103" fmla="*/ 0 h 744"/>
                <a:gd name="T104" fmla="*/ 120 w 606"/>
                <a:gd name="T105" fmla="*/ 24 h 744"/>
                <a:gd name="T106" fmla="*/ 60 w 606"/>
                <a:gd name="T107" fmla="*/ 16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  <a:close/>
                </a:path>
              </a:pathLst>
            </a:custGeom>
            <a:solidFill>
              <a:srgbClr val="963D1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9" name="Freeform 12"/>
            <p:cNvSpPr>
              <a:spLocks/>
            </p:cNvSpPr>
            <p:nvPr/>
          </p:nvSpPr>
          <p:spPr bwMode="auto">
            <a:xfrm>
              <a:off x="1644" y="2517"/>
              <a:ext cx="606" cy="744"/>
            </a:xfrm>
            <a:custGeom>
              <a:avLst/>
              <a:gdLst>
                <a:gd name="T0" fmla="*/ 60 w 606"/>
                <a:gd name="T1" fmla="*/ 168 h 744"/>
                <a:gd name="T2" fmla="*/ 36 w 606"/>
                <a:gd name="T3" fmla="*/ 192 h 744"/>
                <a:gd name="T4" fmla="*/ 18 w 606"/>
                <a:gd name="T5" fmla="*/ 222 h 744"/>
                <a:gd name="T6" fmla="*/ 6 w 606"/>
                <a:gd name="T7" fmla="*/ 252 h 744"/>
                <a:gd name="T8" fmla="*/ 6 w 606"/>
                <a:gd name="T9" fmla="*/ 282 h 744"/>
                <a:gd name="T10" fmla="*/ 0 w 606"/>
                <a:gd name="T11" fmla="*/ 318 h 744"/>
                <a:gd name="T12" fmla="*/ 6 w 606"/>
                <a:gd name="T13" fmla="*/ 348 h 744"/>
                <a:gd name="T14" fmla="*/ 12 w 606"/>
                <a:gd name="T15" fmla="*/ 384 h 744"/>
                <a:gd name="T16" fmla="*/ 30 w 606"/>
                <a:gd name="T17" fmla="*/ 432 h 744"/>
                <a:gd name="T18" fmla="*/ 42 w 606"/>
                <a:gd name="T19" fmla="*/ 456 h 744"/>
                <a:gd name="T20" fmla="*/ 54 w 606"/>
                <a:gd name="T21" fmla="*/ 474 h 744"/>
                <a:gd name="T22" fmla="*/ 66 w 606"/>
                <a:gd name="T23" fmla="*/ 492 h 744"/>
                <a:gd name="T24" fmla="*/ 84 w 606"/>
                <a:gd name="T25" fmla="*/ 516 h 744"/>
                <a:gd name="T26" fmla="*/ 108 w 606"/>
                <a:gd name="T27" fmla="*/ 564 h 744"/>
                <a:gd name="T28" fmla="*/ 126 w 606"/>
                <a:gd name="T29" fmla="*/ 606 h 744"/>
                <a:gd name="T30" fmla="*/ 126 w 606"/>
                <a:gd name="T31" fmla="*/ 618 h 744"/>
                <a:gd name="T32" fmla="*/ 126 w 606"/>
                <a:gd name="T33" fmla="*/ 636 h 744"/>
                <a:gd name="T34" fmla="*/ 126 w 606"/>
                <a:gd name="T35" fmla="*/ 654 h 744"/>
                <a:gd name="T36" fmla="*/ 108 w 606"/>
                <a:gd name="T37" fmla="*/ 702 h 744"/>
                <a:gd name="T38" fmla="*/ 108 w 606"/>
                <a:gd name="T39" fmla="*/ 708 h 744"/>
                <a:gd name="T40" fmla="*/ 114 w 606"/>
                <a:gd name="T41" fmla="*/ 708 h 744"/>
                <a:gd name="T42" fmla="*/ 126 w 606"/>
                <a:gd name="T43" fmla="*/ 702 h 744"/>
                <a:gd name="T44" fmla="*/ 150 w 606"/>
                <a:gd name="T45" fmla="*/ 696 h 744"/>
                <a:gd name="T46" fmla="*/ 180 w 606"/>
                <a:gd name="T47" fmla="*/ 696 h 744"/>
                <a:gd name="T48" fmla="*/ 216 w 606"/>
                <a:gd name="T49" fmla="*/ 702 h 744"/>
                <a:gd name="T50" fmla="*/ 246 w 606"/>
                <a:gd name="T51" fmla="*/ 714 h 744"/>
                <a:gd name="T52" fmla="*/ 294 w 606"/>
                <a:gd name="T53" fmla="*/ 732 h 744"/>
                <a:gd name="T54" fmla="*/ 336 w 606"/>
                <a:gd name="T55" fmla="*/ 738 h 744"/>
                <a:gd name="T56" fmla="*/ 360 w 606"/>
                <a:gd name="T57" fmla="*/ 744 h 744"/>
                <a:gd name="T58" fmla="*/ 360 w 606"/>
                <a:gd name="T59" fmla="*/ 726 h 744"/>
                <a:gd name="T60" fmla="*/ 366 w 606"/>
                <a:gd name="T61" fmla="*/ 684 h 744"/>
                <a:gd name="T62" fmla="*/ 360 w 606"/>
                <a:gd name="T63" fmla="*/ 666 h 744"/>
                <a:gd name="T64" fmla="*/ 372 w 606"/>
                <a:gd name="T65" fmla="*/ 672 h 744"/>
                <a:gd name="T66" fmla="*/ 420 w 606"/>
                <a:gd name="T67" fmla="*/ 666 h 744"/>
                <a:gd name="T68" fmla="*/ 450 w 606"/>
                <a:gd name="T69" fmla="*/ 666 h 744"/>
                <a:gd name="T70" fmla="*/ 498 w 606"/>
                <a:gd name="T71" fmla="*/ 666 h 744"/>
                <a:gd name="T72" fmla="*/ 528 w 606"/>
                <a:gd name="T73" fmla="*/ 672 h 744"/>
                <a:gd name="T74" fmla="*/ 540 w 606"/>
                <a:gd name="T75" fmla="*/ 642 h 744"/>
                <a:gd name="T76" fmla="*/ 546 w 606"/>
                <a:gd name="T77" fmla="*/ 594 h 744"/>
                <a:gd name="T78" fmla="*/ 552 w 606"/>
                <a:gd name="T79" fmla="*/ 528 h 744"/>
                <a:gd name="T80" fmla="*/ 552 w 606"/>
                <a:gd name="T81" fmla="*/ 492 h 744"/>
                <a:gd name="T82" fmla="*/ 558 w 606"/>
                <a:gd name="T83" fmla="*/ 438 h 744"/>
                <a:gd name="T84" fmla="*/ 582 w 606"/>
                <a:gd name="T85" fmla="*/ 384 h 744"/>
                <a:gd name="T86" fmla="*/ 594 w 606"/>
                <a:gd name="T87" fmla="*/ 336 h 744"/>
                <a:gd name="T88" fmla="*/ 606 w 606"/>
                <a:gd name="T89" fmla="*/ 288 h 744"/>
                <a:gd name="T90" fmla="*/ 606 w 606"/>
                <a:gd name="T91" fmla="*/ 240 h 744"/>
                <a:gd name="T92" fmla="*/ 606 w 606"/>
                <a:gd name="T93" fmla="*/ 192 h 744"/>
                <a:gd name="T94" fmla="*/ 594 w 606"/>
                <a:gd name="T95" fmla="*/ 126 h 744"/>
                <a:gd name="T96" fmla="*/ 546 w 606"/>
                <a:gd name="T97" fmla="*/ 66 h 744"/>
                <a:gd name="T98" fmla="*/ 534 w 606"/>
                <a:gd name="T99" fmla="*/ 30 h 744"/>
                <a:gd name="T100" fmla="*/ 426 w 606"/>
                <a:gd name="T101" fmla="*/ 30 h 744"/>
                <a:gd name="T102" fmla="*/ 324 w 606"/>
                <a:gd name="T103" fmla="*/ 0 h 744"/>
                <a:gd name="T104" fmla="*/ 120 w 606"/>
                <a:gd name="T105" fmla="*/ 24 h 744"/>
                <a:gd name="T106" fmla="*/ 60 w 606"/>
                <a:gd name="T107" fmla="*/ 168 h 74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06"/>
                <a:gd name="T163" fmla="*/ 0 h 744"/>
                <a:gd name="T164" fmla="*/ 606 w 606"/>
                <a:gd name="T165" fmla="*/ 744 h 74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06" h="744">
                  <a:moveTo>
                    <a:pt x="60" y="168"/>
                  </a:moveTo>
                  <a:lnTo>
                    <a:pt x="36" y="192"/>
                  </a:lnTo>
                  <a:lnTo>
                    <a:pt x="18" y="222"/>
                  </a:lnTo>
                  <a:lnTo>
                    <a:pt x="6" y="252"/>
                  </a:lnTo>
                  <a:lnTo>
                    <a:pt x="6" y="282"/>
                  </a:lnTo>
                  <a:lnTo>
                    <a:pt x="0" y="318"/>
                  </a:lnTo>
                  <a:lnTo>
                    <a:pt x="6" y="348"/>
                  </a:lnTo>
                  <a:lnTo>
                    <a:pt x="12" y="384"/>
                  </a:lnTo>
                  <a:lnTo>
                    <a:pt x="30" y="432"/>
                  </a:lnTo>
                  <a:lnTo>
                    <a:pt x="42" y="456"/>
                  </a:lnTo>
                  <a:lnTo>
                    <a:pt x="54" y="474"/>
                  </a:lnTo>
                  <a:lnTo>
                    <a:pt x="66" y="492"/>
                  </a:lnTo>
                  <a:lnTo>
                    <a:pt x="84" y="516"/>
                  </a:lnTo>
                  <a:lnTo>
                    <a:pt x="108" y="564"/>
                  </a:lnTo>
                  <a:lnTo>
                    <a:pt x="126" y="606"/>
                  </a:lnTo>
                  <a:lnTo>
                    <a:pt x="126" y="618"/>
                  </a:lnTo>
                  <a:lnTo>
                    <a:pt x="126" y="636"/>
                  </a:lnTo>
                  <a:lnTo>
                    <a:pt x="126" y="654"/>
                  </a:lnTo>
                  <a:lnTo>
                    <a:pt x="108" y="702"/>
                  </a:lnTo>
                  <a:lnTo>
                    <a:pt x="108" y="708"/>
                  </a:lnTo>
                  <a:lnTo>
                    <a:pt x="114" y="708"/>
                  </a:lnTo>
                  <a:lnTo>
                    <a:pt x="126" y="702"/>
                  </a:lnTo>
                  <a:lnTo>
                    <a:pt x="150" y="696"/>
                  </a:lnTo>
                  <a:lnTo>
                    <a:pt x="180" y="696"/>
                  </a:lnTo>
                  <a:lnTo>
                    <a:pt x="216" y="702"/>
                  </a:lnTo>
                  <a:lnTo>
                    <a:pt x="246" y="714"/>
                  </a:lnTo>
                  <a:lnTo>
                    <a:pt x="294" y="732"/>
                  </a:lnTo>
                  <a:lnTo>
                    <a:pt x="336" y="738"/>
                  </a:lnTo>
                  <a:lnTo>
                    <a:pt x="360" y="744"/>
                  </a:lnTo>
                  <a:lnTo>
                    <a:pt x="360" y="726"/>
                  </a:lnTo>
                  <a:lnTo>
                    <a:pt x="366" y="684"/>
                  </a:lnTo>
                  <a:lnTo>
                    <a:pt x="360" y="666"/>
                  </a:lnTo>
                  <a:lnTo>
                    <a:pt x="372" y="672"/>
                  </a:lnTo>
                  <a:lnTo>
                    <a:pt x="420" y="666"/>
                  </a:lnTo>
                  <a:lnTo>
                    <a:pt x="450" y="666"/>
                  </a:lnTo>
                  <a:lnTo>
                    <a:pt x="498" y="666"/>
                  </a:lnTo>
                  <a:lnTo>
                    <a:pt x="528" y="672"/>
                  </a:lnTo>
                  <a:lnTo>
                    <a:pt x="540" y="642"/>
                  </a:lnTo>
                  <a:lnTo>
                    <a:pt x="546" y="594"/>
                  </a:lnTo>
                  <a:lnTo>
                    <a:pt x="552" y="528"/>
                  </a:lnTo>
                  <a:lnTo>
                    <a:pt x="552" y="492"/>
                  </a:lnTo>
                  <a:lnTo>
                    <a:pt x="558" y="438"/>
                  </a:lnTo>
                  <a:lnTo>
                    <a:pt x="582" y="384"/>
                  </a:lnTo>
                  <a:lnTo>
                    <a:pt x="594" y="336"/>
                  </a:lnTo>
                  <a:lnTo>
                    <a:pt x="606" y="288"/>
                  </a:lnTo>
                  <a:lnTo>
                    <a:pt x="606" y="240"/>
                  </a:lnTo>
                  <a:lnTo>
                    <a:pt x="606" y="192"/>
                  </a:lnTo>
                  <a:lnTo>
                    <a:pt x="594" y="126"/>
                  </a:lnTo>
                  <a:lnTo>
                    <a:pt x="546" y="66"/>
                  </a:lnTo>
                  <a:lnTo>
                    <a:pt x="534" y="30"/>
                  </a:lnTo>
                  <a:lnTo>
                    <a:pt x="426" y="30"/>
                  </a:lnTo>
                  <a:lnTo>
                    <a:pt x="324" y="0"/>
                  </a:lnTo>
                  <a:lnTo>
                    <a:pt x="120" y="24"/>
                  </a:lnTo>
                  <a:lnTo>
                    <a:pt x="60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Freeform 13"/>
            <p:cNvSpPr>
              <a:spLocks/>
            </p:cNvSpPr>
            <p:nvPr/>
          </p:nvSpPr>
          <p:spPr bwMode="auto">
            <a:xfrm>
              <a:off x="1896" y="2331"/>
              <a:ext cx="300" cy="324"/>
            </a:xfrm>
            <a:custGeom>
              <a:avLst/>
              <a:gdLst>
                <a:gd name="T0" fmla="*/ 60 w 300"/>
                <a:gd name="T1" fmla="*/ 324 h 324"/>
                <a:gd name="T2" fmla="*/ 132 w 300"/>
                <a:gd name="T3" fmla="*/ 324 h 324"/>
                <a:gd name="T4" fmla="*/ 198 w 300"/>
                <a:gd name="T5" fmla="*/ 318 h 324"/>
                <a:gd name="T6" fmla="*/ 294 w 300"/>
                <a:gd name="T7" fmla="*/ 300 h 324"/>
                <a:gd name="T8" fmla="*/ 300 w 300"/>
                <a:gd name="T9" fmla="*/ 186 h 324"/>
                <a:gd name="T10" fmla="*/ 234 w 300"/>
                <a:gd name="T11" fmla="*/ 54 h 324"/>
                <a:gd name="T12" fmla="*/ 198 w 300"/>
                <a:gd name="T13" fmla="*/ 30 h 324"/>
                <a:gd name="T14" fmla="*/ 126 w 300"/>
                <a:gd name="T15" fmla="*/ 0 h 324"/>
                <a:gd name="T16" fmla="*/ 18 w 300"/>
                <a:gd name="T17" fmla="*/ 36 h 324"/>
                <a:gd name="T18" fmla="*/ 0 w 300"/>
                <a:gd name="T19" fmla="*/ 144 h 324"/>
                <a:gd name="T20" fmla="*/ 12 w 300"/>
                <a:gd name="T21" fmla="*/ 186 h 324"/>
                <a:gd name="T22" fmla="*/ 60 w 300"/>
                <a:gd name="T23" fmla="*/ 324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1" name="Freeform 14"/>
            <p:cNvSpPr>
              <a:spLocks/>
            </p:cNvSpPr>
            <p:nvPr/>
          </p:nvSpPr>
          <p:spPr bwMode="auto">
            <a:xfrm>
              <a:off x="1896" y="2331"/>
              <a:ext cx="300" cy="324"/>
            </a:xfrm>
            <a:custGeom>
              <a:avLst/>
              <a:gdLst>
                <a:gd name="T0" fmla="*/ 60 w 300"/>
                <a:gd name="T1" fmla="*/ 324 h 324"/>
                <a:gd name="T2" fmla="*/ 132 w 300"/>
                <a:gd name="T3" fmla="*/ 324 h 324"/>
                <a:gd name="T4" fmla="*/ 198 w 300"/>
                <a:gd name="T5" fmla="*/ 318 h 324"/>
                <a:gd name="T6" fmla="*/ 294 w 300"/>
                <a:gd name="T7" fmla="*/ 300 h 324"/>
                <a:gd name="T8" fmla="*/ 300 w 300"/>
                <a:gd name="T9" fmla="*/ 186 h 324"/>
                <a:gd name="T10" fmla="*/ 234 w 300"/>
                <a:gd name="T11" fmla="*/ 54 h 324"/>
                <a:gd name="T12" fmla="*/ 198 w 300"/>
                <a:gd name="T13" fmla="*/ 30 h 324"/>
                <a:gd name="T14" fmla="*/ 126 w 300"/>
                <a:gd name="T15" fmla="*/ 0 h 324"/>
                <a:gd name="T16" fmla="*/ 18 w 300"/>
                <a:gd name="T17" fmla="*/ 36 h 324"/>
                <a:gd name="T18" fmla="*/ 0 w 300"/>
                <a:gd name="T19" fmla="*/ 144 h 324"/>
                <a:gd name="T20" fmla="*/ 12 w 300"/>
                <a:gd name="T21" fmla="*/ 186 h 324"/>
                <a:gd name="T22" fmla="*/ 60 w 300"/>
                <a:gd name="T23" fmla="*/ 324 h 32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00"/>
                <a:gd name="T37" fmla="*/ 0 h 324"/>
                <a:gd name="T38" fmla="*/ 300 w 300"/>
                <a:gd name="T39" fmla="*/ 324 h 32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00" h="324">
                  <a:moveTo>
                    <a:pt x="60" y="324"/>
                  </a:moveTo>
                  <a:lnTo>
                    <a:pt x="132" y="324"/>
                  </a:lnTo>
                  <a:lnTo>
                    <a:pt x="198" y="318"/>
                  </a:lnTo>
                  <a:lnTo>
                    <a:pt x="294" y="300"/>
                  </a:lnTo>
                  <a:lnTo>
                    <a:pt x="300" y="186"/>
                  </a:lnTo>
                  <a:lnTo>
                    <a:pt x="234" y="54"/>
                  </a:lnTo>
                  <a:lnTo>
                    <a:pt x="198" y="30"/>
                  </a:lnTo>
                  <a:lnTo>
                    <a:pt x="126" y="0"/>
                  </a:lnTo>
                  <a:lnTo>
                    <a:pt x="18" y="36"/>
                  </a:lnTo>
                  <a:lnTo>
                    <a:pt x="0" y="144"/>
                  </a:lnTo>
                  <a:lnTo>
                    <a:pt x="12" y="186"/>
                  </a:lnTo>
                  <a:lnTo>
                    <a:pt x="60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2" name="Freeform 15"/>
            <p:cNvSpPr>
              <a:spLocks/>
            </p:cNvSpPr>
            <p:nvPr/>
          </p:nvSpPr>
          <p:spPr bwMode="auto">
            <a:xfrm>
              <a:off x="1884" y="2103"/>
              <a:ext cx="576" cy="630"/>
            </a:xfrm>
            <a:custGeom>
              <a:avLst/>
              <a:gdLst>
                <a:gd name="T0" fmla="*/ 132 w 576"/>
                <a:gd name="T1" fmla="*/ 324 h 630"/>
                <a:gd name="T2" fmla="*/ 168 w 576"/>
                <a:gd name="T3" fmla="*/ 360 h 630"/>
                <a:gd name="T4" fmla="*/ 204 w 576"/>
                <a:gd name="T5" fmla="*/ 402 h 630"/>
                <a:gd name="T6" fmla="*/ 222 w 576"/>
                <a:gd name="T7" fmla="*/ 444 h 630"/>
                <a:gd name="T8" fmla="*/ 240 w 576"/>
                <a:gd name="T9" fmla="*/ 492 h 630"/>
                <a:gd name="T10" fmla="*/ 246 w 576"/>
                <a:gd name="T11" fmla="*/ 546 h 630"/>
                <a:gd name="T12" fmla="*/ 246 w 576"/>
                <a:gd name="T13" fmla="*/ 582 h 630"/>
                <a:gd name="T14" fmla="*/ 240 w 576"/>
                <a:gd name="T15" fmla="*/ 630 h 630"/>
                <a:gd name="T16" fmla="*/ 270 w 576"/>
                <a:gd name="T17" fmla="*/ 624 h 630"/>
                <a:gd name="T18" fmla="*/ 348 w 576"/>
                <a:gd name="T19" fmla="*/ 612 h 630"/>
                <a:gd name="T20" fmla="*/ 420 w 576"/>
                <a:gd name="T21" fmla="*/ 606 h 630"/>
                <a:gd name="T22" fmla="*/ 468 w 576"/>
                <a:gd name="T23" fmla="*/ 600 h 630"/>
                <a:gd name="T24" fmla="*/ 474 w 576"/>
                <a:gd name="T25" fmla="*/ 576 h 630"/>
                <a:gd name="T26" fmla="*/ 474 w 576"/>
                <a:gd name="T27" fmla="*/ 546 h 630"/>
                <a:gd name="T28" fmla="*/ 474 w 576"/>
                <a:gd name="T29" fmla="*/ 510 h 630"/>
                <a:gd name="T30" fmla="*/ 450 w 576"/>
                <a:gd name="T31" fmla="*/ 456 h 630"/>
                <a:gd name="T32" fmla="*/ 444 w 576"/>
                <a:gd name="T33" fmla="*/ 426 h 630"/>
                <a:gd name="T34" fmla="*/ 444 w 576"/>
                <a:gd name="T35" fmla="*/ 396 h 630"/>
                <a:gd name="T36" fmla="*/ 480 w 576"/>
                <a:gd name="T37" fmla="*/ 372 h 630"/>
                <a:gd name="T38" fmla="*/ 516 w 576"/>
                <a:gd name="T39" fmla="*/ 342 h 630"/>
                <a:gd name="T40" fmla="*/ 552 w 576"/>
                <a:gd name="T41" fmla="*/ 306 h 630"/>
                <a:gd name="T42" fmla="*/ 570 w 576"/>
                <a:gd name="T43" fmla="*/ 288 h 630"/>
                <a:gd name="T44" fmla="*/ 576 w 576"/>
                <a:gd name="T45" fmla="*/ 270 h 630"/>
                <a:gd name="T46" fmla="*/ 576 w 576"/>
                <a:gd name="T47" fmla="*/ 252 h 630"/>
                <a:gd name="T48" fmla="*/ 570 w 576"/>
                <a:gd name="T49" fmla="*/ 234 h 630"/>
                <a:gd name="T50" fmla="*/ 564 w 576"/>
                <a:gd name="T51" fmla="*/ 222 h 630"/>
                <a:gd name="T52" fmla="*/ 540 w 576"/>
                <a:gd name="T53" fmla="*/ 198 h 630"/>
                <a:gd name="T54" fmla="*/ 498 w 576"/>
                <a:gd name="T55" fmla="*/ 144 h 630"/>
                <a:gd name="T56" fmla="*/ 462 w 576"/>
                <a:gd name="T57" fmla="*/ 102 h 630"/>
                <a:gd name="T58" fmla="*/ 390 w 576"/>
                <a:gd name="T59" fmla="*/ 48 h 630"/>
                <a:gd name="T60" fmla="*/ 330 w 576"/>
                <a:gd name="T61" fmla="*/ 0 h 630"/>
                <a:gd name="T62" fmla="*/ 294 w 576"/>
                <a:gd name="T63" fmla="*/ 0 h 630"/>
                <a:gd name="T64" fmla="*/ 198 w 576"/>
                <a:gd name="T65" fmla="*/ 6 h 630"/>
                <a:gd name="T66" fmla="*/ 120 w 576"/>
                <a:gd name="T67" fmla="*/ 18 h 630"/>
                <a:gd name="T68" fmla="*/ 114 w 576"/>
                <a:gd name="T69" fmla="*/ 30 h 630"/>
                <a:gd name="T70" fmla="*/ 6 w 576"/>
                <a:gd name="T71" fmla="*/ 66 h 630"/>
                <a:gd name="T72" fmla="*/ 0 w 576"/>
                <a:gd name="T73" fmla="*/ 90 h 630"/>
                <a:gd name="T74" fmla="*/ 42 w 576"/>
                <a:gd name="T75" fmla="*/ 156 h 630"/>
                <a:gd name="T76" fmla="*/ 78 w 576"/>
                <a:gd name="T77" fmla="*/ 228 h 630"/>
                <a:gd name="T78" fmla="*/ 132 w 576"/>
                <a:gd name="T79" fmla="*/ 324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Freeform 16"/>
            <p:cNvSpPr>
              <a:spLocks/>
            </p:cNvSpPr>
            <p:nvPr/>
          </p:nvSpPr>
          <p:spPr bwMode="auto">
            <a:xfrm>
              <a:off x="1884" y="2103"/>
              <a:ext cx="576" cy="630"/>
            </a:xfrm>
            <a:custGeom>
              <a:avLst/>
              <a:gdLst>
                <a:gd name="T0" fmla="*/ 132 w 576"/>
                <a:gd name="T1" fmla="*/ 324 h 630"/>
                <a:gd name="T2" fmla="*/ 168 w 576"/>
                <a:gd name="T3" fmla="*/ 360 h 630"/>
                <a:gd name="T4" fmla="*/ 204 w 576"/>
                <a:gd name="T5" fmla="*/ 402 h 630"/>
                <a:gd name="T6" fmla="*/ 222 w 576"/>
                <a:gd name="T7" fmla="*/ 444 h 630"/>
                <a:gd name="T8" fmla="*/ 240 w 576"/>
                <a:gd name="T9" fmla="*/ 492 h 630"/>
                <a:gd name="T10" fmla="*/ 246 w 576"/>
                <a:gd name="T11" fmla="*/ 546 h 630"/>
                <a:gd name="T12" fmla="*/ 246 w 576"/>
                <a:gd name="T13" fmla="*/ 582 h 630"/>
                <a:gd name="T14" fmla="*/ 240 w 576"/>
                <a:gd name="T15" fmla="*/ 630 h 630"/>
                <a:gd name="T16" fmla="*/ 270 w 576"/>
                <a:gd name="T17" fmla="*/ 624 h 630"/>
                <a:gd name="T18" fmla="*/ 348 w 576"/>
                <a:gd name="T19" fmla="*/ 612 h 630"/>
                <a:gd name="T20" fmla="*/ 420 w 576"/>
                <a:gd name="T21" fmla="*/ 606 h 630"/>
                <a:gd name="T22" fmla="*/ 468 w 576"/>
                <a:gd name="T23" fmla="*/ 600 h 630"/>
                <a:gd name="T24" fmla="*/ 474 w 576"/>
                <a:gd name="T25" fmla="*/ 576 h 630"/>
                <a:gd name="T26" fmla="*/ 474 w 576"/>
                <a:gd name="T27" fmla="*/ 546 h 630"/>
                <a:gd name="T28" fmla="*/ 474 w 576"/>
                <a:gd name="T29" fmla="*/ 510 h 630"/>
                <a:gd name="T30" fmla="*/ 450 w 576"/>
                <a:gd name="T31" fmla="*/ 456 h 630"/>
                <a:gd name="T32" fmla="*/ 444 w 576"/>
                <a:gd name="T33" fmla="*/ 426 h 630"/>
                <a:gd name="T34" fmla="*/ 444 w 576"/>
                <a:gd name="T35" fmla="*/ 396 h 630"/>
                <a:gd name="T36" fmla="*/ 480 w 576"/>
                <a:gd name="T37" fmla="*/ 372 h 630"/>
                <a:gd name="T38" fmla="*/ 516 w 576"/>
                <a:gd name="T39" fmla="*/ 342 h 630"/>
                <a:gd name="T40" fmla="*/ 552 w 576"/>
                <a:gd name="T41" fmla="*/ 306 h 630"/>
                <a:gd name="T42" fmla="*/ 570 w 576"/>
                <a:gd name="T43" fmla="*/ 288 h 630"/>
                <a:gd name="T44" fmla="*/ 576 w 576"/>
                <a:gd name="T45" fmla="*/ 270 h 630"/>
                <a:gd name="T46" fmla="*/ 576 w 576"/>
                <a:gd name="T47" fmla="*/ 252 h 630"/>
                <a:gd name="T48" fmla="*/ 570 w 576"/>
                <a:gd name="T49" fmla="*/ 234 h 630"/>
                <a:gd name="T50" fmla="*/ 564 w 576"/>
                <a:gd name="T51" fmla="*/ 222 h 630"/>
                <a:gd name="T52" fmla="*/ 540 w 576"/>
                <a:gd name="T53" fmla="*/ 198 h 630"/>
                <a:gd name="T54" fmla="*/ 498 w 576"/>
                <a:gd name="T55" fmla="*/ 144 h 630"/>
                <a:gd name="T56" fmla="*/ 462 w 576"/>
                <a:gd name="T57" fmla="*/ 102 h 630"/>
                <a:gd name="T58" fmla="*/ 390 w 576"/>
                <a:gd name="T59" fmla="*/ 48 h 630"/>
                <a:gd name="T60" fmla="*/ 330 w 576"/>
                <a:gd name="T61" fmla="*/ 0 h 630"/>
                <a:gd name="T62" fmla="*/ 294 w 576"/>
                <a:gd name="T63" fmla="*/ 0 h 630"/>
                <a:gd name="T64" fmla="*/ 198 w 576"/>
                <a:gd name="T65" fmla="*/ 6 h 630"/>
                <a:gd name="T66" fmla="*/ 120 w 576"/>
                <a:gd name="T67" fmla="*/ 18 h 630"/>
                <a:gd name="T68" fmla="*/ 114 w 576"/>
                <a:gd name="T69" fmla="*/ 30 h 630"/>
                <a:gd name="T70" fmla="*/ 6 w 576"/>
                <a:gd name="T71" fmla="*/ 66 h 630"/>
                <a:gd name="T72" fmla="*/ 0 w 576"/>
                <a:gd name="T73" fmla="*/ 90 h 630"/>
                <a:gd name="T74" fmla="*/ 42 w 576"/>
                <a:gd name="T75" fmla="*/ 156 h 630"/>
                <a:gd name="T76" fmla="*/ 78 w 576"/>
                <a:gd name="T77" fmla="*/ 228 h 630"/>
                <a:gd name="T78" fmla="*/ 132 w 576"/>
                <a:gd name="T79" fmla="*/ 324 h 6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76"/>
                <a:gd name="T121" fmla="*/ 0 h 630"/>
                <a:gd name="T122" fmla="*/ 576 w 576"/>
                <a:gd name="T123" fmla="*/ 630 h 630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76" h="630">
                  <a:moveTo>
                    <a:pt x="132" y="324"/>
                  </a:moveTo>
                  <a:lnTo>
                    <a:pt x="168" y="360"/>
                  </a:lnTo>
                  <a:lnTo>
                    <a:pt x="204" y="402"/>
                  </a:lnTo>
                  <a:lnTo>
                    <a:pt x="222" y="444"/>
                  </a:lnTo>
                  <a:lnTo>
                    <a:pt x="240" y="492"/>
                  </a:lnTo>
                  <a:lnTo>
                    <a:pt x="246" y="546"/>
                  </a:lnTo>
                  <a:lnTo>
                    <a:pt x="246" y="582"/>
                  </a:lnTo>
                  <a:lnTo>
                    <a:pt x="240" y="630"/>
                  </a:lnTo>
                  <a:lnTo>
                    <a:pt x="270" y="624"/>
                  </a:lnTo>
                  <a:lnTo>
                    <a:pt x="348" y="612"/>
                  </a:lnTo>
                  <a:lnTo>
                    <a:pt x="420" y="606"/>
                  </a:lnTo>
                  <a:lnTo>
                    <a:pt x="468" y="600"/>
                  </a:lnTo>
                  <a:lnTo>
                    <a:pt x="474" y="576"/>
                  </a:lnTo>
                  <a:lnTo>
                    <a:pt x="474" y="546"/>
                  </a:lnTo>
                  <a:lnTo>
                    <a:pt x="474" y="510"/>
                  </a:lnTo>
                  <a:lnTo>
                    <a:pt x="450" y="456"/>
                  </a:lnTo>
                  <a:lnTo>
                    <a:pt x="444" y="426"/>
                  </a:lnTo>
                  <a:lnTo>
                    <a:pt x="444" y="396"/>
                  </a:lnTo>
                  <a:lnTo>
                    <a:pt x="480" y="372"/>
                  </a:lnTo>
                  <a:lnTo>
                    <a:pt x="516" y="342"/>
                  </a:lnTo>
                  <a:lnTo>
                    <a:pt x="552" y="306"/>
                  </a:lnTo>
                  <a:lnTo>
                    <a:pt x="570" y="288"/>
                  </a:lnTo>
                  <a:lnTo>
                    <a:pt x="576" y="270"/>
                  </a:lnTo>
                  <a:lnTo>
                    <a:pt x="576" y="252"/>
                  </a:lnTo>
                  <a:lnTo>
                    <a:pt x="570" y="234"/>
                  </a:lnTo>
                  <a:lnTo>
                    <a:pt x="564" y="222"/>
                  </a:lnTo>
                  <a:lnTo>
                    <a:pt x="540" y="198"/>
                  </a:lnTo>
                  <a:lnTo>
                    <a:pt x="498" y="144"/>
                  </a:lnTo>
                  <a:lnTo>
                    <a:pt x="462" y="102"/>
                  </a:lnTo>
                  <a:lnTo>
                    <a:pt x="390" y="48"/>
                  </a:lnTo>
                  <a:lnTo>
                    <a:pt x="330" y="0"/>
                  </a:lnTo>
                  <a:lnTo>
                    <a:pt x="294" y="0"/>
                  </a:lnTo>
                  <a:lnTo>
                    <a:pt x="198" y="6"/>
                  </a:lnTo>
                  <a:lnTo>
                    <a:pt x="120" y="18"/>
                  </a:lnTo>
                  <a:lnTo>
                    <a:pt x="114" y="30"/>
                  </a:lnTo>
                  <a:lnTo>
                    <a:pt x="6" y="66"/>
                  </a:lnTo>
                  <a:lnTo>
                    <a:pt x="0" y="90"/>
                  </a:lnTo>
                  <a:lnTo>
                    <a:pt x="42" y="156"/>
                  </a:lnTo>
                  <a:lnTo>
                    <a:pt x="78" y="228"/>
                  </a:lnTo>
                  <a:lnTo>
                    <a:pt x="132" y="3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Freeform 17"/>
            <p:cNvSpPr>
              <a:spLocks/>
            </p:cNvSpPr>
            <p:nvPr/>
          </p:nvSpPr>
          <p:spPr bwMode="auto">
            <a:xfrm>
              <a:off x="1506" y="2049"/>
              <a:ext cx="522" cy="726"/>
            </a:xfrm>
            <a:custGeom>
              <a:avLst/>
              <a:gdLst>
                <a:gd name="T0" fmla="*/ 84 w 522"/>
                <a:gd name="T1" fmla="*/ 0 h 726"/>
                <a:gd name="T2" fmla="*/ 36 w 522"/>
                <a:gd name="T3" fmla="*/ 48 h 726"/>
                <a:gd name="T4" fmla="*/ 18 w 522"/>
                <a:gd name="T5" fmla="*/ 66 h 726"/>
                <a:gd name="T6" fmla="*/ 12 w 522"/>
                <a:gd name="T7" fmla="*/ 84 h 726"/>
                <a:gd name="T8" fmla="*/ 6 w 522"/>
                <a:gd name="T9" fmla="*/ 114 h 726"/>
                <a:gd name="T10" fmla="*/ 6 w 522"/>
                <a:gd name="T11" fmla="*/ 150 h 726"/>
                <a:gd name="T12" fmla="*/ 6 w 522"/>
                <a:gd name="T13" fmla="*/ 168 h 726"/>
                <a:gd name="T14" fmla="*/ 0 w 522"/>
                <a:gd name="T15" fmla="*/ 198 h 726"/>
                <a:gd name="T16" fmla="*/ 0 w 522"/>
                <a:gd name="T17" fmla="*/ 228 h 726"/>
                <a:gd name="T18" fmla="*/ 0 w 522"/>
                <a:gd name="T19" fmla="*/ 258 h 726"/>
                <a:gd name="T20" fmla="*/ 18 w 522"/>
                <a:gd name="T21" fmla="*/ 300 h 726"/>
                <a:gd name="T22" fmla="*/ 42 w 522"/>
                <a:gd name="T23" fmla="*/ 336 h 726"/>
                <a:gd name="T24" fmla="*/ 66 w 522"/>
                <a:gd name="T25" fmla="*/ 372 h 726"/>
                <a:gd name="T26" fmla="*/ 78 w 522"/>
                <a:gd name="T27" fmla="*/ 384 h 726"/>
                <a:gd name="T28" fmla="*/ 102 w 522"/>
                <a:gd name="T29" fmla="*/ 396 h 726"/>
                <a:gd name="T30" fmla="*/ 108 w 522"/>
                <a:gd name="T31" fmla="*/ 468 h 726"/>
                <a:gd name="T32" fmla="*/ 102 w 522"/>
                <a:gd name="T33" fmla="*/ 510 h 726"/>
                <a:gd name="T34" fmla="*/ 84 w 522"/>
                <a:gd name="T35" fmla="*/ 540 h 726"/>
                <a:gd name="T36" fmla="*/ 72 w 522"/>
                <a:gd name="T37" fmla="*/ 564 h 726"/>
                <a:gd name="T38" fmla="*/ 60 w 522"/>
                <a:gd name="T39" fmla="*/ 588 h 726"/>
                <a:gd name="T40" fmla="*/ 72 w 522"/>
                <a:gd name="T41" fmla="*/ 588 h 726"/>
                <a:gd name="T42" fmla="*/ 84 w 522"/>
                <a:gd name="T43" fmla="*/ 588 h 726"/>
                <a:gd name="T44" fmla="*/ 72 w 522"/>
                <a:gd name="T45" fmla="*/ 618 h 726"/>
                <a:gd name="T46" fmla="*/ 54 w 522"/>
                <a:gd name="T47" fmla="*/ 654 h 726"/>
                <a:gd name="T48" fmla="*/ 42 w 522"/>
                <a:gd name="T49" fmla="*/ 702 h 726"/>
                <a:gd name="T50" fmla="*/ 66 w 522"/>
                <a:gd name="T51" fmla="*/ 708 h 726"/>
                <a:gd name="T52" fmla="*/ 102 w 522"/>
                <a:gd name="T53" fmla="*/ 702 h 726"/>
                <a:gd name="T54" fmla="*/ 144 w 522"/>
                <a:gd name="T55" fmla="*/ 696 h 726"/>
                <a:gd name="T56" fmla="*/ 186 w 522"/>
                <a:gd name="T57" fmla="*/ 684 h 726"/>
                <a:gd name="T58" fmla="*/ 228 w 522"/>
                <a:gd name="T59" fmla="*/ 678 h 726"/>
                <a:gd name="T60" fmla="*/ 258 w 522"/>
                <a:gd name="T61" fmla="*/ 672 h 726"/>
                <a:gd name="T62" fmla="*/ 282 w 522"/>
                <a:gd name="T63" fmla="*/ 678 h 726"/>
                <a:gd name="T64" fmla="*/ 354 w 522"/>
                <a:gd name="T65" fmla="*/ 708 h 726"/>
                <a:gd name="T66" fmla="*/ 390 w 522"/>
                <a:gd name="T67" fmla="*/ 726 h 726"/>
                <a:gd name="T68" fmla="*/ 408 w 522"/>
                <a:gd name="T69" fmla="*/ 696 h 726"/>
                <a:gd name="T70" fmla="*/ 438 w 522"/>
                <a:gd name="T71" fmla="*/ 654 h 726"/>
                <a:gd name="T72" fmla="*/ 480 w 522"/>
                <a:gd name="T73" fmla="*/ 624 h 726"/>
                <a:gd name="T74" fmla="*/ 510 w 522"/>
                <a:gd name="T75" fmla="*/ 594 h 726"/>
                <a:gd name="T76" fmla="*/ 522 w 522"/>
                <a:gd name="T77" fmla="*/ 588 h 726"/>
                <a:gd name="T78" fmla="*/ 522 w 522"/>
                <a:gd name="T79" fmla="*/ 576 h 726"/>
                <a:gd name="T80" fmla="*/ 504 w 522"/>
                <a:gd name="T81" fmla="*/ 522 h 726"/>
                <a:gd name="T82" fmla="*/ 492 w 522"/>
                <a:gd name="T83" fmla="*/ 468 h 726"/>
                <a:gd name="T84" fmla="*/ 492 w 522"/>
                <a:gd name="T85" fmla="*/ 438 h 726"/>
                <a:gd name="T86" fmla="*/ 462 w 522"/>
                <a:gd name="T87" fmla="*/ 336 h 726"/>
                <a:gd name="T88" fmla="*/ 438 w 522"/>
                <a:gd name="T89" fmla="*/ 258 h 726"/>
                <a:gd name="T90" fmla="*/ 420 w 522"/>
                <a:gd name="T91" fmla="*/ 162 h 726"/>
                <a:gd name="T92" fmla="*/ 414 w 522"/>
                <a:gd name="T93" fmla="*/ 114 h 726"/>
                <a:gd name="T94" fmla="*/ 414 w 522"/>
                <a:gd name="T95" fmla="*/ 90 h 726"/>
                <a:gd name="T96" fmla="*/ 8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Freeform 18"/>
            <p:cNvSpPr>
              <a:spLocks/>
            </p:cNvSpPr>
            <p:nvPr/>
          </p:nvSpPr>
          <p:spPr bwMode="auto">
            <a:xfrm>
              <a:off x="1506" y="2049"/>
              <a:ext cx="522" cy="726"/>
            </a:xfrm>
            <a:custGeom>
              <a:avLst/>
              <a:gdLst>
                <a:gd name="T0" fmla="*/ 84 w 522"/>
                <a:gd name="T1" fmla="*/ 0 h 726"/>
                <a:gd name="T2" fmla="*/ 36 w 522"/>
                <a:gd name="T3" fmla="*/ 48 h 726"/>
                <a:gd name="T4" fmla="*/ 18 w 522"/>
                <a:gd name="T5" fmla="*/ 66 h 726"/>
                <a:gd name="T6" fmla="*/ 12 w 522"/>
                <a:gd name="T7" fmla="*/ 84 h 726"/>
                <a:gd name="T8" fmla="*/ 6 w 522"/>
                <a:gd name="T9" fmla="*/ 114 h 726"/>
                <a:gd name="T10" fmla="*/ 6 w 522"/>
                <a:gd name="T11" fmla="*/ 150 h 726"/>
                <a:gd name="T12" fmla="*/ 6 w 522"/>
                <a:gd name="T13" fmla="*/ 168 h 726"/>
                <a:gd name="T14" fmla="*/ 0 w 522"/>
                <a:gd name="T15" fmla="*/ 198 h 726"/>
                <a:gd name="T16" fmla="*/ 0 w 522"/>
                <a:gd name="T17" fmla="*/ 228 h 726"/>
                <a:gd name="T18" fmla="*/ 0 w 522"/>
                <a:gd name="T19" fmla="*/ 258 h 726"/>
                <a:gd name="T20" fmla="*/ 18 w 522"/>
                <a:gd name="T21" fmla="*/ 300 h 726"/>
                <a:gd name="T22" fmla="*/ 42 w 522"/>
                <a:gd name="T23" fmla="*/ 336 h 726"/>
                <a:gd name="T24" fmla="*/ 66 w 522"/>
                <a:gd name="T25" fmla="*/ 372 h 726"/>
                <a:gd name="T26" fmla="*/ 78 w 522"/>
                <a:gd name="T27" fmla="*/ 384 h 726"/>
                <a:gd name="T28" fmla="*/ 102 w 522"/>
                <a:gd name="T29" fmla="*/ 396 h 726"/>
                <a:gd name="T30" fmla="*/ 108 w 522"/>
                <a:gd name="T31" fmla="*/ 468 h 726"/>
                <a:gd name="T32" fmla="*/ 102 w 522"/>
                <a:gd name="T33" fmla="*/ 510 h 726"/>
                <a:gd name="T34" fmla="*/ 84 w 522"/>
                <a:gd name="T35" fmla="*/ 540 h 726"/>
                <a:gd name="T36" fmla="*/ 72 w 522"/>
                <a:gd name="T37" fmla="*/ 564 h 726"/>
                <a:gd name="T38" fmla="*/ 60 w 522"/>
                <a:gd name="T39" fmla="*/ 588 h 726"/>
                <a:gd name="T40" fmla="*/ 72 w 522"/>
                <a:gd name="T41" fmla="*/ 588 h 726"/>
                <a:gd name="T42" fmla="*/ 84 w 522"/>
                <a:gd name="T43" fmla="*/ 588 h 726"/>
                <a:gd name="T44" fmla="*/ 72 w 522"/>
                <a:gd name="T45" fmla="*/ 618 h 726"/>
                <a:gd name="T46" fmla="*/ 54 w 522"/>
                <a:gd name="T47" fmla="*/ 654 h 726"/>
                <a:gd name="T48" fmla="*/ 42 w 522"/>
                <a:gd name="T49" fmla="*/ 702 h 726"/>
                <a:gd name="T50" fmla="*/ 66 w 522"/>
                <a:gd name="T51" fmla="*/ 708 h 726"/>
                <a:gd name="T52" fmla="*/ 102 w 522"/>
                <a:gd name="T53" fmla="*/ 702 h 726"/>
                <a:gd name="T54" fmla="*/ 144 w 522"/>
                <a:gd name="T55" fmla="*/ 696 h 726"/>
                <a:gd name="T56" fmla="*/ 186 w 522"/>
                <a:gd name="T57" fmla="*/ 684 h 726"/>
                <a:gd name="T58" fmla="*/ 228 w 522"/>
                <a:gd name="T59" fmla="*/ 678 h 726"/>
                <a:gd name="T60" fmla="*/ 258 w 522"/>
                <a:gd name="T61" fmla="*/ 672 h 726"/>
                <a:gd name="T62" fmla="*/ 282 w 522"/>
                <a:gd name="T63" fmla="*/ 678 h 726"/>
                <a:gd name="T64" fmla="*/ 354 w 522"/>
                <a:gd name="T65" fmla="*/ 708 h 726"/>
                <a:gd name="T66" fmla="*/ 390 w 522"/>
                <a:gd name="T67" fmla="*/ 726 h 726"/>
                <a:gd name="T68" fmla="*/ 408 w 522"/>
                <a:gd name="T69" fmla="*/ 696 h 726"/>
                <a:gd name="T70" fmla="*/ 438 w 522"/>
                <a:gd name="T71" fmla="*/ 654 h 726"/>
                <a:gd name="T72" fmla="*/ 480 w 522"/>
                <a:gd name="T73" fmla="*/ 624 h 726"/>
                <a:gd name="T74" fmla="*/ 510 w 522"/>
                <a:gd name="T75" fmla="*/ 594 h 726"/>
                <a:gd name="T76" fmla="*/ 522 w 522"/>
                <a:gd name="T77" fmla="*/ 588 h 726"/>
                <a:gd name="T78" fmla="*/ 522 w 522"/>
                <a:gd name="T79" fmla="*/ 576 h 726"/>
                <a:gd name="T80" fmla="*/ 504 w 522"/>
                <a:gd name="T81" fmla="*/ 522 h 726"/>
                <a:gd name="T82" fmla="*/ 492 w 522"/>
                <a:gd name="T83" fmla="*/ 468 h 726"/>
                <a:gd name="T84" fmla="*/ 492 w 522"/>
                <a:gd name="T85" fmla="*/ 438 h 726"/>
                <a:gd name="T86" fmla="*/ 462 w 522"/>
                <a:gd name="T87" fmla="*/ 336 h 726"/>
                <a:gd name="T88" fmla="*/ 438 w 522"/>
                <a:gd name="T89" fmla="*/ 258 h 726"/>
                <a:gd name="T90" fmla="*/ 420 w 522"/>
                <a:gd name="T91" fmla="*/ 162 h 726"/>
                <a:gd name="T92" fmla="*/ 414 w 522"/>
                <a:gd name="T93" fmla="*/ 114 h 726"/>
                <a:gd name="T94" fmla="*/ 414 w 522"/>
                <a:gd name="T95" fmla="*/ 90 h 726"/>
                <a:gd name="T96" fmla="*/ 84 w 522"/>
                <a:gd name="T97" fmla="*/ 0 h 72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22"/>
                <a:gd name="T148" fmla="*/ 0 h 726"/>
                <a:gd name="T149" fmla="*/ 522 w 522"/>
                <a:gd name="T150" fmla="*/ 726 h 72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22" h="726">
                  <a:moveTo>
                    <a:pt x="84" y="0"/>
                  </a:moveTo>
                  <a:lnTo>
                    <a:pt x="36" y="48"/>
                  </a:lnTo>
                  <a:lnTo>
                    <a:pt x="18" y="66"/>
                  </a:lnTo>
                  <a:lnTo>
                    <a:pt x="12" y="84"/>
                  </a:lnTo>
                  <a:lnTo>
                    <a:pt x="6" y="114"/>
                  </a:lnTo>
                  <a:lnTo>
                    <a:pt x="6" y="150"/>
                  </a:lnTo>
                  <a:lnTo>
                    <a:pt x="6" y="168"/>
                  </a:lnTo>
                  <a:lnTo>
                    <a:pt x="0" y="198"/>
                  </a:lnTo>
                  <a:lnTo>
                    <a:pt x="0" y="228"/>
                  </a:lnTo>
                  <a:lnTo>
                    <a:pt x="0" y="258"/>
                  </a:lnTo>
                  <a:lnTo>
                    <a:pt x="18" y="300"/>
                  </a:lnTo>
                  <a:lnTo>
                    <a:pt x="42" y="336"/>
                  </a:lnTo>
                  <a:lnTo>
                    <a:pt x="66" y="372"/>
                  </a:lnTo>
                  <a:lnTo>
                    <a:pt x="78" y="384"/>
                  </a:lnTo>
                  <a:lnTo>
                    <a:pt x="102" y="396"/>
                  </a:lnTo>
                  <a:lnTo>
                    <a:pt x="108" y="468"/>
                  </a:lnTo>
                  <a:lnTo>
                    <a:pt x="102" y="510"/>
                  </a:lnTo>
                  <a:lnTo>
                    <a:pt x="84" y="540"/>
                  </a:lnTo>
                  <a:lnTo>
                    <a:pt x="72" y="564"/>
                  </a:lnTo>
                  <a:lnTo>
                    <a:pt x="60" y="588"/>
                  </a:lnTo>
                  <a:lnTo>
                    <a:pt x="72" y="588"/>
                  </a:lnTo>
                  <a:lnTo>
                    <a:pt x="84" y="588"/>
                  </a:lnTo>
                  <a:lnTo>
                    <a:pt x="72" y="618"/>
                  </a:lnTo>
                  <a:lnTo>
                    <a:pt x="54" y="654"/>
                  </a:lnTo>
                  <a:lnTo>
                    <a:pt x="42" y="702"/>
                  </a:lnTo>
                  <a:lnTo>
                    <a:pt x="66" y="708"/>
                  </a:lnTo>
                  <a:lnTo>
                    <a:pt x="102" y="702"/>
                  </a:lnTo>
                  <a:lnTo>
                    <a:pt x="144" y="696"/>
                  </a:lnTo>
                  <a:lnTo>
                    <a:pt x="186" y="684"/>
                  </a:lnTo>
                  <a:lnTo>
                    <a:pt x="228" y="678"/>
                  </a:lnTo>
                  <a:lnTo>
                    <a:pt x="258" y="672"/>
                  </a:lnTo>
                  <a:lnTo>
                    <a:pt x="282" y="678"/>
                  </a:lnTo>
                  <a:lnTo>
                    <a:pt x="354" y="708"/>
                  </a:lnTo>
                  <a:lnTo>
                    <a:pt x="390" y="726"/>
                  </a:lnTo>
                  <a:lnTo>
                    <a:pt x="408" y="696"/>
                  </a:lnTo>
                  <a:lnTo>
                    <a:pt x="438" y="654"/>
                  </a:lnTo>
                  <a:lnTo>
                    <a:pt x="480" y="624"/>
                  </a:lnTo>
                  <a:lnTo>
                    <a:pt x="510" y="594"/>
                  </a:lnTo>
                  <a:lnTo>
                    <a:pt x="522" y="588"/>
                  </a:lnTo>
                  <a:lnTo>
                    <a:pt x="522" y="576"/>
                  </a:lnTo>
                  <a:lnTo>
                    <a:pt x="504" y="522"/>
                  </a:lnTo>
                  <a:lnTo>
                    <a:pt x="492" y="468"/>
                  </a:lnTo>
                  <a:lnTo>
                    <a:pt x="492" y="438"/>
                  </a:lnTo>
                  <a:lnTo>
                    <a:pt x="462" y="336"/>
                  </a:lnTo>
                  <a:lnTo>
                    <a:pt x="438" y="258"/>
                  </a:lnTo>
                  <a:lnTo>
                    <a:pt x="420" y="162"/>
                  </a:lnTo>
                  <a:lnTo>
                    <a:pt x="414" y="114"/>
                  </a:lnTo>
                  <a:lnTo>
                    <a:pt x="414" y="90"/>
                  </a:lnTo>
                  <a:lnTo>
                    <a:pt x="84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Freeform 19"/>
            <p:cNvSpPr>
              <a:spLocks/>
            </p:cNvSpPr>
            <p:nvPr/>
          </p:nvSpPr>
          <p:spPr bwMode="auto">
            <a:xfrm>
              <a:off x="1410" y="1383"/>
              <a:ext cx="1056" cy="822"/>
            </a:xfrm>
            <a:custGeom>
              <a:avLst/>
              <a:gdLst>
                <a:gd name="T0" fmla="*/ 960 w 1056"/>
                <a:gd name="T1" fmla="*/ 762 h 822"/>
                <a:gd name="T2" fmla="*/ 1014 w 1056"/>
                <a:gd name="T3" fmla="*/ 672 h 822"/>
                <a:gd name="T4" fmla="*/ 1032 w 1056"/>
                <a:gd name="T5" fmla="*/ 648 h 822"/>
                <a:gd name="T6" fmla="*/ 1044 w 1056"/>
                <a:gd name="T7" fmla="*/ 624 h 822"/>
                <a:gd name="T8" fmla="*/ 1050 w 1056"/>
                <a:gd name="T9" fmla="*/ 594 h 822"/>
                <a:gd name="T10" fmla="*/ 1056 w 1056"/>
                <a:gd name="T11" fmla="*/ 564 h 822"/>
                <a:gd name="T12" fmla="*/ 1056 w 1056"/>
                <a:gd name="T13" fmla="*/ 540 h 822"/>
                <a:gd name="T14" fmla="*/ 1050 w 1056"/>
                <a:gd name="T15" fmla="*/ 510 h 822"/>
                <a:gd name="T16" fmla="*/ 1038 w 1056"/>
                <a:gd name="T17" fmla="*/ 486 h 822"/>
                <a:gd name="T18" fmla="*/ 1026 w 1056"/>
                <a:gd name="T19" fmla="*/ 462 h 822"/>
                <a:gd name="T20" fmla="*/ 1008 w 1056"/>
                <a:gd name="T21" fmla="*/ 438 h 822"/>
                <a:gd name="T22" fmla="*/ 984 w 1056"/>
                <a:gd name="T23" fmla="*/ 420 h 822"/>
                <a:gd name="T24" fmla="*/ 960 w 1056"/>
                <a:gd name="T25" fmla="*/ 408 h 822"/>
                <a:gd name="T26" fmla="*/ 876 w 1056"/>
                <a:gd name="T27" fmla="*/ 324 h 822"/>
                <a:gd name="T28" fmla="*/ 882 w 1056"/>
                <a:gd name="T29" fmla="*/ 138 h 822"/>
                <a:gd name="T30" fmla="*/ 858 w 1056"/>
                <a:gd name="T31" fmla="*/ 108 h 822"/>
                <a:gd name="T32" fmla="*/ 834 w 1056"/>
                <a:gd name="T33" fmla="*/ 84 h 822"/>
                <a:gd name="T34" fmla="*/ 804 w 1056"/>
                <a:gd name="T35" fmla="*/ 60 h 822"/>
                <a:gd name="T36" fmla="*/ 774 w 1056"/>
                <a:gd name="T37" fmla="*/ 42 h 822"/>
                <a:gd name="T38" fmla="*/ 750 w 1056"/>
                <a:gd name="T39" fmla="*/ 30 h 822"/>
                <a:gd name="T40" fmla="*/ 594 w 1056"/>
                <a:gd name="T41" fmla="*/ 0 h 822"/>
                <a:gd name="T42" fmla="*/ 354 w 1056"/>
                <a:gd name="T43" fmla="*/ 48 h 822"/>
                <a:gd name="T44" fmla="*/ 162 w 1056"/>
                <a:gd name="T45" fmla="*/ 204 h 822"/>
                <a:gd name="T46" fmla="*/ 150 w 1056"/>
                <a:gd name="T47" fmla="*/ 204 h 822"/>
                <a:gd name="T48" fmla="*/ 132 w 1056"/>
                <a:gd name="T49" fmla="*/ 204 h 822"/>
                <a:gd name="T50" fmla="*/ 120 w 1056"/>
                <a:gd name="T51" fmla="*/ 210 h 822"/>
                <a:gd name="T52" fmla="*/ 108 w 1056"/>
                <a:gd name="T53" fmla="*/ 216 h 822"/>
                <a:gd name="T54" fmla="*/ 102 w 1056"/>
                <a:gd name="T55" fmla="*/ 228 h 822"/>
                <a:gd name="T56" fmla="*/ 96 w 1056"/>
                <a:gd name="T57" fmla="*/ 240 h 822"/>
                <a:gd name="T58" fmla="*/ 96 w 1056"/>
                <a:gd name="T59" fmla="*/ 258 h 822"/>
                <a:gd name="T60" fmla="*/ 102 w 1056"/>
                <a:gd name="T61" fmla="*/ 270 h 822"/>
                <a:gd name="T62" fmla="*/ 108 w 1056"/>
                <a:gd name="T63" fmla="*/ 282 h 822"/>
                <a:gd name="T64" fmla="*/ 102 w 1056"/>
                <a:gd name="T65" fmla="*/ 294 h 822"/>
                <a:gd name="T66" fmla="*/ 78 w 1056"/>
                <a:gd name="T67" fmla="*/ 318 h 822"/>
                <a:gd name="T68" fmla="*/ 54 w 1056"/>
                <a:gd name="T69" fmla="*/ 342 h 822"/>
                <a:gd name="T70" fmla="*/ 36 w 1056"/>
                <a:gd name="T71" fmla="*/ 372 h 822"/>
                <a:gd name="T72" fmla="*/ 18 w 1056"/>
                <a:gd name="T73" fmla="*/ 396 h 822"/>
                <a:gd name="T74" fmla="*/ 12 w 1056"/>
                <a:gd name="T75" fmla="*/ 432 h 822"/>
                <a:gd name="T76" fmla="*/ 6 w 1056"/>
                <a:gd name="T77" fmla="*/ 462 h 822"/>
                <a:gd name="T78" fmla="*/ 0 w 1056"/>
                <a:gd name="T79" fmla="*/ 498 h 822"/>
                <a:gd name="T80" fmla="*/ 6 w 1056"/>
                <a:gd name="T81" fmla="*/ 528 h 822"/>
                <a:gd name="T82" fmla="*/ 12 w 1056"/>
                <a:gd name="T83" fmla="*/ 564 h 822"/>
                <a:gd name="T84" fmla="*/ 24 w 1056"/>
                <a:gd name="T85" fmla="*/ 594 h 822"/>
                <a:gd name="T86" fmla="*/ 54 w 1056"/>
                <a:gd name="T87" fmla="*/ 630 h 822"/>
                <a:gd name="T88" fmla="*/ 102 w 1056"/>
                <a:gd name="T89" fmla="*/ 672 h 822"/>
                <a:gd name="T90" fmla="*/ 150 w 1056"/>
                <a:gd name="T91" fmla="*/ 702 h 822"/>
                <a:gd name="T92" fmla="*/ 198 w 1056"/>
                <a:gd name="T93" fmla="*/ 726 h 822"/>
                <a:gd name="T94" fmla="*/ 246 w 1056"/>
                <a:gd name="T95" fmla="*/ 750 h 822"/>
                <a:gd name="T96" fmla="*/ 294 w 1056"/>
                <a:gd name="T97" fmla="*/ 768 h 822"/>
                <a:gd name="T98" fmla="*/ 348 w 1056"/>
                <a:gd name="T99" fmla="*/ 780 h 822"/>
                <a:gd name="T100" fmla="*/ 402 w 1056"/>
                <a:gd name="T101" fmla="*/ 792 h 822"/>
                <a:gd name="T102" fmla="*/ 456 w 1056"/>
                <a:gd name="T103" fmla="*/ 792 h 822"/>
                <a:gd name="T104" fmla="*/ 510 w 1056"/>
                <a:gd name="T105" fmla="*/ 792 h 822"/>
                <a:gd name="T106" fmla="*/ 564 w 1056"/>
                <a:gd name="T107" fmla="*/ 786 h 822"/>
                <a:gd name="T108" fmla="*/ 684 w 1056"/>
                <a:gd name="T109" fmla="*/ 822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Freeform 20"/>
            <p:cNvSpPr>
              <a:spLocks/>
            </p:cNvSpPr>
            <p:nvPr/>
          </p:nvSpPr>
          <p:spPr bwMode="auto">
            <a:xfrm>
              <a:off x="1410" y="1383"/>
              <a:ext cx="1056" cy="822"/>
            </a:xfrm>
            <a:custGeom>
              <a:avLst/>
              <a:gdLst>
                <a:gd name="T0" fmla="*/ 960 w 1056"/>
                <a:gd name="T1" fmla="*/ 762 h 822"/>
                <a:gd name="T2" fmla="*/ 1014 w 1056"/>
                <a:gd name="T3" fmla="*/ 672 h 822"/>
                <a:gd name="T4" fmla="*/ 1032 w 1056"/>
                <a:gd name="T5" fmla="*/ 648 h 822"/>
                <a:gd name="T6" fmla="*/ 1044 w 1056"/>
                <a:gd name="T7" fmla="*/ 624 h 822"/>
                <a:gd name="T8" fmla="*/ 1050 w 1056"/>
                <a:gd name="T9" fmla="*/ 594 h 822"/>
                <a:gd name="T10" fmla="*/ 1056 w 1056"/>
                <a:gd name="T11" fmla="*/ 564 h 822"/>
                <a:gd name="T12" fmla="*/ 1056 w 1056"/>
                <a:gd name="T13" fmla="*/ 540 h 822"/>
                <a:gd name="T14" fmla="*/ 1050 w 1056"/>
                <a:gd name="T15" fmla="*/ 510 h 822"/>
                <a:gd name="T16" fmla="*/ 1038 w 1056"/>
                <a:gd name="T17" fmla="*/ 486 h 822"/>
                <a:gd name="T18" fmla="*/ 1026 w 1056"/>
                <a:gd name="T19" fmla="*/ 462 h 822"/>
                <a:gd name="T20" fmla="*/ 1008 w 1056"/>
                <a:gd name="T21" fmla="*/ 438 h 822"/>
                <a:gd name="T22" fmla="*/ 984 w 1056"/>
                <a:gd name="T23" fmla="*/ 420 h 822"/>
                <a:gd name="T24" fmla="*/ 960 w 1056"/>
                <a:gd name="T25" fmla="*/ 408 h 822"/>
                <a:gd name="T26" fmla="*/ 876 w 1056"/>
                <a:gd name="T27" fmla="*/ 324 h 822"/>
                <a:gd name="T28" fmla="*/ 882 w 1056"/>
                <a:gd name="T29" fmla="*/ 138 h 822"/>
                <a:gd name="T30" fmla="*/ 858 w 1056"/>
                <a:gd name="T31" fmla="*/ 108 h 822"/>
                <a:gd name="T32" fmla="*/ 834 w 1056"/>
                <a:gd name="T33" fmla="*/ 84 h 822"/>
                <a:gd name="T34" fmla="*/ 804 w 1056"/>
                <a:gd name="T35" fmla="*/ 60 h 822"/>
                <a:gd name="T36" fmla="*/ 774 w 1056"/>
                <a:gd name="T37" fmla="*/ 42 h 822"/>
                <a:gd name="T38" fmla="*/ 750 w 1056"/>
                <a:gd name="T39" fmla="*/ 30 h 822"/>
                <a:gd name="T40" fmla="*/ 594 w 1056"/>
                <a:gd name="T41" fmla="*/ 0 h 822"/>
                <a:gd name="T42" fmla="*/ 354 w 1056"/>
                <a:gd name="T43" fmla="*/ 48 h 822"/>
                <a:gd name="T44" fmla="*/ 162 w 1056"/>
                <a:gd name="T45" fmla="*/ 204 h 822"/>
                <a:gd name="T46" fmla="*/ 150 w 1056"/>
                <a:gd name="T47" fmla="*/ 204 h 822"/>
                <a:gd name="T48" fmla="*/ 132 w 1056"/>
                <a:gd name="T49" fmla="*/ 204 h 822"/>
                <a:gd name="T50" fmla="*/ 120 w 1056"/>
                <a:gd name="T51" fmla="*/ 210 h 822"/>
                <a:gd name="T52" fmla="*/ 108 w 1056"/>
                <a:gd name="T53" fmla="*/ 216 h 822"/>
                <a:gd name="T54" fmla="*/ 102 w 1056"/>
                <a:gd name="T55" fmla="*/ 228 h 822"/>
                <a:gd name="T56" fmla="*/ 96 w 1056"/>
                <a:gd name="T57" fmla="*/ 240 h 822"/>
                <a:gd name="T58" fmla="*/ 96 w 1056"/>
                <a:gd name="T59" fmla="*/ 258 h 822"/>
                <a:gd name="T60" fmla="*/ 102 w 1056"/>
                <a:gd name="T61" fmla="*/ 270 h 822"/>
                <a:gd name="T62" fmla="*/ 108 w 1056"/>
                <a:gd name="T63" fmla="*/ 282 h 822"/>
                <a:gd name="T64" fmla="*/ 102 w 1056"/>
                <a:gd name="T65" fmla="*/ 294 h 822"/>
                <a:gd name="T66" fmla="*/ 78 w 1056"/>
                <a:gd name="T67" fmla="*/ 318 h 822"/>
                <a:gd name="T68" fmla="*/ 54 w 1056"/>
                <a:gd name="T69" fmla="*/ 342 h 822"/>
                <a:gd name="T70" fmla="*/ 36 w 1056"/>
                <a:gd name="T71" fmla="*/ 372 h 822"/>
                <a:gd name="T72" fmla="*/ 18 w 1056"/>
                <a:gd name="T73" fmla="*/ 396 h 822"/>
                <a:gd name="T74" fmla="*/ 12 w 1056"/>
                <a:gd name="T75" fmla="*/ 432 h 822"/>
                <a:gd name="T76" fmla="*/ 6 w 1056"/>
                <a:gd name="T77" fmla="*/ 462 h 822"/>
                <a:gd name="T78" fmla="*/ 0 w 1056"/>
                <a:gd name="T79" fmla="*/ 498 h 822"/>
                <a:gd name="T80" fmla="*/ 6 w 1056"/>
                <a:gd name="T81" fmla="*/ 528 h 822"/>
                <a:gd name="T82" fmla="*/ 12 w 1056"/>
                <a:gd name="T83" fmla="*/ 564 h 822"/>
                <a:gd name="T84" fmla="*/ 24 w 1056"/>
                <a:gd name="T85" fmla="*/ 594 h 822"/>
                <a:gd name="T86" fmla="*/ 54 w 1056"/>
                <a:gd name="T87" fmla="*/ 630 h 822"/>
                <a:gd name="T88" fmla="*/ 102 w 1056"/>
                <a:gd name="T89" fmla="*/ 672 h 822"/>
                <a:gd name="T90" fmla="*/ 150 w 1056"/>
                <a:gd name="T91" fmla="*/ 702 h 822"/>
                <a:gd name="T92" fmla="*/ 198 w 1056"/>
                <a:gd name="T93" fmla="*/ 726 h 822"/>
                <a:gd name="T94" fmla="*/ 246 w 1056"/>
                <a:gd name="T95" fmla="*/ 750 h 822"/>
                <a:gd name="T96" fmla="*/ 294 w 1056"/>
                <a:gd name="T97" fmla="*/ 768 h 822"/>
                <a:gd name="T98" fmla="*/ 348 w 1056"/>
                <a:gd name="T99" fmla="*/ 780 h 822"/>
                <a:gd name="T100" fmla="*/ 402 w 1056"/>
                <a:gd name="T101" fmla="*/ 792 h 822"/>
                <a:gd name="T102" fmla="*/ 456 w 1056"/>
                <a:gd name="T103" fmla="*/ 792 h 822"/>
                <a:gd name="T104" fmla="*/ 510 w 1056"/>
                <a:gd name="T105" fmla="*/ 792 h 822"/>
                <a:gd name="T106" fmla="*/ 564 w 1056"/>
                <a:gd name="T107" fmla="*/ 786 h 822"/>
                <a:gd name="T108" fmla="*/ 684 w 1056"/>
                <a:gd name="T109" fmla="*/ 822 h 82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056"/>
                <a:gd name="T166" fmla="*/ 0 h 822"/>
                <a:gd name="T167" fmla="*/ 1056 w 1056"/>
                <a:gd name="T168" fmla="*/ 822 h 82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056" h="822">
                  <a:moveTo>
                    <a:pt x="684" y="822"/>
                  </a:moveTo>
                  <a:lnTo>
                    <a:pt x="960" y="762"/>
                  </a:lnTo>
                  <a:lnTo>
                    <a:pt x="1002" y="678"/>
                  </a:lnTo>
                  <a:lnTo>
                    <a:pt x="1014" y="672"/>
                  </a:lnTo>
                  <a:lnTo>
                    <a:pt x="1020" y="660"/>
                  </a:lnTo>
                  <a:lnTo>
                    <a:pt x="1032" y="648"/>
                  </a:lnTo>
                  <a:lnTo>
                    <a:pt x="1038" y="636"/>
                  </a:lnTo>
                  <a:lnTo>
                    <a:pt x="1044" y="624"/>
                  </a:lnTo>
                  <a:lnTo>
                    <a:pt x="1050" y="606"/>
                  </a:lnTo>
                  <a:lnTo>
                    <a:pt x="1050" y="594"/>
                  </a:lnTo>
                  <a:lnTo>
                    <a:pt x="1056" y="582"/>
                  </a:lnTo>
                  <a:lnTo>
                    <a:pt x="1056" y="564"/>
                  </a:lnTo>
                  <a:lnTo>
                    <a:pt x="1056" y="552"/>
                  </a:lnTo>
                  <a:lnTo>
                    <a:pt x="1056" y="540"/>
                  </a:lnTo>
                  <a:lnTo>
                    <a:pt x="1050" y="522"/>
                  </a:lnTo>
                  <a:lnTo>
                    <a:pt x="1050" y="510"/>
                  </a:lnTo>
                  <a:lnTo>
                    <a:pt x="1044" y="498"/>
                  </a:lnTo>
                  <a:lnTo>
                    <a:pt x="1038" y="486"/>
                  </a:lnTo>
                  <a:lnTo>
                    <a:pt x="1032" y="474"/>
                  </a:lnTo>
                  <a:lnTo>
                    <a:pt x="1026" y="462"/>
                  </a:lnTo>
                  <a:lnTo>
                    <a:pt x="1014" y="450"/>
                  </a:lnTo>
                  <a:lnTo>
                    <a:pt x="1008" y="438"/>
                  </a:lnTo>
                  <a:lnTo>
                    <a:pt x="996" y="432"/>
                  </a:lnTo>
                  <a:lnTo>
                    <a:pt x="984" y="420"/>
                  </a:lnTo>
                  <a:lnTo>
                    <a:pt x="972" y="414"/>
                  </a:lnTo>
                  <a:lnTo>
                    <a:pt x="960" y="408"/>
                  </a:lnTo>
                  <a:lnTo>
                    <a:pt x="954" y="402"/>
                  </a:lnTo>
                  <a:lnTo>
                    <a:pt x="876" y="324"/>
                  </a:lnTo>
                  <a:lnTo>
                    <a:pt x="876" y="240"/>
                  </a:lnTo>
                  <a:lnTo>
                    <a:pt x="882" y="138"/>
                  </a:lnTo>
                  <a:lnTo>
                    <a:pt x="870" y="126"/>
                  </a:lnTo>
                  <a:lnTo>
                    <a:pt x="858" y="108"/>
                  </a:lnTo>
                  <a:lnTo>
                    <a:pt x="846" y="96"/>
                  </a:lnTo>
                  <a:lnTo>
                    <a:pt x="834" y="84"/>
                  </a:lnTo>
                  <a:lnTo>
                    <a:pt x="822" y="72"/>
                  </a:lnTo>
                  <a:lnTo>
                    <a:pt x="804" y="60"/>
                  </a:lnTo>
                  <a:lnTo>
                    <a:pt x="792" y="48"/>
                  </a:lnTo>
                  <a:lnTo>
                    <a:pt x="774" y="42"/>
                  </a:lnTo>
                  <a:lnTo>
                    <a:pt x="756" y="36"/>
                  </a:lnTo>
                  <a:lnTo>
                    <a:pt x="750" y="30"/>
                  </a:lnTo>
                  <a:lnTo>
                    <a:pt x="762" y="18"/>
                  </a:lnTo>
                  <a:lnTo>
                    <a:pt x="594" y="0"/>
                  </a:lnTo>
                  <a:lnTo>
                    <a:pt x="462" y="12"/>
                  </a:lnTo>
                  <a:lnTo>
                    <a:pt x="354" y="48"/>
                  </a:lnTo>
                  <a:lnTo>
                    <a:pt x="264" y="132"/>
                  </a:lnTo>
                  <a:lnTo>
                    <a:pt x="162" y="204"/>
                  </a:lnTo>
                  <a:lnTo>
                    <a:pt x="156" y="204"/>
                  </a:lnTo>
                  <a:lnTo>
                    <a:pt x="150" y="204"/>
                  </a:lnTo>
                  <a:lnTo>
                    <a:pt x="144" y="204"/>
                  </a:lnTo>
                  <a:lnTo>
                    <a:pt x="132" y="204"/>
                  </a:lnTo>
                  <a:lnTo>
                    <a:pt x="126" y="204"/>
                  </a:lnTo>
                  <a:lnTo>
                    <a:pt x="120" y="210"/>
                  </a:lnTo>
                  <a:lnTo>
                    <a:pt x="114" y="210"/>
                  </a:lnTo>
                  <a:lnTo>
                    <a:pt x="108" y="216"/>
                  </a:lnTo>
                  <a:lnTo>
                    <a:pt x="102" y="222"/>
                  </a:lnTo>
                  <a:lnTo>
                    <a:pt x="102" y="228"/>
                  </a:lnTo>
                  <a:lnTo>
                    <a:pt x="96" y="234"/>
                  </a:lnTo>
                  <a:lnTo>
                    <a:pt x="96" y="240"/>
                  </a:lnTo>
                  <a:lnTo>
                    <a:pt x="96" y="252"/>
                  </a:lnTo>
                  <a:lnTo>
                    <a:pt x="96" y="258"/>
                  </a:lnTo>
                  <a:lnTo>
                    <a:pt x="96" y="264"/>
                  </a:lnTo>
                  <a:lnTo>
                    <a:pt x="102" y="270"/>
                  </a:lnTo>
                  <a:lnTo>
                    <a:pt x="108" y="276"/>
                  </a:lnTo>
                  <a:lnTo>
                    <a:pt x="108" y="282"/>
                  </a:lnTo>
                  <a:lnTo>
                    <a:pt x="114" y="288"/>
                  </a:lnTo>
                  <a:lnTo>
                    <a:pt x="102" y="294"/>
                  </a:lnTo>
                  <a:lnTo>
                    <a:pt x="90" y="306"/>
                  </a:lnTo>
                  <a:lnTo>
                    <a:pt x="78" y="318"/>
                  </a:lnTo>
                  <a:lnTo>
                    <a:pt x="66" y="330"/>
                  </a:lnTo>
                  <a:lnTo>
                    <a:pt x="54" y="342"/>
                  </a:lnTo>
                  <a:lnTo>
                    <a:pt x="42" y="354"/>
                  </a:lnTo>
                  <a:lnTo>
                    <a:pt x="36" y="372"/>
                  </a:lnTo>
                  <a:lnTo>
                    <a:pt x="30" y="384"/>
                  </a:lnTo>
                  <a:lnTo>
                    <a:pt x="18" y="396"/>
                  </a:lnTo>
                  <a:lnTo>
                    <a:pt x="12" y="414"/>
                  </a:lnTo>
                  <a:lnTo>
                    <a:pt x="12" y="432"/>
                  </a:lnTo>
                  <a:lnTo>
                    <a:pt x="6" y="444"/>
                  </a:lnTo>
                  <a:lnTo>
                    <a:pt x="6" y="462"/>
                  </a:lnTo>
                  <a:lnTo>
                    <a:pt x="0" y="480"/>
                  </a:lnTo>
                  <a:lnTo>
                    <a:pt x="0" y="498"/>
                  </a:lnTo>
                  <a:lnTo>
                    <a:pt x="6" y="510"/>
                  </a:lnTo>
                  <a:lnTo>
                    <a:pt x="6" y="528"/>
                  </a:lnTo>
                  <a:lnTo>
                    <a:pt x="6" y="546"/>
                  </a:lnTo>
                  <a:lnTo>
                    <a:pt x="12" y="564"/>
                  </a:lnTo>
                  <a:lnTo>
                    <a:pt x="18" y="576"/>
                  </a:lnTo>
                  <a:lnTo>
                    <a:pt x="24" y="594"/>
                  </a:lnTo>
                  <a:lnTo>
                    <a:pt x="36" y="606"/>
                  </a:lnTo>
                  <a:lnTo>
                    <a:pt x="54" y="630"/>
                  </a:lnTo>
                  <a:lnTo>
                    <a:pt x="84" y="654"/>
                  </a:lnTo>
                  <a:lnTo>
                    <a:pt x="102" y="672"/>
                  </a:lnTo>
                  <a:lnTo>
                    <a:pt x="126" y="690"/>
                  </a:lnTo>
                  <a:lnTo>
                    <a:pt x="150" y="702"/>
                  </a:lnTo>
                  <a:lnTo>
                    <a:pt x="174" y="714"/>
                  </a:lnTo>
                  <a:lnTo>
                    <a:pt x="198" y="726"/>
                  </a:lnTo>
                  <a:lnTo>
                    <a:pt x="222" y="738"/>
                  </a:lnTo>
                  <a:lnTo>
                    <a:pt x="246" y="750"/>
                  </a:lnTo>
                  <a:lnTo>
                    <a:pt x="270" y="762"/>
                  </a:lnTo>
                  <a:lnTo>
                    <a:pt x="294" y="768"/>
                  </a:lnTo>
                  <a:lnTo>
                    <a:pt x="324" y="774"/>
                  </a:lnTo>
                  <a:lnTo>
                    <a:pt x="348" y="780"/>
                  </a:lnTo>
                  <a:lnTo>
                    <a:pt x="378" y="786"/>
                  </a:lnTo>
                  <a:lnTo>
                    <a:pt x="402" y="792"/>
                  </a:lnTo>
                  <a:lnTo>
                    <a:pt x="426" y="792"/>
                  </a:lnTo>
                  <a:lnTo>
                    <a:pt x="456" y="792"/>
                  </a:lnTo>
                  <a:lnTo>
                    <a:pt x="480" y="792"/>
                  </a:lnTo>
                  <a:lnTo>
                    <a:pt x="510" y="792"/>
                  </a:lnTo>
                  <a:lnTo>
                    <a:pt x="534" y="792"/>
                  </a:lnTo>
                  <a:lnTo>
                    <a:pt x="564" y="786"/>
                  </a:lnTo>
                  <a:lnTo>
                    <a:pt x="570" y="786"/>
                  </a:lnTo>
                  <a:lnTo>
                    <a:pt x="684" y="8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Freeform 21"/>
            <p:cNvSpPr>
              <a:spLocks/>
            </p:cNvSpPr>
            <p:nvPr/>
          </p:nvSpPr>
          <p:spPr bwMode="auto">
            <a:xfrm>
              <a:off x="1572" y="1329"/>
              <a:ext cx="678" cy="246"/>
            </a:xfrm>
            <a:custGeom>
              <a:avLst/>
              <a:gdLst>
                <a:gd name="T0" fmla="*/ 132 w 678"/>
                <a:gd name="T1" fmla="*/ 240 h 246"/>
                <a:gd name="T2" fmla="*/ 198 w 678"/>
                <a:gd name="T3" fmla="*/ 186 h 246"/>
                <a:gd name="T4" fmla="*/ 222 w 678"/>
                <a:gd name="T5" fmla="*/ 138 h 246"/>
                <a:gd name="T6" fmla="*/ 240 w 678"/>
                <a:gd name="T7" fmla="*/ 102 h 246"/>
                <a:gd name="T8" fmla="*/ 270 w 678"/>
                <a:gd name="T9" fmla="*/ 126 h 246"/>
                <a:gd name="T10" fmla="*/ 288 w 678"/>
                <a:gd name="T11" fmla="*/ 120 h 246"/>
                <a:gd name="T12" fmla="*/ 324 w 678"/>
                <a:gd name="T13" fmla="*/ 120 h 246"/>
                <a:gd name="T14" fmla="*/ 444 w 678"/>
                <a:gd name="T15" fmla="*/ 84 h 246"/>
                <a:gd name="T16" fmla="*/ 468 w 678"/>
                <a:gd name="T17" fmla="*/ 84 h 246"/>
                <a:gd name="T18" fmla="*/ 534 w 678"/>
                <a:gd name="T19" fmla="*/ 66 h 246"/>
                <a:gd name="T20" fmla="*/ 528 w 678"/>
                <a:gd name="T21" fmla="*/ 84 h 246"/>
                <a:gd name="T22" fmla="*/ 558 w 678"/>
                <a:gd name="T23" fmla="*/ 96 h 246"/>
                <a:gd name="T24" fmla="*/ 672 w 678"/>
                <a:gd name="T25" fmla="*/ 84 h 246"/>
                <a:gd name="T26" fmla="*/ 672 w 678"/>
                <a:gd name="T27" fmla="*/ 72 h 246"/>
                <a:gd name="T28" fmla="*/ 642 w 678"/>
                <a:gd name="T29" fmla="*/ 54 h 246"/>
                <a:gd name="T30" fmla="*/ 666 w 678"/>
                <a:gd name="T31" fmla="*/ 30 h 246"/>
                <a:gd name="T32" fmla="*/ 666 w 678"/>
                <a:gd name="T33" fmla="*/ 18 h 246"/>
                <a:gd name="T34" fmla="*/ 576 w 678"/>
                <a:gd name="T35" fmla="*/ 12 h 246"/>
                <a:gd name="T36" fmla="*/ 504 w 678"/>
                <a:gd name="T37" fmla="*/ 12 h 246"/>
                <a:gd name="T38" fmla="*/ 426 w 678"/>
                <a:gd name="T39" fmla="*/ 18 h 246"/>
                <a:gd name="T40" fmla="*/ 372 w 678"/>
                <a:gd name="T41" fmla="*/ 6 h 246"/>
                <a:gd name="T42" fmla="*/ 330 w 678"/>
                <a:gd name="T43" fmla="*/ 6 h 246"/>
                <a:gd name="T44" fmla="*/ 318 w 678"/>
                <a:gd name="T45" fmla="*/ 30 h 246"/>
                <a:gd name="T46" fmla="*/ 258 w 678"/>
                <a:gd name="T47" fmla="*/ 24 h 246"/>
                <a:gd name="T48" fmla="*/ 222 w 678"/>
                <a:gd name="T49" fmla="*/ 30 h 246"/>
                <a:gd name="T50" fmla="*/ 204 w 678"/>
                <a:gd name="T51" fmla="*/ 54 h 246"/>
                <a:gd name="T52" fmla="*/ 144 w 678"/>
                <a:gd name="T53" fmla="*/ 78 h 246"/>
                <a:gd name="T54" fmla="*/ 90 w 678"/>
                <a:gd name="T55" fmla="*/ 114 h 246"/>
                <a:gd name="T56" fmla="*/ 60 w 678"/>
                <a:gd name="T57" fmla="*/ 144 h 246"/>
                <a:gd name="T58" fmla="*/ 24 w 678"/>
                <a:gd name="T59" fmla="*/ 162 h 246"/>
                <a:gd name="T60" fmla="*/ 24 w 678"/>
                <a:gd name="T61" fmla="*/ 186 h 246"/>
                <a:gd name="T62" fmla="*/ 30 w 678"/>
                <a:gd name="T63" fmla="*/ 198 h 246"/>
                <a:gd name="T64" fmla="*/ 0 w 678"/>
                <a:gd name="T65" fmla="*/ 240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  <a:close/>
                </a:path>
              </a:pathLst>
            </a:custGeom>
            <a:solidFill>
              <a:srgbClr val="C966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Freeform 22"/>
            <p:cNvSpPr>
              <a:spLocks/>
            </p:cNvSpPr>
            <p:nvPr/>
          </p:nvSpPr>
          <p:spPr bwMode="auto">
            <a:xfrm>
              <a:off x="1572" y="1329"/>
              <a:ext cx="678" cy="246"/>
            </a:xfrm>
            <a:custGeom>
              <a:avLst/>
              <a:gdLst>
                <a:gd name="T0" fmla="*/ 132 w 678"/>
                <a:gd name="T1" fmla="*/ 240 h 246"/>
                <a:gd name="T2" fmla="*/ 198 w 678"/>
                <a:gd name="T3" fmla="*/ 186 h 246"/>
                <a:gd name="T4" fmla="*/ 222 w 678"/>
                <a:gd name="T5" fmla="*/ 138 h 246"/>
                <a:gd name="T6" fmla="*/ 240 w 678"/>
                <a:gd name="T7" fmla="*/ 102 h 246"/>
                <a:gd name="T8" fmla="*/ 270 w 678"/>
                <a:gd name="T9" fmla="*/ 126 h 246"/>
                <a:gd name="T10" fmla="*/ 288 w 678"/>
                <a:gd name="T11" fmla="*/ 120 h 246"/>
                <a:gd name="T12" fmla="*/ 324 w 678"/>
                <a:gd name="T13" fmla="*/ 120 h 246"/>
                <a:gd name="T14" fmla="*/ 444 w 678"/>
                <a:gd name="T15" fmla="*/ 84 h 246"/>
                <a:gd name="T16" fmla="*/ 468 w 678"/>
                <a:gd name="T17" fmla="*/ 84 h 246"/>
                <a:gd name="T18" fmla="*/ 534 w 678"/>
                <a:gd name="T19" fmla="*/ 66 h 246"/>
                <a:gd name="T20" fmla="*/ 528 w 678"/>
                <a:gd name="T21" fmla="*/ 84 h 246"/>
                <a:gd name="T22" fmla="*/ 558 w 678"/>
                <a:gd name="T23" fmla="*/ 96 h 246"/>
                <a:gd name="T24" fmla="*/ 672 w 678"/>
                <a:gd name="T25" fmla="*/ 84 h 246"/>
                <a:gd name="T26" fmla="*/ 672 w 678"/>
                <a:gd name="T27" fmla="*/ 72 h 246"/>
                <a:gd name="T28" fmla="*/ 642 w 678"/>
                <a:gd name="T29" fmla="*/ 54 h 246"/>
                <a:gd name="T30" fmla="*/ 666 w 678"/>
                <a:gd name="T31" fmla="*/ 30 h 246"/>
                <a:gd name="T32" fmla="*/ 666 w 678"/>
                <a:gd name="T33" fmla="*/ 18 h 246"/>
                <a:gd name="T34" fmla="*/ 576 w 678"/>
                <a:gd name="T35" fmla="*/ 12 h 246"/>
                <a:gd name="T36" fmla="*/ 504 w 678"/>
                <a:gd name="T37" fmla="*/ 12 h 246"/>
                <a:gd name="T38" fmla="*/ 426 w 678"/>
                <a:gd name="T39" fmla="*/ 18 h 246"/>
                <a:gd name="T40" fmla="*/ 372 w 678"/>
                <a:gd name="T41" fmla="*/ 6 h 246"/>
                <a:gd name="T42" fmla="*/ 330 w 678"/>
                <a:gd name="T43" fmla="*/ 6 h 246"/>
                <a:gd name="T44" fmla="*/ 318 w 678"/>
                <a:gd name="T45" fmla="*/ 30 h 246"/>
                <a:gd name="T46" fmla="*/ 258 w 678"/>
                <a:gd name="T47" fmla="*/ 24 h 246"/>
                <a:gd name="T48" fmla="*/ 222 w 678"/>
                <a:gd name="T49" fmla="*/ 30 h 246"/>
                <a:gd name="T50" fmla="*/ 204 w 678"/>
                <a:gd name="T51" fmla="*/ 54 h 246"/>
                <a:gd name="T52" fmla="*/ 144 w 678"/>
                <a:gd name="T53" fmla="*/ 78 h 246"/>
                <a:gd name="T54" fmla="*/ 90 w 678"/>
                <a:gd name="T55" fmla="*/ 114 h 246"/>
                <a:gd name="T56" fmla="*/ 60 w 678"/>
                <a:gd name="T57" fmla="*/ 144 h 246"/>
                <a:gd name="T58" fmla="*/ 24 w 678"/>
                <a:gd name="T59" fmla="*/ 162 h 246"/>
                <a:gd name="T60" fmla="*/ 24 w 678"/>
                <a:gd name="T61" fmla="*/ 186 h 246"/>
                <a:gd name="T62" fmla="*/ 30 w 678"/>
                <a:gd name="T63" fmla="*/ 198 h 246"/>
                <a:gd name="T64" fmla="*/ 0 w 678"/>
                <a:gd name="T65" fmla="*/ 240 h 24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78"/>
                <a:gd name="T100" fmla="*/ 0 h 246"/>
                <a:gd name="T101" fmla="*/ 678 w 678"/>
                <a:gd name="T102" fmla="*/ 246 h 24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78" h="246">
                  <a:moveTo>
                    <a:pt x="102" y="246"/>
                  </a:moveTo>
                  <a:lnTo>
                    <a:pt x="132" y="240"/>
                  </a:lnTo>
                  <a:lnTo>
                    <a:pt x="180" y="210"/>
                  </a:lnTo>
                  <a:lnTo>
                    <a:pt x="198" y="186"/>
                  </a:lnTo>
                  <a:lnTo>
                    <a:pt x="210" y="168"/>
                  </a:lnTo>
                  <a:lnTo>
                    <a:pt x="222" y="138"/>
                  </a:lnTo>
                  <a:lnTo>
                    <a:pt x="234" y="114"/>
                  </a:lnTo>
                  <a:lnTo>
                    <a:pt x="240" y="102"/>
                  </a:lnTo>
                  <a:lnTo>
                    <a:pt x="252" y="114"/>
                  </a:lnTo>
                  <a:lnTo>
                    <a:pt x="270" y="126"/>
                  </a:lnTo>
                  <a:lnTo>
                    <a:pt x="282" y="108"/>
                  </a:lnTo>
                  <a:lnTo>
                    <a:pt x="288" y="120"/>
                  </a:lnTo>
                  <a:lnTo>
                    <a:pt x="306" y="120"/>
                  </a:lnTo>
                  <a:lnTo>
                    <a:pt x="324" y="120"/>
                  </a:lnTo>
                  <a:lnTo>
                    <a:pt x="378" y="108"/>
                  </a:lnTo>
                  <a:lnTo>
                    <a:pt x="444" y="84"/>
                  </a:lnTo>
                  <a:lnTo>
                    <a:pt x="474" y="72"/>
                  </a:lnTo>
                  <a:lnTo>
                    <a:pt x="468" y="84"/>
                  </a:lnTo>
                  <a:lnTo>
                    <a:pt x="510" y="78"/>
                  </a:lnTo>
                  <a:lnTo>
                    <a:pt x="534" y="66"/>
                  </a:lnTo>
                  <a:lnTo>
                    <a:pt x="540" y="72"/>
                  </a:lnTo>
                  <a:lnTo>
                    <a:pt x="528" y="84"/>
                  </a:lnTo>
                  <a:lnTo>
                    <a:pt x="528" y="102"/>
                  </a:lnTo>
                  <a:lnTo>
                    <a:pt x="558" y="96"/>
                  </a:lnTo>
                  <a:lnTo>
                    <a:pt x="612" y="90"/>
                  </a:lnTo>
                  <a:lnTo>
                    <a:pt x="672" y="84"/>
                  </a:lnTo>
                  <a:lnTo>
                    <a:pt x="678" y="78"/>
                  </a:lnTo>
                  <a:lnTo>
                    <a:pt x="672" y="72"/>
                  </a:lnTo>
                  <a:lnTo>
                    <a:pt x="666" y="60"/>
                  </a:lnTo>
                  <a:lnTo>
                    <a:pt x="642" y="54"/>
                  </a:lnTo>
                  <a:lnTo>
                    <a:pt x="660" y="42"/>
                  </a:lnTo>
                  <a:lnTo>
                    <a:pt x="666" y="30"/>
                  </a:lnTo>
                  <a:lnTo>
                    <a:pt x="672" y="24"/>
                  </a:lnTo>
                  <a:lnTo>
                    <a:pt x="666" y="18"/>
                  </a:lnTo>
                  <a:lnTo>
                    <a:pt x="618" y="12"/>
                  </a:lnTo>
                  <a:lnTo>
                    <a:pt x="576" y="12"/>
                  </a:lnTo>
                  <a:lnTo>
                    <a:pt x="552" y="12"/>
                  </a:lnTo>
                  <a:lnTo>
                    <a:pt x="504" y="12"/>
                  </a:lnTo>
                  <a:lnTo>
                    <a:pt x="480" y="18"/>
                  </a:lnTo>
                  <a:lnTo>
                    <a:pt x="426" y="18"/>
                  </a:lnTo>
                  <a:lnTo>
                    <a:pt x="384" y="12"/>
                  </a:lnTo>
                  <a:lnTo>
                    <a:pt x="372" y="6"/>
                  </a:lnTo>
                  <a:lnTo>
                    <a:pt x="348" y="0"/>
                  </a:lnTo>
                  <a:lnTo>
                    <a:pt x="330" y="6"/>
                  </a:lnTo>
                  <a:lnTo>
                    <a:pt x="318" y="12"/>
                  </a:lnTo>
                  <a:lnTo>
                    <a:pt x="318" y="30"/>
                  </a:lnTo>
                  <a:lnTo>
                    <a:pt x="258" y="24"/>
                  </a:lnTo>
                  <a:lnTo>
                    <a:pt x="234" y="18"/>
                  </a:lnTo>
                  <a:lnTo>
                    <a:pt x="222" y="30"/>
                  </a:lnTo>
                  <a:lnTo>
                    <a:pt x="210" y="48"/>
                  </a:lnTo>
                  <a:lnTo>
                    <a:pt x="204" y="54"/>
                  </a:lnTo>
                  <a:lnTo>
                    <a:pt x="180" y="66"/>
                  </a:lnTo>
                  <a:lnTo>
                    <a:pt x="144" y="78"/>
                  </a:lnTo>
                  <a:lnTo>
                    <a:pt x="114" y="96"/>
                  </a:lnTo>
                  <a:lnTo>
                    <a:pt x="90" y="114"/>
                  </a:lnTo>
                  <a:lnTo>
                    <a:pt x="72" y="132"/>
                  </a:lnTo>
                  <a:lnTo>
                    <a:pt x="60" y="144"/>
                  </a:lnTo>
                  <a:lnTo>
                    <a:pt x="30" y="150"/>
                  </a:lnTo>
                  <a:lnTo>
                    <a:pt x="24" y="162"/>
                  </a:lnTo>
                  <a:lnTo>
                    <a:pt x="24" y="174"/>
                  </a:lnTo>
                  <a:lnTo>
                    <a:pt x="24" y="186"/>
                  </a:lnTo>
                  <a:lnTo>
                    <a:pt x="36" y="192"/>
                  </a:lnTo>
                  <a:lnTo>
                    <a:pt x="30" y="198"/>
                  </a:lnTo>
                  <a:lnTo>
                    <a:pt x="12" y="222"/>
                  </a:lnTo>
                  <a:lnTo>
                    <a:pt x="0" y="240"/>
                  </a:lnTo>
                  <a:lnTo>
                    <a:pt x="102" y="24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Freeform 23"/>
            <p:cNvSpPr>
              <a:spLocks/>
            </p:cNvSpPr>
            <p:nvPr/>
          </p:nvSpPr>
          <p:spPr bwMode="auto">
            <a:xfrm>
              <a:off x="1554" y="1563"/>
              <a:ext cx="324" cy="72"/>
            </a:xfrm>
            <a:custGeom>
              <a:avLst/>
              <a:gdLst>
                <a:gd name="T0" fmla="*/ 18 w 324"/>
                <a:gd name="T1" fmla="*/ 24 h 72"/>
                <a:gd name="T2" fmla="*/ 0 w 324"/>
                <a:gd name="T3" fmla="*/ 24 h 72"/>
                <a:gd name="T4" fmla="*/ 0 w 324"/>
                <a:gd name="T5" fmla="*/ 6 h 72"/>
                <a:gd name="T6" fmla="*/ 6 w 324"/>
                <a:gd name="T7" fmla="*/ 6 h 72"/>
                <a:gd name="T8" fmla="*/ 36 w 324"/>
                <a:gd name="T9" fmla="*/ 0 h 72"/>
                <a:gd name="T10" fmla="*/ 72 w 324"/>
                <a:gd name="T11" fmla="*/ 0 h 72"/>
                <a:gd name="T12" fmla="*/ 102 w 324"/>
                <a:gd name="T13" fmla="*/ 0 h 72"/>
                <a:gd name="T14" fmla="*/ 132 w 324"/>
                <a:gd name="T15" fmla="*/ 0 h 72"/>
                <a:gd name="T16" fmla="*/ 162 w 324"/>
                <a:gd name="T17" fmla="*/ 6 h 72"/>
                <a:gd name="T18" fmla="*/ 192 w 324"/>
                <a:gd name="T19" fmla="*/ 6 h 72"/>
                <a:gd name="T20" fmla="*/ 222 w 324"/>
                <a:gd name="T21" fmla="*/ 12 h 72"/>
                <a:gd name="T22" fmla="*/ 252 w 324"/>
                <a:gd name="T23" fmla="*/ 18 h 72"/>
                <a:gd name="T24" fmla="*/ 282 w 324"/>
                <a:gd name="T25" fmla="*/ 24 h 72"/>
                <a:gd name="T26" fmla="*/ 312 w 324"/>
                <a:gd name="T27" fmla="*/ 36 h 72"/>
                <a:gd name="T28" fmla="*/ 324 w 324"/>
                <a:gd name="T29" fmla="*/ 72 h 72"/>
                <a:gd name="T30" fmla="*/ 282 w 324"/>
                <a:gd name="T31" fmla="*/ 60 h 72"/>
                <a:gd name="T32" fmla="*/ 234 w 324"/>
                <a:gd name="T33" fmla="*/ 54 h 72"/>
                <a:gd name="T34" fmla="*/ 192 w 324"/>
                <a:gd name="T35" fmla="*/ 42 h 72"/>
                <a:gd name="T36" fmla="*/ 150 w 324"/>
                <a:gd name="T37" fmla="*/ 36 h 72"/>
                <a:gd name="T38" fmla="*/ 102 w 324"/>
                <a:gd name="T39" fmla="*/ 30 h 72"/>
                <a:gd name="T40" fmla="*/ 60 w 324"/>
                <a:gd name="T41" fmla="*/ 24 h 72"/>
                <a:gd name="T42" fmla="*/ 24 w 324"/>
                <a:gd name="T43" fmla="*/ 24 h 72"/>
                <a:gd name="T44" fmla="*/ 18 w 324"/>
                <a:gd name="T45" fmla="*/ 24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Freeform 24"/>
            <p:cNvSpPr>
              <a:spLocks/>
            </p:cNvSpPr>
            <p:nvPr/>
          </p:nvSpPr>
          <p:spPr bwMode="auto">
            <a:xfrm>
              <a:off x="1554" y="1563"/>
              <a:ext cx="324" cy="72"/>
            </a:xfrm>
            <a:custGeom>
              <a:avLst/>
              <a:gdLst>
                <a:gd name="T0" fmla="*/ 18 w 324"/>
                <a:gd name="T1" fmla="*/ 24 h 72"/>
                <a:gd name="T2" fmla="*/ 0 w 324"/>
                <a:gd name="T3" fmla="*/ 24 h 72"/>
                <a:gd name="T4" fmla="*/ 0 w 324"/>
                <a:gd name="T5" fmla="*/ 6 h 72"/>
                <a:gd name="T6" fmla="*/ 6 w 324"/>
                <a:gd name="T7" fmla="*/ 6 h 72"/>
                <a:gd name="T8" fmla="*/ 36 w 324"/>
                <a:gd name="T9" fmla="*/ 0 h 72"/>
                <a:gd name="T10" fmla="*/ 72 w 324"/>
                <a:gd name="T11" fmla="*/ 0 h 72"/>
                <a:gd name="T12" fmla="*/ 102 w 324"/>
                <a:gd name="T13" fmla="*/ 0 h 72"/>
                <a:gd name="T14" fmla="*/ 132 w 324"/>
                <a:gd name="T15" fmla="*/ 0 h 72"/>
                <a:gd name="T16" fmla="*/ 162 w 324"/>
                <a:gd name="T17" fmla="*/ 6 h 72"/>
                <a:gd name="T18" fmla="*/ 192 w 324"/>
                <a:gd name="T19" fmla="*/ 6 h 72"/>
                <a:gd name="T20" fmla="*/ 222 w 324"/>
                <a:gd name="T21" fmla="*/ 12 h 72"/>
                <a:gd name="T22" fmla="*/ 252 w 324"/>
                <a:gd name="T23" fmla="*/ 18 h 72"/>
                <a:gd name="T24" fmla="*/ 282 w 324"/>
                <a:gd name="T25" fmla="*/ 24 h 72"/>
                <a:gd name="T26" fmla="*/ 312 w 324"/>
                <a:gd name="T27" fmla="*/ 36 h 72"/>
                <a:gd name="T28" fmla="*/ 324 w 324"/>
                <a:gd name="T29" fmla="*/ 72 h 72"/>
                <a:gd name="T30" fmla="*/ 282 w 324"/>
                <a:gd name="T31" fmla="*/ 60 h 72"/>
                <a:gd name="T32" fmla="*/ 234 w 324"/>
                <a:gd name="T33" fmla="*/ 54 h 72"/>
                <a:gd name="T34" fmla="*/ 192 w 324"/>
                <a:gd name="T35" fmla="*/ 42 h 72"/>
                <a:gd name="T36" fmla="*/ 150 w 324"/>
                <a:gd name="T37" fmla="*/ 36 h 72"/>
                <a:gd name="T38" fmla="*/ 102 w 324"/>
                <a:gd name="T39" fmla="*/ 30 h 72"/>
                <a:gd name="T40" fmla="*/ 60 w 324"/>
                <a:gd name="T41" fmla="*/ 24 h 72"/>
                <a:gd name="T42" fmla="*/ 24 w 324"/>
                <a:gd name="T43" fmla="*/ 24 h 72"/>
                <a:gd name="T44" fmla="*/ 18 w 324"/>
                <a:gd name="T45" fmla="*/ 24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24"/>
                <a:gd name="T70" fmla="*/ 0 h 72"/>
                <a:gd name="T71" fmla="*/ 324 w 324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24" h="72">
                  <a:moveTo>
                    <a:pt x="18" y="24"/>
                  </a:moveTo>
                  <a:lnTo>
                    <a:pt x="0" y="24"/>
                  </a:lnTo>
                  <a:lnTo>
                    <a:pt x="0" y="6"/>
                  </a:lnTo>
                  <a:lnTo>
                    <a:pt x="6" y="6"/>
                  </a:lnTo>
                  <a:lnTo>
                    <a:pt x="36" y="0"/>
                  </a:lnTo>
                  <a:lnTo>
                    <a:pt x="72" y="0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6"/>
                  </a:lnTo>
                  <a:lnTo>
                    <a:pt x="192" y="6"/>
                  </a:lnTo>
                  <a:lnTo>
                    <a:pt x="222" y="12"/>
                  </a:lnTo>
                  <a:lnTo>
                    <a:pt x="252" y="18"/>
                  </a:lnTo>
                  <a:lnTo>
                    <a:pt x="282" y="24"/>
                  </a:lnTo>
                  <a:lnTo>
                    <a:pt x="312" y="36"/>
                  </a:lnTo>
                  <a:lnTo>
                    <a:pt x="324" y="72"/>
                  </a:lnTo>
                  <a:lnTo>
                    <a:pt x="282" y="60"/>
                  </a:lnTo>
                  <a:lnTo>
                    <a:pt x="234" y="54"/>
                  </a:lnTo>
                  <a:lnTo>
                    <a:pt x="192" y="42"/>
                  </a:lnTo>
                  <a:lnTo>
                    <a:pt x="150" y="36"/>
                  </a:lnTo>
                  <a:lnTo>
                    <a:pt x="102" y="30"/>
                  </a:lnTo>
                  <a:lnTo>
                    <a:pt x="60" y="24"/>
                  </a:lnTo>
                  <a:lnTo>
                    <a:pt x="24" y="24"/>
                  </a:lnTo>
                  <a:lnTo>
                    <a:pt x="18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Freeform 25"/>
            <p:cNvSpPr>
              <a:spLocks/>
            </p:cNvSpPr>
            <p:nvPr/>
          </p:nvSpPr>
          <p:spPr bwMode="auto">
            <a:xfrm>
              <a:off x="2130" y="1557"/>
              <a:ext cx="84" cy="30"/>
            </a:xfrm>
            <a:custGeom>
              <a:avLst/>
              <a:gdLst>
                <a:gd name="T0" fmla="*/ 0 w 84"/>
                <a:gd name="T1" fmla="*/ 0 h 30"/>
                <a:gd name="T2" fmla="*/ 84 w 84"/>
                <a:gd name="T3" fmla="*/ 0 h 30"/>
                <a:gd name="T4" fmla="*/ 84 w 84"/>
                <a:gd name="T5" fmla="*/ 24 h 30"/>
                <a:gd name="T6" fmla="*/ 0 w 84"/>
                <a:gd name="T7" fmla="*/ 3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3" name="Freeform 26"/>
            <p:cNvSpPr>
              <a:spLocks/>
            </p:cNvSpPr>
            <p:nvPr/>
          </p:nvSpPr>
          <p:spPr bwMode="auto">
            <a:xfrm>
              <a:off x="2130" y="1557"/>
              <a:ext cx="84" cy="30"/>
            </a:xfrm>
            <a:custGeom>
              <a:avLst/>
              <a:gdLst>
                <a:gd name="T0" fmla="*/ 0 w 84"/>
                <a:gd name="T1" fmla="*/ 0 h 30"/>
                <a:gd name="T2" fmla="*/ 84 w 84"/>
                <a:gd name="T3" fmla="*/ 0 h 30"/>
                <a:gd name="T4" fmla="*/ 84 w 84"/>
                <a:gd name="T5" fmla="*/ 24 h 30"/>
                <a:gd name="T6" fmla="*/ 0 w 84"/>
                <a:gd name="T7" fmla="*/ 30 h 30"/>
                <a:gd name="T8" fmla="*/ 0 w 84"/>
                <a:gd name="T9" fmla="*/ 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30"/>
                <a:gd name="T17" fmla="*/ 84 w 8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30">
                  <a:moveTo>
                    <a:pt x="0" y="0"/>
                  </a:moveTo>
                  <a:lnTo>
                    <a:pt x="84" y="0"/>
                  </a:lnTo>
                  <a:lnTo>
                    <a:pt x="84" y="24"/>
                  </a:lnTo>
                  <a:lnTo>
                    <a:pt x="0" y="3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4" name="Freeform 27"/>
            <p:cNvSpPr>
              <a:spLocks/>
            </p:cNvSpPr>
            <p:nvPr/>
          </p:nvSpPr>
          <p:spPr bwMode="auto">
            <a:xfrm>
              <a:off x="2190" y="1485"/>
              <a:ext cx="198" cy="204"/>
            </a:xfrm>
            <a:custGeom>
              <a:avLst/>
              <a:gdLst>
                <a:gd name="T0" fmla="*/ 0 w 198"/>
                <a:gd name="T1" fmla="*/ 186 h 204"/>
                <a:gd name="T2" fmla="*/ 6 w 198"/>
                <a:gd name="T3" fmla="*/ 102 h 204"/>
                <a:gd name="T4" fmla="*/ 12 w 198"/>
                <a:gd name="T5" fmla="*/ 12 h 204"/>
                <a:gd name="T6" fmla="*/ 18 w 198"/>
                <a:gd name="T7" fmla="*/ 12 h 204"/>
                <a:gd name="T8" fmla="*/ 30 w 198"/>
                <a:gd name="T9" fmla="*/ 6 h 204"/>
                <a:gd name="T10" fmla="*/ 48 w 198"/>
                <a:gd name="T11" fmla="*/ 0 h 204"/>
                <a:gd name="T12" fmla="*/ 66 w 198"/>
                <a:gd name="T13" fmla="*/ 0 h 204"/>
                <a:gd name="T14" fmla="*/ 84 w 198"/>
                <a:gd name="T15" fmla="*/ 0 h 204"/>
                <a:gd name="T16" fmla="*/ 102 w 198"/>
                <a:gd name="T17" fmla="*/ 0 h 204"/>
                <a:gd name="T18" fmla="*/ 120 w 198"/>
                <a:gd name="T19" fmla="*/ 0 h 204"/>
                <a:gd name="T20" fmla="*/ 138 w 198"/>
                <a:gd name="T21" fmla="*/ 0 h 204"/>
                <a:gd name="T22" fmla="*/ 156 w 198"/>
                <a:gd name="T23" fmla="*/ 0 h 204"/>
                <a:gd name="T24" fmla="*/ 174 w 198"/>
                <a:gd name="T25" fmla="*/ 6 h 204"/>
                <a:gd name="T26" fmla="*/ 192 w 198"/>
                <a:gd name="T27" fmla="*/ 12 h 204"/>
                <a:gd name="T28" fmla="*/ 192 w 198"/>
                <a:gd name="T29" fmla="*/ 36 h 204"/>
                <a:gd name="T30" fmla="*/ 192 w 198"/>
                <a:gd name="T31" fmla="*/ 60 h 204"/>
                <a:gd name="T32" fmla="*/ 198 w 198"/>
                <a:gd name="T33" fmla="*/ 90 h 204"/>
                <a:gd name="T34" fmla="*/ 198 w 198"/>
                <a:gd name="T35" fmla="*/ 120 h 204"/>
                <a:gd name="T36" fmla="*/ 192 w 198"/>
                <a:gd name="T37" fmla="*/ 150 h 204"/>
                <a:gd name="T38" fmla="*/ 192 w 198"/>
                <a:gd name="T39" fmla="*/ 180 h 204"/>
                <a:gd name="T40" fmla="*/ 192 w 198"/>
                <a:gd name="T41" fmla="*/ 204 h 204"/>
                <a:gd name="T42" fmla="*/ 0 w 198"/>
                <a:gd name="T43" fmla="*/ 186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5" name="Freeform 28"/>
            <p:cNvSpPr>
              <a:spLocks/>
            </p:cNvSpPr>
            <p:nvPr/>
          </p:nvSpPr>
          <p:spPr bwMode="auto">
            <a:xfrm>
              <a:off x="2190" y="1485"/>
              <a:ext cx="198" cy="204"/>
            </a:xfrm>
            <a:custGeom>
              <a:avLst/>
              <a:gdLst>
                <a:gd name="T0" fmla="*/ 0 w 198"/>
                <a:gd name="T1" fmla="*/ 186 h 204"/>
                <a:gd name="T2" fmla="*/ 6 w 198"/>
                <a:gd name="T3" fmla="*/ 102 h 204"/>
                <a:gd name="T4" fmla="*/ 12 w 198"/>
                <a:gd name="T5" fmla="*/ 12 h 204"/>
                <a:gd name="T6" fmla="*/ 18 w 198"/>
                <a:gd name="T7" fmla="*/ 12 h 204"/>
                <a:gd name="T8" fmla="*/ 30 w 198"/>
                <a:gd name="T9" fmla="*/ 6 h 204"/>
                <a:gd name="T10" fmla="*/ 48 w 198"/>
                <a:gd name="T11" fmla="*/ 0 h 204"/>
                <a:gd name="T12" fmla="*/ 66 w 198"/>
                <a:gd name="T13" fmla="*/ 0 h 204"/>
                <a:gd name="T14" fmla="*/ 84 w 198"/>
                <a:gd name="T15" fmla="*/ 0 h 204"/>
                <a:gd name="T16" fmla="*/ 102 w 198"/>
                <a:gd name="T17" fmla="*/ 0 h 204"/>
                <a:gd name="T18" fmla="*/ 120 w 198"/>
                <a:gd name="T19" fmla="*/ 0 h 204"/>
                <a:gd name="T20" fmla="*/ 138 w 198"/>
                <a:gd name="T21" fmla="*/ 0 h 204"/>
                <a:gd name="T22" fmla="*/ 156 w 198"/>
                <a:gd name="T23" fmla="*/ 0 h 204"/>
                <a:gd name="T24" fmla="*/ 174 w 198"/>
                <a:gd name="T25" fmla="*/ 6 h 204"/>
                <a:gd name="T26" fmla="*/ 192 w 198"/>
                <a:gd name="T27" fmla="*/ 12 h 204"/>
                <a:gd name="T28" fmla="*/ 192 w 198"/>
                <a:gd name="T29" fmla="*/ 36 h 204"/>
                <a:gd name="T30" fmla="*/ 192 w 198"/>
                <a:gd name="T31" fmla="*/ 60 h 204"/>
                <a:gd name="T32" fmla="*/ 198 w 198"/>
                <a:gd name="T33" fmla="*/ 90 h 204"/>
                <a:gd name="T34" fmla="*/ 198 w 198"/>
                <a:gd name="T35" fmla="*/ 120 h 204"/>
                <a:gd name="T36" fmla="*/ 192 w 198"/>
                <a:gd name="T37" fmla="*/ 150 h 204"/>
                <a:gd name="T38" fmla="*/ 192 w 198"/>
                <a:gd name="T39" fmla="*/ 180 h 204"/>
                <a:gd name="T40" fmla="*/ 192 w 198"/>
                <a:gd name="T41" fmla="*/ 204 h 204"/>
                <a:gd name="T42" fmla="*/ 0 w 198"/>
                <a:gd name="T43" fmla="*/ 186 h 2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98"/>
                <a:gd name="T67" fmla="*/ 0 h 204"/>
                <a:gd name="T68" fmla="*/ 198 w 198"/>
                <a:gd name="T69" fmla="*/ 204 h 2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98" h="204">
                  <a:moveTo>
                    <a:pt x="0" y="186"/>
                  </a:moveTo>
                  <a:lnTo>
                    <a:pt x="6" y="102"/>
                  </a:lnTo>
                  <a:lnTo>
                    <a:pt x="12" y="12"/>
                  </a:lnTo>
                  <a:lnTo>
                    <a:pt x="18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66" y="0"/>
                  </a:lnTo>
                  <a:lnTo>
                    <a:pt x="84" y="0"/>
                  </a:lnTo>
                  <a:lnTo>
                    <a:pt x="102" y="0"/>
                  </a:lnTo>
                  <a:lnTo>
                    <a:pt x="120" y="0"/>
                  </a:lnTo>
                  <a:lnTo>
                    <a:pt x="138" y="0"/>
                  </a:lnTo>
                  <a:lnTo>
                    <a:pt x="156" y="0"/>
                  </a:lnTo>
                  <a:lnTo>
                    <a:pt x="174" y="6"/>
                  </a:lnTo>
                  <a:lnTo>
                    <a:pt x="192" y="12"/>
                  </a:lnTo>
                  <a:lnTo>
                    <a:pt x="192" y="36"/>
                  </a:lnTo>
                  <a:lnTo>
                    <a:pt x="192" y="60"/>
                  </a:lnTo>
                  <a:lnTo>
                    <a:pt x="198" y="90"/>
                  </a:lnTo>
                  <a:lnTo>
                    <a:pt x="198" y="120"/>
                  </a:lnTo>
                  <a:lnTo>
                    <a:pt x="192" y="150"/>
                  </a:lnTo>
                  <a:lnTo>
                    <a:pt x="192" y="180"/>
                  </a:lnTo>
                  <a:lnTo>
                    <a:pt x="192" y="204"/>
                  </a:lnTo>
                  <a:lnTo>
                    <a:pt x="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6" name="Freeform 29"/>
            <p:cNvSpPr>
              <a:spLocks/>
            </p:cNvSpPr>
            <p:nvPr/>
          </p:nvSpPr>
          <p:spPr bwMode="auto">
            <a:xfrm>
              <a:off x="2226" y="1509"/>
              <a:ext cx="138" cy="168"/>
            </a:xfrm>
            <a:custGeom>
              <a:avLst/>
              <a:gdLst>
                <a:gd name="T0" fmla="*/ 132 w 138"/>
                <a:gd name="T1" fmla="*/ 168 h 168"/>
                <a:gd name="T2" fmla="*/ 138 w 138"/>
                <a:gd name="T3" fmla="*/ 150 h 168"/>
                <a:gd name="T4" fmla="*/ 138 w 138"/>
                <a:gd name="T5" fmla="*/ 126 h 168"/>
                <a:gd name="T6" fmla="*/ 138 w 138"/>
                <a:gd name="T7" fmla="*/ 102 h 168"/>
                <a:gd name="T8" fmla="*/ 138 w 138"/>
                <a:gd name="T9" fmla="*/ 84 h 168"/>
                <a:gd name="T10" fmla="*/ 138 w 138"/>
                <a:gd name="T11" fmla="*/ 60 h 168"/>
                <a:gd name="T12" fmla="*/ 138 w 138"/>
                <a:gd name="T13" fmla="*/ 36 h 168"/>
                <a:gd name="T14" fmla="*/ 132 w 138"/>
                <a:gd name="T15" fmla="*/ 18 h 168"/>
                <a:gd name="T16" fmla="*/ 132 w 138"/>
                <a:gd name="T17" fmla="*/ 6 h 168"/>
                <a:gd name="T18" fmla="*/ 114 w 138"/>
                <a:gd name="T19" fmla="*/ 6 h 168"/>
                <a:gd name="T20" fmla="*/ 96 w 138"/>
                <a:gd name="T21" fmla="*/ 0 h 168"/>
                <a:gd name="T22" fmla="*/ 78 w 138"/>
                <a:gd name="T23" fmla="*/ 0 h 168"/>
                <a:gd name="T24" fmla="*/ 60 w 138"/>
                <a:gd name="T25" fmla="*/ 0 h 168"/>
                <a:gd name="T26" fmla="*/ 42 w 138"/>
                <a:gd name="T27" fmla="*/ 0 h 168"/>
                <a:gd name="T28" fmla="*/ 24 w 138"/>
                <a:gd name="T29" fmla="*/ 6 h 168"/>
                <a:gd name="T30" fmla="*/ 6 w 138"/>
                <a:gd name="T31" fmla="*/ 6 h 168"/>
                <a:gd name="T32" fmla="*/ 0 w 138"/>
                <a:gd name="T33" fmla="*/ 132 h 168"/>
                <a:gd name="T34" fmla="*/ 132 w 138"/>
                <a:gd name="T35" fmla="*/ 16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7" name="Freeform 30"/>
            <p:cNvSpPr>
              <a:spLocks/>
            </p:cNvSpPr>
            <p:nvPr/>
          </p:nvSpPr>
          <p:spPr bwMode="auto">
            <a:xfrm>
              <a:off x="2226" y="1509"/>
              <a:ext cx="138" cy="168"/>
            </a:xfrm>
            <a:custGeom>
              <a:avLst/>
              <a:gdLst>
                <a:gd name="T0" fmla="*/ 132 w 138"/>
                <a:gd name="T1" fmla="*/ 168 h 168"/>
                <a:gd name="T2" fmla="*/ 138 w 138"/>
                <a:gd name="T3" fmla="*/ 150 h 168"/>
                <a:gd name="T4" fmla="*/ 138 w 138"/>
                <a:gd name="T5" fmla="*/ 126 h 168"/>
                <a:gd name="T6" fmla="*/ 138 w 138"/>
                <a:gd name="T7" fmla="*/ 102 h 168"/>
                <a:gd name="T8" fmla="*/ 138 w 138"/>
                <a:gd name="T9" fmla="*/ 84 h 168"/>
                <a:gd name="T10" fmla="*/ 138 w 138"/>
                <a:gd name="T11" fmla="*/ 60 h 168"/>
                <a:gd name="T12" fmla="*/ 138 w 138"/>
                <a:gd name="T13" fmla="*/ 36 h 168"/>
                <a:gd name="T14" fmla="*/ 132 w 138"/>
                <a:gd name="T15" fmla="*/ 18 h 168"/>
                <a:gd name="T16" fmla="*/ 132 w 138"/>
                <a:gd name="T17" fmla="*/ 6 h 168"/>
                <a:gd name="T18" fmla="*/ 114 w 138"/>
                <a:gd name="T19" fmla="*/ 6 h 168"/>
                <a:gd name="T20" fmla="*/ 96 w 138"/>
                <a:gd name="T21" fmla="*/ 0 h 168"/>
                <a:gd name="T22" fmla="*/ 78 w 138"/>
                <a:gd name="T23" fmla="*/ 0 h 168"/>
                <a:gd name="T24" fmla="*/ 60 w 138"/>
                <a:gd name="T25" fmla="*/ 0 h 168"/>
                <a:gd name="T26" fmla="*/ 42 w 138"/>
                <a:gd name="T27" fmla="*/ 0 h 168"/>
                <a:gd name="T28" fmla="*/ 24 w 138"/>
                <a:gd name="T29" fmla="*/ 6 h 168"/>
                <a:gd name="T30" fmla="*/ 6 w 138"/>
                <a:gd name="T31" fmla="*/ 6 h 168"/>
                <a:gd name="T32" fmla="*/ 0 w 138"/>
                <a:gd name="T33" fmla="*/ 132 h 168"/>
                <a:gd name="T34" fmla="*/ 132 w 138"/>
                <a:gd name="T35" fmla="*/ 168 h 16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38"/>
                <a:gd name="T55" fmla="*/ 0 h 168"/>
                <a:gd name="T56" fmla="*/ 138 w 138"/>
                <a:gd name="T57" fmla="*/ 168 h 16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38" h="168">
                  <a:moveTo>
                    <a:pt x="132" y="168"/>
                  </a:moveTo>
                  <a:lnTo>
                    <a:pt x="138" y="150"/>
                  </a:lnTo>
                  <a:lnTo>
                    <a:pt x="138" y="126"/>
                  </a:lnTo>
                  <a:lnTo>
                    <a:pt x="138" y="102"/>
                  </a:lnTo>
                  <a:lnTo>
                    <a:pt x="138" y="84"/>
                  </a:lnTo>
                  <a:lnTo>
                    <a:pt x="138" y="60"/>
                  </a:lnTo>
                  <a:lnTo>
                    <a:pt x="138" y="36"/>
                  </a:lnTo>
                  <a:lnTo>
                    <a:pt x="132" y="18"/>
                  </a:lnTo>
                  <a:lnTo>
                    <a:pt x="132" y="6"/>
                  </a:lnTo>
                  <a:lnTo>
                    <a:pt x="114" y="6"/>
                  </a:lnTo>
                  <a:lnTo>
                    <a:pt x="96" y="0"/>
                  </a:lnTo>
                  <a:lnTo>
                    <a:pt x="78" y="0"/>
                  </a:lnTo>
                  <a:lnTo>
                    <a:pt x="60" y="0"/>
                  </a:lnTo>
                  <a:lnTo>
                    <a:pt x="42" y="0"/>
                  </a:lnTo>
                  <a:lnTo>
                    <a:pt x="24" y="6"/>
                  </a:lnTo>
                  <a:lnTo>
                    <a:pt x="6" y="6"/>
                  </a:lnTo>
                  <a:lnTo>
                    <a:pt x="0" y="132"/>
                  </a:lnTo>
                  <a:lnTo>
                    <a:pt x="132" y="16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8" name="Freeform 31"/>
            <p:cNvSpPr>
              <a:spLocks/>
            </p:cNvSpPr>
            <p:nvPr/>
          </p:nvSpPr>
          <p:spPr bwMode="auto">
            <a:xfrm>
              <a:off x="1974" y="1617"/>
              <a:ext cx="432" cy="312"/>
            </a:xfrm>
            <a:custGeom>
              <a:avLst/>
              <a:gdLst>
                <a:gd name="T0" fmla="*/ 6 w 432"/>
                <a:gd name="T1" fmla="*/ 210 h 312"/>
                <a:gd name="T2" fmla="*/ 30 w 432"/>
                <a:gd name="T3" fmla="*/ 222 h 312"/>
                <a:gd name="T4" fmla="*/ 54 w 432"/>
                <a:gd name="T5" fmla="*/ 234 h 312"/>
                <a:gd name="T6" fmla="*/ 78 w 432"/>
                <a:gd name="T7" fmla="*/ 240 h 312"/>
                <a:gd name="T8" fmla="*/ 102 w 432"/>
                <a:gd name="T9" fmla="*/ 240 h 312"/>
                <a:gd name="T10" fmla="*/ 126 w 432"/>
                <a:gd name="T11" fmla="*/ 234 h 312"/>
                <a:gd name="T12" fmla="*/ 144 w 432"/>
                <a:gd name="T13" fmla="*/ 228 h 312"/>
                <a:gd name="T14" fmla="*/ 156 w 432"/>
                <a:gd name="T15" fmla="*/ 252 h 312"/>
                <a:gd name="T16" fmla="*/ 174 w 432"/>
                <a:gd name="T17" fmla="*/ 270 h 312"/>
                <a:gd name="T18" fmla="*/ 198 w 432"/>
                <a:gd name="T19" fmla="*/ 288 h 312"/>
                <a:gd name="T20" fmla="*/ 222 w 432"/>
                <a:gd name="T21" fmla="*/ 300 h 312"/>
                <a:gd name="T22" fmla="*/ 246 w 432"/>
                <a:gd name="T23" fmla="*/ 312 h 312"/>
                <a:gd name="T24" fmla="*/ 270 w 432"/>
                <a:gd name="T25" fmla="*/ 312 h 312"/>
                <a:gd name="T26" fmla="*/ 300 w 432"/>
                <a:gd name="T27" fmla="*/ 312 h 312"/>
                <a:gd name="T28" fmla="*/ 324 w 432"/>
                <a:gd name="T29" fmla="*/ 306 h 312"/>
                <a:gd name="T30" fmla="*/ 348 w 432"/>
                <a:gd name="T31" fmla="*/ 294 h 312"/>
                <a:gd name="T32" fmla="*/ 372 w 432"/>
                <a:gd name="T33" fmla="*/ 282 h 312"/>
                <a:gd name="T34" fmla="*/ 390 w 432"/>
                <a:gd name="T35" fmla="*/ 264 h 312"/>
                <a:gd name="T36" fmla="*/ 408 w 432"/>
                <a:gd name="T37" fmla="*/ 240 h 312"/>
                <a:gd name="T38" fmla="*/ 420 w 432"/>
                <a:gd name="T39" fmla="*/ 216 h 312"/>
                <a:gd name="T40" fmla="*/ 432 w 432"/>
                <a:gd name="T41" fmla="*/ 192 h 312"/>
                <a:gd name="T42" fmla="*/ 432 w 432"/>
                <a:gd name="T43" fmla="*/ 168 h 312"/>
                <a:gd name="T44" fmla="*/ 432 w 432"/>
                <a:gd name="T45" fmla="*/ 138 h 312"/>
                <a:gd name="T46" fmla="*/ 426 w 432"/>
                <a:gd name="T47" fmla="*/ 114 h 312"/>
                <a:gd name="T48" fmla="*/ 420 w 432"/>
                <a:gd name="T49" fmla="*/ 90 h 312"/>
                <a:gd name="T50" fmla="*/ 402 w 432"/>
                <a:gd name="T51" fmla="*/ 66 h 312"/>
                <a:gd name="T52" fmla="*/ 384 w 432"/>
                <a:gd name="T53" fmla="*/ 42 h 312"/>
                <a:gd name="T54" fmla="*/ 366 w 432"/>
                <a:gd name="T55" fmla="*/ 30 h 312"/>
                <a:gd name="T56" fmla="*/ 342 w 432"/>
                <a:gd name="T57" fmla="*/ 18 h 312"/>
                <a:gd name="T58" fmla="*/ 312 w 432"/>
                <a:gd name="T59" fmla="*/ 6 h 312"/>
                <a:gd name="T60" fmla="*/ 288 w 432"/>
                <a:gd name="T61" fmla="*/ 0 h 312"/>
                <a:gd name="T62" fmla="*/ 258 w 432"/>
                <a:gd name="T63" fmla="*/ 6 h 312"/>
                <a:gd name="T64" fmla="*/ 234 w 432"/>
                <a:gd name="T65" fmla="*/ 6 h 312"/>
                <a:gd name="T66" fmla="*/ 210 w 432"/>
                <a:gd name="T67" fmla="*/ 18 h 312"/>
                <a:gd name="T68" fmla="*/ 198 w 432"/>
                <a:gd name="T69" fmla="*/ 24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204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42" y="228"/>
                  </a:lnTo>
                  <a:lnTo>
                    <a:pt x="54" y="234"/>
                  </a:lnTo>
                  <a:lnTo>
                    <a:pt x="66" y="240"/>
                  </a:lnTo>
                  <a:lnTo>
                    <a:pt x="78" y="240"/>
                  </a:lnTo>
                  <a:lnTo>
                    <a:pt x="90" y="240"/>
                  </a:lnTo>
                  <a:lnTo>
                    <a:pt x="102" y="240"/>
                  </a:lnTo>
                  <a:lnTo>
                    <a:pt x="114" y="240"/>
                  </a:lnTo>
                  <a:lnTo>
                    <a:pt x="126" y="234"/>
                  </a:lnTo>
                  <a:lnTo>
                    <a:pt x="138" y="234"/>
                  </a:lnTo>
                  <a:lnTo>
                    <a:pt x="144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64"/>
                  </a:lnTo>
                  <a:lnTo>
                    <a:pt x="174" y="270"/>
                  </a:lnTo>
                  <a:lnTo>
                    <a:pt x="186" y="282"/>
                  </a:lnTo>
                  <a:lnTo>
                    <a:pt x="198" y="288"/>
                  </a:lnTo>
                  <a:lnTo>
                    <a:pt x="210" y="294"/>
                  </a:lnTo>
                  <a:lnTo>
                    <a:pt x="222" y="300"/>
                  </a:lnTo>
                  <a:lnTo>
                    <a:pt x="234" y="306"/>
                  </a:lnTo>
                  <a:lnTo>
                    <a:pt x="246" y="312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12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6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32" y="192"/>
                  </a:lnTo>
                  <a:lnTo>
                    <a:pt x="432" y="180"/>
                  </a:lnTo>
                  <a:lnTo>
                    <a:pt x="432" y="168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14"/>
                  </a:lnTo>
                  <a:lnTo>
                    <a:pt x="420" y="102"/>
                  </a:lnTo>
                  <a:lnTo>
                    <a:pt x="420" y="90"/>
                  </a:lnTo>
                  <a:lnTo>
                    <a:pt x="408" y="78"/>
                  </a:lnTo>
                  <a:lnTo>
                    <a:pt x="402" y="66"/>
                  </a:lnTo>
                  <a:lnTo>
                    <a:pt x="396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6" y="30"/>
                  </a:lnTo>
                  <a:lnTo>
                    <a:pt x="354" y="18"/>
                  </a:lnTo>
                  <a:lnTo>
                    <a:pt x="342" y="18"/>
                  </a:lnTo>
                  <a:lnTo>
                    <a:pt x="330" y="12"/>
                  </a:lnTo>
                  <a:lnTo>
                    <a:pt x="312" y="6"/>
                  </a:lnTo>
                  <a:lnTo>
                    <a:pt x="300" y="6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6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0" y="204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9" name="Freeform 32"/>
            <p:cNvSpPr>
              <a:spLocks/>
            </p:cNvSpPr>
            <p:nvPr/>
          </p:nvSpPr>
          <p:spPr bwMode="auto">
            <a:xfrm>
              <a:off x="1974" y="1617"/>
              <a:ext cx="432" cy="312"/>
            </a:xfrm>
            <a:custGeom>
              <a:avLst/>
              <a:gdLst>
                <a:gd name="T0" fmla="*/ 6 w 432"/>
                <a:gd name="T1" fmla="*/ 210 h 312"/>
                <a:gd name="T2" fmla="*/ 30 w 432"/>
                <a:gd name="T3" fmla="*/ 222 h 312"/>
                <a:gd name="T4" fmla="*/ 48 w 432"/>
                <a:gd name="T5" fmla="*/ 234 h 312"/>
                <a:gd name="T6" fmla="*/ 78 w 432"/>
                <a:gd name="T7" fmla="*/ 234 h 312"/>
                <a:gd name="T8" fmla="*/ 102 w 432"/>
                <a:gd name="T9" fmla="*/ 234 h 312"/>
                <a:gd name="T10" fmla="*/ 126 w 432"/>
                <a:gd name="T11" fmla="*/ 234 h 312"/>
                <a:gd name="T12" fmla="*/ 138 w 432"/>
                <a:gd name="T13" fmla="*/ 228 h 312"/>
                <a:gd name="T14" fmla="*/ 156 w 432"/>
                <a:gd name="T15" fmla="*/ 252 h 312"/>
                <a:gd name="T16" fmla="*/ 174 w 432"/>
                <a:gd name="T17" fmla="*/ 270 h 312"/>
                <a:gd name="T18" fmla="*/ 192 w 432"/>
                <a:gd name="T19" fmla="*/ 288 h 312"/>
                <a:gd name="T20" fmla="*/ 216 w 432"/>
                <a:gd name="T21" fmla="*/ 300 h 312"/>
                <a:gd name="T22" fmla="*/ 246 w 432"/>
                <a:gd name="T23" fmla="*/ 306 h 312"/>
                <a:gd name="T24" fmla="*/ 270 w 432"/>
                <a:gd name="T25" fmla="*/ 312 h 312"/>
                <a:gd name="T26" fmla="*/ 300 w 432"/>
                <a:gd name="T27" fmla="*/ 312 h 312"/>
                <a:gd name="T28" fmla="*/ 324 w 432"/>
                <a:gd name="T29" fmla="*/ 306 h 312"/>
                <a:gd name="T30" fmla="*/ 348 w 432"/>
                <a:gd name="T31" fmla="*/ 294 h 312"/>
                <a:gd name="T32" fmla="*/ 372 w 432"/>
                <a:gd name="T33" fmla="*/ 282 h 312"/>
                <a:gd name="T34" fmla="*/ 390 w 432"/>
                <a:gd name="T35" fmla="*/ 264 h 312"/>
                <a:gd name="T36" fmla="*/ 408 w 432"/>
                <a:gd name="T37" fmla="*/ 240 h 312"/>
                <a:gd name="T38" fmla="*/ 420 w 432"/>
                <a:gd name="T39" fmla="*/ 216 h 312"/>
                <a:gd name="T40" fmla="*/ 426 w 432"/>
                <a:gd name="T41" fmla="*/ 192 h 312"/>
                <a:gd name="T42" fmla="*/ 432 w 432"/>
                <a:gd name="T43" fmla="*/ 162 h 312"/>
                <a:gd name="T44" fmla="*/ 432 w 432"/>
                <a:gd name="T45" fmla="*/ 138 h 312"/>
                <a:gd name="T46" fmla="*/ 426 w 432"/>
                <a:gd name="T47" fmla="*/ 108 h 312"/>
                <a:gd name="T48" fmla="*/ 414 w 432"/>
                <a:gd name="T49" fmla="*/ 84 h 312"/>
                <a:gd name="T50" fmla="*/ 402 w 432"/>
                <a:gd name="T51" fmla="*/ 60 h 312"/>
                <a:gd name="T52" fmla="*/ 384 w 432"/>
                <a:gd name="T53" fmla="*/ 42 h 312"/>
                <a:gd name="T54" fmla="*/ 360 w 432"/>
                <a:gd name="T55" fmla="*/ 24 h 312"/>
                <a:gd name="T56" fmla="*/ 336 w 432"/>
                <a:gd name="T57" fmla="*/ 12 h 312"/>
                <a:gd name="T58" fmla="*/ 312 w 432"/>
                <a:gd name="T59" fmla="*/ 6 h 312"/>
                <a:gd name="T60" fmla="*/ 288 w 432"/>
                <a:gd name="T61" fmla="*/ 0 h 312"/>
                <a:gd name="T62" fmla="*/ 258 w 432"/>
                <a:gd name="T63" fmla="*/ 0 h 312"/>
                <a:gd name="T64" fmla="*/ 234 w 432"/>
                <a:gd name="T65" fmla="*/ 6 h 312"/>
                <a:gd name="T66" fmla="*/ 210 w 432"/>
                <a:gd name="T67" fmla="*/ 18 h 312"/>
                <a:gd name="T68" fmla="*/ 192 w 432"/>
                <a:gd name="T69" fmla="*/ 24 h 31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432"/>
                <a:gd name="T106" fmla="*/ 0 h 312"/>
                <a:gd name="T107" fmla="*/ 432 w 432"/>
                <a:gd name="T108" fmla="*/ 312 h 31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432" h="312">
                  <a:moveTo>
                    <a:pt x="0" y="198"/>
                  </a:moveTo>
                  <a:lnTo>
                    <a:pt x="6" y="210"/>
                  </a:lnTo>
                  <a:lnTo>
                    <a:pt x="18" y="216"/>
                  </a:lnTo>
                  <a:lnTo>
                    <a:pt x="30" y="222"/>
                  </a:lnTo>
                  <a:lnTo>
                    <a:pt x="36" y="228"/>
                  </a:lnTo>
                  <a:lnTo>
                    <a:pt x="48" y="234"/>
                  </a:lnTo>
                  <a:lnTo>
                    <a:pt x="60" y="234"/>
                  </a:lnTo>
                  <a:lnTo>
                    <a:pt x="78" y="234"/>
                  </a:lnTo>
                  <a:lnTo>
                    <a:pt x="90" y="240"/>
                  </a:lnTo>
                  <a:lnTo>
                    <a:pt x="102" y="234"/>
                  </a:lnTo>
                  <a:lnTo>
                    <a:pt x="114" y="234"/>
                  </a:lnTo>
                  <a:lnTo>
                    <a:pt x="126" y="234"/>
                  </a:lnTo>
                  <a:lnTo>
                    <a:pt x="138" y="228"/>
                  </a:lnTo>
                  <a:lnTo>
                    <a:pt x="150" y="240"/>
                  </a:lnTo>
                  <a:lnTo>
                    <a:pt x="156" y="252"/>
                  </a:lnTo>
                  <a:lnTo>
                    <a:pt x="162" y="258"/>
                  </a:lnTo>
                  <a:lnTo>
                    <a:pt x="174" y="270"/>
                  </a:lnTo>
                  <a:lnTo>
                    <a:pt x="186" y="276"/>
                  </a:lnTo>
                  <a:lnTo>
                    <a:pt x="192" y="288"/>
                  </a:lnTo>
                  <a:lnTo>
                    <a:pt x="204" y="294"/>
                  </a:lnTo>
                  <a:lnTo>
                    <a:pt x="216" y="300"/>
                  </a:lnTo>
                  <a:lnTo>
                    <a:pt x="228" y="306"/>
                  </a:lnTo>
                  <a:lnTo>
                    <a:pt x="246" y="306"/>
                  </a:lnTo>
                  <a:lnTo>
                    <a:pt x="258" y="312"/>
                  </a:lnTo>
                  <a:lnTo>
                    <a:pt x="270" y="312"/>
                  </a:lnTo>
                  <a:lnTo>
                    <a:pt x="282" y="312"/>
                  </a:lnTo>
                  <a:lnTo>
                    <a:pt x="300" y="312"/>
                  </a:lnTo>
                  <a:lnTo>
                    <a:pt x="312" y="306"/>
                  </a:lnTo>
                  <a:lnTo>
                    <a:pt x="324" y="306"/>
                  </a:lnTo>
                  <a:lnTo>
                    <a:pt x="336" y="300"/>
                  </a:lnTo>
                  <a:lnTo>
                    <a:pt x="348" y="294"/>
                  </a:lnTo>
                  <a:lnTo>
                    <a:pt x="360" y="288"/>
                  </a:lnTo>
                  <a:lnTo>
                    <a:pt x="372" y="282"/>
                  </a:lnTo>
                  <a:lnTo>
                    <a:pt x="384" y="270"/>
                  </a:lnTo>
                  <a:lnTo>
                    <a:pt x="390" y="264"/>
                  </a:lnTo>
                  <a:lnTo>
                    <a:pt x="402" y="252"/>
                  </a:lnTo>
                  <a:lnTo>
                    <a:pt x="408" y="240"/>
                  </a:lnTo>
                  <a:lnTo>
                    <a:pt x="414" y="228"/>
                  </a:lnTo>
                  <a:lnTo>
                    <a:pt x="420" y="216"/>
                  </a:lnTo>
                  <a:lnTo>
                    <a:pt x="426" y="204"/>
                  </a:lnTo>
                  <a:lnTo>
                    <a:pt x="426" y="192"/>
                  </a:lnTo>
                  <a:lnTo>
                    <a:pt x="432" y="180"/>
                  </a:lnTo>
                  <a:lnTo>
                    <a:pt x="432" y="162"/>
                  </a:lnTo>
                  <a:lnTo>
                    <a:pt x="432" y="150"/>
                  </a:lnTo>
                  <a:lnTo>
                    <a:pt x="432" y="138"/>
                  </a:lnTo>
                  <a:lnTo>
                    <a:pt x="432" y="126"/>
                  </a:lnTo>
                  <a:lnTo>
                    <a:pt x="426" y="108"/>
                  </a:lnTo>
                  <a:lnTo>
                    <a:pt x="420" y="96"/>
                  </a:lnTo>
                  <a:lnTo>
                    <a:pt x="414" y="84"/>
                  </a:lnTo>
                  <a:lnTo>
                    <a:pt x="408" y="72"/>
                  </a:lnTo>
                  <a:lnTo>
                    <a:pt x="402" y="60"/>
                  </a:lnTo>
                  <a:lnTo>
                    <a:pt x="390" y="54"/>
                  </a:lnTo>
                  <a:lnTo>
                    <a:pt x="384" y="42"/>
                  </a:lnTo>
                  <a:lnTo>
                    <a:pt x="372" y="36"/>
                  </a:lnTo>
                  <a:lnTo>
                    <a:pt x="360" y="24"/>
                  </a:lnTo>
                  <a:lnTo>
                    <a:pt x="354" y="18"/>
                  </a:lnTo>
                  <a:lnTo>
                    <a:pt x="336" y="12"/>
                  </a:lnTo>
                  <a:lnTo>
                    <a:pt x="324" y="6"/>
                  </a:lnTo>
                  <a:lnTo>
                    <a:pt x="312" y="6"/>
                  </a:lnTo>
                  <a:lnTo>
                    <a:pt x="300" y="0"/>
                  </a:lnTo>
                  <a:lnTo>
                    <a:pt x="288" y="0"/>
                  </a:lnTo>
                  <a:lnTo>
                    <a:pt x="276" y="0"/>
                  </a:lnTo>
                  <a:lnTo>
                    <a:pt x="258" y="0"/>
                  </a:lnTo>
                  <a:lnTo>
                    <a:pt x="246" y="6"/>
                  </a:lnTo>
                  <a:lnTo>
                    <a:pt x="234" y="6"/>
                  </a:lnTo>
                  <a:lnTo>
                    <a:pt x="222" y="12"/>
                  </a:lnTo>
                  <a:lnTo>
                    <a:pt x="210" y="18"/>
                  </a:lnTo>
                  <a:lnTo>
                    <a:pt x="198" y="24"/>
                  </a:lnTo>
                  <a:lnTo>
                    <a:pt x="192" y="2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0" name="Freeform 33"/>
            <p:cNvSpPr>
              <a:spLocks/>
            </p:cNvSpPr>
            <p:nvPr/>
          </p:nvSpPr>
          <p:spPr bwMode="auto">
            <a:xfrm>
              <a:off x="1836" y="1497"/>
              <a:ext cx="300" cy="318"/>
            </a:xfrm>
            <a:custGeom>
              <a:avLst/>
              <a:gdLst>
                <a:gd name="T0" fmla="*/ 294 w 300"/>
                <a:gd name="T1" fmla="*/ 6 h 318"/>
                <a:gd name="T2" fmla="*/ 294 w 300"/>
                <a:gd name="T3" fmla="*/ 18 h 318"/>
                <a:gd name="T4" fmla="*/ 300 w 300"/>
                <a:gd name="T5" fmla="*/ 42 h 318"/>
                <a:gd name="T6" fmla="*/ 300 w 300"/>
                <a:gd name="T7" fmla="*/ 66 h 318"/>
                <a:gd name="T8" fmla="*/ 300 w 300"/>
                <a:gd name="T9" fmla="*/ 96 h 318"/>
                <a:gd name="T10" fmla="*/ 300 w 300"/>
                <a:gd name="T11" fmla="*/ 120 h 318"/>
                <a:gd name="T12" fmla="*/ 300 w 300"/>
                <a:gd name="T13" fmla="*/ 144 h 318"/>
                <a:gd name="T14" fmla="*/ 294 w 300"/>
                <a:gd name="T15" fmla="*/ 168 h 318"/>
                <a:gd name="T16" fmla="*/ 294 w 300"/>
                <a:gd name="T17" fmla="*/ 192 h 318"/>
                <a:gd name="T18" fmla="*/ 288 w 300"/>
                <a:gd name="T19" fmla="*/ 216 h 318"/>
                <a:gd name="T20" fmla="*/ 282 w 300"/>
                <a:gd name="T21" fmla="*/ 240 h 318"/>
                <a:gd name="T22" fmla="*/ 252 w 300"/>
                <a:gd name="T23" fmla="*/ 252 h 318"/>
                <a:gd name="T24" fmla="*/ 222 w 300"/>
                <a:gd name="T25" fmla="*/ 264 h 318"/>
                <a:gd name="T26" fmla="*/ 186 w 300"/>
                <a:gd name="T27" fmla="*/ 276 h 318"/>
                <a:gd name="T28" fmla="*/ 156 w 300"/>
                <a:gd name="T29" fmla="*/ 288 h 318"/>
                <a:gd name="T30" fmla="*/ 120 w 300"/>
                <a:gd name="T31" fmla="*/ 294 h 318"/>
                <a:gd name="T32" fmla="*/ 90 w 300"/>
                <a:gd name="T33" fmla="*/ 306 h 318"/>
                <a:gd name="T34" fmla="*/ 54 w 300"/>
                <a:gd name="T35" fmla="*/ 312 h 318"/>
                <a:gd name="T36" fmla="*/ 24 w 300"/>
                <a:gd name="T37" fmla="*/ 318 h 318"/>
                <a:gd name="T38" fmla="*/ 24 w 300"/>
                <a:gd name="T39" fmla="*/ 318 h 318"/>
                <a:gd name="T40" fmla="*/ 12 w 300"/>
                <a:gd name="T41" fmla="*/ 294 h 318"/>
                <a:gd name="T42" fmla="*/ 12 w 300"/>
                <a:gd name="T43" fmla="*/ 270 h 318"/>
                <a:gd name="T44" fmla="*/ 6 w 300"/>
                <a:gd name="T45" fmla="*/ 246 h 318"/>
                <a:gd name="T46" fmla="*/ 6 w 300"/>
                <a:gd name="T47" fmla="*/ 222 h 318"/>
                <a:gd name="T48" fmla="*/ 0 w 300"/>
                <a:gd name="T49" fmla="*/ 198 h 318"/>
                <a:gd name="T50" fmla="*/ 0 w 300"/>
                <a:gd name="T51" fmla="*/ 174 h 318"/>
                <a:gd name="T52" fmla="*/ 0 w 300"/>
                <a:gd name="T53" fmla="*/ 150 h 318"/>
                <a:gd name="T54" fmla="*/ 6 w 300"/>
                <a:gd name="T55" fmla="*/ 126 h 318"/>
                <a:gd name="T56" fmla="*/ 6 w 300"/>
                <a:gd name="T57" fmla="*/ 102 h 318"/>
                <a:gd name="T58" fmla="*/ 12 w 300"/>
                <a:gd name="T59" fmla="*/ 84 h 318"/>
                <a:gd name="T60" fmla="*/ 12 w 300"/>
                <a:gd name="T61" fmla="*/ 60 h 318"/>
                <a:gd name="T62" fmla="*/ 24 w 300"/>
                <a:gd name="T63" fmla="*/ 36 h 318"/>
                <a:gd name="T64" fmla="*/ 30 w 300"/>
                <a:gd name="T65" fmla="*/ 12 h 318"/>
                <a:gd name="T66" fmla="*/ 36 w 300"/>
                <a:gd name="T67" fmla="*/ 12 h 318"/>
                <a:gd name="T68" fmla="*/ 66 w 300"/>
                <a:gd name="T69" fmla="*/ 6 h 318"/>
                <a:gd name="T70" fmla="*/ 96 w 300"/>
                <a:gd name="T71" fmla="*/ 0 h 318"/>
                <a:gd name="T72" fmla="*/ 132 w 300"/>
                <a:gd name="T73" fmla="*/ 0 h 318"/>
                <a:gd name="T74" fmla="*/ 162 w 300"/>
                <a:gd name="T75" fmla="*/ 0 h 318"/>
                <a:gd name="T76" fmla="*/ 198 w 300"/>
                <a:gd name="T77" fmla="*/ 0 h 318"/>
                <a:gd name="T78" fmla="*/ 228 w 300"/>
                <a:gd name="T79" fmla="*/ 0 h 318"/>
                <a:gd name="T80" fmla="*/ 258 w 300"/>
                <a:gd name="T81" fmla="*/ 0 h 318"/>
                <a:gd name="T82" fmla="*/ 294 w 300"/>
                <a:gd name="T83" fmla="*/ 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  <a:close/>
                </a:path>
              </a:pathLst>
            </a:custGeom>
            <a:solidFill>
              <a:srgbClr val="0023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1" name="Freeform 34"/>
            <p:cNvSpPr>
              <a:spLocks/>
            </p:cNvSpPr>
            <p:nvPr/>
          </p:nvSpPr>
          <p:spPr bwMode="auto">
            <a:xfrm>
              <a:off x="1836" y="1497"/>
              <a:ext cx="300" cy="318"/>
            </a:xfrm>
            <a:custGeom>
              <a:avLst/>
              <a:gdLst>
                <a:gd name="T0" fmla="*/ 294 w 300"/>
                <a:gd name="T1" fmla="*/ 6 h 318"/>
                <a:gd name="T2" fmla="*/ 294 w 300"/>
                <a:gd name="T3" fmla="*/ 18 h 318"/>
                <a:gd name="T4" fmla="*/ 300 w 300"/>
                <a:gd name="T5" fmla="*/ 42 h 318"/>
                <a:gd name="T6" fmla="*/ 300 w 300"/>
                <a:gd name="T7" fmla="*/ 66 h 318"/>
                <a:gd name="T8" fmla="*/ 300 w 300"/>
                <a:gd name="T9" fmla="*/ 96 h 318"/>
                <a:gd name="T10" fmla="*/ 300 w 300"/>
                <a:gd name="T11" fmla="*/ 120 h 318"/>
                <a:gd name="T12" fmla="*/ 300 w 300"/>
                <a:gd name="T13" fmla="*/ 144 h 318"/>
                <a:gd name="T14" fmla="*/ 294 w 300"/>
                <a:gd name="T15" fmla="*/ 168 h 318"/>
                <a:gd name="T16" fmla="*/ 294 w 300"/>
                <a:gd name="T17" fmla="*/ 192 h 318"/>
                <a:gd name="T18" fmla="*/ 288 w 300"/>
                <a:gd name="T19" fmla="*/ 216 h 318"/>
                <a:gd name="T20" fmla="*/ 282 w 300"/>
                <a:gd name="T21" fmla="*/ 240 h 318"/>
                <a:gd name="T22" fmla="*/ 252 w 300"/>
                <a:gd name="T23" fmla="*/ 252 h 318"/>
                <a:gd name="T24" fmla="*/ 222 w 300"/>
                <a:gd name="T25" fmla="*/ 264 h 318"/>
                <a:gd name="T26" fmla="*/ 186 w 300"/>
                <a:gd name="T27" fmla="*/ 276 h 318"/>
                <a:gd name="T28" fmla="*/ 156 w 300"/>
                <a:gd name="T29" fmla="*/ 288 h 318"/>
                <a:gd name="T30" fmla="*/ 120 w 300"/>
                <a:gd name="T31" fmla="*/ 294 h 318"/>
                <a:gd name="T32" fmla="*/ 90 w 300"/>
                <a:gd name="T33" fmla="*/ 306 h 318"/>
                <a:gd name="T34" fmla="*/ 54 w 300"/>
                <a:gd name="T35" fmla="*/ 312 h 318"/>
                <a:gd name="T36" fmla="*/ 24 w 300"/>
                <a:gd name="T37" fmla="*/ 318 h 318"/>
                <a:gd name="T38" fmla="*/ 24 w 300"/>
                <a:gd name="T39" fmla="*/ 318 h 318"/>
                <a:gd name="T40" fmla="*/ 12 w 300"/>
                <a:gd name="T41" fmla="*/ 294 h 318"/>
                <a:gd name="T42" fmla="*/ 12 w 300"/>
                <a:gd name="T43" fmla="*/ 270 h 318"/>
                <a:gd name="T44" fmla="*/ 6 w 300"/>
                <a:gd name="T45" fmla="*/ 246 h 318"/>
                <a:gd name="T46" fmla="*/ 6 w 300"/>
                <a:gd name="T47" fmla="*/ 222 h 318"/>
                <a:gd name="T48" fmla="*/ 0 w 300"/>
                <a:gd name="T49" fmla="*/ 198 h 318"/>
                <a:gd name="T50" fmla="*/ 0 w 300"/>
                <a:gd name="T51" fmla="*/ 174 h 318"/>
                <a:gd name="T52" fmla="*/ 0 w 300"/>
                <a:gd name="T53" fmla="*/ 150 h 318"/>
                <a:gd name="T54" fmla="*/ 6 w 300"/>
                <a:gd name="T55" fmla="*/ 126 h 318"/>
                <a:gd name="T56" fmla="*/ 6 w 300"/>
                <a:gd name="T57" fmla="*/ 102 h 318"/>
                <a:gd name="T58" fmla="*/ 12 w 300"/>
                <a:gd name="T59" fmla="*/ 84 h 318"/>
                <a:gd name="T60" fmla="*/ 12 w 300"/>
                <a:gd name="T61" fmla="*/ 60 h 318"/>
                <a:gd name="T62" fmla="*/ 24 w 300"/>
                <a:gd name="T63" fmla="*/ 36 h 318"/>
                <a:gd name="T64" fmla="*/ 30 w 300"/>
                <a:gd name="T65" fmla="*/ 12 h 318"/>
                <a:gd name="T66" fmla="*/ 36 w 300"/>
                <a:gd name="T67" fmla="*/ 12 h 318"/>
                <a:gd name="T68" fmla="*/ 66 w 300"/>
                <a:gd name="T69" fmla="*/ 6 h 318"/>
                <a:gd name="T70" fmla="*/ 96 w 300"/>
                <a:gd name="T71" fmla="*/ 0 h 318"/>
                <a:gd name="T72" fmla="*/ 132 w 300"/>
                <a:gd name="T73" fmla="*/ 0 h 318"/>
                <a:gd name="T74" fmla="*/ 162 w 300"/>
                <a:gd name="T75" fmla="*/ 0 h 318"/>
                <a:gd name="T76" fmla="*/ 198 w 300"/>
                <a:gd name="T77" fmla="*/ 0 h 318"/>
                <a:gd name="T78" fmla="*/ 228 w 300"/>
                <a:gd name="T79" fmla="*/ 0 h 318"/>
                <a:gd name="T80" fmla="*/ 258 w 300"/>
                <a:gd name="T81" fmla="*/ 0 h 318"/>
                <a:gd name="T82" fmla="*/ 294 w 300"/>
                <a:gd name="T83" fmla="*/ 6 h 31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00"/>
                <a:gd name="T127" fmla="*/ 0 h 318"/>
                <a:gd name="T128" fmla="*/ 300 w 300"/>
                <a:gd name="T129" fmla="*/ 318 h 31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00" h="318">
                  <a:moveTo>
                    <a:pt x="294" y="6"/>
                  </a:moveTo>
                  <a:lnTo>
                    <a:pt x="294" y="18"/>
                  </a:lnTo>
                  <a:lnTo>
                    <a:pt x="300" y="42"/>
                  </a:lnTo>
                  <a:lnTo>
                    <a:pt x="300" y="66"/>
                  </a:lnTo>
                  <a:lnTo>
                    <a:pt x="300" y="96"/>
                  </a:lnTo>
                  <a:lnTo>
                    <a:pt x="300" y="120"/>
                  </a:lnTo>
                  <a:lnTo>
                    <a:pt x="300" y="144"/>
                  </a:lnTo>
                  <a:lnTo>
                    <a:pt x="294" y="168"/>
                  </a:lnTo>
                  <a:lnTo>
                    <a:pt x="294" y="192"/>
                  </a:lnTo>
                  <a:lnTo>
                    <a:pt x="288" y="216"/>
                  </a:lnTo>
                  <a:lnTo>
                    <a:pt x="282" y="240"/>
                  </a:lnTo>
                  <a:lnTo>
                    <a:pt x="252" y="252"/>
                  </a:lnTo>
                  <a:lnTo>
                    <a:pt x="222" y="264"/>
                  </a:lnTo>
                  <a:lnTo>
                    <a:pt x="186" y="276"/>
                  </a:lnTo>
                  <a:lnTo>
                    <a:pt x="156" y="288"/>
                  </a:lnTo>
                  <a:lnTo>
                    <a:pt x="120" y="294"/>
                  </a:lnTo>
                  <a:lnTo>
                    <a:pt x="90" y="306"/>
                  </a:lnTo>
                  <a:lnTo>
                    <a:pt x="54" y="312"/>
                  </a:lnTo>
                  <a:lnTo>
                    <a:pt x="24" y="318"/>
                  </a:lnTo>
                  <a:lnTo>
                    <a:pt x="12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96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  <a:lnTo>
                    <a:pt x="294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2" name="Freeform 35"/>
            <p:cNvSpPr>
              <a:spLocks/>
            </p:cNvSpPr>
            <p:nvPr/>
          </p:nvSpPr>
          <p:spPr bwMode="auto">
            <a:xfrm>
              <a:off x="1878" y="1527"/>
              <a:ext cx="228" cy="246"/>
            </a:xfrm>
            <a:custGeom>
              <a:avLst/>
              <a:gdLst>
                <a:gd name="T0" fmla="*/ 12 w 228"/>
                <a:gd name="T1" fmla="*/ 12 h 246"/>
                <a:gd name="T2" fmla="*/ 6 w 228"/>
                <a:gd name="T3" fmla="*/ 36 h 246"/>
                <a:gd name="T4" fmla="*/ 6 w 228"/>
                <a:gd name="T5" fmla="*/ 60 h 246"/>
                <a:gd name="T6" fmla="*/ 0 w 228"/>
                <a:gd name="T7" fmla="*/ 84 h 246"/>
                <a:gd name="T8" fmla="*/ 0 w 228"/>
                <a:gd name="T9" fmla="*/ 108 h 246"/>
                <a:gd name="T10" fmla="*/ 0 w 228"/>
                <a:gd name="T11" fmla="*/ 138 h 246"/>
                <a:gd name="T12" fmla="*/ 0 w 228"/>
                <a:gd name="T13" fmla="*/ 162 h 246"/>
                <a:gd name="T14" fmla="*/ 0 w 228"/>
                <a:gd name="T15" fmla="*/ 186 h 246"/>
                <a:gd name="T16" fmla="*/ 0 w 228"/>
                <a:gd name="T17" fmla="*/ 210 h 246"/>
                <a:gd name="T18" fmla="*/ 6 w 228"/>
                <a:gd name="T19" fmla="*/ 234 h 246"/>
                <a:gd name="T20" fmla="*/ 12 w 228"/>
                <a:gd name="T21" fmla="*/ 246 h 246"/>
                <a:gd name="T22" fmla="*/ 42 w 228"/>
                <a:gd name="T23" fmla="*/ 240 h 246"/>
                <a:gd name="T24" fmla="*/ 72 w 228"/>
                <a:gd name="T25" fmla="*/ 234 h 246"/>
                <a:gd name="T26" fmla="*/ 102 w 228"/>
                <a:gd name="T27" fmla="*/ 228 h 246"/>
                <a:gd name="T28" fmla="*/ 132 w 228"/>
                <a:gd name="T29" fmla="*/ 216 h 246"/>
                <a:gd name="T30" fmla="*/ 168 w 228"/>
                <a:gd name="T31" fmla="*/ 204 h 246"/>
                <a:gd name="T32" fmla="*/ 198 w 228"/>
                <a:gd name="T33" fmla="*/ 198 h 246"/>
                <a:gd name="T34" fmla="*/ 210 w 228"/>
                <a:gd name="T35" fmla="*/ 186 h 246"/>
                <a:gd name="T36" fmla="*/ 216 w 228"/>
                <a:gd name="T37" fmla="*/ 162 h 246"/>
                <a:gd name="T38" fmla="*/ 222 w 228"/>
                <a:gd name="T39" fmla="*/ 138 h 246"/>
                <a:gd name="T40" fmla="*/ 222 w 228"/>
                <a:gd name="T41" fmla="*/ 114 h 246"/>
                <a:gd name="T42" fmla="*/ 228 w 228"/>
                <a:gd name="T43" fmla="*/ 84 h 246"/>
                <a:gd name="T44" fmla="*/ 228 w 228"/>
                <a:gd name="T45" fmla="*/ 60 h 246"/>
                <a:gd name="T46" fmla="*/ 228 w 228"/>
                <a:gd name="T47" fmla="*/ 36 h 246"/>
                <a:gd name="T48" fmla="*/ 222 w 228"/>
                <a:gd name="T49" fmla="*/ 6 h 246"/>
                <a:gd name="T50" fmla="*/ 222 w 228"/>
                <a:gd name="T51" fmla="*/ 6 h 246"/>
                <a:gd name="T52" fmla="*/ 198 w 228"/>
                <a:gd name="T53" fmla="*/ 6 h 246"/>
                <a:gd name="T54" fmla="*/ 174 w 228"/>
                <a:gd name="T55" fmla="*/ 0 h 246"/>
                <a:gd name="T56" fmla="*/ 150 w 228"/>
                <a:gd name="T57" fmla="*/ 0 h 246"/>
                <a:gd name="T58" fmla="*/ 126 w 228"/>
                <a:gd name="T59" fmla="*/ 0 h 246"/>
                <a:gd name="T60" fmla="*/ 96 w 228"/>
                <a:gd name="T61" fmla="*/ 0 h 246"/>
                <a:gd name="T62" fmla="*/ 72 w 228"/>
                <a:gd name="T63" fmla="*/ 0 h 246"/>
                <a:gd name="T64" fmla="*/ 48 w 228"/>
                <a:gd name="T65" fmla="*/ 6 h 246"/>
                <a:gd name="T66" fmla="*/ 24 w 228"/>
                <a:gd name="T67" fmla="*/ 12 h 246"/>
                <a:gd name="T68" fmla="*/ 18 w 228"/>
                <a:gd name="T69" fmla="*/ 12 h 246"/>
                <a:gd name="T70" fmla="*/ 12 w 228"/>
                <a:gd name="T71" fmla="*/ 12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3" name="Freeform 36"/>
            <p:cNvSpPr>
              <a:spLocks/>
            </p:cNvSpPr>
            <p:nvPr/>
          </p:nvSpPr>
          <p:spPr bwMode="auto">
            <a:xfrm>
              <a:off x="1878" y="1527"/>
              <a:ext cx="228" cy="246"/>
            </a:xfrm>
            <a:custGeom>
              <a:avLst/>
              <a:gdLst>
                <a:gd name="T0" fmla="*/ 12 w 228"/>
                <a:gd name="T1" fmla="*/ 12 h 246"/>
                <a:gd name="T2" fmla="*/ 6 w 228"/>
                <a:gd name="T3" fmla="*/ 36 h 246"/>
                <a:gd name="T4" fmla="*/ 6 w 228"/>
                <a:gd name="T5" fmla="*/ 60 h 246"/>
                <a:gd name="T6" fmla="*/ 0 w 228"/>
                <a:gd name="T7" fmla="*/ 84 h 246"/>
                <a:gd name="T8" fmla="*/ 0 w 228"/>
                <a:gd name="T9" fmla="*/ 108 h 246"/>
                <a:gd name="T10" fmla="*/ 0 w 228"/>
                <a:gd name="T11" fmla="*/ 138 h 246"/>
                <a:gd name="T12" fmla="*/ 0 w 228"/>
                <a:gd name="T13" fmla="*/ 162 h 246"/>
                <a:gd name="T14" fmla="*/ 0 w 228"/>
                <a:gd name="T15" fmla="*/ 186 h 246"/>
                <a:gd name="T16" fmla="*/ 0 w 228"/>
                <a:gd name="T17" fmla="*/ 210 h 246"/>
                <a:gd name="T18" fmla="*/ 6 w 228"/>
                <a:gd name="T19" fmla="*/ 234 h 246"/>
                <a:gd name="T20" fmla="*/ 12 w 228"/>
                <a:gd name="T21" fmla="*/ 246 h 246"/>
                <a:gd name="T22" fmla="*/ 42 w 228"/>
                <a:gd name="T23" fmla="*/ 240 h 246"/>
                <a:gd name="T24" fmla="*/ 72 w 228"/>
                <a:gd name="T25" fmla="*/ 234 h 246"/>
                <a:gd name="T26" fmla="*/ 102 w 228"/>
                <a:gd name="T27" fmla="*/ 228 h 246"/>
                <a:gd name="T28" fmla="*/ 132 w 228"/>
                <a:gd name="T29" fmla="*/ 216 h 246"/>
                <a:gd name="T30" fmla="*/ 168 w 228"/>
                <a:gd name="T31" fmla="*/ 204 h 246"/>
                <a:gd name="T32" fmla="*/ 198 w 228"/>
                <a:gd name="T33" fmla="*/ 198 h 246"/>
                <a:gd name="T34" fmla="*/ 210 w 228"/>
                <a:gd name="T35" fmla="*/ 186 h 246"/>
                <a:gd name="T36" fmla="*/ 216 w 228"/>
                <a:gd name="T37" fmla="*/ 162 h 246"/>
                <a:gd name="T38" fmla="*/ 222 w 228"/>
                <a:gd name="T39" fmla="*/ 138 h 246"/>
                <a:gd name="T40" fmla="*/ 222 w 228"/>
                <a:gd name="T41" fmla="*/ 114 h 246"/>
                <a:gd name="T42" fmla="*/ 228 w 228"/>
                <a:gd name="T43" fmla="*/ 84 h 246"/>
                <a:gd name="T44" fmla="*/ 228 w 228"/>
                <a:gd name="T45" fmla="*/ 60 h 246"/>
                <a:gd name="T46" fmla="*/ 228 w 228"/>
                <a:gd name="T47" fmla="*/ 36 h 246"/>
                <a:gd name="T48" fmla="*/ 222 w 228"/>
                <a:gd name="T49" fmla="*/ 6 h 246"/>
                <a:gd name="T50" fmla="*/ 222 w 228"/>
                <a:gd name="T51" fmla="*/ 6 h 246"/>
                <a:gd name="T52" fmla="*/ 198 w 228"/>
                <a:gd name="T53" fmla="*/ 6 h 246"/>
                <a:gd name="T54" fmla="*/ 174 w 228"/>
                <a:gd name="T55" fmla="*/ 0 h 246"/>
                <a:gd name="T56" fmla="*/ 150 w 228"/>
                <a:gd name="T57" fmla="*/ 0 h 246"/>
                <a:gd name="T58" fmla="*/ 126 w 228"/>
                <a:gd name="T59" fmla="*/ 0 h 246"/>
                <a:gd name="T60" fmla="*/ 96 w 228"/>
                <a:gd name="T61" fmla="*/ 0 h 246"/>
                <a:gd name="T62" fmla="*/ 72 w 228"/>
                <a:gd name="T63" fmla="*/ 0 h 246"/>
                <a:gd name="T64" fmla="*/ 48 w 228"/>
                <a:gd name="T65" fmla="*/ 6 h 246"/>
                <a:gd name="T66" fmla="*/ 24 w 228"/>
                <a:gd name="T67" fmla="*/ 12 h 246"/>
                <a:gd name="T68" fmla="*/ 18 w 228"/>
                <a:gd name="T69" fmla="*/ 12 h 246"/>
                <a:gd name="T70" fmla="*/ 12 w 228"/>
                <a:gd name="T71" fmla="*/ 12 h 24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8"/>
                <a:gd name="T109" fmla="*/ 0 h 246"/>
                <a:gd name="T110" fmla="*/ 228 w 228"/>
                <a:gd name="T111" fmla="*/ 246 h 24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8" h="246">
                  <a:moveTo>
                    <a:pt x="12" y="12"/>
                  </a:moveTo>
                  <a:lnTo>
                    <a:pt x="6" y="36"/>
                  </a:lnTo>
                  <a:lnTo>
                    <a:pt x="6" y="60"/>
                  </a:lnTo>
                  <a:lnTo>
                    <a:pt x="0" y="84"/>
                  </a:lnTo>
                  <a:lnTo>
                    <a:pt x="0" y="108"/>
                  </a:lnTo>
                  <a:lnTo>
                    <a:pt x="0" y="138"/>
                  </a:lnTo>
                  <a:lnTo>
                    <a:pt x="0" y="162"/>
                  </a:lnTo>
                  <a:lnTo>
                    <a:pt x="0" y="186"/>
                  </a:lnTo>
                  <a:lnTo>
                    <a:pt x="0" y="210"/>
                  </a:lnTo>
                  <a:lnTo>
                    <a:pt x="6" y="234"/>
                  </a:lnTo>
                  <a:lnTo>
                    <a:pt x="12" y="246"/>
                  </a:lnTo>
                  <a:lnTo>
                    <a:pt x="42" y="240"/>
                  </a:lnTo>
                  <a:lnTo>
                    <a:pt x="72" y="234"/>
                  </a:lnTo>
                  <a:lnTo>
                    <a:pt x="102" y="228"/>
                  </a:lnTo>
                  <a:lnTo>
                    <a:pt x="132" y="216"/>
                  </a:lnTo>
                  <a:lnTo>
                    <a:pt x="168" y="204"/>
                  </a:lnTo>
                  <a:lnTo>
                    <a:pt x="198" y="198"/>
                  </a:lnTo>
                  <a:lnTo>
                    <a:pt x="210" y="186"/>
                  </a:lnTo>
                  <a:lnTo>
                    <a:pt x="216" y="162"/>
                  </a:lnTo>
                  <a:lnTo>
                    <a:pt x="222" y="138"/>
                  </a:lnTo>
                  <a:lnTo>
                    <a:pt x="222" y="114"/>
                  </a:lnTo>
                  <a:lnTo>
                    <a:pt x="228" y="84"/>
                  </a:lnTo>
                  <a:lnTo>
                    <a:pt x="228" y="60"/>
                  </a:lnTo>
                  <a:lnTo>
                    <a:pt x="228" y="36"/>
                  </a:lnTo>
                  <a:lnTo>
                    <a:pt x="222" y="6"/>
                  </a:lnTo>
                  <a:lnTo>
                    <a:pt x="198" y="6"/>
                  </a:lnTo>
                  <a:lnTo>
                    <a:pt x="174" y="0"/>
                  </a:lnTo>
                  <a:lnTo>
                    <a:pt x="150" y="0"/>
                  </a:lnTo>
                  <a:lnTo>
                    <a:pt x="126" y="0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8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4" name="Freeform 37"/>
            <p:cNvSpPr>
              <a:spLocks/>
            </p:cNvSpPr>
            <p:nvPr/>
          </p:nvSpPr>
          <p:spPr bwMode="auto">
            <a:xfrm>
              <a:off x="1962" y="1545"/>
              <a:ext cx="60" cy="60"/>
            </a:xfrm>
            <a:custGeom>
              <a:avLst/>
              <a:gdLst>
                <a:gd name="T0" fmla="*/ 60 w 60"/>
                <a:gd name="T1" fmla="*/ 30 h 60"/>
                <a:gd name="T2" fmla="*/ 60 w 60"/>
                <a:gd name="T3" fmla="*/ 24 h 60"/>
                <a:gd name="T4" fmla="*/ 60 w 60"/>
                <a:gd name="T5" fmla="*/ 18 h 60"/>
                <a:gd name="T6" fmla="*/ 54 w 60"/>
                <a:gd name="T7" fmla="*/ 12 h 60"/>
                <a:gd name="T8" fmla="*/ 54 w 60"/>
                <a:gd name="T9" fmla="*/ 6 h 60"/>
                <a:gd name="T10" fmla="*/ 48 w 60"/>
                <a:gd name="T11" fmla="*/ 6 h 60"/>
                <a:gd name="T12" fmla="*/ 42 w 60"/>
                <a:gd name="T13" fmla="*/ 0 h 60"/>
                <a:gd name="T14" fmla="*/ 36 w 60"/>
                <a:gd name="T15" fmla="*/ 0 h 60"/>
                <a:gd name="T16" fmla="*/ 30 w 60"/>
                <a:gd name="T17" fmla="*/ 0 h 60"/>
                <a:gd name="T18" fmla="*/ 24 w 60"/>
                <a:gd name="T19" fmla="*/ 0 h 60"/>
                <a:gd name="T20" fmla="*/ 18 w 60"/>
                <a:gd name="T21" fmla="*/ 0 h 60"/>
                <a:gd name="T22" fmla="*/ 12 w 60"/>
                <a:gd name="T23" fmla="*/ 6 h 60"/>
                <a:gd name="T24" fmla="*/ 6 w 60"/>
                <a:gd name="T25" fmla="*/ 6 h 60"/>
                <a:gd name="T26" fmla="*/ 6 w 60"/>
                <a:gd name="T27" fmla="*/ 12 h 60"/>
                <a:gd name="T28" fmla="*/ 0 w 60"/>
                <a:gd name="T29" fmla="*/ 18 h 60"/>
                <a:gd name="T30" fmla="*/ 0 w 60"/>
                <a:gd name="T31" fmla="*/ 24 h 60"/>
                <a:gd name="T32" fmla="*/ 0 w 60"/>
                <a:gd name="T33" fmla="*/ 30 h 60"/>
                <a:gd name="T34" fmla="*/ 0 w 60"/>
                <a:gd name="T35" fmla="*/ 36 h 60"/>
                <a:gd name="T36" fmla="*/ 6 w 60"/>
                <a:gd name="T37" fmla="*/ 42 h 60"/>
                <a:gd name="T38" fmla="*/ 6 w 60"/>
                <a:gd name="T39" fmla="*/ 48 h 60"/>
                <a:gd name="T40" fmla="*/ 12 w 60"/>
                <a:gd name="T41" fmla="*/ 48 h 60"/>
                <a:gd name="T42" fmla="*/ 12 w 60"/>
                <a:gd name="T43" fmla="*/ 54 h 60"/>
                <a:gd name="T44" fmla="*/ 18 w 60"/>
                <a:gd name="T45" fmla="*/ 54 h 60"/>
                <a:gd name="T46" fmla="*/ 24 w 60"/>
                <a:gd name="T47" fmla="*/ 60 h 60"/>
                <a:gd name="T48" fmla="*/ 30 w 60"/>
                <a:gd name="T49" fmla="*/ 60 h 60"/>
                <a:gd name="T50" fmla="*/ 36 w 60"/>
                <a:gd name="T51" fmla="*/ 60 h 60"/>
                <a:gd name="T52" fmla="*/ 42 w 60"/>
                <a:gd name="T53" fmla="*/ 54 h 60"/>
                <a:gd name="T54" fmla="*/ 48 w 60"/>
                <a:gd name="T55" fmla="*/ 54 h 60"/>
                <a:gd name="T56" fmla="*/ 54 w 60"/>
                <a:gd name="T57" fmla="*/ 48 h 60"/>
                <a:gd name="T58" fmla="*/ 54 w 60"/>
                <a:gd name="T59" fmla="*/ 42 h 60"/>
                <a:gd name="T60" fmla="*/ 60 w 60"/>
                <a:gd name="T61" fmla="*/ 42 h 60"/>
                <a:gd name="T62" fmla="*/ 60 w 60"/>
                <a:gd name="T63" fmla="*/ 36 h 60"/>
                <a:gd name="T64" fmla="*/ 60 w 60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5" name="Freeform 38"/>
            <p:cNvSpPr>
              <a:spLocks/>
            </p:cNvSpPr>
            <p:nvPr/>
          </p:nvSpPr>
          <p:spPr bwMode="auto">
            <a:xfrm>
              <a:off x="1962" y="1545"/>
              <a:ext cx="60" cy="60"/>
            </a:xfrm>
            <a:custGeom>
              <a:avLst/>
              <a:gdLst>
                <a:gd name="T0" fmla="*/ 60 w 60"/>
                <a:gd name="T1" fmla="*/ 30 h 60"/>
                <a:gd name="T2" fmla="*/ 60 w 60"/>
                <a:gd name="T3" fmla="*/ 24 h 60"/>
                <a:gd name="T4" fmla="*/ 60 w 60"/>
                <a:gd name="T5" fmla="*/ 18 h 60"/>
                <a:gd name="T6" fmla="*/ 54 w 60"/>
                <a:gd name="T7" fmla="*/ 12 h 60"/>
                <a:gd name="T8" fmla="*/ 54 w 60"/>
                <a:gd name="T9" fmla="*/ 6 h 60"/>
                <a:gd name="T10" fmla="*/ 48 w 60"/>
                <a:gd name="T11" fmla="*/ 6 h 60"/>
                <a:gd name="T12" fmla="*/ 42 w 60"/>
                <a:gd name="T13" fmla="*/ 0 h 60"/>
                <a:gd name="T14" fmla="*/ 36 w 60"/>
                <a:gd name="T15" fmla="*/ 0 h 60"/>
                <a:gd name="T16" fmla="*/ 30 w 60"/>
                <a:gd name="T17" fmla="*/ 0 h 60"/>
                <a:gd name="T18" fmla="*/ 24 w 60"/>
                <a:gd name="T19" fmla="*/ 0 h 60"/>
                <a:gd name="T20" fmla="*/ 18 w 60"/>
                <a:gd name="T21" fmla="*/ 0 h 60"/>
                <a:gd name="T22" fmla="*/ 12 w 60"/>
                <a:gd name="T23" fmla="*/ 6 h 60"/>
                <a:gd name="T24" fmla="*/ 6 w 60"/>
                <a:gd name="T25" fmla="*/ 6 h 60"/>
                <a:gd name="T26" fmla="*/ 6 w 60"/>
                <a:gd name="T27" fmla="*/ 12 h 60"/>
                <a:gd name="T28" fmla="*/ 0 w 60"/>
                <a:gd name="T29" fmla="*/ 18 h 60"/>
                <a:gd name="T30" fmla="*/ 0 w 60"/>
                <a:gd name="T31" fmla="*/ 24 h 60"/>
                <a:gd name="T32" fmla="*/ 0 w 60"/>
                <a:gd name="T33" fmla="*/ 30 h 60"/>
                <a:gd name="T34" fmla="*/ 0 w 60"/>
                <a:gd name="T35" fmla="*/ 36 h 60"/>
                <a:gd name="T36" fmla="*/ 6 w 60"/>
                <a:gd name="T37" fmla="*/ 42 h 60"/>
                <a:gd name="T38" fmla="*/ 6 w 60"/>
                <a:gd name="T39" fmla="*/ 48 h 60"/>
                <a:gd name="T40" fmla="*/ 12 w 60"/>
                <a:gd name="T41" fmla="*/ 48 h 60"/>
                <a:gd name="T42" fmla="*/ 12 w 60"/>
                <a:gd name="T43" fmla="*/ 54 h 60"/>
                <a:gd name="T44" fmla="*/ 18 w 60"/>
                <a:gd name="T45" fmla="*/ 54 h 60"/>
                <a:gd name="T46" fmla="*/ 24 w 60"/>
                <a:gd name="T47" fmla="*/ 60 h 60"/>
                <a:gd name="T48" fmla="*/ 30 w 60"/>
                <a:gd name="T49" fmla="*/ 60 h 60"/>
                <a:gd name="T50" fmla="*/ 36 w 60"/>
                <a:gd name="T51" fmla="*/ 60 h 60"/>
                <a:gd name="T52" fmla="*/ 42 w 60"/>
                <a:gd name="T53" fmla="*/ 54 h 60"/>
                <a:gd name="T54" fmla="*/ 48 w 60"/>
                <a:gd name="T55" fmla="*/ 54 h 60"/>
                <a:gd name="T56" fmla="*/ 54 w 60"/>
                <a:gd name="T57" fmla="*/ 48 h 60"/>
                <a:gd name="T58" fmla="*/ 54 w 60"/>
                <a:gd name="T59" fmla="*/ 42 h 60"/>
                <a:gd name="T60" fmla="*/ 60 w 60"/>
                <a:gd name="T61" fmla="*/ 42 h 60"/>
                <a:gd name="T62" fmla="*/ 60 w 60"/>
                <a:gd name="T63" fmla="*/ 36 h 60"/>
                <a:gd name="T64" fmla="*/ 60 w 60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0"/>
                <a:gd name="T100" fmla="*/ 0 h 60"/>
                <a:gd name="T101" fmla="*/ 60 w 60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0" h="60">
                  <a:moveTo>
                    <a:pt x="60" y="30"/>
                  </a:moveTo>
                  <a:lnTo>
                    <a:pt x="60" y="24"/>
                  </a:lnTo>
                  <a:lnTo>
                    <a:pt x="60" y="18"/>
                  </a:lnTo>
                  <a:lnTo>
                    <a:pt x="54" y="12"/>
                  </a:lnTo>
                  <a:lnTo>
                    <a:pt x="54" y="6"/>
                  </a:lnTo>
                  <a:lnTo>
                    <a:pt x="48" y="6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2" y="6"/>
                  </a:lnTo>
                  <a:lnTo>
                    <a:pt x="6" y="6"/>
                  </a:lnTo>
                  <a:lnTo>
                    <a:pt x="6" y="12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6" y="42"/>
                  </a:lnTo>
                  <a:lnTo>
                    <a:pt x="6" y="48"/>
                  </a:lnTo>
                  <a:lnTo>
                    <a:pt x="12" y="48"/>
                  </a:lnTo>
                  <a:lnTo>
                    <a:pt x="12" y="54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60"/>
                  </a:lnTo>
                  <a:lnTo>
                    <a:pt x="36" y="60"/>
                  </a:lnTo>
                  <a:lnTo>
                    <a:pt x="42" y="54"/>
                  </a:lnTo>
                  <a:lnTo>
                    <a:pt x="48" y="54"/>
                  </a:lnTo>
                  <a:lnTo>
                    <a:pt x="54" y="48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60" y="36"/>
                  </a:lnTo>
                  <a:lnTo>
                    <a:pt x="6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6" name="Freeform 39"/>
            <p:cNvSpPr>
              <a:spLocks/>
            </p:cNvSpPr>
            <p:nvPr/>
          </p:nvSpPr>
          <p:spPr bwMode="auto">
            <a:xfrm>
              <a:off x="1998" y="1545"/>
              <a:ext cx="36" cy="24"/>
            </a:xfrm>
            <a:custGeom>
              <a:avLst/>
              <a:gdLst>
                <a:gd name="T0" fmla="*/ 0 w 36"/>
                <a:gd name="T1" fmla="*/ 24 h 24"/>
                <a:gd name="T2" fmla="*/ 24 w 36"/>
                <a:gd name="T3" fmla="*/ 0 h 24"/>
                <a:gd name="T4" fmla="*/ 36 w 36"/>
                <a:gd name="T5" fmla="*/ 18 h 24"/>
                <a:gd name="T6" fmla="*/ 0 w 36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24"/>
                <a:gd name="T14" fmla="*/ 36 w 36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24">
                  <a:moveTo>
                    <a:pt x="0" y="24"/>
                  </a:moveTo>
                  <a:lnTo>
                    <a:pt x="24" y="0"/>
                  </a:lnTo>
                  <a:lnTo>
                    <a:pt x="36" y="18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7" name="Freeform 40"/>
            <p:cNvSpPr>
              <a:spLocks/>
            </p:cNvSpPr>
            <p:nvPr/>
          </p:nvSpPr>
          <p:spPr bwMode="auto">
            <a:xfrm>
              <a:off x="1938" y="1563"/>
              <a:ext cx="30" cy="48"/>
            </a:xfrm>
            <a:custGeom>
              <a:avLst/>
              <a:gdLst>
                <a:gd name="T0" fmla="*/ 6 w 30"/>
                <a:gd name="T1" fmla="*/ 0 h 48"/>
                <a:gd name="T2" fmla="*/ 0 w 30"/>
                <a:gd name="T3" fmla="*/ 6 h 48"/>
                <a:gd name="T4" fmla="*/ 0 w 30"/>
                <a:gd name="T5" fmla="*/ 6 h 48"/>
                <a:gd name="T6" fmla="*/ 0 w 30"/>
                <a:gd name="T7" fmla="*/ 18 h 48"/>
                <a:gd name="T8" fmla="*/ 0 w 30"/>
                <a:gd name="T9" fmla="*/ 24 h 48"/>
                <a:gd name="T10" fmla="*/ 0 w 30"/>
                <a:gd name="T11" fmla="*/ 30 h 48"/>
                <a:gd name="T12" fmla="*/ 6 w 30"/>
                <a:gd name="T13" fmla="*/ 36 h 48"/>
                <a:gd name="T14" fmla="*/ 6 w 30"/>
                <a:gd name="T15" fmla="*/ 36 h 48"/>
                <a:gd name="T16" fmla="*/ 12 w 30"/>
                <a:gd name="T17" fmla="*/ 42 h 48"/>
                <a:gd name="T18" fmla="*/ 18 w 30"/>
                <a:gd name="T19" fmla="*/ 48 h 48"/>
                <a:gd name="T20" fmla="*/ 24 w 30"/>
                <a:gd name="T21" fmla="*/ 48 h 48"/>
                <a:gd name="T22" fmla="*/ 30 w 30"/>
                <a:gd name="T23" fmla="*/ 48 h 48"/>
                <a:gd name="T24" fmla="*/ 30 w 30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48"/>
                <a:gd name="T41" fmla="*/ 30 w 30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48">
                  <a:moveTo>
                    <a:pt x="6" y="0"/>
                  </a:moveTo>
                  <a:lnTo>
                    <a:pt x="0" y="6"/>
                  </a:lnTo>
                  <a:lnTo>
                    <a:pt x="0" y="18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6" y="36"/>
                  </a:lnTo>
                  <a:lnTo>
                    <a:pt x="12" y="42"/>
                  </a:lnTo>
                  <a:lnTo>
                    <a:pt x="18" y="48"/>
                  </a:lnTo>
                  <a:lnTo>
                    <a:pt x="24" y="48"/>
                  </a:lnTo>
                  <a:lnTo>
                    <a:pt x="3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8" name="Freeform 41"/>
            <p:cNvSpPr>
              <a:spLocks/>
            </p:cNvSpPr>
            <p:nvPr/>
          </p:nvSpPr>
          <p:spPr bwMode="auto">
            <a:xfrm>
              <a:off x="2244" y="1527"/>
              <a:ext cx="42" cy="60"/>
            </a:xfrm>
            <a:custGeom>
              <a:avLst/>
              <a:gdLst>
                <a:gd name="T0" fmla="*/ 0 w 42"/>
                <a:gd name="T1" fmla="*/ 30 h 60"/>
                <a:gd name="T2" fmla="*/ 0 w 42"/>
                <a:gd name="T3" fmla="*/ 24 h 60"/>
                <a:gd name="T4" fmla="*/ 0 w 42"/>
                <a:gd name="T5" fmla="*/ 18 h 60"/>
                <a:gd name="T6" fmla="*/ 6 w 42"/>
                <a:gd name="T7" fmla="*/ 12 h 60"/>
                <a:gd name="T8" fmla="*/ 6 w 42"/>
                <a:gd name="T9" fmla="*/ 6 h 60"/>
                <a:gd name="T10" fmla="*/ 12 w 42"/>
                <a:gd name="T11" fmla="*/ 0 h 60"/>
                <a:gd name="T12" fmla="*/ 12 w 42"/>
                <a:gd name="T13" fmla="*/ 0 h 60"/>
                <a:gd name="T14" fmla="*/ 18 w 42"/>
                <a:gd name="T15" fmla="*/ 0 h 60"/>
                <a:gd name="T16" fmla="*/ 18 w 42"/>
                <a:gd name="T17" fmla="*/ 0 h 60"/>
                <a:gd name="T18" fmla="*/ 24 w 42"/>
                <a:gd name="T19" fmla="*/ 0 h 60"/>
                <a:gd name="T20" fmla="*/ 30 w 42"/>
                <a:gd name="T21" fmla="*/ 0 h 60"/>
                <a:gd name="T22" fmla="*/ 30 w 42"/>
                <a:gd name="T23" fmla="*/ 6 h 60"/>
                <a:gd name="T24" fmla="*/ 36 w 42"/>
                <a:gd name="T25" fmla="*/ 6 h 60"/>
                <a:gd name="T26" fmla="*/ 36 w 42"/>
                <a:gd name="T27" fmla="*/ 12 h 60"/>
                <a:gd name="T28" fmla="*/ 36 w 42"/>
                <a:gd name="T29" fmla="*/ 18 h 60"/>
                <a:gd name="T30" fmla="*/ 42 w 42"/>
                <a:gd name="T31" fmla="*/ 24 h 60"/>
                <a:gd name="T32" fmla="*/ 42 w 42"/>
                <a:gd name="T33" fmla="*/ 30 h 60"/>
                <a:gd name="T34" fmla="*/ 42 w 42"/>
                <a:gd name="T35" fmla="*/ 36 h 60"/>
                <a:gd name="T36" fmla="*/ 36 w 42"/>
                <a:gd name="T37" fmla="*/ 42 h 60"/>
                <a:gd name="T38" fmla="*/ 36 w 42"/>
                <a:gd name="T39" fmla="*/ 42 h 60"/>
                <a:gd name="T40" fmla="*/ 36 w 42"/>
                <a:gd name="T41" fmla="*/ 48 h 60"/>
                <a:gd name="T42" fmla="*/ 30 w 42"/>
                <a:gd name="T43" fmla="*/ 54 h 60"/>
                <a:gd name="T44" fmla="*/ 30 w 42"/>
                <a:gd name="T45" fmla="*/ 54 h 60"/>
                <a:gd name="T46" fmla="*/ 24 w 42"/>
                <a:gd name="T47" fmla="*/ 60 h 60"/>
                <a:gd name="T48" fmla="*/ 18 w 42"/>
                <a:gd name="T49" fmla="*/ 60 h 60"/>
                <a:gd name="T50" fmla="*/ 18 w 42"/>
                <a:gd name="T51" fmla="*/ 60 h 60"/>
                <a:gd name="T52" fmla="*/ 12 w 42"/>
                <a:gd name="T53" fmla="*/ 54 h 60"/>
                <a:gd name="T54" fmla="*/ 6 w 42"/>
                <a:gd name="T55" fmla="*/ 54 h 60"/>
                <a:gd name="T56" fmla="*/ 6 w 42"/>
                <a:gd name="T57" fmla="*/ 48 h 60"/>
                <a:gd name="T58" fmla="*/ 6 w 42"/>
                <a:gd name="T59" fmla="*/ 42 h 60"/>
                <a:gd name="T60" fmla="*/ 0 w 42"/>
                <a:gd name="T61" fmla="*/ 36 h 60"/>
                <a:gd name="T62" fmla="*/ 0 w 42"/>
                <a:gd name="T63" fmla="*/ 36 h 60"/>
                <a:gd name="T64" fmla="*/ 0 w 42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09" name="Freeform 42"/>
            <p:cNvSpPr>
              <a:spLocks/>
            </p:cNvSpPr>
            <p:nvPr/>
          </p:nvSpPr>
          <p:spPr bwMode="auto">
            <a:xfrm>
              <a:off x="2244" y="1527"/>
              <a:ext cx="42" cy="60"/>
            </a:xfrm>
            <a:custGeom>
              <a:avLst/>
              <a:gdLst>
                <a:gd name="T0" fmla="*/ 0 w 42"/>
                <a:gd name="T1" fmla="*/ 30 h 60"/>
                <a:gd name="T2" fmla="*/ 0 w 42"/>
                <a:gd name="T3" fmla="*/ 24 h 60"/>
                <a:gd name="T4" fmla="*/ 0 w 42"/>
                <a:gd name="T5" fmla="*/ 18 h 60"/>
                <a:gd name="T6" fmla="*/ 6 w 42"/>
                <a:gd name="T7" fmla="*/ 12 h 60"/>
                <a:gd name="T8" fmla="*/ 6 w 42"/>
                <a:gd name="T9" fmla="*/ 6 h 60"/>
                <a:gd name="T10" fmla="*/ 12 w 42"/>
                <a:gd name="T11" fmla="*/ 0 h 60"/>
                <a:gd name="T12" fmla="*/ 12 w 42"/>
                <a:gd name="T13" fmla="*/ 0 h 60"/>
                <a:gd name="T14" fmla="*/ 18 w 42"/>
                <a:gd name="T15" fmla="*/ 0 h 60"/>
                <a:gd name="T16" fmla="*/ 18 w 42"/>
                <a:gd name="T17" fmla="*/ 0 h 60"/>
                <a:gd name="T18" fmla="*/ 24 w 42"/>
                <a:gd name="T19" fmla="*/ 0 h 60"/>
                <a:gd name="T20" fmla="*/ 30 w 42"/>
                <a:gd name="T21" fmla="*/ 0 h 60"/>
                <a:gd name="T22" fmla="*/ 30 w 42"/>
                <a:gd name="T23" fmla="*/ 6 h 60"/>
                <a:gd name="T24" fmla="*/ 36 w 42"/>
                <a:gd name="T25" fmla="*/ 6 h 60"/>
                <a:gd name="T26" fmla="*/ 36 w 42"/>
                <a:gd name="T27" fmla="*/ 12 h 60"/>
                <a:gd name="T28" fmla="*/ 36 w 42"/>
                <a:gd name="T29" fmla="*/ 18 h 60"/>
                <a:gd name="T30" fmla="*/ 42 w 42"/>
                <a:gd name="T31" fmla="*/ 24 h 60"/>
                <a:gd name="T32" fmla="*/ 42 w 42"/>
                <a:gd name="T33" fmla="*/ 30 h 60"/>
                <a:gd name="T34" fmla="*/ 42 w 42"/>
                <a:gd name="T35" fmla="*/ 36 h 60"/>
                <a:gd name="T36" fmla="*/ 36 w 42"/>
                <a:gd name="T37" fmla="*/ 42 h 60"/>
                <a:gd name="T38" fmla="*/ 36 w 42"/>
                <a:gd name="T39" fmla="*/ 42 h 60"/>
                <a:gd name="T40" fmla="*/ 36 w 42"/>
                <a:gd name="T41" fmla="*/ 48 h 60"/>
                <a:gd name="T42" fmla="*/ 30 w 42"/>
                <a:gd name="T43" fmla="*/ 54 h 60"/>
                <a:gd name="T44" fmla="*/ 30 w 42"/>
                <a:gd name="T45" fmla="*/ 54 h 60"/>
                <a:gd name="T46" fmla="*/ 24 w 42"/>
                <a:gd name="T47" fmla="*/ 60 h 60"/>
                <a:gd name="T48" fmla="*/ 18 w 42"/>
                <a:gd name="T49" fmla="*/ 60 h 60"/>
                <a:gd name="T50" fmla="*/ 18 w 42"/>
                <a:gd name="T51" fmla="*/ 60 h 60"/>
                <a:gd name="T52" fmla="*/ 12 w 42"/>
                <a:gd name="T53" fmla="*/ 54 h 60"/>
                <a:gd name="T54" fmla="*/ 6 w 42"/>
                <a:gd name="T55" fmla="*/ 54 h 60"/>
                <a:gd name="T56" fmla="*/ 6 w 42"/>
                <a:gd name="T57" fmla="*/ 48 h 60"/>
                <a:gd name="T58" fmla="*/ 6 w 42"/>
                <a:gd name="T59" fmla="*/ 42 h 60"/>
                <a:gd name="T60" fmla="*/ 0 w 42"/>
                <a:gd name="T61" fmla="*/ 36 h 60"/>
                <a:gd name="T62" fmla="*/ 0 w 42"/>
                <a:gd name="T63" fmla="*/ 36 h 60"/>
                <a:gd name="T64" fmla="*/ 0 w 42"/>
                <a:gd name="T65" fmla="*/ 30 h 6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2"/>
                <a:gd name="T100" fmla="*/ 0 h 60"/>
                <a:gd name="T101" fmla="*/ 42 w 42"/>
                <a:gd name="T102" fmla="*/ 60 h 6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2" h="60">
                  <a:moveTo>
                    <a:pt x="0" y="30"/>
                  </a:moveTo>
                  <a:lnTo>
                    <a:pt x="0" y="24"/>
                  </a:lnTo>
                  <a:lnTo>
                    <a:pt x="0" y="18"/>
                  </a:lnTo>
                  <a:lnTo>
                    <a:pt x="6" y="12"/>
                  </a:lnTo>
                  <a:lnTo>
                    <a:pt x="6" y="6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0"/>
                  </a:lnTo>
                  <a:lnTo>
                    <a:pt x="30" y="6"/>
                  </a:lnTo>
                  <a:lnTo>
                    <a:pt x="36" y="6"/>
                  </a:lnTo>
                  <a:lnTo>
                    <a:pt x="36" y="12"/>
                  </a:lnTo>
                  <a:lnTo>
                    <a:pt x="36" y="18"/>
                  </a:lnTo>
                  <a:lnTo>
                    <a:pt x="42" y="24"/>
                  </a:lnTo>
                  <a:lnTo>
                    <a:pt x="42" y="30"/>
                  </a:lnTo>
                  <a:lnTo>
                    <a:pt x="42" y="36"/>
                  </a:lnTo>
                  <a:lnTo>
                    <a:pt x="36" y="42"/>
                  </a:lnTo>
                  <a:lnTo>
                    <a:pt x="36" y="48"/>
                  </a:lnTo>
                  <a:lnTo>
                    <a:pt x="30" y="54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4"/>
                  </a:lnTo>
                  <a:lnTo>
                    <a:pt x="6" y="54"/>
                  </a:lnTo>
                  <a:lnTo>
                    <a:pt x="6" y="48"/>
                  </a:lnTo>
                  <a:lnTo>
                    <a:pt x="6" y="42"/>
                  </a:lnTo>
                  <a:lnTo>
                    <a:pt x="0" y="36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0" name="Freeform 43"/>
            <p:cNvSpPr>
              <a:spLocks/>
            </p:cNvSpPr>
            <p:nvPr/>
          </p:nvSpPr>
          <p:spPr bwMode="auto">
            <a:xfrm>
              <a:off x="2238" y="1527"/>
              <a:ext cx="24" cy="24"/>
            </a:xfrm>
            <a:custGeom>
              <a:avLst/>
              <a:gdLst>
                <a:gd name="T0" fmla="*/ 24 w 24"/>
                <a:gd name="T1" fmla="*/ 24 h 24"/>
                <a:gd name="T2" fmla="*/ 6 w 24"/>
                <a:gd name="T3" fmla="*/ 0 h 24"/>
                <a:gd name="T4" fmla="*/ 0 w 24"/>
                <a:gd name="T5" fmla="*/ 18 h 24"/>
                <a:gd name="T6" fmla="*/ 24 w 24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24"/>
                <a:gd name="T14" fmla="*/ 24 w 24"/>
                <a:gd name="T15" fmla="*/ 24 h 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24">
                  <a:moveTo>
                    <a:pt x="24" y="24"/>
                  </a:moveTo>
                  <a:lnTo>
                    <a:pt x="6" y="0"/>
                  </a:lnTo>
                  <a:lnTo>
                    <a:pt x="0" y="18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D1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1" name="Freeform 44"/>
            <p:cNvSpPr>
              <a:spLocks/>
            </p:cNvSpPr>
            <p:nvPr/>
          </p:nvSpPr>
          <p:spPr bwMode="auto">
            <a:xfrm>
              <a:off x="2280" y="1545"/>
              <a:ext cx="24" cy="48"/>
            </a:xfrm>
            <a:custGeom>
              <a:avLst/>
              <a:gdLst>
                <a:gd name="T0" fmla="*/ 18 w 24"/>
                <a:gd name="T1" fmla="*/ 0 h 48"/>
                <a:gd name="T2" fmla="*/ 18 w 24"/>
                <a:gd name="T3" fmla="*/ 0 h 48"/>
                <a:gd name="T4" fmla="*/ 18 w 24"/>
                <a:gd name="T5" fmla="*/ 6 h 48"/>
                <a:gd name="T6" fmla="*/ 24 w 24"/>
                <a:gd name="T7" fmla="*/ 18 h 48"/>
                <a:gd name="T8" fmla="*/ 18 w 24"/>
                <a:gd name="T9" fmla="*/ 24 h 48"/>
                <a:gd name="T10" fmla="*/ 18 w 24"/>
                <a:gd name="T11" fmla="*/ 30 h 48"/>
                <a:gd name="T12" fmla="*/ 18 w 24"/>
                <a:gd name="T13" fmla="*/ 36 h 48"/>
                <a:gd name="T14" fmla="*/ 12 w 24"/>
                <a:gd name="T15" fmla="*/ 36 h 48"/>
                <a:gd name="T16" fmla="*/ 12 w 24"/>
                <a:gd name="T17" fmla="*/ 42 h 48"/>
                <a:gd name="T18" fmla="*/ 6 w 24"/>
                <a:gd name="T19" fmla="*/ 48 h 48"/>
                <a:gd name="T20" fmla="*/ 6 w 24"/>
                <a:gd name="T21" fmla="*/ 48 h 48"/>
                <a:gd name="T22" fmla="*/ 0 w 24"/>
                <a:gd name="T23" fmla="*/ 48 h 48"/>
                <a:gd name="T24" fmla="*/ 0 w 24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"/>
                <a:gd name="T40" fmla="*/ 0 h 48"/>
                <a:gd name="T41" fmla="*/ 24 w 2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" h="48">
                  <a:moveTo>
                    <a:pt x="18" y="0"/>
                  </a:moveTo>
                  <a:lnTo>
                    <a:pt x="18" y="0"/>
                  </a:lnTo>
                  <a:lnTo>
                    <a:pt x="18" y="6"/>
                  </a:lnTo>
                  <a:lnTo>
                    <a:pt x="24" y="18"/>
                  </a:lnTo>
                  <a:lnTo>
                    <a:pt x="18" y="24"/>
                  </a:lnTo>
                  <a:lnTo>
                    <a:pt x="18" y="30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12" y="42"/>
                  </a:lnTo>
                  <a:lnTo>
                    <a:pt x="6" y="48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2" name="Freeform 45"/>
            <p:cNvSpPr>
              <a:spLocks/>
            </p:cNvSpPr>
            <p:nvPr/>
          </p:nvSpPr>
          <p:spPr bwMode="auto">
            <a:xfrm>
              <a:off x="2130" y="1503"/>
              <a:ext cx="6" cy="36"/>
            </a:xfrm>
            <a:custGeom>
              <a:avLst/>
              <a:gdLst>
                <a:gd name="T0" fmla="*/ 0 w 6"/>
                <a:gd name="T1" fmla="*/ 0 h 36"/>
                <a:gd name="T2" fmla="*/ 0 w 6"/>
                <a:gd name="T3" fmla="*/ 12 h 36"/>
                <a:gd name="T4" fmla="*/ 6 w 6"/>
                <a:gd name="T5" fmla="*/ 36 h 36"/>
                <a:gd name="T6" fmla="*/ 0 60000 65536"/>
                <a:gd name="T7" fmla="*/ 0 60000 65536"/>
                <a:gd name="T8" fmla="*/ 0 60000 65536"/>
                <a:gd name="T9" fmla="*/ 0 w 6"/>
                <a:gd name="T10" fmla="*/ 0 h 36"/>
                <a:gd name="T11" fmla="*/ 6 w 6"/>
                <a:gd name="T12" fmla="*/ 36 h 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6">
                  <a:moveTo>
                    <a:pt x="0" y="0"/>
                  </a:moveTo>
                  <a:lnTo>
                    <a:pt x="0" y="12"/>
                  </a:lnTo>
                  <a:lnTo>
                    <a:pt x="6" y="3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3" name="Freeform 46"/>
            <p:cNvSpPr>
              <a:spLocks/>
            </p:cNvSpPr>
            <p:nvPr/>
          </p:nvSpPr>
          <p:spPr bwMode="auto">
            <a:xfrm>
              <a:off x="1860" y="1593"/>
              <a:ext cx="276" cy="222"/>
            </a:xfrm>
            <a:custGeom>
              <a:avLst/>
              <a:gdLst>
                <a:gd name="T0" fmla="*/ 276 w 276"/>
                <a:gd name="T1" fmla="*/ 0 h 222"/>
                <a:gd name="T2" fmla="*/ 276 w 276"/>
                <a:gd name="T3" fmla="*/ 24 h 222"/>
                <a:gd name="T4" fmla="*/ 276 w 276"/>
                <a:gd name="T5" fmla="*/ 48 h 222"/>
                <a:gd name="T6" fmla="*/ 270 w 276"/>
                <a:gd name="T7" fmla="*/ 72 h 222"/>
                <a:gd name="T8" fmla="*/ 270 w 276"/>
                <a:gd name="T9" fmla="*/ 96 h 222"/>
                <a:gd name="T10" fmla="*/ 264 w 276"/>
                <a:gd name="T11" fmla="*/ 120 h 222"/>
                <a:gd name="T12" fmla="*/ 258 w 276"/>
                <a:gd name="T13" fmla="*/ 144 h 222"/>
                <a:gd name="T14" fmla="*/ 228 w 276"/>
                <a:gd name="T15" fmla="*/ 156 h 222"/>
                <a:gd name="T16" fmla="*/ 198 w 276"/>
                <a:gd name="T17" fmla="*/ 168 h 222"/>
                <a:gd name="T18" fmla="*/ 162 w 276"/>
                <a:gd name="T19" fmla="*/ 180 h 222"/>
                <a:gd name="T20" fmla="*/ 132 w 276"/>
                <a:gd name="T21" fmla="*/ 192 h 222"/>
                <a:gd name="T22" fmla="*/ 96 w 276"/>
                <a:gd name="T23" fmla="*/ 198 h 222"/>
                <a:gd name="T24" fmla="*/ 66 w 276"/>
                <a:gd name="T25" fmla="*/ 210 h 222"/>
                <a:gd name="T26" fmla="*/ 30 w 276"/>
                <a:gd name="T27" fmla="*/ 216 h 222"/>
                <a:gd name="T28" fmla="*/ 0 w 276"/>
                <a:gd name="T29" fmla="*/ 222 h 222"/>
                <a:gd name="T30" fmla="*/ 0 w 276"/>
                <a:gd name="T31" fmla="*/ 222 h 22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76"/>
                <a:gd name="T49" fmla="*/ 0 h 222"/>
                <a:gd name="T50" fmla="*/ 276 w 276"/>
                <a:gd name="T51" fmla="*/ 222 h 22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76" h="222">
                  <a:moveTo>
                    <a:pt x="276" y="0"/>
                  </a:moveTo>
                  <a:lnTo>
                    <a:pt x="276" y="24"/>
                  </a:lnTo>
                  <a:lnTo>
                    <a:pt x="276" y="48"/>
                  </a:lnTo>
                  <a:lnTo>
                    <a:pt x="270" y="72"/>
                  </a:lnTo>
                  <a:lnTo>
                    <a:pt x="270" y="96"/>
                  </a:lnTo>
                  <a:lnTo>
                    <a:pt x="264" y="120"/>
                  </a:lnTo>
                  <a:lnTo>
                    <a:pt x="258" y="144"/>
                  </a:lnTo>
                  <a:lnTo>
                    <a:pt x="228" y="156"/>
                  </a:lnTo>
                  <a:lnTo>
                    <a:pt x="198" y="168"/>
                  </a:lnTo>
                  <a:lnTo>
                    <a:pt x="162" y="180"/>
                  </a:lnTo>
                  <a:lnTo>
                    <a:pt x="132" y="192"/>
                  </a:lnTo>
                  <a:lnTo>
                    <a:pt x="96" y="198"/>
                  </a:lnTo>
                  <a:lnTo>
                    <a:pt x="66" y="210"/>
                  </a:lnTo>
                  <a:lnTo>
                    <a:pt x="30" y="216"/>
                  </a:lnTo>
                  <a:lnTo>
                    <a:pt x="0" y="22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4" name="Freeform 47"/>
            <p:cNvSpPr>
              <a:spLocks/>
            </p:cNvSpPr>
            <p:nvPr/>
          </p:nvSpPr>
          <p:spPr bwMode="auto">
            <a:xfrm>
              <a:off x="1836" y="1497"/>
              <a:ext cx="258" cy="318"/>
            </a:xfrm>
            <a:custGeom>
              <a:avLst/>
              <a:gdLst>
                <a:gd name="T0" fmla="*/ 24 w 258"/>
                <a:gd name="T1" fmla="*/ 318 h 318"/>
                <a:gd name="T2" fmla="*/ 24 w 258"/>
                <a:gd name="T3" fmla="*/ 318 h 318"/>
                <a:gd name="T4" fmla="*/ 18 w 258"/>
                <a:gd name="T5" fmla="*/ 294 h 318"/>
                <a:gd name="T6" fmla="*/ 12 w 258"/>
                <a:gd name="T7" fmla="*/ 270 h 318"/>
                <a:gd name="T8" fmla="*/ 6 w 258"/>
                <a:gd name="T9" fmla="*/ 246 h 318"/>
                <a:gd name="T10" fmla="*/ 6 w 258"/>
                <a:gd name="T11" fmla="*/ 222 h 318"/>
                <a:gd name="T12" fmla="*/ 0 w 258"/>
                <a:gd name="T13" fmla="*/ 198 h 318"/>
                <a:gd name="T14" fmla="*/ 0 w 258"/>
                <a:gd name="T15" fmla="*/ 174 h 318"/>
                <a:gd name="T16" fmla="*/ 0 w 258"/>
                <a:gd name="T17" fmla="*/ 150 h 318"/>
                <a:gd name="T18" fmla="*/ 6 w 258"/>
                <a:gd name="T19" fmla="*/ 126 h 318"/>
                <a:gd name="T20" fmla="*/ 6 w 258"/>
                <a:gd name="T21" fmla="*/ 102 h 318"/>
                <a:gd name="T22" fmla="*/ 12 w 258"/>
                <a:gd name="T23" fmla="*/ 84 h 318"/>
                <a:gd name="T24" fmla="*/ 12 w 258"/>
                <a:gd name="T25" fmla="*/ 60 h 318"/>
                <a:gd name="T26" fmla="*/ 24 w 258"/>
                <a:gd name="T27" fmla="*/ 36 h 318"/>
                <a:gd name="T28" fmla="*/ 30 w 258"/>
                <a:gd name="T29" fmla="*/ 12 h 318"/>
                <a:gd name="T30" fmla="*/ 36 w 258"/>
                <a:gd name="T31" fmla="*/ 12 h 318"/>
                <a:gd name="T32" fmla="*/ 66 w 258"/>
                <a:gd name="T33" fmla="*/ 6 h 318"/>
                <a:gd name="T34" fmla="*/ 102 w 258"/>
                <a:gd name="T35" fmla="*/ 0 h 318"/>
                <a:gd name="T36" fmla="*/ 132 w 258"/>
                <a:gd name="T37" fmla="*/ 0 h 318"/>
                <a:gd name="T38" fmla="*/ 162 w 258"/>
                <a:gd name="T39" fmla="*/ 0 h 318"/>
                <a:gd name="T40" fmla="*/ 198 w 258"/>
                <a:gd name="T41" fmla="*/ 0 h 318"/>
                <a:gd name="T42" fmla="*/ 228 w 258"/>
                <a:gd name="T43" fmla="*/ 0 h 318"/>
                <a:gd name="T44" fmla="*/ 258 w 258"/>
                <a:gd name="T45" fmla="*/ 0 h 31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58"/>
                <a:gd name="T70" fmla="*/ 0 h 318"/>
                <a:gd name="T71" fmla="*/ 258 w 258"/>
                <a:gd name="T72" fmla="*/ 318 h 31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58" h="318">
                  <a:moveTo>
                    <a:pt x="24" y="318"/>
                  </a:moveTo>
                  <a:lnTo>
                    <a:pt x="24" y="318"/>
                  </a:lnTo>
                  <a:lnTo>
                    <a:pt x="18" y="294"/>
                  </a:lnTo>
                  <a:lnTo>
                    <a:pt x="12" y="270"/>
                  </a:lnTo>
                  <a:lnTo>
                    <a:pt x="6" y="246"/>
                  </a:lnTo>
                  <a:lnTo>
                    <a:pt x="6" y="222"/>
                  </a:lnTo>
                  <a:lnTo>
                    <a:pt x="0" y="198"/>
                  </a:lnTo>
                  <a:lnTo>
                    <a:pt x="0" y="174"/>
                  </a:lnTo>
                  <a:lnTo>
                    <a:pt x="0" y="150"/>
                  </a:lnTo>
                  <a:lnTo>
                    <a:pt x="6" y="126"/>
                  </a:lnTo>
                  <a:lnTo>
                    <a:pt x="6" y="102"/>
                  </a:lnTo>
                  <a:lnTo>
                    <a:pt x="12" y="84"/>
                  </a:lnTo>
                  <a:lnTo>
                    <a:pt x="12" y="60"/>
                  </a:lnTo>
                  <a:lnTo>
                    <a:pt x="24" y="36"/>
                  </a:lnTo>
                  <a:lnTo>
                    <a:pt x="30" y="12"/>
                  </a:lnTo>
                  <a:lnTo>
                    <a:pt x="36" y="12"/>
                  </a:lnTo>
                  <a:lnTo>
                    <a:pt x="66" y="6"/>
                  </a:lnTo>
                  <a:lnTo>
                    <a:pt x="102" y="0"/>
                  </a:lnTo>
                  <a:lnTo>
                    <a:pt x="132" y="0"/>
                  </a:lnTo>
                  <a:lnTo>
                    <a:pt x="162" y="0"/>
                  </a:lnTo>
                  <a:lnTo>
                    <a:pt x="198" y="0"/>
                  </a:lnTo>
                  <a:lnTo>
                    <a:pt x="228" y="0"/>
                  </a:lnTo>
                  <a:lnTo>
                    <a:pt x="25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5" name="Line 48"/>
            <p:cNvSpPr>
              <a:spLocks noChangeShapeType="1"/>
            </p:cNvSpPr>
            <p:nvPr/>
          </p:nvSpPr>
          <p:spPr bwMode="auto">
            <a:xfrm>
              <a:off x="2136" y="1587"/>
              <a:ext cx="6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6" name="Freeform 49"/>
            <p:cNvSpPr>
              <a:spLocks/>
            </p:cNvSpPr>
            <p:nvPr/>
          </p:nvSpPr>
          <p:spPr bwMode="auto">
            <a:xfrm>
              <a:off x="2142" y="1479"/>
              <a:ext cx="246" cy="186"/>
            </a:xfrm>
            <a:custGeom>
              <a:avLst/>
              <a:gdLst>
                <a:gd name="T0" fmla="*/ 0 w 246"/>
                <a:gd name="T1" fmla="*/ 78 h 186"/>
                <a:gd name="T2" fmla="*/ 54 w 246"/>
                <a:gd name="T3" fmla="*/ 78 h 186"/>
                <a:gd name="T4" fmla="*/ 60 w 246"/>
                <a:gd name="T5" fmla="*/ 18 h 186"/>
                <a:gd name="T6" fmla="*/ 66 w 246"/>
                <a:gd name="T7" fmla="*/ 18 h 186"/>
                <a:gd name="T8" fmla="*/ 78 w 246"/>
                <a:gd name="T9" fmla="*/ 12 h 186"/>
                <a:gd name="T10" fmla="*/ 96 w 246"/>
                <a:gd name="T11" fmla="*/ 6 h 186"/>
                <a:gd name="T12" fmla="*/ 114 w 246"/>
                <a:gd name="T13" fmla="*/ 6 h 186"/>
                <a:gd name="T14" fmla="*/ 132 w 246"/>
                <a:gd name="T15" fmla="*/ 6 h 186"/>
                <a:gd name="T16" fmla="*/ 150 w 246"/>
                <a:gd name="T17" fmla="*/ 0 h 186"/>
                <a:gd name="T18" fmla="*/ 168 w 246"/>
                <a:gd name="T19" fmla="*/ 6 h 186"/>
                <a:gd name="T20" fmla="*/ 186 w 246"/>
                <a:gd name="T21" fmla="*/ 6 h 186"/>
                <a:gd name="T22" fmla="*/ 204 w 246"/>
                <a:gd name="T23" fmla="*/ 6 h 186"/>
                <a:gd name="T24" fmla="*/ 222 w 246"/>
                <a:gd name="T25" fmla="*/ 12 h 186"/>
                <a:gd name="T26" fmla="*/ 240 w 246"/>
                <a:gd name="T27" fmla="*/ 18 h 186"/>
                <a:gd name="T28" fmla="*/ 240 w 246"/>
                <a:gd name="T29" fmla="*/ 42 h 186"/>
                <a:gd name="T30" fmla="*/ 240 w 246"/>
                <a:gd name="T31" fmla="*/ 66 h 186"/>
                <a:gd name="T32" fmla="*/ 246 w 246"/>
                <a:gd name="T33" fmla="*/ 96 h 186"/>
                <a:gd name="T34" fmla="*/ 246 w 246"/>
                <a:gd name="T35" fmla="*/ 126 h 186"/>
                <a:gd name="T36" fmla="*/ 246 w 246"/>
                <a:gd name="T37" fmla="*/ 156 h 186"/>
                <a:gd name="T38" fmla="*/ 240 w 246"/>
                <a:gd name="T39" fmla="*/ 186 h 1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46"/>
                <a:gd name="T61" fmla="*/ 0 h 186"/>
                <a:gd name="T62" fmla="*/ 246 w 246"/>
                <a:gd name="T63" fmla="*/ 186 h 1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46" h="186">
                  <a:moveTo>
                    <a:pt x="0" y="78"/>
                  </a:moveTo>
                  <a:lnTo>
                    <a:pt x="54" y="78"/>
                  </a:lnTo>
                  <a:lnTo>
                    <a:pt x="60" y="18"/>
                  </a:lnTo>
                  <a:lnTo>
                    <a:pt x="66" y="18"/>
                  </a:lnTo>
                  <a:lnTo>
                    <a:pt x="78" y="12"/>
                  </a:lnTo>
                  <a:lnTo>
                    <a:pt x="96" y="6"/>
                  </a:lnTo>
                  <a:lnTo>
                    <a:pt x="114" y="6"/>
                  </a:lnTo>
                  <a:lnTo>
                    <a:pt x="132" y="6"/>
                  </a:lnTo>
                  <a:lnTo>
                    <a:pt x="150" y="0"/>
                  </a:lnTo>
                  <a:lnTo>
                    <a:pt x="168" y="6"/>
                  </a:lnTo>
                  <a:lnTo>
                    <a:pt x="186" y="6"/>
                  </a:lnTo>
                  <a:lnTo>
                    <a:pt x="204" y="6"/>
                  </a:lnTo>
                  <a:lnTo>
                    <a:pt x="222" y="12"/>
                  </a:lnTo>
                  <a:lnTo>
                    <a:pt x="240" y="18"/>
                  </a:lnTo>
                  <a:lnTo>
                    <a:pt x="240" y="42"/>
                  </a:lnTo>
                  <a:lnTo>
                    <a:pt x="240" y="66"/>
                  </a:lnTo>
                  <a:lnTo>
                    <a:pt x="246" y="96"/>
                  </a:lnTo>
                  <a:lnTo>
                    <a:pt x="246" y="126"/>
                  </a:lnTo>
                  <a:lnTo>
                    <a:pt x="246" y="156"/>
                  </a:lnTo>
                  <a:lnTo>
                    <a:pt x="240" y="18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7" name="Freeform 50"/>
            <p:cNvSpPr>
              <a:spLocks/>
            </p:cNvSpPr>
            <p:nvPr/>
          </p:nvSpPr>
          <p:spPr bwMode="auto">
            <a:xfrm>
              <a:off x="1578" y="1587"/>
              <a:ext cx="258" cy="36"/>
            </a:xfrm>
            <a:custGeom>
              <a:avLst/>
              <a:gdLst>
                <a:gd name="T0" fmla="*/ 258 w 258"/>
                <a:gd name="T1" fmla="*/ 36 h 36"/>
                <a:gd name="T2" fmla="*/ 210 w 258"/>
                <a:gd name="T3" fmla="*/ 30 h 36"/>
                <a:gd name="T4" fmla="*/ 168 w 258"/>
                <a:gd name="T5" fmla="*/ 18 h 36"/>
                <a:gd name="T6" fmla="*/ 126 w 258"/>
                <a:gd name="T7" fmla="*/ 12 h 36"/>
                <a:gd name="T8" fmla="*/ 78 w 258"/>
                <a:gd name="T9" fmla="*/ 6 h 36"/>
                <a:gd name="T10" fmla="*/ 36 w 258"/>
                <a:gd name="T11" fmla="*/ 0 h 36"/>
                <a:gd name="T12" fmla="*/ 0 w 258"/>
                <a:gd name="T13" fmla="*/ 0 h 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8"/>
                <a:gd name="T22" fmla="*/ 0 h 36"/>
                <a:gd name="T23" fmla="*/ 258 w 258"/>
                <a:gd name="T24" fmla="*/ 36 h 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8" h="36">
                  <a:moveTo>
                    <a:pt x="258" y="36"/>
                  </a:moveTo>
                  <a:lnTo>
                    <a:pt x="210" y="30"/>
                  </a:lnTo>
                  <a:lnTo>
                    <a:pt x="168" y="18"/>
                  </a:lnTo>
                  <a:lnTo>
                    <a:pt x="126" y="12"/>
                  </a:lnTo>
                  <a:lnTo>
                    <a:pt x="78" y="6"/>
                  </a:lnTo>
                  <a:lnTo>
                    <a:pt x="3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8" name="Freeform 51"/>
            <p:cNvSpPr>
              <a:spLocks/>
            </p:cNvSpPr>
            <p:nvPr/>
          </p:nvSpPr>
          <p:spPr bwMode="auto">
            <a:xfrm>
              <a:off x="2046" y="1941"/>
              <a:ext cx="204" cy="60"/>
            </a:xfrm>
            <a:custGeom>
              <a:avLst/>
              <a:gdLst>
                <a:gd name="T0" fmla="*/ 0 w 204"/>
                <a:gd name="T1" fmla="*/ 0 h 60"/>
                <a:gd name="T2" fmla="*/ 12 w 204"/>
                <a:gd name="T3" fmla="*/ 12 h 60"/>
                <a:gd name="T4" fmla="*/ 24 w 204"/>
                <a:gd name="T5" fmla="*/ 24 h 60"/>
                <a:gd name="T6" fmla="*/ 36 w 204"/>
                <a:gd name="T7" fmla="*/ 30 h 60"/>
                <a:gd name="T8" fmla="*/ 54 w 204"/>
                <a:gd name="T9" fmla="*/ 36 h 60"/>
                <a:gd name="T10" fmla="*/ 66 w 204"/>
                <a:gd name="T11" fmla="*/ 42 h 60"/>
                <a:gd name="T12" fmla="*/ 78 w 204"/>
                <a:gd name="T13" fmla="*/ 48 h 60"/>
                <a:gd name="T14" fmla="*/ 96 w 204"/>
                <a:gd name="T15" fmla="*/ 54 h 60"/>
                <a:gd name="T16" fmla="*/ 108 w 204"/>
                <a:gd name="T17" fmla="*/ 60 h 60"/>
                <a:gd name="T18" fmla="*/ 126 w 204"/>
                <a:gd name="T19" fmla="*/ 60 h 60"/>
                <a:gd name="T20" fmla="*/ 144 w 204"/>
                <a:gd name="T21" fmla="*/ 60 h 60"/>
                <a:gd name="T22" fmla="*/ 156 w 204"/>
                <a:gd name="T23" fmla="*/ 60 h 60"/>
                <a:gd name="T24" fmla="*/ 174 w 204"/>
                <a:gd name="T25" fmla="*/ 60 h 60"/>
                <a:gd name="T26" fmla="*/ 186 w 204"/>
                <a:gd name="T27" fmla="*/ 60 h 60"/>
                <a:gd name="T28" fmla="*/ 204 w 204"/>
                <a:gd name="T29" fmla="*/ 54 h 6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04"/>
                <a:gd name="T46" fmla="*/ 0 h 60"/>
                <a:gd name="T47" fmla="*/ 204 w 204"/>
                <a:gd name="T48" fmla="*/ 60 h 6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04" h="60">
                  <a:moveTo>
                    <a:pt x="0" y="0"/>
                  </a:moveTo>
                  <a:lnTo>
                    <a:pt x="12" y="12"/>
                  </a:lnTo>
                  <a:lnTo>
                    <a:pt x="24" y="24"/>
                  </a:lnTo>
                  <a:lnTo>
                    <a:pt x="36" y="30"/>
                  </a:lnTo>
                  <a:lnTo>
                    <a:pt x="54" y="36"/>
                  </a:lnTo>
                  <a:lnTo>
                    <a:pt x="66" y="42"/>
                  </a:lnTo>
                  <a:lnTo>
                    <a:pt x="78" y="48"/>
                  </a:lnTo>
                  <a:lnTo>
                    <a:pt x="96" y="54"/>
                  </a:lnTo>
                  <a:lnTo>
                    <a:pt x="108" y="60"/>
                  </a:lnTo>
                  <a:lnTo>
                    <a:pt x="126" y="60"/>
                  </a:lnTo>
                  <a:lnTo>
                    <a:pt x="144" y="60"/>
                  </a:lnTo>
                  <a:lnTo>
                    <a:pt x="156" y="60"/>
                  </a:lnTo>
                  <a:lnTo>
                    <a:pt x="174" y="60"/>
                  </a:lnTo>
                  <a:lnTo>
                    <a:pt x="186" y="60"/>
                  </a:lnTo>
                  <a:lnTo>
                    <a:pt x="204" y="54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19" name="Freeform 52"/>
            <p:cNvSpPr>
              <a:spLocks/>
            </p:cNvSpPr>
            <p:nvPr/>
          </p:nvSpPr>
          <p:spPr bwMode="auto">
            <a:xfrm>
              <a:off x="1410" y="1587"/>
              <a:ext cx="570" cy="588"/>
            </a:xfrm>
            <a:custGeom>
              <a:avLst/>
              <a:gdLst>
                <a:gd name="T0" fmla="*/ 156 w 570"/>
                <a:gd name="T1" fmla="*/ 0 h 588"/>
                <a:gd name="T2" fmla="*/ 144 w 570"/>
                <a:gd name="T3" fmla="*/ 0 h 588"/>
                <a:gd name="T4" fmla="*/ 126 w 570"/>
                <a:gd name="T5" fmla="*/ 0 h 588"/>
                <a:gd name="T6" fmla="*/ 114 w 570"/>
                <a:gd name="T7" fmla="*/ 6 h 588"/>
                <a:gd name="T8" fmla="*/ 102 w 570"/>
                <a:gd name="T9" fmla="*/ 18 h 588"/>
                <a:gd name="T10" fmla="*/ 96 w 570"/>
                <a:gd name="T11" fmla="*/ 30 h 588"/>
                <a:gd name="T12" fmla="*/ 96 w 570"/>
                <a:gd name="T13" fmla="*/ 48 h 588"/>
                <a:gd name="T14" fmla="*/ 96 w 570"/>
                <a:gd name="T15" fmla="*/ 60 h 588"/>
                <a:gd name="T16" fmla="*/ 108 w 570"/>
                <a:gd name="T17" fmla="*/ 72 h 588"/>
                <a:gd name="T18" fmla="*/ 114 w 570"/>
                <a:gd name="T19" fmla="*/ 84 h 588"/>
                <a:gd name="T20" fmla="*/ 90 w 570"/>
                <a:gd name="T21" fmla="*/ 102 h 588"/>
                <a:gd name="T22" fmla="*/ 66 w 570"/>
                <a:gd name="T23" fmla="*/ 126 h 588"/>
                <a:gd name="T24" fmla="*/ 42 w 570"/>
                <a:gd name="T25" fmla="*/ 150 h 588"/>
                <a:gd name="T26" fmla="*/ 30 w 570"/>
                <a:gd name="T27" fmla="*/ 180 h 588"/>
                <a:gd name="T28" fmla="*/ 12 w 570"/>
                <a:gd name="T29" fmla="*/ 210 h 588"/>
                <a:gd name="T30" fmla="*/ 6 w 570"/>
                <a:gd name="T31" fmla="*/ 240 h 588"/>
                <a:gd name="T32" fmla="*/ 0 w 570"/>
                <a:gd name="T33" fmla="*/ 276 h 588"/>
                <a:gd name="T34" fmla="*/ 6 w 570"/>
                <a:gd name="T35" fmla="*/ 306 h 588"/>
                <a:gd name="T36" fmla="*/ 12 w 570"/>
                <a:gd name="T37" fmla="*/ 342 h 588"/>
                <a:gd name="T38" fmla="*/ 18 w 570"/>
                <a:gd name="T39" fmla="*/ 372 h 588"/>
                <a:gd name="T40" fmla="*/ 36 w 570"/>
                <a:gd name="T41" fmla="*/ 402 h 588"/>
                <a:gd name="T42" fmla="*/ 84 w 570"/>
                <a:gd name="T43" fmla="*/ 450 h 588"/>
                <a:gd name="T44" fmla="*/ 126 w 570"/>
                <a:gd name="T45" fmla="*/ 486 h 588"/>
                <a:gd name="T46" fmla="*/ 174 w 570"/>
                <a:gd name="T47" fmla="*/ 510 h 588"/>
                <a:gd name="T48" fmla="*/ 222 w 570"/>
                <a:gd name="T49" fmla="*/ 534 h 588"/>
                <a:gd name="T50" fmla="*/ 270 w 570"/>
                <a:gd name="T51" fmla="*/ 558 h 588"/>
                <a:gd name="T52" fmla="*/ 324 w 570"/>
                <a:gd name="T53" fmla="*/ 570 h 588"/>
                <a:gd name="T54" fmla="*/ 378 w 570"/>
                <a:gd name="T55" fmla="*/ 582 h 588"/>
                <a:gd name="T56" fmla="*/ 432 w 570"/>
                <a:gd name="T57" fmla="*/ 588 h 588"/>
                <a:gd name="T58" fmla="*/ 486 w 570"/>
                <a:gd name="T59" fmla="*/ 588 h 588"/>
                <a:gd name="T60" fmla="*/ 534 w 570"/>
                <a:gd name="T61" fmla="*/ 588 h 588"/>
                <a:gd name="T62" fmla="*/ 570 w 570"/>
                <a:gd name="T63" fmla="*/ 582 h 58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570"/>
                <a:gd name="T97" fmla="*/ 0 h 588"/>
                <a:gd name="T98" fmla="*/ 570 w 570"/>
                <a:gd name="T99" fmla="*/ 588 h 588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570" h="588">
                  <a:moveTo>
                    <a:pt x="162" y="0"/>
                  </a:moveTo>
                  <a:lnTo>
                    <a:pt x="156" y="0"/>
                  </a:lnTo>
                  <a:lnTo>
                    <a:pt x="150" y="0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126" y="0"/>
                  </a:lnTo>
                  <a:lnTo>
                    <a:pt x="120" y="6"/>
                  </a:lnTo>
                  <a:lnTo>
                    <a:pt x="114" y="6"/>
                  </a:lnTo>
                  <a:lnTo>
                    <a:pt x="108" y="12"/>
                  </a:lnTo>
                  <a:lnTo>
                    <a:pt x="102" y="18"/>
                  </a:lnTo>
                  <a:lnTo>
                    <a:pt x="102" y="24"/>
                  </a:lnTo>
                  <a:lnTo>
                    <a:pt x="96" y="30"/>
                  </a:lnTo>
                  <a:lnTo>
                    <a:pt x="96" y="36"/>
                  </a:lnTo>
                  <a:lnTo>
                    <a:pt x="96" y="48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66"/>
                  </a:lnTo>
                  <a:lnTo>
                    <a:pt x="108" y="72"/>
                  </a:lnTo>
                  <a:lnTo>
                    <a:pt x="108" y="78"/>
                  </a:lnTo>
                  <a:lnTo>
                    <a:pt x="114" y="84"/>
                  </a:lnTo>
                  <a:lnTo>
                    <a:pt x="102" y="90"/>
                  </a:lnTo>
                  <a:lnTo>
                    <a:pt x="90" y="102"/>
                  </a:lnTo>
                  <a:lnTo>
                    <a:pt x="78" y="114"/>
                  </a:lnTo>
                  <a:lnTo>
                    <a:pt x="66" y="126"/>
                  </a:lnTo>
                  <a:lnTo>
                    <a:pt x="54" y="138"/>
                  </a:lnTo>
                  <a:lnTo>
                    <a:pt x="42" y="150"/>
                  </a:lnTo>
                  <a:lnTo>
                    <a:pt x="36" y="168"/>
                  </a:lnTo>
                  <a:lnTo>
                    <a:pt x="30" y="180"/>
                  </a:lnTo>
                  <a:lnTo>
                    <a:pt x="18" y="192"/>
                  </a:lnTo>
                  <a:lnTo>
                    <a:pt x="12" y="210"/>
                  </a:lnTo>
                  <a:lnTo>
                    <a:pt x="12" y="228"/>
                  </a:lnTo>
                  <a:lnTo>
                    <a:pt x="6" y="240"/>
                  </a:lnTo>
                  <a:lnTo>
                    <a:pt x="6" y="258"/>
                  </a:lnTo>
                  <a:lnTo>
                    <a:pt x="0" y="276"/>
                  </a:lnTo>
                  <a:lnTo>
                    <a:pt x="0" y="294"/>
                  </a:lnTo>
                  <a:lnTo>
                    <a:pt x="6" y="306"/>
                  </a:lnTo>
                  <a:lnTo>
                    <a:pt x="6" y="324"/>
                  </a:lnTo>
                  <a:lnTo>
                    <a:pt x="12" y="342"/>
                  </a:lnTo>
                  <a:lnTo>
                    <a:pt x="12" y="360"/>
                  </a:lnTo>
                  <a:lnTo>
                    <a:pt x="18" y="372"/>
                  </a:lnTo>
                  <a:lnTo>
                    <a:pt x="24" y="390"/>
                  </a:lnTo>
                  <a:lnTo>
                    <a:pt x="36" y="402"/>
                  </a:lnTo>
                  <a:lnTo>
                    <a:pt x="54" y="426"/>
                  </a:lnTo>
                  <a:lnTo>
                    <a:pt x="84" y="450"/>
                  </a:lnTo>
                  <a:lnTo>
                    <a:pt x="102" y="468"/>
                  </a:lnTo>
                  <a:lnTo>
                    <a:pt x="126" y="486"/>
                  </a:lnTo>
                  <a:lnTo>
                    <a:pt x="150" y="498"/>
                  </a:lnTo>
                  <a:lnTo>
                    <a:pt x="174" y="510"/>
                  </a:lnTo>
                  <a:lnTo>
                    <a:pt x="198" y="522"/>
                  </a:lnTo>
                  <a:lnTo>
                    <a:pt x="222" y="534"/>
                  </a:lnTo>
                  <a:lnTo>
                    <a:pt x="246" y="546"/>
                  </a:lnTo>
                  <a:lnTo>
                    <a:pt x="270" y="558"/>
                  </a:lnTo>
                  <a:lnTo>
                    <a:pt x="294" y="564"/>
                  </a:lnTo>
                  <a:lnTo>
                    <a:pt x="324" y="570"/>
                  </a:lnTo>
                  <a:lnTo>
                    <a:pt x="348" y="576"/>
                  </a:lnTo>
                  <a:lnTo>
                    <a:pt x="378" y="582"/>
                  </a:lnTo>
                  <a:lnTo>
                    <a:pt x="402" y="588"/>
                  </a:lnTo>
                  <a:lnTo>
                    <a:pt x="432" y="588"/>
                  </a:lnTo>
                  <a:lnTo>
                    <a:pt x="456" y="588"/>
                  </a:lnTo>
                  <a:lnTo>
                    <a:pt x="486" y="588"/>
                  </a:lnTo>
                  <a:lnTo>
                    <a:pt x="510" y="588"/>
                  </a:lnTo>
                  <a:lnTo>
                    <a:pt x="534" y="588"/>
                  </a:lnTo>
                  <a:lnTo>
                    <a:pt x="564" y="582"/>
                  </a:lnTo>
                  <a:lnTo>
                    <a:pt x="570" y="58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0" name="Freeform 53"/>
            <p:cNvSpPr>
              <a:spLocks/>
            </p:cNvSpPr>
            <p:nvPr/>
          </p:nvSpPr>
          <p:spPr bwMode="auto">
            <a:xfrm>
              <a:off x="2184" y="1425"/>
              <a:ext cx="72" cy="54"/>
            </a:xfrm>
            <a:custGeom>
              <a:avLst/>
              <a:gdLst>
                <a:gd name="T0" fmla="*/ 72 w 72"/>
                <a:gd name="T1" fmla="*/ 54 h 54"/>
                <a:gd name="T2" fmla="*/ 60 w 72"/>
                <a:gd name="T3" fmla="*/ 42 h 54"/>
                <a:gd name="T4" fmla="*/ 48 w 72"/>
                <a:gd name="T5" fmla="*/ 30 h 54"/>
                <a:gd name="T6" fmla="*/ 30 w 72"/>
                <a:gd name="T7" fmla="*/ 18 h 54"/>
                <a:gd name="T8" fmla="*/ 18 w 72"/>
                <a:gd name="T9" fmla="*/ 6 h 54"/>
                <a:gd name="T10" fmla="*/ 0 w 72"/>
                <a:gd name="T11" fmla="*/ 0 h 5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54"/>
                <a:gd name="T20" fmla="*/ 72 w 72"/>
                <a:gd name="T21" fmla="*/ 54 h 5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54">
                  <a:moveTo>
                    <a:pt x="72" y="54"/>
                  </a:moveTo>
                  <a:lnTo>
                    <a:pt x="60" y="42"/>
                  </a:lnTo>
                  <a:lnTo>
                    <a:pt x="48" y="30"/>
                  </a:lnTo>
                  <a:lnTo>
                    <a:pt x="30" y="18"/>
                  </a:lnTo>
                  <a:lnTo>
                    <a:pt x="18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1" name="Freeform 54"/>
            <p:cNvSpPr>
              <a:spLocks/>
            </p:cNvSpPr>
            <p:nvPr/>
          </p:nvSpPr>
          <p:spPr bwMode="auto">
            <a:xfrm>
              <a:off x="2418" y="1821"/>
              <a:ext cx="48" cy="222"/>
            </a:xfrm>
            <a:custGeom>
              <a:avLst/>
              <a:gdLst>
                <a:gd name="T0" fmla="*/ 12 w 48"/>
                <a:gd name="T1" fmla="*/ 222 h 222"/>
                <a:gd name="T2" fmla="*/ 24 w 48"/>
                <a:gd name="T3" fmla="*/ 210 h 222"/>
                <a:gd name="T4" fmla="*/ 30 w 48"/>
                <a:gd name="T5" fmla="*/ 198 h 222"/>
                <a:gd name="T6" fmla="*/ 36 w 48"/>
                <a:gd name="T7" fmla="*/ 186 h 222"/>
                <a:gd name="T8" fmla="*/ 42 w 48"/>
                <a:gd name="T9" fmla="*/ 168 h 222"/>
                <a:gd name="T10" fmla="*/ 42 w 48"/>
                <a:gd name="T11" fmla="*/ 156 h 222"/>
                <a:gd name="T12" fmla="*/ 48 w 48"/>
                <a:gd name="T13" fmla="*/ 144 h 222"/>
                <a:gd name="T14" fmla="*/ 48 w 48"/>
                <a:gd name="T15" fmla="*/ 126 h 222"/>
                <a:gd name="T16" fmla="*/ 48 w 48"/>
                <a:gd name="T17" fmla="*/ 114 h 222"/>
                <a:gd name="T18" fmla="*/ 48 w 48"/>
                <a:gd name="T19" fmla="*/ 102 h 222"/>
                <a:gd name="T20" fmla="*/ 42 w 48"/>
                <a:gd name="T21" fmla="*/ 84 h 222"/>
                <a:gd name="T22" fmla="*/ 42 w 48"/>
                <a:gd name="T23" fmla="*/ 72 h 222"/>
                <a:gd name="T24" fmla="*/ 36 w 48"/>
                <a:gd name="T25" fmla="*/ 60 h 222"/>
                <a:gd name="T26" fmla="*/ 30 w 48"/>
                <a:gd name="T27" fmla="*/ 48 h 222"/>
                <a:gd name="T28" fmla="*/ 24 w 48"/>
                <a:gd name="T29" fmla="*/ 36 h 222"/>
                <a:gd name="T30" fmla="*/ 18 w 48"/>
                <a:gd name="T31" fmla="*/ 24 h 222"/>
                <a:gd name="T32" fmla="*/ 6 w 48"/>
                <a:gd name="T33" fmla="*/ 12 h 222"/>
                <a:gd name="T34" fmla="*/ 0 w 48"/>
                <a:gd name="T35" fmla="*/ 0 h 222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8"/>
                <a:gd name="T55" fmla="*/ 0 h 222"/>
                <a:gd name="T56" fmla="*/ 48 w 48"/>
                <a:gd name="T57" fmla="*/ 222 h 222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8" h="222">
                  <a:moveTo>
                    <a:pt x="12" y="222"/>
                  </a:moveTo>
                  <a:lnTo>
                    <a:pt x="24" y="210"/>
                  </a:lnTo>
                  <a:lnTo>
                    <a:pt x="30" y="198"/>
                  </a:lnTo>
                  <a:lnTo>
                    <a:pt x="36" y="186"/>
                  </a:lnTo>
                  <a:lnTo>
                    <a:pt x="42" y="168"/>
                  </a:lnTo>
                  <a:lnTo>
                    <a:pt x="42" y="156"/>
                  </a:lnTo>
                  <a:lnTo>
                    <a:pt x="48" y="144"/>
                  </a:lnTo>
                  <a:lnTo>
                    <a:pt x="48" y="126"/>
                  </a:lnTo>
                  <a:lnTo>
                    <a:pt x="48" y="114"/>
                  </a:lnTo>
                  <a:lnTo>
                    <a:pt x="48" y="102"/>
                  </a:lnTo>
                  <a:lnTo>
                    <a:pt x="42" y="84"/>
                  </a:lnTo>
                  <a:lnTo>
                    <a:pt x="42" y="72"/>
                  </a:lnTo>
                  <a:lnTo>
                    <a:pt x="36" y="60"/>
                  </a:lnTo>
                  <a:lnTo>
                    <a:pt x="30" y="48"/>
                  </a:lnTo>
                  <a:lnTo>
                    <a:pt x="24" y="36"/>
                  </a:lnTo>
                  <a:lnTo>
                    <a:pt x="18" y="24"/>
                  </a:lnTo>
                  <a:lnTo>
                    <a:pt x="6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2" name="Freeform 55"/>
            <p:cNvSpPr>
              <a:spLocks/>
            </p:cNvSpPr>
            <p:nvPr/>
          </p:nvSpPr>
          <p:spPr bwMode="auto">
            <a:xfrm>
              <a:off x="2244" y="2019"/>
              <a:ext cx="336" cy="234"/>
            </a:xfrm>
            <a:custGeom>
              <a:avLst/>
              <a:gdLst>
                <a:gd name="T0" fmla="*/ 0 w 336"/>
                <a:gd name="T1" fmla="*/ 156 h 234"/>
                <a:gd name="T2" fmla="*/ 30 w 336"/>
                <a:gd name="T3" fmla="*/ 144 h 234"/>
                <a:gd name="T4" fmla="*/ 60 w 336"/>
                <a:gd name="T5" fmla="*/ 138 h 234"/>
                <a:gd name="T6" fmla="*/ 90 w 336"/>
                <a:gd name="T7" fmla="*/ 120 h 234"/>
                <a:gd name="T8" fmla="*/ 102 w 336"/>
                <a:gd name="T9" fmla="*/ 102 h 234"/>
                <a:gd name="T10" fmla="*/ 108 w 336"/>
                <a:gd name="T11" fmla="*/ 78 h 234"/>
                <a:gd name="T12" fmla="*/ 132 w 336"/>
                <a:gd name="T13" fmla="*/ 42 h 234"/>
                <a:gd name="T14" fmla="*/ 156 w 336"/>
                <a:gd name="T15" fmla="*/ 18 h 234"/>
                <a:gd name="T16" fmla="*/ 174 w 336"/>
                <a:gd name="T17" fmla="*/ 6 h 234"/>
                <a:gd name="T18" fmla="*/ 198 w 336"/>
                <a:gd name="T19" fmla="*/ 0 h 234"/>
                <a:gd name="T20" fmla="*/ 216 w 336"/>
                <a:gd name="T21" fmla="*/ 0 h 234"/>
                <a:gd name="T22" fmla="*/ 240 w 336"/>
                <a:gd name="T23" fmla="*/ 6 h 234"/>
                <a:gd name="T24" fmla="*/ 258 w 336"/>
                <a:gd name="T25" fmla="*/ 18 h 234"/>
                <a:gd name="T26" fmla="*/ 276 w 336"/>
                <a:gd name="T27" fmla="*/ 30 h 234"/>
                <a:gd name="T28" fmla="*/ 294 w 336"/>
                <a:gd name="T29" fmla="*/ 42 h 234"/>
                <a:gd name="T30" fmla="*/ 306 w 336"/>
                <a:gd name="T31" fmla="*/ 66 h 234"/>
                <a:gd name="T32" fmla="*/ 300 w 336"/>
                <a:gd name="T33" fmla="*/ 84 h 234"/>
                <a:gd name="T34" fmla="*/ 318 w 336"/>
                <a:gd name="T35" fmla="*/ 90 h 234"/>
                <a:gd name="T36" fmla="*/ 336 w 336"/>
                <a:gd name="T37" fmla="*/ 102 h 234"/>
                <a:gd name="T38" fmla="*/ 336 w 336"/>
                <a:gd name="T39" fmla="*/ 114 h 234"/>
                <a:gd name="T40" fmla="*/ 336 w 336"/>
                <a:gd name="T41" fmla="*/ 132 h 234"/>
                <a:gd name="T42" fmla="*/ 330 w 336"/>
                <a:gd name="T43" fmla="*/ 138 h 234"/>
                <a:gd name="T44" fmla="*/ 318 w 336"/>
                <a:gd name="T45" fmla="*/ 144 h 234"/>
                <a:gd name="T46" fmla="*/ 282 w 336"/>
                <a:gd name="T47" fmla="*/ 150 h 234"/>
                <a:gd name="T48" fmla="*/ 288 w 336"/>
                <a:gd name="T49" fmla="*/ 156 h 234"/>
                <a:gd name="T50" fmla="*/ 288 w 336"/>
                <a:gd name="T51" fmla="*/ 168 h 234"/>
                <a:gd name="T52" fmla="*/ 282 w 336"/>
                <a:gd name="T53" fmla="*/ 180 h 234"/>
                <a:gd name="T54" fmla="*/ 264 w 336"/>
                <a:gd name="T55" fmla="*/ 192 h 234"/>
                <a:gd name="T56" fmla="*/ 246 w 336"/>
                <a:gd name="T57" fmla="*/ 192 h 234"/>
                <a:gd name="T58" fmla="*/ 240 w 336"/>
                <a:gd name="T59" fmla="*/ 192 h 234"/>
                <a:gd name="T60" fmla="*/ 240 w 336"/>
                <a:gd name="T61" fmla="*/ 204 h 234"/>
                <a:gd name="T62" fmla="*/ 234 w 336"/>
                <a:gd name="T63" fmla="*/ 210 h 234"/>
                <a:gd name="T64" fmla="*/ 222 w 336"/>
                <a:gd name="T65" fmla="*/ 216 h 234"/>
                <a:gd name="T66" fmla="*/ 204 w 336"/>
                <a:gd name="T67" fmla="*/ 216 h 234"/>
                <a:gd name="T68" fmla="*/ 168 w 336"/>
                <a:gd name="T69" fmla="*/ 210 h 234"/>
                <a:gd name="T70" fmla="*/ 138 w 336"/>
                <a:gd name="T71" fmla="*/ 210 h 234"/>
                <a:gd name="T72" fmla="*/ 108 w 336"/>
                <a:gd name="T73" fmla="*/ 216 h 234"/>
                <a:gd name="T74" fmla="*/ 84 w 336"/>
                <a:gd name="T75" fmla="*/ 228 h 234"/>
                <a:gd name="T76" fmla="*/ 60 w 336"/>
                <a:gd name="T77" fmla="*/ 234 h 234"/>
                <a:gd name="T78" fmla="*/ 0 w 336"/>
                <a:gd name="T79" fmla="*/ 156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  <a:close/>
                </a:path>
              </a:pathLst>
            </a:custGeom>
            <a:solidFill>
              <a:srgbClr val="FF99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3" name="Freeform 56"/>
            <p:cNvSpPr>
              <a:spLocks/>
            </p:cNvSpPr>
            <p:nvPr/>
          </p:nvSpPr>
          <p:spPr bwMode="auto">
            <a:xfrm>
              <a:off x="2244" y="2019"/>
              <a:ext cx="336" cy="234"/>
            </a:xfrm>
            <a:custGeom>
              <a:avLst/>
              <a:gdLst>
                <a:gd name="T0" fmla="*/ 0 w 336"/>
                <a:gd name="T1" fmla="*/ 156 h 234"/>
                <a:gd name="T2" fmla="*/ 30 w 336"/>
                <a:gd name="T3" fmla="*/ 144 h 234"/>
                <a:gd name="T4" fmla="*/ 60 w 336"/>
                <a:gd name="T5" fmla="*/ 138 h 234"/>
                <a:gd name="T6" fmla="*/ 90 w 336"/>
                <a:gd name="T7" fmla="*/ 120 h 234"/>
                <a:gd name="T8" fmla="*/ 102 w 336"/>
                <a:gd name="T9" fmla="*/ 102 h 234"/>
                <a:gd name="T10" fmla="*/ 108 w 336"/>
                <a:gd name="T11" fmla="*/ 78 h 234"/>
                <a:gd name="T12" fmla="*/ 132 w 336"/>
                <a:gd name="T13" fmla="*/ 42 h 234"/>
                <a:gd name="T14" fmla="*/ 156 w 336"/>
                <a:gd name="T15" fmla="*/ 18 h 234"/>
                <a:gd name="T16" fmla="*/ 174 w 336"/>
                <a:gd name="T17" fmla="*/ 6 h 234"/>
                <a:gd name="T18" fmla="*/ 198 w 336"/>
                <a:gd name="T19" fmla="*/ 0 h 234"/>
                <a:gd name="T20" fmla="*/ 216 w 336"/>
                <a:gd name="T21" fmla="*/ 0 h 234"/>
                <a:gd name="T22" fmla="*/ 240 w 336"/>
                <a:gd name="T23" fmla="*/ 6 h 234"/>
                <a:gd name="T24" fmla="*/ 258 w 336"/>
                <a:gd name="T25" fmla="*/ 18 h 234"/>
                <a:gd name="T26" fmla="*/ 276 w 336"/>
                <a:gd name="T27" fmla="*/ 30 h 234"/>
                <a:gd name="T28" fmla="*/ 294 w 336"/>
                <a:gd name="T29" fmla="*/ 42 h 234"/>
                <a:gd name="T30" fmla="*/ 306 w 336"/>
                <a:gd name="T31" fmla="*/ 66 h 234"/>
                <a:gd name="T32" fmla="*/ 300 w 336"/>
                <a:gd name="T33" fmla="*/ 84 h 234"/>
                <a:gd name="T34" fmla="*/ 318 w 336"/>
                <a:gd name="T35" fmla="*/ 90 h 234"/>
                <a:gd name="T36" fmla="*/ 336 w 336"/>
                <a:gd name="T37" fmla="*/ 102 h 234"/>
                <a:gd name="T38" fmla="*/ 336 w 336"/>
                <a:gd name="T39" fmla="*/ 114 h 234"/>
                <a:gd name="T40" fmla="*/ 336 w 336"/>
                <a:gd name="T41" fmla="*/ 132 h 234"/>
                <a:gd name="T42" fmla="*/ 330 w 336"/>
                <a:gd name="T43" fmla="*/ 138 h 234"/>
                <a:gd name="T44" fmla="*/ 318 w 336"/>
                <a:gd name="T45" fmla="*/ 144 h 234"/>
                <a:gd name="T46" fmla="*/ 282 w 336"/>
                <a:gd name="T47" fmla="*/ 150 h 234"/>
                <a:gd name="T48" fmla="*/ 288 w 336"/>
                <a:gd name="T49" fmla="*/ 156 h 234"/>
                <a:gd name="T50" fmla="*/ 288 w 336"/>
                <a:gd name="T51" fmla="*/ 168 h 234"/>
                <a:gd name="T52" fmla="*/ 282 w 336"/>
                <a:gd name="T53" fmla="*/ 180 h 234"/>
                <a:gd name="T54" fmla="*/ 264 w 336"/>
                <a:gd name="T55" fmla="*/ 192 h 234"/>
                <a:gd name="T56" fmla="*/ 246 w 336"/>
                <a:gd name="T57" fmla="*/ 192 h 234"/>
                <a:gd name="T58" fmla="*/ 240 w 336"/>
                <a:gd name="T59" fmla="*/ 192 h 234"/>
                <a:gd name="T60" fmla="*/ 240 w 336"/>
                <a:gd name="T61" fmla="*/ 204 h 234"/>
                <a:gd name="T62" fmla="*/ 234 w 336"/>
                <a:gd name="T63" fmla="*/ 210 h 234"/>
                <a:gd name="T64" fmla="*/ 222 w 336"/>
                <a:gd name="T65" fmla="*/ 216 h 234"/>
                <a:gd name="T66" fmla="*/ 204 w 336"/>
                <a:gd name="T67" fmla="*/ 216 h 234"/>
                <a:gd name="T68" fmla="*/ 168 w 336"/>
                <a:gd name="T69" fmla="*/ 210 h 234"/>
                <a:gd name="T70" fmla="*/ 138 w 336"/>
                <a:gd name="T71" fmla="*/ 210 h 234"/>
                <a:gd name="T72" fmla="*/ 108 w 336"/>
                <a:gd name="T73" fmla="*/ 216 h 234"/>
                <a:gd name="T74" fmla="*/ 84 w 336"/>
                <a:gd name="T75" fmla="*/ 228 h 234"/>
                <a:gd name="T76" fmla="*/ 60 w 336"/>
                <a:gd name="T77" fmla="*/ 234 h 234"/>
                <a:gd name="T78" fmla="*/ 0 w 336"/>
                <a:gd name="T79" fmla="*/ 156 h 2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336"/>
                <a:gd name="T121" fmla="*/ 0 h 234"/>
                <a:gd name="T122" fmla="*/ 336 w 336"/>
                <a:gd name="T123" fmla="*/ 234 h 23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336" h="234">
                  <a:moveTo>
                    <a:pt x="0" y="156"/>
                  </a:moveTo>
                  <a:lnTo>
                    <a:pt x="30" y="144"/>
                  </a:lnTo>
                  <a:lnTo>
                    <a:pt x="60" y="138"/>
                  </a:lnTo>
                  <a:lnTo>
                    <a:pt x="90" y="120"/>
                  </a:lnTo>
                  <a:lnTo>
                    <a:pt x="102" y="102"/>
                  </a:lnTo>
                  <a:lnTo>
                    <a:pt x="108" y="78"/>
                  </a:lnTo>
                  <a:lnTo>
                    <a:pt x="132" y="42"/>
                  </a:lnTo>
                  <a:lnTo>
                    <a:pt x="156" y="18"/>
                  </a:lnTo>
                  <a:lnTo>
                    <a:pt x="174" y="6"/>
                  </a:lnTo>
                  <a:lnTo>
                    <a:pt x="198" y="0"/>
                  </a:lnTo>
                  <a:lnTo>
                    <a:pt x="216" y="0"/>
                  </a:lnTo>
                  <a:lnTo>
                    <a:pt x="240" y="6"/>
                  </a:lnTo>
                  <a:lnTo>
                    <a:pt x="258" y="18"/>
                  </a:lnTo>
                  <a:lnTo>
                    <a:pt x="276" y="30"/>
                  </a:lnTo>
                  <a:lnTo>
                    <a:pt x="294" y="42"/>
                  </a:lnTo>
                  <a:lnTo>
                    <a:pt x="306" y="66"/>
                  </a:lnTo>
                  <a:lnTo>
                    <a:pt x="300" y="84"/>
                  </a:lnTo>
                  <a:lnTo>
                    <a:pt x="318" y="90"/>
                  </a:lnTo>
                  <a:lnTo>
                    <a:pt x="336" y="102"/>
                  </a:lnTo>
                  <a:lnTo>
                    <a:pt x="336" y="114"/>
                  </a:lnTo>
                  <a:lnTo>
                    <a:pt x="336" y="132"/>
                  </a:lnTo>
                  <a:lnTo>
                    <a:pt x="330" y="138"/>
                  </a:lnTo>
                  <a:lnTo>
                    <a:pt x="318" y="144"/>
                  </a:lnTo>
                  <a:lnTo>
                    <a:pt x="282" y="150"/>
                  </a:lnTo>
                  <a:lnTo>
                    <a:pt x="288" y="156"/>
                  </a:lnTo>
                  <a:lnTo>
                    <a:pt x="288" y="168"/>
                  </a:lnTo>
                  <a:lnTo>
                    <a:pt x="282" y="180"/>
                  </a:lnTo>
                  <a:lnTo>
                    <a:pt x="264" y="192"/>
                  </a:lnTo>
                  <a:lnTo>
                    <a:pt x="246" y="192"/>
                  </a:lnTo>
                  <a:lnTo>
                    <a:pt x="240" y="192"/>
                  </a:lnTo>
                  <a:lnTo>
                    <a:pt x="240" y="204"/>
                  </a:lnTo>
                  <a:lnTo>
                    <a:pt x="234" y="210"/>
                  </a:lnTo>
                  <a:lnTo>
                    <a:pt x="222" y="216"/>
                  </a:lnTo>
                  <a:lnTo>
                    <a:pt x="204" y="216"/>
                  </a:lnTo>
                  <a:lnTo>
                    <a:pt x="168" y="210"/>
                  </a:lnTo>
                  <a:lnTo>
                    <a:pt x="138" y="210"/>
                  </a:lnTo>
                  <a:lnTo>
                    <a:pt x="108" y="216"/>
                  </a:lnTo>
                  <a:lnTo>
                    <a:pt x="84" y="228"/>
                  </a:lnTo>
                  <a:lnTo>
                    <a:pt x="60" y="234"/>
                  </a:lnTo>
                  <a:lnTo>
                    <a:pt x="0" y="15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4" name="Freeform 57"/>
            <p:cNvSpPr>
              <a:spLocks/>
            </p:cNvSpPr>
            <p:nvPr/>
          </p:nvSpPr>
          <p:spPr bwMode="auto">
            <a:xfrm>
              <a:off x="1638" y="2103"/>
              <a:ext cx="762" cy="426"/>
            </a:xfrm>
            <a:custGeom>
              <a:avLst/>
              <a:gdLst>
                <a:gd name="T0" fmla="*/ 156 w 762"/>
                <a:gd name="T1" fmla="*/ 96 h 426"/>
                <a:gd name="T2" fmla="*/ 186 w 762"/>
                <a:gd name="T3" fmla="*/ 90 h 426"/>
                <a:gd name="T4" fmla="*/ 222 w 762"/>
                <a:gd name="T5" fmla="*/ 84 h 426"/>
                <a:gd name="T6" fmla="*/ 234 w 762"/>
                <a:gd name="T7" fmla="*/ 90 h 426"/>
                <a:gd name="T8" fmla="*/ 246 w 762"/>
                <a:gd name="T9" fmla="*/ 108 h 426"/>
                <a:gd name="T10" fmla="*/ 252 w 762"/>
                <a:gd name="T11" fmla="*/ 114 h 426"/>
                <a:gd name="T12" fmla="*/ 270 w 762"/>
                <a:gd name="T13" fmla="*/ 108 h 426"/>
                <a:gd name="T14" fmla="*/ 306 w 762"/>
                <a:gd name="T15" fmla="*/ 96 h 426"/>
                <a:gd name="T16" fmla="*/ 354 w 762"/>
                <a:gd name="T17" fmla="*/ 78 h 426"/>
                <a:gd name="T18" fmla="*/ 402 w 762"/>
                <a:gd name="T19" fmla="*/ 60 h 426"/>
                <a:gd name="T20" fmla="*/ 450 w 762"/>
                <a:gd name="T21" fmla="*/ 42 h 426"/>
                <a:gd name="T22" fmla="*/ 492 w 762"/>
                <a:gd name="T23" fmla="*/ 18 h 426"/>
                <a:gd name="T24" fmla="*/ 534 w 762"/>
                <a:gd name="T25" fmla="*/ 6 h 426"/>
                <a:gd name="T26" fmla="*/ 558 w 762"/>
                <a:gd name="T27" fmla="*/ 0 h 426"/>
                <a:gd name="T28" fmla="*/ 570 w 762"/>
                <a:gd name="T29" fmla="*/ 0 h 426"/>
                <a:gd name="T30" fmla="*/ 612 w 762"/>
                <a:gd name="T31" fmla="*/ 12 h 426"/>
                <a:gd name="T32" fmla="*/ 636 w 762"/>
                <a:gd name="T33" fmla="*/ 30 h 426"/>
                <a:gd name="T34" fmla="*/ 666 w 762"/>
                <a:gd name="T35" fmla="*/ 42 h 426"/>
                <a:gd name="T36" fmla="*/ 696 w 762"/>
                <a:gd name="T37" fmla="*/ 66 h 426"/>
                <a:gd name="T38" fmla="*/ 726 w 762"/>
                <a:gd name="T39" fmla="*/ 96 h 426"/>
                <a:gd name="T40" fmla="*/ 750 w 762"/>
                <a:gd name="T41" fmla="*/ 132 h 426"/>
                <a:gd name="T42" fmla="*/ 756 w 762"/>
                <a:gd name="T43" fmla="*/ 156 h 426"/>
                <a:gd name="T44" fmla="*/ 762 w 762"/>
                <a:gd name="T45" fmla="*/ 186 h 426"/>
                <a:gd name="T46" fmla="*/ 756 w 762"/>
                <a:gd name="T47" fmla="*/ 198 h 426"/>
                <a:gd name="T48" fmla="*/ 708 w 762"/>
                <a:gd name="T49" fmla="*/ 240 h 426"/>
                <a:gd name="T50" fmla="*/ 660 w 762"/>
                <a:gd name="T51" fmla="*/ 270 h 426"/>
                <a:gd name="T52" fmla="*/ 606 w 762"/>
                <a:gd name="T53" fmla="*/ 294 h 426"/>
                <a:gd name="T54" fmla="*/ 558 w 762"/>
                <a:gd name="T55" fmla="*/ 312 h 426"/>
                <a:gd name="T56" fmla="*/ 516 w 762"/>
                <a:gd name="T57" fmla="*/ 324 h 426"/>
                <a:gd name="T58" fmla="*/ 438 w 762"/>
                <a:gd name="T59" fmla="*/ 354 h 426"/>
                <a:gd name="T60" fmla="*/ 384 w 762"/>
                <a:gd name="T61" fmla="*/ 372 h 426"/>
                <a:gd name="T62" fmla="*/ 312 w 762"/>
                <a:gd name="T63" fmla="*/ 396 h 426"/>
                <a:gd name="T64" fmla="*/ 276 w 762"/>
                <a:gd name="T65" fmla="*/ 414 h 426"/>
                <a:gd name="T66" fmla="*/ 240 w 762"/>
                <a:gd name="T67" fmla="*/ 420 h 426"/>
                <a:gd name="T68" fmla="*/ 204 w 762"/>
                <a:gd name="T69" fmla="*/ 426 h 426"/>
                <a:gd name="T70" fmla="*/ 156 w 762"/>
                <a:gd name="T71" fmla="*/ 426 h 426"/>
                <a:gd name="T72" fmla="*/ 102 w 762"/>
                <a:gd name="T73" fmla="*/ 420 h 426"/>
                <a:gd name="T74" fmla="*/ 72 w 762"/>
                <a:gd name="T75" fmla="*/ 402 h 426"/>
                <a:gd name="T76" fmla="*/ 42 w 762"/>
                <a:gd name="T77" fmla="*/ 384 h 426"/>
                <a:gd name="T78" fmla="*/ 24 w 762"/>
                <a:gd name="T79" fmla="*/ 360 h 426"/>
                <a:gd name="T80" fmla="*/ 6 w 762"/>
                <a:gd name="T81" fmla="*/ 324 h 426"/>
                <a:gd name="T82" fmla="*/ 0 w 762"/>
                <a:gd name="T83" fmla="*/ 294 h 426"/>
                <a:gd name="T84" fmla="*/ 12 w 762"/>
                <a:gd name="T85" fmla="*/ 252 h 426"/>
                <a:gd name="T86" fmla="*/ 42 w 762"/>
                <a:gd name="T87" fmla="*/ 198 h 426"/>
                <a:gd name="T88" fmla="*/ 84 w 762"/>
                <a:gd name="T89" fmla="*/ 138 h 426"/>
                <a:gd name="T90" fmla="*/ 156 w 762"/>
                <a:gd name="T91" fmla="*/ 96 h 42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762"/>
                <a:gd name="T139" fmla="*/ 0 h 426"/>
                <a:gd name="T140" fmla="*/ 762 w 762"/>
                <a:gd name="T141" fmla="*/ 426 h 42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762" h="426">
                  <a:moveTo>
                    <a:pt x="156" y="96"/>
                  </a:moveTo>
                  <a:lnTo>
                    <a:pt x="186" y="90"/>
                  </a:lnTo>
                  <a:lnTo>
                    <a:pt x="222" y="84"/>
                  </a:lnTo>
                  <a:lnTo>
                    <a:pt x="234" y="90"/>
                  </a:lnTo>
                  <a:lnTo>
                    <a:pt x="246" y="108"/>
                  </a:lnTo>
                  <a:lnTo>
                    <a:pt x="252" y="114"/>
                  </a:lnTo>
                  <a:lnTo>
                    <a:pt x="270" y="108"/>
                  </a:lnTo>
                  <a:lnTo>
                    <a:pt x="306" y="96"/>
                  </a:lnTo>
                  <a:lnTo>
                    <a:pt x="354" y="78"/>
                  </a:lnTo>
                  <a:lnTo>
                    <a:pt x="402" y="60"/>
                  </a:lnTo>
                  <a:lnTo>
                    <a:pt x="450" y="42"/>
                  </a:lnTo>
                  <a:lnTo>
                    <a:pt x="492" y="18"/>
                  </a:lnTo>
                  <a:lnTo>
                    <a:pt x="534" y="6"/>
                  </a:lnTo>
                  <a:lnTo>
                    <a:pt x="558" y="0"/>
                  </a:lnTo>
                  <a:lnTo>
                    <a:pt x="570" y="0"/>
                  </a:lnTo>
                  <a:lnTo>
                    <a:pt x="612" y="12"/>
                  </a:lnTo>
                  <a:lnTo>
                    <a:pt x="636" y="30"/>
                  </a:lnTo>
                  <a:lnTo>
                    <a:pt x="666" y="42"/>
                  </a:lnTo>
                  <a:lnTo>
                    <a:pt x="696" y="66"/>
                  </a:lnTo>
                  <a:lnTo>
                    <a:pt x="726" y="96"/>
                  </a:lnTo>
                  <a:lnTo>
                    <a:pt x="750" y="132"/>
                  </a:lnTo>
                  <a:lnTo>
                    <a:pt x="756" y="156"/>
                  </a:lnTo>
                  <a:lnTo>
                    <a:pt x="762" y="186"/>
                  </a:lnTo>
                  <a:lnTo>
                    <a:pt x="756" y="198"/>
                  </a:lnTo>
                  <a:lnTo>
                    <a:pt x="708" y="240"/>
                  </a:lnTo>
                  <a:lnTo>
                    <a:pt x="660" y="270"/>
                  </a:lnTo>
                  <a:lnTo>
                    <a:pt x="606" y="294"/>
                  </a:lnTo>
                  <a:lnTo>
                    <a:pt x="558" y="312"/>
                  </a:lnTo>
                  <a:lnTo>
                    <a:pt x="516" y="324"/>
                  </a:lnTo>
                  <a:lnTo>
                    <a:pt x="438" y="354"/>
                  </a:lnTo>
                  <a:lnTo>
                    <a:pt x="384" y="372"/>
                  </a:lnTo>
                  <a:lnTo>
                    <a:pt x="312" y="396"/>
                  </a:lnTo>
                  <a:lnTo>
                    <a:pt x="276" y="414"/>
                  </a:lnTo>
                  <a:lnTo>
                    <a:pt x="240" y="420"/>
                  </a:lnTo>
                  <a:lnTo>
                    <a:pt x="204" y="426"/>
                  </a:lnTo>
                  <a:lnTo>
                    <a:pt x="156" y="426"/>
                  </a:lnTo>
                  <a:lnTo>
                    <a:pt x="102" y="420"/>
                  </a:lnTo>
                  <a:lnTo>
                    <a:pt x="72" y="402"/>
                  </a:lnTo>
                  <a:lnTo>
                    <a:pt x="42" y="384"/>
                  </a:lnTo>
                  <a:lnTo>
                    <a:pt x="24" y="360"/>
                  </a:lnTo>
                  <a:lnTo>
                    <a:pt x="6" y="324"/>
                  </a:lnTo>
                  <a:lnTo>
                    <a:pt x="0" y="294"/>
                  </a:lnTo>
                  <a:lnTo>
                    <a:pt x="12" y="252"/>
                  </a:lnTo>
                  <a:lnTo>
                    <a:pt x="42" y="198"/>
                  </a:lnTo>
                  <a:lnTo>
                    <a:pt x="84" y="138"/>
                  </a:lnTo>
                  <a:lnTo>
                    <a:pt x="156" y="96"/>
                  </a:lnTo>
                  <a:close/>
                </a:path>
              </a:pathLst>
            </a:custGeom>
            <a:solidFill>
              <a:srgbClr val="8754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5" name="Freeform 58"/>
            <p:cNvSpPr>
              <a:spLocks/>
            </p:cNvSpPr>
            <p:nvPr/>
          </p:nvSpPr>
          <p:spPr bwMode="auto">
            <a:xfrm>
              <a:off x="2490" y="1683"/>
              <a:ext cx="924" cy="420"/>
            </a:xfrm>
            <a:custGeom>
              <a:avLst/>
              <a:gdLst>
                <a:gd name="T0" fmla="*/ 0 w 924"/>
                <a:gd name="T1" fmla="*/ 402 h 420"/>
                <a:gd name="T2" fmla="*/ 912 w 924"/>
                <a:gd name="T3" fmla="*/ 0 h 420"/>
                <a:gd name="T4" fmla="*/ 924 w 924"/>
                <a:gd name="T5" fmla="*/ 12 h 420"/>
                <a:gd name="T6" fmla="*/ 54 w 924"/>
                <a:gd name="T7" fmla="*/ 420 h 420"/>
                <a:gd name="T8" fmla="*/ 0 w 924"/>
                <a:gd name="T9" fmla="*/ 402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6" name="Freeform 59"/>
            <p:cNvSpPr>
              <a:spLocks/>
            </p:cNvSpPr>
            <p:nvPr/>
          </p:nvSpPr>
          <p:spPr bwMode="auto">
            <a:xfrm>
              <a:off x="2490" y="1683"/>
              <a:ext cx="924" cy="420"/>
            </a:xfrm>
            <a:custGeom>
              <a:avLst/>
              <a:gdLst>
                <a:gd name="T0" fmla="*/ 0 w 924"/>
                <a:gd name="T1" fmla="*/ 402 h 420"/>
                <a:gd name="T2" fmla="*/ 912 w 924"/>
                <a:gd name="T3" fmla="*/ 0 h 420"/>
                <a:gd name="T4" fmla="*/ 924 w 924"/>
                <a:gd name="T5" fmla="*/ 12 h 420"/>
                <a:gd name="T6" fmla="*/ 54 w 924"/>
                <a:gd name="T7" fmla="*/ 420 h 420"/>
                <a:gd name="T8" fmla="*/ 0 w 924"/>
                <a:gd name="T9" fmla="*/ 402 h 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4"/>
                <a:gd name="T16" fmla="*/ 0 h 420"/>
                <a:gd name="T17" fmla="*/ 924 w 924"/>
                <a:gd name="T18" fmla="*/ 420 h 4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4" h="420">
                  <a:moveTo>
                    <a:pt x="0" y="402"/>
                  </a:moveTo>
                  <a:lnTo>
                    <a:pt x="912" y="0"/>
                  </a:lnTo>
                  <a:lnTo>
                    <a:pt x="924" y="12"/>
                  </a:lnTo>
                  <a:lnTo>
                    <a:pt x="54" y="420"/>
                  </a:lnTo>
                  <a:lnTo>
                    <a:pt x="0" y="40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7" name="Freeform 60"/>
            <p:cNvSpPr>
              <a:spLocks/>
            </p:cNvSpPr>
            <p:nvPr/>
          </p:nvSpPr>
          <p:spPr bwMode="auto">
            <a:xfrm>
              <a:off x="1608" y="2103"/>
              <a:ext cx="792" cy="426"/>
            </a:xfrm>
            <a:custGeom>
              <a:avLst/>
              <a:gdLst>
                <a:gd name="T0" fmla="*/ 282 w 792"/>
                <a:gd name="T1" fmla="*/ 114 h 426"/>
                <a:gd name="T2" fmla="*/ 300 w 792"/>
                <a:gd name="T3" fmla="*/ 108 h 426"/>
                <a:gd name="T4" fmla="*/ 336 w 792"/>
                <a:gd name="T5" fmla="*/ 96 h 426"/>
                <a:gd name="T6" fmla="*/ 384 w 792"/>
                <a:gd name="T7" fmla="*/ 78 h 426"/>
                <a:gd name="T8" fmla="*/ 432 w 792"/>
                <a:gd name="T9" fmla="*/ 60 h 426"/>
                <a:gd name="T10" fmla="*/ 480 w 792"/>
                <a:gd name="T11" fmla="*/ 42 h 426"/>
                <a:gd name="T12" fmla="*/ 522 w 792"/>
                <a:gd name="T13" fmla="*/ 18 h 426"/>
                <a:gd name="T14" fmla="*/ 564 w 792"/>
                <a:gd name="T15" fmla="*/ 6 h 426"/>
                <a:gd name="T16" fmla="*/ 588 w 792"/>
                <a:gd name="T17" fmla="*/ 0 h 426"/>
                <a:gd name="T18" fmla="*/ 600 w 792"/>
                <a:gd name="T19" fmla="*/ 0 h 426"/>
                <a:gd name="T20" fmla="*/ 642 w 792"/>
                <a:gd name="T21" fmla="*/ 12 h 426"/>
                <a:gd name="T22" fmla="*/ 666 w 792"/>
                <a:gd name="T23" fmla="*/ 24 h 426"/>
                <a:gd name="T24" fmla="*/ 696 w 792"/>
                <a:gd name="T25" fmla="*/ 42 h 426"/>
                <a:gd name="T26" fmla="*/ 726 w 792"/>
                <a:gd name="T27" fmla="*/ 66 h 426"/>
                <a:gd name="T28" fmla="*/ 756 w 792"/>
                <a:gd name="T29" fmla="*/ 96 h 426"/>
                <a:gd name="T30" fmla="*/ 780 w 792"/>
                <a:gd name="T31" fmla="*/ 132 h 426"/>
                <a:gd name="T32" fmla="*/ 786 w 792"/>
                <a:gd name="T33" fmla="*/ 156 h 426"/>
                <a:gd name="T34" fmla="*/ 792 w 792"/>
                <a:gd name="T35" fmla="*/ 180 h 426"/>
                <a:gd name="T36" fmla="*/ 786 w 792"/>
                <a:gd name="T37" fmla="*/ 198 h 426"/>
                <a:gd name="T38" fmla="*/ 738 w 792"/>
                <a:gd name="T39" fmla="*/ 240 h 426"/>
                <a:gd name="T40" fmla="*/ 690 w 792"/>
                <a:gd name="T41" fmla="*/ 270 h 426"/>
                <a:gd name="T42" fmla="*/ 636 w 792"/>
                <a:gd name="T43" fmla="*/ 294 h 426"/>
                <a:gd name="T44" fmla="*/ 588 w 792"/>
                <a:gd name="T45" fmla="*/ 312 h 426"/>
                <a:gd name="T46" fmla="*/ 546 w 792"/>
                <a:gd name="T47" fmla="*/ 324 h 426"/>
                <a:gd name="T48" fmla="*/ 468 w 792"/>
                <a:gd name="T49" fmla="*/ 354 h 426"/>
                <a:gd name="T50" fmla="*/ 414 w 792"/>
                <a:gd name="T51" fmla="*/ 372 h 426"/>
                <a:gd name="T52" fmla="*/ 342 w 792"/>
                <a:gd name="T53" fmla="*/ 396 h 426"/>
                <a:gd name="T54" fmla="*/ 306 w 792"/>
                <a:gd name="T55" fmla="*/ 414 h 426"/>
                <a:gd name="T56" fmla="*/ 270 w 792"/>
                <a:gd name="T57" fmla="*/ 420 h 426"/>
                <a:gd name="T58" fmla="*/ 234 w 792"/>
                <a:gd name="T59" fmla="*/ 426 h 426"/>
                <a:gd name="T60" fmla="*/ 186 w 792"/>
                <a:gd name="T61" fmla="*/ 426 h 426"/>
                <a:gd name="T62" fmla="*/ 132 w 792"/>
                <a:gd name="T63" fmla="*/ 420 h 426"/>
                <a:gd name="T64" fmla="*/ 96 w 792"/>
                <a:gd name="T65" fmla="*/ 402 h 426"/>
                <a:gd name="T66" fmla="*/ 42 w 792"/>
                <a:gd name="T67" fmla="*/ 378 h 426"/>
                <a:gd name="T68" fmla="*/ 0 w 792"/>
                <a:gd name="T69" fmla="*/ 342 h 42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92"/>
                <a:gd name="T106" fmla="*/ 0 h 426"/>
                <a:gd name="T107" fmla="*/ 792 w 792"/>
                <a:gd name="T108" fmla="*/ 426 h 42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92" h="426">
                  <a:moveTo>
                    <a:pt x="282" y="114"/>
                  </a:moveTo>
                  <a:lnTo>
                    <a:pt x="300" y="108"/>
                  </a:lnTo>
                  <a:lnTo>
                    <a:pt x="336" y="96"/>
                  </a:lnTo>
                  <a:lnTo>
                    <a:pt x="384" y="78"/>
                  </a:lnTo>
                  <a:lnTo>
                    <a:pt x="432" y="60"/>
                  </a:lnTo>
                  <a:lnTo>
                    <a:pt x="480" y="42"/>
                  </a:lnTo>
                  <a:lnTo>
                    <a:pt x="522" y="18"/>
                  </a:lnTo>
                  <a:lnTo>
                    <a:pt x="564" y="6"/>
                  </a:lnTo>
                  <a:lnTo>
                    <a:pt x="588" y="0"/>
                  </a:lnTo>
                  <a:lnTo>
                    <a:pt x="600" y="0"/>
                  </a:lnTo>
                  <a:lnTo>
                    <a:pt x="642" y="12"/>
                  </a:lnTo>
                  <a:lnTo>
                    <a:pt x="666" y="24"/>
                  </a:lnTo>
                  <a:lnTo>
                    <a:pt x="696" y="42"/>
                  </a:lnTo>
                  <a:lnTo>
                    <a:pt x="726" y="66"/>
                  </a:lnTo>
                  <a:lnTo>
                    <a:pt x="756" y="96"/>
                  </a:lnTo>
                  <a:lnTo>
                    <a:pt x="780" y="132"/>
                  </a:lnTo>
                  <a:lnTo>
                    <a:pt x="786" y="156"/>
                  </a:lnTo>
                  <a:lnTo>
                    <a:pt x="792" y="180"/>
                  </a:lnTo>
                  <a:lnTo>
                    <a:pt x="786" y="198"/>
                  </a:lnTo>
                  <a:lnTo>
                    <a:pt x="738" y="240"/>
                  </a:lnTo>
                  <a:lnTo>
                    <a:pt x="690" y="270"/>
                  </a:lnTo>
                  <a:lnTo>
                    <a:pt x="636" y="294"/>
                  </a:lnTo>
                  <a:lnTo>
                    <a:pt x="588" y="312"/>
                  </a:lnTo>
                  <a:lnTo>
                    <a:pt x="546" y="324"/>
                  </a:lnTo>
                  <a:lnTo>
                    <a:pt x="468" y="354"/>
                  </a:lnTo>
                  <a:lnTo>
                    <a:pt x="414" y="372"/>
                  </a:lnTo>
                  <a:lnTo>
                    <a:pt x="342" y="396"/>
                  </a:lnTo>
                  <a:lnTo>
                    <a:pt x="306" y="414"/>
                  </a:lnTo>
                  <a:lnTo>
                    <a:pt x="270" y="420"/>
                  </a:lnTo>
                  <a:lnTo>
                    <a:pt x="234" y="426"/>
                  </a:lnTo>
                  <a:lnTo>
                    <a:pt x="186" y="426"/>
                  </a:lnTo>
                  <a:lnTo>
                    <a:pt x="132" y="420"/>
                  </a:lnTo>
                  <a:lnTo>
                    <a:pt x="96" y="402"/>
                  </a:lnTo>
                  <a:lnTo>
                    <a:pt x="42" y="378"/>
                  </a:lnTo>
                  <a:lnTo>
                    <a:pt x="0" y="34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8" name="Freeform 61"/>
            <p:cNvSpPr>
              <a:spLocks/>
            </p:cNvSpPr>
            <p:nvPr/>
          </p:nvSpPr>
          <p:spPr bwMode="auto">
            <a:xfrm>
              <a:off x="2304" y="2379"/>
              <a:ext cx="24" cy="114"/>
            </a:xfrm>
            <a:custGeom>
              <a:avLst/>
              <a:gdLst>
                <a:gd name="T0" fmla="*/ 24 w 24"/>
                <a:gd name="T1" fmla="*/ 114 h 114"/>
                <a:gd name="T2" fmla="*/ 24 w 24"/>
                <a:gd name="T3" fmla="*/ 84 h 114"/>
                <a:gd name="T4" fmla="*/ 18 w 24"/>
                <a:gd name="T5" fmla="*/ 54 h 114"/>
                <a:gd name="T6" fmla="*/ 12 w 24"/>
                <a:gd name="T7" fmla="*/ 18 h 114"/>
                <a:gd name="T8" fmla="*/ 0 w 24"/>
                <a:gd name="T9" fmla="*/ 0 h 1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14"/>
                <a:gd name="T17" fmla="*/ 24 w 24"/>
                <a:gd name="T18" fmla="*/ 114 h 1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14">
                  <a:moveTo>
                    <a:pt x="24" y="114"/>
                  </a:moveTo>
                  <a:lnTo>
                    <a:pt x="24" y="84"/>
                  </a:lnTo>
                  <a:lnTo>
                    <a:pt x="18" y="54"/>
                  </a:lnTo>
                  <a:lnTo>
                    <a:pt x="12" y="18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29" name="Freeform 62"/>
            <p:cNvSpPr>
              <a:spLocks/>
            </p:cNvSpPr>
            <p:nvPr/>
          </p:nvSpPr>
          <p:spPr bwMode="auto">
            <a:xfrm>
              <a:off x="1812" y="2211"/>
              <a:ext cx="72" cy="48"/>
            </a:xfrm>
            <a:custGeom>
              <a:avLst/>
              <a:gdLst>
                <a:gd name="T0" fmla="*/ 6 w 72"/>
                <a:gd name="T1" fmla="*/ 0 h 48"/>
                <a:gd name="T2" fmla="*/ 18 w 72"/>
                <a:gd name="T3" fmla="*/ 0 h 48"/>
                <a:gd name="T4" fmla="*/ 30 w 72"/>
                <a:gd name="T5" fmla="*/ 0 h 48"/>
                <a:gd name="T6" fmla="*/ 42 w 72"/>
                <a:gd name="T7" fmla="*/ 0 h 48"/>
                <a:gd name="T8" fmla="*/ 48 w 72"/>
                <a:gd name="T9" fmla="*/ 0 h 48"/>
                <a:gd name="T10" fmla="*/ 60 w 72"/>
                <a:gd name="T11" fmla="*/ 6 h 48"/>
                <a:gd name="T12" fmla="*/ 72 w 72"/>
                <a:gd name="T13" fmla="*/ 6 h 48"/>
                <a:gd name="T14" fmla="*/ 48 w 72"/>
                <a:gd name="T15" fmla="*/ 12 h 48"/>
                <a:gd name="T16" fmla="*/ 36 w 72"/>
                <a:gd name="T17" fmla="*/ 18 h 48"/>
                <a:gd name="T18" fmla="*/ 24 w 72"/>
                <a:gd name="T19" fmla="*/ 24 h 48"/>
                <a:gd name="T20" fmla="*/ 18 w 72"/>
                <a:gd name="T21" fmla="*/ 30 h 48"/>
                <a:gd name="T22" fmla="*/ 12 w 72"/>
                <a:gd name="T23" fmla="*/ 42 h 48"/>
                <a:gd name="T24" fmla="*/ 0 w 72"/>
                <a:gd name="T25" fmla="*/ 48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48"/>
                <a:gd name="T41" fmla="*/ 72 w 72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48">
                  <a:moveTo>
                    <a:pt x="6" y="0"/>
                  </a:moveTo>
                  <a:lnTo>
                    <a:pt x="18" y="0"/>
                  </a:lnTo>
                  <a:lnTo>
                    <a:pt x="30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60" y="6"/>
                  </a:lnTo>
                  <a:lnTo>
                    <a:pt x="72" y="6"/>
                  </a:lnTo>
                  <a:lnTo>
                    <a:pt x="48" y="12"/>
                  </a:lnTo>
                  <a:lnTo>
                    <a:pt x="36" y="18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2" y="42"/>
                  </a:lnTo>
                  <a:lnTo>
                    <a:pt x="0" y="48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0" name="Freeform 63"/>
            <p:cNvSpPr>
              <a:spLocks/>
            </p:cNvSpPr>
            <p:nvPr/>
          </p:nvSpPr>
          <p:spPr bwMode="auto">
            <a:xfrm>
              <a:off x="1872" y="2223"/>
              <a:ext cx="12" cy="30"/>
            </a:xfrm>
            <a:custGeom>
              <a:avLst/>
              <a:gdLst>
                <a:gd name="T0" fmla="*/ 12 w 12"/>
                <a:gd name="T1" fmla="*/ 0 h 30"/>
                <a:gd name="T2" fmla="*/ 6 w 12"/>
                <a:gd name="T3" fmla="*/ 0 h 30"/>
                <a:gd name="T4" fmla="*/ 0 w 12"/>
                <a:gd name="T5" fmla="*/ 12 h 30"/>
                <a:gd name="T6" fmla="*/ 0 w 12"/>
                <a:gd name="T7" fmla="*/ 24 h 30"/>
                <a:gd name="T8" fmla="*/ 0 w 12"/>
                <a:gd name="T9" fmla="*/ 30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30"/>
                <a:gd name="T17" fmla="*/ 12 w 12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30">
                  <a:moveTo>
                    <a:pt x="12" y="0"/>
                  </a:moveTo>
                  <a:lnTo>
                    <a:pt x="6" y="0"/>
                  </a:lnTo>
                  <a:lnTo>
                    <a:pt x="0" y="12"/>
                  </a:lnTo>
                  <a:lnTo>
                    <a:pt x="0" y="24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1" name="Freeform 64"/>
            <p:cNvSpPr>
              <a:spLocks/>
            </p:cNvSpPr>
            <p:nvPr/>
          </p:nvSpPr>
          <p:spPr bwMode="auto">
            <a:xfrm>
              <a:off x="1506" y="2097"/>
              <a:ext cx="522" cy="672"/>
            </a:xfrm>
            <a:custGeom>
              <a:avLst/>
              <a:gdLst>
                <a:gd name="T0" fmla="*/ 36 w 522"/>
                <a:gd name="T1" fmla="*/ 0 h 672"/>
                <a:gd name="T2" fmla="*/ 18 w 522"/>
                <a:gd name="T3" fmla="*/ 18 h 672"/>
                <a:gd name="T4" fmla="*/ 12 w 522"/>
                <a:gd name="T5" fmla="*/ 36 h 672"/>
                <a:gd name="T6" fmla="*/ 6 w 522"/>
                <a:gd name="T7" fmla="*/ 66 h 672"/>
                <a:gd name="T8" fmla="*/ 6 w 522"/>
                <a:gd name="T9" fmla="*/ 102 h 672"/>
                <a:gd name="T10" fmla="*/ 6 w 522"/>
                <a:gd name="T11" fmla="*/ 120 h 672"/>
                <a:gd name="T12" fmla="*/ 6 w 522"/>
                <a:gd name="T13" fmla="*/ 150 h 672"/>
                <a:gd name="T14" fmla="*/ 0 w 522"/>
                <a:gd name="T15" fmla="*/ 180 h 672"/>
                <a:gd name="T16" fmla="*/ 6 w 522"/>
                <a:gd name="T17" fmla="*/ 210 h 672"/>
                <a:gd name="T18" fmla="*/ 18 w 522"/>
                <a:gd name="T19" fmla="*/ 252 h 672"/>
                <a:gd name="T20" fmla="*/ 42 w 522"/>
                <a:gd name="T21" fmla="*/ 288 h 672"/>
                <a:gd name="T22" fmla="*/ 66 w 522"/>
                <a:gd name="T23" fmla="*/ 324 h 672"/>
                <a:gd name="T24" fmla="*/ 78 w 522"/>
                <a:gd name="T25" fmla="*/ 336 h 672"/>
                <a:gd name="T26" fmla="*/ 102 w 522"/>
                <a:gd name="T27" fmla="*/ 348 h 672"/>
                <a:gd name="T28" fmla="*/ 108 w 522"/>
                <a:gd name="T29" fmla="*/ 420 h 672"/>
                <a:gd name="T30" fmla="*/ 102 w 522"/>
                <a:gd name="T31" fmla="*/ 462 h 672"/>
                <a:gd name="T32" fmla="*/ 84 w 522"/>
                <a:gd name="T33" fmla="*/ 492 h 672"/>
                <a:gd name="T34" fmla="*/ 72 w 522"/>
                <a:gd name="T35" fmla="*/ 516 h 672"/>
                <a:gd name="T36" fmla="*/ 60 w 522"/>
                <a:gd name="T37" fmla="*/ 540 h 672"/>
                <a:gd name="T38" fmla="*/ 72 w 522"/>
                <a:gd name="T39" fmla="*/ 540 h 672"/>
                <a:gd name="T40" fmla="*/ 84 w 522"/>
                <a:gd name="T41" fmla="*/ 540 h 672"/>
                <a:gd name="T42" fmla="*/ 72 w 522"/>
                <a:gd name="T43" fmla="*/ 570 h 672"/>
                <a:gd name="T44" fmla="*/ 54 w 522"/>
                <a:gd name="T45" fmla="*/ 606 h 672"/>
                <a:gd name="T46" fmla="*/ 42 w 522"/>
                <a:gd name="T47" fmla="*/ 654 h 672"/>
                <a:gd name="T48" fmla="*/ 66 w 522"/>
                <a:gd name="T49" fmla="*/ 654 h 672"/>
                <a:gd name="T50" fmla="*/ 108 w 522"/>
                <a:gd name="T51" fmla="*/ 654 h 672"/>
                <a:gd name="T52" fmla="*/ 144 w 522"/>
                <a:gd name="T53" fmla="*/ 648 h 672"/>
                <a:gd name="T54" fmla="*/ 186 w 522"/>
                <a:gd name="T55" fmla="*/ 636 h 672"/>
                <a:gd name="T56" fmla="*/ 228 w 522"/>
                <a:gd name="T57" fmla="*/ 624 h 672"/>
                <a:gd name="T58" fmla="*/ 258 w 522"/>
                <a:gd name="T59" fmla="*/ 624 h 672"/>
                <a:gd name="T60" fmla="*/ 282 w 522"/>
                <a:gd name="T61" fmla="*/ 624 h 672"/>
                <a:gd name="T62" fmla="*/ 354 w 522"/>
                <a:gd name="T63" fmla="*/ 660 h 672"/>
                <a:gd name="T64" fmla="*/ 396 w 522"/>
                <a:gd name="T65" fmla="*/ 672 h 672"/>
                <a:gd name="T66" fmla="*/ 408 w 522"/>
                <a:gd name="T67" fmla="*/ 648 h 672"/>
                <a:gd name="T68" fmla="*/ 438 w 522"/>
                <a:gd name="T69" fmla="*/ 606 h 672"/>
                <a:gd name="T70" fmla="*/ 480 w 522"/>
                <a:gd name="T71" fmla="*/ 570 h 672"/>
                <a:gd name="T72" fmla="*/ 510 w 522"/>
                <a:gd name="T73" fmla="*/ 546 h 672"/>
                <a:gd name="T74" fmla="*/ 522 w 522"/>
                <a:gd name="T75" fmla="*/ 540 h 672"/>
                <a:gd name="T76" fmla="*/ 522 w 522"/>
                <a:gd name="T77" fmla="*/ 528 h 672"/>
                <a:gd name="T78" fmla="*/ 504 w 522"/>
                <a:gd name="T79" fmla="*/ 474 h 672"/>
                <a:gd name="T80" fmla="*/ 498 w 522"/>
                <a:gd name="T81" fmla="*/ 420 h 67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2"/>
                <a:gd name="T124" fmla="*/ 0 h 672"/>
                <a:gd name="T125" fmla="*/ 522 w 522"/>
                <a:gd name="T126" fmla="*/ 672 h 67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2" h="672">
                  <a:moveTo>
                    <a:pt x="36" y="0"/>
                  </a:moveTo>
                  <a:lnTo>
                    <a:pt x="18" y="18"/>
                  </a:lnTo>
                  <a:lnTo>
                    <a:pt x="12" y="36"/>
                  </a:lnTo>
                  <a:lnTo>
                    <a:pt x="6" y="66"/>
                  </a:lnTo>
                  <a:lnTo>
                    <a:pt x="6" y="102"/>
                  </a:lnTo>
                  <a:lnTo>
                    <a:pt x="6" y="120"/>
                  </a:lnTo>
                  <a:lnTo>
                    <a:pt x="6" y="150"/>
                  </a:lnTo>
                  <a:lnTo>
                    <a:pt x="0" y="180"/>
                  </a:lnTo>
                  <a:lnTo>
                    <a:pt x="6" y="210"/>
                  </a:lnTo>
                  <a:lnTo>
                    <a:pt x="18" y="252"/>
                  </a:lnTo>
                  <a:lnTo>
                    <a:pt x="42" y="288"/>
                  </a:lnTo>
                  <a:lnTo>
                    <a:pt x="66" y="324"/>
                  </a:lnTo>
                  <a:lnTo>
                    <a:pt x="78" y="336"/>
                  </a:lnTo>
                  <a:lnTo>
                    <a:pt x="102" y="348"/>
                  </a:lnTo>
                  <a:lnTo>
                    <a:pt x="108" y="420"/>
                  </a:lnTo>
                  <a:lnTo>
                    <a:pt x="102" y="462"/>
                  </a:lnTo>
                  <a:lnTo>
                    <a:pt x="84" y="492"/>
                  </a:lnTo>
                  <a:lnTo>
                    <a:pt x="72" y="516"/>
                  </a:lnTo>
                  <a:lnTo>
                    <a:pt x="60" y="540"/>
                  </a:lnTo>
                  <a:lnTo>
                    <a:pt x="72" y="540"/>
                  </a:lnTo>
                  <a:lnTo>
                    <a:pt x="84" y="540"/>
                  </a:lnTo>
                  <a:lnTo>
                    <a:pt x="72" y="570"/>
                  </a:lnTo>
                  <a:lnTo>
                    <a:pt x="54" y="606"/>
                  </a:lnTo>
                  <a:lnTo>
                    <a:pt x="42" y="654"/>
                  </a:lnTo>
                  <a:lnTo>
                    <a:pt x="66" y="654"/>
                  </a:lnTo>
                  <a:lnTo>
                    <a:pt x="108" y="654"/>
                  </a:lnTo>
                  <a:lnTo>
                    <a:pt x="144" y="648"/>
                  </a:lnTo>
                  <a:lnTo>
                    <a:pt x="186" y="636"/>
                  </a:lnTo>
                  <a:lnTo>
                    <a:pt x="228" y="624"/>
                  </a:lnTo>
                  <a:lnTo>
                    <a:pt x="258" y="624"/>
                  </a:lnTo>
                  <a:lnTo>
                    <a:pt x="282" y="624"/>
                  </a:lnTo>
                  <a:lnTo>
                    <a:pt x="354" y="660"/>
                  </a:lnTo>
                  <a:lnTo>
                    <a:pt x="396" y="672"/>
                  </a:lnTo>
                  <a:lnTo>
                    <a:pt x="408" y="648"/>
                  </a:lnTo>
                  <a:lnTo>
                    <a:pt x="438" y="606"/>
                  </a:lnTo>
                  <a:lnTo>
                    <a:pt x="480" y="570"/>
                  </a:lnTo>
                  <a:lnTo>
                    <a:pt x="510" y="546"/>
                  </a:lnTo>
                  <a:lnTo>
                    <a:pt x="522" y="540"/>
                  </a:lnTo>
                  <a:lnTo>
                    <a:pt x="522" y="528"/>
                  </a:lnTo>
                  <a:lnTo>
                    <a:pt x="504" y="474"/>
                  </a:lnTo>
                  <a:lnTo>
                    <a:pt x="498" y="42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2" name="Freeform 65"/>
            <p:cNvSpPr>
              <a:spLocks/>
            </p:cNvSpPr>
            <p:nvPr/>
          </p:nvSpPr>
          <p:spPr bwMode="auto">
            <a:xfrm>
              <a:off x="1590" y="2589"/>
              <a:ext cx="228" cy="48"/>
            </a:xfrm>
            <a:custGeom>
              <a:avLst/>
              <a:gdLst>
                <a:gd name="T0" fmla="*/ 0 w 228"/>
                <a:gd name="T1" fmla="*/ 48 h 48"/>
                <a:gd name="T2" fmla="*/ 36 w 228"/>
                <a:gd name="T3" fmla="*/ 42 h 48"/>
                <a:gd name="T4" fmla="*/ 66 w 228"/>
                <a:gd name="T5" fmla="*/ 36 h 48"/>
                <a:gd name="T6" fmla="*/ 96 w 228"/>
                <a:gd name="T7" fmla="*/ 36 h 48"/>
                <a:gd name="T8" fmla="*/ 126 w 228"/>
                <a:gd name="T9" fmla="*/ 36 h 48"/>
                <a:gd name="T10" fmla="*/ 156 w 228"/>
                <a:gd name="T11" fmla="*/ 36 h 48"/>
                <a:gd name="T12" fmla="*/ 180 w 228"/>
                <a:gd name="T13" fmla="*/ 36 h 48"/>
                <a:gd name="T14" fmla="*/ 204 w 228"/>
                <a:gd name="T15" fmla="*/ 42 h 48"/>
                <a:gd name="T16" fmla="*/ 216 w 228"/>
                <a:gd name="T17" fmla="*/ 42 h 48"/>
                <a:gd name="T18" fmla="*/ 216 w 228"/>
                <a:gd name="T19" fmla="*/ 42 h 48"/>
                <a:gd name="T20" fmla="*/ 216 w 228"/>
                <a:gd name="T21" fmla="*/ 30 h 48"/>
                <a:gd name="T22" fmla="*/ 222 w 228"/>
                <a:gd name="T23" fmla="*/ 18 h 48"/>
                <a:gd name="T24" fmla="*/ 228 w 228"/>
                <a:gd name="T25" fmla="*/ 0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48"/>
                <a:gd name="T41" fmla="*/ 228 w 228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48">
                  <a:moveTo>
                    <a:pt x="0" y="48"/>
                  </a:moveTo>
                  <a:lnTo>
                    <a:pt x="36" y="42"/>
                  </a:lnTo>
                  <a:lnTo>
                    <a:pt x="66" y="36"/>
                  </a:lnTo>
                  <a:lnTo>
                    <a:pt x="96" y="36"/>
                  </a:lnTo>
                  <a:lnTo>
                    <a:pt x="126" y="36"/>
                  </a:lnTo>
                  <a:lnTo>
                    <a:pt x="156" y="36"/>
                  </a:lnTo>
                  <a:lnTo>
                    <a:pt x="180" y="36"/>
                  </a:lnTo>
                  <a:lnTo>
                    <a:pt x="204" y="42"/>
                  </a:lnTo>
                  <a:lnTo>
                    <a:pt x="216" y="42"/>
                  </a:lnTo>
                  <a:lnTo>
                    <a:pt x="216" y="30"/>
                  </a:lnTo>
                  <a:lnTo>
                    <a:pt x="222" y="18"/>
                  </a:lnTo>
                  <a:lnTo>
                    <a:pt x="228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3" name="Freeform 66"/>
            <p:cNvSpPr>
              <a:spLocks/>
            </p:cNvSpPr>
            <p:nvPr/>
          </p:nvSpPr>
          <p:spPr bwMode="auto">
            <a:xfrm>
              <a:off x="2442" y="2073"/>
              <a:ext cx="42" cy="12"/>
            </a:xfrm>
            <a:custGeom>
              <a:avLst/>
              <a:gdLst>
                <a:gd name="T0" fmla="*/ 42 w 42"/>
                <a:gd name="T1" fmla="*/ 12 h 12"/>
                <a:gd name="T2" fmla="*/ 36 w 42"/>
                <a:gd name="T3" fmla="*/ 6 h 12"/>
                <a:gd name="T4" fmla="*/ 30 w 42"/>
                <a:gd name="T5" fmla="*/ 0 h 12"/>
                <a:gd name="T6" fmla="*/ 18 w 42"/>
                <a:gd name="T7" fmla="*/ 0 h 12"/>
                <a:gd name="T8" fmla="*/ 0 w 42"/>
                <a:gd name="T9" fmla="*/ 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2"/>
                <a:gd name="T17" fmla="*/ 42 w 4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2">
                  <a:moveTo>
                    <a:pt x="42" y="12"/>
                  </a:moveTo>
                  <a:lnTo>
                    <a:pt x="36" y="6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4" name="Freeform 67"/>
            <p:cNvSpPr>
              <a:spLocks/>
            </p:cNvSpPr>
            <p:nvPr/>
          </p:nvSpPr>
          <p:spPr bwMode="auto">
            <a:xfrm>
              <a:off x="2460" y="2145"/>
              <a:ext cx="66" cy="24"/>
            </a:xfrm>
            <a:custGeom>
              <a:avLst/>
              <a:gdLst>
                <a:gd name="T0" fmla="*/ 66 w 66"/>
                <a:gd name="T1" fmla="*/ 24 h 24"/>
                <a:gd name="T2" fmla="*/ 48 w 66"/>
                <a:gd name="T3" fmla="*/ 24 h 24"/>
                <a:gd name="T4" fmla="*/ 30 w 66"/>
                <a:gd name="T5" fmla="*/ 18 h 24"/>
                <a:gd name="T6" fmla="*/ 18 w 66"/>
                <a:gd name="T7" fmla="*/ 12 h 24"/>
                <a:gd name="T8" fmla="*/ 0 w 66"/>
                <a:gd name="T9" fmla="*/ 6 h 24"/>
                <a:gd name="T10" fmla="*/ 0 w 66"/>
                <a:gd name="T11" fmla="*/ 0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24"/>
                <a:gd name="T20" fmla="*/ 66 w 66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24">
                  <a:moveTo>
                    <a:pt x="66" y="24"/>
                  </a:moveTo>
                  <a:lnTo>
                    <a:pt x="48" y="24"/>
                  </a:lnTo>
                  <a:lnTo>
                    <a:pt x="30" y="18"/>
                  </a:lnTo>
                  <a:lnTo>
                    <a:pt x="18" y="12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5" name="Freeform 68"/>
            <p:cNvSpPr>
              <a:spLocks/>
            </p:cNvSpPr>
            <p:nvPr/>
          </p:nvSpPr>
          <p:spPr bwMode="auto">
            <a:xfrm>
              <a:off x="2430" y="2193"/>
              <a:ext cx="54" cy="18"/>
            </a:xfrm>
            <a:custGeom>
              <a:avLst/>
              <a:gdLst>
                <a:gd name="T0" fmla="*/ 54 w 54"/>
                <a:gd name="T1" fmla="*/ 18 h 18"/>
                <a:gd name="T2" fmla="*/ 42 w 54"/>
                <a:gd name="T3" fmla="*/ 18 h 18"/>
                <a:gd name="T4" fmla="*/ 24 w 54"/>
                <a:gd name="T5" fmla="*/ 12 h 18"/>
                <a:gd name="T6" fmla="*/ 6 w 54"/>
                <a:gd name="T7" fmla="*/ 6 h 18"/>
                <a:gd name="T8" fmla="*/ 0 w 54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18"/>
                <a:gd name="T17" fmla="*/ 54 w 54"/>
                <a:gd name="T18" fmla="*/ 18 h 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18">
                  <a:moveTo>
                    <a:pt x="54" y="18"/>
                  </a:moveTo>
                  <a:lnTo>
                    <a:pt x="42" y="18"/>
                  </a:lnTo>
                  <a:lnTo>
                    <a:pt x="24" y="12"/>
                  </a:lnTo>
                  <a:lnTo>
                    <a:pt x="6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6" name="Freeform 69"/>
            <p:cNvSpPr>
              <a:spLocks/>
            </p:cNvSpPr>
            <p:nvPr/>
          </p:nvSpPr>
          <p:spPr bwMode="auto">
            <a:xfrm>
              <a:off x="1998" y="2733"/>
              <a:ext cx="60" cy="450"/>
            </a:xfrm>
            <a:custGeom>
              <a:avLst/>
              <a:gdLst>
                <a:gd name="T0" fmla="*/ 60 w 60"/>
                <a:gd name="T1" fmla="*/ 0 h 450"/>
                <a:gd name="T2" fmla="*/ 54 w 60"/>
                <a:gd name="T3" fmla="*/ 12 h 450"/>
                <a:gd name="T4" fmla="*/ 42 w 60"/>
                <a:gd name="T5" fmla="*/ 18 h 450"/>
                <a:gd name="T6" fmla="*/ 42 w 60"/>
                <a:gd name="T7" fmla="*/ 24 h 450"/>
                <a:gd name="T8" fmla="*/ 30 w 60"/>
                <a:gd name="T9" fmla="*/ 30 h 450"/>
                <a:gd name="T10" fmla="*/ 18 w 60"/>
                <a:gd name="T11" fmla="*/ 36 h 450"/>
                <a:gd name="T12" fmla="*/ 30 w 60"/>
                <a:gd name="T13" fmla="*/ 42 h 450"/>
                <a:gd name="T14" fmla="*/ 42 w 60"/>
                <a:gd name="T15" fmla="*/ 66 h 450"/>
                <a:gd name="T16" fmla="*/ 48 w 60"/>
                <a:gd name="T17" fmla="*/ 84 h 450"/>
                <a:gd name="T18" fmla="*/ 54 w 60"/>
                <a:gd name="T19" fmla="*/ 114 h 450"/>
                <a:gd name="T20" fmla="*/ 54 w 60"/>
                <a:gd name="T21" fmla="*/ 132 h 450"/>
                <a:gd name="T22" fmla="*/ 48 w 60"/>
                <a:gd name="T23" fmla="*/ 156 h 450"/>
                <a:gd name="T24" fmla="*/ 42 w 60"/>
                <a:gd name="T25" fmla="*/ 180 h 450"/>
                <a:gd name="T26" fmla="*/ 30 w 60"/>
                <a:gd name="T27" fmla="*/ 198 h 450"/>
                <a:gd name="T28" fmla="*/ 18 w 60"/>
                <a:gd name="T29" fmla="*/ 216 h 450"/>
                <a:gd name="T30" fmla="*/ 12 w 60"/>
                <a:gd name="T31" fmla="*/ 240 h 450"/>
                <a:gd name="T32" fmla="*/ 6 w 60"/>
                <a:gd name="T33" fmla="*/ 258 h 450"/>
                <a:gd name="T34" fmla="*/ 0 w 60"/>
                <a:gd name="T35" fmla="*/ 282 h 450"/>
                <a:gd name="T36" fmla="*/ 6 w 60"/>
                <a:gd name="T37" fmla="*/ 312 h 450"/>
                <a:gd name="T38" fmla="*/ 6 w 60"/>
                <a:gd name="T39" fmla="*/ 336 h 450"/>
                <a:gd name="T40" fmla="*/ 6 w 60"/>
                <a:gd name="T41" fmla="*/ 348 h 450"/>
                <a:gd name="T42" fmla="*/ 6 w 60"/>
                <a:gd name="T43" fmla="*/ 372 h 450"/>
                <a:gd name="T44" fmla="*/ 6 w 60"/>
                <a:gd name="T45" fmla="*/ 408 h 450"/>
                <a:gd name="T46" fmla="*/ 6 w 60"/>
                <a:gd name="T47" fmla="*/ 450 h 45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0"/>
                <a:gd name="T73" fmla="*/ 0 h 450"/>
                <a:gd name="T74" fmla="*/ 60 w 60"/>
                <a:gd name="T75" fmla="*/ 450 h 45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0" h="450">
                  <a:moveTo>
                    <a:pt x="60" y="0"/>
                  </a:moveTo>
                  <a:lnTo>
                    <a:pt x="54" y="12"/>
                  </a:lnTo>
                  <a:lnTo>
                    <a:pt x="42" y="18"/>
                  </a:lnTo>
                  <a:lnTo>
                    <a:pt x="42" y="24"/>
                  </a:lnTo>
                  <a:lnTo>
                    <a:pt x="30" y="30"/>
                  </a:lnTo>
                  <a:lnTo>
                    <a:pt x="18" y="36"/>
                  </a:lnTo>
                  <a:lnTo>
                    <a:pt x="30" y="42"/>
                  </a:lnTo>
                  <a:lnTo>
                    <a:pt x="42" y="66"/>
                  </a:lnTo>
                  <a:lnTo>
                    <a:pt x="48" y="84"/>
                  </a:lnTo>
                  <a:lnTo>
                    <a:pt x="54" y="114"/>
                  </a:lnTo>
                  <a:lnTo>
                    <a:pt x="54" y="132"/>
                  </a:lnTo>
                  <a:lnTo>
                    <a:pt x="48" y="156"/>
                  </a:lnTo>
                  <a:lnTo>
                    <a:pt x="42" y="180"/>
                  </a:lnTo>
                  <a:lnTo>
                    <a:pt x="30" y="198"/>
                  </a:lnTo>
                  <a:lnTo>
                    <a:pt x="18" y="216"/>
                  </a:lnTo>
                  <a:lnTo>
                    <a:pt x="12" y="240"/>
                  </a:lnTo>
                  <a:lnTo>
                    <a:pt x="6" y="258"/>
                  </a:lnTo>
                  <a:lnTo>
                    <a:pt x="0" y="282"/>
                  </a:lnTo>
                  <a:lnTo>
                    <a:pt x="6" y="312"/>
                  </a:lnTo>
                  <a:lnTo>
                    <a:pt x="6" y="336"/>
                  </a:lnTo>
                  <a:lnTo>
                    <a:pt x="6" y="348"/>
                  </a:lnTo>
                  <a:lnTo>
                    <a:pt x="6" y="372"/>
                  </a:lnTo>
                  <a:lnTo>
                    <a:pt x="6" y="408"/>
                  </a:lnTo>
                  <a:lnTo>
                    <a:pt x="6" y="45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7" name="Freeform 70"/>
            <p:cNvSpPr>
              <a:spLocks/>
            </p:cNvSpPr>
            <p:nvPr/>
          </p:nvSpPr>
          <p:spPr bwMode="auto">
            <a:xfrm>
              <a:off x="1464" y="3237"/>
              <a:ext cx="1014" cy="168"/>
            </a:xfrm>
            <a:custGeom>
              <a:avLst/>
              <a:gdLst>
                <a:gd name="T0" fmla="*/ 222 w 1014"/>
                <a:gd name="T1" fmla="*/ 24 h 168"/>
                <a:gd name="T2" fmla="*/ 186 w 1014"/>
                <a:gd name="T3" fmla="*/ 24 h 168"/>
                <a:gd name="T4" fmla="*/ 132 w 1014"/>
                <a:gd name="T5" fmla="*/ 30 h 168"/>
                <a:gd name="T6" fmla="*/ 78 w 1014"/>
                <a:gd name="T7" fmla="*/ 48 h 168"/>
                <a:gd name="T8" fmla="*/ 48 w 1014"/>
                <a:gd name="T9" fmla="*/ 60 h 168"/>
                <a:gd name="T10" fmla="*/ 24 w 1014"/>
                <a:gd name="T11" fmla="*/ 78 h 168"/>
                <a:gd name="T12" fmla="*/ 6 w 1014"/>
                <a:gd name="T13" fmla="*/ 108 h 168"/>
                <a:gd name="T14" fmla="*/ 0 w 1014"/>
                <a:gd name="T15" fmla="*/ 138 h 168"/>
                <a:gd name="T16" fmla="*/ 6 w 1014"/>
                <a:gd name="T17" fmla="*/ 156 h 168"/>
                <a:gd name="T18" fmla="*/ 24 w 1014"/>
                <a:gd name="T19" fmla="*/ 162 h 168"/>
                <a:gd name="T20" fmla="*/ 54 w 1014"/>
                <a:gd name="T21" fmla="*/ 168 h 168"/>
                <a:gd name="T22" fmla="*/ 114 w 1014"/>
                <a:gd name="T23" fmla="*/ 168 h 168"/>
                <a:gd name="T24" fmla="*/ 174 w 1014"/>
                <a:gd name="T25" fmla="*/ 156 h 168"/>
                <a:gd name="T26" fmla="*/ 216 w 1014"/>
                <a:gd name="T27" fmla="*/ 144 h 168"/>
                <a:gd name="T28" fmla="*/ 288 w 1014"/>
                <a:gd name="T29" fmla="*/ 144 h 168"/>
                <a:gd name="T30" fmla="*/ 330 w 1014"/>
                <a:gd name="T31" fmla="*/ 138 h 168"/>
                <a:gd name="T32" fmla="*/ 378 w 1014"/>
                <a:gd name="T33" fmla="*/ 120 h 168"/>
                <a:gd name="T34" fmla="*/ 420 w 1014"/>
                <a:gd name="T35" fmla="*/ 120 h 168"/>
                <a:gd name="T36" fmla="*/ 456 w 1014"/>
                <a:gd name="T37" fmla="*/ 114 h 168"/>
                <a:gd name="T38" fmla="*/ 486 w 1014"/>
                <a:gd name="T39" fmla="*/ 108 h 168"/>
                <a:gd name="T40" fmla="*/ 510 w 1014"/>
                <a:gd name="T41" fmla="*/ 96 h 168"/>
                <a:gd name="T42" fmla="*/ 534 w 1014"/>
                <a:gd name="T43" fmla="*/ 54 h 168"/>
                <a:gd name="T44" fmla="*/ 540 w 1014"/>
                <a:gd name="T45" fmla="*/ 72 h 168"/>
                <a:gd name="T46" fmla="*/ 552 w 1014"/>
                <a:gd name="T47" fmla="*/ 90 h 168"/>
                <a:gd name="T48" fmla="*/ 576 w 1014"/>
                <a:gd name="T49" fmla="*/ 108 h 168"/>
                <a:gd name="T50" fmla="*/ 612 w 1014"/>
                <a:gd name="T51" fmla="*/ 114 h 168"/>
                <a:gd name="T52" fmla="*/ 630 w 1014"/>
                <a:gd name="T53" fmla="*/ 132 h 168"/>
                <a:gd name="T54" fmla="*/ 696 w 1014"/>
                <a:gd name="T55" fmla="*/ 150 h 168"/>
                <a:gd name="T56" fmla="*/ 774 w 1014"/>
                <a:gd name="T57" fmla="*/ 156 h 168"/>
                <a:gd name="T58" fmla="*/ 846 w 1014"/>
                <a:gd name="T59" fmla="*/ 156 h 168"/>
                <a:gd name="T60" fmla="*/ 882 w 1014"/>
                <a:gd name="T61" fmla="*/ 156 h 168"/>
                <a:gd name="T62" fmla="*/ 936 w 1014"/>
                <a:gd name="T63" fmla="*/ 144 h 168"/>
                <a:gd name="T64" fmla="*/ 978 w 1014"/>
                <a:gd name="T65" fmla="*/ 132 h 168"/>
                <a:gd name="T66" fmla="*/ 1008 w 1014"/>
                <a:gd name="T67" fmla="*/ 102 h 168"/>
                <a:gd name="T68" fmla="*/ 1014 w 1014"/>
                <a:gd name="T69" fmla="*/ 78 h 168"/>
                <a:gd name="T70" fmla="*/ 1002 w 1014"/>
                <a:gd name="T71" fmla="*/ 60 h 168"/>
                <a:gd name="T72" fmla="*/ 978 w 1014"/>
                <a:gd name="T73" fmla="*/ 42 h 168"/>
                <a:gd name="T74" fmla="*/ 948 w 1014"/>
                <a:gd name="T75" fmla="*/ 24 h 168"/>
                <a:gd name="T76" fmla="*/ 906 w 1014"/>
                <a:gd name="T77" fmla="*/ 12 h 168"/>
                <a:gd name="T78" fmla="*/ 852 w 1014"/>
                <a:gd name="T79" fmla="*/ 6 h 168"/>
                <a:gd name="T80" fmla="*/ 798 w 1014"/>
                <a:gd name="T81" fmla="*/ 0 h 168"/>
                <a:gd name="T82" fmla="*/ 750 w 1014"/>
                <a:gd name="T83" fmla="*/ 0 h 168"/>
                <a:gd name="T84" fmla="*/ 696 w 1014"/>
                <a:gd name="T85" fmla="*/ 6 h 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14"/>
                <a:gd name="T130" fmla="*/ 0 h 168"/>
                <a:gd name="T131" fmla="*/ 1014 w 1014"/>
                <a:gd name="T132" fmla="*/ 168 h 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14" h="168">
                  <a:moveTo>
                    <a:pt x="222" y="24"/>
                  </a:moveTo>
                  <a:lnTo>
                    <a:pt x="186" y="24"/>
                  </a:lnTo>
                  <a:lnTo>
                    <a:pt x="132" y="30"/>
                  </a:lnTo>
                  <a:lnTo>
                    <a:pt x="78" y="48"/>
                  </a:lnTo>
                  <a:lnTo>
                    <a:pt x="48" y="60"/>
                  </a:lnTo>
                  <a:lnTo>
                    <a:pt x="24" y="78"/>
                  </a:lnTo>
                  <a:lnTo>
                    <a:pt x="6" y="108"/>
                  </a:lnTo>
                  <a:lnTo>
                    <a:pt x="0" y="138"/>
                  </a:lnTo>
                  <a:lnTo>
                    <a:pt x="6" y="156"/>
                  </a:lnTo>
                  <a:lnTo>
                    <a:pt x="24" y="162"/>
                  </a:lnTo>
                  <a:lnTo>
                    <a:pt x="54" y="168"/>
                  </a:lnTo>
                  <a:lnTo>
                    <a:pt x="114" y="168"/>
                  </a:lnTo>
                  <a:lnTo>
                    <a:pt x="174" y="156"/>
                  </a:lnTo>
                  <a:lnTo>
                    <a:pt x="216" y="144"/>
                  </a:lnTo>
                  <a:lnTo>
                    <a:pt x="288" y="144"/>
                  </a:lnTo>
                  <a:lnTo>
                    <a:pt x="330" y="138"/>
                  </a:lnTo>
                  <a:lnTo>
                    <a:pt x="378" y="120"/>
                  </a:lnTo>
                  <a:lnTo>
                    <a:pt x="420" y="120"/>
                  </a:lnTo>
                  <a:lnTo>
                    <a:pt x="456" y="114"/>
                  </a:lnTo>
                  <a:lnTo>
                    <a:pt x="486" y="108"/>
                  </a:lnTo>
                  <a:lnTo>
                    <a:pt x="510" y="96"/>
                  </a:lnTo>
                  <a:lnTo>
                    <a:pt x="534" y="54"/>
                  </a:lnTo>
                  <a:lnTo>
                    <a:pt x="540" y="72"/>
                  </a:lnTo>
                  <a:lnTo>
                    <a:pt x="552" y="90"/>
                  </a:lnTo>
                  <a:lnTo>
                    <a:pt x="576" y="108"/>
                  </a:lnTo>
                  <a:lnTo>
                    <a:pt x="612" y="114"/>
                  </a:lnTo>
                  <a:lnTo>
                    <a:pt x="630" y="132"/>
                  </a:lnTo>
                  <a:lnTo>
                    <a:pt x="696" y="150"/>
                  </a:lnTo>
                  <a:lnTo>
                    <a:pt x="774" y="156"/>
                  </a:lnTo>
                  <a:lnTo>
                    <a:pt x="846" y="156"/>
                  </a:lnTo>
                  <a:lnTo>
                    <a:pt x="882" y="156"/>
                  </a:lnTo>
                  <a:lnTo>
                    <a:pt x="936" y="144"/>
                  </a:lnTo>
                  <a:lnTo>
                    <a:pt x="978" y="132"/>
                  </a:lnTo>
                  <a:lnTo>
                    <a:pt x="1008" y="102"/>
                  </a:lnTo>
                  <a:lnTo>
                    <a:pt x="1014" y="78"/>
                  </a:lnTo>
                  <a:lnTo>
                    <a:pt x="1002" y="60"/>
                  </a:lnTo>
                  <a:lnTo>
                    <a:pt x="978" y="42"/>
                  </a:lnTo>
                  <a:lnTo>
                    <a:pt x="948" y="24"/>
                  </a:lnTo>
                  <a:lnTo>
                    <a:pt x="906" y="12"/>
                  </a:lnTo>
                  <a:lnTo>
                    <a:pt x="852" y="6"/>
                  </a:lnTo>
                  <a:lnTo>
                    <a:pt x="798" y="0"/>
                  </a:lnTo>
                  <a:lnTo>
                    <a:pt x="750" y="0"/>
                  </a:lnTo>
                  <a:lnTo>
                    <a:pt x="696" y="6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8" name="Freeform 71"/>
            <p:cNvSpPr>
              <a:spLocks/>
            </p:cNvSpPr>
            <p:nvPr/>
          </p:nvSpPr>
          <p:spPr bwMode="auto">
            <a:xfrm>
              <a:off x="2064" y="3201"/>
              <a:ext cx="108" cy="12"/>
            </a:xfrm>
            <a:custGeom>
              <a:avLst/>
              <a:gdLst>
                <a:gd name="T0" fmla="*/ 108 w 108"/>
                <a:gd name="T1" fmla="*/ 12 h 12"/>
                <a:gd name="T2" fmla="*/ 96 w 108"/>
                <a:gd name="T3" fmla="*/ 6 h 12"/>
                <a:gd name="T4" fmla="*/ 78 w 108"/>
                <a:gd name="T5" fmla="*/ 0 h 12"/>
                <a:gd name="T6" fmla="*/ 66 w 108"/>
                <a:gd name="T7" fmla="*/ 0 h 12"/>
                <a:gd name="T8" fmla="*/ 54 w 108"/>
                <a:gd name="T9" fmla="*/ 0 h 12"/>
                <a:gd name="T10" fmla="*/ 36 w 108"/>
                <a:gd name="T11" fmla="*/ 0 h 12"/>
                <a:gd name="T12" fmla="*/ 24 w 108"/>
                <a:gd name="T13" fmla="*/ 6 h 12"/>
                <a:gd name="T14" fmla="*/ 12 w 108"/>
                <a:gd name="T15" fmla="*/ 6 h 12"/>
                <a:gd name="T16" fmla="*/ 0 w 108"/>
                <a:gd name="T17" fmla="*/ 12 h 1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8"/>
                <a:gd name="T28" fmla="*/ 0 h 12"/>
                <a:gd name="T29" fmla="*/ 108 w 108"/>
                <a:gd name="T30" fmla="*/ 12 h 1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8" h="12">
                  <a:moveTo>
                    <a:pt x="108" y="12"/>
                  </a:moveTo>
                  <a:lnTo>
                    <a:pt x="96" y="6"/>
                  </a:ln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36" y="0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1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39" name="Freeform 72"/>
            <p:cNvSpPr>
              <a:spLocks/>
            </p:cNvSpPr>
            <p:nvPr/>
          </p:nvSpPr>
          <p:spPr bwMode="auto">
            <a:xfrm>
              <a:off x="2088" y="3225"/>
              <a:ext cx="84" cy="30"/>
            </a:xfrm>
            <a:custGeom>
              <a:avLst/>
              <a:gdLst>
                <a:gd name="T0" fmla="*/ 84 w 84"/>
                <a:gd name="T1" fmla="*/ 6 h 30"/>
                <a:gd name="T2" fmla="*/ 78 w 84"/>
                <a:gd name="T3" fmla="*/ 0 h 30"/>
                <a:gd name="T4" fmla="*/ 66 w 84"/>
                <a:gd name="T5" fmla="*/ 0 h 30"/>
                <a:gd name="T6" fmla="*/ 54 w 84"/>
                <a:gd name="T7" fmla="*/ 0 h 30"/>
                <a:gd name="T8" fmla="*/ 48 w 84"/>
                <a:gd name="T9" fmla="*/ 6 h 30"/>
                <a:gd name="T10" fmla="*/ 36 w 84"/>
                <a:gd name="T11" fmla="*/ 6 h 30"/>
                <a:gd name="T12" fmla="*/ 24 w 84"/>
                <a:gd name="T13" fmla="*/ 12 h 30"/>
                <a:gd name="T14" fmla="*/ 18 w 84"/>
                <a:gd name="T15" fmla="*/ 12 h 30"/>
                <a:gd name="T16" fmla="*/ 12 w 84"/>
                <a:gd name="T17" fmla="*/ 18 h 30"/>
                <a:gd name="T18" fmla="*/ 0 w 84"/>
                <a:gd name="T19" fmla="*/ 30 h 30"/>
                <a:gd name="T20" fmla="*/ 0 w 84"/>
                <a:gd name="T21" fmla="*/ 30 h 3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4"/>
                <a:gd name="T34" fmla="*/ 0 h 30"/>
                <a:gd name="T35" fmla="*/ 84 w 84"/>
                <a:gd name="T36" fmla="*/ 30 h 3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4" h="30">
                  <a:moveTo>
                    <a:pt x="84" y="6"/>
                  </a:moveTo>
                  <a:lnTo>
                    <a:pt x="78" y="0"/>
                  </a:lnTo>
                  <a:lnTo>
                    <a:pt x="66" y="0"/>
                  </a:lnTo>
                  <a:lnTo>
                    <a:pt x="54" y="0"/>
                  </a:lnTo>
                  <a:lnTo>
                    <a:pt x="48" y="6"/>
                  </a:lnTo>
                  <a:lnTo>
                    <a:pt x="36" y="6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8"/>
                  </a:lnTo>
                  <a:lnTo>
                    <a:pt x="0" y="3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0" name="Freeform 73"/>
            <p:cNvSpPr>
              <a:spLocks/>
            </p:cNvSpPr>
            <p:nvPr/>
          </p:nvSpPr>
          <p:spPr bwMode="auto">
            <a:xfrm>
              <a:off x="1704" y="3249"/>
              <a:ext cx="72" cy="30"/>
            </a:xfrm>
            <a:custGeom>
              <a:avLst/>
              <a:gdLst>
                <a:gd name="T0" fmla="*/ 72 w 72"/>
                <a:gd name="T1" fmla="*/ 30 h 30"/>
                <a:gd name="T2" fmla="*/ 66 w 72"/>
                <a:gd name="T3" fmla="*/ 24 h 30"/>
                <a:gd name="T4" fmla="*/ 54 w 72"/>
                <a:gd name="T5" fmla="*/ 18 h 30"/>
                <a:gd name="T6" fmla="*/ 48 w 72"/>
                <a:gd name="T7" fmla="*/ 12 h 30"/>
                <a:gd name="T8" fmla="*/ 36 w 72"/>
                <a:gd name="T9" fmla="*/ 6 h 30"/>
                <a:gd name="T10" fmla="*/ 24 w 72"/>
                <a:gd name="T11" fmla="*/ 6 h 30"/>
                <a:gd name="T12" fmla="*/ 12 w 72"/>
                <a:gd name="T13" fmla="*/ 6 h 30"/>
                <a:gd name="T14" fmla="*/ 0 w 72"/>
                <a:gd name="T15" fmla="*/ 0 h 30"/>
                <a:gd name="T16" fmla="*/ 0 w 72"/>
                <a:gd name="T17" fmla="*/ 0 h 3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2"/>
                <a:gd name="T28" fmla="*/ 0 h 30"/>
                <a:gd name="T29" fmla="*/ 72 w 72"/>
                <a:gd name="T30" fmla="*/ 30 h 3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2" h="30">
                  <a:moveTo>
                    <a:pt x="72" y="30"/>
                  </a:moveTo>
                  <a:lnTo>
                    <a:pt x="66" y="24"/>
                  </a:lnTo>
                  <a:lnTo>
                    <a:pt x="54" y="18"/>
                  </a:lnTo>
                  <a:lnTo>
                    <a:pt x="48" y="12"/>
                  </a:lnTo>
                  <a:lnTo>
                    <a:pt x="36" y="6"/>
                  </a:lnTo>
                  <a:lnTo>
                    <a:pt x="24" y="6"/>
                  </a:lnTo>
                  <a:lnTo>
                    <a:pt x="12" y="6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1" name="Freeform 74"/>
            <p:cNvSpPr>
              <a:spLocks/>
            </p:cNvSpPr>
            <p:nvPr/>
          </p:nvSpPr>
          <p:spPr bwMode="auto">
            <a:xfrm>
              <a:off x="1728" y="3237"/>
              <a:ext cx="90" cy="18"/>
            </a:xfrm>
            <a:custGeom>
              <a:avLst/>
              <a:gdLst>
                <a:gd name="T0" fmla="*/ 90 w 90"/>
                <a:gd name="T1" fmla="*/ 18 h 18"/>
                <a:gd name="T2" fmla="*/ 78 w 90"/>
                <a:gd name="T3" fmla="*/ 12 h 18"/>
                <a:gd name="T4" fmla="*/ 60 w 90"/>
                <a:gd name="T5" fmla="*/ 6 h 18"/>
                <a:gd name="T6" fmla="*/ 48 w 90"/>
                <a:gd name="T7" fmla="*/ 0 h 18"/>
                <a:gd name="T8" fmla="*/ 36 w 90"/>
                <a:gd name="T9" fmla="*/ 0 h 18"/>
                <a:gd name="T10" fmla="*/ 18 w 90"/>
                <a:gd name="T11" fmla="*/ 0 h 18"/>
                <a:gd name="T12" fmla="*/ 6 w 90"/>
                <a:gd name="T13" fmla="*/ 0 h 18"/>
                <a:gd name="T14" fmla="*/ 0 w 90"/>
                <a:gd name="T15" fmla="*/ 0 h 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"/>
                <a:gd name="T25" fmla="*/ 0 h 18"/>
                <a:gd name="T26" fmla="*/ 90 w 90"/>
                <a:gd name="T27" fmla="*/ 18 h 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" h="18">
                  <a:moveTo>
                    <a:pt x="90" y="18"/>
                  </a:moveTo>
                  <a:lnTo>
                    <a:pt x="78" y="12"/>
                  </a:lnTo>
                  <a:lnTo>
                    <a:pt x="6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0"/>
                  </a:ln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42" name="Freeform 75"/>
            <p:cNvSpPr>
              <a:spLocks/>
            </p:cNvSpPr>
            <p:nvPr/>
          </p:nvSpPr>
          <p:spPr bwMode="auto">
            <a:xfrm>
              <a:off x="2004" y="3261"/>
              <a:ext cx="1" cy="30"/>
            </a:xfrm>
            <a:custGeom>
              <a:avLst/>
              <a:gdLst>
                <a:gd name="T0" fmla="*/ 0 w 1"/>
                <a:gd name="T1" fmla="*/ 30 h 30"/>
                <a:gd name="T2" fmla="*/ 0 w 1"/>
                <a:gd name="T3" fmla="*/ 18 h 30"/>
                <a:gd name="T4" fmla="*/ 0 w 1"/>
                <a:gd name="T5" fmla="*/ 12 h 30"/>
                <a:gd name="T6" fmla="*/ 0 w 1"/>
                <a:gd name="T7" fmla="*/ 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"/>
                <a:gd name="T13" fmla="*/ 0 h 30"/>
                <a:gd name="T14" fmla="*/ 1 w 1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" h="30">
                  <a:moveTo>
                    <a:pt x="0" y="30"/>
                  </a:moveTo>
                  <a:lnTo>
                    <a:pt x="0" y="18"/>
                  </a:lnTo>
                  <a:lnTo>
                    <a:pt x="0" y="12"/>
                  </a:lnTo>
                  <a:lnTo>
                    <a:pt x="0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utoUpdateAnimBg="0"/>
      <p:bldP spid="248838" grpId="0" autoUpdateAnimBg="0"/>
      <p:bldP spid="24883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ChangeArrowheads="1"/>
          </p:cNvSpPr>
          <p:nvPr/>
        </p:nvSpPr>
        <p:spPr bwMode="auto">
          <a:xfrm>
            <a:off x="1042988" y="1916113"/>
            <a:ext cx="69992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下面我们用一例说明这个原则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39750" y="296863"/>
            <a:ext cx="7632700" cy="68421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zh-CN" altLang="en-US" sz="3200" b="1" dirty="0">
                <a:latin typeface="Times New Roman" pitchFamily="18" charset="0"/>
              </a:rPr>
              <a:t>小概率事件在一次试验中基本上不会发生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1047750" y="2565400"/>
            <a:ext cx="6178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这里有两个盒子，各装有</a:t>
            </a:r>
            <a:r>
              <a:rPr kumimoji="1" lang="en-US" altLang="zh-CN" sz="3200" b="1">
                <a:latin typeface="Times New Roman" pitchFamily="18" charset="0"/>
              </a:rPr>
              <a:t>100</a:t>
            </a:r>
            <a:r>
              <a:rPr kumimoji="1" lang="zh-CN" altLang="en-US" sz="3200" b="1">
                <a:latin typeface="Times New Roman" pitchFamily="18" charset="0"/>
              </a:rPr>
              <a:t>个球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247816" name="AutoShape 8"/>
          <p:cNvSpPr>
            <a:spLocks noChangeArrowheads="1"/>
          </p:cNvSpPr>
          <p:nvPr/>
        </p:nvSpPr>
        <p:spPr bwMode="auto">
          <a:xfrm>
            <a:off x="4932363" y="3357563"/>
            <a:ext cx="1524000" cy="1447800"/>
          </a:xfrm>
          <a:prstGeom prst="cube">
            <a:avLst>
              <a:gd name="adj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851275" y="5300663"/>
            <a:ext cx="1828800" cy="990600"/>
            <a:chOff x="192" y="2832"/>
            <a:chExt cx="1152" cy="624"/>
          </a:xfrm>
        </p:grpSpPr>
        <p:sp>
          <p:nvSpPr>
            <p:cNvPr id="8204" name="AutoShape 11"/>
            <p:cNvSpPr>
              <a:spLocks noChangeArrowheads="1"/>
            </p:cNvSpPr>
            <p:nvPr/>
          </p:nvSpPr>
          <p:spPr bwMode="auto">
            <a:xfrm>
              <a:off x="192" y="2832"/>
              <a:ext cx="1152" cy="624"/>
            </a:xfrm>
            <a:prstGeom prst="wedgeRoundRectCallout">
              <a:avLst>
                <a:gd name="adj1" fmla="val 48352"/>
                <a:gd name="adj2" fmla="val -89745"/>
                <a:gd name="adj3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5" name="Rectangle 12"/>
            <p:cNvSpPr>
              <a:spLocks noChangeArrowheads="1"/>
            </p:cNvSpPr>
            <p:nvPr/>
          </p:nvSpPr>
          <p:spPr bwMode="auto">
            <a:xfrm>
              <a:off x="336" y="2928"/>
              <a:ext cx="88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Times New Roman" pitchFamily="18" charset="0"/>
                </a:rPr>
                <a:t>99</a:t>
              </a:r>
              <a:r>
                <a:rPr kumimoji="1" lang="zh-CN" altLang="en-US" sz="2400" b="1" dirty="0">
                  <a:latin typeface="Times New Roman" pitchFamily="18" charset="0"/>
                </a:rPr>
                <a:t>个红球</a:t>
              </a:r>
            </a:p>
            <a:p>
              <a:pPr algn="ctr" eaLnBrk="1" hangingPunct="1"/>
              <a:r>
                <a:rPr kumimoji="1" lang="zh-CN" altLang="en-US" sz="2400" b="1" dirty="0">
                  <a:latin typeface="Times New Roman" pitchFamily="18" charset="0"/>
                </a:rPr>
                <a:t>一个白球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  <p:sp>
        <p:nvSpPr>
          <p:cNvPr id="247835" name="AutoShape 27"/>
          <p:cNvSpPr>
            <a:spLocks noChangeArrowheads="1"/>
          </p:cNvSpPr>
          <p:nvPr/>
        </p:nvSpPr>
        <p:spPr bwMode="auto">
          <a:xfrm>
            <a:off x="2627313" y="3429000"/>
            <a:ext cx="1524000" cy="1447800"/>
          </a:xfrm>
          <a:prstGeom prst="cube">
            <a:avLst>
              <a:gd name="adj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1258888" y="5300663"/>
            <a:ext cx="1828800" cy="990600"/>
            <a:chOff x="192" y="2832"/>
            <a:chExt cx="1152" cy="624"/>
          </a:xfrm>
        </p:grpSpPr>
        <p:sp>
          <p:nvSpPr>
            <p:cNvPr id="8202" name="AutoShape 30"/>
            <p:cNvSpPr>
              <a:spLocks noChangeArrowheads="1"/>
            </p:cNvSpPr>
            <p:nvPr/>
          </p:nvSpPr>
          <p:spPr bwMode="auto">
            <a:xfrm>
              <a:off x="192" y="2832"/>
              <a:ext cx="1152" cy="624"/>
            </a:xfrm>
            <a:prstGeom prst="wedgeRoundRectCallout">
              <a:avLst>
                <a:gd name="adj1" fmla="val 48352"/>
                <a:gd name="adj2" fmla="val -89745"/>
                <a:gd name="adj3" fmla="val 16667"/>
              </a:avLst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1">
                <a:latin typeface="Times New Roman" pitchFamily="18" charset="0"/>
              </a:endParaRPr>
            </a:p>
          </p:txBody>
        </p:sp>
        <p:sp>
          <p:nvSpPr>
            <p:cNvPr id="8203" name="Rectangle 31"/>
            <p:cNvSpPr>
              <a:spLocks noChangeArrowheads="1"/>
            </p:cNvSpPr>
            <p:nvPr/>
          </p:nvSpPr>
          <p:spPr bwMode="auto">
            <a:xfrm>
              <a:off x="336" y="2928"/>
              <a:ext cx="886" cy="518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400" b="1" dirty="0">
                  <a:latin typeface="Times New Roman" pitchFamily="18" charset="0"/>
                </a:rPr>
                <a:t>99</a:t>
              </a:r>
              <a:r>
                <a:rPr kumimoji="1" lang="zh-CN" altLang="en-US" sz="2400" b="1" dirty="0">
                  <a:latin typeface="Times New Roman" pitchFamily="18" charset="0"/>
                </a:rPr>
                <a:t>个白球</a:t>
              </a:r>
            </a:p>
            <a:p>
              <a:pPr algn="ctr" eaLnBrk="1" hangingPunct="1"/>
              <a:r>
                <a:rPr kumimoji="1" lang="zh-CN" altLang="en-US" sz="2400" b="1" dirty="0">
                  <a:latin typeface="Times New Roman" pitchFamily="18" charset="0"/>
                </a:rPr>
                <a:t>一个红球</a:t>
              </a:r>
              <a:endParaRPr kumimoji="1" lang="zh-CN" altLang="en-US" sz="3200" b="1" dirty="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7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 autoUpdateAnimBg="0"/>
      <p:bldP spid="247812" grpId="0" autoUpdateAnimBg="0"/>
      <p:bldP spid="247816" grpId="0" animBg="1"/>
      <p:bldP spid="2478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3"/>
          <p:cNvSpPr>
            <a:spLocks noChangeArrowheads="1"/>
          </p:cNvSpPr>
          <p:nvPr/>
        </p:nvSpPr>
        <p:spPr bwMode="auto">
          <a:xfrm>
            <a:off x="3348038" y="1844675"/>
            <a:ext cx="1524000" cy="1447800"/>
          </a:xfrm>
          <a:prstGeom prst="cube">
            <a:avLst>
              <a:gd name="adj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6790" name="Rectangle 6"/>
          <p:cNvSpPr>
            <a:spLocks noChangeArrowheads="1"/>
          </p:cNvSpPr>
          <p:nvPr/>
        </p:nvSpPr>
        <p:spPr bwMode="auto">
          <a:xfrm>
            <a:off x="1042988" y="3573463"/>
            <a:ext cx="69135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现从两盒中随机取出一个盒子，问这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b="1">
                <a:latin typeface="Times New Roman" pitchFamily="18" charset="0"/>
              </a:rPr>
              <a:t>个盒子里是白球</a:t>
            </a:r>
            <a:r>
              <a:rPr kumimoji="1" lang="en-US" altLang="zh-CN" sz="3200" b="1">
                <a:latin typeface="Times New Roman" pitchFamily="18" charset="0"/>
              </a:rPr>
              <a:t>99</a:t>
            </a:r>
            <a:r>
              <a:rPr kumimoji="1" lang="zh-CN" altLang="en-US" sz="3200" b="1">
                <a:latin typeface="Times New Roman" pitchFamily="18" charset="0"/>
              </a:rPr>
              <a:t>个还是红球</a:t>
            </a:r>
            <a:r>
              <a:rPr kumimoji="1" lang="en-US" altLang="zh-CN" sz="3200" b="1">
                <a:latin typeface="Times New Roman" pitchFamily="18" charset="0"/>
              </a:rPr>
              <a:t>99</a:t>
            </a:r>
            <a:r>
              <a:rPr kumimoji="1" lang="zh-CN" altLang="en-US" sz="3200" b="1">
                <a:latin typeface="Times New Roman" pitchFamily="18" charset="0"/>
              </a:rPr>
              <a:t>个？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1044055" y="620688"/>
            <a:ext cx="7600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我们不妨先假设：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这个盒子里有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99</a:t>
            </a:r>
            <a:r>
              <a:rPr kumimoji="1" lang="zh-CN" altLang="en-US" sz="3200" b="1">
                <a:solidFill>
                  <a:srgbClr val="3333CC"/>
                </a:solidFill>
                <a:latin typeface="Times New Roman" pitchFamily="18" charset="0"/>
              </a:rPr>
              <a:t>个白球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245764" name="Oval 4"/>
          <p:cNvSpPr>
            <a:spLocks noChangeArrowheads="1"/>
          </p:cNvSpPr>
          <p:nvPr/>
        </p:nvSpPr>
        <p:spPr bwMode="auto">
          <a:xfrm>
            <a:off x="8171930" y="1773213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65" name="Rectangle 5"/>
          <p:cNvSpPr>
            <a:spLocks noChangeArrowheads="1"/>
          </p:cNvSpPr>
          <p:nvPr/>
        </p:nvSpPr>
        <p:spPr bwMode="auto">
          <a:xfrm>
            <a:off x="971030" y="1628750"/>
            <a:ext cx="709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现在我们从中随机摸出一个球，发现是</a:t>
            </a:r>
          </a:p>
        </p:txBody>
      </p:sp>
      <p:sp>
        <p:nvSpPr>
          <p:cNvPr id="245766" name="Rectangle 6"/>
          <p:cNvSpPr>
            <a:spLocks noChangeArrowheads="1"/>
          </p:cNvSpPr>
          <p:nvPr/>
        </p:nvSpPr>
        <p:spPr bwMode="auto">
          <a:xfrm>
            <a:off x="971030" y="2349475"/>
            <a:ext cx="7092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此时你如何判断这个假设是否成立呢？</a:t>
            </a:r>
          </a:p>
        </p:txBody>
      </p:sp>
      <p:sp>
        <p:nvSpPr>
          <p:cNvPr id="245767" name="AutoShape 7"/>
          <p:cNvSpPr>
            <a:spLocks noChangeArrowheads="1"/>
          </p:cNvSpPr>
          <p:nvPr/>
        </p:nvSpPr>
        <p:spPr bwMode="auto">
          <a:xfrm>
            <a:off x="971030" y="3284513"/>
            <a:ext cx="1524000" cy="1447800"/>
          </a:xfrm>
          <a:prstGeom prst="cube">
            <a:avLst>
              <a:gd name="adj" fmla="val 25000"/>
            </a:avLst>
          </a:prstGeom>
          <a:solidFill>
            <a:srgbClr val="66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68" name="Rectangle 8"/>
          <p:cNvSpPr>
            <a:spLocks noChangeArrowheads="1"/>
          </p:cNvSpPr>
          <p:nvPr/>
        </p:nvSpPr>
        <p:spPr bwMode="auto">
          <a:xfrm>
            <a:off x="3491980" y="3133700"/>
            <a:ext cx="49196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zh-CN" altLang="en-US" sz="3200" b="1">
                <a:latin typeface="Times New Roman" pitchFamily="18" charset="0"/>
              </a:rPr>
              <a:t>假设其中真有</a:t>
            </a:r>
            <a:r>
              <a:rPr kumimoji="1" lang="en-US" altLang="zh-CN" sz="3200" b="1">
                <a:latin typeface="Times New Roman" pitchFamily="18" charset="0"/>
              </a:rPr>
              <a:t>99</a:t>
            </a:r>
            <a:r>
              <a:rPr kumimoji="1" lang="zh-CN" altLang="en-US" sz="3200" b="1">
                <a:latin typeface="Times New Roman" pitchFamily="18" charset="0"/>
              </a:rPr>
              <a:t>个白球，摸出红球的概率只有</a:t>
            </a:r>
            <a:r>
              <a:rPr kumimoji="1" lang="en-US" altLang="zh-CN" sz="3200" b="1">
                <a:solidFill>
                  <a:srgbClr val="3333CC"/>
                </a:solidFill>
                <a:latin typeface="Times New Roman" pitchFamily="18" charset="0"/>
              </a:rPr>
              <a:t>1/100</a:t>
            </a:r>
            <a:r>
              <a:rPr kumimoji="1" lang="zh-CN" altLang="en-US" sz="3200" b="1">
                <a:latin typeface="Times New Roman" pitchFamily="18" charset="0"/>
              </a:rPr>
              <a:t>，这是小概率事件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245769" name="Oval 9"/>
          <p:cNvSpPr>
            <a:spLocks noChangeArrowheads="1"/>
          </p:cNvSpPr>
          <p:nvPr/>
        </p:nvSpPr>
        <p:spPr bwMode="auto">
          <a:xfrm>
            <a:off x="3028430" y="3589313"/>
            <a:ext cx="304800" cy="3048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899592" y="4868838"/>
            <a:ext cx="7543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</a:rPr>
              <a:t>小概率事件在一次试验中竟然发生了，不能不使人怀疑所作的假设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245772" name="AutoShape 12"/>
          <p:cNvSpPr>
            <a:spLocks noChangeArrowheads="1"/>
          </p:cNvSpPr>
          <p:nvPr/>
        </p:nvSpPr>
        <p:spPr bwMode="auto">
          <a:xfrm>
            <a:off x="1885430" y="3055913"/>
            <a:ext cx="1143000" cy="533400"/>
          </a:xfrm>
          <a:prstGeom prst="curvedDownArrow">
            <a:avLst>
              <a:gd name="adj1" fmla="val 42857"/>
              <a:gd name="adj2" fmla="val 8571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autoUpdateAnimBg="0"/>
      <p:bldP spid="245764" grpId="0" animBg="1"/>
      <p:bldP spid="245765" grpId="0" autoUpdateAnimBg="0"/>
      <p:bldP spid="245766" grpId="0" autoUpdateAnimBg="0"/>
      <p:bldP spid="245767" grpId="0" animBg="1"/>
      <p:bldP spid="245768" grpId="0" autoUpdateAnimBg="0"/>
      <p:bldP spid="245769" grpId="0" animBg="1"/>
      <p:bldP spid="245771" grpId="0" autoUpdateAnimBg="0"/>
      <p:bldP spid="24577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ChangeArrowheads="1"/>
          </p:cNvSpPr>
          <p:nvPr/>
        </p:nvSpPr>
        <p:spPr bwMode="auto">
          <a:xfrm>
            <a:off x="1084188" y="764704"/>
            <a:ext cx="7304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pitchFamily="18" charset="0"/>
              </a:rPr>
              <a:t>例子中所使用的推理方法，可以称为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2771701" y="1557015"/>
            <a:ext cx="3841750" cy="57943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带概率性质的反证法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1382638" y="2561754"/>
            <a:ext cx="3987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pitchFamily="18" charset="0"/>
              </a:rPr>
              <a:t>不妨称为</a:t>
            </a:r>
            <a:r>
              <a:rPr kumimoji="1" lang="zh-CN" altLang="en-US" sz="3200" b="1" u="sng">
                <a:latin typeface="Times New Roman" pitchFamily="18" charset="0"/>
              </a:rPr>
              <a:t>概率反证法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</a:p>
        </p:txBody>
      </p:sp>
      <p:sp>
        <p:nvSpPr>
          <p:cNvPr id="243717" name="Rectangle 5"/>
          <p:cNvSpPr>
            <a:spLocks noChangeArrowheads="1"/>
          </p:cNvSpPr>
          <p:nvPr/>
        </p:nvSpPr>
        <p:spPr bwMode="auto">
          <a:xfrm>
            <a:off x="1476301" y="3285654"/>
            <a:ext cx="4248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Times New Roman" pitchFamily="18" charset="0"/>
              </a:rPr>
              <a:t>它不同于一般的反证法</a:t>
            </a:r>
          </a:p>
        </p:txBody>
      </p:sp>
      <p:sp>
        <p:nvSpPr>
          <p:cNvPr id="243718" name="Rectangle 6"/>
          <p:cNvSpPr>
            <a:spLocks noChangeArrowheads="1"/>
          </p:cNvSpPr>
          <p:nvPr/>
        </p:nvSpPr>
        <p:spPr bwMode="auto">
          <a:xfrm>
            <a:off x="755576" y="4004791"/>
            <a:ext cx="770255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>
                <a:latin typeface="Times New Roman" pitchFamily="18" charset="0"/>
              </a:rPr>
              <a:t>        </a:t>
            </a:r>
            <a:r>
              <a:rPr kumimoji="1" lang="zh-CN" altLang="en-US" sz="3200">
                <a:latin typeface="Times New Roman" pitchFamily="18" charset="0"/>
              </a:rPr>
              <a:t>一般的反证法要求在原假设成立的条件下导出的结论是</a:t>
            </a:r>
            <a:r>
              <a:rPr kumimoji="1" lang="zh-CN" altLang="en-US" sz="3200" b="1">
                <a:latin typeface="Times New Roman" pitchFamily="18" charset="0"/>
              </a:rPr>
              <a:t>绝对</a:t>
            </a:r>
            <a:r>
              <a:rPr kumimoji="1" lang="zh-CN" altLang="en-US" sz="3200">
                <a:latin typeface="Times New Roman" pitchFamily="18" charset="0"/>
              </a:rPr>
              <a:t>成立的，如果事实与之矛盾，则完全</a:t>
            </a:r>
            <a:r>
              <a:rPr kumimoji="1" lang="zh-CN" altLang="en-US" sz="3200" b="1">
                <a:latin typeface="Times New Roman" pitchFamily="18" charset="0"/>
              </a:rPr>
              <a:t>绝对</a:t>
            </a:r>
            <a:r>
              <a:rPr kumimoji="1" lang="zh-CN" altLang="en-US" sz="3200">
                <a:latin typeface="Times New Roman" pitchFamily="18" charset="0"/>
              </a:rPr>
              <a:t>地否定原假设</a:t>
            </a:r>
            <a:r>
              <a:rPr kumimoji="1" lang="en-US" altLang="zh-CN" sz="3200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4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4" grpId="0" autoUpdateAnimBg="0"/>
      <p:bldP spid="243715" grpId="0" animBg="1" autoUpdateAnimBg="0"/>
      <p:bldP spid="243716" grpId="0" autoUpdateAnimBg="0"/>
      <p:bldP spid="243717" grpId="0" autoUpdateAnimBg="0"/>
      <p:bldP spid="243718" grpId="0" autoUpdateAnimBg="0"/>
    </p:bldLst>
  </p:timing>
</p:sld>
</file>

<file path=ppt/theme/theme1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1587</TotalTime>
  <Words>963</Words>
  <Application>Microsoft Office PowerPoint</Application>
  <PresentationFormat>全屏显示(4:3)</PresentationFormat>
  <Paragraphs>139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Math1</vt:lpstr>
      <vt:lpstr>黑体</vt:lpstr>
      <vt:lpstr>华文新魏</vt:lpstr>
      <vt:lpstr>楷体_GB2312</vt:lpstr>
      <vt:lpstr>宋体</vt:lpstr>
      <vt:lpstr>文鼎CS魏碑</vt:lpstr>
      <vt:lpstr>Arial</vt:lpstr>
      <vt:lpstr>Calibri</vt:lpstr>
      <vt:lpstr>Symbol</vt:lpstr>
      <vt:lpstr>Tahoma</vt:lpstr>
      <vt:lpstr>Times New Roman</vt:lpstr>
      <vt:lpstr>Wingdings</vt:lpstr>
      <vt:lpstr>ps</vt:lpstr>
      <vt:lpstr>公式</vt:lpstr>
      <vt:lpstr>Equation</vt:lpstr>
      <vt:lpstr>§6.3  假设检验的基本概念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假设检验步骤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YU Dongxiao</cp:lastModifiedBy>
  <cp:revision>166</cp:revision>
  <cp:lastPrinted>1601-01-01T00:00:00Z</cp:lastPrinted>
  <dcterms:created xsi:type="dcterms:W3CDTF">2006-12-31T12:51:38Z</dcterms:created>
  <dcterms:modified xsi:type="dcterms:W3CDTF">2021-11-29T00:24:24Z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