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62" autoAdjust="0"/>
  </p:normalViewPr>
  <p:slideViewPr>
    <p:cSldViewPr>
      <p:cViewPr varScale="1">
        <p:scale>
          <a:sx n="66" d="100"/>
          <a:sy n="66" d="100"/>
        </p:scale>
        <p:origin x="-304" y="-10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52.emf"/><Relationship Id="rId7" Type="http://schemas.openxmlformats.org/officeDocument/2006/relationships/image" Target="../media/image56.emf"/><Relationship Id="rId2" Type="http://schemas.openxmlformats.org/officeDocument/2006/relationships/image" Target="../media/image51.emf"/><Relationship Id="rId1" Type="http://schemas.openxmlformats.org/officeDocument/2006/relationships/image" Target="../media/image50.emf"/><Relationship Id="rId6" Type="http://schemas.openxmlformats.org/officeDocument/2006/relationships/image" Target="../media/image55.emf"/><Relationship Id="rId5" Type="http://schemas.openxmlformats.org/officeDocument/2006/relationships/image" Target="../media/image54.wmf"/><Relationship Id="rId10" Type="http://schemas.openxmlformats.org/officeDocument/2006/relationships/image" Target="../media/image59.wmf"/><Relationship Id="rId4" Type="http://schemas.openxmlformats.org/officeDocument/2006/relationships/image" Target="../media/image53.emf"/><Relationship Id="rId9"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wmf"/><Relationship Id="rId4" Type="http://schemas.openxmlformats.org/officeDocument/2006/relationships/image" Target="../media/image71.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 Id="rId5" Type="http://schemas.openxmlformats.org/officeDocument/2006/relationships/image" Target="../media/image76.emf"/><Relationship Id="rId4" Type="http://schemas.openxmlformats.org/officeDocument/2006/relationships/image" Target="../media/image75.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 Id="rId5" Type="http://schemas.openxmlformats.org/officeDocument/2006/relationships/image" Target="../media/image81.emf"/><Relationship Id="rId4" Type="http://schemas.openxmlformats.org/officeDocument/2006/relationships/image" Target="../media/image8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5.emf"/><Relationship Id="rId7" Type="http://schemas.openxmlformats.org/officeDocument/2006/relationships/image" Target="../media/image89.emf"/><Relationship Id="rId2" Type="http://schemas.openxmlformats.org/officeDocument/2006/relationships/image" Target="../media/image84.emf"/><Relationship Id="rId1" Type="http://schemas.openxmlformats.org/officeDocument/2006/relationships/image" Target="../media/image83.emf"/><Relationship Id="rId6" Type="http://schemas.openxmlformats.org/officeDocument/2006/relationships/image" Target="../media/image88.emf"/><Relationship Id="rId5" Type="http://schemas.openxmlformats.org/officeDocument/2006/relationships/image" Target="../media/image87.emf"/><Relationship Id="rId4" Type="http://schemas.openxmlformats.org/officeDocument/2006/relationships/image" Target="../media/image86.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 Id="rId4" Type="http://schemas.openxmlformats.org/officeDocument/2006/relationships/image" Target="../media/image93.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image" Target="../media/image96.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emf"/><Relationship Id="rId1" Type="http://schemas.openxmlformats.org/officeDocument/2006/relationships/image" Target="../media/image9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5" Type="http://schemas.openxmlformats.org/officeDocument/2006/relationships/image" Target="../media/image36.emf"/><Relationship Id="rId4" Type="http://schemas.openxmlformats.org/officeDocument/2006/relationships/image" Target="../media/image3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2C5FE3-855A-4EFE-A153-8DB2748F9E9F}" type="datetimeFigureOut">
              <a:rPr lang="zh-CN" altLang="en-US" smtClean="0"/>
              <a:t>2013-12-24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7FEFA4-E0C4-4916-BC14-FCFCA7389D44}" type="slidenum">
              <a:rPr lang="zh-CN" altLang="en-US" smtClean="0"/>
              <a:t>‹#›</a:t>
            </a:fld>
            <a:endParaRPr lang="zh-CN" altLang="en-US"/>
          </a:p>
        </p:txBody>
      </p:sp>
    </p:spTree>
    <p:extLst>
      <p:ext uri="{BB962C8B-B14F-4D97-AF65-F5344CB8AC3E}">
        <p14:creationId xmlns:p14="http://schemas.microsoft.com/office/powerpoint/2010/main" val="3277387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C1E728-A4E6-48FC-A94D-4611A6995AB0}" type="slidenum">
              <a:rPr lang="en-US" altLang="zh-CN" smtClean="0">
                <a:solidFill>
                  <a:srgbClr val="000000"/>
                </a:solidFill>
                <a:latin typeface="Arial" pitchFamily="34" charset="0"/>
              </a:rPr>
              <a:pPr fontAlgn="base">
                <a:spcBef>
                  <a:spcPct val="0"/>
                </a:spcBef>
                <a:spcAft>
                  <a:spcPct val="0"/>
                </a:spcAft>
                <a:defRPr/>
              </a:pPr>
              <a:t>2</a:t>
            </a:fld>
            <a:endParaRPr lang="en-US" altLang="zh-CN" smtClean="0">
              <a:solidFill>
                <a:srgbClr val="000000"/>
              </a:solidFill>
              <a:latin typeface="Arial"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3ED512AD-7F1E-4233-8305-91365F2DA1F2}" type="slidenum">
              <a:rPr lang="zh-CN" altLang="en-US" smtClean="0"/>
              <a:pPr>
                <a:defRPr/>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7FEFA4-E0C4-4916-BC14-FCFCA7389D44}" type="slidenum">
              <a:rPr lang="zh-CN" altLang="en-US" smtClean="0"/>
              <a:t>11</a:t>
            </a:fld>
            <a:endParaRPr lang="zh-CN" altLang="en-US"/>
          </a:p>
        </p:txBody>
      </p:sp>
    </p:spTree>
    <p:extLst>
      <p:ext uri="{BB962C8B-B14F-4D97-AF65-F5344CB8AC3E}">
        <p14:creationId xmlns:p14="http://schemas.microsoft.com/office/powerpoint/2010/main" val="902437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可以这么理解：如果</a:t>
            </a:r>
            <a:r>
              <a:rPr lang="en-US" altLang="zh-CN" dirty="0" smtClean="0"/>
              <a:t>u</a:t>
            </a:r>
            <a:r>
              <a:rPr lang="zh-CN" altLang="en-US" dirty="0" smtClean="0"/>
              <a:t>取值是</a:t>
            </a:r>
            <a:r>
              <a:rPr lang="en-US" altLang="zh-CN" dirty="0" smtClean="0"/>
              <a:t>&lt;100,</a:t>
            </a:r>
            <a:r>
              <a:rPr lang="zh-CN" altLang="en-US" dirty="0" smtClean="0"/>
              <a:t>如果</a:t>
            </a:r>
            <a:r>
              <a:rPr lang="en-US" altLang="zh-CN" dirty="0" smtClean="0"/>
              <a:t>u0</a:t>
            </a:r>
            <a:r>
              <a:rPr lang="zh-CN" altLang="en-US" dirty="0" smtClean="0"/>
              <a:t>取的值太小，比如</a:t>
            </a:r>
            <a:r>
              <a:rPr lang="en-US" altLang="zh-CN" dirty="0" smtClean="0"/>
              <a:t>u0=50</a:t>
            </a:r>
            <a:r>
              <a:rPr lang="zh-CN" altLang="en-US" dirty="0" smtClean="0"/>
              <a:t>，那么会过滤掉太多的</a:t>
            </a:r>
            <a:r>
              <a:rPr lang="en-US" altLang="zh-CN" dirty="0" smtClean="0"/>
              <a:t>u</a:t>
            </a:r>
            <a:r>
              <a:rPr lang="zh-CN" altLang="en-US" dirty="0" smtClean="0"/>
              <a:t>值，所以不对。所以</a:t>
            </a:r>
            <a:r>
              <a:rPr lang="en-US" altLang="zh-CN" dirty="0" smtClean="0"/>
              <a:t>u0</a:t>
            </a:r>
            <a:r>
              <a:rPr lang="zh-CN" altLang="en-US" dirty="0" smtClean="0"/>
              <a:t>偏小就拒绝</a:t>
            </a:r>
            <a:r>
              <a:rPr lang="en-US" altLang="zh-CN" dirty="0" smtClean="0"/>
              <a:t>H0</a:t>
            </a:r>
            <a:r>
              <a:rPr lang="zh-CN" altLang="en-US" dirty="0" smtClean="0"/>
              <a:t>，即</a:t>
            </a:r>
            <a:r>
              <a:rPr lang="en-US" altLang="zh-CN" dirty="0" smtClean="0"/>
              <a:t>U</a:t>
            </a:r>
            <a:r>
              <a:rPr lang="zh-CN" altLang="en-US" dirty="0" smtClean="0"/>
              <a:t>的观测值偏大拒绝</a:t>
            </a:r>
            <a:r>
              <a:rPr lang="en-US" altLang="zh-CN" dirty="0" smtClean="0"/>
              <a:t>H0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57FEFA4-E0C4-4916-BC14-FCFCA7389D44}" type="slidenum">
              <a:rPr lang="zh-CN" altLang="en-US" smtClean="0"/>
              <a:t>12</a:t>
            </a:fld>
            <a:endParaRPr lang="zh-CN" altLang="en-US"/>
          </a:p>
        </p:txBody>
      </p:sp>
    </p:spTree>
    <p:extLst>
      <p:ext uri="{BB962C8B-B14F-4D97-AF65-F5344CB8AC3E}">
        <p14:creationId xmlns:p14="http://schemas.microsoft.com/office/powerpoint/2010/main" val="53491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814928C-A43D-4B2D-9B05-F8109FF9176E}" type="datetimeFigureOut">
              <a:rPr lang="zh-CN" altLang="en-US" smtClean="0"/>
              <a:t>2013-12-24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334353-F7E8-43E0-9D4A-AC9232A3596F}" type="slidenum">
              <a:rPr lang="zh-CN" altLang="en-US" smtClean="0"/>
              <a:t>‹#›</a:t>
            </a:fld>
            <a:endParaRPr lang="zh-CN" altLang="en-US"/>
          </a:p>
        </p:txBody>
      </p:sp>
    </p:spTree>
    <p:extLst>
      <p:ext uri="{BB962C8B-B14F-4D97-AF65-F5344CB8AC3E}">
        <p14:creationId xmlns:p14="http://schemas.microsoft.com/office/powerpoint/2010/main" val="263565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14928C-A43D-4B2D-9B05-F8109FF9176E}" type="datetimeFigureOut">
              <a:rPr lang="zh-CN" altLang="en-US" smtClean="0"/>
              <a:t>2013-12-24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334353-F7E8-43E0-9D4A-AC9232A3596F}" type="slidenum">
              <a:rPr lang="zh-CN" altLang="en-US" smtClean="0"/>
              <a:t>‹#›</a:t>
            </a:fld>
            <a:endParaRPr lang="zh-CN" altLang="en-US"/>
          </a:p>
        </p:txBody>
      </p:sp>
    </p:spTree>
    <p:extLst>
      <p:ext uri="{BB962C8B-B14F-4D97-AF65-F5344CB8AC3E}">
        <p14:creationId xmlns:p14="http://schemas.microsoft.com/office/powerpoint/2010/main" val="161369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14928C-A43D-4B2D-9B05-F8109FF9176E}" type="datetimeFigureOut">
              <a:rPr lang="zh-CN" altLang="en-US" smtClean="0"/>
              <a:t>2013-12-24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334353-F7E8-43E0-9D4A-AC9232A3596F}" type="slidenum">
              <a:rPr lang="zh-CN" altLang="en-US" smtClean="0"/>
              <a:t>‹#›</a:t>
            </a:fld>
            <a:endParaRPr lang="zh-CN" altLang="en-US"/>
          </a:p>
        </p:txBody>
      </p:sp>
    </p:spTree>
    <p:extLst>
      <p:ext uri="{BB962C8B-B14F-4D97-AF65-F5344CB8AC3E}">
        <p14:creationId xmlns:p14="http://schemas.microsoft.com/office/powerpoint/2010/main" val="4126996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BE8F875-83A1-41C4-AFD9-439285844EFA}" type="slidenum">
              <a:rPr lang="en-US" altLang="zh-CN" smtClean="0">
                <a:solidFill>
                  <a:prstClr val="black">
                    <a:tint val="75000"/>
                  </a:prstClr>
                </a:solidFill>
              </a:rPr>
              <a:pPr>
                <a:defRPr/>
              </a:pPr>
              <a:t>‹#›</a:t>
            </a:fld>
            <a:endParaRPr lang="en-US" altLang="zh-CN">
              <a:solidFill>
                <a:prstClr val="black">
                  <a:tint val="75000"/>
                </a:prstClr>
              </a:solidFill>
            </a:endParaRPr>
          </a:p>
        </p:txBody>
      </p:sp>
      <p:sp>
        <p:nvSpPr>
          <p:cNvPr id="7" name="TextBox 6"/>
          <p:cNvSpPr txBox="1"/>
          <p:nvPr/>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fontAlgn="auto">
              <a:spcAft>
                <a:spcPts val="0"/>
              </a:spcAft>
            </a:pPr>
            <a:r>
              <a:rPr lang="en-US" altLang="zh-CN" sz="1200" dirty="0">
                <a:solidFill>
                  <a:prstClr val="white"/>
                </a:solidFill>
              </a:rPr>
              <a:t>     </a:t>
            </a:r>
            <a:r>
              <a:rPr lang="zh-CN" altLang="en-US" sz="1200" dirty="0">
                <a:solidFill>
                  <a:prstClr val="white"/>
                </a:solidFill>
              </a:rPr>
              <a:t>第</a:t>
            </a:r>
            <a:r>
              <a:rPr lang="en-US" altLang="zh-CN" sz="1200" dirty="0">
                <a:solidFill>
                  <a:prstClr val="white"/>
                </a:solidFill>
              </a:rPr>
              <a:t>6</a:t>
            </a:r>
            <a:r>
              <a:rPr lang="zh-CN" altLang="en-US" sz="1200" dirty="0">
                <a:solidFill>
                  <a:prstClr val="white"/>
                </a:solidFill>
              </a:rPr>
              <a:t>章参数估计和假设检验</a:t>
            </a:r>
            <a:r>
              <a:rPr lang="en-US" altLang="zh-CN" sz="1200" dirty="0">
                <a:solidFill>
                  <a:prstClr val="white"/>
                </a:solidFill>
              </a:rPr>
              <a:t>                                                                                                                                        </a:t>
            </a:r>
            <a:r>
              <a:rPr lang="zh-CN" altLang="en-US" sz="1200" dirty="0">
                <a:solidFill>
                  <a:prstClr val="white"/>
                </a:solidFill>
              </a:rPr>
              <a:t>计算机科学与技术学院</a:t>
            </a:r>
          </a:p>
        </p:txBody>
      </p:sp>
      <p:sp>
        <p:nvSpPr>
          <p:cNvPr id="8" name="标题 1"/>
          <p:cNvSpPr txBox="1">
            <a:spLocks/>
          </p:cNvSpPr>
          <p:nvPr/>
        </p:nvSpPr>
        <p:spPr>
          <a:xfrm>
            <a:off x="0" y="17538"/>
            <a:ext cx="9144000" cy="842324"/>
          </a:xfrm>
          <a:prstGeom prst="rect">
            <a:avLst/>
          </a:prstGeom>
        </p:spPr>
        <p:style>
          <a:lnRef idx="1">
            <a:schemeClr val="accent1"/>
          </a:lnRef>
          <a:fillRef idx="3">
            <a:schemeClr val="accent1"/>
          </a:fillRef>
          <a:effectRef idx="2">
            <a:schemeClr val="accent1"/>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pPr>
            <a:endParaRPr lang="zh-CN" altLang="en-US" dirty="0">
              <a:solidFill>
                <a:prstClr val="white"/>
              </a:solidFill>
            </a:endParaRPr>
          </a:p>
        </p:txBody>
      </p:sp>
      <p:sp>
        <p:nvSpPr>
          <p:cNvPr id="9" name="灯片编号占位符 5"/>
          <p:cNvSpPr txBox="1">
            <a:spLocks/>
          </p:cNvSpPr>
          <p:nvPr/>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8DF23776-A7A3-40CC-A908-6FD92DB23DA5}" type="slidenum">
              <a:rPr lang="zh-CN" altLang="en-US" smtClean="0">
                <a:solidFill>
                  <a:prstClr val="white"/>
                </a:solidFill>
              </a:rPr>
              <a:pPr fontAlgn="auto">
                <a:spcBef>
                  <a:spcPts val="0"/>
                </a:spcBef>
                <a:spcAft>
                  <a:spcPts val="0"/>
                </a:spcAft>
              </a:pPr>
              <a:t>‹#›</a:t>
            </a:fld>
            <a:endParaRPr lang="zh-CN" altLang="en-US" dirty="0">
              <a:solidFill>
                <a:prstClr val="white"/>
              </a:solidFill>
            </a:endParaRPr>
          </a:p>
        </p:txBody>
      </p:sp>
      <p:sp>
        <p:nvSpPr>
          <p:cNvPr id="10" name="标题占位符 1"/>
          <p:cNvSpPr>
            <a:spLocks noGrp="1"/>
          </p:cNvSpPr>
          <p:nvPr>
            <p:ph type="title"/>
          </p:nvPr>
        </p:nvSpPr>
        <p:spPr>
          <a:xfrm>
            <a:off x="457200" y="95897"/>
            <a:ext cx="8229600" cy="706090"/>
          </a:xfrm>
          <a:prstGeom prst="rect">
            <a:avLst/>
          </a:prstGeom>
        </p:spPr>
        <p:txBody>
          <a:bodyPr vert="horz" lIns="91440" tIns="45720" rIns="91440" bIns="45720" rtlCol="0" anchor="ctr">
            <a:normAutofit/>
          </a:bodyPr>
          <a:lstStyle>
            <a:lvl1pPr>
              <a:defRPr sz="4000" b="1" baseline="0">
                <a:solidFill>
                  <a:schemeClr val="bg1"/>
                </a:solidFill>
                <a:latin typeface="Times New Roman" panose="02020603050405020304" pitchFamily="18" charset="0"/>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7063500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BE8F875-83A1-41C4-AFD9-439285844EFA}" type="slidenum">
              <a:rPr lang="en-US" altLang="zh-CN" smtClean="0">
                <a:solidFill>
                  <a:prstClr val="black">
                    <a:tint val="75000"/>
                  </a:prstClr>
                </a:solidFill>
              </a:rPr>
              <a:pPr>
                <a:defRPr/>
              </a:pPr>
              <a:t>‹#›</a:t>
            </a:fld>
            <a:endParaRPr lang="en-US" altLang="zh-CN">
              <a:solidFill>
                <a:prstClr val="black">
                  <a:tint val="75000"/>
                </a:prstClr>
              </a:solidFill>
            </a:endParaRPr>
          </a:p>
        </p:txBody>
      </p:sp>
      <p:sp>
        <p:nvSpPr>
          <p:cNvPr id="7" name="TextBox 6"/>
          <p:cNvSpPr txBox="1"/>
          <p:nvPr/>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fontAlgn="auto">
              <a:spcAft>
                <a:spcPts val="0"/>
              </a:spcAft>
            </a:pPr>
            <a:r>
              <a:rPr lang="en-US" altLang="zh-CN" sz="1200" dirty="0">
                <a:solidFill>
                  <a:prstClr val="white"/>
                </a:solidFill>
              </a:rPr>
              <a:t>     </a:t>
            </a:r>
            <a:r>
              <a:rPr lang="zh-CN" altLang="en-US" sz="1200" dirty="0">
                <a:solidFill>
                  <a:prstClr val="white"/>
                </a:solidFill>
              </a:rPr>
              <a:t>第</a:t>
            </a:r>
            <a:r>
              <a:rPr lang="en-US" altLang="zh-CN" sz="1200" dirty="0">
                <a:solidFill>
                  <a:prstClr val="white"/>
                </a:solidFill>
              </a:rPr>
              <a:t>6</a:t>
            </a:r>
            <a:r>
              <a:rPr lang="zh-CN" altLang="en-US" sz="1200" dirty="0">
                <a:solidFill>
                  <a:prstClr val="white"/>
                </a:solidFill>
              </a:rPr>
              <a:t>章 参数估计和假设检验</a:t>
            </a:r>
            <a:r>
              <a:rPr lang="en-US" altLang="zh-CN" sz="1200" dirty="0">
                <a:solidFill>
                  <a:prstClr val="white"/>
                </a:solidFill>
              </a:rPr>
              <a:t>                                                                                                                                        </a:t>
            </a:r>
            <a:r>
              <a:rPr lang="zh-CN" altLang="en-US" sz="1200" dirty="0">
                <a:solidFill>
                  <a:prstClr val="white"/>
                </a:solidFill>
              </a:rPr>
              <a:t>计算机科学与技术学院</a:t>
            </a:r>
          </a:p>
        </p:txBody>
      </p:sp>
      <p:sp>
        <p:nvSpPr>
          <p:cNvPr id="9" name="灯片编号占位符 5"/>
          <p:cNvSpPr txBox="1">
            <a:spLocks/>
          </p:cNvSpPr>
          <p:nvPr/>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8DF23776-A7A3-40CC-A908-6FD92DB23DA5}" type="slidenum">
              <a:rPr lang="zh-CN" altLang="en-US" smtClean="0">
                <a:solidFill>
                  <a:prstClr val="white"/>
                </a:solidFill>
              </a:rPr>
              <a:pPr fontAlgn="auto">
                <a:spcBef>
                  <a:spcPts val="0"/>
                </a:spcBef>
                <a:spcAft>
                  <a:spcPts val="0"/>
                </a:spcAft>
              </a:pPr>
              <a:t>‹#›</a:t>
            </a:fld>
            <a:endParaRPr lang="zh-CN" altLang="en-US" dirty="0">
              <a:solidFill>
                <a:prstClr val="white"/>
              </a:solidFill>
            </a:endParaRPr>
          </a:p>
        </p:txBody>
      </p:sp>
    </p:spTree>
    <p:extLst>
      <p:ext uri="{BB962C8B-B14F-4D97-AF65-F5344CB8AC3E}">
        <p14:creationId xmlns:p14="http://schemas.microsoft.com/office/powerpoint/2010/main" val="10411734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14928C-A43D-4B2D-9B05-F8109FF9176E}" type="datetimeFigureOut">
              <a:rPr lang="zh-CN" altLang="en-US" smtClean="0"/>
              <a:t>2013-12-24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334353-F7E8-43E0-9D4A-AC9232A3596F}" type="slidenum">
              <a:rPr lang="zh-CN" altLang="en-US" smtClean="0"/>
              <a:t>‹#›</a:t>
            </a:fld>
            <a:endParaRPr lang="zh-CN" altLang="en-US"/>
          </a:p>
        </p:txBody>
      </p:sp>
    </p:spTree>
    <p:extLst>
      <p:ext uri="{BB962C8B-B14F-4D97-AF65-F5344CB8AC3E}">
        <p14:creationId xmlns:p14="http://schemas.microsoft.com/office/powerpoint/2010/main" val="85781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814928C-A43D-4B2D-9B05-F8109FF9176E}" type="datetimeFigureOut">
              <a:rPr lang="zh-CN" altLang="en-US" smtClean="0"/>
              <a:t>2013-12-24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334353-F7E8-43E0-9D4A-AC9232A3596F}" type="slidenum">
              <a:rPr lang="zh-CN" altLang="en-US" smtClean="0"/>
              <a:t>‹#›</a:t>
            </a:fld>
            <a:endParaRPr lang="zh-CN" altLang="en-US"/>
          </a:p>
        </p:txBody>
      </p:sp>
    </p:spTree>
    <p:extLst>
      <p:ext uri="{BB962C8B-B14F-4D97-AF65-F5344CB8AC3E}">
        <p14:creationId xmlns:p14="http://schemas.microsoft.com/office/powerpoint/2010/main" val="514445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814928C-A43D-4B2D-9B05-F8109FF9176E}" type="datetimeFigureOut">
              <a:rPr lang="zh-CN" altLang="en-US" smtClean="0"/>
              <a:t>2013-12-24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334353-F7E8-43E0-9D4A-AC9232A3596F}" type="slidenum">
              <a:rPr lang="zh-CN" altLang="en-US" smtClean="0"/>
              <a:t>‹#›</a:t>
            </a:fld>
            <a:endParaRPr lang="zh-CN" altLang="en-US"/>
          </a:p>
        </p:txBody>
      </p:sp>
    </p:spTree>
    <p:extLst>
      <p:ext uri="{BB962C8B-B14F-4D97-AF65-F5344CB8AC3E}">
        <p14:creationId xmlns:p14="http://schemas.microsoft.com/office/powerpoint/2010/main" val="249494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814928C-A43D-4B2D-9B05-F8109FF9176E}" type="datetimeFigureOut">
              <a:rPr lang="zh-CN" altLang="en-US" smtClean="0"/>
              <a:t>2013-12-24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334353-F7E8-43E0-9D4A-AC9232A3596F}" type="slidenum">
              <a:rPr lang="zh-CN" altLang="en-US" smtClean="0"/>
              <a:t>‹#›</a:t>
            </a:fld>
            <a:endParaRPr lang="zh-CN" altLang="en-US"/>
          </a:p>
        </p:txBody>
      </p:sp>
    </p:spTree>
    <p:extLst>
      <p:ext uri="{BB962C8B-B14F-4D97-AF65-F5344CB8AC3E}">
        <p14:creationId xmlns:p14="http://schemas.microsoft.com/office/powerpoint/2010/main" val="73483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814928C-A43D-4B2D-9B05-F8109FF9176E}" type="datetimeFigureOut">
              <a:rPr lang="zh-CN" altLang="en-US" smtClean="0"/>
              <a:t>2013-12-24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334353-F7E8-43E0-9D4A-AC9232A3596F}" type="slidenum">
              <a:rPr lang="zh-CN" altLang="en-US" smtClean="0"/>
              <a:t>‹#›</a:t>
            </a:fld>
            <a:endParaRPr lang="zh-CN" altLang="en-US"/>
          </a:p>
        </p:txBody>
      </p:sp>
    </p:spTree>
    <p:extLst>
      <p:ext uri="{BB962C8B-B14F-4D97-AF65-F5344CB8AC3E}">
        <p14:creationId xmlns:p14="http://schemas.microsoft.com/office/powerpoint/2010/main" val="323332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14928C-A43D-4B2D-9B05-F8109FF9176E}" type="datetimeFigureOut">
              <a:rPr lang="zh-CN" altLang="en-US" smtClean="0"/>
              <a:t>2013-12-24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334353-F7E8-43E0-9D4A-AC9232A3596F}" type="slidenum">
              <a:rPr lang="zh-CN" altLang="en-US" smtClean="0"/>
              <a:t>‹#›</a:t>
            </a:fld>
            <a:endParaRPr lang="zh-CN" altLang="en-US"/>
          </a:p>
        </p:txBody>
      </p:sp>
    </p:spTree>
    <p:extLst>
      <p:ext uri="{BB962C8B-B14F-4D97-AF65-F5344CB8AC3E}">
        <p14:creationId xmlns:p14="http://schemas.microsoft.com/office/powerpoint/2010/main" val="406382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14928C-A43D-4B2D-9B05-F8109FF9176E}" type="datetimeFigureOut">
              <a:rPr lang="zh-CN" altLang="en-US" smtClean="0"/>
              <a:t>2013-12-24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334353-F7E8-43E0-9D4A-AC9232A3596F}" type="slidenum">
              <a:rPr lang="zh-CN" altLang="en-US" smtClean="0"/>
              <a:t>‹#›</a:t>
            </a:fld>
            <a:endParaRPr lang="zh-CN" altLang="en-US"/>
          </a:p>
        </p:txBody>
      </p:sp>
    </p:spTree>
    <p:extLst>
      <p:ext uri="{BB962C8B-B14F-4D97-AF65-F5344CB8AC3E}">
        <p14:creationId xmlns:p14="http://schemas.microsoft.com/office/powerpoint/2010/main" val="167660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14928C-A43D-4B2D-9B05-F8109FF9176E}" type="datetimeFigureOut">
              <a:rPr lang="zh-CN" altLang="en-US" smtClean="0"/>
              <a:t>2013-12-24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334353-F7E8-43E0-9D4A-AC9232A3596F}" type="slidenum">
              <a:rPr lang="zh-CN" altLang="en-US" smtClean="0"/>
              <a:t>‹#›</a:t>
            </a:fld>
            <a:endParaRPr lang="zh-CN" altLang="en-US"/>
          </a:p>
        </p:txBody>
      </p:sp>
    </p:spTree>
    <p:extLst>
      <p:ext uri="{BB962C8B-B14F-4D97-AF65-F5344CB8AC3E}">
        <p14:creationId xmlns:p14="http://schemas.microsoft.com/office/powerpoint/2010/main" val="1125420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4928C-A43D-4B2D-9B05-F8109FF9176E}" type="datetimeFigureOut">
              <a:rPr lang="zh-CN" altLang="en-US" smtClean="0"/>
              <a:t>2013-12-24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34353-F7E8-43E0-9D4A-AC9232A3596F}" type="slidenum">
              <a:rPr lang="zh-CN" altLang="en-US" smtClean="0"/>
              <a:t>‹#›</a:t>
            </a:fld>
            <a:endParaRPr lang="zh-CN" altLang="en-US"/>
          </a:p>
        </p:txBody>
      </p:sp>
    </p:spTree>
    <p:extLst>
      <p:ext uri="{BB962C8B-B14F-4D97-AF65-F5344CB8AC3E}">
        <p14:creationId xmlns:p14="http://schemas.microsoft.com/office/powerpoint/2010/main" val="1248393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1.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38.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9.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image" Target="../media/image42.wmf"/><Relationship Id="rId4" Type="http://schemas.openxmlformats.org/officeDocument/2006/relationships/oleObject" Target="../embeddings/oleObject4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47.wmf"/><Relationship Id="rId3" Type="http://schemas.openxmlformats.org/officeDocument/2006/relationships/notesSlide" Target="../notesSlides/notesSlide4.xml"/><Relationship Id="rId7" Type="http://schemas.openxmlformats.org/officeDocument/2006/relationships/image" Target="../media/image44.wmf"/><Relationship Id="rId12"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43.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4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49.wmf"/><Relationship Id="rId5" Type="http://schemas.openxmlformats.org/officeDocument/2006/relationships/oleObject" Target="../embeddings/oleObject48.bin"/><Relationship Id="rId4" Type="http://schemas.openxmlformats.org/officeDocument/2006/relationships/image" Target="../media/image48.wmf"/></Relationships>
</file>

<file path=ppt/slides/_rels/slide14.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oleObject" Target="../embeddings/oleObject54.bin"/><Relationship Id="rId18" Type="http://schemas.openxmlformats.org/officeDocument/2006/relationships/oleObject" Target="../embeddings/oleObject58.bin"/><Relationship Id="rId3" Type="http://schemas.openxmlformats.org/officeDocument/2006/relationships/oleObject" Target="../embeddings/oleObject49.bin"/><Relationship Id="rId21" Type="http://schemas.openxmlformats.org/officeDocument/2006/relationships/image" Target="../media/image57.emf"/><Relationship Id="rId7" Type="http://schemas.openxmlformats.org/officeDocument/2006/relationships/oleObject" Target="../embeddings/oleObject51.bin"/><Relationship Id="rId12" Type="http://schemas.openxmlformats.org/officeDocument/2006/relationships/image" Target="../media/image54.wmf"/><Relationship Id="rId17" Type="http://schemas.openxmlformats.org/officeDocument/2006/relationships/image" Target="../media/image55.emf"/><Relationship Id="rId25" Type="http://schemas.openxmlformats.org/officeDocument/2006/relationships/image" Target="../media/image59.wmf"/><Relationship Id="rId2" Type="http://schemas.openxmlformats.org/officeDocument/2006/relationships/slideLayout" Target="../slideLayouts/slideLayout13.xml"/><Relationship Id="rId16" Type="http://schemas.openxmlformats.org/officeDocument/2006/relationships/oleObject" Target="../embeddings/oleObject57.bin"/><Relationship Id="rId20" Type="http://schemas.openxmlformats.org/officeDocument/2006/relationships/oleObject" Target="../embeddings/oleObject59.bin"/><Relationship Id="rId1" Type="http://schemas.openxmlformats.org/officeDocument/2006/relationships/vmlDrawing" Target="../drawings/vmlDrawing13.vml"/><Relationship Id="rId6" Type="http://schemas.openxmlformats.org/officeDocument/2006/relationships/image" Target="../media/image51.emf"/><Relationship Id="rId11" Type="http://schemas.openxmlformats.org/officeDocument/2006/relationships/oleObject" Target="../embeddings/oleObject53.bin"/><Relationship Id="rId24" Type="http://schemas.openxmlformats.org/officeDocument/2006/relationships/oleObject" Target="../embeddings/oleObject61.bin"/><Relationship Id="rId5" Type="http://schemas.openxmlformats.org/officeDocument/2006/relationships/oleObject" Target="../embeddings/oleObject50.bin"/><Relationship Id="rId15" Type="http://schemas.openxmlformats.org/officeDocument/2006/relationships/oleObject" Target="../embeddings/oleObject56.bin"/><Relationship Id="rId23" Type="http://schemas.openxmlformats.org/officeDocument/2006/relationships/image" Target="../media/image58.wmf"/><Relationship Id="rId10" Type="http://schemas.openxmlformats.org/officeDocument/2006/relationships/image" Target="../media/image53.emf"/><Relationship Id="rId19" Type="http://schemas.openxmlformats.org/officeDocument/2006/relationships/image" Target="../media/image56.emf"/><Relationship Id="rId4" Type="http://schemas.openxmlformats.org/officeDocument/2006/relationships/image" Target="../media/image50.emf"/><Relationship Id="rId9" Type="http://schemas.openxmlformats.org/officeDocument/2006/relationships/oleObject" Target="../embeddings/oleObject52.bin"/><Relationship Id="rId14" Type="http://schemas.openxmlformats.org/officeDocument/2006/relationships/oleObject" Target="../embeddings/oleObject55.bin"/><Relationship Id="rId22" Type="http://schemas.openxmlformats.org/officeDocument/2006/relationships/oleObject" Target="../embeddings/oleObject6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6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62.wmf"/><Relationship Id="rId5" Type="http://schemas.openxmlformats.org/officeDocument/2006/relationships/oleObject" Target="../embeddings/oleObject64.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6.bin"/></Relationships>
</file>

<file path=ppt/slides/_rels/slide18.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66.wmf"/><Relationship Id="rId5" Type="http://schemas.openxmlformats.org/officeDocument/2006/relationships/oleObject" Target="../embeddings/oleObject68.bin"/><Relationship Id="rId4" Type="http://schemas.openxmlformats.org/officeDocument/2006/relationships/image" Target="../media/image6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69.emf"/><Relationship Id="rId5" Type="http://schemas.openxmlformats.org/officeDocument/2006/relationships/oleObject" Target="../embeddings/oleObject71.bin"/><Relationship Id="rId10" Type="http://schemas.openxmlformats.org/officeDocument/2006/relationships/image" Target="../media/image71.emf"/><Relationship Id="rId4" Type="http://schemas.openxmlformats.org/officeDocument/2006/relationships/image" Target="../media/image68.wmf"/><Relationship Id="rId9" Type="http://schemas.openxmlformats.org/officeDocument/2006/relationships/oleObject" Target="../embeddings/oleObject73.bin"/></Relationships>
</file>

<file path=ppt/slides/_rels/slide24.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76.emf"/><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73.e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75.emf"/><Relationship Id="rId4" Type="http://schemas.openxmlformats.org/officeDocument/2006/relationships/image" Target="../media/image72.emf"/><Relationship Id="rId9" Type="http://schemas.openxmlformats.org/officeDocument/2006/relationships/oleObject" Target="../embeddings/oleObject77.bin"/></Relationships>
</file>

<file path=ppt/slides/_rels/slide25.xml.rels><?xml version="1.0" encoding="UTF-8" standalone="yes"?>
<Relationships xmlns="http://schemas.openxmlformats.org/package/2006/relationships"><Relationship Id="rId8" Type="http://schemas.openxmlformats.org/officeDocument/2006/relationships/image" Target="../media/image79.e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81.emf"/><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78.e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80.emf"/><Relationship Id="rId4" Type="http://schemas.openxmlformats.org/officeDocument/2006/relationships/image" Target="../media/image77.emf"/><Relationship Id="rId9" Type="http://schemas.openxmlformats.org/officeDocument/2006/relationships/oleObject" Target="../embeddings/oleObject82.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13.xml"/><Relationship Id="rId1" Type="http://schemas.openxmlformats.org/officeDocument/2006/relationships/vmlDrawing" Target="../drawings/vmlDrawing20.vml"/><Relationship Id="rId4" Type="http://schemas.openxmlformats.org/officeDocument/2006/relationships/image" Target="../media/image82.emf"/></Relationships>
</file>

<file path=ppt/slides/_rels/slide27.x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oleObject" Target="../embeddings/oleObject90.bin"/><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87.emf"/><Relationship Id="rId2" Type="http://schemas.openxmlformats.org/officeDocument/2006/relationships/slideLayout" Target="../slideLayouts/slideLayout13.xml"/><Relationship Id="rId16" Type="http://schemas.openxmlformats.org/officeDocument/2006/relationships/image" Target="../media/image89.emf"/><Relationship Id="rId1" Type="http://schemas.openxmlformats.org/officeDocument/2006/relationships/vmlDrawing" Target="../drawings/vmlDrawing21.vml"/><Relationship Id="rId6" Type="http://schemas.openxmlformats.org/officeDocument/2006/relationships/image" Target="../media/image84.e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86.emf"/><Relationship Id="rId4" Type="http://schemas.openxmlformats.org/officeDocument/2006/relationships/image" Target="../media/image83.emf"/><Relationship Id="rId9" Type="http://schemas.openxmlformats.org/officeDocument/2006/relationships/oleObject" Target="../embeddings/oleObject88.bin"/><Relationship Id="rId14" Type="http://schemas.openxmlformats.org/officeDocument/2006/relationships/image" Target="../media/image88.emf"/></Relationships>
</file>

<file path=ppt/slides/_rels/slide28.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91.emf"/><Relationship Id="rId5" Type="http://schemas.openxmlformats.org/officeDocument/2006/relationships/oleObject" Target="../embeddings/oleObject93.bin"/><Relationship Id="rId10" Type="http://schemas.openxmlformats.org/officeDocument/2006/relationships/image" Target="../media/image93.emf"/><Relationship Id="rId4" Type="http://schemas.openxmlformats.org/officeDocument/2006/relationships/image" Target="../media/image90.emf"/><Relationship Id="rId9" Type="http://schemas.openxmlformats.org/officeDocument/2006/relationships/oleObject" Target="../embeddings/oleObject95.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95.emf"/><Relationship Id="rId5" Type="http://schemas.openxmlformats.org/officeDocument/2006/relationships/oleObject" Target="../embeddings/oleObject97.bin"/><Relationship Id="rId4" Type="http://schemas.openxmlformats.org/officeDocument/2006/relationships/image" Target="../media/image94.emf"/></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9"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97.emf"/><Relationship Id="rId5" Type="http://schemas.openxmlformats.org/officeDocument/2006/relationships/oleObject" Target="../embeddings/oleObject99.bin"/><Relationship Id="rId4" Type="http://schemas.openxmlformats.org/officeDocument/2006/relationships/image" Target="../media/image96.emf"/></Relationships>
</file>

<file path=ppt/slides/_rels/slide31.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99.emf"/><Relationship Id="rId5" Type="http://schemas.openxmlformats.org/officeDocument/2006/relationships/oleObject" Target="../embeddings/oleObject101.bin"/><Relationship Id="rId4" Type="http://schemas.openxmlformats.org/officeDocument/2006/relationships/image" Target="../media/image98.e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0.wmf"/><Relationship Id="rId3" Type="http://schemas.openxmlformats.org/officeDocument/2006/relationships/notesSlide" Target="../notesSlides/notesSlide2.xml"/><Relationship Id="rId7" Type="http://schemas.openxmlformats.org/officeDocument/2006/relationships/image" Target="../media/image7.wmf"/><Relationship Id="rId12"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8.wmf"/></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1.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9.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6.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4.wmf"/><Relationship Id="rId2" Type="http://schemas.openxmlformats.org/officeDocument/2006/relationships/slideLayout" Target="../slideLayouts/slideLayout13.xml"/><Relationship Id="rId16" Type="http://schemas.openxmlformats.org/officeDocument/2006/relationships/image" Target="../media/image26.wmf"/><Relationship Id="rId1" Type="http://schemas.openxmlformats.org/officeDocument/2006/relationships/vmlDrawing" Target="../drawings/vmlDrawing6.vml"/><Relationship Id="rId6" Type="http://schemas.openxmlformats.org/officeDocument/2006/relationships/image" Target="../media/image21.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2.bin"/><Relationship Id="rId14" Type="http://schemas.openxmlformats.org/officeDocument/2006/relationships/image" Target="../media/image25.wmf"/></Relationships>
</file>

<file path=ppt/slides/_rels/slide8.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1.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8.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6.e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33.e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5.emf"/><Relationship Id="rId4" Type="http://schemas.openxmlformats.org/officeDocument/2006/relationships/image" Target="../media/image32.emf"/><Relationship Id="rId9" Type="http://schemas.openxmlformats.org/officeDocument/2006/relationships/oleObject" Target="../embeddings/oleObject3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 </a:t>
            </a:r>
            <a:r>
              <a:rPr lang="zh-CN" altLang="en-US" dirty="0"/>
              <a:t>正态总体参数的</a:t>
            </a:r>
            <a:r>
              <a:rPr lang="zh-CN" altLang="en-US" dirty="0" smtClean="0"/>
              <a:t>假设检验</a:t>
            </a:r>
            <a:endParaRPr lang="zh-CN" altLang="en-US" dirty="0"/>
          </a:p>
        </p:txBody>
      </p:sp>
      <p:sp>
        <p:nvSpPr>
          <p:cNvPr id="33794" name="Rectangle 3"/>
          <p:cNvSpPr>
            <a:spLocks noGrp="1" noChangeArrowheads="1"/>
          </p:cNvSpPr>
          <p:nvPr>
            <p:ph type="body" idx="4294967295"/>
          </p:nvPr>
        </p:nvSpPr>
        <p:spPr bwMode="auto">
          <a:xfrm>
            <a:off x="611560" y="1124744"/>
            <a:ext cx="7772400" cy="4752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Clr>
                <a:schemeClr val="accent2"/>
              </a:buClr>
              <a:buFont typeface="Wingdings" pitchFamily="2" charset="2"/>
              <a:buChar char="u"/>
            </a:pPr>
            <a:r>
              <a:rPr lang="zh-CN" altLang="en-US" sz="3600" dirty="0" smtClean="0">
                <a:latin typeface="Times New Roman" pitchFamily="18" charset="0"/>
              </a:rPr>
              <a:t>关于均值</a:t>
            </a:r>
            <a:r>
              <a:rPr lang="zh-CN" altLang="en-US" sz="3600" i="1" dirty="0" smtClean="0">
                <a:latin typeface="Times New Roman" pitchFamily="18" charset="0"/>
                <a:sym typeface="Arial" pitchFamily="34" charset="0"/>
              </a:rPr>
              <a:t>μ</a:t>
            </a:r>
            <a:r>
              <a:rPr lang="zh-CN" altLang="en-US" sz="3600" dirty="0" smtClean="0">
                <a:latin typeface="Times New Roman" pitchFamily="18" charset="0"/>
              </a:rPr>
              <a:t>的检验</a:t>
            </a:r>
          </a:p>
          <a:p>
            <a:pPr lvl="1" eaLnBrk="1" hangingPunct="1">
              <a:lnSpc>
                <a:spcPct val="90000"/>
              </a:lnSpc>
              <a:buClr>
                <a:srgbClr val="6699FF"/>
              </a:buClr>
              <a:buFont typeface="Wingdings" pitchFamily="2" charset="2"/>
              <a:buChar char="Ø"/>
            </a:pPr>
            <a:r>
              <a:rPr lang="zh-CN" altLang="en-US" i="1" dirty="0" smtClean="0">
                <a:latin typeface="Times New Roman" pitchFamily="18" charset="0"/>
                <a:sym typeface="Arial" pitchFamily="34" charset="0"/>
              </a:rPr>
              <a:t>σ</a:t>
            </a:r>
            <a:r>
              <a:rPr lang="zh-CN" altLang="en-US" baseline="50000" dirty="0" smtClean="0">
                <a:latin typeface="Times New Roman" pitchFamily="18" charset="0"/>
                <a:sym typeface="Arial" pitchFamily="34" charset="0"/>
              </a:rPr>
              <a:t>2</a:t>
            </a:r>
            <a:r>
              <a:rPr lang="zh-CN" altLang="en-US" dirty="0" smtClean="0">
                <a:latin typeface="Times New Roman" pitchFamily="18" charset="0"/>
              </a:rPr>
              <a:t>已知</a:t>
            </a:r>
          </a:p>
          <a:p>
            <a:pPr lvl="1" eaLnBrk="1" hangingPunct="1">
              <a:lnSpc>
                <a:spcPct val="90000"/>
              </a:lnSpc>
              <a:buClr>
                <a:srgbClr val="6699FF"/>
              </a:buClr>
              <a:buFont typeface="Wingdings" pitchFamily="2" charset="2"/>
              <a:buChar char="Ø"/>
            </a:pPr>
            <a:r>
              <a:rPr lang="zh-CN" altLang="en-US" i="1" dirty="0" smtClean="0">
                <a:latin typeface="Times New Roman" pitchFamily="18" charset="0"/>
                <a:sym typeface="Arial" pitchFamily="34" charset="0"/>
              </a:rPr>
              <a:t>σ</a:t>
            </a:r>
            <a:r>
              <a:rPr lang="zh-CN" altLang="en-US" baseline="50000" dirty="0" smtClean="0">
                <a:latin typeface="Times New Roman" pitchFamily="18" charset="0"/>
                <a:sym typeface="Arial" pitchFamily="34" charset="0"/>
              </a:rPr>
              <a:t>2</a:t>
            </a:r>
            <a:r>
              <a:rPr lang="zh-CN" altLang="en-US" dirty="0" smtClean="0">
                <a:latin typeface="Times New Roman" pitchFamily="18" charset="0"/>
              </a:rPr>
              <a:t>未知</a:t>
            </a:r>
          </a:p>
          <a:p>
            <a:pPr eaLnBrk="1" hangingPunct="1">
              <a:lnSpc>
                <a:spcPct val="90000"/>
              </a:lnSpc>
              <a:buClr>
                <a:schemeClr val="accent2"/>
              </a:buClr>
              <a:buFont typeface="Wingdings" pitchFamily="2" charset="2"/>
              <a:buChar char="u"/>
            </a:pPr>
            <a:r>
              <a:rPr lang="zh-CN" altLang="en-US" sz="3600" dirty="0" smtClean="0">
                <a:latin typeface="Times New Roman" pitchFamily="18" charset="0"/>
              </a:rPr>
              <a:t>关于方差</a:t>
            </a:r>
            <a:r>
              <a:rPr lang="zh-CN" altLang="en-US" sz="3600" i="1" dirty="0" smtClean="0">
                <a:latin typeface="Times New Roman" pitchFamily="18" charset="0"/>
                <a:sym typeface="Arial" pitchFamily="34" charset="0"/>
              </a:rPr>
              <a:t>σ</a:t>
            </a:r>
            <a:r>
              <a:rPr lang="zh-CN" altLang="en-US" sz="3600" baseline="50000" dirty="0" smtClean="0">
                <a:latin typeface="Times New Roman" pitchFamily="18" charset="0"/>
                <a:sym typeface="Arial" pitchFamily="34" charset="0"/>
              </a:rPr>
              <a:t>2</a:t>
            </a:r>
            <a:r>
              <a:rPr lang="zh-CN" altLang="en-US" sz="3600" dirty="0" smtClean="0">
                <a:latin typeface="Times New Roman" pitchFamily="18" charset="0"/>
              </a:rPr>
              <a:t>的检验</a:t>
            </a:r>
          </a:p>
          <a:p>
            <a:pPr eaLnBrk="1" hangingPunct="1">
              <a:lnSpc>
                <a:spcPct val="90000"/>
              </a:lnSpc>
              <a:buClr>
                <a:schemeClr val="accent2"/>
              </a:buClr>
              <a:buFont typeface="Wingdings" pitchFamily="2" charset="2"/>
              <a:buChar char="u"/>
            </a:pPr>
            <a:r>
              <a:rPr lang="zh-CN" altLang="en-US" sz="3600" dirty="0" smtClean="0">
                <a:latin typeface="Times New Roman" pitchFamily="18" charset="0"/>
              </a:rPr>
              <a:t>均值</a:t>
            </a:r>
            <a:r>
              <a:rPr lang="zh-CN" altLang="en-US" sz="3600" i="1" dirty="0" smtClean="0">
                <a:latin typeface="Times New Roman" pitchFamily="18" charset="0"/>
                <a:sym typeface="Arial" pitchFamily="34" charset="0"/>
              </a:rPr>
              <a:t>μ</a:t>
            </a:r>
            <a:r>
              <a:rPr lang="zh-CN" altLang="en-US" sz="3600" dirty="0" smtClean="0">
                <a:latin typeface="Times New Roman" pitchFamily="18" charset="0"/>
              </a:rPr>
              <a:t>和方差</a:t>
            </a:r>
            <a:r>
              <a:rPr lang="zh-CN" altLang="en-US" sz="3600" i="1" dirty="0" smtClean="0">
                <a:latin typeface="Times New Roman" pitchFamily="18" charset="0"/>
                <a:sym typeface="Arial" pitchFamily="34" charset="0"/>
              </a:rPr>
              <a:t>σ</a:t>
            </a:r>
            <a:r>
              <a:rPr lang="zh-CN" altLang="en-US" sz="3600" baseline="50000" dirty="0" smtClean="0">
                <a:latin typeface="Times New Roman" pitchFamily="18" charset="0"/>
                <a:sym typeface="Arial" pitchFamily="34" charset="0"/>
              </a:rPr>
              <a:t>2</a:t>
            </a:r>
            <a:r>
              <a:rPr lang="zh-CN" altLang="en-US" sz="3600" dirty="0" smtClean="0">
                <a:latin typeface="Times New Roman" pitchFamily="18" charset="0"/>
              </a:rPr>
              <a:t>检验的几个例子</a:t>
            </a:r>
          </a:p>
          <a:p>
            <a:pPr eaLnBrk="1" hangingPunct="1">
              <a:lnSpc>
                <a:spcPct val="90000"/>
              </a:lnSpc>
              <a:buClr>
                <a:schemeClr val="accent2"/>
              </a:buClr>
              <a:buFont typeface="Wingdings" pitchFamily="2" charset="2"/>
              <a:buChar char="u"/>
            </a:pPr>
            <a:r>
              <a:rPr lang="zh-CN" altLang="en-US" sz="3600" dirty="0" smtClean="0">
                <a:latin typeface="Times New Roman" pitchFamily="18" charset="0"/>
              </a:rPr>
              <a:t>双侧检验与单侧检验</a:t>
            </a:r>
          </a:p>
          <a:p>
            <a:pPr eaLnBrk="1" hangingPunct="1">
              <a:lnSpc>
                <a:spcPct val="90000"/>
              </a:lnSpc>
              <a:buClr>
                <a:schemeClr val="accent2"/>
              </a:buClr>
              <a:buFont typeface="Wingdings" pitchFamily="2" charset="2"/>
              <a:buChar char="u"/>
            </a:pPr>
            <a:r>
              <a:rPr lang="zh-CN" altLang="en-US" sz="3600" dirty="0" smtClean="0">
                <a:latin typeface="Times New Roman" pitchFamily="18" charset="0"/>
              </a:rPr>
              <a:t>两个正态总体的假设检验</a:t>
            </a:r>
          </a:p>
          <a:p>
            <a:pPr eaLnBrk="1" hangingPunct="1">
              <a:lnSpc>
                <a:spcPct val="90000"/>
              </a:lnSpc>
              <a:buClr>
                <a:schemeClr val="accent2"/>
              </a:buClr>
              <a:buFont typeface="Wingdings" pitchFamily="2" charset="2"/>
              <a:buChar char="u"/>
            </a:pPr>
            <a:r>
              <a:rPr lang="zh-CN" altLang="en-US" sz="3600" dirty="0" smtClean="0">
                <a:latin typeface="Times New Roman" pitchFamily="18" charset="0"/>
              </a:rPr>
              <a:t>正态总体的假设检验表</a:t>
            </a:r>
          </a:p>
        </p:txBody>
      </p:sp>
    </p:spTree>
    <p:extLst>
      <p:ext uri="{BB962C8B-B14F-4D97-AF65-F5344CB8AC3E}">
        <p14:creationId xmlns:p14="http://schemas.microsoft.com/office/powerpoint/2010/main" val="1184623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410" name="Object 2"/>
          <p:cNvGraphicFramePr>
            <a:graphicFrameLocks noChangeAspect="1"/>
          </p:cNvGraphicFramePr>
          <p:nvPr>
            <p:extLst>
              <p:ext uri="{D42A27DB-BD31-4B8C-83A1-F6EECF244321}">
                <p14:modId xmlns:p14="http://schemas.microsoft.com/office/powerpoint/2010/main" val="1249112809"/>
              </p:ext>
            </p:extLst>
          </p:nvPr>
        </p:nvGraphicFramePr>
        <p:xfrm>
          <a:off x="612775" y="476250"/>
          <a:ext cx="8064500" cy="2157413"/>
        </p:xfrm>
        <a:graphic>
          <a:graphicData uri="http://schemas.openxmlformats.org/presentationml/2006/ole">
            <mc:AlternateContent xmlns:mc="http://schemas.openxmlformats.org/markup-compatibility/2006">
              <mc:Choice xmlns:v="urn:schemas-microsoft-com:vml" Requires="v">
                <p:oleObj spid="_x0000_s9423" name="Equation" r:id="rId3" imgW="3530520" imgH="939600" progId="Equation.DSMT4">
                  <p:embed/>
                </p:oleObj>
              </mc:Choice>
              <mc:Fallback>
                <p:oleObj name="Equation" r:id="rId3" imgW="3530520" imgH="939600" progId="Equation.DSMT4">
                  <p:embed/>
                  <p:pic>
                    <p:nvPicPr>
                      <p:cNvPr id="0" name=""/>
                      <p:cNvPicPr>
                        <a:picLocks noChangeAspect="1" noChangeArrowheads="1"/>
                      </p:cNvPicPr>
                      <p:nvPr/>
                    </p:nvPicPr>
                    <p:blipFill>
                      <a:blip r:embed="rId4"/>
                      <a:srcRect/>
                      <a:stretch>
                        <a:fillRect/>
                      </a:stretch>
                    </p:blipFill>
                    <p:spPr bwMode="auto">
                      <a:xfrm>
                        <a:off x="612775" y="476250"/>
                        <a:ext cx="8064500"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3411" name="Object 3"/>
          <p:cNvGraphicFramePr>
            <a:graphicFrameLocks noChangeAspect="1"/>
          </p:cNvGraphicFramePr>
          <p:nvPr>
            <p:extLst>
              <p:ext uri="{D42A27DB-BD31-4B8C-83A1-F6EECF244321}">
                <p14:modId xmlns:p14="http://schemas.microsoft.com/office/powerpoint/2010/main" val="645856983"/>
              </p:ext>
            </p:extLst>
          </p:nvPr>
        </p:nvGraphicFramePr>
        <p:xfrm>
          <a:off x="1319213" y="2846388"/>
          <a:ext cx="6345237" cy="693737"/>
        </p:xfrm>
        <a:graphic>
          <a:graphicData uri="http://schemas.openxmlformats.org/presentationml/2006/ole">
            <mc:AlternateContent xmlns:mc="http://schemas.openxmlformats.org/markup-compatibility/2006">
              <mc:Choice xmlns:v="urn:schemas-microsoft-com:vml" Requires="v">
                <p:oleObj spid="_x0000_s9424" name="Equation" r:id="rId5" imgW="2234880" imgH="241200" progId="Equation.DSMT4">
                  <p:embed/>
                </p:oleObj>
              </mc:Choice>
              <mc:Fallback>
                <p:oleObj name="Equation" r:id="rId5" imgW="2234880" imgH="241200" progId="Equation.DSMT4">
                  <p:embed/>
                  <p:pic>
                    <p:nvPicPr>
                      <p:cNvPr id="0" name=""/>
                      <p:cNvPicPr>
                        <a:picLocks noChangeAspect="1" noChangeArrowheads="1"/>
                      </p:cNvPicPr>
                      <p:nvPr/>
                    </p:nvPicPr>
                    <p:blipFill>
                      <a:blip r:embed="rId6"/>
                      <a:srcRect/>
                      <a:stretch>
                        <a:fillRect/>
                      </a:stretch>
                    </p:blipFill>
                    <p:spPr bwMode="auto">
                      <a:xfrm>
                        <a:off x="1319213" y="2846388"/>
                        <a:ext cx="6345237"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3412" name="Object 4"/>
          <p:cNvGraphicFramePr>
            <a:graphicFrameLocks noChangeAspect="1"/>
          </p:cNvGraphicFramePr>
          <p:nvPr>
            <p:extLst>
              <p:ext uri="{D42A27DB-BD31-4B8C-83A1-F6EECF244321}">
                <p14:modId xmlns:p14="http://schemas.microsoft.com/office/powerpoint/2010/main" val="102632467"/>
              </p:ext>
            </p:extLst>
          </p:nvPr>
        </p:nvGraphicFramePr>
        <p:xfrm>
          <a:off x="658813" y="4786313"/>
          <a:ext cx="5164992" cy="1120140"/>
        </p:xfrm>
        <a:graphic>
          <a:graphicData uri="http://schemas.openxmlformats.org/presentationml/2006/ole">
            <mc:AlternateContent xmlns:mc="http://schemas.openxmlformats.org/markup-compatibility/2006">
              <mc:Choice xmlns:v="urn:schemas-microsoft-com:vml" Requires="v">
                <p:oleObj spid="_x0000_s9425" name="Equation" r:id="rId7" imgW="2108160" imgH="457200" progId="Equation.DSMT4">
                  <p:embed/>
                </p:oleObj>
              </mc:Choice>
              <mc:Fallback>
                <p:oleObj name="Equation" r:id="rId7" imgW="2108160" imgH="457200" progId="Equation.DSMT4">
                  <p:embed/>
                  <p:pic>
                    <p:nvPicPr>
                      <p:cNvPr id="0" name=""/>
                      <p:cNvPicPr>
                        <a:picLocks noChangeAspect="1" noChangeArrowheads="1"/>
                      </p:cNvPicPr>
                      <p:nvPr/>
                    </p:nvPicPr>
                    <p:blipFill>
                      <a:blip r:embed="rId8"/>
                      <a:srcRect/>
                      <a:stretch>
                        <a:fillRect/>
                      </a:stretch>
                    </p:blipFill>
                    <p:spPr bwMode="auto">
                      <a:xfrm>
                        <a:off x="658813" y="4786313"/>
                        <a:ext cx="5164992" cy="1120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3413" name="Object 5"/>
          <p:cNvGraphicFramePr>
            <a:graphicFrameLocks noChangeAspect="1"/>
          </p:cNvGraphicFramePr>
          <p:nvPr>
            <p:extLst>
              <p:ext uri="{D42A27DB-BD31-4B8C-83A1-F6EECF244321}">
                <p14:modId xmlns:p14="http://schemas.microsoft.com/office/powerpoint/2010/main" val="3409400674"/>
              </p:ext>
            </p:extLst>
          </p:nvPr>
        </p:nvGraphicFramePr>
        <p:xfrm>
          <a:off x="6289675" y="5002213"/>
          <a:ext cx="2686050" cy="1184275"/>
        </p:xfrm>
        <a:graphic>
          <a:graphicData uri="http://schemas.openxmlformats.org/presentationml/2006/ole">
            <mc:AlternateContent xmlns:mc="http://schemas.openxmlformats.org/markup-compatibility/2006">
              <mc:Choice xmlns:v="urn:schemas-microsoft-com:vml" Requires="v">
                <p:oleObj spid="_x0000_s9426" name="Equation" r:id="rId9" imgW="1091880" imgH="482400" progId="Equation.DSMT4">
                  <p:embed/>
                </p:oleObj>
              </mc:Choice>
              <mc:Fallback>
                <p:oleObj name="Equation" r:id="rId9" imgW="1091880" imgH="482400" progId="Equation.DSMT4">
                  <p:embed/>
                  <p:pic>
                    <p:nvPicPr>
                      <p:cNvPr id="0" name=""/>
                      <p:cNvPicPr>
                        <a:picLocks noChangeAspect="1" noChangeArrowheads="1"/>
                      </p:cNvPicPr>
                      <p:nvPr/>
                    </p:nvPicPr>
                    <p:blipFill>
                      <a:blip r:embed="rId10"/>
                      <a:srcRect/>
                      <a:stretch>
                        <a:fillRect/>
                      </a:stretch>
                    </p:blipFill>
                    <p:spPr bwMode="auto">
                      <a:xfrm>
                        <a:off x="6289675" y="5002213"/>
                        <a:ext cx="2686050"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3414" name="Text Box 6"/>
          <p:cNvSpPr txBox="1">
            <a:spLocks noChangeArrowheads="1"/>
          </p:cNvSpPr>
          <p:nvPr/>
        </p:nvSpPr>
        <p:spPr bwMode="auto">
          <a:xfrm>
            <a:off x="5796136" y="5013176"/>
            <a:ext cx="517525" cy="641350"/>
          </a:xfrm>
          <a:prstGeom prst="rect">
            <a:avLst/>
          </a:prstGeom>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en-US" altLang="zh-CN" sz="3600" dirty="0">
                <a:solidFill>
                  <a:srgbClr val="000000"/>
                </a:solidFill>
              </a:rPr>
              <a:t>&gt;</a:t>
            </a:r>
          </a:p>
        </p:txBody>
      </p:sp>
      <p:sp>
        <p:nvSpPr>
          <p:cNvPr id="273415" name="AutoShape 7"/>
          <p:cNvSpPr>
            <a:spLocks noChangeArrowheads="1"/>
          </p:cNvSpPr>
          <p:nvPr/>
        </p:nvSpPr>
        <p:spPr bwMode="auto">
          <a:xfrm>
            <a:off x="1042988" y="3787775"/>
            <a:ext cx="1368425" cy="720725"/>
          </a:xfrm>
          <a:prstGeom prst="wedgeRoundRectCallout">
            <a:avLst>
              <a:gd name="adj1" fmla="val 45593"/>
              <a:gd name="adj2" fmla="val -112773"/>
              <a:gd name="adj3" fmla="val 16667"/>
            </a:avLst>
          </a:prstGeom>
          <a:ln>
            <a:headEnd/>
            <a:tailEnd/>
          </a:ln>
        </p:spPr>
        <p:style>
          <a:lnRef idx="1">
            <a:schemeClr val="accent5"/>
          </a:lnRef>
          <a:fillRef idx="2">
            <a:schemeClr val="accent5"/>
          </a:fillRef>
          <a:effectRef idx="1">
            <a:schemeClr val="accent5"/>
          </a:effectRef>
          <a:fontRef idx="minor">
            <a:schemeClr val="dk1"/>
          </a:fontRef>
        </p:style>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a:solidFill>
                  <a:srgbClr val="000000"/>
                </a:solidFill>
              </a:rPr>
              <a:t>拒绝</a:t>
            </a:r>
          </a:p>
        </p:txBody>
      </p:sp>
      <p:graphicFrame>
        <p:nvGraphicFramePr>
          <p:cNvPr id="273416" name="Object 8"/>
          <p:cNvGraphicFramePr>
            <a:graphicFrameLocks noChangeAspect="1"/>
          </p:cNvGraphicFramePr>
          <p:nvPr>
            <p:extLst>
              <p:ext uri="{D42A27DB-BD31-4B8C-83A1-F6EECF244321}">
                <p14:modId xmlns:p14="http://schemas.microsoft.com/office/powerpoint/2010/main" val="213764317"/>
              </p:ext>
            </p:extLst>
          </p:nvPr>
        </p:nvGraphicFramePr>
        <p:xfrm>
          <a:off x="2528888" y="3695700"/>
          <a:ext cx="6216650" cy="838200"/>
        </p:xfrm>
        <a:graphic>
          <a:graphicData uri="http://schemas.openxmlformats.org/presentationml/2006/ole">
            <mc:AlternateContent xmlns:mc="http://schemas.openxmlformats.org/markup-compatibility/2006">
              <mc:Choice xmlns:v="urn:schemas-microsoft-com:vml" Requires="v">
                <p:oleObj spid="_x0000_s9427" name="Equation" r:id="rId11" imgW="2158920" imgH="291960" progId="Equation.DSMT4">
                  <p:embed/>
                </p:oleObj>
              </mc:Choice>
              <mc:Fallback>
                <p:oleObj name="Equation" r:id="rId11" imgW="2158920" imgH="291960" progId="Equation.DSMT4">
                  <p:embed/>
                  <p:pic>
                    <p:nvPicPr>
                      <p:cNvPr id="0" name=""/>
                      <p:cNvPicPr>
                        <a:picLocks noChangeAspect="1" noChangeArrowheads="1"/>
                      </p:cNvPicPr>
                      <p:nvPr/>
                    </p:nvPicPr>
                    <p:blipFill>
                      <a:blip r:embed="rId12"/>
                      <a:srcRect/>
                      <a:stretch>
                        <a:fillRect/>
                      </a:stretch>
                    </p:blipFill>
                    <p:spPr bwMode="auto">
                      <a:xfrm>
                        <a:off x="2528888" y="3695700"/>
                        <a:ext cx="6216650" cy="838200"/>
                      </a:xfrm>
                      <a:prstGeom prst="rect">
                        <a:avLst/>
                      </a:prstGeom>
                      <a:solidFill>
                        <a:schemeClr val="accent3">
                          <a:lumMod val="40000"/>
                          <a:lumOff val="60000"/>
                        </a:schemeClr>
                      </a:solidFill>
                      <a:ln>
                        <a:noFill/>
                      </a:ln>
                      <a:effectLst/>
                    </p:spPr>
                  </p:pic>
                </p:oleObj>
              </mc:Fallback>
            </mc:AlternateContent>
          </a:graphicData>
        </a:graphic>
      </p:graphicFrame>
    </p:spTree>
    <p:extLst>
      <p:ext uri="{BB962C8B-B14F-4D97-AF65-F5344CB8AC3E}">
        <p14:creationId xmlns:p14="http://schemas.microsoft.com/office/powerpoint/2010/main" val="1369398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3410"/>
                                        </p:tgtEl>
                                        <p:attrNameLst>
                                          <p:attrName>style.visibility</p:attrName>
                                        </p:attrNameLst>
                                      </p:cBhvr>
                                      <p:to>
                                        <p:strVal val="visible"/>
                                      </p:to>
                                    </p:set>
                                    <p:animEffect transition="in" filter="box(in)">
                                      <p:cBhvr>
                                        <p:cTn id="7" dur="500"/>
                                        <p:tgtEl>
                                          <p:spTgt spid="273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gtEl>
                                        <p:attrNameLst>
                                          <p:attrName>style.visibility</p:attrName>
                                        </p:attrNameLst>
                                      </p:cBhvr>
                                      <p:to>
                                        <p:strVal val="visible"/>
                                      </p:to>
                                    </p:set>
                                    <p:animEffect transition="in" filter="wipe(left)">
                                      <p:cBhvr>
                                        <p:cTn id="12" dur="500"/>
                                        <p:tgtEl>
                                          <p:spTgt spid="2734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273416"/>
                                        </p:tgtEl>
                                        <p:attrNameLst>
                                          <p:attrName>style.visibility</p:attrName>
                                        </p:attrNameLst>
                                      </p:cBhvr>
                                      <p:to>
                                        <p:strVal val="visible"/>
                                      </p:to>
                                    </p:set>
                                    <p:animEffect transition="in" filter="blinds(vertical)">
                                      <p:cBhvr>
                                        <p:cTn id="17" dur="500"/>
                                        <p:tgtEl>
                                          <p:spTgt spid="2734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73412"/>
                                        </p:tgtEl>
                                        <p:attrNameLst>
                                          <p:attrName>style.visibility</p:attrName>
                                        </p:attrNameLst>
                                      </p:cBhvr>
                                      <p:to>
                                        <p:strVal val="visible"/>
                                      </p:to>
                                    </p:set>
                                    <p:animEffect transition="in" filter="box(in)">
                                      <p:cBhvr>
                                        <p:cTn id="22" dur="500"/>
                                        <p:tgtEl>
                                          <p:spTgt spid="2734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73413"/>
                                        </p:tgtEl>
                                        <p:attrNameLst>
                                          <p:attrName>style.visibility</p:attrName>
                                        </p:attrNameLst>
                                      </p:cBhvr>
                                      <p:to>
                                        <p:strVal val="visible"/>
                                      </p:to>
                                    </p:set>
                                    <p:animEffect transition="in" filter="box(in)">
                                      <p:cBhvr>
                                        <p:cTn id="27" dur="500"/>
                                        <p:tgtEl>
                                          <p:spTgt spid="2734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73414"/>
                                        </p:tgtEl>
                                        <p:attrNameLst>
                                          <p:attrName>style.visibility</p:attrName>
                                        </p:attrNameLst>
                                      </p:cBhvr>
                                      <p:to>
                                        <p:strVal val="visible"/>
                                      </p:to>
                                    </p:set>
                                    <p:animEffect transition="in" filter="box(in)">
                                      <p:cBhvr>
                                        <p:cTn id="32" dur="500"/>
                                        <p:tgtEl>
                                          <p:spTgt spid="2734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3415"/>
                                        </p:tgtEl>
                                        <p:attrNameLst>
                                          <p:attrName>style.visibility</p:attrName>
                                        </p:attrNameLst>
                                      </p:cBhvr>
                                      <p:to>
                                        <p:strVal val="visible"/>
                                      </p:to>
                                    </p:set>
                                    <p:anim calcmode="lin" valueType="num">
                                      <p:cBhvr additive="base">
                                        <p:cTn id="37" dur="500" fill="hold"/>
                                        <p:tgtEl>
                                          <p:spTgt spid="273415"/>
                                        </p:tgtEl>
                                        <p:attrNameLst>
                                          <p:attrName>ppt_x</p:attrName>
                                        </p:attrNameLst>
                                      </p:cBhvr>
                                      <p:tavLst>
                                        <p:tav tm="0">
                                          <p:val>
                                            <p:strVal val="0-#ppt_w/2"/>
                                          </p:val>
                                        </p:tav>
                                        <p:tav tm="100000">
                                          <p:val>
                                            <p:strVal val="#ppt_x"/>
                                          </p:val>
                                        </p:tav>
                                      </p:tavLst>
                                    </p:anim>
                                    <p:anim calcmode="lin" valueType="num">
                                      <p:cBhvr additive="base">
                                        <p:cTn id="38" dur="500" fill="hold"/>
                                        <p:tgtEl>
                                          <p:spTgt spid="2734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animBg="1"/>
      <p:bldP spid="2734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539552" y="260648"/>
            <a:ext cx="4719637" cy="641350"/>
          </a:xfrm>
          <a:prstGeom prst="rect">
            <a:avLst/>
          </a:prstGeom>
          <a:ln/>
        </p:spPr>
        <p:style>
          <a:lnRef idx="1">
            <a:schemeClr val="accent1"/>
          </a:lnRef>
          <a:fillRef idx="2">
            <a:schemeClr val="accent1"/>
          </a:fillRef>
          <a:effectRef idx="1">
            <a:schemeClr val="accent1"/>
          </a:effectRef>
          <a:fontRef idx="minor">
            <a:schemeClr val="dk1"/>
          </a:fontRef>
        </p:style>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3200" b="1" dirty="0">
                <a:solidFill>
                  <a:srgbClr val="000000"/>
                </a:solidFill>
                <a:latin typeface="Times New Roman" pitchFamily="18" charset="0"/>
              </a:rPr>
              <a:t>2. </a:t>
            </a:r>
            <a:r>
              <a:rPr kumimoji="1" lang="zh-CN" altLang="en-US" sz="3600" b="1" dirty="0">
                <a:solidFill>
                  <a:srgbClr val="000000"/>
                </a:solidFill>
                <a:latin typeface="Times New Roman" pitchFamily="18" charset="0"/>
                <a:ea typeface="楷体_GB2312" pitchFamily="49" charset="-122"/>
              </a:rPr>
              <a:t>单</a:t>
            </a:r>
            <a:r>
              <a:rPr kumimoji="1" lang="zh-CN" altLang="en-US" sz="3600" b="1" dirty="0">
                <a:solidFill>
                  <a:srgbClr val="000000"/>
                </a:solidFill>
                <a:ea typeface="楷体_GB2312" pitchFamily="49" charset="-122"/>
              </a:rPr>
              <a:t>侧检验与</a:t>
            </a:r>
            <a:r>
              <a:rPr kumimoji="1" lang="zh-CN" altLang="en-US" sz="3600" b="1" dirty="0">
                <a:solidFill>
                  <a:srgbClr val="000000"/>
                </a:solidFill>
                <a:latin typeface="Times New Roman" pitchFamily="18" charset="0"/>
                <a:ea typeface="楷体_GB2312" pitchFamily="49" charset="-122"/>
              </a:rPr>
              <a:t>双侧检验</a:t>
            </a:r>
          </a:p>
        </p:txBody>
      </p:sp>
      <p:sp>
        <p:nvSpPr>
          <p:cNvPr id="274437" name="Rectangle 5"/>
          <p:cNvSpPr>
            <a:spLocks noChangeArrowheads="1"/>
          </p:cNvSpPr>
          <p:nvPr/>
        </p:nvSpPr>
        <p:spPr bwMode="auto">
          <a:xfrm>
            <a:off x="250825" y="6162675"/>
            <a:ext cx="58007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下面看一个单侧检验的例子</a:t>
            </a:r>
            <a:r>
              <a:rPr kumimoji="1" lang="en-US" altLang="zh-CN" sz="2800">
                <a:solidFill>
                  <a:srgbClr val="000000"/>
                </a:solidFill>
                <a:latin typeface="Times New Roman" pitchFamily="18" charset="0"/>
              </a:rPr>
              <a:t>:</a:t>
            </a:r>
          </a:p>
        </p:txBody>
      </p:sp>
      <p:sp>
        <p:nvSpPr>
          <p:cNvPr id="2" name="矩形 1"/>
          <p:cNvSpPr>
            <a:spLocks noChangeArrowheads="1"/>
          </p:cNvSpPr>
          <p:nvPr/>
        </p:nvSpPr>
        <p:spPr bwMode="auto">
          <a:xfrm>
            <a:off x="488950" y="5727700"/>
            <a:ext cx="761206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80000"/>
              </a:lnSpc>
              <a:buClr>
                <a:srgbClr val="6699FF"/>
              </a:buClr>
            </a:pPr>
            <a:r>
              <a:rPr lang="zh-CN" altLang="en-US" sz="2800" dirty="0">
                <a:latin typeface="Times New Roman" panose="02020603050405020304" pitchFamily="18" charset="0"/>
                <a:cs typeface="Times New Roman" panose="02020603050405020304" pitchFamily="18" charset="0"/>
              </a:rPr>
              <a:t>双侧检验总是</a:t>
            </a:r>
            <a:r>
              <a:rPr lang="zh-CN" altLang="en-US" sz="2800" dirty="0" smtClean="0">
                <a:latin typeface="Times New Roman" panose="02020603050405020304" pitchFamily="18" charset="0"/>
                <a:cs typeface="Times New Roman" panose="02020603050405020304" pitchFamily="18" charset="0"/>
              </a:rPr>
              <a:t>按</a:t>
            </a:r>
            <a:r>
              <a:rPr lang="el-GR" altLang="zh-CN" sz="2800" i="1" dirty="0">
                <a:latin typeface="Times New Roman" panose="02020603050405020304" pitchFamily="18" charset="0"/>
                <a:cs typeface="Times New Roman" panose="02020603050405020304" pitchFamily="18" charset="0"/>
                <a:sym typeface="Arial" pitchFamily="34" charset="0"/>
              </a:rPr>
              <a:t>α</a:t>
            </a:r>
            <a:r>
              <a:rPr lang="zh-CN" altLang="en-US" sz="2800" dirty="0" smtClean="0">
                <a:latin typeface="Times New Roman" pitchFamily="18" charset="0"/>
                <a:cs typeface="Times New Roman" panose="02020603050405020304" pitchFamily="18" charset="0"/>
                <a:sym typeface="Arial" pitchFamily="34" charset="0"/>
              </a:rPr>
              <a:t>/</a:t>
            </a:r>
            <a:r>
              <a:rPr lang="zh-CN" altLang="en-US" sz="2800" dirty="0">
                <a:latin typeface="Times New Roman" pitchFamily="18" charset="0"/>
                <a:cs typeface="Times New Roman" panose="02020603050405020304" pitchFamily="18" charset="0"/>
              </a:rPr>
              <a:t>2查表，单侧检验</a:t>
            </a:r>
            <a:r>
              <a:rPr lang="zh-CN" altLang="en-US" sz="2800" dirty="0" smtClean="0">
                <a:latin typeface="Times New Roman" pitchFamily="18" charset="0"/>
                <a:cs typeface="Times New Roman" panose="02020603050405020304" pitchFamily="18" charset="0"/>
              </a:rPr>
              <a:t>总是</a:t>
            </a:r>
            <a:r>
              <a:rPr lang="el-GR" altLang="zh-CN" sz="2800" i="1" dirty="0" smtClean="0">
                <a:latin typeface="Times New Roman" panose="02020603050405020304" pitchFamily="18" charset="0"/>
                <a:cs typeface="Times New Roman" panose="02020603050405020304" pitchFamily="18" charset="0"/>
                <a:sym typeface="Arial" pitchFamily="34" charset="0"/>
              </a:rPr>
              <a:t>α</a:t>
            </a:r>
            <a:r>
              <a:rPr lang="zh-CN" altLang="en-US" sz="2800" dirty="0" smtClean="0">
                <a:latin typeface="Times New Roman" pitchFamily="18" charset="0"/>
                <a:cs typeface="Times New Roman" panose="02020603050405020304" pitchFamily="18" charset="0"/>
              </a:rPr>
              <a:t>按</a:t>
            </a:r>
            <a:r>
              <a:rPr lang="zh-CN" altLang="en-US" sz="2800" dirty="0">
                <a:latin typeface="Times New Roman" pitchFamily="18" charset="0"/>
                <a:cs typeface="Times New Roman" panose="02020603050405020304" pitchFamily="18" charset="0"/>
              </a:rPr>
              <a:t>查表。</a:t>
            </a:r>
          </a:p>
        </p:txBody>
      </p:sp>
      <p:sp>
        <p:nvSpPr>
          <p:cNvPr id="9" name="Rectangle 3"/>
          <p:cNvSpPr txBox="1">
            <a:spLocks noChangeArrowheads="1"/>
          </p:cNvSpPr>
          <p:nvPr/>
        </p:nvSpPr>
        <p:spPr bwMode="auto">
          <a:xfrm>
            <a:off x="501650" y="981075"/>
            <a:ext cx="817403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eaLnBrk="0" hangingPunct="0">
              <a:defRPr>
                <a:solidFill>
                  <a:schemeClr val="tx1"/>
                </a:solidFill>
                <a:latin typeface="Tahoma" pitchFamily="34" charset="0"/>
                <a:ea typeface="宋体" pitchFamily="2" charset="-122"/>
              </a:defRPr>
            </a:lvl1pPr>
            <a:lvl2pPr marL="742950" indent="-285750" defTabSz="0" eaLnBrk="0" hangingPunct="0">
              <a:defRPr>
                <a:solidFill>
                  <a:schemeClr val="tx1"/>
                </a:solidFill>
                <a:latin typeface="Tahoma" pitchFamily="34" charset="0"/>
                <a:ea typeface="宋体" pitchFamily="2" charset="-122"/>
              </a:defRPr>
            </a:lvl2pPr>
            <a:lvl3pPr marL="1143000" indent="-228600" defTabSz="0" eaLnBrk="0" hangingPunct="0">
              <a:defRPr>
                <a:solidFill>
                  <a:schemeClr val="tx1"/>
                </a:solidFill>
                <a:latin typeface="Tahoma" pitchFamily="34" charset="0"/>
                <a:ea typeface="宋体" pitchFamily="2" charset="-122"/>
              </a:defRPr>
            </a:lvl3pPr>
            <a:lvl4pPr marL="1600200" indent="-228600" defTabSz="0" eaLnBrk="0" hangingPunct="0">
              <a:defRPr>
                <a:solidFill>
                  <a:schemeClr val="tx1"/>
                </a:solidFill>
                <a:latin typeface="Tahoma" pitchFamily="34" charset="0"/>
                <a:ea typeface="宋体" pitchFamily="2" charset="-122"/>
              </a:defRPr>
            </a:lvl4pPr>
            <a:lvl5pPr marL="2057400" indent="-228600" defTabSz="0" eaLnBrk="0" hangingPunct="0">
              <a:defRPr>
                <a:solidFill>
                  <a:schemeClr val="tx1"/>
                </a:solidFill>
                <a:latin typeface="Tahoma" pitchFamily="34" charset="0"/>
                <a:ea typeface="宋体" pitchFamily="2" charset="-122"/>
              </a:defRPr>
            </a:lvl5pPr>
            <a:lvl6pPr marL="2514600" indent="-228600" defTabSz="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defTabSz="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defTabSz="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defTabSz="0"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lnSpc>
                <a:spcPct val="120000"/>
              </a:lnSpc>
              <a:buClr>
                <a:srgbClr val="0000FF"/>
              </a:buClr>
              <a:buFont typeface="Arial" pitchFamily="34" charset="0"/>
              <a:buNone/>
            </a:pPr>
            <a:r>
              <a:rPr lang="zh-CN" altLang="en-US" sz="2800" dirty="0">
                <a:solidFill>
                  <a:srgbClr val="000000"/>
                </a:solidFill>
                <a:latin typeface="Times New Roman" pitchFamily="18" charset="0"/>
                <a:sym typeface="Times New Roman" pitchFamily="18" charset="0"/>
              </a:rPr>
              <a:t>    原假设和备择假设的内容随问题的侧重点不同而不同，但它们本质上都是将</a:t>
            </a:r>
            <a:r>
              <a:rPr lang="zh-CN" altLang="en-US" sz="2800" dirty="0">
                <a:solidFill>
                  <a:srgbClr val="0000FF"/>
                </a:solidFill>
                <a:latin typeface="Times New Roman" pitchFamily="18" charset="0"/>
                <a:sym typeface="Times New Roman" pitchFamily="18" charset="0"/>
              </a:rPr>
              <a:t>参数空间</a:t>
            </a:r>
            <a:r>
              <a:rPr lang="zh-CN" altLang="en-US" sz="2800" i="1" dirty="0">
                <a:solidFill>
                  <a:srgbClr val="0000FF"/>
                </a:solidFill>
                <a:latin typeface="Times New Roman" pitchFamily="18" charset="0"/>
                <a:sym typeface="Times New Roman" pitchFamily="18" charset="0"/>
              </a:rPr>
              <a:t>Θ</a:t>
            </a:r>
            <a:r>
              <a:rPr lang="zh-CN" altLang="en-US" sz="2800" dirty="0">
                <a:solidFill>
                  <a:srgbClr val="000000"/>
                </a:solidFill>
                <a:latin typeface="Times New Roman" pitchFamily="18" charset="0"/>
                <a:sym typeface="Times New Roman" pitchFamily="18" charset="0"/>
              </a:rPr>
              <a:t>分解为两个互不相容的子集</a:t>
            </a:r>
            <a:r>
              <a:rPr lang="en-US" altLang="zh-CN" sz="2800" dirty="0">
                <a:solidFill>
                  <a:srgbClr val="000000"/>
                </a:solidFill>
                <a:latin typeface="Times New Roman" pitchFamily="18" charset="0"/>
                <a:sym typeface="Times New Roman" pitchFamily="18" charset="0"/>
              </a:rPr>
              <a:t>(</a:t>
            </a:r>
            <a:r>
              <a:rPr lang="zh-CN" altLang="en-US" sz="2800" dirty="0">
                <a:solidFill>
                  <a:srgbClr val="000000"/>
                </a:solidFill>
                <a:latin typeface="Times New Roman" pitchFamily="18" charset="0"/>
                <a:sym typeface="Times New Roman" pitchFamily="18" charset="0"/>
              </a:rPr>
              <a:t>不妨设</a:t>
            </a:r>
            <a:r>
              <a:rPr lang="zh-CN" altLang="en-US" sz="2800" dirty="0" smtClean="0">
                <a:solidFill>
                  <a:srgbClr val="000000"/>
                </a:solidFill>
                <a:latin typeface="Times New Roman" pitchFamily="18" charset="0"/>
                <a:sym typeface="Times New Roman" pitchFamily="18" charset="0"/>
              </a:rPr>
              <a:t>为</a:t>
            </a:r>
            <a:r>
              <a:rPr lang="el-GR" altLang="zh-CN" sz="2800" i="1" dirty="0" smtClean="0">
                <a:solidFill>
                  <a:srgbClr val="000000"/>
                </a:solidFill>
                <a:latin typeface="Times New Roman" pitchFamily="18" charset="0"/>
                <a:sym typeface="Times New Roman" pitchFamily="18" charset="0"/>
              </a:rPr>
              <a:t>Θ</a:t>
            </a:r>
            <a:r>
              <a:rPr lang="zh-CN" altLang="en-US" sz="2800" baseline="-25000" dirty="0">
                <a:solidFill>
                  <a:srgbClr val="000000"/>
                </a:solidFill>
                <a:latin typeface="Times New Roman" pitchFamily="18" charset="0"/>
                <a:sym typeface="Times New Roman" pitchFamily="18" charset="0"/>
              </a:rPr>
              <a:t>0</a:t>
            </a:r>
            <a:r>
              <a:rPr lang="zh-CN" altLang="en-US" sz="2800" dirty="0" smtClean="0">
                <a:solidFill>
                  <a:srgbClr val="000000"/>
                </a:solidFill>
                <a:latin typeface="Times New Roman" pitchFamily="18" charset="0"/>
                <a:sym typeface="Times New Roman" pitchFamily="18" charset="0"/>
              </a:rPr>
              <a:t>及</a:t>
            </a:r>
            <a:r>
              <a:rPr lang="el-GR" altLang="zh-CN" sz="2800" i="1" dirty="0">
                <a:solidFill>
                  <a:srgbClr val="000000"/>
                </a:solidFill>
                <a:latin typeface="Times New Roman" pitchFamily="18" charset="0"/>
                <a:sym typeface="Times New Roman" pitchFamily="18" charset="0"/>
              </a:rPr>
              <a:t>Θ</a:t>
            </a:r>
            <a:r>
              <a:rPr lang="zh-CN" altLang="en-US" sz="2800" dirty="0">
                <a:solidFill>
                  <a:srgbClr val="000000"/>
                </a:solidFill>
                <a:latin typeface="Times New Roman" pitchFamily="18" charset="0"/>
                <a:sym typeface="Times New Roman" pitchFamily="18" charset="0"/>
              </a:rPr>
              <a:t>-</a:t>
            </a:r>
            <a:r>
              <a:rPr lang="el-GR" altLang="zh-CN" sz="2800" i="1" dirty="0">
                <a:solidFill>
                  <a:srgbClr val="000000"/>
                </a:solidFill>
                <a:latin typeface="Times New Roman" pitchFamily="18" charset="0"/>
                <a:sym typeface="Times New Roman" pitchFamily="18" charset="0"/>
              </a:rPr>
              <a:t>Θ</a:t>
            </a:r>
            <a:r>
              <a:rPr lang="zh-CN" altLang="en-US" sz="2800" baseline="-25000" dirty="0">
                <a:solidFill>
                  <a:srgbClr val="000000"/>
                </a:solidFill>
                <a:latin typeface="Times New Roman" pitchFamily="18" charset="0"/>
                <a:sym typeface="Times New Roman" pitchFamily="18" charset="0"/>
              </a:rPr>
              <a:t>0</a:t>
            </a:r>
            <a:r>
              <a:rPr lang="en-US" altLang="zh-CN" sz="2800" dirty="0" smtClean="0">
                <a:solidFill>
                  <a:srgbClr val="000000"/>
                </a:solidFill>
                <a:latin typeface="Times New Roman" pitchFamily="18" charset="0"/>
                <a:sym typeface="Times New Roman" pitchFamily="18" charset="0"/>
              </a:rPr>
              <a:t>)</a:t>
            </a:r>
            <a:r>
              <a:rPr lang="zh-CN" altLang="en-US" sz="2800" dirty="0">
                <a:solidFill>
                  <a:srgbClr val="000000"/>
                </a:solidFill>
                <a:latin typeface="Times New Roman" pitchFamily="18" charset="0"/>
                <a:sym typeface="Times New Roman" pitchFamily="18" charset="0"/>
              </a:rPr>
              <a:t>，然后检验</a:t>
            </a:r>
            <a:r>
              <a:rPr lang="zh-CN" altLang="en-US" sz="2800" dirty="0" smtClean="0">
                <a:solidFill>
                  <a:srgbClr val="000000"/>
                </a:solidFill>
                <a:latin typeface="Times New Roman" pitchFamily="18" charset="0"/>
                <a:sym typeface="Times New Roman" pitchFamily="18" charset="0"/>
              </a:rPr>
              <a:t>参数</a:t>
            </a:r>
            <a:r>
              <a:rPr lang="el-GR" altLang="zh-CN" sz="2800" i="1" dirty="0" smtClean="0">
                <a:solidFill>
                  <a:srgbClr val="000000"/>
                </a:solidFill>
                <a:latin typeface="Times New Roman" panose="02020603050405020304" pitchFamily="18" charset="0"/>
                <a:cs typeface="Times New Roman" panose="02020603050405020304" pitchFamily="18" charset="0"/>
                <a:sym typeface="Arial" pitchFamily="34" charset="0"/>
              </a:rPr>
              <a:t>θ</a:t>
            </a:r>
            <a:r>
              <a:rPr lang="zh-CN" altLang="en-US" sz="2800" dirty="0" smtClean="0">
                <a:solidFill>
                  <a:srgbClr val="000000"/>
                </a:solidFill>
                <a:latin typeface="Times New Roman" pitchFamily="18" charset="0"/>
                <a:sym typeface="Times New Roman" pitchFamily="18" charset="0"/>
              </a:rPr>
              <a:t>属于</a:t>
            </a:r>
            <a:r>
              <a:rPr lang="zh-CN" altLang="en-US" sz="2800" dirty="0">
                <a:solidFill>
                  <a:srgbClr val="000000"/>
                </a:solidFill>
                <a:latin typeface="Times New Roman" pitchFamily="18" charset="0"/>
                <a:sym typeface="Times New Roman" pitchFamily="18" charset="0"/>
              </a:rPr>
              <a:t>哪一个子集。即检验的假设都可写成</a:t>
            </a:r>
            <a:endParaRPr lang="en-US" altLang="zh-CN" sz="2800" dirty="0">
              <a:solidFill>
                <a:srgbClr val="000000"/>
              </a:solidFill>
              <a:latin typeface="Times New Roman" pitchFamily="18" charset="0"/>
              <a:sym typeface="Times New Roman" pitchFamily="18" charset="0"/>
            </a:endParaRPr>
          </a:p>
          <a:p>
            <a:pPr algn="just" eaLnBrk="1" hangingPunct="1">
              <a:lnSpc>
                <a:spcPct val="120000"/>
              </a:lnSpc>
              <a:buClr>
                <a:srgbClr val="0000FF"/>
              </a:buClr>
              <a:buFont typeface="Arial" pitchFamily="34" charset="0"/>
              <a:buNone/>
            </a:pPr>
            <a:endParaRPr lang="zh-CN" altLang="en-US" sz="2800" dirty="0">
              <a:solidFill>
                <a:srgbClr val="000000"/>
              </a:solidFill>
              <a:latin typeface="Times New Roman" pitchFamily="18" charset="0"/>
              <a:sym typeface="Times New Roman" pitchFamily="18" charset="0"/>
            </a:endParaRPr>
          </a:p>
          <a:p>
            <a:pPr algn="just" eaLnBrk="1" hangingPunct="1">
              <a:lnSpc>
                <a:spcPct val="120000"/>
              </a:lnSpc>
              <a:buClr>
                <a:srgbClr val="0000FF"/>
              </a:buClr>
              <a:buFont typeface="Wingdings" pitchFamily="2" charset="2"/>
              <a:buNone/>
            </a:pPr>
            <a:r>
              <a:rPr lang="zh-CN" altLang="en-US" sz="2800" dirty="0">
                <a:solidFill>
                  <a:srgbClr val="000000"/>
                </a:solidFill>
                <a:latin typeface="Times New Roman" pitchFamily="18" charset="0"/>
                <a:sym typeface="Times New Roman" pitchFamily="18" charset="0"/>
              </a:rPr>
              <a:t>    如果在数轴上，</a:t>
            </a:r>
            <a:r>
              <a:rPr lang="zh-CN" altLang="en-US" sz="2800" dirty="0" smtClean="0">
                <a:solidFill>
                  <a:srgbClr val="000000"/>
                </a:solidFill>
                <a:latin typeface="Times New Roman" pitchFamily="18" charset="0"/>
                <a:sym typeface="Times New Roman" pitchFamily="18" charset="0"/>
              </a:rPr>
              <a:t>集合</a:t>
            </a:r>
            <a:r>
              <a:rPr lang="el-GR" altLang="zh-CN" sz="2800" i="1" dirty="0">
                <a:solidFill>
                  <a:srgbClr val="000000"/>
                </a:solidFill>
                <a:latin typeface="Times New Roman" pitchFamily="18" charset="0"/>
                <a:sym typeface="Times New Roman" pitchFamily="18" charset="0"/>
              </a:rPr>
              <a:t>Θ</a:t>
            </a:r>
            <a:r>
              <a:rPr lang="zh-CN" altLang="en-US" sz="2800" dirty="0">
                <a:solidFill>
                  <a:srgbClr val="000000"/>
                </a:solidFill>
                <a:latin typeface="Times New Roman" pitchFamily="18" charset="0"/>
                <a:sym typeface="Times New Roman" pitchFamily="18" charset="0"/>
              </a:rPr>
              <a:t>-</a:t>
            </a:r>
            <a:r>
              <a:rPr lang="el-GR" altLang="zh-CN" sz="2800" i="1" dirty="0">
                <a:solidFill>
                  <a:srgbClr val="000000"/>
                </a:solidFill>
                <a:latin typeface="Times New Roman" pitchFamily="18" charset="0"/>
                <a:sym typeface="Times New Roman" pitchFamily="18" charset="0"/>
              </a:rPr>
              <a:t>Θ</a:t>
            </a:r>
            <a:r>
              <a:rPr lang="zh-CN" altLang="en-US" sz="2800" baseline="-25000" dirty="0">
                <a:solidFill>
                  <a:srgbClr val="000000"/>
                </a:solidFill>
                <a:latin typeface="Times New Roman" pitchFamily="18" charset="0"/>
                <a:sym typeface="Times New Roman" pitchFamily="18" charset="0"/>
              </a:rPr>
              <a:t>0</a:t>
            </a:r>
            <a:r>
              <a:rPr lang="zh-CN" altLang="en-US" sz="2800" dirty="0" smtClean="0">
                <a:solidFill>
                  <a:srgbClr val="000000"/>
                </a:solidFill>
                <a:latin typeface="Times New Roman" pitchFamily="18" charset="0"/>
                <a:sym typeface="Times New Roman" pitchFamily="18" charset="0"/>
              </a:rPr>
              <a:t>位于集合</a:t>
            </a:r>
            <a:r>
              <a:rPr lang="el-GR" altLang="zh-CN" sz="2800" i="1" dirty="0" smtClean="0">
                <a:solidFill>
                  <a:srgbClr val="000000"/>
                </a:solidFill>
                <a:latin typeface="Times New Roman" pitchFamily="18" charset="0"/>
                <a:sym typeface="Times New Roman" pitchFamily="18" charset="0"/>
              </a:rPr>
              <a:t>Θ</a:t>
            </a:r>
            <a:r>
              <a:rPr lang="zh-CN" altLang="en-US" sz="2800" baseline="-25000" dirty="0">
                <a:solidFill>
                  <a:srgbClr val="000000"/>
                </a:solidFill>
                <a:latin typeface="Times New Roman" pitchFamily="18" charset="0"/>
                <a:sym typeface="Times New Roman" pitchFamily="18" charset="0"/>
              </a:rPr>
              <a:t>0</a:t>
            </a:r>
            <a:r>
              <a:rPr lang="zh-CN" altLang="en-US" sz="2800" dirty="0" smtClean="0">
                <a:solidFill>
                  <a:srgbClr val="000000"/>
                </a:solidFill>
                <a:latin typeface="Times New Roman" pitchFamily="18" charset="0"/>
                <a:sym typeface="Times New Roman" pitchFamily="18" charset="0"/>
              </a:rPr>
              <a:t>的</a:t>
            </a:r>
            <a:r>
              <a:rPr lang="zh-CN" altLang="en-US" sz="2800" dirty="0">
                <a:solidFill>
                  <a:srgbClr val="000000"/>
                </a:solidFill>
                <a:latin typeface="Times New Roman" pitchFamily="18" charset="0"/>
                <a:sym typeface="Times New Roman" pitchFamily="18" charset="0"/>
              </a:rPr>
              <a:t>两侧，这种类型的参数检验称为</a:t>
            </a:r>
            <a:r>
              <a:rPr lang="zh-CN" altLang="en-US" sz="2800" dirty="0">
                <a:solidFill>
                  <a:srgbClr val="FF0000"/>
                </a:solidFill>
                <a:latin typeface="Times New Roman" pitchFamily="18" charset="0"/>
                <a:sym typeface="Times New Roman" pitchFamily="18" charset="0"/>
              </a:rPr>
              <a:t>双侧检验</a:t>
            </a:r>
            <a:r>
              <a:rPr lang="zh-CN" altLang="en-US" sz="2800" dirty="0">
                <a:solidFill>
                  <a:srgbClr val="000000"/>
                </a:solidFill>
                <a:latin typeface="Times New Roman" pitchFamily="18" charset="0"/>
                <a:sym typeface="Times New Roman" pitchFamily="18" charset="0"/>
              </a:rPr>
              <a:t>；反之，如果在数轴上，</a:t>
            </a:r>
            <a:r>
              <a:rPr lang="zh-CN" altLang="en-US" sz="2800" dirty="0" smtClean="0">
                <a:solidFill>
                  <a:srgbClr val="000000"/>
                </a:solidFill>
                <a:latin typeface="Times New Roman" pitchFamily="18" charset="0"/>
                <a:sym typeface="Times New Roman" pitchFamily="18" charset="0"/>
              </a:rPr>
              <a:t>集合</a:t>
            </a:r>
            <a:r>
              <a:rPr lang="el-GR" altLang="zh-CN" sz="2800" i="1" dirty="0" smtClean="0">
                <a:solidFill>
                  <a:srgbClr val="000000"/>
                </a:solidFill>
                <a:latin typeface="Times New Roman" pitchFamily="18" charset="0"/>
                <a:sym typeface="Times New Roman" pitchFamily="18" charset="0"/>
              </a:rPr>
              <a:t>Θ</a:t>
            </a:r>
            <a:r>
              <a:rPr lang="zh-CN" altLang="en-US" sz="2800" dirty="0" smtClean="0">
                <a:solidFill>
                  <a:srgbClr val="000000"/>
                </a:solidFill>
                <a:latin typeface="Times New Roman" pitchFamily="18" charset="0"/>
                <a:sym typeface="Times New Roman" pitchFamily="18" charset="0"/>
              </a:rPr>
              <a:t>-</a:t>
            </a:r>
            <a:r>
              <a:rPr lang="el-GR" altLang="zh-CN" sz="2800" i="1" dirty="0" smtClean="0">
                <a:solidFill>
                  <a:srgbClr val="000000"/>
                </a:solidFill>
                <a:latin typeface="Times New Roman" pitchFamily="18" charset="0"/>
                <a:sym typeface="Times New Roman" pitchFamily="18" charset="0"/>
              </a:rPr>
              <a:t>Θ</a:t>
            </a:r>
            <a:r>
              <a:rPr lang="zh-CN" altLang="en-US" sz="2800" baseline="-25000" dirty="0" smtClean="0">
                <a:solidFill>
                  <a:srgbClr val="000000"/>
                </a:solidFill>
                <a:latin typeface="Times New Roman" pitchFamily="18" charset="0"/>
                <a:sym typeface="Times New Roman" pitchFamily="18" charset="0"/>
              </a:rPr>
              <a:t>0</a:t>
            </a:r>
            <a:r>
              <a:rPr lang="zh-CN" altLang="en-US" sz="2800" dirty="0">
                <a:solidFill>
                  <a:srgbClr val="000000"/>
                </a:solidFill>
                <a:latin typeface="Times New Roman" pitchFamily="18" charset="0"/>
                <a:sym typeface="Times New Roman" pitchFamily="18" charset="0"/>
              </a:rPr>
              <a:t>位于</a:t>
            </a:r>
            <a:r>
              <a:rPr lang="zh-CN" altLang="en-US" sz="2800" dirty="0" smtClean="0">
                <a:solidFill>
                  <a:srgbClr val="000000"/>
                </a:solidFill>
                <a:latin typeface="Times New Roman" pitchFamily="18" charset="0"/>
                <a:sym typeface="Times New Roman" pitchFamily="18" charset="0"/>
              </a:rPr>
              <a:t>集合</a:t>
            </a:r>
            <a:r>
              <a:rPr lang="el-GR" altLang="zh-CN" sz="2800" i="1" dirty="0" smtClean="0">
                <a:solidFill>
                  <a:srgbClr val="000000"/>
                </a:solidFill>
                <a:latin typeface="Times New Roman" pitchFamily="18" charset="0"/>
                <a:sym typeface="Times New Roman" pitchFamily="18" charset="0"/>
              </a:rPr>
              <a:t>Θ</a:t>
            </a:r>
            <a:r>
              <a:rPr lang="zh-CN" altLang="en-US" sz="2800" baseline="-25000" dirty="0" smtClean="0">
                <a:solidFill>
                  <a:srgbClr val="000000"/>
                </a:solidFill>
                <a:latin typeface="Times New Roman" pitchFamily="18" charset="0"/>
                <a:sym typeface="Times New Roman" pitchFamily="18" charset="0"/>
              </a:rPr>
              <a:t>0</a:t>
            </a:r>
            <a:r>
              <a:rPr lang="zh-CN" altLang="en-US" sz="2800" dirty="0">
                <a:solidFill>
                  <a:srgbClr val="000000"/>
                </a:solidFill>
                <a:latin typeface="Times New Roman" pitchFamily="18" charset="0"/>
                <a:sym typeface="Times New Roman" pitchFamily="18" charset="0"/>
              </a:rPr>
              <a:t>的一侧，这种类型的参数检验称为</a:t>
            </a:r>
            <a:r>
              <a:rPr lang="zh-CN" altLang="en-US" sz="2800" dirty="0">
                <a:solidFill>
                  <a:srgbClr val="FF0000"/>
                </a:solidFill>
                <a:latin typeface="Times New Roman" pitchFamily="18" charset="0"/>
                <a:sym typeface="Times New Roman" pitchFamily="18" charset="0"/>
              </a:rPr>
              <a:t>单侧检验</a:t>
            </a:r>
            <a:r>
              <a:rPr lang="zh-CN" altLang="en-US" sz="2800" dirty="0">
                <a:solidFill>
                  <a:srgbClr val="000000"/>
                </a:solidFill>
                <a:latin typeface="Times New Roman" pitchFamily="18" charset="0"/>
                <a:sym typeface="Times New Roman" pitchFamily="18" charset="0"/>
              </a:rPr>
              <a:t>。</a:t>
            </a:r>
          </a:p>
        </p:txBody>
      </p:sp>
      <p:graphicFrame>
        <p:nvGraphicFramePr>
          <p:cNvPr id="3" name="对象 2"/>
          <p:cNvGraphicFramePr>
            <a:graphicFrameLocks noChangeAspect="1"/>
          </p:cNvGraphicFramePr>
          <p:nvPr>
            <p:extLst>
              <p:ext uri="{D42A27DB-BD31-4B8C-83A1-F6EECF244321}">
                <p14:modId xmlns:p14="http://schemas.microsoft.com/office/powerpoint/2010/main" val="969741057"/>
              </p:ext>
            </p:extLst>
          </p:nvPr>
        </p:nvGraphicFramePr>
        <p:xfrm>
          <a:off x="3057525" y="3065463"/>
          <a:ext cx="3617913" cy="488950"/>
        </p:xfrm>
        <a:graphic>
          <a:graphicData uri="http://schemas.openxmlformats.org/presentationml/2006/ole">
            <mc:AlternateContent xmlns:mc="http://schemas.openxmlformats.org/markup-compatibility/2006">
              <mc:Choice xmlns:v="urn:schemas-microsoft-com:vml" Requires="v">
                <p:oleObj spid="_x0000_s10283" name="Equation" r:id="rId4" imgW="1688760" imgH="228600" progId="Equation.DSMT4">
                  <p:embed/>
                </p:oleObj>
              </mc:Choice>
              <mc:Fallback>
                <p:oleObj name="Equation" r:id="rId4" imgW="1688760" imgH="228600" progId="Equation.DSMT4">
                  <p:embed/>
                  <p:pic>
                    <p:nvPicPr>
                      <p:cNvPr id="0" name=""/>
                      <p:cNvPicPr>
                        <a:picLocks noChangeAspect="1" noChangeArrowheads="1"/>
                      </p:cNvPicPr>
                      <p:nvPr/>
                    </p:nvPicPr>
                    <p:blipFill>
                      <a:blip r:embed="rId5"/>
                      <a:srcRect/>
                      <a:stretch>
                        <a:fillRect/>
                      </a:stretch>
                    </p:blipFill>
                    <p:spPr bwMode="auto">
                      <a:xfrm>
                        <a:off x="3057525" y="3065463"/>
                        <a:ext cx="36179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651493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274434"/>
                                        </p:tgtEl>
                                        <p:attrNameLst>
                                          <p:attrName>style.visibility</p:attrName>
                                        </p:attrNameLst>
                                      </p:cBhvr>
                                      <p:to>
                                        <p:strVal val="visible"/>
                                      </p:to>
                                    </p:set>
                                    <p:anim calcmode="lin" valueType="num">
                                      <p:cBhvr>
                                        <p:cTn id="7" dur="500" fill="hold"/>
                                        <p:tgtEl>
                                          <p:spTgt spid="274434"/>
                                        </p:tgtEl>
                                        <p:attrNameLst>
                                          <p:attrName>ppt_w</p:attrName>
                                        </p:attrNameLst>
                                      </p:cBhvr>
                                      <p:tavLst>
                                        <p:tav tm="0">
                                          <p:val>
                                            <p:strVal val="2/3*#ppt_w"/>
                                          </p:val>
                                        </p:tav>
                                        <p:tav tm="100000">
                                          <p:val>
                                            <p:strVal val="#ppt_w"/>
                                          </p:val>
                                        </p:tav>
                                      </p:tavLst>
                                    </p:anim>
                                    <p:anim calcmode="lin" valueType="num">
                                      <p:cBhvr>
                                        <p:cTn id="8" dur="500" fill="hold"/>
                                        <p:tgtEl>
                                          <p:spTgt spid="274434"/>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274437"/>
                                        </p:tgtEl>
                                        <p:attrNameLst>
                                          <p:attrName>style.visibility</p:attrName>
                                        </p:attrNameLst>
                                      </p:cBhvr>
                                      <p:to>
                                        <p:strVal val="visible"/>
                                      </p:to>
                                    </p:set>
                                    <p:animEffect transition="in" filter="wipe(right)">
                                      <p:cBhvr>
                                        <p:cTn id="24" dur="500"/>
                                        <p:tgtEl>
                                          <p:spTgt spid="274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autoUpdateAnimBg="0"/>
      <p:bldP spid="274437" grpId="0" autoUpdateAnimBg="0"/>
      <p:bldP spid="2"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nvSpPr>
        <p:spPr bwMode="auto">
          <a:xfrm>
            <a:off x="395536" y="3356992"/>
            <a:ext cx="8568952" cy="1440160"/>
          </a:xfrm>
          <a:prstGeom prst="rect">
            <a:avLst/>
          </a:prstGeom>
          <a:noFill/>
          <a:ln w="9525">
            <a:noFill/>
            <a:miter lim="800000"/>
            <a:headEnd/>
            <a:tailEnd/>
          </a:ln>
        </p:spPr>
        <p:txBody>
          <a:bodyPr/>
          <a:lstStyle>
            <a:lvl1pPr defTabSz="-93663" eaLnBrk="0" hangingPunct="0">
              <a:defRPr>
                <a:solidFill>
                  <a:schemeClr val="tx1"/>
                </a:solidFill>
                <a:latin typeface="Tahoma" pitchFamily="34" charset="0"/>
                <a:ea typeface="宋体" pitchFamily="2" charset="-122"/>
              </a:defRPr>
            </a:lvl1pPr>
            <a:lvl2pPr marL="742950" indent="-285750" defTabSz="-93663" eaLnBrk="0" hangingPunct="0">
              <a:defRPr>
                <a:solidFill>
                  <a:schemeClr val="tx1"/>
                </a:solidFill>
                <a:latin typeface="Tahoma" pitchFamily="34" charset="0"/>
                <a:ea typeface="宋体" pitchFamily="2" charset="-122"/>
              </a:defRPr>
            </a:lvl2pPr>
            <a:lvl3pPr marL="1143000" indent="-228600" defTabSz="-93663" eaLnBrk="0" hangingPunct="0">
              <a:defRPr>
                <a:solidFill>
                  <a:schemeClr val="tx1"/>
                </a:solidFill>
                <a:latin typeface="Tahoma" pitchFamily="34" charset="0"/>
                <a:ea typeface="宋体" pitchFamily="2" charset="-122"/>
              </a:defRPr>
            </a:lvl3pPr>
            <a:lvl4pPr marL="1600200" indent="-228600" defTabSz="-93663" eaLnBrk="0" hangingPunct="0">
              <a:defRPr>
                <a:solidFill>
                  <a:schemeClr val="tx1"/>
                </a:solidFill>
                <a:latin typeface="Tahoma" pitchFamily="34" charset="0"/>
                <a:ea typeface="宋体" pitchFamily="2" charset="-122"/>
              </a:defRPr>
            </a:lvl4pPr>
            <a:lvl5pPr marL="2057400" indent="-228600" defTabSz="-93663" eaLnBrk="0" hangingPunct="0">
              <a:defRPr>
                <a:solidFill>
                  <a:schemeClr val="tx1"/>
                </a:solidFill>
                <a:latin typeface="Tahoma" pitchFamily="34" charset="0"/>
                <a:ea typeface="宋体" pitchFamily="2" charset="-122"/>
              </a:defRPr>
            </a:lvl5pPr>
            <a:lvl6pPr marL="2514600" indent="-228600" defTabSz="-93663"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defTabSz="-93663"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defTabSz="-93663"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defTabSz="-93663"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lnSpc>
                <a:spcPct val="120000"/>
              </a:lnSpc>
              <a:spcBef>
                <a:spcPct val="20000"/>
              </a:spcBef>
              <a:buClr>
                <a:schemeClr val="accent2"/>
              </a:buClr>
              <a:buSzPct val="100000"/>
              <a:buFont typeface="Wingdings" pitchFamily="2" charset="2"/>
              <a:buNone/>
            </a:pPr>
            <a:r>
              <a:rPr lang="zh-CN" altLang="en-US" sz="2400" dirty="0" smtClean="0">
                <a:latin typeface="Times New Roman" pitchFamily="18" charset="0"/>
                <a:sym typeface="Times New Roman" pitchFamily="18" charset="0"/>
              </a:rPr>
              <a:t>从上式看到，当统计量</a:t>
            </a:r>
            <a:r>
              <a:rPr lang="zh-CN" altLang="en-US" sz="2400" i="1" u="sng" dirty="0">
                <a:solidFill>
                  <a:srgbClr val="FF0000"/>
                </a:solidFill>
                <a:latin typeface="Times New Roman" pitchFamily="18" charset="0"/>
                <a:sym typeface="Times New Roman" pitchFamily="18" charset="0"/>
              </a:rPr>
              <a:t>U</a:t>
            </a:r>
            <a:r>
              <a:rPr lang="zh-CN" altLang="en-US" sz="2400" u="sng" dirty="0" smtClean="0">
                <a:solidFill>
                  <a:srgbClr val="FF0000"/>
                </a:solidFill>
                <a:latin typeface="Times New Roman" pitchFamily="18" charset="0"/>
                <a:sym typeface="Times New Roman" pitchFamily="18" charset="0"/>
              </a:rPr>
              <a:t>的值偏</a:t>
            </a:r>
            <a:r>
              <a:rPr lang="zh-CN" altLang="en-US" sz="2400" u="sng" dirty="0" smtClean="0">
                <a:solidFill>
                  <a:srgbClr val="FF0000"/>
                </a:solidFill>
                <a:latin typeface="Times New Roman" pitchFamily="18" charset="0"/>
                <a:sym typeface="Times New Roman" pitchFamily="18" charset="0"/>
              </a:rPr>
              <a:t>大，上式不成立，即拒绝</a:t>
            </a:r>
            <a:r>
              <a:rPr lang="en-US" altLang="zh-CN" sz="2400" u="sng" dirty="0" smtClean="0">
                <a:solidFill>
                  <a:srgbClr val="FF0000"/>
                </a:solidFill>
                <a:latin typeface="Times New Roman" pitchFamily="18" charset="0"/>
                <a:sym typeface="Times New Roman" pitchFamily="18" charset="0"/>
              </a:rPr>
              <a:t>H</a:t>
            </a:r>
            <a:r>
              <a:rPr lang="en-US" altLang="zh-CN" sz="2400" u="sng" baseline="-25000" dirty="0" smtClean="0">
                <a:solidFill>
                  <a:srgbClr val="FF0000"/>
                </a:solidFill>
                <a:latin typeface="Times New Roman" pitchFamily="18" charset="0"/>
                <a:sym typeface="Times New Roman" pitchFamily="18" charset="0"/>
              </a:rPr>
              <a:t>0</a:t>
            </a:r>
            <a:r>
              <a:rPr lang="zh-CN" altLang="en-US" sz="2400" dirty="0" smtClean="0">
                <a:latin typeface="Times New Roman" pitchFamily="18" charset="0"/>
                <a:sym typeface="Times New Roman" pitchFamily="18" charset="0"/>
              </a:rPr>
              <a:t>。</a:t>
            </a:r>
            <a:endParaRPr lang="en-US" altLang="zh-CN" sz="2400" dirty="0" smtClean="0">
              <a:latin typeface="Times New Roman" pitchFamily="18" charset="0"/>
              <a:sym typeface="Times New Roman" pitchFamily="18" charset="0"/>
            </a:endParaRPr>
          </a:p>
          <a:p>
            <a:pPr algn="just" eaLnBrk="1" hangingPunct="1">
              <a:lnSpc>
                <a:spcPct val="120000"/>
              </a:lnSpc>
              <a:spcBef>
                <a:spcPct val="20000"/>
              </a:spcBef>
              <a:buClr>
                <a:schemeClr val="accent2"/>
              </a:buClr>
              <a:buSzPct val="100000"/>
              <a:buFont typeface="Wingdings" pitchFamily="2" charset="2"/>
              <a:buNone/>
            </a:pPr>
            <a:r>
              <a:rPr lang="zh-CN" altLang="en-US" sz="2400" i="1" dirty="0">
                <a:latin typeface="Times New Roman" pitchFamily="18" charset="0"/>
                <a:sym typeface="Times New Roman" pitchFamily="18" charset="0"/>
              </a:rPr>
              <a:t>U</a:t>
            </a:r>
            <a:r>
              <a:rPr lang="zh-CN" altLang="en-US" sz="2400" dirty="0">
                <a:latin typeface="Times New Roman" pitchFamily="18" charset="0"/>
                <a:sym typeface="Times New Roman" pitchFamily="18" charset="0"/>
              </a:rPr>
              <a:t>的</a:t>
            </a:r>
            <a:r>
              <a:rPr lang="zh-CN" altLang="en-US" sz="2400" u="sng" dirty="0">
                <a:latin typeface="Times New Roman" pitchFamily="18" charset="0"/>
                <a:sym typeface="Times New Roman" pitchFamily="18" charset="0"/>
              </a:rPr>
              <a:t>值偏</a:t>
            </a:r>
            <a:r>
              <a:rPr lang="zh-CN" altLang="en-US" sz="2400" u="sng" dirty="0" smtClean="0">
                <a:latin typeface="Times New Roman" pitchFamily="18" charset="0"/>
                <a:sym typeface="Times New Roman" pitchFamily="18" charset="0"/>
              </a:rPr>
              <a:t>大</a:t>
            </a:r>
            <a:r>
              <a:rPr lang="zh-CN" altLang="en-US" sz="2400" dirty="0" smtClean="0">
                <a:latin typeface="Times New Roman" pitchFamily="18" charset="0"/>
                <a:sym typeface="Times New Roman" pitchFamily="18" charset="0"/>
              </a:rPr>
              <a:t>，</a:t>
            </a:r>
            <a:r>
              <a:rPr lang="zh-CN" altLang="en-US" sz="2400" dirty="0" smtClean="0">
                <a:latin typeface="Times New Roman" pitchFamily="18" charset="0"/>
                <a:sym typeface="Times New Roman" pitchFamily="18" charset="0"/>
              </a:rPr>
              <a:t>等价</a:t>
            </a:r>
            <a:r>
              <a:rPr lang="zh-CN" altLang="en-US" sz="2400" dirty="0">
                <a:latin typeface="Times New Roman" pitchFamily="18" charset="0"/>
                <a:sym typeface="Times New Roman" pitchFamily="18" charset="0"/>
              </a:rPr>
              <a:t>于         </a:t>
            </a:r>
            <a:r>
              <a:rPr lang="zh-CN" altLang="en-US" sz="2400" dirty="0" smtClean="0">
                <a:latin typeface="Times New Roman" pitchFamily="18" charset="0"/>
                <a:sym typeface="Times New Roman" pitchFamily="18" charset="0"/>
              </a:rPr>
              <a:t> 的</a:t>
            </a:r>
            <a:r>
              <a:rPr lang="zh-CN" altLang="en-US" sz="2400" u="sng" dirty="0">
                <a:latin typeface="Times New Roman" pitchFamily="18" charset="0"/>
                <a:sym typeface="Times New Roman" pitchFamily="18" charset="0"/>
              </a:rPr>
              <a:t>值偏大</a:t>
            </a:r>
            <a:r>
              <a:rPr lang="zh-CN" altLang="en-US" sz="2400" dirty="0" smtClean="0">
                <a:latin typeface="Times New Roman" pitchFamily="18" charset="0"/>
                <a:sym typeface="Times New Roman" pitchFamily="18" charset="0"/>
              </a:rPr>
              <a:t>，</a:t>
            </a:r>
            <a:r>
              <a:rPr lang="zh-CN" altLang="en-US" sz="2400" dirty="0">
                <a:latin typeface="Times New Roman" pitchFamily="18" charset="0"/>
                <a:sym typeface="Times New Roman" pitchFamily="18" charset="0"/>
              </a:rPr>
              <a:t>等价</a:t>
            </a:r>
            <a:r>
              <a:rPr lang="zh-CN" altLang="en-US" sz="2400" dirty="0" smtClean="0">
                <a:latin typeface="Times New Roman" pitchFamily="18" charset="0"/>
                <a:sym typeface="Times New Roman" pitchFamily="18" charset="0"/>
              </a:rPr>
              <a:t>于</a:t>
            </a:r>
            <a:r>
              <a:rPr lang="zh-CN" altLang="en-US" sz="2400" i="1" u="sng" dirty="0">
                <a:latin typeface="Times New Roman" pitchFamily="18" charset="0"/>
                <a:sym typeface="Arial" pitchFamily="34" charset="0"/>
              </a:rPr>
              <a:t>μ</a:t>
            </a:r>
            <a:r>
              <a:rPr lang="zh-CN" altLang="en-US" sz="2400" u="sng" baseline="-25000" dirty="0">
                <a:latin typeface="Times New Roman" pitchFamily="18" charset="0"/>
              </a:rPr>
              <a:t>0</a:t>
            </a:r>
            <a:r>
              <a:rPr lang="zh-CN" altLang="en-US" sz="2400" u="sng" dirty="0" smtClean="0">
                <a:latin typeface="Times New Roman" pitchFamily="18" charset="0"/>
                <a:sym typeface="Times New Roman" pitchFamily="18" charset="0"/>
              </a:rPr>
              <a:t>偏</a:t>
            </a:r>
            <a:r>
              <a:rPr lang="zh-CN" altLang="en-US" sz="2400" u="sng" dirty="0" smtClean="0">
                <a:latin typeface="Times New Roman" pitchFamily="18" charset="0"/>
                <a:sym typeface="Times New Roman" pitchFamily="18" charset="0"/>
              </a:rPr>
              <a:t>小</a:t>
            </a:r>
            <a:r>
              <a:rPr lang="zh-CN" altLang="en-US" sz="2400" dirty="0" smtClean="0">
                <a:latin typeface="Times New Roman" pitchFamily="18" charset="0"/>
                <a:sym typeface="Times New Roman" pitchFamily="18" charset="0"/>
              </a:rPr>
              <a:t>。</a:t>
            </a:r>
            <a:r>
              <a:rPr lang="zh-CN" altLang="en-US" sz="2400" dirty="0">
                <a:latin typeface="Times New Roman" pitchFamily="18" charset="0"/>
                <a:sym typeface="Times New Roman" pitchFamily="18" charset="0"/>
              </a:rPr>
              <a:t>对于给定的显著性水平</a:t>
            </a:r>
            <a:r>
              <a:rPr lang="zh-CN" altLang="en-US" sz="2400" i="1" dirty="0">
                <a:latin typeface="Times New Roman" pitchFamily="18" charset="0"/>
                <a:sym typeface="Arial" pitchFamily="34" charset="0"/>
              </a:rPr>
              <a:t>α</a:t>
            </a:r>
            <a:r>
              <a:rPr lang="zh-CN" altLang="en-US" sz="2400" dirty="0">
                <a:latin typeface="Times New Roman" pitchFamily="18" charset="0"/>
                <a:sym typeface="Times New Roman" pitchFamily="18" charset="0"/>
              </a:rPr>
              <a:t>，</a:t>
            </a:r>
            <a:r>
              <a:rPr lang="zh-CN" altLang="en-US" sz="2400" dirty="0" smtClean="0">
                <a:latin typeface="Times New Roman" pitchFamily="18" charset="0"/>
                <a:sym typeface="Times New Roman" pitchFamily="18" charset="0"/>
              </a:rPr>
              <a:t>有</a:t>
            </a:r>
            <a:endParaRPr lang="zh-CN" altLang="en-US" sz="2400" dirty="0">
              <a:latin typeface="Times New Roman" pitchFamily="18" charset="0"/>
              <a:sym typeface="Times New Roman" pitchFamily="18" charset="0"/>
            </a:endParaRPr>
          </a:p>
        </p:txBody>
      </p:sp>
      <p:sp>
        <p:nvSpPr>
          <p:cNvPr id="53250" name="Rectangle 2"/>
          <p:cNvSpPr>
            <a:spLocks noGrp="1" noChangeArrowheads="1"/>
          </p:cNvSpPr>
          <p:nvPr/>
        </p:nvSpPr>
        <p:spPr bwMode="auto">
          <a:xfrm>
            <a:off x="2051720" y="1556792"/>
            <a:ext cx="583264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0" eaLnBrk="0" hangingPunct="0">
              <a:defRPr>
                <a:solidFill>
                  <a:schemeClr val="tx1"/>
                </a:solidFill>
                <a:latin typeface="Tahoma" pitchFamily="34" charset="0"/>
                <a:ea typeface="宋体" pitchFamily="2" charset="-122"/>
              </a:defRPr>
            </a:lvl1pPr>
            <a:lvl2pPr marL="742950" indent="-285750" defTabSz="0" eaLnBrk="0" hangingPunct="0">
              <a:defRPr>
                <a:solidFill>
                  <a:schemeClr val="tx1"/>
                </a:solidFill>
                <a:latin typeface="Tahoma" pitchFamily="34" charset="0"/>
                <a:ea typeface="宋体" pitchFamily="2" charset="-122"/>
              </a:defRPr>
            </a:lvl2pPr>
            <a:lvl3pPr marL="1143000" indent="-228600" defTabSz="0" eaLnBrk="0" hangingPunct="0">
              <a:defRPr>
                <a:solidFill>
                  <a:schemeClr val="tx1"/>
                </a:solidFill>
                <a:latin typeface="Tahoma" pitchFamily="34" charset="0"/>
                <a:ea typeface="宋体" pitchFamily="2" charset="-122"/>
              </a:defRPr>
            </a:lvl3pPr>
            <a:lvl4pPr marL="1600200" indent="-228600" defTabSz="0" eaLnBrk="0" hangingPunct="0">
              <a:defRPr>
                <a:solidFill>
                  <a:schemeClr val="tx1"/>
                </a:solidFill>
                <a:latin typeface="Tahoma" pitchFamily="34" charset="0"/>
                <a:ea typeface="宋体" pitchFamily="2" charset="-122"/>
              </a:defRPr>
            </a:lvl4pPr>
            <a:lvl5pPr marL="2057400" indent="-228600" defTabSz="0" eaLnBrk="0" hangingPunct="0">
              <a:defRPr>
                <a:solidFill>
                  <a:schemeClr val="tx1"/>
                </a:solidFill>
                <a:latin typeface="Tahoma" pitchFamily="34" charset="0"/>
                <a:ea typeface="宋体" pitchFamily="2" charset="-122"/>
              </a:defRPr>
            </a:lvl5pPr>
            <a:lvl6pPr marL="2514600" indent="-228600" defTabSz="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defTabSz="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defTabSz="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defTabSz="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20000"/>
              </a:spcBef>
              <a:buClr>
                <a:schemeClr val="accent2"/>
              </a:buClr>
              <a:buSzPct val="100000"/>
              <a:buFont typeface="Wingdings" pitchFamily="2" charset="2"/>
              <a:buNone/>
            </a:pPr>
            <a:r>
              <a:rPr lang="zh-CN" altLang="en-US" sz="2400" dirty="0">
                <a:latin typeface="Times New Roman" pitchFamily="18" charset="0"/>
                <a:sym typeface="Times New Roman" pitchFamily="18" charset="0"/>
              </a:rPr>
              <a:t>     </a:t>
            </a:r>
            <a:r>
              <a:rPr lang="zh-CN" altLang="en-US" sz="2400" dirty="0" smtClean="0">
                <a:latin typeface="Times New Roman" pitchFamily="18" charset="0"/>
                <a:sym typeface="Times New Roman" pitchFamily="18" charset="0"/>
              </a:rPr>
              <a:t>选择</a:t>
            </a:r>
            <a:r>
              <a:rPr lang="en-US" altLang="zh-CN" sz="2400" dirty="0">
                <a:latin typeface="Times New Roman" pitchFamily="18" charset="0"/>
                <a:sym typeface="Times New Roman" pitchFamily="18" charset="0"/>
              </a:rPr>
              <a:t> </a:t>
            </a:r>
            <a:r>
              <a:rPr lang="en-US" altLang="zh-CN" sz="2400" dirty="0" smtClean="0">
                <a:latin typeface="Times New Roman" pitchFamily="18" charset="0"/>
                <a:sym typeface="Times New Roman" pitchFamily="18" charset="0"/>
              </a:rPr>
              <a:t>                   </a:t>
            </a:r>
            <a:r>
              <a:rPr lang="zh-CN" altLang="en-US" sz="2400" dirty="0" smtClean="0">
                <a:latin typeface="Times New Roman" pitchFamily="18" charset="0"/>
                <a:sym typeface="Times New Roman" pitchFamily="18" charset="0"/>
              </a:rPr>
              <a:t>作为</a:t>
            </a:r>
            <a:r>
              <a:rPr lang="zh-CN" altLang="en-US" sz="2400" dirty="0">
                <a:latin typeface="Times New Roman" pitchFamily="18" charset="0"/>
                <a:sym typeface="Times New Roman" pitchFamily="18" charset="0"/>
              </a:rPr>
              <a:t>检验统计量。</a:t>
            </a:r>
            <a:endParaRPr lang="zh-CN" altLang="en-US" sz="2400" dirty="0">
              <a:latin typeface="Times New Roman" pitchFamily="18" charset="0"/>
              <a:sym typeface="Times New Roman" pitchFamily="18" charset="0"/>
            </a:endParaRPr>
          </a:p>
          <a:p>
            <a:pPr eaLnBrk="1" hangingPunct="1">
              <a:spcBef>
                <a:spcPct val="20000"/>
              </a:spcBef>
              <a:buClr>
                <a:schemeClr val="accent2"/>
              </a:buClr>
              <a:buSzPct val="100000"/>
              <a:buFont typeface="Wingdings" pitchFamily="2" charset="2"/>
              <a:buNone/>
            </a:pPr>
            <a:endParaRPr lang="zh-CN" altLang="en-US" sz="3200" dirty="0">
              <a:latin typeface="Times New Roman" pitchFamily="18" charset="0"/>
              <a:sym typeface="Times New Roman" pitchFamily="18" charset="0"/>
            </a:endParaRPr>
          </a:p>
        </p:txBody>
      </p:sp>
      <p:sp>
        <p:nvSpPr>
          <p:cNvPr id="18435" name="Rectangle 3"/>
          <p:cNvSpPr>
            <a:spLocks noGrp="1" noChangeArrowheads="1"/>
          </p:cNvSpPr>
          <p:nvPr>
            <p:ph type="title" idx="4294967295"/>
          </p:nvPr>
        </p:nvSpPr>
        <p:spPr bwMode="auto">
          <a:xfrm>
            <a:off x="251520" y="35913"/>
            <a:ext cx="8428037" cy="158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l" eaLnBrk="1" hangingPunct="1">
              <a:lnSpc>
                <a:spcPct val="120000"/>
              </a:lnSpc>
            </a:pPr>
            <a:r>
              <a:rPr lang="zh-CN" altLang="en-US" sz="2800" dirty="0" smtClean="0">
                <a:solidFill>
                  <a:schemeClr val="tx1"/>
                </a:solidFill>
                <a:latin typeface="Times New Roman" pitchFamily="18" charset="0"/>
              </a:rPr>
              <a:t>    方差已知时，正态总体均值</a:t>
            </a:r>
            <a:r>
              <a:rPr lang="zh-CN" altLang="en-US" sz="2800" i="1" dirty="0" smtClean="0">
                <a:solidFill>
                  <a:schemeClr val="tx1"/>
                </a:solidFill>
                <a:latin typeface="Times New Roman" pitchFamily="18" charset="0"/>
                <a:sym typeface="Arial" pitchFamily="34" charset="0"/>
              </a:rPr>
              <a:t>μ</a:t>
            </a:r>
            <a:r>
              <a:rPr lang="zh-CN" altLang="en-US" sz="2800" dirty="0" smtClean="0">
                <a:solidFill>
                  <a:schemeClr val="tx1"/>
                </a:solidFill>
                <a:latin typeface="Times New Roman" pitchFamily="18" charset="0"/>
              </a:rPr>
              <a:t>的单侧检验：</a:t>
            </a:r>
            <a:r>
              <a:rPr lang="en-US" altLang="zh-CN" sz="2800" dirty="0" smtClean="0">
                <a:solidFill>
                  <a:schemeClr val="tx1"/>
                </a:solidFill>
                <a:latin typeface="Times New Roman" pitchFamily="18" charset="0"/>
              </a:rPr>
              <a:t/>
            </a:r>
            <a:br>
              <a:rPr lang="en-US" altLang="zh-CN" sz="2800" dirty="0" smtClean="0">
                <a:solidFill>
                  <a:schemeClr val="tx1"/>
                </a:solidFill>
                <a:latin typeface="Times New Roman" pitchFamily="18" charset="0"/>
              </a:rPr>
            </a:br>
            <a:r>
              <a:rPr lang="en-US" altLang="zh-CN" sz="2800" dirty="0" smtClean="0">
                <a:solidFill>
                  <a:schemeClr val="tx1"/>
                </a:solidFill>
                <a:latin typeface="Times New Roman" pitchFamily="18" charset="0"/>
              </a:rPr>
              <a:t>		</a:t>
            </a:r>
            <a:r>
              <a:rPr lang="zh-CN" altLang="en-US" sz="2800" dirty="0" smtClean="0">
                <a:solidFill>
                  <a:schemeClr val="tx1"/>
                </a:solidFill>
                <a:latin typeface="Times New Roman" pitchFamily="18" charset="0"/>
              </a:rPr>
              <a:t>H</a:t>
            </a:r>
            <a:r>
              <a:rPr lang="zh-CN" altLang="en-US" sz="2800" baseline="-25000" dirty="0" smtClean="0">
                <a:solidFill>
                  <a:schemeClr val="tx1"/>
                </a:solidFill>
                <a:latin typeface="Times New Roman" pitchFamily="18" charset="0"/>
              </a:rPr>
              <a:t>0</a:t>
            </a:r>
            <a:r>
              <a:rPr lang="zh-CN" altLang="en-US" sz="2800" dirty="0" smtClean="0">
                <a:solidFill>
                  <a:schemeClr val="tx1"/>
                </a:solidFill>
                <a:latin typeface="Times New Roman" pitchFamily="18" charset="0"/>
              </a:rPr>
              <a:t>: </a:t>
            </a:r>
            <a:r>
              <a:rPr lang="zh-CN" altLang="en-US" sz="2800" i="1" dirty="0" smtClean="0">
                <a:solidFill>
                  <a:schemeClr val="tx1"/>
                </a:solidFill>
                <a:latin typeface="Times New Roman" pitchFamily="18" charset="0"/>
                <a:sym typeface="Arial" pitchFamily="34" charset="0"/>
              </a:rPr>
              <a:t>μ </a:t>
            </a:r>
            <a:r>
              <a:rPr lang="zh-CN" altLang="en-US" sz="2800" dirty="0" smtClean="0">
                <a:solidFill>
                  <a:schemeClr val="tx1"/>
                </a:solidFill>
                <a:latin typeface="Times New Roman" pitchFamily="18" charset="0"/>
                <a:sym typeface="Arial" pitchFamily="34" charset="0"/>
              </a:rPr>
              <a:t>≤ </a:t>
            </a:r>
            <a:r>
              <a:rPr lang="zh-CN" altLang="en-US" sz="2800" i="1" dirty="0" smtClean="0">
                <a:solidFill>
                  <a:schemeClr val="tx1"/>
                </a:solidFill>
                <a:latin typeface="Times New Roman" pitchFamily="18" charset="0"/>
                <a:sym typeface="Arial" pitchFamily="34" charset="0"/>
              </a:rPr>
              <a:t>μ</a:t>
            </a:r>
            <a:r>
              <a:rPr lang="zh-CN" altLang="en-US" sz="2800" baseline="-25000" dirty="0" smtClean="0">
                <a:solidFill>
                  <a:schemeClr val="tx1"/>
                </a:solidFill>
                <a:latin typeface="Times New Roman" pitchFamily="18" charset="0"/>
              </a:rPr>
              <a:t>0</a:t>
            </a:r>
            <a:r>
              <a:rPr lang="zh-CN" altLang="en-US" sz="2800" dirty="0" smtClean="0">
                <a:solidFill>
                  <a:schemeClr val="tx1"/>
                </a:solidFill>
                <a:latin typeface="Times New Roman" pitchFamily="18" charset="0"/>
              </a:rPr>
              <a:t>，H</a:t>
            </a:r>
            <a:r>
              <a:rPr lang="zh-CN" altLang="en-US" sz="2800" baseline="-25000" dirty="0" smtClean="0">
                <a:solidFill>
                  <a:schemeClr val="tx1"/>
                </a:solidFill>
                <a:latin typeface="Times New Roman" pitchFamily="18" charset="0"/>
              </a:rPr>
              <a:t>1</a:t>
            </a:r>
            <a:r>
              <a:rPr lang="zh-CN" altLang="en-US" sz="2800" dirty="0" smtClean="0">
                <a:solidFill>
                  <a:schemeClr val="tx1"/>
                </a:solidFill>
                <a:latin typeface="Times New Roman" pitchFamily="18" charset="0"/>
              </a:rPr>
              <a:t>: </a:t>
            </a:r>
            <a:r>
              <a:rPr lang="zh-CN" altLang="en-US" sz="2800" i="1" dirty="0" smtClean="0">
                <a:solidFill>
                  <a:schemeClr val="tx1"/>
                </a:solidFill>
                <a:latin typeface="Times New Roman" pitchFamily="18" charset="0"/>
                <a:sym typeface="Arial" pitchFamily="34" charset="0"/>
              </a:rPr>
              <a:t>μ </a:t>
            </a:r>
            <a:r>
              <a:rPr lang="zh-CN" altLang="en-US" sz="2800" dirty="0" smtClean="0">
                <a:solidFill>
                  <a:schemeClr val="tx1"/>
                </a:solidFill>
                <a:latin typeface="Times New Roman" pitchFamily="18" charset="0"/>
                <a:sym typeface="Arial" pitchFamily="34" charset="0"/>
              </a:rPr>
              <a:t>&gt; </a:t>
            </a:r>
            <a:r>
              <a:rPr lang="zh-CN" altLang="en-US" sz="2800" i="1" dirty="0" smtClean="0">
                <a:solidFill>
                  <a:schemeClr val="tx1"/>
                </a:solidFill>
                <a:latin typeface="Times New Roman" pitchFamily="18" charset="0"/>
                <a:sym typeface="Arial" pitchFamily="34" charset="0"/>
              </a:rPr>
              <a:t>μ</a:t>
            </a:r>
            <a:r>
              <a:rPr lang="zh-CN" altLang="en-US" sz="2800" baseline="-25000" dirty="0" smtClean="0">
                <a:solidFill>
                  <a:schemeClr val="tx1"/>
                </a:solidFill>
                <a:latin typeface="Times New Roman" pitchFamily="18" charset="0"/>
              </a:rPr>
              <a:t>0</a:t>
            </a:r>
            <a:r>
              <a:rPr lang="zh-CN" altLang="en-US" sz="2800" dirty="0" smtClean="0">
                <a:solidFill>
                  <a:schemeClr val="tx1"/>
                </a:solidFill>
                <a:latin typeface="Times New Roman" pitchFamily="18" charset="0"/>
              </a:rPr>
              <a:t>，</a:t>
            </a:r>
            <a:r>
              <a:rPr lang="en-US" altLang="zh-CN" sz="2800" dirty="0" smtClean="0">
                <a:solidFill>
                  <a:schemeClr val="tx1"/>
                </a:solidFill>
                <a:latin typeface="Times New Roman" pitchFamily="18" charset="0"/>
              </a:rPr>
              <a:t/>
            </a:r>
            <a:br>
              <a:rPr lang="en-US" altLang="zh-CN" sz="2800" dirty="0" smtClean="0">
                <a:solidFill>
                  <a:schemeClr val="tx1"/>
                </a:solidFill>
                <a:latin typeface="Times New Roman" pitchFamily="18" charset="0"/>
              </a:rPr>
            </a:br>
            <a:r>
              <a:rPr lang="en-US" altLang="zh-CN" sz="2800" dirty="0" smtClean="0">
                <a:solidFill>
                  <a:schemeClr val="tx1"/>
                </a:solidFill>
                <a:latin typeface="Times New Roman" pitchFamily="18" charset="0"/>
              </a:rPr>
              <a:t>    </a:t>
            </a:r>
            <a:r>
              <a:rPr lang="zh-CN" altLang="en-US" sz="2800" i="1" dirty="0" smtClean="0">
                <a:solidFill>
                  <a:schemeClr val="tx1"/>
                </a:solidFill>
                <a:latin typeface="Times New Roman" pitchFamily="18" charset="0"/>
                <a:sym typeface="Arial" pitchFamily="34" charset="0"/>
              </a:rPr>
              <a:t>μ</a:t>
            </a:r>
            <a:r>
              <a:rPr lang="zh-CN" altLang="en-US" sz="2800" baseline="-25000" dirty="0" smtClean="0">
                <a:solidFill>
                  <a:schemeClr val="tx1"/>
                </a:solidFill>
                <a:latin typeface="Times New Roman" pitchFamily="18" charset="0"/>
              </a:rPr>
              <a:t>0</a:t>
            </a:r>
            <a:r>
              <a:rPr lang="zh-CN" altLang="en-US" sz="2800" dirty="0" smtClean="0">
                <a:solidFill>
                  <a:schemeClr val="tx1"/>
                </a:solidFill>
                <a:latin typeface="Times New Roman" pitchFamily="18" charset="0"/>
              </a:rPr>
              <a:t>是一个已知常数</a:t>
            </a:r>
          </a:p>
        </p:txBody>
      </p:sp>
      <p:graphicFrame>
        <p:nvGraphicFramePr>
          <p:cNvPr id="53256" name="Object 8"/>
          <p:cNvGraphicFramePr>
            <a:graphicFrameLocks noGrp="1" noChangeAspect="1"/>
          </p:cNvGraphicFramePr>
          <p:nvPr>
            <p:ph idx="4294967295"/>
            <p:extLst>
              <p:ext uri="{D42A27DB-BD31-4B8C-83A1-F6EECF244321}">
                <p14:modId xmlns:p14="http://schemas.microsoft.com/office/powerpoint/2010/main" val="4136631101"/>
              </p:ext>
            </p:extLst>
          </p:nvPr>
        </p:nvGraphicFramePr>
        <p:xfrm>
          <a:off x="3271837" y="1412776"/>
          <a:ext cx="1300163" cy="736600"/>
        </p:xfrm>
        <a:graphic>
          <a:graphicData uri="http://schemas.openxmlformats.org/presentationml/2006/ole">
            <mc:AlternateContent xmlns:mc="http://schemas.openxmlformats.org/markup-compatibility/2006">
              <mc:Choice xmlns:v="urn:schemas-microsoft-com:vml" Requires="v">
                <p:oleObj spid="_x0000_s11471" name="Equation" r:id="rId4" imgW="761760" imgH="431640" progId="Equation.DSMT4">
                  <p:embed/>
                </p:oleObj>
              </mc:Choice>
              <mc:Fallback>
                <p:oleObj name="Equation" r:id="rId4" imgW="761760" imgH="431640" progId="Equation.DSMT4">
                  <p:embed/>
                  <p:pic>
                    <p:nvPicPr>
                      <p:cNvPr id="0" name=""/>
                      <p:cNvPicPr>
                        <a:picLocks noChangeAspect="1" noChangeArrowheads="1"/>
                      </p:cNvPicPr>
                      <p:nvPr/>
                    </p:nvPicPr>
                    <p:blipFill>
                      <a:blip r:embed="rId5"/>
                      <a:srcRect/>
                      <a:stretch>
                        <a:fillRect/>
                      </a:stretch>
                    </p:blipFill>
                    <p:spPr bwMode="auto">
                      <a:xfrm>
                        <a:off x="3271837" y="1412776"/>
                        <a:ext cx="1300163"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2" name="Object 4"/>
          <p:cNvGraphicFramePr>
            <a:graphicFrameLocks noChangeAspect="1"/>
          </p:cNvGraphicFramePr>
          <p:nvPr>
            <p:extLst>
              <p:ext uri="{D42A27DB-BD31-4B8C-83A1-F6EECF244321}">
                <p14:modId xmlns:p14="http://schemas.microsoft.com/office/powerpoint/2010/main" val="296252114"/>
              </p:ext>
            </p:extLst>
          </p:nvPr>
        </p:nvGraphicFramePr>
        <p:xfrm>
          <a:off x="3113881" y="2276872"/>
          <a:ext cx="3762375" cy="841375"/>
        </p:xfrm>
        <a:graphic>
          <a:graphicData uri="http://schemas.openxmlformats.org/presentationml/2006/ole">
            <mc:AlternateContent xmlns:mc="http://schemas.openxmlformats.org/markup-compatibility/2006">
              <mc:Choice xmlns:v="urn:schemas-microsoft-com:vml" Requires="v">
                <p:oleObj spid="_x0000_s11472" name="Equation" r:id="rId6" imgW="1930320" imgH="431640" progId="Equation.DSMT4">
                  <p:embed/>
                </p:oleObj>
              </mc:Choice>
              <mc:Fallback>
                <p:oleObj name="Equation" r:id="rId6" imgW="1930320" imgH="431640" progId="Equation.DSMT4">
                  <p:embed/>
                  <p:pic>
                    <p:nvPicPr>
                      <p:cNvPr id="0" name=""/>
                      <p:cNvPicPr>
                        <a:picLocks noChangeAspect="1" noChangeArrowheads="1"/>
                      </p:cNvPicPr>
                      <p:nvPr/>
                    </p:nvPicPr>
                    <p:blipFill>
                      <a:blip r:embed="rId7"/>
                      <a:srcRect/>
                      <a:stretch>
                        <a:fillRect/>
                      </a:stretch>
                    </p:blipFill>
                    <p:spPr bwMode="auto">
                      <a:xfrm>
                        <a:off x="3113881" y="2276872"/>
                        <a:ext cx="3762375"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3" name="Object 5"/>
          <p:cNvGraphicFramePr>
            <a:graphicFrameLocks noChangeAspect="1"/>
          </p:cNvGraphicFramePr>
          <p:nvPr>
            <p:extLst>
              <p:ext uri="{D42A27DB-BD31-4B8C-83A1-F6EECF244321}">
                <p14:modId xmlns:p14="http://schemas.microsoft.com/office/powerpoint/2010/main" val="1423988952"/>
              </p:ext>
            </p:extLst>
          </p:nvPr>
        </p:nvGraphicFramePr>
        <p:xfrm>
          <a:off x="1907704" y="4894263"/>
          <a:ext cx="4083050" cy="892175"/>
        </p:xfrm>
        <a:graphic>
          <a:graphicData uri="http://schemas.openxmlformats.org/presentationml/2006/ole">
            <mc:AlternateContent xmlns:mc="http://schemas.openxmlformats.org/markup-compatibility/2006">
              <mc:Choice xmlns:v="urn:schemas-microsoft-com:vml" Requires="v">
                <p:oleObj spid="_x0000_s11473" name="Equation" r:id="rId8" imgW="2095200" imgH="457200" progId="Equation.DSMT4">
                  <p:embed/>
                </p:oleObj>
              </mc:Choice>
              <mc:Fallback>
                <p:oleObj name="Equation" r:id="rId8" imgW="2095200" imgH="457200" progId="Equation.DSMT4">
                  <p:embed/>
                  <p:pic>
                    <p:nvPicPr>
                      <p:cNvPr id="0" name=""/>
                      <p:cNvPicPr>
                        <a:picLocks noChangeAspect="1" noChangeArrowheads="1"/>
                      </p:cNvPicPr>
                      <p:nvPr/>
                    </p:nvPicPr>
                    <p:blipFill>
                      <a:blip r:embed="rId9"/>
                      <a:srcRect/>
                      <a:stretch>
                        <a:fillRect/>
                      </a:stretch>
                    </p:blipFill>
                    <p:spPr bwMode="auto">
                      <a:xfrm>
                        <a:off x="1907704" y="4894263"/>
                        <a:ext cx="40830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6"/>
          <p:cNvGraphicFramePr>
            <a:graphicFrameLocks noChangeAspect="1"/>
          </p:cNvGraphicFramePr>
          <p:nvPr>
            <p:extLst>
              <p:ext uri="{D42A27DB-BD31-4B8C-83A1-F6EECF244321}">
                <p14:modId xmlns:p14="http://schemas.microsoft.com/office/powerpoint/2010/main" val="550674095"/>
              </p:ext>
            </p:extLst>
          </p:nvPr>
        </p:nvGraphicFramePr>
        <p:xfrm>
          <a:off x="2471738" y="5892949"/>
          <a:ext cx="3675062" cy="600075"/>
        </p:xfrm>
        <a:graphic>
          <a:graphicData uri="http://schemas.openxmlformats.org/presentationml/2006/ole">
            <mc:AlternateContent xmlns:mc="http://schemas.openxmlformats.org/markup-compatibility/2006">
              <mc:Choice xmlns:v="urn:schemas-microsoft-com:vml" Requires="v">
                <p:oleObj spid="_x0000_s11474" name="Equation" r:id="rId10" imgW="1714320" imgH="279360" progId="Equation.DSMT4">
                  <p:embed/>
                </p:oleObj>
              </mc:Choice>
              <mc:Fallback>
                <p:oleObj name="Equation" r:id="rId10" imgW="1714320" imgH="279360" progId="Equation.DSMT4">
                  <p:embed/>
                  <p:pic>
                    <p:nvPicPr>
                      <p:cNvPr id="0" name=""/>
                      <p:cNvPicPr>
                        <a:picLocks noChangeAspect="1" noChangeArrowheads="1"/>
                      </p:cNvPicPr>
                      <p:nvPr/>
                    </p:nvPicPr>
                    <p:blipFill>
                      <a:blip r:embed="rId11"/>
                      <a:srcRect/>
                      <a:stretch>
                        <a:fillRect/>
                      </a:stretch>
                    </p:blipFill>
                    <p:spPr bwMode="auto">
                      <a:xfrm>
                        <a:off x="2471738" y="5892949"/>
                        <a:ext cx="3675062"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5" name="Object 7"/>
          <p:cNvGraphicFramePr>
            <a:graphicFrameLocks noChangeAspect="1"/>
          </p:cNvGraphicFramePr>
          <p:nvPr>
            <p:extLst>
              <p:ext uri="{D42A27DB-BD31-4B8C-83A1-F6EECF244321}">
                <p14:modId xmlns:p14="http://schemas.microsoft.com/office/powerpoint/2010/main" val="791705162"/>
              </p:ext>
            </p:extLst>
          </p:nvPr>
        </p:nvGraphicFramePr>
        <p:xfrm>
          <a:off x="3175769" y="3896792"/>
          <a:ext cx="892175" cy="468312"/>
        </p:xfrm>
        <a:graphic>
          <a:graphicData uri="http://schemas.openxmlformats.org/presentationml/2006/ole">
            <mc:AlternateContent xmlns:mc="http://schemas.openxmlformats.org/markup-compatibility/2006">
              <mc:Choice xmlns:v="urn:schemas-microsoft-com:vml" Requires="v">
                <p:oleObj spid="_x0000_s11475" name="Equation" r:id="rId12" imgW="457200" imgH="241200" progId="Equation.DSMT4">
                  <p:embed/>
                </p:oleObj>
              </mc:Choice>
              <mc:Fallback>
                <p:oleObj name="Equation" r:id="rId12" imgW="457200" imgH="2412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769" y="3896792"/>
                        <a:ext cx="892175"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2"/>
          <p:cNvSpPr>
            <a:spLocks noGrp="1" noChangeArrowheads="1"/>
          </p:cNvSpPr>
          <p:nvPr/>
        </p:nvSpPr>
        <p:spPr bwMode="auto">
          <a:xfrm>
            <a:off x="468313" y="5589736"/>
            <a:ext cx="25908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0" eaLnBrk="0" hangingPunct="0">
              <a:defRPr>
                <a:solidFill>
                  <a:schemeClr val="tx1"/>
                </a:solidFill>
                <a:latin typeface="Tahoma" pitchFamily="34" charset="0"/>
                <a:ea typeface="宋体" pitchFamily="2" charset="-122"/>
              </a:defRPr>
            </a:lvl1pPr>
            <a:lvl2pPr marL="742950" indent="-285750" defTabSz="0" eaLnBrk="0" hangingPunct="0">
              <a:defRPr>
                <a:solidFill>
                  <a:schemeClr val="tx1"/>
                </a:solidFill>
                <a:latin typeface="Tahoma" pitchFamily="34" charset="0"/>
                <a:ea typeface="宋体" pitchFamily="2" charset="-122"/>
              </a:defRPr>
            </a:lvl2pPr>
            <a:lvl3pPr marL="1143000" indent="-228600" defTabSz="0" eaLnBrk="0" hangingPunct="0">
              <a:defRPr>
                <a:solidFill>
                  <a:schemeClr val="tx1"/>
                </a:solidFill>
                <a:latin typeface="Tahoma" pitchFamily="34" charset="0"/>
                <a:ea typeface="宋体" pitchFamily="2" charset="-122"/>
              </a:defRPr>
            </a:lvl3pPr>
            <a:lvl4pPr marL="1600200" indent="-228600" defTabSz="0" eaLnBrk="0" hangingPunct="0">
              <a:defRPr>
                <a:solidFill>
                  <a:schemeClr val="tx1"/>
                </a:solidFill>
                <a:latin typeface="Tahoma" pitchFamily="34" charset="0"/>
                <a:ea typeface="宋体" pitchFamily="2" charset="-122"/>
              </a:defRPr>
            </a:lvl4pPr>
            <a:lvl5pPr marL="2057400" indent="-228600" defTabSz="0" eaLnBrk="0" hangingPunct="0">
              <a:defRPr>
                <a:solidFill>
                  <a:schemeClr val="tx1"/>
                </a:solidFill>
                <a:latin typeface="Tahoma" pitchFamily="34" charset="0"/>
                <a:ea typeface="宋体" pitchFamily="2" charset="-122"/>
              </a:defRPr>
            </a:lvl5pPr>
            <a:lvl6pPr marL="2514600" indent="-228600" defTabSz="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defTabSz="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defTabSz="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defTabSz="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20000"/>
              </a:spcBef>
              <a:buClr>
                <a:schemeClr val="accent2"/>
              </a:buClr>
              <a:buSzPct val="100000"/>
              <a:buFont typeface="Wingdings" pitchFamily="2" charset="2"/>
              <a:buNone/>
            </a:pPr>
            <a:r>
              <a:rPr lang="zh-CN" altLang="en-US" sz="2400" dirty="0">
                <a:latin typeface="Times New Roman" pitchFamily="18" charset="0"/>
                <a:sym typeface="Times New Roman" pitchFamily="18" charset="0"/>
              </a:rPr>
              <a:t>     因此</a:t>
            </a:r>
            <a:r>
              <a:rPr lang="zh-CN" altLang="en-US" sz="2400" dirty="0">
                <a:solidFill>
                  <a:srgbClr val="C00000"/>
                </a:solidFill>
                <a:latin typeface="Times New Roman" pitchFamily="18" charset="0"/>
                <a:sym typeface="Times New Roman" pitchFamily="18" charset="0"/>
              </a:rPr>
              <a:t>拒绝域</a:t>
            </a:r>
            <a:r>
              <a:rPr lang="zh-CN" altLang="en-US" sz="2400" dirty="0">
                <a:latin typeface="Times New Roman" pitchFamily="18" charset="0"/>
                <a:sym typeface="Times New Roman" pitchFamily="18" charset="0"/>
              </a:rPr>
              <a:t>为</a:t>
            </a:r>
            <a:endParaRPr lang="zh-CN" altLang="en-US" sz="3200" dirty="0">
              <a:latin typeface="Times New Roman" pitchFamily="18" charset="0"/>
              <a:sym typeface="Times New Roman" pitchFamily="18" charset="0"/>
            </a:endParaRPr>
          </a:p>
        </p:txBody>
      </p:sp>
      <p:sp>
        <p:nvSpPr>
          <p:cNvPr id="10" name="Rectangle 2"/>
          <p:cNvSpPr>
            <a:spLocks noGrp="1" noChangeArrowheads="1"/>
          </p:cNvSpPr>
          <p:nvPr/>
        </p:nvSpPr>
        <p:spPr bwMode="auto">
          <a:xfrm>
            <a:off x="539552" y="2132856"/>
            <a:ext cx="7772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0" eaLnBrk="0" hangingPunct="0">
              <a:defRPr>
                <a:solidFill>
                  <a:schemeClr val="tx1"/>
                </a:solidFill>
                <a:latin typeface="Tahoma" pitchFamily="34" charset="0"/>
                <a:ea typeface="宋体" pitchFamily="2" charset="-122"/>
              </a:defRPr>
            </a:lvl1pPr>
            <a:lvl2pPr marL="742950" indent="-285750" defTabSz="0" eaLnBrk="0" hangingPunct="0">
              <a:defRPr>
                <a:solidFill>
                  <a:schemeClr val="tx1"/>
                </a:solidFill>
                <a:latin typeface="Tahoma" pitchFamily="34" charset="0"/>
                <a:ea typeface="宋体" pitchFamily="2" charset="-122"/>
              </a:defRPr>
            </a:lvl2pPr>
            <a:lvl3pPr marL="1143000" indent="-228600" defTabSz="0" eaLnBrk="0" hangingPunct="0">
              <a:defRPr>
                <a:solidFill>
                  <a:schemeClr val="tx1"/>
                </a:solidFill>
                <a:latin typeface="Tahoma" pitchFamily="34" charset="0"/>
                <a:ea typeface="宋体" pitchFamily="2" charset="-122"/>
              </a:defRPr>
            </a:lvl3pPr>
            <a:lvl4pPr marL="1600200" indent="-228600" defTabSz="0" eaLnBrk="0" hangingPunct="0">
              <a:defRPr>
                <a:solidFill>
                  <a:schemeClr val="tx1"/>
                </a:solidFill>
                <a:latin typeface="Tahoma" pitchFamily="34" charset="0"/>
                <a:ea typeface="宋体" pitchFamily="2" charset="-122"/>
              </a:defRPr>
            </a:lvl4pPr>
            <a:lvl5pPr marL="2057400" indent="-228600" defTabSz="0" eaLnBrk="0" hangingPunct="0">
              <a:defRPr>
                <a:solidFill>
                  <a:schemeClr val="tx1"/>
                </a:solidFill>
                <a:latin typeface="Tahoma" pitchFamily="34" charset="0"/>
                <a:ea typeface="宋体" pitchFamily="2" charset="-122"/>
              </a:defRPr>
            </a:lvl5pPr>
            <a:lvl6pPr marL="2514600" indent="-228600" defTabSz="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defTabSz="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defTabSz="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defTabSz="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20000"/>
              </a:spcBef>
              <a:buClr>
                <a:schemeClr val="accent2"/>
              </a:buClr>
              <a:buSzPct val="100000"/>
              <a:buFont typeface="Wingdings" pitchFamily="2" charset="2"/>
              <a:buNone/>
            </a:pPr>
            <a:r>
              <a:rPr lang="zh-CN" altLang="en-US" sz="2400" b="1" dirty="0" smtClean="0">
                <a:latin typeface="Times New Roman" pitchFamily="18" charset="0"/>
                <a:sym typeface="Times New Roman" pitchFamily="18" charset="0"/>
              </a:rPr>
              <a:t>当</a:t>
            </a:r>
            <a:r>
              <a:rPr lang="zh-CN" altLang="en-US" sz="2400" b="1" dirty="0">
                <a:latin typeface="Times New Roman" pitchFamily="18" charset="0"/>
                <a:sym typeface="Times New Roman" pitchFamily="18" charset="0"/>
              </a:rPr>
              <a:t>H</a:t>
            </a:r>
            <a:r>
              <a:rPr lang="zh-CN" altLang="en-US" sz="2400" b="1" baseline="-25000" dirty="0">
                <a:latin typeface="Times New Roman" pitchFamily="18" charset="0"/>
                <a:sym typeface="Times New Roman" pitchFamily="18" charset="0"/>
              </a:rPr>
              <a:t>0</a:t>
            </a:r>
            <a:r>
              <a:rPr lang="zh-CN" altLang="en-US" sz="2400" b="1" dirty="0">
                <a:latin typeface="Times New Roman" pitchFamily="18" charset="0"/>
                <a:sym typeface="Times New Roman" pitchFamily="18" charset="0"/>
              </a:rPr>
              <a:t>成立时</a:t>
            </a:r>
            <a:r>
              <a:rPr lang="zh-CN" altLang="en-US" sz="2400" dirty="0" smtClean="0">
                <a:latin typeface="Times New Roman" pitchFamily="18" charset="0"/>
                <a:sym typeface="Times New Roman" pitchFamily="18" charset="0"/>
              </a:rPr>
              <a:t>，有     </a:t>
            </a:r>
            <a:endParaRPr lang="zh-CN" altLang="en-US" sz="3200" dirty="0">
              <a:latin typeface="Times New Roman" pitchFamily="18" charset="0"/>
              <a:sym typeface="Times New Roman" pitchFamily="18" charset="0"/>
            </a:endParaRPr>
          </a:p>
        </p:txBody>
      </p:sp>
      <p:sp>
        <p:nvSpPr>
          <p:cNvPr id="12" name="TextBox 11"/>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41723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fade">
                                      <p:cBhvr>
                                        <p:cTn id="7" dur="2000"/>
                                        <p:tgtEl>
                                          <p:spTgt spid="18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250"/>
                                        </p:tgtEl>
                                        <p:attrNameLst>
                                          <p:attrName>style.visibility</p:attrName>
                                        </p:attrNameLst>
                                      </p:cBhvr>
                                      <p:to>
                                        <p:strVal val="visible"/>
                                      </p:to>
                                    </p:set>
                                    <p:animEffect transition="in" filter="wipe(down)">
                                      <p:cBhvr>
                                        <p:cTn id="12" dur="500"/>
                                        <p:tgtEl>
                                          <p:spTgt spid="53250"/>
                                        </p:tgtEl>
                                      </p:cBhvr>
                                    </p:animEffect>
                                  </p:childTnLst>
                                </p:cTn>
                              </p:par>
                              <p:par>
                                <p:cTn id="13" presetID="22" presetClass="entr" presetSubtype="4" fill="hold" nodeType="withEffect">
                                  <p:stCondLst>
                                    <p:cond delay="0"/>
                                  </p:stCondLst>
                                  <p:childTnLst>
                                    <p:set>
                                      <p:cBhvr>
                                        <p:cTn id="14" dur="1" fill="hold">
                                          <p:stCondLst>
                                            <p:cond delay="0"/>
                                          </p:stCondLst>
                                        </p:cTn>
                                        <p:tgtEl>
                                          <p:spTgt spid="53256"/>
                                        </p:tgtEl>
                                        <p:attrNameLst>
                                          <p:attrName>style.visibility</p:attrName>
                                        </p:attrNameLst>
                                      </p:cBhvr>
                                      <p:to>
                                        <p:strVal val="visible"/>
                                      </p:to>
                                    </p:set>
                                    <p:animEffect transition="in" filter="wipe(down)">
                                      <p:cBhvr>
                                        <p:cTn id="15" dur="500"/>
                                        <p:tgtEl>
                                          <p:spTgt spid="5325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0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53252"/>
                                        </p:tgtEl>
                                        <p:attrNameLst>
                                          <p:attrName>style.visibility</p:attrName>
                                        </p:attrNameLst>
                                      </p:cBhvr>
                                      <p:to>
                                        <p:strVal val="visible"/>
                                      </p:to>
                                    </p:set>
                                    <p:animEffect transition="in" filter="fade">
                                      <p:cBhvr>
                                        <p:cTn id="23" dur="2000"/>
                                        <p:tgtEl>
                                          <p:spTgt spid="5325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nodeType="withEffect">
                                  <p:stCondLst>
                                    <p:cond delay="0"/>
                                  </p:stCondLst>
                                  <p:childTnLst>
                                    <p:set>
                                      <p:cBhvr>
                                        <p:cTn id="30" dur="1" fill="hold">
                                          <p:stCondLst>
                                            <p:cond delay="0"/>
                                          </p:stCondLst>
                                        </p:cTn>
                                        <p:tgtEl>
                                          <p:spTgt spid="53253"/>
                                        </p:tgtEl>
                                        <p:attrNameLst>
                                          <p:attrName>style.visibility</p:attrName>
                                        </p:attrNameLst>
                                      </p:cBhvr>
                                      <p:to>
                                        <p:strVal val="visible"/>
                                      </p:to>
                                    </p:set>
                                    <p:animEffect transition="in" filter="wipe(down)">
                                      <p:cBhvr>
                                        <p:cTn id="31" dur="500"/>
                                        <p:tgtEl>
                                          <p:spTgt spid="53253"/>
                                        </p:tgtEl>
                                      </p:cBhvr>
                                    </p:animEffect>
                                  </p:childTnLst>
                                </p:cTn>
                              </p:par>
                              <p:par>
                                <p:cTn id="32" presetID="1" presetClass="entr" presetSubtype="0" fill="hold" nodeType="withEffect">
                                  <p:stCondLst>
                                    <p:cond delay="0"/>
                                  </p:stCondLst>
                                  <p:childTnLst>
                                    <p:set>
                                      <p:cBhvr>
                                        <p:cTn id="33" dur="1" fill="hold">
                                          <p:stCondLst>
                                            <p:cond delay="0"/>
                                          </p:stCondLst>
                                        </p:cTn>
                                        <p:tgtEl>
                                          <p:spTgt spid="5325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ox(in)">
                                      <p:cBhvr>
                                        <p:cTn id="38" dur="500"/>
                                        <p:tgtEl>
                                          <p:spTgt spid="9"/>
                                        </p:tgtEl>
                                      </p:cBhvr>
                                    </p:animEffect>
                                  </p:childTnLst>
                                </p:cTn>
                              </p:par>
                              <p:par>
                                <p:cTn id="39" presetID="4" presetClass="entr" presetSubtype="16" fill="hold" nodeType="withEffect">
                                  <p:stCondLst>
                                    <p:cond delay="0"/>
                                  </p:stCondLst>
                                  <p:childTnLst>
                                    <p:set>
                                      <p:cBhvr>
                                        <p:cTn id="40" dur="1" fill="hold">
                                          <p:stCondLst>
                                            <p:cond delay="0"/>
                                          </p:stCondLst>
                                        </p:cTn>
                                        <p:tgtEl>
                                          <p:spTgt spid="53254"/>
                                        </p:tgtEl>
                                        <p:attrNameLst>
                                          <p:attrName>style.visibility</p:attrName>
                                        </p:attrNameLst>
                                      </p:cBhvr>
                                      <p:to>
                                        <p:strVal val="visible"/>
                                      </p:to>
                                    </p:set>
                                    <p:animEffect transition="in" filter="box(in)">
                                      <p:cBhvr>
                                        <p:cTn id="41" dur="5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3250" grpId="0"/>
      <p:bldP spid="18435" grpId="0" animBg="1"/>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nvSpPr>
        <p:spPr bwMode="auto">
          <a:xfrm>
            <a:off x="687388" y="4365625"/>
            <a:ext cx="8056562" cy="1367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0" eaLnBrk="0" hangingPunct="0">
              <a:defRPr>
                <a:solidFill>
                  <a:schemeClr val="tx1"/>
                </a:solidFill>
                <a:latin typeface="Tahoma" pitchFamily="34" charset="0"/>
                <a:ea typeface="宋体" pitchFamily="2" charset="-122"/>
              </a:defRPr>
            </a:lvl1pPr>
            <a:lvl2pPr marL="742950" indent="-285750" defTabSz="0" eaLnBrk="0" hangingPunct="0">
              <a:defRPr>
                <a:solidFill>
                  <a:schemeClr val="tx1"/>
                </a:solidFill>
                <a:latin typeface="Tahoma" pitchFamily="34" charset="0"/>
                <a:ea typeface="宋体" pitchFamily="2" charset="-122"/>
              </a:defRPr>
            </a:lvl2pPr>
            <a:lvl3pPr marL="1143000" indent="-228600" defTabSz="0" eaLnBrk="0" hangingPunct="0">
              <a:defRPr>
                <a:solidFill>
                  <a:schemeClr val="tx1"/>
                </a:solidFill>
                <a:latin typeface="Tahoma" pitchFamily="34" charset="0"/>
                <a:ea typeface="宋体" pitchFamily="2" charset="-122"/>
              </a:defRPr>
            </a:lvl3pPr>
            <a:lvl4pPr marL="1600200" indent="-228600" defTabSz="0" eaLnBrk="0" hangingPunct="0">
              <a:defRPr>
                <a:solidFill>
                  <a:schemeClr val="tx1"/>
                </a:solidFill>
                <a:latin typeface="Tahoma" pitchFamily="34" charset="0"/>
                <a:ea typeface="宋体" pitchFamily="2" charset="-122"/>
              </a:defRPr>
            </a:lvl4pPr>
            <a:lvl5pPr marL="2057400" indent="-228600" defTabSz="0" eaLnBrk="0" hangingPunct="0">
              <a:defRPr>
                <a:solidFill>
                  <a:schemeClr val="tx1"/>
                </a:solidFill>
                <a:latin typeface="Tahoma" pitchFamily="34" charset="0"/>
                <a:ea typeface="宋体" pitchFamily="2" charset="-122"/>
              </a:defRPr>
            </a:lvl5pPr>
            <a:lvl6pPr marL="2514600" indent="-228600" defTabSz="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defTabSz="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defTabSz="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defTabSz="0"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lnSpc>
                <a:spcPct val="150000"/>
              </a:lnSpc>
              <a:spcBef>
                <a:spcPct val="20000"/>
              </a:spcBef>
              <a:buClr>
                <a:srgbClr val="6699FF"/>
              </a:buClr>
              <a:buSzPct val="100000"/>
              <a:buFont typeface="Wingdings" pitchFamily="2" charset="2"/>
              <a:buChar char="Ø"/>
            </a:pPr>
            <a:r>
              <a:rPr lang="zh-CN" altLang="en-US" sz="2400" dirty="0">
                <a:latin typeface="Times New Roman" pitchFamily="18" charset="0"/>
                <a:sym typeface="Times New Roman" pitchFamily="18" charset="0"/>
              </a:rPr>
              <a:t>类似可讨论方差未知时，正态总体均值的单侧检验问题，以及正态总体方差的单侧检验问题。</a:t>
            </a:r>
          </a:p>
        </p:txBody>
      </p:sp>
      <p:graphicFrame>
        <p:nvGraphicFramePr>
          <p:cNvPr id="14338" name="Object 3"/>
          <p:cNvGraphicFramePr>
            <a:graphicFrameLocks noGrp="1" noChangeAspect="1"/>
          </p:cNvGraphicFramePr>
          <p:nvPr>
            <p:ph sz="half" idx="4294967295"/>
            <p:extLst>
              <p:ext uri="{D42A27DB-BD31-4B8C-83A1-F6EECF244321}">
                <p14:modId xmlns:p14="http://schemas.microsoft.com/office/powerpoint/2010/main" val="1271063578"/>
              </p:ext>
            </p:extLst>
          </p:nvPr>
        </p:nvGraphicFramePr>
        <p:xfrm>
          <a:off x="2261691" y="1628800"/>
          <a:ext cx="1446213" cy="736600"/>
        </p:xfrm>
        <a:graphic>
          <a:graphicData uri="http://schemas.openxmlformats.org/presentationml/2006/ole">
            <mc:AlternateContent xmlns:mc="http://schemas.openxmlformats.org/markup-compatibility/2006">
              <mc:Choice xmlns:v="urn:schemas-microsoft-com:vml" Requires="v">
                <p:oleObj spid="_x0000_s12372" r:id="rId3" imgW="1448130" imgH="736850" progId="Equation.3">
                  <p:embed/>
                </p:oleObj>
              </mc:Choice>
              <mc:Fallback>
                <p:oleObj r:id="rId3" imgW="1448130" imgH="73685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691" y="1628800"/>
                        <a:ext cx="1446213"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Rectangle 4"/>
          <p:cNvSpPr>
            <a:spLocks noGrp="1" noChangeArrowheads="1"/>
          </p:cNvSpPr>
          <p:nvPr>
            <p:ph type="title" idx="4294967295"/>
          </p:nvPr>
        </p:nvSpPr>
        <p:spPr bwMode="auto">
          <a:xfrm>
            <a:off x="0" y="609600"/>
            <a:ext cx="7772400" cy="803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400" dirty="0" smtClean="0">
                <a:solidFill>
                  <a:schemeClr val="tx1"/>
                </a:solidFill>
                <a:latin typeface="Times New Roman" pitchFamily="18" charset="0"/>
              </a:rPr>
              <a:t>另一种类型的</a:t>
            </a:r>
            <a:r>
              <a:rPr lang="zh-CN" altLang="en-US" sz="2400" dirty="0" smtClean="0">
                <a:solidFill>
                  <a:srgbClr val="0070C0"/>
                </a:solidFill>
                <a:latin typeface="Times New Roman" pitchFamily="18" charset="0"/>
              </a:rPr>
              <a:t>单侧检验：H</a:t>
            </a:r>
            <a:r>
              <a:rPr lang="zh-CN" altLang="en-US" sz="2400" baseline="-25000" dirty="0" smtClean="0">
                <a:solidFill>
                  <a:srgbClr val="0070C0"/>
                </a:solidFill>
                <a:latin typeface="Times New Roman" pitchFamily="18" charset="0"/>
              </a:rPr>
              <a:t>0</a:t>
            </a:r>
            <a:r>
              <a:rPr lang="zh-CN" altLang="en-US" sz="2400" dirty="0" smtClean="0">
                <a:solidFill>
                  <a:srgbClr val="0070C0"/>
                </a:solidFill>
                <a:latin typeface="Times New Roman" pitchFamily="18" charset="0"/>
              </a:rPr>
              <a:t>: </a:t>
            </a:r>
            <a:r>
              <a:rPr lang="zh-CN" altLang="en-US" sz="2400" i="1" dirty="0" smtClean="0">
                <a:solidFill>
                  <a:srgbClr val="0070C0"/>
                </a:solidFill>
                <a:latin typeface="Times New Roman" pitchFamily="18" charset="0"/>
                <a:sym typeface="Arial" pitchFamily="34" charset="0"/>
              </a:rPr>
              <a:t>μ</a:t>
            </a:r>
            <a:r>
              <a:rPr lang="zh-CN" altLang="en-US" sz="2400" dirty="0" smtClean="0">
                <a:solidFill>
                  <a:srgbClr val="0070C0"/>
                </a:solidFill>
                <a:latin typeface="Times New Roman" pitchFamily="18" charset="0"/>
                <a:sym typeface="Arial" pitchFamily="34" charset="0"/>
              </a:rPr>
              <a:t> ≥ </a:t>
            </a:r>
            <a:r>
              <a:rPr lang="zh-CN" altLang="en-US" sz="2400" i="1" dirty="0" smtClean="0">
                <a:solidFill>
                  <a:srgbClr val="0070C0"/>
                </a:solidFill>
                <a:latin typeface="Times New Roman" pitchFamily="18" charset="0"/>
                <a:sym typeface="Arial" pitchFamily="34" charset="0"/>
              </a:rPr>
              <a:t>μ</a:t>
            </a:r>
            <a:r>
              <a:rPr lang="zh-CN" altLang="en-US" sz="2400" baseline="-25000" dirty="0" smtClean="0">
                <a:solidFill>
                  <a:srgbClr val="0070C0"/>
                </a:solidFill>
                <a:latin typeface="Times New Roman" pitchFamily="18" charset="0"/>
              </a:rPr>
              <a:t>0</a:t>
            </a:r>
            <a:r>
              <a:rPr lang="zh-CN" altLang="en-US" sz="2400" dirty="0" smtClean="0">
                <a:solidFill>
                  <a:srgbClr val="0070C0"/>
                </a:solidFill>
                <a:latin typeface="Times New Roman" pitchFamily="18" charset="0"/>
              </a:rPr>
              <a:t>，H</a:t>
            </a:r>
            <a:r>
              <a:rPr lang="zh-CN" altLang="en-US" sz="2400" baseline="-25000" dirty="0" smtClean="0">
                <a:solidFill>
                  <a:srgbClr val="0070C0"/>
                </a:solidFill>
                <a:latin typeface="Times New Roman" pitchFamily="18" charset="0"/>
              </a:rPr>
              <a:t>1</a:t>
            </a:r>
            <a:r>
              <a:rPr lang="zh-CN" altLang="en-US" sz="2400" dirty="0" smtClean="0">
                <a:solidFill>
                  <a:srgbClr val="0070C0"/>
                </a:solidFill>
                <a:latin typeface="Times New Roman" pitchFamily="18" charset="0"/>
              </a:rPr>
              <a:t>: </a:t>
            </a:r>
            <a:r>
              <a:rPr lang="zh-CN" altLang="en-US" sz="2400" i="1" dirty="0" smtClean="0">
                <a:solidFill>
                  <a:srgbClr val="0070C0"/>
                </a:solidFill>
                <a:latin typeface="Times New Roman" pitchFamily="18" charset="0"/>
                <a:sym typeface="Arial" pitchFamily="34" charset="0"/>
              </a:rPr>
              <a:t>μ </a:t>
            </a:r>
            <a:r>
              <a:rPr lang="zh-CN" altLang="en-US" sz="2400" dirty="0" smtClean="0">
                <a:solidFill>
                  <a:srgbClr val="0070C0"/>
                </a:solidFill>
                <a:latin typeface="Times New Roman" pitchFamily="18" charset="0"/>
                <a:sym typeface="Arial" pitchFamily="34" charset="0"/>
              </a:rPr>
              <a:t>&lt; </a:t>
            </a:r>
            <a:r>
              <a:rPr lang="zh-CN" altLang="en-US" sz="2400" i="1" dirty="0" smtClean="0">
                <a:solidFill>
                  <a:srgbClr val="0070C0"/>
                </a:solidFill>
                <a:latin typeface="Times New Roman" pitchFamily="18" charset="0"/>
                <a:sym typeface="Arial" pitchFamily="34" charset="0"/>
              </a:rPr>
              <a:t>μ</a:t>
            </a:r>
            <a:r>
              <a:rPr lang="zh-CN" altLang="en-US" sz="2400" baseline="-25000" dirty="0" smtClean="0">
                <a:solidFill>
                  <a:srgbClr val="0070C0"/>
                </a:solidFill>
                <a:latin typeface="Times New Roman" pitchFamily="18" charset="0"/>
              </a:rPr>
              <a:t>0</a:t>
            </a:r>
            <a:endParaRPr lang="zh-CN" altLang="en-US" sz="2400" dirty="0" smtClean="0">
              <a:solidFill>
                <a:srgbClr val="0070C0"/>
              </a:solidFill>
              <a:latin typeface="Times New Roman" pitchFamily="18" charset="0"/>
            </a:endParaRPr>
          </a:p>
        </p:txBody>
      </p:sp>
      <p:graphicFrame>
        <p:nvGraphicFramePr>
          <p:cNvPr id="14339" name="Object 5"/>
          <p:cNvGraphicFramePr>
            <a:graphicFrameLocks noGrp="1" noChangeAspect="1"/>
          </p:cNvGraphicFramePr>
          <p:nvPr>
            <p:ph sz="half" idx="4294967295"/>
            <p:extLst>
              <p:ext uri="{D42A27DB-BD31-4B8C-83A1-F6EECF244321}">
                <p14:modId xmlns:p14="http://schemas.microsoft.com/office/powerpoint/2010/main" val="4153799354"/>
              </p:ext>
            </p:extLst>
          </p:nvPr>
        </p:nvGraphicFramePr>
        <p:xfrm>
          <a:off x="2686471" y="3697288"/>
          <a:ext cx="3541713" cy="379412"/>
        </p:xfrm>
        <a:graphic>
          <a:graphicData uri="http://schemas.openxmlformats.org/presentationml/2006/ole">
            <mc:AlternateContent xmlns:mc="http://schemas.openxmlformats.org/markup-compatibility/2006">
              <mc:Choice xmlns:v="urn:schemas-microsoft-com:vml" Requires="v">
                <p:oleObj spid="_x0000_s12373" r:id="rId5" imgW="3543120" imgH="380880" progId="Equation.3">
                  <p:embed/>
                </p:oleObj>
              </mc:Choice>
              <mc:Fallback>
                <p:oleObj r:id="rId5" imgW="3543120" imgH="380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471" y="3697288"/>
                        <a:ext cx="3541713"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Rectangle 2"/>
          <p:cNvSpPr>
            <a:spLocks noGrp="1" noChangeArrowheads="1"/>
          </p:cNvSpPr>
          <p:nvPr/>
        </p:nvSpPr>
        <p:spPr bwMode="auto">
          <a:xfrm>
            <a:off x="684213" y="1844675"/>
            <a:ext cx="77724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0" eaLnBrk="0" hangingPunct="0">
              <a:defRPr>
                <a:solidFill>
                  <a:schemeClr val="tx1"/>
                </a:solidFill>
                <a:latin typeface="Tahoma" pitchFamily="34" charset="0"/>
                <a:ea typeface="宋体" pitchFamily="2" charset="-122"/>
              </a:defRPr>
            </a:lvl1pPr>
            <a:lvl2pPr marL="742950" indent="-285750" defTabSz="0" eaLnBrk="0" hangingPunct="0">
              <a:defRPr>
                <a:solidFill>
                  <a:schemeClr val="tx1"/>
                </a:solidFill>
                <a:latin typeface="Tahoma" pitchFamily="34" charset="0"/>
                <a:ea typeface="宋体" pitchFamily="2" charset="-122"/>
              </a:defRPr>
            </a:lvl2pPr>
            <a:lvl3pPr marL="1143000" indent="-228600" defTabSz="0" eaLnBrk="0" hangingPunct="0">
              <a:defRPr>
                <a:solidFill>
                  <a:schemeClr val="tx1"/>
                </a:solidFill>
                <a:latin typeface="Tahoma" pitchFamily="34" charset="0"/>
                <a:ea typeface="宋体" pitchFamily="2" charset="-122"/>
              </a:defRPr>
            </a:lvl3pPr>
            <a:lvl4pPr marL="1600200" indent="-228600" defTabSz="0" eaLnBrk="0" hangingPunct="0">
              <a:defRPr>
                <a:solidFill>
                  <a:schemeClr val="tx1"/>
                </a:solidFill>
                <a:latin typeface="Tahoma" pitchFamily="34" charset="0"/>
                <a:ea typeface="宋体" pitchFamily="2" charset="-122"/>
              </a:defRPr>
            </a:lvl4pPr>
            <a:lvl5pPr marL="2057400" indent="-228600" defTabSz="0" eaLnBrk="0" hangingPunct="0">
              <a:defRPr>
                <a:solidFill>
                  <a:schemeClr val="tx1"/>
                </a:solidFill>
                <a:latin typeface="Tahoma" pitchFamily="34" charset="0"/>
                <a:ea typeface="宋体" pitchFamily="2" charset="-122"/>
              </a:defRPr>
            </a:lvl5pPr>
            <a:lvl6pPr marL="2514600" indent="-228600" defTabSz="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defTabSz="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defTabSz="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defTabSz="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80000"/>
              </a:lnSpc>
              <a:spcBef>
                <a:spcPct val="20000"/>
              </a:spcBef>
              <a:buClr>
                <a:srgbClr val="6699FF"/>
              </a:buClr>
              <a:buSzPct val="100000"/>
              <a:buFont typeface="Wingdings" pitchFamily="2" charset="2"/>
              <a:buChar char="Ø"/>
            </a:pPr>
            <a:r>
              <a:rPr lang="zh-CN" altLang="en-US" sz="2400">
                <a:latin typeface="Times New Roman" pitchFamily="18" charset="0"/>
                <a:sym typeface="Times New Roman" pitchFamily="18" charset="0"/>
              </a:rPr>
              <a:t>仍可取</a:t>
            </a:r>
          </a:p>
        </p:txBody>
      </p:sp>
      <p:sp>
        <p:nvSpPr>
          <p:cNvPr id="14343" name="Rectangle 2"/>
          <p:cNvSpPr>
            <a:spLocks noGrp="1" noChangeArrowheads="1"/>
          </p:cNvSpPr>
          <p:nvPr/>
        </p:nvSpPr>
        <p:spPr bwMode="auto">
          <a:xfrm>
            <a:off x="971550" y="2420938"/>
            <a:ext cx="7772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0" eaLnBrk="0" hangingPunct="0">
              <a:defRPr>
                <a:solidFill>
                  <a:schemeClr val="tx1"/>
                </a:solidFill>
                <a:latin typeface="Tahoma" pitchFamily="34" charset="0"/>
                <a:ea typeface="宋体" pitchFamily="2" charset="-122"/>
              </a:defRPr>
            </a:lvl1pPr>
            <a:lvl2pPr marL="742950" indent="-285750" defTabSz="0" eaLnBrk="0" hangingPunct="0">
              <a:defRPr>
                <a:solidFill>
                  <a:schemeClr val="tx1"/>
                </a:solidFill>
                <a:latin typeface="Tahoma" pitchFamily="34" charset="0"/>
                <a:ea typeface="宋体" pitchFamily="2" charset="-122"/>
              </a:defRPr>
            </a:lvl2pPr>
            <a:lvl3pPr marL="1143000" indent="-228600" defTabSz="0" eaLnBrk="0" hangingPunct="0">
              <a:defRPr>
                <a:solidFill>
                  <a:schemeClr val="tx1"/>
                </a:solidFill>
                <a:latin typeface="Tahoma" pitchFamily="34" charset="0"/>
                <a:ea typeface="宋体" pitchFamily="2" charset="-122"/>
              </a:defRPr>
            </a:lvl3pPr>
            <a:lvl4pPr marL="1600200" indent="-228600" defTabSz="0" eaLnBrk="0" hangingPunct="0">
              <a:defRPr>
                <a:solidFill>
                  <a:schemeClr val="tx1"/>
                </a:solidFill>
                <a:latin typeface="Tahoma" pitchFamily="34" charset="0"/>
                <a:ea typeface="宋体" pitchFamily="2" charset="-122"/>
              </a:defRPr>
            </a:lvl4pPr>
            <a:lvl5pPr marL="2057400" indent="-228600" defTabSz="0" eaLnBrk="0" hangingPunct="0">
              <a:defRPr>
                <a:solidFill>
                  <a:schemeClr val="tx1"/>
                </a:solidFill>
                <a:latin typeface="Tahoma" pitchFamily="34" charset="0"/>
                <a:ea typeface="宋体" pitchFamily="2" charset="-122"/>
              </a:defRPr>
            </a:lvl5pPr>
            <a:lvl6pPr marL="2514600" indent="-228600" defTabSz="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defTabSz="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defTabSz="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defTabSz="0" eaLnBrk="0" fontAlgn="base" hangingPunct="0">
              <a:spcBef>
                <a:spcPct val="0"/>
              </a:spcBef>
              <a:spcAft>
                <a:spcPct val="0"/>
              </a:spcAft>
              <a:defRPr>
                <a:solidFill>
                  <a:schemeClr val="tx1"/>
                </a:solidFill>
                <a:latin typeface="Tahoma" pitchFamily="34" charset="0"/>
                <a:ea typeface="宋体" pitchFamily="2" charset="-122"/>
              </a:defRPr>
            </a:lvl9pPr>
          </a:lstStyle>
          <a:p>
            <a:pPr marL="0" indent="0" eaLnBrk="1" hangingPunct="1">
              <a:lnSpc>
                <a:spcPct val="150000"/>
              </a:lnSpc>
              <a:buClr>
                <a:srgbClr val="6699FF"/>
              </a:buClr>
              <a:buSzPct val="100000"/>
              <a:buFont typeface="Wingdings" pitchFamily="2" charset="2"/>
              <a:buNone/>
              <a:tabLst>
                <a:tab pos="444500" algn="l"/>
              </a:tabLst>
            </a:pPr>
            <a:r>
              <a:rPr lang="zh-CN" altLang="en-US" sz="2400" dirty="0">
                <a:latin typeface="Times New Roman" pitchFamily="18" charset="0"/>
                <a:sym typeface="Times New Roman" pitchFamily="18" charset="0"/>
              </a:rPr>
              <a:t>作为检验统计量。对U的取值进行类似分析，当</a:t>
            </a:r>
            <a:r>
              <a:rPr lang="zh-CN" altLang="en-US" sz="2400" dirty="0" smtClean="0">
                <a:latin typeface="Times New Roman" pitchFamily="18" charset="0"/>
                <a:sym typeface="Times New Roman" pitchFamily="18" charset="0"/>
              </a:rPr>
              <a:t>观测值偏小时</a:t>
            </a:r>
            <a:r>
              <a:rPr lang="zh-CN" altLang="en-US" sz="2400" dirty="0">
                <a:latin typeface="Times New Roman" pitchFamily="18" charset="0"/>
                <a:sym typeface="Times New Roman" pitchFamily="18" charset="0"/>
              </a:rPr>
              <a:t>，应拒绝H</a:t>
            </a:r>
            <a:r>
              <a:rPr lang="zh-CN" altLang="en-US" sz="2400" baseline="-25000" dirty="0">
                <a:latin typeface="Times New Roman" pitchFamily="18" charset="0"/>
                <a:sym typeface="Times New Roman" pitchFamily="18" charset="0"/>
              </a:rPr>
              <a:t>0</a:t>
            </a:r>
            <a:r>
              <a:rPr lang="zh-CN" altLang="en-US" sz="2400" dirty="0">
                <a:latin typeface="Times New Roman" pitchFamily="18" charset="0"/>
                <a:sym typeface="Times New Roman" pitchFamily="18" charset="0"/>
              </a:rPr>
              <a:t>。故</a:t>
            </a:r>
            <a:r>
              <a:rPr lang="zh-CN" altLang="en-US" sz="2400" dirty="0">
                <a:solidFill>
                  <a:srgbClr val="0070C0"/>
                </a:solidFill>
                <a:latin typeface="Times New Roman" pitchFamily="18" charset="0"/>
                <a:sym typeface="Times New Roman" pitchFamily="18" charset="0"/>
              </a:rPr>
              <a:t>拒绝域</a:t>
            </a:r>
            <a:r>
              <a:rPr lang="zh-CN" altLang="en-US" sz="2400" dirty="0">
                <a:latin typeface="Times New Roman" pitchFamily="18" charset="0"/>
                <a:sym typeface="Times New Roman" pitchFamily="18" charset="0"/>
              </a:rPr>
              <a:t>为</a:t>
            </a:r>
          </a:p>
          <a:p>
            <a:pPr eaLnBrk="1" hangingPunct="1">
              <a:lnSpc>
                <a:spcPct val="150000"/>
              </a:lnSpc>
              <a:buClr>
                <a:srgbClr val="6699FF"/>
              </a:buClr>
              <a:buSzPct val="100000"/>
              <a:buFont typeface="Wingdings" pitchFamily="2" charset="2"/>
              <a:buChar char="Ø"/>
            </a:pPr>
            <a:endParaRPr lang="zh-CN" altLang="en-US" sz="2400" dirty="0">
              <a:latin typeface="Times New Roman" pitchFamily="18" charset="0"/>
              <a:sym typeface="Times New Roman" pitchFamily="18" charset="0"/>
            </a:endParaRPr>
          </a:p>
          <a:p>
            <a:pPr eaLnBrk="1" hangingPunct="1">
              <a:lnSpc>
                <a:spcPct val="150000"/>
              </a:lnSpc>
              <a:buClr>
                <a:srgbClr val="6699FF"/>
              </a:buClr>
              <a:buSzPct val="100000"/>
              <a:buFont typeface="Wingdings" pitchFamily="2" charset="2"/>
              <a:buChar char="Ø"/>
            </a:pPr>
            <a:endParaRPr lang="zh-CN" altLang="en-US" sz="2400" dirty="0">
              <a:latin typeface="Times New Roman" pitchFamily="18" charset="0"/>
              <a:sym typeface="Times New Roman" pitchFamily="18" charset="0"/>
            </a:endParaRPr>
          </a:p>
        </p:txBody>
      </p:sp>
      <p:sp>
        <p:nvSpPr>
          <p:cNvPr id="8" name="TextBox 7"/>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235438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animEffect transition="in" filter="blinds(horizontal)">
                                      <p:cBhvr>
                                        <p:cTn id="7" dur="500"/>
                                        <p:tgtEl>
                                          <p:spTgt spid="542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5458" name="Object 2"/>
          <p:cNvGraphicFramePr>
            <a:graphicFrameLocks noChangeAspect="1"/>
          </p:cNvGraphicFramePr>
          <p:nvPr/>
        </p:nvGraphicFramePr>
        <p:xfrm>
          <a:off x="2771775" y="4365625"/>
          <a:ext cx="3546475" cy="1189038"/>
        </p:xfrm>
        <a:graphic>
          <a:graphicData uri="http://schemas.openxmlformats.org/presentationml/2006/ole">
            <mc:AlternateContent xmlns:mc="http://schemas.openxmlformats.org/markup-compatibility/2006">
              <mc:Choice xmlns:v="urn:schemas-microsoft-com:vml" Requires="v">
                <p:oleObj spid="_x0000_s13847" name="公式" r:id="rId3" imgW="1310688" imgH="434340" progId="Equation.3">
                  <p:embed/>
                </p:oleObj>
              </mc:Choice>
              <mc:Fallback>
                <p:oleObj name="公式" r:id="rId3" imgW="1310688" imgH="4343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4365625"/>
                        <a:ext cx="3546475"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
          <p:cNvGrpSpPr>
            <a:grpSpLocks/>
          </p:cNvGrpSpPr>
          <p:nvPr/>
        </p:nvGrpSpPr>
        <p:grpSpPr bwMode="auto">
          <a:xfrm>
            <a:off x="609600" y="193675"/>
            <a:ext cx="8153400" cy="3476626"/>
            <a:chOff x="240" y="122"/>
            <a:chExt cx="5136" cy="2190"/>
          </a:xfrm>
        </p:grpSpPr>
        <p:sp>
          <p:nvSpPr>
            <p:cNvPr id="15384" name="Rectangle 4"/>
            <p:cNvSpPr>
              <a:spLocks noChangeArrowheads="1"/>
            </p:cNvSpPr>
            <p:nvPr/>
          </p:nvSpPr>
          <p:spPr bwMode="auto">
            <a:xfrm>
              <a:off x="240" y="136"/>
              <a:ext cx="5136" cy="2176"/>
            </a:xfrm>
            <a:prstGeom prst="rect">
              <a:avLst/>
            </a:prstGeom>
            <a:ln/>
            <a:extLst/>
          </p:spPr>
          <p:style>
            <a:lnRef idx="1">
              <a:schemeClr val="accent1"/>
            </a:lnRef>
            <a:fillRef idx="2">
              <a:schemeClr val="accent1"/>
            </a:fillRef>
            <a:effectRef idx="1">
              <a:schemeClr val="accent1"/>
            </a:effectRef>
            <a:fontRef idx="minor">
              <a:schemeClr val="dk1"/>
            </a:fontRef>
          </p:style>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nSpc>
                  <a:spcPct val="115000"/>
                </a:lnSpc>
              </a:pPr>
              <a:r>
                <a:rPr kumimoji="1" lang="zh-CN" altLang="en-US" sz="3200" b="1" dirty="0">
                  <a:solidFill>
                    <a:srgbClr val="000000"/>
                  </a:solidFill>
                  <a:latin typeface="Times New Roman" pitchFamily="18" charset="0"/>
                </a:rPr>
                <a:t>例  某织物强力指标</a:t>
              </a:r>
              <a:r>
                <a:rPr kumimoji="1" lang="en-US" altLang="zh-CN" sz="3200" b="1" i="1" dirty="0">
                  <a:solidFill>
                    <a:srgbClr val="000000"/>
                  </a:solidFill>
                  <a:latin typeface="Times New Roman" pitchFamily="18" charset="0"/>
                </a:rPr>
                <a:t>X</a:t>
              </a:r>
              <a:r>
                <a:rPr kumimoji="1" lang="zh-CN" altLang="en-US" sz="3200" b="1" dirty="0">
                  <a:solidFill>
                    <a:srgbClr val="000000"/>
                  </a:solidFill>
                  <a:latin typeface="Times New Roman" pitchFamily="18" charset="0"/>
                </a:rPr>
                <a:t>的均值      </a:t>
              </a:r>
              <a:r>
                <a:rPr kumimoji="1" lang="en-US" altLang="zh-CN" sz="3200" b="1" dirty="0">
                  <a:solidFill>
                    <a:srgbClr val="000000"/>
                  </a:solidFill>
                  <a:latin typeface="Times New Roman" pitchFamily="18" charset="0"/>
                </a:rPr>
                <a:t>=21</a:t>
              </a:r>
              <a:r>
                <a:rPr kumimoji="1" lang="zh-CN" altLang="en-US" sz="3200" b="1" dirty="0">
                  <a:solidFill>
                    <a:srgbClr val="000000"/>
                  </a:solidFill>
                  <a:latin typeface="Times New Roman" pitchFamily="18" charset="0"/>
                </a:rPr>
                <a:t>公斤</a:t>
              </a:r>
              <a:r>
                <a:rPr kumimoji="1" lang="en-US" altLang="zh-CN" sz="3200" b="1" dirty="0">
                  <a:solidFill>
                    <a:srgbClr val="000000"/>
                  </a:solidFill>
                  <a:latin typeface="Times New Roman" pitchFamily="18" charset="0"/>
                </a:rPr>
                <a:t>.  </a:t>
              </a:r>
              <a:r>
                <a:rPr kumimoji="1" lang="zh-CN" altLang="en-US" sz="3200" b="1" dirty="0">
                  <a:solidFill>
                    <a:srgbClr val="000000"/>
                  </a:solidFill>
                  <a:latin typeface="Times New Roman" pitchFamily="18" charset="0"/>
                </a:rPr>
                <a:t>改进工艺后生产一批织物，今从中取</a:t>
              </a:r>
              <a:r>
                <a:rPr kumimoji="1" lang="en-US" altLang="zh-CN" sz="3200" b="1" dirty="0">
                  <a:solidFill>
                    <a:srgbClr val="000000"/>
                  </a:solidFill>
                  <a:latin typeface="Times New Roman" pitchFamily="18" charset="0"/>
                </a:rPr>
                <a:t>30</a:t>
              </a:r>
              <a:r>
                <a:rPr kumimoji="1" lang="zh-CN" altLang="en-US" sz="3200" b="1" dirty="0">
                  <a:solidFill>
                    <a:srgbClr val="000000"/>
                  </a:solidFill>
                  <a:latin typeface="Times New Roman" pitchFamily="18" charset="0"/>
                </a:rPr>
                <a:t>件，测得     </a:t>
              </a:r>
              <a:r>
                <a:rPr kumimoji="1" lang="en-US" altLang="zh-CN" sz="3200" b="1" dirty="0">
                  <a:solidFill>
                    <a:srgbClr val="000000"/>
                  </a:solidFill>
                  <a:latin typeface="Times New Roman" pitchFamily="18" charset="0"/>
                </a:rPr>
                <a:t>=21.55</a:t>
              </a:r>
              <a:r>
                <a:rPr kumimoji="1" lang="zh-CN" altLang="en-US" sz="3200" b="1" dirty="0">
                  <a:solidFill>
                    <a:srgbClr val="000000"/>
                  </a:solidFill>
                  <a:latin typeface="Times New Roman" pitchFamily="18" charset="0"/>
                </a:rPr>
                <a:t>公斤</a:t>
              </a:r>
              <a:r>
                <a:rPr kumimoji="1" lang="en-US" altLang="zh-CN" sz="3200" b="1" dirty="0">
                  <a:solidFill>
                    <a:srgbClr val="000000"/>
                  </a:solidFill>
                  <a:latin typeface="Times New Roman" pitchFamily="18" charset="0"/>
                </a:rPr>
                <a:t>.   </a:t>
              </a:r>
              <a:r>
                <a:rPr kumimoji="1" lang="zh-CN" altLang="en-US" sz="3200" b="1" dirty="0">
                  <a:solidFill>
                    <a:srgbClr val="000000"/>
                  </a:solidFill>
                  <a:latin typeface="Times New Roman" pitchFamily="18" charset="0"/>
                </a:rPr>
                <a:t>假设强力指标服从正态分布                    且已知    </a:t>
              </a:r>
              <a:r>
                <a:rPr kumimoji="1" lang="en-US" altLang="zh-CN" sz="3200" b="1" dirty="0">
                  <a:solidFill>
                    <a:srgbClr val="000000"/>
                  </a:solidFill>
                  <a:latin typeface="Times New Roman" pitchFamily="18" charset="0"/>
                </a:rPr>
                <a:t>=1.2</a:t>
              </a:r>
              <a:r>
                <a:rPr kumimoji="1" lang="zh-CN" altLang="en-US" sz="3200" b="1" dirty="0">
                  <a:solidFill>
                    <a:srgbClr val="000000"/>
                  </a:solidFill>
                  <a:latin typeface="Times New Roman" pitchFamily="18" charset="0"/>
                </a:rPr>
                <a:t>公斤， 问在显著性水平    </a:t>
              </a:r>
              <a:r>
                <a:rPr kumimoji="1" lang="en-US" altLang="zh-CN" sz="3200" b="1" dirty="0">
                  <a:solidFill>
                    <a:srgbClr val="000000"/>
                  </a:solidFill>
                  <a:latin typeface="Times New Roman" pitchFamily="18" charset="0"/>
                </a:rPr>
                <a:t>=0.01</a:t>
              </a:r>
              <a:r>
                <a:rPr kumimoji="1" lang="zh-CN" altLang="en-US" sz="3200" b="1" dirty="0">
                  <a:solidFill>
                    <a:srgbClr val="000000"/>
                  </a:solidFill>
                  <a:latin typeface="Times New Roman" pitchFamily="18" charset="0"/>
                </a:rPr>
                <a:t>下，新生产织物比过去的织物强力是否有提高</a:t>
              </a:r>
              <a:r>
                <a:rPr kumimoji="1" lang="en-US" altLang="zh-CN" sz="3200" b="1" dirty="0">
                  <a:solidFill>
                    <a:srgbClr val="000000"/>
                  </a:solidFill>
                  <a:latin typeface="Times New Roman" pitchFamily="18" charset="0"/>
                </a:rPr>
                <a:t>?</a:t>
              </a:r>
            </a:p>
          </p:txBody>
        </p:sp>
        <p:graphicFrame>
          <p:nvGraphicFramePr>
            <p:cNvPr id="15366" name="Object 5"/>
            <p:cNvGraphicFramePr>
              <a:graphicFrameLocks noChangeAspect="1"/>
            </p:cNvGraphicFramePr>
            <p:nvPr/>
          </p:nvGraphicFramePr>
          <p:xfrm>
            <a:off x="3504" y="122"/>
            <a:ext cx="342" cy="406"/>
          </p:xfrm>
          <a:graphic>
            <a:graphicData uri="http://schemas.openxmlformats.org/presentationml/2006/ole">
              <mc:AlternateContent xmlns:mc="http://schemas.openxmlformats.org/markup-compatibility/2006">
                <mc:Choice xmlns:v="urn:schemas-microsoft-com:vml" Requires="v">
                  <p:oleObj spid="_x0000_s13848" name="公式" r:id="rId5" imgW="182952" imgH="221052" progId="Equation.3">
                    <p:embed/>
                  </p:oleObj>
                </mc:Choice>
                <mc:Fallback>
                  <p:oleObj name="公式" r:id="rId5" imgW="182952" imgH="22105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 y="122"/>
                          <a:ext cx="342"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6"/>
            <p:cNvGraphicFramePr>
              <a:graphicFrameLocks noChangeAspect="1"/>
            </p:cNvGraphicFramePr>
            <p:nvPr/>
          </p:nvGraphicFramePr>
          <p:xfrm>
            <a:off x="594" y="912"/>
            <a:ext cx="270" cy="288"/>
          </p:xfrm>
          <a:graphic>
            <a:graphicData uri="http://schemas.openxmlformats.org/presentationml/2006/ole">
              <mc:AlternateContent xmlns:mc="http://schemas.openxmlformats.org/markup-compatibility/2006">
                <mc:Choice xmlns:v="urn:schemas-microsoft-com:vml" Requires="v">
                  <p:oleObj spid="_x0000_s13849" name="公式" r:id="rId7" imgW="167616" imgH="182880" progId="Equation.3">
                    <p:embed/>
                  </p:oleObj>
                </mc:Choice>
                <mc:Fallback>
                  <p:oleObj name="公式" r:id="rId7" imgW="167616" imgH="182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 y="912"/>
                          <a:ext cx="27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7"/>
            <p:cNvGraphicFramePr>
              <a:graphicFrameLocks noChangeAspect="1"/>
            </p:cNvGraphicFramePr>
            <p:nvPr/>
          </p:nvGraphicFramePr>
          <p:xfrm>
            <a:off x="2610" y="1296"/>
            <a:ext cx="270" cy="247"/>
          </p:xfrm>
          <a:graphic>
            <a:graphicData uri="http://schemas.openxmlformats.org/presentationml/2006/ole">
              <mc:AlternateContent xmlns:mc="http://schemas.openxmlformats.org/markup-compatibility/2006">
                <mc:Choice xmlns:v="urn:schemas-microsoft-com:vml" Requires="v">
                  <p:oleObj spid="_x0000_s13850" name="公式" r:id="rId9" imgW="144720" imgH="129612" progId="Equation.3">
                    <p:embed/>
                  </p:oleObj>
                </mc:Choice>
                <mc:Fallback>
                  <p:oleObj name="公式" r:id="rId9" imgW="144720" imgH="1296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0" y="1296"/>
                          <a:ext cx="27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8"/>
            <p:cNvGraphicFramePr>
              <a:graphicFrameLocks noChangeAspect="1"/>
            </p:cNvGraphicFramePr>
            <p:nvPr/>
          </p:nvGraphicFramePr>
          <p:xfrm>
            <a:off x="2316" y="1922"/>
            <a:ext cx="71" cy="135"/>
          </p:xfrm>
          <a:graphic>
            <a:graphicData uri="http://schemas.openxmlformats.org/presentationml/2006/ole">
              <mc:AlternateContent xmlns:mc="http://schemas.openxmlformats.org/markup-compatibility/2006">
                <mc:Choice xmlns:v="urn:schemas-microsoft-com:vml" Requires="v">
                  <p:oleObj spid="_x0000_s13851" name="公式" r:id="rId11" imgW="114151" imgH="215619" progId="Equation.3">
                    <p:embed/>
                  </p:oleObj>
                </mc:Choice>
                <mc:Fallback>
                  <p:oleObj name="公式" r:id="rId11" imgW="114151"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6" y="1922"/>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0" name="Object 9"/>
            <p:cNvGraphicFramePr>
              <a:graphicFrameLocks noChangeAspect="1"/>
            </p:cNvGraphicFramePr>
            <p:nvPr/>
          </p:nvGraphicFramePr>
          <p:xfrm>
            <a:off x="2316" y="1922"/>
            <a:ext cx="71" cy="135"/>
          </p:xfrm>
          <a:graphic>
            <a:graphicData uri="http://schemas.openxmlformats.org/presentationml/2006/ole">
              <mc:AlternateContent xmlns:mc="http://schemas.openxmlformats.org/markup-compatibility/2006">
                <mc:Choice xmlns:v="urn:schemas-microsoft-com:vml" Requires="v">
                  <p:oleObj spid="_x0000_s13852" name="公式" r:id="rId13" imgW="114151" imgH="215619" progId="Equation.3">
                    <p:embed/>
                  </p:oleObj>
                </mc:Choice>
                <mc:Fallback>
                  <p:oleObj name="公式" r:id="rId13" imgW="114151"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6" y="1922"/>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1" name="Object 10"/>
            <p:cNvGraphicFramePr>
              <a:graphicFrameLocks noChangeAspect="1"/>
            </p:cNvGraphicFramePr>
            <p:nvPr/>
          </p:nvGraphicFramePr>
          <p:xfrm>
            <a:off x="2316" y="1922"/>
            <a:ext cx="71" cy="135"/>
          </p:xfrm>
          <a:graphic>
            <a:graphicData uri="http://schemas.openxmlformats.org/presentationml/2006/ole">
              <mc:AlternateContent xmlns:mc="http://schemas.openxmlformats.org/markup-compatibility/2006">
                <mc:Choice xmlns:v="urn:schemas-microsoft-com:vml" Requires="v">
                  <p:oleObj spid="_x0000_s13853" name="公式" r:id="rId14" imgW="114151" imgH="215619" progId="Equation.3">
                    <p:embed/>
                  </p:oleObj>
                </mc:Choice>
                <mc:Fallback>
                  <p:oleObj name="公式" r:id="rId14" imgW="114151"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6" y="1922"/>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2" name="Object 11"/>
            <p:cNvGraphicFramePr>
              <a:graphicFrameLocks noChangeAspect="1"/>
            </p:cNvGraphicFramePr>
            <p:nvPr/>
          </p:nvGraphicFramePr>
          <p:xfrm>
            <a:off x="2316" y="1922"/>
            <a:ext cx="71" cy="135"/>
          </p:xfrm>
          <a:graphic>
            <a:graphicData uri="http://schemas.openxmlformats.org/presentationml/2006/ole">
              <mc:AlternateContent xmlns:mc="http://schemas.openxmlformats.org/markup-compatibility/2006">
                <mc:Choice xmlns:v="urn:schemas-microsoft-com:vml" Requires="v">
                  <p:oleObj spid="_x0000_s13854" name="公式" r:id="rId15" imgW="114151" imgH="215619" progId="Equation.3">
                    <p:embed/>
                  </p:oleObj>
                </mc:Choice>
                <mc:Fallback>
                  <p:oleObj name="公式" r:id="rId15" imgW="114151"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6" y="1922"/>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3" name="Object 12"/>
            <p:cNvGraphicFramePr>
              <a:graphicFrameLocks noChangeAspect="1"/>
            </p:cNvGraphicFramePr>
            <p:nvPr/>
          </p:nvGraphicFramePr>
          <p:xfrm>
            <a:off x="576" y="1241"/>
            <a:ext cx="1150" cy="391"/>
          </p:xfrm>
          <a:graphic>
            <a:graphicData uri="http://schemas.openxmlformats.org/presentationml/2006/ole">
              <mc:AlternateContent xmlns:mc="http://schemas.openxmlformats.org/markup-compatibility/2006">
                <mc:Choice xmlns:v="urn:schemas-microsoft-com:vml" Requires="v">
                  <p:oleObj spid="_x0000_s13855" name="公式" r:id="rId16" imgW="662904" imgH="221052" progId="Equation.3">
                    <p:embed/>
                  </p:oleObj>
                </mc:Choice>
                <mc:Fallback>
                  <p:oleObj name="公式" r:id="rId16" imgW="662904" imgH="22105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6" y="1241"/>
                          <a:ext cx="1150"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4" name="Object 13"/>
            <p:cNvGraphicFramePr>
              <a:graphicFrameLocks noChangeAspect="1"/>
            </p:cNvGraphicFramePr>
            <p:nvPr/>
          </p:nvGraphicFramePr>
          <p:xfrm>
            <a:off x="1104" y="1672"/>
            <a:ext cx="270" cy="248"/>
          </p:xfrm>
          <a:graphic>
            <a:graphicData uri="http://schemas.openxmlformats.org/presentationml/2006/ole">
              <mc:AlternateContent xmlns:mc="http://schemas.openxmlformats.org/markup-compatibility/2006">
                <mc:Choice xmlns:v="urn:schemas-microsoft-com:vml" Requires="v">
                  <p:oleObj spid="_x0000_s13856" name="公式" r:id="rId18" imgW="144720" imgH="129612" progId="Equation.3">
                    <p:embed/>
                  </p:oleObj>
                </mc:Choice>
                <mc:Fallback>
                  <p:oleObj name="公式" r:id="rId18" imgW="144720" imgH="129612"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04" y="1672"/>
                          <a:ext cx="27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5470" name="Rectangle 14"/>
          <p:cNvSpPr>
            <a:spLocks noChangeArrowheads="1"/>
          </p:cNvSpPr>
          <p:nvPr/>
        </p:nvSpPr>
        <p:spPr bwMode="auto">
          <a:xfrm>
            <a:off x="457200" y="3687763"/>
            <a:ext cx="5060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b="1">
                <a:solidFill>
                  <a:srgbClr val="000000"/>
                </a:solidFill>
                <a:latin typeface="宋体" pitchFamily="2" charset="-122"/>
              </a:rPr>
              <a:t>解</a:t>
            </a:r>
            <a:r>
              <a:rPr kumimoji="1" lang="en-US" altLang="zh-CN" sz="3200" b="1">
                <a:solidFill>
                  <a:srgbClr val="000000"/>
                </a:solidFill>
                <a:latin typeface="宋体" pitchFamily="2" charset="-122"/>
              </a:rPr>
              <a:t>:</a:t>
            </a:r>
            <a:r>
              <a:rPr kumimoji="1" lang="zh-CN" altLang="en-US" sz="3200" b="1">
                <a:solidFill>
                  <a:srgbClr val="000000"/>
                </a:solidFill>
                <a:latin typeface="宋体" pitchFamily="2" charset="-122"/>
              </a:rPr>
              <a:t>提出假设</a:t>
            </a:r>
            <a:r>
              <a:rPr kumimoji="1" lang="en-US" altLang="zh-CN" sz="3200" b="1">
                <a:solidFill>
                  <a:srgbClr val="000000"/>
                </a:solidFill>
                <a:latin typeface="宋体" pitchFamily="2" charset="-122"/>
              </a:rPr>
              <a:t>:            </a:t>
            </a:r>
          </a:p>
        </p:txBody>
      </p:sp>
      <p:graphicFrame>
        <p:nvGraphicFramePr>
          <p:cNvPr id="275471" name="Object 15"/>
          <p:cNvGraphicFramePr>
            <a:graphicFrameLocks noChangeAspect="1"/>
          </p:cNvGraphicFramePr>
          <p:nvPr/>
        </p:nvGraphicFramePr>
        <p:xfrm>
          <a:off x="3059113" y="3716338"/>
          <a:ext cx="4114800" cy="606425"/>
        </p:xfrm>
        <a:graphic>
          <a:graphicData uri="http://schemas.openxmlformats.org/presentationml/2006/ole">
            <mc:AlternateContent xmlns:mc="http://schemas.openxmlformats.org/markup-compatibility/2006">
              <mc:Choice xmlns:v="urn:schemas-microsoft-com:vml" Requires="v">
                <p:oleObj spid="_x0000_s13857" name="公式" r:id="rId20" imgW="1539216" imgH="221052" progId="Equation.3">
                  <p:embed/>
                </p:oleObj>
              </mc:Choice>
              <mc:Fallback>
                <p:oleObj name="公式" r:id="rId20" imgW="1539216" imgH="221052"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59113" y="3716338"/>
                        <a:ext cx="411480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5472" name="Rectangle 16"/>
          <p:cNvSpPr>
            <a:spLocks noChangeArrowheads="1"/>
          </p:cNvSpPr>
          <p:nvPr/>
        </p:nvSpPr>
        <p:spPr bwMode="auto">
          <a:xfrm>
            <a:off x="1116013" y="4581525"/>
            <a:ext cx="1809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a:solidFill>
                  <a:srgbClr val="000000"/>
                </a:solidFill>
                <a:latin typeface="宋体" pitchFamily="2" charset="-122"/>
              </a:rPr>
              <a:t>取统计量</a:t>
            </a:r>
          </a:p>
        </p:txBody>
      </p:sp>
      <p:grpSp>
        <p:nvGrpSpPr>
          <p:cNvPr id="3" name="Group 17"/>
          <p:cNvGrpSpPr>
            <a:grpSpLocks/>
          </p:cNvGrpSpPr>
          <p:nvPr/>
        </p:nvGrpSpPr>
        <p:grpSpPr bwMode="auto">
          <a:xfrm>
            <a:off x="1116013" y="5649913"/>
            <a:ext cx="5478462" cy="668337"/>
            <a:chOff x="338" y="3497"/>
            <a:chExt cx="3451" cy="421"/>
          </a:xfrm>
        </p:grpSpPr>
        <p:sp>
          <p:nvSpPr>
            <p:cNvPr id="15382" name="Rectangle 18"/>
            <p:cNvSpPr>
              <a:spLocks noChangeArrowheads="1"/>
            </p:cNvSpPr>
            <p:nvPr/>
          </p:nvSpPr>
          <p:spPr bwMode="auto">
            <a:xfrm>
              <a:off x="338" y="3504"/>
              <a:ext cx="164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a:solidFill>
                    <a:srgbClr val="000000"/>
                  </a:solidFill>
                  <a:latin typeface="宋体" pitchFamily="2" charset="-122"/>
                </a:rPr>
                <a:t>否定域为 </a:t>
              </a:r>
              <a:r>
                <a:rPr kumimoji="1" lang="en-US" altLang="zh-CN" sz="3200" b="1" i="1">
                  <a:solidFill>
                    <a:srgbClr val="000000"/>
                  </a:solidFill>
                  <a:latin typeface="Times New Roman" pitchFamily="18" charset="0"/>
                </a:rPr>
                <a:t>W </a:t>
              </a:r>
              <a:r>
                <a:rPr kumimoji="1" lang="en-US" altLang="zh-CN" sz="3200" b="1">
                  <a:solidFill>
                    <a:srgbClr val="000000"/>
                  </a:solidFill>
                  <a:latin typeface="Times New Roman" pitchFamily="18" charset="0"/>
                </a:rPr>
                <a:t>:</a:t>
              </a:r>
            </a:p>
          </p:txBody>
        </p:sp>
        <p:graphicFrame>
          <p:nvGraphicFramePr>
            <p:cNvPr id="15365" name="Object 19"/>
            <p:cNvGraphicFramePr>
              <a:graphicFrameLocks noChangeAspect="1"/>
            </p:cNvGraphicFramePr>
            <p:nvPr>
              <p:extLst>
                <p:ext uri="{D42A27DB-BD31-4B8C-83A1-F6EECF244321}">
                  <p14:modId xmlns:p14="http://schemas.microsoft.com/office/powerpoint/2010/main" val="51347824"/>
                </p:ext>
              </p:extLst>
            </p:nvPr>
          </p:nvGraphicFramePr>
          <p:xfrm>
            <a:off x="2138" y="3497"/>
            <a:ext cx="957" cy="421"/>
          </p:xfrm>
          <a:graphic>
            <a:graphicData uri="http://schemas.openxmlformats.org/presentationml/2006/ole">
              <mc:AlternateContent xmlns:mc="http://schemas.openxmlformats.org/markup-compatibility/2006">
                <mc:Choice xmlns:v="urn:schemas-microsoft-com:vml" Requires="v">
                  <p:oleObj spid="_x0000_s13858" name="Equation" r:id="rId22" imgW="533160" imgH="228600" progId="Equation.DSMT4">
                    <p:embed/>
                  </p:oleObj>
                </mc:Choice>
                <mc:Fallback>
                  <p:oleObj name="Equation" r:id="rId22" imgW="533160" imgH="228600" progId="Equation.DSMT4">
                    <p:embed/>
                    <p:pic>
                      <p:nvPicPr>
                        <p:cNvPr id="0" name=""/>
                        <p:cNvPicPr>
                          <a:picLocks noChangeAspect="1" noChangeArrowheads="1"/>
                        </p:cNvPicPr>
                        <p:nvPr/>
                      </p:nvPicPr>
                      <p:blipFill>
                        <a:blip r:embed="rId23"/>
                        <a:srcRect/>
                        <a:stretch>
                          <a:fillRect/>
                        </a:stretch>
                      </p:blipFill>
                      <p:spPr bwMode="auto">
                        <a:xfrm>
                          <a:off x="2138" y="3497"/>
                          <a:ext cx="957" cy="421"/>
                        </a:xfrm>
                        <a:prstGeom prst="rect">
                          <a:avLst/>
                        </a:prstGeom>
                        <a:solidFill>
                          <a:srgbClr val="56FFD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3" name="Rectangle 20"/>
            <p:cNvSpPr>
              <a:spLocks noChangeArrowheads="1"/>
            </p:cNvSpPr>
            <p:nvPr/>
          </p:nvSpPr>
          <p:spPr bwMode="auto">
            <a:xfrm>
              <a:off x="3079" y="3523"/>
              <a:ext cx="7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3200" b="1">
                  <a:solidFill>
                    <a:srgbClr val="000000"/>
                  </a:solidFill>
                  <a:latin typeface="Times New Roman" pitchFamily="18" charset="0"/>
                </a:rPr>
                <a:t>=2.33</a:t>
              </a:r>
              <a:endParaRPr kumimoji="1" lang="en-US" altLang="zh-CN" sz="3200" b="1">
                <a:solidFill>
                  <a:srgbClr val="000000"/>
                </a:solidFill>
                <a:latin typeface="宋体" pitchFamily="2" charset="-122"/>
              </a:endParaRPr>
            </a:p>
          </p:txBody>
        </p:sp>
      </p:grpSp>
      <p:grpSp>
        <p:nvGrpSpPr>
          <p:cNvPr id="4" name="Group 21"/>
          <p:cNvGrpSpPr>
            <a:grpSpLocks/>
          </p:cNvGrpSpPr>
          <p:nvPr/>
        </p:nvGrpSpPr>
        <p:grpSpPr bwMode="auto">
          <a:xfrm>
            <a:off x="6443663" y="4581525"/>
            <a:ext cx="2514600" cy="936625"/>
            <a:chOff x="4176" y="2784"/>
            <a:chExt cx="1584" cy="625"/>
          </a:xfrm>
        </p:grpSpPr>
        <p:sp>
          <p:nvSpPr>
            <p:cNvPr id="15381" name="AutoShape 22"/>
            <p:cNvSpPr>
              <a:spLocks noChangeArrowheads="1"/>
            </p:cNvSpPr>
            <p:nvPr/>
          </p:nvSpPr>
          <p:spPr bwMode="auto">
            <a:xfrm>
              <a:off x="4176" y="2784"/>
              <a:ext cx="1584" cy="625"/>
            </a:xfrm>
            <a:prstGeom prst="wedgeRoundRectCallout">
              <a:avLst>
                <a:gd name="adj1" fmla="val -115940"/>
                <a:gd name="adj2" fmla="val 66523"/>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lnSpc>
                  <a:spcPct val="120000"/>
                </a:lnSpc>
              </a:pPr>
              <a:r>
                <a:rPr kumimoji="1" lang="en-US" altLang="zh-CN" sz="2400" b="1">
                  <a:solidFill>
                    <a:srgbClr val="000000"/>
                  </a:solidFill>
                  <a:latin typeface="Times New Roman" pitchFamily="18" charset="0"/>
                </a:rPr>
                <a:t>                 </a:t>
              </a:r>
              <a:r>
                <a:rPr kumimoji="1" lang="zh-CN" altLang="en-US" sz="2400" b="1">
                  <a:solidFill>
                    <a:srgbClr val="000000"/>
                  </a:solidFill>
                  <a:latin typeface="Times New Roman" pitchFamily="18" charset="0"/>
                </a:rPr>
                <a:t>是</a:t>
              </a:r>
            </a:p>
            <a:p>
              <a:pPr algn="ctr" eaLnBrk="1" hangingPunct="1">
                <a:lnSpc>
                  <a:spcPct val="120000"/>
                </a:lnSpc>
              </a:pPr>
              <a:r>
                <a:rPr kumimoji="1" lang="zh-CN" altLang="en-US" sz="2400" b="1">
                  <a:solidFill>
                    <a:srgbClr val="000000"/>
                  </a:solidFill>
                  <a:latin typeface="Times New Roman" pitchFamily="18" charset="0"/>
                </a:rPr>
                <a:t>一小概率事件</a:t>
              </a:r>
            </a:p>
          </p:txBody>
        </p:sp>
        <p:graphicFrame>
          <p:nvGraphicFramePr>
            <p:cNvPr id="15364" name="Object 23"/>
            <p:cNvGraphicFramePr>
              <a:graphicFrameLocks noChangeAspect="1"/>
            </p:cNvGraphicFramePr>
            <p:nvPr>
              <p:extLst>
                <p:ext uri="{D42A27DB-BD31-4B8C-83A1-F6EECF244321}">
                  <p14:modId xmlns:p14="http://schemas.microsoft.com/office/powerpoint/2010/main" val="955454305"/>
                </p:ext>
              </p:extLst>
            </p:nvPr>
          </p:nvGraphicFramePr>
          <p:xfrm>
            <a:off x="4371" y="2806"/>
            <a:ext cx="851" cy="283"/>
          </p:xfrm>
          <a:graphic>
            <a:graphicData uri="http://schemas.openxmlformats.org/presentationml/2006/ole">
              <mc:AlternateContent xmlns:mc="http://schemas.openxmlformats.org/markup-compatibility/2006">
                <mc:Choice xmlns:v="urn:schemas-microsoft-com:vml" Requires="v">
                  <p:oleObj spid="_x0000_s13859" name="Equation" r:id="rId24" imgW="583920" imgH="190440" progId="Equation.DSMT4">
                    <p:embed/>
                  </p:oleObj>
                </mc:Choice>
                <mc:Fallback>
                  <p:oleObj name="Equation" r:id="rId24" imgW="583920" imgH="190440" progId="Equation.DSMT4">
                    <p:embed/>
                    <p:pic>
                      <p:nvPicPr>
                        <p:cNvPr id="0" name=""/>
                        <p:cNvPicPr>
                          <a:picLocks noChangeAspect="1" noChangeArrowheads="1"/>
                        </p:cNvPicPr>
                        <p:nvPr/>
                      </p:nvPicPr>
                      <p:blipFill>
                        <a:blip r:embed="rId25"/>
                        <a:srcRect/>
                        <a:stretch>
                          <a:fillRect/>
                        </a:stretch>
                      </p:blipFill>
                      <p:spPr bwMode="auto">
                        <a:xfrm>
                          <a:off x="4371" y="2806"/>
                          <a:ext cx="851"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995297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75470"/>
                                        </p:tgtEl>
                                        <p:attrNameLst>
                                          <p:attrName>style.visibility</p:attrName>
                                        </p:attrNameLst>
                                      </p:cBhvr>
                                      <p:to>
                                        <p:strVal val="visible"/>
                                      </p:to>
                                    </p:set>
                                    <p:anim calcmode="lin" valueType="num">
                                      <p:cBhvr additive="base">
                                        <p:cTn id="12" dur="500" fill="hold"/>
                                        <p:tgtEl>
                                          <p:spTgt spid="275470"/>
                                        </p:tgtEl>
                                        <p:attrNameLst>
                                          <p:attrName>ppt_x</p:attrName>
                                        </p:attrNameLst>
                                      </p:cBhvr>
                                      <p:tavLst>
                                        <p:tav tm="0">
                                          <p:val>
                                            <p:strVal val="0-#ppt_w/2"/>
                                          </p:val>
                                        </p:tav>
                                        <p:tav tm="100000">
                                          <p:val>
                                            <p:strVal val="#ppt_x"/>
                                          </p:val>
                                        </p:tav>
                                      </p:tavLst>
                                    </p:anim>
                                    <p:anim calcmode="lin" valueType="num">
                                      <p:cBhvr additive="base">
                                        <p:cTn id="13" dur="500" fill="hold"/>
                                        <p:tgtEl>
                                          <p:spTgt spid="27547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2" fill="hold" nodeType="afterEffect">
                                  <p:stCondLst>
                                    <p:cond delay="0"/>
                                  </p:stCondLst>
                                  <p:childTnLst>
                                    <p:set>
                                      <p:cBhvr>
                                        <p:cTn id="16" dur="1" fill="hold">
                                          <p:stCondLst>
                                            <p:cond delay="0"/>
                                          </p:stCondLst>
                                        </p:cTn>
                                        <p:tgtEl>
                                          <p:spTgt spid="275471"/>
                                        </p:tgtEl>
                                        <p:attrNameLst>
                                          <p:attrName>style.visibility</p:attrName>
                                        </p:attrNameLst>
                                      </p:cBhvr>
                                      <p:to>
                                        <p:strVal val="visible"/>
                                      </p:to>
                                    </p:set>
                                    <p:anim calcmode="lin" valueType="num">
                                      <p:cBhvr additive="base">
                                        <p:cTn id="17" dur="500" fill="hold"/>
                                        <p:tgtEl>
                                          <p:spTgt spid="275471"/>
                                        </p:tgtEl>
                                        <p:attrNameLst>
                                          <p:attrName>ppt_x</p:attrName>
                                        </p:attrNameLst>
                                      </p:cBhvr>
                                      <p:tavLst>
                                        <p:tav tm="0">
                                          <p:val>
                                            <p:strVal val="1+#ppt_w/2"/>
                                          </p:val>
                                        </p:tav>
                                        <p:tav tm="100000">
                                          <p:val>
                                            <p:strVal val="#ppt_x"/>
                                          </p:val>
                                        </p:tav>
                                      </p:tavLst>
                                    </p:anim>
                                    <p:anim calcmode="lin" valueType="num">
                                      <p:cBhvr additive="base">
                                        <p:cTn id="18" dur="500" fill="hold"/>
                                        <p:tgtEl>
                                          <p:spTgt spid="27547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75472"/>
                                        </p:tgtEl>
                                        <p:attrNameLst>
                                          <p:attrName>style.visibility</p:attrName>
                                        </p:attrNameLst>
                                      </p:cBhvr>
                                      <p:to>
                                        <p:strVal val="visible"/>
                                      </p:to>
                                    </p:set>
                                    <p:anim calcmode="lin" valueType="num">
                                      <p:cBhvr additive="base">
                                        <p:cTn id="23" dur="500" fill="hold"/>
                                        <p:tgtEl>
                                          <p:spTgt spid="275472"/>
                                        </p:tgtEl>
                                        <p:attrNameLst>
                                          <p:attrName>ppt_x</p:attrName>
                                        </p:attrNameLst>
                                      </p:cBhvr>
                                      <p:tavLst>
                                        <p:tav tm="0">
                                          <p:val>
                                            <p:strVal val="#ppt_x"/>
                                          </p:val>
                                        </p:tav>
                                        <p:tav tm="100000">
                                          <p:val>
                                            <p:strVal val="#ppt_x"/>
                                          </p:val>
                                        </p:tav>
                                      </p:tavLst>
                                    </p:anim>
                                    <p:anim calcmode="lin" valueType="num">
                                      <p:cBhvr additive="base">
                                        <p:cTn id="24" dur="500" fill="hold"/>
                                        <p:tgtEl>
                                          <p:spTgt spid="275472"/>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2" presetClass="entr" presetSubtype="2" fill="hold" nodeType="afterEffect">
                                  <p:stCondLst>
                                    <p:cond delay="0"/>
                                  </p:stCondLst>
                                  <p:childTnLst>
                                    <p:set>
                                      <p:cBhvr>
                                        <p:cTn id="27" dur="1" fill="hold">
                                          <p:stCondLst>
                                            <p:cond delay="0"/>
                                          </p:stCondLst>
                                        </p:cTn>
                                        <p:tgtEl>
                                          <p:spTgt spid="275458"/>
                                        </p:tgtEl>
                                        <p:attrNameLst>
                                          <p:attrName>style.visibility</p:attrName>
                                        </p:attrNameLst>
                                      </p:cBhvr>
                                      <p:to>
                                        <p:strVal val="visible"/>
                                      </p:to>
                                    </p:set>
                                    <p:animEffect transition="in" filter="wipe(right)">
                                      <p:cBhvr>
                                        <p:cTn id="28" dur="500"/>
                                        <p:tgtEl>
                                          <p:spTgt spid="27545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1+#ppt_w/2"/>
                                          </p:val>
                                        </p:tav>
                                        <p:tav tm="100000">
                                          <p:val>
                                            <p:strVal val="#ppt_x"/>
                                          </p:val>
                                        </p:tav>
                                      </p:tavLst>
                                    </p:anim>
                                    <p:anim calcmode="lin" valueType="num">
                                      <p:cBhvr additive="base">
                                        <p:cTn id="3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70" grpId="0" autoUpdateAnimBg="0"/>
      <p:bldP spid="27547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00113" y="1557338"/>
            <a:ext cx="8001000" cy="1135062"/>
            <a:chOff x="432" y="1872"/>
            <a:chExt cx="5040" cy="715"/>
          </a:xfrm>
        </p:grpSpPr>
        <p:sp>
          <p:nvSpPr>
            <p:cNvPr id="16393" name="Rectangle 3"/>
            <p:cNvSpPr>
              <a:spLocks noChangeArrowheads="1"/>
            </p:cNvSpPr>
            <p:nvPr/>
          </p:nvSpPr>
          <p:spPr bwMode="auto">
            <a:xfrm>
              <a:off x="432" y="1872"/>
              <a:ext cx="50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a:solidFill>
                    <a:srgbClr val="000000"/>
                  </a:solidFill>
                  <a:latin typeface="Times New Roman" pitchFamily="18" charset="0"/>
                </a:rPr>
                <a:t>代入     </a:t>
              </a:r>
              <a:r>
                <a:rPr kumimoji="1" lang="en-US" altLang="zh-CN" sz="3200" b="1">
                  <a:solidFill>
                    <a:srgbClr val="000000"/>
                  </a:solidFill>
                  <a:latin typeface="Times New Roman" pitchFamily="18" charset="0"/>
                </a:rPr>
                <a:t>=1.2, </a:t>
              </a:r>
              <a:r>
                <a:rPr kumimoji="1" lang="en-US" altLang="zh-CN" sz="3200" b="1" i="1">
                  <a:solidFill>
                    <a:srgbClr val="000000"/>
                  </a:solidFill>
                  <a:latin typeface="Times New Roman" pitchFamily="18" charset="0"/>
                </a:rPr>
                <a:t>n</a:t>
              </a:r>
              <a:r>
                <a:rPr kumimoji="1" lang="en-US" altLang="zh-CN" sz="3200" b="1">
                  <a:solidFill>
                    <a:srgbClr val="000000"/>
                  </a:solidFill>
                  <a:latin typeface="Times New Roman" pitchFamily="18" charset="0"/>
                </a:rPr>
                <a:t>=30</a:t>
              </a:r>
              <a:r>
                <a:rPr kumimoji="1" lang="zh-CN" altLang="en-US" sz="3200" b="1">
                  <a:solidFill>
                    <a:srgbClr val="000000"/>
                  </a:solidFill>
                  <a:latin typeface="Times New Roman" pitchFamily="18" charset="0"/>
                </a:rPr>
                <a:t>，</a:t>
              </a:r>
              <a:r>
                <a:rPr kumimoji="1" lang="zh-CN" altLang="zh-CN" sz="3200" b="1">
                  <a:solidFill>
                    <a:srgbClr val="000000"/>
                  </a:solidFill>
                  <a:latin typeface="Times New Roman" pitchFamily="18" charset="0"/>
                </a:rPr>
                <a:t>并由样本值计算得</a:t>
              </a:r>
              <a:r>
                <a:rPr kumimoji="1" lang="zh-CN" altLang="en-US" sz="3200" b="1">
                  <a:solidFill>
                    <a:srgbClr val="000000"/>
                  </a:solidFill>
                  <a:latin typeface="Times New Roman" pitchFamily="18" charset="0"/>
                </a:rPr>
                <a:t>统计</a:t>
              </a:r>
            </a:p>
          </p:txBody>
        </p:sp>
        <p:graphicFrame>
          <p:nvGraphicFramePr>
            <p:cNvPr id="16386" name="Object 4"/>
            <p:cNvGraphicFramePr>
              <a:graphicFrameLocks noChangeAspect="1"/>
            </p:cNvGraphicFramePr>
            <p:nvPr/>
          </p:nvGraphicFramePr>
          <p:xfrm>
            <a:off x="1094" y="1961"/>
            <a:ext cx="270" cy="247"/>
          </p:xfrm>
          <a:graphic>
            <a:graphicData uri="http://schemas.openxmlformats.org/presentationml/2006/ole">
              <mc:AlternateContent xmlns:mc="http://schemas.openxmlformats.org/markup-compatibility/2006">
                <mc:Choice xmlns:v="urn:schemas-microsoft-com:vml" Requires="v">
                  <p:oleObj spid="_x0000_s14379" name="公式" r:id="rId3" imgW="144720" imgH="129612" progId="Equation.3">
                    <p:embed/>
                  </p:oleObj>
                </mc:Choice>
                <mc:Fallback>
                  <p:oleObj name="公式" r:id="rId3" imgW="144720" imgH="1296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 y="1961"/>
                          <a:ext cx="27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Rectangle 5"/>
            <p:cNvSpPr>
              <a:spLocks noChangeArrowheads="1"/>
            </p:cNvSpPr>
            <p:nvPr/>
          </p:nvSpPr>
          <p:spPr bwMode="auto">
            <a:xfrm>
              <a:off x="467" y="2222"/>
              <a:ext cx="20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b="1">
                  <a:solidFill>
                    <a:srgbClr val="000000"/>
                  </a:solidFill>
                  <a:latin typeface="Times New Roman" pitchFamily="18" charset="0"/>
                </a:rPr>
                <a:t>量</a:t>
              </a:r>
              <a:r>
                <a:rPr kumimoji="1" lang="en-US" altLang="zh-CN" sz="3200" b="1" i="1">
                  <a:solidFill>
                    <a:srgbClr val="000000"/>
                  </a:solidFill>
                  <a:latin typeface="Times New Roman" pitchFamily="18" charset="0"/>
                </a:rPr>
                <a:t>U</a:t>
              </a:r>
              <a:r>
                <a:rPr kumimoji="1" lang="zh-CN" altLang="en-US" sz="3200" b="1">
                  <a:solidFill>
                    <a:srgbClr val="000000"/>
                  </a:solidFill>
                  <a:latin typeface="Times New Roman" pitchFamily="18" charset="0"/>
                </a:rPr>
                <a:t>的实测值</a:t>
              </a:r>
            </a:p>
          </p:txBody>
        </p:sp>
      </p:grpSp>
      <p:sp>
        <p:nvSpPr>
          <p:cNvPr id="276486" name="Rectangle 6"/>
          <p:cNvSpPr>
            <a:spLocks noChangeArrowheads="1"/>
          </p:cNvSpPr>
          <p:nvPr/>
        </p:nvSpPr>
        <p:spPr bwMode="auto">
          <a:xfrm>
            <a:off x="2916238" y="2997200"/>
            <a:ext cx="23637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3200" b="1" i="1">
                <a:solidFill>
                  <a:srgbClr val="000000"/>
                </a:solidFill>
                <a:latin typeface="Times New Roman" pitchFamily="18" charset="0"/>
              </a:rPr>
              <a:t>U</a:t>
            </a:r>
            <a:r>
              <a:rPr kumimoji="1" lang="en-US" altLang="zh-CN" sz="3200" b="1">
                <a:solidFill>
                  <a:srgbClr val="000000"/>
                </a:solidFill>
                <a:latin typeface="Times New Roman" pitchFamily="18" charset="0"/>
              </a:rPr>
              <a:t>=2.51&gt;2.33</a:t>
            </a:r>
          </a:p>
        </p:txBody>
      </p:sp>
      <p:sp>
        <p:nvSpPr>
          <p:cNvPr id="276487" name="Rectangle 7"/>
          <p:cNvSpPr>
            <a:spLocks noChangeArrowheads="1"/>
          </p:cNvSpPr>
          <p:nvPr/>
        </p:nvSpPr>
        <p:spPr bwMode="auto">
          <a:xfrm>
            <a:off x="900113" y="3789363"/>
            <a:ext cx="32432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a:solidFill>
                  <a:srgbClr val="000000"/>
                </a:solidFill>
                <a:latin typeface="Times New Roman" pitchFamily="18" charset="0"/>
              </a:rPr>
              <a:t>故拒绝原假设</a:t>
            </a:r>
            <a:r>
              <a:rPr kumimoji="1" lang="en-US" altLang="zh-CN" sz="3200" b="1" i="1">
                <a:solidFill>
                  <a:srgbClr val="000000"/>
                </a:solidFill>
                <a:latin typeface="Times New Roman" pitchFamily="18" charset="0"/>
              </a:rPr>
              <a:t>H</a:t>
            </a:r>
            <a:r>
              <a:rPr kumimoji="1" lang="en-US" altLang="zh-CN" sz="3200" b="1" baseline="-25000">
                <a:solidFill>
                  <a:srgbClr val="000000"/>
                </a:solidFill>
                <a:latin typeface="Times New Roman" pitchFamily="18" charset="0"/>
              </a:rPr>
              <a:t>0 </a:t>
            </a:r>
            <a:r>
              <a:rPr kumimoji="1" lang="en-US" altLang="zh-CN" sz="3200" b="1">
                <a:solidFill>
                  <a:srgbClr val="000000"/>
                </a:solidFill>
                <a:latin typeface="Times New Roman" pitchFamily="18" charset="0"/>
              </a:rPr>
              <a:t>.</a:t>
            </a:r>
            <a:endParaRPr kumimoji="1" lang="en-US" altLang="zh-CN" sz="3200" b="1" baseline="-25000">
              <a:solidFill>
                <a:srgbClr val="000000"/>
              </a:solidFill>
              <a:latin typeface="Times New Roman" pitchFamily="18" charset="0"/>
            </a:endParaRPr>
          </a:p>
        </p:txBody>
      </p:sp>
      <p:sp>
        <p:nvSpPr>
          <p:cNvPr id="276488" name="AutoShape 8"/>
          <p:cNvSpPr>
            <a:spLocks noChangeArrowheads="1"/>
          </p:cNvSpPr>
          <p:nvPr/>
        </p:nvSpPr>
        <p:spPr bwMode="auto">
          <a:xfrm>
            <a:off x="5867400" y="2565400"/>
            <a:ext cx="2667000" cy="1066800"/>
          </a:xfrm>
          <a:prstGeom prst="wedgeRoundRectCallout">
            <a:avLst>
              <a:gd name="adj1" fmla="val -79880"/>
              <a:gd name="adj2" fmla="val -6995"/>
              <a:gd name="adj3"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2800" b="1">
                <a:solidFill>
                  <a:srgbClr val="000000"/>
                </a:solidFill>
                <a:latin typeface="Times New Roman" pitchFamily="18" charset="0"/>
              </a:rPr>
              <a:t>落入否定域</a:t>
            </a:r>
          </a:p>
        </p:txBody>
      </p:sp>
      <p:sp>
        <p:nvSpPr>
          <p:cNvPr id="276489" name="Rectangle 9"/>
          <p:cNvSpPr>
            <a:spLocks noChangeArrowheads="1"/>
          </p:cNvSpPr>
          <p:nvPr/>
        </p:nvSpPr>
        <p:spPr bwMode="auto">
          <a:xfrm>
            <a:off x="1052513" y="4564063"/>
            <a:ext cx="723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b="1">
                <a:solidFill>
                  <a:srgbClr val="000000"/>
                </a:solidFill>
                <a:latin typeface="Times New Roman" pitchFamily="18" charset="0"/>
              </a:rPr>
              <a:t>         </a:t>
            </a:r>
            <a:r>
              <a:rPr kumimoji="1" lang="zh-CN" altLang="en-US" sz="3200" b="1">
                <a:solidFill>
                  <a:srgbClr val="000000"/>
                </a:solidFill>
                <a:latin typeface="Times New Roman" pitchFamily="18" charset="0"/>
              </a:rPr>
              <a:t>这时可能犯第一类“弃真”错误，犯错误的概率不超过</a:t>
            </a:r>
            <a:r>
              <a:rPr kumimoji="1" lang="en-US" altLang="zh-CN" sz="3200" b="1">
                <a:solidFill>
                  <a:srgbClr val="000000"/>
                </a:solidFill>
                <a:latin typeface="Times New Roman" pitchFamily="18" charset="0"/>
              </a:rPr>
              <a:t>0.01.</a:t>
            </a:r>
          </a:p>
        </p:txBody>
      </p:sp>
    </p:spTree>
    <p:extLst>
      <p:ext uri="{BB962C8B-B14F-4D97-AF65-F5344CB8AC3E}">
        <p14:creationId xmlns:p14="http://schemas.microsoft.com/office/powerpoint/2010/main" val="582326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76486"/>
                                        </p:tgtEl>
                                        <p:attrNameLst>
                                          <p:attrName>style.visibility</p:attrName>
                                        </p:attrNameLst>
                                      </p:cBhvr>
                                      <p:to>
                                        <p:strVal val="visible"/>
                                      </p:to>
                                    </p:set>
                                    <p:animEffect transition="in" filter="wipe(right)">
                                      <p:cBhvr>
                                        <p:cTn id="12" dur="500"/>
                                        <p:tgtEl>
                                          <p:spTgt spid="2764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76488"/>
                                        </p:tgtEl>
                                        <p:attrNameLst>
                                          <p:attrName>style.visibility</p:attrName>
                                        </p:attrNameLst>
                                      </p:cBhvr>
                                      <p:to>
                                        <p:strVal val="visible"/>
                                      </p:to>
                                    </p:set>
                                    <p:anim calcmode="lin" valueType="num">
                                      <p:cBhvr additive="base">
                                        <p:cTn id="17" dur="500" fill="hold"/>
                                        <p:tgtEl>
                                          <p:spTgt spid="276488"/>
                                        </p:tgtEl>
                                        <p:attrNameLst>
                                          <p:attrName>ppt_x</p:attrName>
                                        </p:attrNameLst>
                                      </p:cBhvr>
                                      <p:tavLst>
                                        <p:tav tm="0">
                                          <p:val>
                                            <p:strVal val="1+#ppt_w/2"/>
                                          </p:val>
                                        </p:tav>
                                        <p:tav tm="100000">
                                          <p:val>
                                            <p:strVal val="#ppt_x"/>
                                          </p:val>
                                        </p:tav>
                                      </p:tavLst>
                                    </p:anim>
                                    <p:anim calcmode="lin" valueType="num">
                                      <p:cBhvr additive="base">
                                        <p:cTn id="18" dur="500" fill="hold"/>
                                        <p:tgtEl>
                                          <p:spTgt spid="27648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76487"/>
                                        </p:tgtEl>
                                        <p:attrNameLst>
                                          <p:attrName>style.visibility</p:attrName>
                                        </p:attrNameLst>
                                      </p:cBhvr>
                                      <p:to>
                                        <p:strVal val="visible"/>
                                      </p:to>
                                    </p:set>
                                    <p:animEffect transition="in" filter="wipe(left)">
                                      <p:cBhvr>
                                        <p:cTn id="23" dur="500"/>
                                        <p:tgtEl>
                                          <p:spTgt spid="27648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76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6" grpId="0" autoUpdateAnimBg="0"/>
      <p:bldP spid="276487" grpId="0" autoUpdateAnimBg="0"/>
      <p:bldP spid="276488" grpId="0" animBg="1" autoUpdateAnimBg="0"/>
      <p:bldP spid="27648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ext Box 2"/>
          <p:cNvSpPr txBox="1">
            <a:spLocks noChangeArrowheads="1"/>
          </p:cNvSpPr>
          <p:nvPr/>
        </p:nvSpPr>
        <p:spPr bwMode="auto">
          <a:xfrm>
            <a:off x="828675" y="404664"/>
            <a:ext cx="7632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b="1">
                <a:solidFill>
                  <a:srgbClr val="000000"/>
                </a:solidFill>
                <a:latin typeface="黑体" pitchFamily="49" charset="-122"/>
                <a:ea typeface="黑体" pitchFamily="49" charset="-122"/>
              </a:rPr>
              <a:t>例 </a:t>
            </a:r>
            <a:r>
              <a:rPr kumimoji="1" lang="zh-CN" altLang="en-US" sz="3200">
                <a:solidFill>
                  <a:srgbClr val="000000"/>
                </a:solidFill>
                <a:latin typeface="Times New Roman" pitchFamily="18" charset="0"/>
                <a:ea typeface="楷体_GB2312" pitchFamily="49" charset="-122"/>
              </a:rPr>
              <a:t>某厂生产小型马达</a:t>
            </a:r>
            <a:r>
              <a:rPr kumimoji="1" lang="en-US" altLang="zh-CN" sz="3200">
                <a:solidFill>
                  <a:srgbClr val="000000"/>
                </a:solidFill>
                <a:latin typeface="Times New Roman" pitchFamily="18" charset="0"/>
                <a:ea typeface="楷体_GB2312" pitchFamily="49" charset="-122"/>
              </a:rPr>
              <a:t>,</a:t>
            </a:r>
            <a:r>
              <a:rPr kumimoji="1" lang="zh-CN" altLang="en-US" sz="3200">
                <a:solidFill>
                  <a:srgbClr val="000000"/>
                </a:solidFill>
                <a:latin typeface="Times New Roman" pitchFamily="18" charset="0"/>
                <a:ea typeface="楷体_GB2312" pitchFamily="49" charset="-122"/>
              </a:rPr>
              <a:t>说明书上写着</a:t>
            </a:r>
            <a:r>
              <a:rPr kumimoji="1" lang="en-US" altLang="zh-CN" sz="3200">
                <a:solidFill>
                  <a:srgbClr val="000000"/>
                </a:solidFill>
                <a:latin typeface="Times New Roman" pitchFamily="18" charset="0"/>
                <a:ea typeface="楷体_GB2312" pitchFamily="49" charset="-122"/>
              </a:rPr>
              <a:t>:</a:t>
            </a:r>
            <a:r>
              <a:rPr kumimoji="1" lang="zh-CN" altLang="en-US" sz="3200">
                <a:solidFill>
                  <a:srgbClr val="000000"/>
                </a:solidFill>
                <a:latin typeface="Times New Roman" pitchFamily="18" charset="0"/>
                <a:ea typeface="楷体_GB2312" pitchFamily="49" charset="-122"/>
              </a:rPr>
              <a:t>在正常负载下平均消耗电流不超过</a:t>
            </a:r>
            <a:r>
              <a:rPr kumimoji="1" lang="en-US" altLang="zh-CN" sz="3200">
                <a:solidFill>
                  <a:srgbClr val="000000"/>
                </a:solidFill>
                <a:latin typeface="Times New Roman" pitchFamily="18" charset="0"/>
                <a:ea typeface="楷体_GB2312" pitchFamily="49" charset="-122"/>
              </a:rPr>
              <a:t>0.8 </a:t>
            </a:r>
            <a:r>
              <a:rPr kumimoji="1" lang="zh-CN" altLang="en-US" sz="3200">
                <a:solidFill>
                  <a:srgbClr val="000000"/>
                </a:solidFill>
                <a:latin typeface="Times New Roman" pitchFamily="18" charset="0"/>
                <a:ea typeface="楷体_GB2312" pitchFamily="49" charset="-122"/>
              </a:rPr>
              <a:t>安培</a:t>
            </a:r>
            <a:r>
              <a:rPr kumimoji="1" lang="en-US" altLang="zh-CN" sz="3200">
                <a:solidFill>
                  <a:srgbClr val="000000"/>
                </a:solidFill>
                <a:latin typeface="Times New Roman" pitchFamily="18" charset="0"/>
                <a:ea typeface="楷体_GB2312" pitchFamily="49" charset="-122"/>
              </a:rPr>
              <a:t>.</a:t>
            </a:r>
          </a:p>
        </p:txBody>
      </p:sp>
      <p:sp>
        <p:nvSpPr>
          <p:cNvPr id="277507" name="Text Box 3"/>
          <p:cNvSpPr txBox="1">
            <a:spLocks noChangeArrowheads="1"/>
          </p:cNvSpPr>
          <p:nvPr/>
        </p:nvSpPr>
        <p:spPr bwMode="auto">
          <a:xfrm>
            <a:off x="684213" y="4797277"/>
            <a:ext cx="996950" cy="579437"/>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假设</a:t>
            </a:r>
          </a:p>
        </p:txBody>
      </p:sp>
      <p:sp>
        <p:nvSpPr>
          <p:cNvPr id="277508" name="Text Box 4"/>
          <p:cNvSpPr txBox="1">
            <a:spLocks noChangeArrowheads="1"/>
          </p:cNvSpPr>
          <p:nvPr/>
        </p:nvSpPr>
        <p:spPr bwMode="auto">
          <a:xfrm>
            <a:off x="827088" y="1374627"/>
            <a:ext cx="77057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dirty="0">
                <a:solidFill>
                  <a:srgbClr val="000000"/>
                </a:solidFill>
                <a:latin typeface="Times New Roman" pitchFamily="18" charset="0"/>
                <a:ea typeface="楷体_GB2312" pitchFamily="49" charset="-122"/>
              </a:rPr>
              <a:t>　　</a:t>
            </a:r>
            <a:r>
              <a:rPr kumimoji="1" lang="zh-CN" altLang="en-US" sz="3200" dirty="0">
                <a:solidFill>
                  <a:srgbClr val="000000"/>
                </a:solidFill>
                <a:latin typeface="Times New Roman" pitchFamily="18" charset="0"/>
                <a:ea typeface="楷体_GB2312" pitchFamily="49" charset="-122"/>
              </a:rPr>
              <a:t>随机测试</a:t>
            </a:r>
            <a:r>
              <a:rPr kumimoji="1" lang="en-US" altLang="zh-CN" sz="3200" dirty="0">
                <a:solidFill>
                  <a:srgbClr val="000000"/>
                </a:solidFill>
                <a:latin typeface="Times New Roman" pitchFamily="18" charset="0"/>
                <a:ea typeface="楷体_GB2312" pitchFamily="49" charset="-122"/>
              </a:rPr>
              <a:t>16</a:t>
            </a:r>
            <a:r>
              <a:rPr kumimoji="1" lang="zh-CN" altLang="en-US" sz="3200" dirty="0">
                <a:solidFill>
                  <a:srgbClr val="000000"/>
                </a:solidFill>
                <a:latin typeface="Times New Roman" pitchFamily="18" charset="0"/>
                <a:ea typeface="楷体_GB2312" pitchFamily="49" charset="-122"/>
              </a:rPr>
              <a:t>台马达</a:t>
            </a:r>
            <a:r>
              <a:rPr kumimoji="1" lang="en-US" altLang="zh-CN" sz="3200" dirty="0">
                <a:solidFill>
                  <a:srgbClr val="000000"/>
                </a:solidFill>
                <a:latin typeface="Times New Roman" pitchFamily="18" charset="0"/>
                <a:ea typeface="楷体_GB2312" pitchFamily="49" charset="-122"/>
              </a:rPr>
              <a:t>, </a:t>
            </a:r>
            <a:r>
              <a:rPr kumimoji="1" lang="zh-CN" altLang="en-US" sz="3200" dirty="0">
                <a:solidFill>
                  <a:srgbClr val="000000"/>
                </a:solidFill>
                <a:latin typeface="Times New Roman" pitchFamily="18" charset="0"/>
                <a:ea typeface="楷体_GB2312" pitchFamily="49" charset="-122"/>
              </a:rPr>
              <a:t>平均消耗电流为</a:t>
            </a:r>
            <a:r>
              <a:rPr kumimoji="1" lang="en-US" altLang="zh-CN" sz="3200" dirty="0">
                <a:solidFill>
                  <a:srgbClr val="000000"/>
                </a:solidFill>
                <a:latin typeface="Times New Roman" pitchFamily="18" charset="0"/>
                <a:ea typeface="楷体_GB2312" pitchFamily="49" charset="-122"/>
              </a:rPr>
              <a:t>0.92</a:t>
            </a:r>
            <a:r>
              <a:rPr kumimoji="1" lang="zh-CN" altLang="en-US" sz="3200" dirty="0">
                <a:solidFill>
                  <a:srgbClr val="000000"/>
                </a:solidFill>
                <a:latin typeface="Times New Roman" pitchFamily="18" charset="0"/>
                <a:ea typeface="楷体_GB2312" pitchFamily="49" charset="-122"/>
              </a:rPr>
              <a:t>安培，标准差为</a:t>
            </a:r>
            <a:r>
              <a:rPr kumimoji="1" lang="en-US" altLang="zh-CN" sz="3200" dirty="0">
                <a:solidFill>
                  <a:srgbClr val="000000"/>
                </a:solidFill>
                <a:latin typeface="Times New Roman" pitchFamily="18" charset="0"/>
                <a:ea typeface="楷体_GB2312" pitchFamily="49" charset="-122"/>
              </a:rPr>
              <a:t>0.32</a:t>
            </a:r>
            <a:r>
              <a:rPr kumimoji="1" lang="zh-CN" altLang="en-US" sz="3200" dirty="0">
                <a:solidFill>
                  <a:srgbClr val="000000"/>
                </a:solidFill>
                <a:latin typeface="Times New Roman" pitchFamily="18" charset="0"/>
                <a:ea typeface="楷体_GB2312" pitchFamily="49" charset="-122"/>
              </a:rPr>
              <a:t>安培</a:t>
            </a:r>
            <a:r>
              <a:rPr kumimoji="1" lang="en-US" altLang="zh-CN" sz="3200" dirty="0">
                <a:solidFill>
                  <a:srgbClr val="000000"/>
                </a:solidFill>
                <a:latin typeface="Times New Roman" pitchFamily="18" charset="0"/>
                <a:ea typeface="楷体_GB2312" pitchFamily="49" charset="-122"/>
              </a:rPr>
              <a:t>.</a:t>
            </a:r>
            <a:r>
              <a:rPr kumimoji="1" lang="en-US" altLang="zh-CN" sz="3600" dirty="0">
                <a:solidFill>
                  <a:srgbClr val="000000"/>
                </a:solidFill>
                <a:latin typeface="Times New Roman" pitchFamily="18" charset="0"/>
                <a:ea typeface="楷体_GB2312" pitchFamily="49" charset="-122"/>
              </a:rPr>
              <a:t> </a:t>
            </a:r>
          </a:p>
        </p:txBody>
      </p:sp>
      <p:sp>
        <p:nvSpPr>
          <p:cNvPr id="277509" name="Text Box 5"/>
          <p:cNvSpPr txBox="1">
            <a:spLocks noChangeArrowheads="1"/>
          </p:cNvSpPr>
          <p:nvPr/>
        </p:nvSpPr>
        <p:spPr bwMode="auto">
          <a:xfrm>
            <a:off x="755650" y="2493814"/>
            <a:ext cx="76009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a:solidFill>
                  <a:srgbClr val="000000"/>
                </a:solidFill>
                <a:latin typeface="Times New Roman" pitchFamily="18" charset="0"/>
                <a:ea typeface="楷体_GB2312" pitchFamily="49" charset="-122"/>
              </a:rPr>
              <a:t>　　</a:t>
            </a:r>
            <a:r>
              <a:rPr kumimoji="1" lang="zh-CN" altLang="en-US" sz="3200">
                <a:solidFill>
                  <a:srgbClr val="000000"/>
                </a:solidFill>
                <a:latin typeface="Times New Roman" pitchFamily="18" charset="0"/>
                <a:ea typeface="楷体_GB2312" pitchFamily="49" charset="-122"/>
              </a:rPr>
              <a:t>设马达所消耗的电流 服从正态分布</a:t>
            </a:r>
            <a:r>
              <a:rPr kumimoji="1" lang="en-US" altLang="zh-CN" sz="3200">
                <a:solidFill>
                  <a:srgbClr val="000000"/>
                </a:solidFill>
                <a:latin typeface="Times New Roman" pitchFamily="18" charset="0"/>
                <a:ea typeface="楷体_GB2312" pitchFamily="49" charset="-122"/>
              </a:rPr>
              <a:t>,  </a:t>
            </a:r>
          </a:p>
          <a:p>
            <a:pPr eaLnBrk="1" hangingPunct="1"/>
            <a:r>
              <a:rPr kumimoji="1" lang="zh-CN" altLang="en-US" sz="3200">
                <a:solidFill>
                  <a:srgbClr val="000000"/>
                </a:solidFill>
                <a:latin typeface="Times New Roman" pitchFamily="18" charset="0"/>
                <a:ea typeface="楷体_GB2312" pitchFamily="49" charset="-122"/>
              </a:rPr>
              <a:t>取显著性水平为</a:t>
            </a:r>
            <a:r>
              <a:rPr kumimoji="1" lang="zh-CN" altLang="en-US" sz="3200" i="1">
                <a:solidFill>
                  <a:srgbClr val="000000"/>
                </a:solidFill>
                <a:latin typeface="Times New Roman" pitchFamily="18" charset="0"/>
                <a:ea typeface="楷体_GB2312" pitchFamily="49" charset="-122"/>
                <a:sym typeface="Symbol" pitchFamily="18" charset="2"/>
              </a:rPr>
              <a:t></a:t>
            </a:r>
            <a:r>
              <a:rPr kumimoji="1" lang="zh-CN" altLang="en-US" sz="3200">
                <a:solidFill>
                  <a:srgbClr val="000000"/>
                </a:solidFill>
                <a:latin typeface="Times New Roman" pitchFamily="18" charset="0"/>
                <a:ea typeface="楷体_GB2312" pitchFamily="49" charset="-122"/>
                <a:sym typeface="Math1"/>
              </a:rPr>
              <a:t> </a:t>
            </a:r>
            <a:r>
              <a:rPr kumimoji="1" lang="en-US" altLang="zh-CN" sz="3200">
                <a:solidFill>
                  <a:srgbClr val="000000"/>
                </a:solidFill>
                <a:latin typeface="Times New Roman" pitchFamily="18" charset="0"/>
                <a:ea typeface="楷体_GB2312" pitchFamily="49" charset="-122"/>
                <a:sym typeface="Math1"/>
              </a:rPr>
              <a:t>= 0.05,  </a:t>
            </a:r>
            <a:r>
              <a:rPr kumimoji="1" lang="zh-CN" altLang="en-US" sz="3200">
                <a:solidFill>
                  <a:srgbClr val="000000"/>
                </a:solidFill>
                <a:latin typeface="Times New Roman" pitchFamily="18" charset="0"/>
                <a:ea typeface="楷体_GB2312" pitchFamily="49" charset="-122"/>
                <a:sym typeface="Math1"/>
              </a:rPr>
              <a:t>问根据此样本</a:t>
            </a:r>
            <a:r>
              <a:rPr kumimoji="1" lang="en-US" altLang="zh-CN" sz="3200">
                <a:solidFill>
                  <a:srgbClr val="000000"/>
                </a:solidFill>
                <a:latin typeface="Times New Roman" pitchFamily="18" charset="0"/>
                <a:ea typeface="楷体_GB2312" pitchFamily="49" charset="-122"/>
                <a:sym typeface="Math1"/>
              </a:rPr>
              <a:t>, </a:t>
            </a:r>
          </a:p>
          <a:p>
            <a:pPr eaLnBrk="1" hangingPunct="1"/>
            <a:r>
              <a:rPr kumimoji="1" lang="zh-CN" altLang="en-US" sz="3200">
                <a:solidFill>
                  <a:srgbClr val="000000"/>
                </a:solidFill>
                <a:latin typeface="Times New Roman" pitchFamily="18" charset="0"/>
                <a:ea typeface="楷体_GB2312" pitchFamily="49" charset="-122"/>
                <a:sym typeface="Math1"/>
              </a:rPr>
              <a:t>能否否定厂方的断言</a:t>
            </a:r>
            <a:r>
              <a:rPr kumimoji="1" lang="en-US" altLang="zh-CN" sz="3200">
                <a:solidFill>
                  <a:srgbClr val="000000"/>
                </a:solidFill>
                <a:latin typeface="Times New Roman" pitchFamily="18" charset="0"/>
                <a:ea typeface="楷体_GB2312" pitchFamily="49" charset="-122"/>
                <a:sym typeface="Math1"/>
              </a:rPr>
              <a:t>?</a:t>
            </a:r>
            <a:endParaRPr kumimoji="1" lang="en-US" altLang="zh-CN" sz="3200">
              <a:solidFill>
                <a:srgbClr val="000000"/>
              </a:solidFill>
              <a:latin typeface="Times New Roman" pitchFamily="18" charset="0"/>
              <a:ea typeface="楷体_GB2312" pitchFamily="49" charset="-122"/>
            </a:endParaRPr>
          </a:p>
        </p:txBody>
      </p:sp>
      <p:sp>
        <p:nvSpPr>
          <p:cNvPr id="277510" name="Text Box 6"/>
          <p:cNvSpPr txBox="1">
            <a:spLocks noChangeArrowheads="1"/>
          </p:cNvSpPr>
          <p:nvPr/>
        </p:nvSpPr>
        <p:spPr bwMode="auto">
          <a:xfrm>
            <a:off x="2052638" y="4365477"/>
            <a:ext cx="5905500" cy="641350"/>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600" dirty="0">
                <a:solidFill>
                  <a:srgbClr val="000000"/>
                </a:solidFill>
                <a:latin typeface="Times New Roman" pitchFamily="18" charset="0"/>
                <a:ea typeface="楷体_GB2312" pitchFamily="49" charset="-122"/>
              </a:rPr>
              <a:t>  </a:t>
            </a:r>
            <a:r>
              <a:rPr kumimoji="1" lang="en-US" altLang="zh-CN" sz="3200" i="1" dirty="0">
                <a:solidFill>
                  <a:srgbClr val="000000"/>
                </a:solidFill>
                <a:latin typeface="Times New Roman" pitchFamily="18" charset="0"/>
                <a:ea typeface="楷体_GB2312" pitchFamily="49" charset="-122"/>
              </a:rPr>
              <a:t>H</a:t>
            </a:r>
            <a:r>
              <a:rPr kumimoji="1" lang="en-US" altLang="zh-CN" sz="3200" baseline="-25000" dirty="0">
                <a:solidFill>
                  <a:srgbClr val="000000"/>
                </a:solidFill>
                <a:latin typeface="Times New Roman" pitchFamily="18" charset="0"/>
                <a:ea typeface="楷体_GB2312" pitchFamily="49" charset="-122"/>
              </a:rPr>
              <a:t>0 </a:t>
            </a:r>
            <a:r>
              <a:rPr kumimoji="1" lang="en-US" altLang="zh-CN" sz="3200" dirty="0">
                <a:solidFill>
                  <a:srgbClr val="000000"/>
                </a:solidFill>
                <a:latin typeface="Times New Roman" pitchFamily="18" charset="0"/>
                <a:ea typeface="楷体_GB2312" pitchFamily="49" charset="-122"/>
              </a:rPr>
              <a:t>: </a:t>
            </a:r>
            <a:r>
              <a:rPr kumimoji="1" lang="en-US" altLang="zh-CN" sz="3200" i="1" dirty="0">
                <a:solidFill>
                  <a:srgbClr val="000000"/>
                </a:solidFill>
                <a:latin typeface="Times New Roman" pitchFamily="18" charset="0"/>
                <a:ea typeface="楷体_GB2312" pitchFamily="49" charset="-122"/>
                <a:sym typeface="Symbol" pitchFamily="18" charset="2"/>
              </a:rPr>
              <a:t> </a:t>
            </a:r>
            <a:r>
              <a:rPr kumimoji="1" lang="en-US" altLang="zh-CN" sz="3200" dirty="0">
                <a:solidFill>
                  <a:srgbClr val="000000"/>
                </a:solidFill>
                <a:latin typeface="Times New Roman" pitchFamily="18" charset="0"/>
                <a:ea typeface="楷体_GB2312" pitchFamily="49" charset="-122"/>
                <a:sym typeface="Symbol" pitchFamily="18" charset="2"/>
              </a:rPr>
              <a:t> </a:t>
            </a:r>
            <a:r>
              <a:rPr kumimoji="1" lang="en-US" altLang="zh-CN" sz="3200" dirty="0">
                <a:solidFill>
                  <a:srgbClr val="000000"/>
                </a:solidFill>
                <a:latin typeface="Times New Roman" pitchFamily="18" charset="0"/>
                <a:ea typeface="楷体_GB2312" pitchFamily="49" charset="-122"/>
                <a:sym typeface="Math1"/>
              </a:rPr>
              <a:t> 0.8 </a:t>
            </a:r>
            <a:r>
              <a:rPr kumimoji="1" lang="zh-CN" altLang="en-US" sz="3200" dirty="0">
                <a:solidFill>
                  <a:srgbClr val="000000"/>
                </a:solidFill>
                <a:latin typeface="Times New Roman" pitchFamily="18" charset="0"/>
                <a:ea typeface="楷体_GB2312" pitchFamily="49" charset="-122"/>
                <a:sym typeface="Math1"/>
              </a:rPr>
              <a:t>；</a:t>
            </a:r>
            <a:r>
              <a:rPr kumimoji="1" lang="zh-CN" altLang="en-US" sz="3200" baseline="-25000" dirty="0">
                <a:solidFill>
                  <a:srgbClr val="000000"/>
                </a:solidFill>
                <a:latin typeface="Times New Roman" pitchFamily="18" charset="0"/>
                <a:ea typeface="楷体_GB2312" pitchFamily="49" charset="-122"/>
              </a:rPr>
              <a:t>        </a:t>
            </a:r>
            <a:r>
              <a:rPr kumimoji="1" lang="en-US" altLang="zh-CN" sz="3200" i="1" dirty="0">
                <a:solidFill>
                  <a:srgbClr val="000000"/>
                </a:solidFill>
                <a:latin typeface="Times New Roman" pitchFamily="18" charset="0"/>
                <a:ea typeface="楷体_GB2312" pitchFamily="49" charset="-122"/>
              </a:rPr>
              <a:t>H</a:t>
            </a:r>
            <a:r>
              <a:rPr kumimoji="1" lang="en-US" altLang="zh-CN" sz="3200" baseline="-25000" dirty="0">
                <a:solidFill>
                  <a:srgbClr val="000000"/>
                </a:solidFill>
                <a:latin typeface="Times New Roman" pitchFamily="18" charset="0"/>
                <a:ea typeface="楷体_GB2312" pitchFamily="49" charset="-122"/>
              </a:rPr>
              <a:t>1 </a:t>
            </a:r>
            <a:r>
              <a:rPr kumimoji="1" lang="en-US" altLang="zh-CN" sz="3200" dirty="0">
                <a:solidFill>
                  <a:srgbClr val="000000"/>
                </a:solidFill>
                <a:latin typeface="Times New Roman" pitchFamily="18" charset="0"/>
                <a:ea typeface="楷体_GB2312" pitchFamily="49" charset="-122"/>
              </a:rPr>
              <a:t>:  </a:t>
            </a:r>
            <a:r>
              <a:rPr kumimoji="1" lang="en-US" altLang="zh-CN" sz="3200" i="1" dirty="0">
                <a:solidFill>
                  <a:srgbClr val="000000"/>
                </a:solidFill>
                <a:latin typeface="Times New Roman" pitchFamily="18" charset="0"/>
                <a:ea typeface="楷体_GB2312" pitchFamily="49" charset="-122"/>
                <a:sym typeface="Symbol" pitchFamily="18" charset="2"/>
              </a:rPr>
              <a:t></a:t>
            </a:r>
            <a:r>
              <a:rPr kumimoji="1" lang="en-US" altLang="zh-CN" sz="3200" dirty="0">
                <a:solidFill>
                  <a:srgbClr val="000000"/>
                </a:solidFill>
                <a:latin typeface="Times New Roman" pitchFamily="18" charset="0"/>
                <a:ea typeface="楷体_GB2312" pitchFamily="49" charset="-122"/>
                <a:sym typeface="Math1"/>
              </a:rPr>
              <a:t> &gt; 0.8</a:t>
            </a:r>
            <a:r>
              <a:rPr kumimoji="1" lang="en-US" altLang="zh-CN" sz="3200" baseline="-25000" dirty="0">
                <a:solidFill>
                  <a:srgbClr val="000000"/>
                </a:solidFill>
                <a:latin typeface="Times New Roman" pitchFamily="18" charset="0"/>
                <a:ea typeface="楷体_GB2312" pitchFamily="49" charset="-122"/>
              </a:rPr>
              <a:t> </a:t>
            </a:r>
          </a:p>
        </p:txBody>
      </p:sp>
      <p:sp>
        <p:nvSpPr>
          <p:cNvPr id="277511" name="Text Box 7"/>
          <p:cNvSpPr txBox="1">
            <a:spLocks noChangeArrowheads="1"/>
          </p:cNvSpPr>
          <p:nvPr/>
        </p:nvSpPr>
        <p:spPr bwMode="auto">
          <a:xfrm>
            <a:off x="2124075" y="5446564"/>
            <a:ext cx="5832475" cy="57943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a:solidFill>
                  <a:srgbClr val="000000"/>
                </a:solidFill>
                <a:latin typeface="Times New Roman" pitchFamily="18" charset="0"/>
                <a:ea typeface="楷体_GB2312" pitchFamily="49" charset="-122"/>
              </a:rPr>
              <a:t>  H</a:t>
            </a:r>
            <a:r>
              <a:rPr kumimoji="1" lang="en-US" altLang="zh-CN" sz="3200" baseline="-25000">
                <a:solidFill>
                  <a:srgbClr val="000000"/>
                </a:solidFill>
                <a:latin typeface="Times New Roman" pitchFamily="18" charset="0"/>
                <a:ea typeface="楷体_GB2312" pitchFamily="49" charset="-122"/>
              </a:rPr>
              <a:t>0 </a:t>
            </a:r>
            <a:r>
              <a:rPr kumimoji="1" lang="en-US" altLang="zh-CN"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Math1"/>
              </a:rPr>
              <a:t> </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Math1"/>
              </a:rPr>
              <a:t>0.8 </a:t>
            </a:r>
            <a:r>
              <a:rPr kumimoji="1" lang="zh-CN" altLang="en-US" sz="3200">
                <a:solidFill>
                  <a:srgbClr val="000000"/>
                </a:solidFill>
                <a:latin typeface="Times New Roman" pitchFamily="18" charset="0"/>
                <a:ea typeface="楷体_GB2312" pitchFamily="49" charset="-122"/>
                <a:sym typeface="Math1"/>
              </a:rPr>
              <a:t>；</a:t>
            </a:r>
            <a:r>
              <a:rPr kumimoji="1" lang="zh-CN" altLang="en-US" sz="3200" baseline="-250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1 </a:t>
            </a:r>
            <a:r>
              <a:rPr kumimoji="1" lang="en-US" altLang="zh-CN"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Math1"/>
              </a:rPr>
              <a:t> &lt; 0.8</a:t>
            </a:r>
            <a:r>
              <a:rPr kumimoji="1" lang="en-US" altLang="zh-CN" sz="3200" baseline="-25000">
                <a:solidFill>
                  <a:srgbClr val="000000"/>
                </a:solidFill>
                <a:latin typeface="Times New Roman" pitchFamily="18" charset="0"/>
                <a:ea typeface="楷体_GB2312" pitchFamily="49" charset="-122"/>
              </a:rPr>
              <a:t> </a:t>
            </a:r>
          </a:p>
        </p:txBody>
      </p:sp>
    </p:spTree>
    <p:extLst>
      <p:ext uri="{BB962C8B-B14F-4D97-AF65-F5344CB8AC3E}">
        <p14:creationId xmlns:p14="http://schemas.microsoft.com/office/powerpoint/2010/main" val="1501507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7506"/>
                                        </p:tgtEl>
                                        <p:attrNameLst>
                                          <p:attrName>style.visibility</p:attrName>
                                        </p:attrNameLst>
                                      </p:cBhvr>
                                      <p:to>
                                        <p:strVal val="visible"/>
                                      </p:to>
                                    </p:set>
                                    <p:animEffect transition="in" filter="wipe(up)">
                                      <p:cBhvr>
                                        <p:cTn id="7" dur="3000"/>
                                        <p:tgtEl>
                                          <p:spTgt spid="277506"/>
                                        </p:tgtEl>
                                      </p:cBhvr>
                                    </p:animEffect>
                                  </p:childTnLst>
                                </p:cTn>
                              </p:par>
                            </p:childTnLst>
                          </p:cTn>
                        </p:par>
                        <p:par>
                          <p:cTn id="8" fill="hold" nodeType="afterGroup">
                            <p:stCondLst>
                              <p:cond delay="3000"/>
                            </p:stCondLst>
                            <p:childTnLst>
                              <p:par>
                                <p:cTn id="9" presetID="22" presetClass="entr" presetSubtype="1" fill="hold" grpId="0" nodeType="afterEffect">
                                  <p:stCondLst>
                                    <p:cond delay="0"/>
                                  </p:stCondLst>
                                  <p:childTnLst>
                                    <p:set>
                                      <p:cBhvr>
                                        <p:cTn id="10" dur="1" fill="hold">
                                          <p:stCondLst>
                                            <p:cond delay="0"/>
                                          </p:stCondLst>
                                        </p:cTn>
                                        <p:tgtEl>
                                          <p:spTgt spid="277508"/>
                                        </p:tgtEl>
                                        <p:attrNameLst>
                                          <p:attrName>style.visibility</p:attrName>
                                        </p:attrNameLst>
                                      </p:cBhvr>
                                      <p:to>
                                        <p:strVal val="visible"/>
                                      </p:to>
                                    </p:set>
                                    <p:animEffect transition="in" filter="wipe(up)">
                                      <p:cBhvr>
                                        <p:cTn id="11" dur="5000"/>
                                        <p:tgtEl>
                                          <p:spTgt spid="277508"/>
                                        </p:tgtEl>
                                      </p:cBhvr>
                                    </p:animEffect>
                                  </p:childTnLst>
                                </p:cTn>
                              </p:par>
                            </p:childTnLst>
                          </p:cTn>
                        </p:par>
                        <p:par>
                          <p:cTn id="12" fill="hold" nodeType="afterGroup">
                            <p:stCondLst>
                              <p:cond delay="8000"/>
                            </p:stCondLst>
                            <p:childTnLst>
                              <p:par>
                                <p:cTn id="13" presetID="22" presetClass="entr" presetSubtype="1" fill="hold" grpId="0" nodeType="afterEffect">
                                  <p:stCondLst>
                                    <p:cond delay="0"/>
                                  </p:stCondLst>
                                  <p:childTnLst>
                                    <p:set>
                                      <p:cBhvr>
                                        <p:cTn id="14" dur="1" fill="hold">
                                          <p:stCondLst>
                                            <p:cond delay="0"/>
                                          </p:stCondLst>
                                        </p:cTn>
                                        <p:tgtEl>
                                          <p:spTgt spid="277509"/>
                                        </p:tgtEl>
                                        <p:attrNameLst>
                                          <p:attrName>style.visibility</p:attrName>
                                        </p:attrNameLst>
                                      </p:cBhvr>
                                      <p:to>
                                        <p:strVal val="visible"/>
                                      </p:to>
                                    </p:set>
                                    <p:animEffect transition="in" filter="wipe(up)">
                                      <p:cBhvr>
                                        <p:cTn id="15" dur="5000"/>
                                        <p:tgtEl>
                                          <p:spTgt spid="27750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7507"/>
                                        </p:tgtEl>
                                        <p:attrNameLst>
                                          <p:attrName>style.visibility</p:attrName>
                                        </p:attrNameLst>
                                      </p:cBhvr>
                                      <p:to>
                                        <p:strVal val="visible"/>
                                      </p:to>
                                    </p:set>
                                    <p:animEffect transition="in" filter="wipe(left)">
                                      <p:cBhvr>
                                        <p:cTn id="20" dur="5000"/>
                                        <p:tgtEl>
                                          <p:spTgt spid="27750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7510"/>
                                        </p:tgtEl>
                                        <p:attrNameLst>
                                          <p:attrName>style.visibility</p:attrName>
                                        </p:attrNameLst>
                                      </p:cBhvr>
                                      <p:to>
                                        <p:strVal val="visible"/>
                                      </p:to>
                                    </p:set>
                                    <p:animEffect transition="in" filter="wipe(left)">
                                      <p:cBhvr>
                                        <p:cTn id="25" dur="3000"/>
                                        <p:tgtEl>
                                          <p:spTgt spid="2775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7511"/>
                                        </p:tgtEl>
                                        <p:attrNameLst>
                                          <p:attrName>style.visibility</p:attrName>
                                        </p:attrNameLst>
                                      </p:cBhvr>
                                      <p:to>
                                        <p:strVal val="visible"/>
                                      </p:to>
                                    </p:set>
                                    <p:animEffect transition="in" filter="wipe(left)">
                                      <p:cBhvr>
                                        <p:cTn id="30" dur="1000"/>
                                        <p:tgtEl>
                                          <p:spTgt spid="277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p:bldP spid="277507" grpId="0" animBg="1"/>
      <p:bldP spid="277508" grpId="0"/>
      <p:bldP spid="277509" grpId="0"/>
      <p:bldP spid="277510" grpId="0" animBg="1" autoUpdateAnimBg="0"/>
      <p:bldP spid="27751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1187450" y="692696"/>
            <a:ext cx="6934200" cy="57943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黑体" pitchFamily="49" charset="-122"/>
              </a:rPr>
              <a:t>解一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 </a:t>
            </a:r>
            <a:r>
              <a:rPr kumimoji="1" lang="en-US" altLang="zh-CN"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Math1"/>
              </a:rPr>
              <a:t> 0.8 </a:t>
            </a:r>
            <a:r>
              <a:rPr kumimoji="1" lang="zh-CN" altLang="en-US" sz="3200">
                <a:solidFill>
                  <a:srgbClr val="000000"/>
                </a:solidFill>
                <a:latin typeface="Times New Roman" pitchFamily="18" charset="0"/>
                <a:ea typeface="楷体_GB2312" pitchFamily="49" charset="-122"/>
                <a:sym typeface="Math1"/>
              </a:rPr>
              <a:t>；</a:t>
            </a:r>
            <a:r>
              <a:rPr kumimoji="1" lang="zh-CN" altLang="en-US" sz="3200" baseline="-250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1 </a:t>
            </a:r>
            <a:r>
              <a:rPr kumimoji="1" lang="en-US" altLang="zh-CN"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Math1"/>
              </a:rPr>
              <a:t> &gt; 0.8</a:t>
            </a:r>
            <a:r>
              <a:rPr kumimoji="1" lang="en-US" altLang="zh-CN" sz="3200" baseline="-25000">
                <a:solidFill>
                  <a:srgbClr val="000000"/>
                </a:solidFill>
                <a:latin typeface="Times New Roman" pitchFamily="18" charset="0"/>
                <a:ea typeface="楷体_GB2312" pitchFamily="49" charset="-122"/>
              </a:rPr>
              <a:t> </a:t>
            </a:r>
          </a:p>
        </p:txBody>
      </p:sp>
      <p:sp>
        <p:nvSpPr>
          <p:cNvPr id="278531" name="Text Box 3"/>
          <p:cNvSpPr txBox="1">
            <a:spLocks noChangeArrowheads="1"/>
          </p:cNvSpPr>
          <p:nvPr/>
        </p:nvSpPr>
        <p:spPr bwMode="auto">
          <a:xfrm>
            <a:off x="1116013" y="1845221"/>
            <a:ext cx="41767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en-US" altLang="zh-CN" sz="3200" i="1">
                <a:solidFill>
                  <a:srgbClr val="000000"/>
                </a:solidFill>
                <a:latin typeface="Times New Roman" pitchFamily="18" charset="0"/>
                <a:ea typeface="楷体_GB2312" pitchFamily="49" charset="-122"/>
                <a:sym typeface="Symbol" pitchFamily="18" charset="2"/>
              </a:rPr>
              <a:t> </a:t>
            </a:r>
            <a:r>
              <a:rPr kumimoji="1" lang="zh-CN" altLang="en-US" sz="3200">
                <a:solidFill>
                  <a:srgbClr val="000000"/>
                </a:solidFill>
                <a:latin typeface="Times New Roman" pitchFamily="18" charset="0"/>
                <a:ea typeface="楷体_GB2312" pitchFamily="49" charset="-122"/>
                <a:sym typeface="Math1"/>
              </a:rPr>
              <a:t>未知</a:t>
            </a:r>
            <a:r>
              <a:rPr kumimoji="1" lang="en-US" altLang="zh-CN" sz="3200">
                <a:solidFill>
                  <a:srgbClr val="000000"/>
                </a:solidFill>
                <a:latin typeface="Times New Roman" pitchFamily="18" charset="0"/>
                <a:ea typeface="楷体_GB2312" pitchFamily="49" charset="-122"/>
                <a:sym typeface="Math1"/>
              </a:rPr>
              <a:t>, </a:t>
            </a:r>
            <a:r>
              <a:rPr kumimoji="1" lang="zh-CN" altLang="en-US" sz="3200">
                <a:solidFill>
                  <a:srgbClr val="000000"/>
                </a:solidFill>
                <a:latin typeface="Times New Roman" pitchFamily="18" charset="0"/>
                <a:ea typeface="楷体_GB2312" pitchFamily="49" charset="-122"/>
              </a:rPr>
              <a:t>选检验统计量</a:t>
            </a:r>
            <a:r>
              <a:rPr kumimoji="1" lang="en-US" altLang="zh-CN" sz="3200">
                <a:solidFill>
                  <a:srgbClr val="000000"/>
                </a:solidFill>
                <a:latin typeface="Times New Roman" pitchFamily="18" charset="0"/>
                <a:ea typeface="楷体_GB2312" pitchFamily="49" charset="-122"/>
              </a:rPr>
              <a:t>:</a:t>
            </a:r>
          </a:p>
        </p:txBody>
      </p:sp>
      <p:graphicFrame>
        <p:nvGraphicFramePr>
          <p:cNvPr id="278532" name="Object 4"/>
          <p:cNvGraphicFramePr>
            <a:graphicFrameLocks noChangeAspect="1"/>
          </p:cNvGraphicFramePr>
          <p:nvPr>
            <p:extLst>
              <p:ext uri="{D42A27DB-BD31-4B8C-83A1-F6EECF244321}">
                <p14:modId xmlns:p14="http://schemas.microsoft.com/office/powerpoint/2010/main" val="786260689"/>
              </p:ext>
            </p:extLst>
          </p:nvPr>
        </p:nvGraphicFramePr>
        <p:xfrm>
          <a:off x="5105400" y="1622425"/>
          <a:ext cx="3098117" cy="1053202"/>
        </p:xfrm>
        <a:graphic>
          <a:graphicData uri="http://schemas.openxmlformats.org/presentationml/2006/ole">
            <mc:AlternateContent xmlns:mc="http://schemas.openxmlformats.org/markup-compatibility/2006">
              <mc:Choice xmlns:v="urn:schemas-microsoft-com:vml" Requires="v">
                <p:oleObj spid="_x0000_s15526" name="Equation" r:id="rId3" imgW="1269720" imgH="431640" progId="Equation.DSMT4">
                  <p:embed/>
                </p:oleObj>
              </mc:Choice>
              <mc:Fallback>
                <p:oleObj name="Equation" r:id="rId3" imgW="1269720" imgH="431640" progId="Equation.DSMT4">
                  <p:embed/>
                  <p:pic>
                    <p:nvPicPr>
                      <p:cNvPr id="0" name=""/>
                      <p:cNvPicPr>
                        <a:picLocks noChangeAspect="1" noChangeArrowheads="1"/>
                      </p:cNvPicPr>
                      <p:nvPr/>
                    </p:nvPicPr>
                    <p:blipFill>
                      <a:blip r:embed="rId4"/>
                      <a:srcRect/>
                      <a:stretch>
                        <a:fillRect/>
                      </a:stretch>
                    </p:blipFill>
                    <p:spPr bwMode="auto">
                      <a:xfrm>
                        <a:off x="5105400" y="1622425"/>
                        <a:ext cx="3098117" cy="1053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33" name="Object 5"/>
          <p:cNvGraphicFramePr>
            <a:graphicFrameLocks noChangeAspect="1"/>
          </p:cNvGraphicFramePr>
          <p:nvPr>
            <p:extLst>
              <p:ext uri="{D42A27DB-BD31-4B8C-83A1-F6EECF244321}">
                <p14:modId xmlns:p14="http://schemas.microsoft.com/office/powerpoint/2010/main" val="279054805"/>
              </p:ext>
            </p:extLst>
          </p:nvPr>
        </p:nvGraphicFramePr>
        <p:xfrm>
          <a:off x="2915816" y="2706187"/>
          <a:ext cx="4705069" cy="1082853"/>
        </p:xfrm>
        <a:graphic>
          <a:graphicData uri="http://schemas.openxmlformats.org/presentationml/2006/ole">
            <mc:AlternateContent xmlns:mc="http://schemas.openxmlformats.org/markup-compatibility/2006">
              <mc:Choice xmlns:v="urn:schemas-microsoft-com:vml" Requires="v">
                <p:oleObj spid="_x0000_s15527" name="Equation" r:id="rId5" imgW="1600200" imgH="368280" progId="Equation.DSMT4">
                  <p:embed/>
                </p:oleObj>
              </mc:Choice>
              <mc:Fallback>
                <p:oleObj name="Equation" r:id="rId5" imgW="1600200" imgH="368280" progId="Equation.DSMT4">
                  <p:embed/>
                  <p:pic>
                    <p:nvPicPr>
                      <p:cNvPr id="0" name=""/>
                      <p:cNvPicPr>
                        <a:picLocks noChangeAspect="1" noChangeArrowheads="1"/>
                      </p:cNvPicPr>
                      <p:nvPr/>
                    </p:nvPicPr>
                    <p:blipFill>
                      <a:blip r:embed="rId6"/>
                      <a:srcRect/>
                      <a:stretch>
                        <a:fillRect/>
                      </a:stretch>
                    </p:blipFill>
                    <p:spPr bwMode="auto">
                      <a:xfrm>
                        <a:off x="2915816" y="2706187"/>
                        <a:ext cx="4705069" cy="10828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534" name="Text Box 6"/>
          <p:cNvSpPr txBox="1">
            <a:spLocks noChangeArrowheads="1"/>
          </p:cNvSpPr>
          <p:nvPr/>
        </p:nvSpPr>
        <p:spPr bwMode="auto">
          <a:xfrm>
            <a:off x="5435600" y="4005809"/>
            <a:ext cx="140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代入得</a:t>
            </a:r>
          </a:p>
        </p:txBody>
      </p:sp>
      <p:graphicFrame>
        <p:nvGraphicFramePr>
          <p:cNvPr id="278535" name="Object 7"/>
          <p:cNvGraphicFramePr>
            <a:graphicFrameLocks noChangeAspect="1"/>
          </p:cNvGraphicFramePr>
          <p:nvPr>
            <p:extLst>
              <p:ext uri="{D42A27DB-BD31-4B8C-83A1-F6EECF244321}">
                <p14:modId xmlns:p14="http://schemas.microsoft.com/office/powerpoint/2010/main" val="1505091853"/>
              </p:ext>
            </p:extLst>
          </p:nvPr>
        </p:nvGraphicFramePr>
        <p:xfrm>
          <a:off x="2195736" y="4766074"/>
          <a:ext cx="2602433" cy="565607"/>
        </p:xfrm>
        <a:graphic>
          <a:graphicData uri="http://schemas.openxmlformats.org/presentationml/2006/ole">
            <mc:AlternateContent xmlns:mc="http://schemas.openxmlformats.org/markup-compatibility/2006">
              <mc:Choice xmlns:v="urn:schemas-microsoft-com:vml" Requires="v">
                <p:oleObj spid="_x0000_s15528" name="Equation" r:id="rId7" imgW="876240" imgH="190440" progId="Equation.DSMT4">
                  <p:embed/>
                </p:oleObj>
              </mc:Choice>
              <mc:Fallback>
                <p:oleObj name="Equation" r:id="rId7" imgW="876240" imgH="190440" progId="Equation.DSMT4">
                  <p:embed/>
                  <p:pic>
                    <p:nvPicPr>
                      <p:cNvPr id="0" name=""/>
                      <p:cNvPicPr>
                        <a:picLocks noChangeAspect="1" noChangeArrowheads="1"/>
                      </p:cNvPicPr>
                      <p:nvPr/>
                    </p:nvPicPr>
                    <p:blipFill>
                      <a:blip r:embed="rId8"/>
                      <a:srcRect/>
                      <a:stretch>
                        <a:fillRect/>
                      </a:stretch>
                    </p:blipFill>
                    <p:spPr bwMode="auto">
                      <a:xfrm>
                        <a:off x="2195736" y="4766074"/>
                        <a:ext cx="2602433" cy="56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8536" name="Text Box 8"/>
          <p:cNvSpPr txBox="1">
            <a:spLocks noChangeArrowheads="1"/>
          </p:cNvSpPr>
          <p:nvPr/>
        </p:nvSpPr>
        <p:spPr bwMode="auto">
          <a:xfrm>
            <a:off x="1258888" y="5518696"/>
            <a:ext cx="7180262" cy="579438"/>
          </a:xfrm>
          <a:prstGeom prst="rect">
            <a:avLst/>
          </a:prstGeom>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故接受原假设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 </a:t>
            </a:r>
            <a:r>
              <a:rPr kumimoji="1" lang="en-US" altLang="zh-CN" sz="3200">
                <a:solidFill>
                  <a:srgbClr val="000000"/>
                </a:solidFill>
                <a:latin typeface="Times New Roman" pitchFamily="18" charset="0"/>
                <a:ea typeface="楷体_GB2312" pitchFamily="49" charset="-122"/>
              </a:rPr>
              <a:t>, </a:t>
            </a:r>
            <a:r>
              <a:rPr kumimoji="1" lang="zh-CN" altLang="en-US" sz="3200">
                <a:solidFill>
                  <a:srgbClr val="000000"/>
                </a:solidFill>
                <a:latin typeface="Times New Roman" pitchFamily="18" charset="0"/>
                <a:ea typeface="楷体_GB2312" pitchFamily="49" charset="-122"/>
              </a:rPr>
              <a:t>即不能否定厂方断言</a:t>
            </a:r>
            <a:r>
              <a:rPr kumimoji="1" lang="en-US" altLang="zh-CN" sz="3200">
                <a:solidFill>
                  <a:srgbClr val="000000"/>
                </a:solidFill>
                <a:latin typeface="Times New Roman" pitchFamily="18" charset="0"/>
                <a:ea typeface="楷体_GB2312" pitchFamily="49" charset="-122"/>
              </a:rPr>
              <a:t>.</a:t>
            </a:r>
          </a:p>
        </p:txBody>
      </p:sp>
      <p:sp>
        <p:nvSpPr>
          <p:cNvPr id="278537" name="Text Box 9"/>
          <p:cNvSpPr txBox="1">
            <a:spLocks noChangeArrowheads="1"/>
          </p:cNvSpPr>
          <p:nvPr/>
        </p:nvSpPr>
        <p:spPr bwMode="auto">
          <a:xfrm>
            <a:off x="1116013" y="2926309"/>
            <a:ext cx="1809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拒绝域为</a:t>
            </a:r>
            <a:endParaRPr kumimoji="1" lang="zh-CN" altLang="en-US" sz="3200" b="1">
              <a:solidFill>
                <a:srgbClr val="000000"/>
              </a:solidFill>
              <a:latin typeface="Times New Roman" pitchFamily="18" charset="0"/>
              <a:sym typeface="Symbol" pitchFamily="18" charset="2"/>
            </a:endParaRPr>
          </a:p>
        </p:txBody>
      </p:sp>
      <p:graphicFrame>
        <p:nvGraphicFramePr>
          <p:cNvPr id="278538" name="Object 10"/>
          <p:cNvGraphicFramePr>
            <a:graphicFrameLocks noChangeAspect="1"/>
          </p:cNvGraphicFramePr>
          <p:nvPr>
            <p:extLst>
              <p:ext uri="{D42A27DB-BD31-4B8C-83A1-F6EECF244321}">
                <p14:modId xmlns:p14="http://schemas.microsoft.com/office/powerpoint/2010/main" val="3027306439"/>
              </p:ext>
            </p:extLst>
          </p:nvPr>
        </p:nvGraphicFramePr>
        <p:xfrm>
          <a:off x="1818512" y="4077055"/>
          <a:ext cx="3264822" cy="576081"/>
        </p:xfrm>
        <a:graphic>
          <a:graphicData uri="http://schemas.openxmlformats.org/presentationml/2006/ole">
            <mc:AlternateContent xmlns:mc="http://schemas.openxmlformats.org/markup-compatibility/2006">
              <mc:Choice xmlns:v="urn:schemas-microsoft-com:vml" Requires="v">
                <p:oleObj spid="_x0000_s15529" name="Equation" r:id="rId9" imgW="1079280" imgH="190440" progId="Equation.DSMT4">
                  <p:embed/>
                </p:oleObj>
              </mc:Choice>
              <mc:Fallback>
                <p:oleObj name="Equation" r:id="rId9" imgW="1079280" imgH="190440" progId="Equation.DSMT4">
                  <p:embed/>
                  <p:pic>
                    <p:nvPicPr>
                      <p:cNvPr id="0" name=""/>
                      <p:cNvPicPr>
                        <a:picLocks noChangeAspect="1" noChangeArrowheads="1"/>
                      </p:cNvPicPr>
                      <p:nvPr/>
                    </p:nvPicPr>
                    <p:blipFill>
                      <a:blip r:embed="rId10"/>
                      <a:srcRect/>
                      <a:stretch>
                        <a:fillRect/>
                      </a:stretch>
                    </p:blipFill>
                    <p:spPr bwMode="auto">
                      <a:xfrm>
                        <a:off x="1818512" y="4077055"/>
                        <a:ext cx="3264822" cy="5760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539" name="Text Box 11"/>
          <p:cNvSpPr txBox="1">
            <a:spLocks noChangeArrowheads="1"/>
          </p:cNvSpPr>
          <p:nvPr/>
        </p:nvSpPr>
        <p:spPr bwMode="auto">
          <a:xfrm>
            <a:off x="4787900" y="4726534"/>
            <a:ext cx="2622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落在拒绝域外</a:t>
            </a:r>
          </a:p>
        </p:txBody>
      </p:sp>
      <p:sp>
        <p:nvSpPr>
          <p:cNvPr id="278540" name="Text Box 12"/>
          <p:cNvSpPr txBox="1">
            <a:spLocks noChangeArrowheads="1"/>
          </p:cNvSpPr>
          <p:nvPr/>
        </p:nvSpPr>
        <p:spPr bwMode="auto">
          <a:xfrm>
            <a:off x="1187450" y="4005809"/>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将</a:t>
            </a:r>
          </a:p>
        </p:txBody>
      </p:sp>
    </p:spTree>
    <p:extLst>
      <p:ext uri="{BB962C8B-B14F-4D97-AF65-F5344CB8AC3E}">
        <p14:creationId xmlns:p14="http://schemas.microsoft.com/office/powerpoint/2010/main" val="12737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animEffect transition="in" filter="wipe(left)">
                                      <p:cBhvr>
                                        <p:cTn id="7" dur="3000"/>
                                        <p:tgtEl>
                                          <p:spTgt spid="278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1"/>
                                        </p:tgtEl>
                                        <p:attrNameLst>
                                          <p:attrName>style.visibility</p:attrName>
                                        </p:attrNameLst>
                                      </p:cBhvr>
                                      <p:to>
                                        <p:strVal val="visible"/>
                                      </p:to>
                                    </p:set>
                                    <p:animEffect transition="in" filter="wipe(left)">
                                      <p:cBhvr>
                                        <p:cTn id="12" dur="1000"/>
                                        <p:tgtEl>
                                          <p:spTgt spid="2785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8532"/>
                                        </p:tgtEl>
                                        <p:attrNameLst>
                                          <p:attrName>style.visibility</p:attrName>
                                        </p:attrNameLst>
                                      </p:cBhvr>
                                      <p:to>
                                        <p:strVal val="visible"/>
                                      </p:to>
                                    </p:set>
                                    <p:animEffect transition="in" filter="wipe(left)">
                                      <p:cBhvr>
                                        <p:cTn id="17" dur="5000"/>
                                        <p:tgtEl>
                                          <p:spTgt spid="2785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8537"/>
                                        </p:tgtEl>
                                        <p:attrNameLst>
                                          <p:attrName>style.visibility</p:attrName>
                                        </p:attrNameLst>
                                      </p:cBhvr>
                                      <p:to>
                                        <p:strVal val="visible"/>
                                      </p:to>
                                    </p:set>
                                    <p:animEffect transition="in" filter="wipe(left)">
                                      <p:cBhvr>
                                        <p:cTn id="22" dur="500"/>
                                        <p:tgtEl>
                                          <p:spTgt spid="2785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8533"/>
                                        </p:tgtEl>
                                        <p:attrNameLst>
                                          <p:attrName>style.visibility</p:attrName>
                                        </p:attrNameLst>
                                      </p:cBhvr>
                                      <p:to>
                                        <p:strVal val="visible"/>
                                      </p:to>
                                    </p:set>
                                    <p:animEffect transition="in" filter="wipe(left)">
                                      <p:cBhvr>
                                        <p:cTn id="27" dur="5000"/>
                                        <p:tgtEl>
                                          <p:spTgt spid="2785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8540"/>
                                        </p:tgtEl>
                                        <p:attrNameLst>
                                          <p:attrName>style.visibility</p:attrName>
                                        </p:attrNameLst>
                                      </p:cBhvr>
                                      <p:to>
                                        <p:strVal val="visible"/>
                                      </p:to>
                                    </p:set>
                                    <p:animEffect transition="in" filter="wipe(left)">
                                      <p:cBhvr>
                                        <p:cTn id="32" dur="2000"/>
                                        <p:tgtEl>
                                          <p:spTgt spid="2785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78538"/>
                                        </p:tgtEl>
                                        <p:attrNameLst>
                                          <p:attrName>style.visibility</p:attrName>
                                        </p:attrNameLst>
                                      </p:cBhvr>
                                      <p:to>
                                        <p:strVal val="visible"/>
                                      </p:to>
                                    </p:set>
                                    <p:animEffect transition="in" filter="wipe(left)">
                                      <p:cBhvr>
                                        <p:cTn id="37" dur="5000"/>
                                        <p:tgtEl>
                                          <p:spTgt spid="278538"/>
                                        </p:tgtEl>
                                      </p:cBhvr>
                                    </p:animEffect>
                                  </p:childTnLst>
                                </p:cTn>
                              </p:par>
                            </p:childTnLst>
                          </p:cTn>
                        </p:par>
                        <p:par>
                          <p:cTn id="38" fill="hold" nodeType="afterGroup">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278534"/>
                                        </p:tgtEl>
                                        <p:attrNameLst>
                                          <p:attrName>style.visibility</p:attrName>
                                        </p:attrNameLst>
                                      </p:cBhvr>
                                      <p:to>
                                        <p:strVal val="visible"/>
                                      </p:to>
                                    </p:set>
                                    <p:animEffect transition="in" filter="wipe(left)">
                                      <p:cBhvr>
                                        <p:cTn id="41" dur="500"/>
                                        <p:tgtEl>
                                          <p:spTgt spid="278534"/>
                                        </p:tgtEl>
                                      </p:cBhvr>
                                    </p:animEffect>
                                  </p:childTnLst>
                                </p:cTn>
                              </p:par>
                            </p:childTnLst>
                          </p:cTn>
                        </p:par>
                        <p:par>
                          <p:cTn id="42" fill="hold" nodeType="afterGroup">
                            <p:stCondLst>
                              <p:cond delay="5500"/>
                            </p:stCondLst>
                            <p:childTnLst>
                              <p:par>
                                <p:cTn id="43" presetID="22" presetClass="entr" presetSubtype="8" fill="hold" nodeType="afterEffect">
                                  <p:stCondLst>
                                    <p:cond delay="0"/>
                                  </p:stCondLst>
                                  <p:childTnLst>
                                    <p:set>
                                      <p:cBhvr>
                                        <p:cTn id="44" dur="1" fill="hold">
                                          <p:stCondLst>
                                            <p:cond delay="0"/>
                                          </p:stCondLst>
                                        </p:cTn>
                                        <p:tgtEl>
                                          <p:spTgt spid="278535"/>
                                        </p:tgtEl>
                                        <p:attrNameLst>
                                          <p:attrName>style.visibility</p:attrName>
                                        </p:attrNameLst>
                                      </p:cBhvr>
                                      <p:to>
                                        <p:strVal val="visible"/>
                                      </p:to>
                                    </p:set>
                                    <p:animEffect transition="in" filter="wipe(left)">
                                      <p:cBhvr>
                                        <p:cTn id="45" dur="5000"/>
                                        <p:tgtEl>
                                          <p:spTgt spid="27853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8539"/>
                                        </p:tgtEl>
                                        <p:attrNameLst>
                                          <p:attrName>style.visibility</p:attrName>
                                        </p:attrNameLst>
                                      </p:cBhvr>
                                      <p:to>
                                        <p:strVal val="visible"/>
                                      </p:to>
                                    </p:set>
                                    <p:animEffect transition="in" filter="wipe(left)">
                                      <p:cBhvr>
                                        <p:cTn id="50" dur="2000"/>
                                        <p:tgtEl>
                                          <p:spTgt spid="27853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8536"/>
                                        </p:tgtEl>
                                        <p:attrNameLst>
                                          <p:attrName>style.visibility</p:attrName>
                                        </p:attrNameLst>
                                      </p:cBhvr>
                                      <p:to>
                                        <p:strVal val="visible"/>
                                      </p:to>
                                    </p:set>
                                    <p:animEffect transition="in" filter="wipe(left)">
                                      <p:cBhvr>
                                        <p:cTn id="55" dur="2000"/>
                                        <p:tgtEl>
                                          <p:spTgt spid="278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nimBg="1" autoUpdateAnimBg="0"/>
      <p:bldP spid="278531" grpId="0" autoUpdateAnimBg="0"/>
      <p:bldP spid="278534" grpId="0"/>
      <p:bldP spid="278536" grpId="0" animBg="1" autoUpdateAnimBg="0"/>
      <p:bldP spid="278537" grpId="0" autoUpdateAnimBg="0"/>
      <p:bldP spid="278539" grpId="0" autoUpdateAnimBg="0"/>
      <p:bldP spid="2785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ext Box 2"/>
          <p:cNvSpPr txBox="1">
            <a:spLocks noChangeArrowheads="1"/>
          </p:cNvSpPr>
          <p:nvPr/>
        </p:nvSpPr>
        <p:spPr bwMode="auto">
          <a:xfrm>
            <a:off x="1187450" y="836613"/>
            <a:ext cx="6780213" cy="579437"/>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b="1">
                <a:solidFill>
                  <a:srgbClr val="000000"/>
                </a:solidFill>
                <a:latin typeface="Times New Roman" pitchFamily="18" charset="0"/>
                <a:ea typeface="黑体" pitchFamily="49" charset="-122"/>
              </a:rPr>
              <a:t>解二</a:t>
            </a:r>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 </a:t>
            </a:r>
            <a:r>
              <a:rPr kumimoji="1" lang="en-US" altLang="zh-CN"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Math1"/>
              </a:rPr>
              <a:t> </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Math1"/>
              </a:rPr>
              <a:t>0.8 </a:t>
            </a:r>
            <a:r>
              <a:rPr kumimoji="1" lang="zh-CN" altLang="en-US" sz="3200">
                <a:solidFill>
                  <a:srgbClr val="000000"/>
                </a:solidFill>
                <a:latin typeface="Times New Roman" pitchFamily="18" charset="0"/>
                <a:ea typeface="楷体_GB2312" pitchFamily="49" charset="-122"/>
                <a:sym typeface="Math1"/>
              </a:rPr>
              <a:t>；</a:t>
            </a:r>
            <a:r>
              <a:rPr kumimoji="1" lang="zh-CN" altLang="en-US" sz="3200" baseline="-250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1 </a:t>
            </a:r>
            <a:r>
              <a:rPr kumimoji="1" lang="en-US" altLang="zh-CN"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Math1"/>
              </a:rPr>
              <a:t> &lt; 0.8</a:t>
            </a:r>
            <a:r>
              <a:rPr kumimoji="1" lang="en-US" altLang="zh-CN" sz="3200" baseline="-25000">
                <a:solidFill>
                  <a:srgbClr val="000000"/>
                </a:solidFill>
                <a:latin typeface="Times New Roman" pitchFamily="18" charset="0"/>
                <a:ea typeface="楷体_GB2312" pitchFamily="49" charset="-122"/>
              </a:rPr>
              <a:t> </a:t>
            </a:r>
          </a:p>
        </p:txBody>
      </p:sp>
      <p:sp>
        <p:nvSpPr>
          <p:cNvPr id="279555" name="Text Box 3"/>
          <p:cNvSpPr txBox="1">
            <a:spLocks noChangeArrowheads="1"/>
          </p:cNvSpPr>
          <p:nvPr/>
        </p:nvSpPr>
        <p:spPr bwMode="auto">
          <a:xfrm>
            <a:off x="1187450" y="2060575"/>
            <a:ext cx="2216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选用统计量</a:t>
            </a:r>
          </a:p>
        </p:txBody>
      </p:sp>
      <p:graphicFrame>
        <p:nvGraphicFramePr>
          <p:cNvPr id="279556" name="Object 4"/>
          <p:cNvGraphicFramePr>
            <a:graphicFrameLocks noChangeAspect="1"/>
          </p:cNvGraphicFramePr>
          <p:nvPr>
            <p:extLst>
              <p:ext uri="{D42A27DB-BD31-4B8C-83A1-F6EECF244321}">
                <p14:modId xmlns:p14="http://schemas.microsoft.com/office/powerpoint/2010/main" val="442811579"/>
              </p:ext>
            </p:extLst>
          </p:nvPr>
        </p:nvGraphicFramePr>
        <p:xfrm>
          <a:off x="3446464" y="1766888"/>
          <a:ext cx="3313969" cy="1126580"/>
        </p:xfrm>
        <a:graphic>
          <a:graphicData uri="http://schemas.openxmlformats.org/presentationml/2006/ole">
            <mc:AlternateContent xmlns:mc="http://schemas.openxmlformats.org/markup-compatibility/2006">
              <mc:Choice xmlns:v="urn:schemas-microsoft-com:vml" Requires="v">
                <p:oleObj spid="_x0000_s16509" name="Equation" r:id="rId3" imgW="1269720" imgH="431640" progId="Equation.DSMT4">
                  <p:embed/>
                </p:oleObj>
              </mc:Choice>
              <mc:Fallback>
                <p:oleObj name="Equation" r:id="rId3" imgW="1269720" imgH="431640" progId="Equation.DSMT4">
                  <p:embed/>
                  <p:pic>
                    <p:nvPicPr>
                      <p:cNvPr id="0" name=""/>
                      <p:cNvPicPr>
                        <a:picLocks noChangeAspect="1" noChangeArrowheads="1"/>
                      </p:cNvPicPr>
                      <p:nvPr/>
                    </p:nvPicPr>
                    <p:blipFill>
                      <a:blip r:embed="rId4"/>
                      <a:srcRect/>
                      <a:stretch>
                        <a:fillRect/>
                      </a:stretch>
                    </p:blipFill>
                    <p:spPr bwMode="auto">
                      <a:xfrm>
                        <a:off x="3446464" y="1766888"/>
                        <a:ext cx="3313969" cy="1126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9557" name="Text Box 5"/>
          <p:cNvSpPr txBox="1">
            <a:spLocks noChangeArrowheads="1"/>
          </p:cNvSpPr>
          <p:nvPr/>
        </p:nvSpPr>
        <p:spPr bwMode="auto">
          <a:xfrm>
            <a:off x="1187450" y="3284538"/>
            <a:ext cx="140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p>
        </p:txBody>
      </p:sp>
      <p:graphicFrame>
        <p:nvGraphicFramePr>
          <p:cNvPr id="279558" name="Object 6"/>
          <p:cNvGraphicFramePr>
            <a:graphicFrameLocks noChangeAspect="1"/>
          </p:cNvGraphicFramePr>
          <p:nvPr>
            <p:extLst>
              <p:ext uri="{D42A27DB-BD31-4B8C-83A1-F6EECF244321}">
                <p14:modId xmlns:p14="http://schemas.microsoft.com/office/powerpoint/2010/main" val="593332329"/>
              </p:ext>
            </p:extLst>
          </p:nvPr>
        </p:nvGraphicFramePr>
        <p:xfrm>
          <a:off x="2762978" y="3082674"/>
          <a:ext cx="5048129" cy="1053281"/>
        </p:xfrm>
        <a:graphic>
          <a:graphicData uri="http://schemas.openxmlformats.org/presentationml/2006/ole">
            <mc:AlternateContent xmlns:mc="http://schemas.openxmlformats.org/markup-compatibility/2006">
              <mc:Choice xmlns:v="urn:schemas-microsoft-com:vml" Requires="v">
                <p:oleObj spid="_x0000_s16510" name="Equation" r:id="rId5" imgW="1765080" imgH="368280" progId="Equation.DSMT4">
                  <p:embed/>
                </p:oleObj>
              </mc:Choice>
              <mc:Fallback>
                <p:oleObj name="Equation" r:id="rId5" imgW="1765080" imgH="368280" progId="Equation.DSMT4">
                  <p:embed/>
                  <p:pic>
                    <p:nvPicPr>
                      <p:cNvPr id="0" name=""/>
                      <p:cNvPicPr>
                        <a:picLocks noChangeAspect="1" noChangeArrowheads="1"/>
                      </p:cNvPicPr>
                      <p:nvPr/>
                    </p:nvPicPr>
                    <p:blipFill>
                      <a:blip r:embed="rId6"/>
                      <a:srcRect/>
                      <a:stretch>
                        <a:fillRect/>
                      </a:stretch>
                    </p:blipFill>
                    <p:spPr bwMode="auto">
                      <a:xfrm>
                        <a:off x="2762978" y="3082674"/>
                        <a:ext cx="5048129" cy="1053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9559" name="Text Box 7"/>
          <p:cNvSpPr txBox="1">
            <a:spLocks noChangeArrowheads="1"/>
          </p:cNvSpPr>
          <p:nvPr/>
        </p:nvSpPr>
        <p:spPr bwMode="auto">
          <a:xfrm>
            <a:off x="1187450" y="5516563"/>
            <a:ext cx="587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dirty="0">
                <a:solidFill>
                  <a:srgbClr val="000000"/>
                </a:solidFill>
                <a:latin typeface="Times New Roman" pitchFamily="18" charset="0"/>
                <a:ea typeface="楷体_GB2312" pitchFamily="49" charset="-122"/>
              </a:rPr>
              <a:t>故接受原假设</a:t>
            </a:r>
            <a:r>
              <a:rPr kumimoji="1" lang="en-US" altLang="zh-CN" sz="3200" dirty="0">
                <a:solidFill>
                  <a:srgbClr val="000000"/>
                </a:solidFill>
                <a:latin typeface="Times New Roman" pitchFamily="18" charset="0"/>
                <a:ea typeface="楷体_GB2312" pitchFamily="49" charset="-122"/>
              </a:rPr>
              <a:t>,  </a:t>
            </a:r>
            <a:r>
              <a:rPr kumimoji="1" lang="zh-CN" altLang="en-US" sz="3200" dirty="0">
                <a:solidFill>
                  <a:srgbClr val="000000"/>
                </a:solidFill>
                <a:latin typeface="Times New Roman" pitchFamily="18" charset="0"/>
                <a:ea typeface="楷体_GB2312" pitchFamily="49" charset="-122"/>
              </a:rPr>
              <a:t>即否定厂方断言</a:t>
            </a:r>
            <a:r>
              <a:rPr kumimoji="1" lang="en-US" altLang="zh-CN" sz="3200" dirty="0">
                <a:solidFill>
                  <a:srgbClr val="000000"/>
                </a:solidFill>
                <a:latin typeface="Times New Roman" pitchFamily="18" charset="0"/>
                <a:ea typeface="楷体_GB2312" pitchFamily="49" charset="-122"/>
              </a:rPr>
              <a:t>.</a:t>
            </a:r>
          </a:p>
        </p:txBody>
      </p:sp>
      <p:sp>
        <p:nvSpPr>
          <p:cNvPr id="279560" name="Text Box 8"/>
          <p:cNvSpPr txBox="1">
            <a:spLocks noChangeArrowheads="1"/>
          </p:cNvSpPr>
          <p:nvPr/>
        </p:nvSpPr>
        <p:spPr bwMode="auto">
          <a:xfrm>
            <a:off x="1187450" y="4581525"/>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现</a:t>
            </a:r>
          </a:p>
        </p:txBody>
      </p:sp>
      <p:graphicFrame>
        <p:nvGraphicFramePr>
          <p:cNvPr id="279561" name="Object 9"/>
          <p:cNvGraphicFramePr>
            <a:graphicFrameLocks noChangeAspect="1"/>
          </p:cNvGraphicFramePr>
          <p:nvPr>
            <p:extLst>
              <p:ext uri="{D42A27DB-BD31-4B8C-83A1-F6EECF244321}">
                <p14:modId xmlns:p14="http://schemas.microsoft.com/office/powerpoint/2010/main" val="2439701039"/>
              </p:ext>
            </p:extLst>
          </p:nvPr>
        </p:nvGraphicFramePr>
        <p:xfrm>
          <a:off x="1922463" y="4664075"/>
          <a:ext cx="2624137" cy="517525"/>
        </p:xfrm>
        <a:graphic>
          <a:graphicData uri="http://schemas.openxmlformats.org/presentationml/2006/ole">
            <mc:AlternateContent xmlns:mc="http://schemas.openxmlformats.org/markup-compatibility/2006">
              <mc:Choice xmlns:v="urn:schemas-microsoft-com:vml" Requires="v">
                <p:oleObj spid="_x0000_s16511" name="Equation" r:id="rId7" imgW="965160" imgH="190440" progId="Equation.DSMT4">
                  <p:embed/>
                </p:oleObj>
              </mc:Choice>
              <mc:Fallback>
                <p:oleObj name="Equation" r:id="rId7" imgW="965160" imgH="190440" progId="Equation.DSMT4">
                  <p:embed/>
                  <p:pic>
                    <p:nvPicPr>
                      <p:cNvPr id="0" name=""/>
                      <p:cNvPicPr>
                        <a:picLocks noChangeAspect="1" noChangeArrowheads="1"/>
                      </p:cNvPicPr>
                      <p:nvPr/>
                    </p:nvPicPr>
                    <p:blipFill>
                      <a:blip r:embed="rId8"/>
                      <a:srcRect/>
                      <a:stretch>
                        <a:fillRect/>
                      </a:stretch>
                    </p:blipFill>
                    <p:spPr bwMode="auto">
                      <a:xfrm>
                        <a:off x="1922463" y="4664075"/>
                        <a:ext cx="262413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9562" name="Text Box 10"/>
          <p:cNvSpPr txBox="1">
            <a:spLocks noChangeArrowheads="1"/>
          </p:cNvSpPr>
          <p:nvPr/>
        </p:nvSpPr>
        <p:spPr bwMode="auto">
          <a:xfrm>
            <a:off x="4643438" y="4581525"/>
            <a:ext cx="2622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落在拒绝域外</a:t>
            </a:r>
          </a:p>
        </p:txBody>
      </p:sp>
    </p:spTree>
    <p:extLst>
      <p:ext uri="{BB962C8B-B14F-4D97-AF65-F5344CB8AC3E}">
        <p14:creationId xmlns:p14="http://schemas.microsoft.com/office/powerpoint/2010/main" val="3005164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554"/>
                                        </p:tgtEl>
                                        <p:attrNameLst>
                                          <p:attrName>style.visibility</p:attrName>
                                        </p:attrNameLst>
                                      </p:cBhvr>
                                      <p:to>
                                        <p:strVal val="visible"/>
                                      </p:to>
                                    </p:set>
                                    <p:animEffect transition="in" filter="wipe(left)">
                                      <p:cBhvr>
                                        <p:cTn id="7" dur="1000"/>
                                        <p:tgtEl>
                                          <p:spTgt spid="279554"/>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79555"/>
                                        </p:tgtEl>
                                        <p:attrNameLst>
                                          <p:attrName>style.visibility</p:attrName>
                                        </p:attrNameLst>
                                      </p:cBhvr>
                                      <p:to>
                                        <p:strVal val="visible"/>
                                      </p:to>
                                    </p:set>
                                    <p:animEffect transition="in" filter="wipe(left)">
                                      <p:cBhvr>
                                        <p:cTn id="11" dur="2000"/>
                                        <p:tgtEl>
                                          <p:spTgt spid="279555"/>
                                        </p:tgtEl>
                                      </p:cBhvr>
                                    </p:animEffect>
                                  </p:childTnLst>
                                </p:cTn>
                              </p:par>
                            </p:childTnLst>
                          </p:cTn>
                        </p:par>
                        <p:par>
                          <p:cTn id="12" fill="hold" nodeType="afterGroup">
                            <p:stCondLst>
                              <p:cond delay="3000"/>
                            </p:stCondLst>
                            <p:childTnLst>
                              <p:par>
                                <p:cTn id="13" presetID="22" presetClass="entr" presetSubtype="8" fill="hold" nodeType="afterEffect">
                                  <p:stCondLst>
                                    <p:cond delay="0"/>
                                  </p:stCondLst>
                                  <p:childTnLst>
                                    <p:set>
                                      <p:cBhvr>
                                        <p:cTn id="14" dur="1" fill="hold">
                                          <p:stCondLst>
                                            <p:cond delay="0"/>
                                          </p:stCondLst>
                                        </p:cTn>
                                        <p:tgtEl>
                                          <p:spTgt spid="279556"/>
                                        </p:tgtEl>
                                        <p:attrNameLst>
                                          <p:attrName>style.visibility</p:attrName>
                                        </p:attrNameLst>
                                      </p:cBhvr>
                                      <p:to>
                                        <p:strVal val="visible"/>
                                      </p:to>
                                    </p:set>
                                    <p:animEffect transition="in" filter="wipe(left)">
                                      <p:cBhvr>
                                        <p:cTn id="15" dur="2000"/>
                                        <p:tgtEl>
                                          <p:spTgt spid="279556"/>
                                        </p:tgtEl>
                                      </p:cBhvr>
                                    </p:animEffect>
                                  </p:childTnLst>
                                </p:cTn>
                              </p:par>
                            </p:childTnLst>
                          </p:cTn>
                        </p:par>
                        <p:par>
                          <p:cTn id="16" fill="hold" nodeType="afterGroup">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279557"/>
                                        </p:tgtEl>
                                        <p:attrNameLst>
                                          <p:attrName>style.visibility</p:attrName>
                                        </p:attrNameLst>
                                      </p:cBhvr>
                                      <p:to>
                                        <p:strVal val="visible"/>
                                      </p:to>
                                    </p:set>
                                    <p:animEffect transition="in" filter="wipe(left)">
                                      <p:cBhvr>
                                        <p:cTn id="19" dur="2000"/>
                                        <p:tgtEl>
                                          <p:spTgt spid="279557"/>
                                        </p:tgtEl>
                                      </p:cBhvr>
                                    </p:animEffect>
                                  </p:childTnLst>
                                </p:cTn>
                              </p:par>
                            </p:childTnLst>
                          </p:cTn>
                        </p:par>
                        <p:par>
                          <p:cTn id="20" fill="hold" nodeType="afterGroup">
                            <p:stCondLst>
                              <p:cond delay="7000"/>
                            </p:stCondLst>
                            <p:childTnLst>
                              <p:par>
                                <p:cTn id="21" presetID="22" presetClass="entr" presetSubtype="8" fill="hold" nodeType="afterEffect">
                                  <p:stCondLst>
                                    <p:cond delay="0"/>
                                  </p:stCondLst>
                                  <p:childTnLst>
                                    <p:set>
                                      <p:cBhvr>
                                        <p:cTn id="22" dur="1" fill="hold">
                                          <p:stCondLst>
                                            <p:cond delay="0"/>
                                          </p:stCondLst>
                                        </p:cTn>
                                        <p:tgtEl>
                                          <p:spTgt spid="279558"/>
                                        </p:tgtEl>
                                        <p:attrNameLst>
                                          <p:attrName>style.visibility</p:attrName>
                                        </p:attrNameLst>
                                      </p:cBhvr>
                                      <p:to>
                                        <p:strVal val="visible"/>
                                      </p:to>
                                    </p:set>
                                    <p:animEffect transition="in" filter="wipe(left)">
                                      <p:cBhvr>
                                        <p:cTn id="23" dur="2000"/>
                                        <p:tgtEl>
                                          <p:spTgt spid="2795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79560"/>
                                        </p:tgtEl>
                                        <p:attrNameLst>
                                          <p:attrName>style.visibility</p:attrName>
                                        </p:attrNameLst>
                                      </p:cBhvr>
                                      <p:to>
                                        <p:strVal val="visible"/>
                                      </p:to>
                                    </p:set>
                                    <p:animEffect transition="in" filter="wipe(left)">
                                      <p:cBhvr>
                                        <p:cTn id="28" dur="500"/>
                                        <p:tgtEl>
                                          <p:spTgt spid="279560"/>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279561"/>
                                        </p:tgtEl>
                                        <p:attrNameLst>
                                          <p:attrName>style.visibility</p:attrName>
                                        </p:attrNameLst>
                                      </p:cBhvr>
                                      <p:to>
                                        <p:strVal val="visible"/>
                                      </p:to>
                                    </p:set>
                                    <p:animEffect transition="in" filter="wipe(left)">
                                      <p:cBhvr>
                                        <p:cTn id="32" dur="2000"/>
                                        <p:tgtEl>
                                          <p:spTgt spid="279561"/>
                                        </p:tgtEl>
                                      </p:cBhvr>
                                    </p:animEffect>
                                  </p:childTnLst>
                                </p:cTn>
                              </p:par>
                            </p:childTnLst>
                          </p:cTn>
                        </p:par>
                        <p:par>
                          <p:cTn id="33" fill="hold" nodeType="afterGroup">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279562"/>
                                        </p:tgtEl>
                                        <p:attrNameLst>
                                          <p:attrName>style.visibility</p:attrName>
                                        </p:attrNameLst>
                                      </p:cBhvr>
                                      <p:to>
                                        <p:strVal val="visible"/>
                                      </p:to>
                                    </p:set>
                                    <p:animEffect transition="in" filter="wipe(left)">
                                      <p:cBhvr>
                                        <p:cTn id="36" dur="2000"/>
                                        <p:tgtEl>
                                          <p:spTgt spid="279562"/>
                                        </p:tgtEl>
                                      </p:cBhvr>
                                    </p:animEffect>
                                  </p:childTnLst>
                                </p:cTn>
                              </p:par>
                            </p:childTnLst>
                          </p:cTn>
                        </p:par>
                        <p:par>
                          <p:cTn id="37" fill="hold" nodeType="afterGroup">
                            <p:stCondLst>
                              <p:cond delay="4500"/>
                            </p:stCondLst>
                            <p:childTnLst>
                              <p:par>
                                <p:cTn id="38" presetID="22" presetClass="entr" presetSubtype="8" fill="hold" grpId="0" nodeType="afterEffect">
                                  <p:stCondLst>
                                    <p:cond delay="0"/>
                                  </p:stCondLst>
                                  <p:childTnLst>
                                    <p:set>
                                      <p:cBhvr>
                                        <p:cTn id="39" dur="1" fill="hold">
                                          <p:stCondLst>
                                            <p:cond delay="0"/>
                                          </p:stCondLst>
                                        </p:cTn>
                                        <p:tgtEl>
                                          <p:spTgt spid="279559"/>
                                        </p:tgtEl>
                                        <p:attrNameLst>
                                          <p:attrName>style.visibility</p:attrName>
                                        </p:attrNameLst>
                                      </p:cBhvr>
                                      <p:to>
                                        <p:strVal val="visible"/>
                                      </p:to>
                                    </p:set>
                                    <p:animEffect transition="in" filter="wipe(left)">
                                      <p:cBhvr>
                                        <p:cTn id="40" dur="2000"/>
                                        <p:tgtEl>
                                          <p:spTgt spid="279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animBg="1" autoUpdateAnimBg="0"/>
      <p:bldP spid="279555" grpId="0" autoUpdateAnimBg="0"/>
      <p:bldP spid="279557" grpId="0" autoUpdateAnimBg="0"/>
      <p:bldP spid="279559" grpId="0" autoUpdateAnimBg="0"/>
      <p:bldP spid="279560" grpId="0"/>
      <p:bldP spid="27956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ext Box 2"/>
          <p:cNvSpPr txBox="1">
            <a:spLocks noChangeArrowheads="1"/>
          </p:cNvSpPr>
          <p:nvPr/>
        </p:nvSpPr>
        <p:spPr bwMode="auto">
          <a:xfrm>
            <a:off x="755650" y="4365625"/>
            <a:ext cx="7777163" cy="1066800"/>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b="1" dirty="0">
                <a:solidFill>
                  <a:srgbClr val="000000"/>
                </a:solidFill>
                <a:latin typeface="宋体" pitchFamily="2" charset="-122"/>
              </a:rPr>
              <a:t>由例可见</a:t>
            </a:r>
            <a:r>
              <a:rPr kumimoji="1" lang="en-US" altLang="zh-CN" sz="3200" b="1" dirty="0">
                <a:solidFill>
                  <a:srgbClr val="000000"/>
                </a:solidFill>
                <a:latin typeface="宋体" pitchFamily="2" charset="-122"/>
              </a:rPr>
              <a:t>: </a:t>
            </a:r>
            <a:r>
              <a:rPr kumimoji="1" lang="zh-CN" altLang="en-US" sz="3200" b="1" dirty="0">
                <a:solidFill>
                  <a:srgbClr val="000000"/>
                </a:solidFill>
                <a:latin typeface="宋体" pitchFamily="2" charset="-122"/>
              </a:rPr>
              <a:t>对问题的提法不同</a:t>
            </a:r>
            <a:r>
              <a:rPr kumimoji="1" lang="en-US" altLang="zh-CN" sz="3200" b="1" dirty="0">
                <a:solidFill>
                  <a:srgbClr val="000000"/>
                </a:solidFill>
                <a:latin typeface="宋体" pitchFamily="2" charset="-122"/>
              </a:rPr>
              <a:t>(</a:t>
            </a:r>
            <a:r>
              <a:rPr kumimoji="1" lang="zh-CN" altLang="en-US" sz="3200" b="1" dirty="0">
                <a:solidFill>
                  <a:srgbClr val="000000"/>
                </a:solidFill>
                <a:latin typeface="宋体" pitchFamily="2" charset="-122"/>
              </a:rPr>
              <a:t>把哪个假设作为原假设</a:t>
            </a:r>
            <a:r>
              <a:rPr kumimoji="1" lang="en-US" altLang="zh-CN" sz="3200" b="1" dirty="0">
                <a:solidFill>
                  <a:srgbClr val="000000"/>
                </a:solidFill>
                <a:latin typeface="宋体" pitchFamily="2" charset="-122"/>
              </a:rPr>
              <a:t>),</a:t>
            </a:r>
            <a:r>
              <a:rPr kumimoji="1" lang="zh-CN" altLang="en-US" sz="3200" b="1" dirty="0">
                <a:solidFill>
                  <a:srgbClr val="000000"/>
                </a:solidFill>
                <a:latin typeface="宋体" pitchFamily="2" charset="-122"/>
              </a:rPr>
              <a:t>统计检验的结果也会不同</a:t>
            </a:r>
            <a:r>
              <a:rPr kumimoji="1" lang="en-US" altLang="zh-CN" sz="3200" b="1" dirty="0">
                <a:solidFill>
                  <a:srgbClr val="000000"/>
                </a:solidFill>
                <a:latin typeface="宋体" pitchFamily="2" charset="-122"/>
              </a:rPr>
              <a:t>.</a:t>
            </a:r>
            <a:endParaRPr kumimoji="1" lang="en-US" altLang="zh-CN" sz="3200" b="1" dirty="0">
              <a:solidFill>
                <a:srgbClr val="000000"/>
              </a:solidFill>
              <a:latin typeface="宋体" pitchFamily="2" charset="-122"/>
              <a:sym typeface="Math1"/>
            </a:endParaRPr>
          </a:p>
        </p:txBody>
      </p:sp>
      <p:sp>
        <p:nvSpPr>
          <p:cNvPr id="280579" name="Text Box 3"/>
          <p:cNvSpPr txBox="1">
            <a:spLocks noChangeArrowheads="1"/>
          </p:cNvSpPr>
          <p:nvPr/>
        </p:nvSpPr>
        <p:spPr bwMode="auto">
          <a:xfrm>
            <a:off x="1116013" y="981075"/>
            <a:ext cx="6913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4000">
                <a:solidFill>
                  <a:srgbClr val="333399"/>
                </a:solidFill>
                <a:latin typeface="方正姚体" pitchFamily="2" charset="-122"/>
                <a:ea typeface="方正姚体" pitchFamily="2" charset="-122"/>
              </a:rPr>
              <a:t>上述两种解法得到不同的结论</a:t>
            </a:r>
          </a:p>
        </p:txBody>
      </p:sp>
      <p:sp>
        <p:nvSpPr>
          <p:cNvPr id="280580" name="Text Box 4"/>
          <p:cNvSpPr txBox="1">
            <a:spLocks noChangeArrowheads="1"/>
          </p:cNvSpPr>
          <p:nvPr/>
        </p:nvSpPr>
        <p:spPr bwMode="auto">
          <a:xfrm>
            <a:off x="684213" y="2205038"/>
            <a:ext cx="795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a:solidFill>
                  <a:srgbClr val="333399"/>
                </a:solidFill>
                <a:latin typeface="方正姚体" pitchFamily="2" charset="-122"/>
                <a:ea typeface="方正姚体" pitchFamily="2" charset="-122"/>
              </a:rPr>
              <a:t>第一种假设是不轻易否定厂方的结论</a:t>
            </a:r>
            <a:r>
              <a:rPr kumimoji="1" lang="zh-CN" altLang="en-US" sz="3600">
                <a:solidFill>
                  <a:srgbClr val="333399"/>
                </a:solidFill>
                <a:latin typeface="Times New Roman" pitchFamily="18" charset="0"/>
                <a:ea typeface="方正姚体" pitchFamily="2" charset="-122"/>
              </a:rPr>
              <a:t>；</a:t>
            </a:r>
            <a:endParaRPr kumimoji="1" lang="zh-CN" altLang="en-US" sz="3600">
              <a:solidFill>
                <a:srgbClr val="000000"/>
              </a:solidFill>
              <a:latin typeface="Times New Roman" pitchFamily="18" charset="0"/>
              <a:ea typeface="楷体_GB2312" pitchFamily="49" charset="-122"/>
            </a:endParaRPr>
          </a:p>
        </p:txBody>
      </p:sp>
      <p:sp>
        <p:nvSpPr>
          <p:cNvPr id="280581" name="Text Box 5"/>
          <p:cNvSpPr txBox="1">
            <a:spLocks noChangeArrowheads="1"/>
          </p:cNvSpPr>
          <p:nvPr/>
        </p:nvSpPr>
        <p:spPr bwMode="auto">
          <a:xfrm>
            <a:off x="684213" y="3068638"/>
            <a:ext cx="7613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a:solidFill>
                  <a:srgbClr val="333399"/>
                </a:solidFill>
                <a:latin typeface="方正姚体" pitchFamily="2" charset="-122"/>
                <a:ea typeface="方正姚体" pitchFamily="2" charset="-122"/>
              </a:rPr>
              <a:t>第二种假设是不轻易相信厂方的结论</a:t>
            </a:r>
            <a:r>
              <a:rPr kumimoji="1" lang="en-US" altLang="zh-CN" sz="3600">
                <a:solidFill>
                  <a:srgbClr val="333399"/>
                </a:solidFill>
                <a:latin typeface="方正姚体" pitchFamily="2" charset="-122"/>
                <a:ea typeface="方正姚体" pitchFamily="2" charset="-122"/>
              </a:rPr>
              <a:t>.</a:t>
            </a:r>
            <a:endParaRPr kumimoji="1" lang="en-US" altLang="zh-CN" sz="3600">
              <a:solidFill>
                <a:srgbClr val="000000"/>
              </a:solidFill>
              <a:latin typeface="Times New Roman" pitchFamily="18" charset="0"/>
              <a:ea typeface="楷体_GB2312" pitchFamily="49" charset="-122"/>
            </a:endParaRPr>
          </a:p>
        </p:txBody>
      </p:sp>
      <p:sp>
        <p:nvSpPr>
          <p:cNvPr id="6" name="TextBox 5"/>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356335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wipe(up)">
                                      <p:cBhvr>
                                        <p:cTn id="7" dur="500"/>
                                        <p:tgtEl>
                                          <p:spTgt spid="280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0580"/>
                                        </p:tgtEl>
                                        <p:attrNameLst>
                                          <p:attrName>style.visibility</p:attrName>
                                        </p:attrNameLst>
                                      </p:cBhvr>
                                      <p:to>
                                        <p:strVal val="visible"/>
                                      </p:to>
                                    </p:set>
                                    <p:animEffect transition="in" filter="wipe(left)">
                                      <p:cBhvr>
                                        <p:cTn id="12" dur="2000"/>
                                        <p:tgtEl>
                                          <p:spTgt spid="280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0581"/>
                                        </p:tgtEl>
                                        <p:attrNameLst>
                                          <p:attrName>style.visibility</p:attrName>
                                        </p:attrNameLst>
                                      </p:cBhvr>
                                      <p:to>
                                        <p:strVal val="visible"/>
                                      </p:to>
                                    </p:set>
                                    <p:animEffect transition="in" filter="wipe(left)">
                                      <p:cBhvr>
                                        <p:cTn id="17" dur="2000"/>
                                        <p:tgtEl>
                                          <p:spTgt spid="2805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0578">
                                            <p:txEl>
                                              <p:pRg st="0" end="0"/>
                                            </p:txEl>
                                          </p:spTgt>
                                        </p:tgtEl>
                                        <p:attrNameLst>
                                          <p:attrName>style.visibility</p:attrName>
                                        </p:attrNameLst>
                                      </p:cBhvr>
                                      <p:to>
                                        <p:strVal val="visible"/>
                                      </p:to>
                                    </p:set>
                                    <p:animEffect transition="in" filter="wipe(up)">
                                      <p:cBhvr>
                                        <p:cTn id="22" dur="500"/>
                                        <p:tgtEl>
                                          <p:spTgt spid="2805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8" grpId="0" build="p" autoUpdateAnimBg="0"/>
      <p:bldP spid="280579" grpId="0" build="p" autoUpdateAnimBg="0"/>
      <p:bldP spid="280580" grpId="0"/>
      <p:bldP spid="2805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Text Box 3"/>
          <p:cNvSpPr txBox="1">
            <a:spLocks noChangeArrowheads="1"/>
          </p:cNvSpPr>
          <p:nvPr/>
        </p:nvSpPr>
        <p:spPr bwMode="auto">
          <a:xfrm>
            <a:off x="971550" y="2782888"/>
            <a:ext cx="6584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dirty="0">
                <a:solidFill>
                  <a:srgbClr val="000000"/>
                </a:solidFill>
                <a:latin typeface="宋体" pitchFamily="2" charset="-122"/>
              </a:rPr>
              <a:t>设 </a:t>
            </a:r>
            <a:r>
              <a:rPr kumimoji="1" lang="en-US" altLang="zh-CN" sz="3200" i="1" dirty="0">
                <a:solidFill>
                  <a:srgbClr val="000000"/>
                </a:solidFill>
                <a:latin typeface="Times New Roman" pitchFamily="18" charset="0"/>
              </a:rPr>
              <a:t>X</a:t>
            </a:r>
            <a:r>
              <a:rPr kumimoji="1" lang="en-US" altLang="zh-CN" sz="3200" i="1" dirty="0">
                <a:solidFill>
                  <a:srgbClr val="000000"/>
                </a:solidFill>
                <a:latin typeface="Times New Roman" pitchFamily="18" charset="0"/>
                <a:ea typeface="楷体_GB2312" pitchFamily="49" charset="-122"/>
              </a:rPr>
              <a:t> ~</a:t>
            </a:r>
            <a:r>
              <a:rPr kumimoji="1" lang="en-US" altLang="zh-CN" sz="3200" i="1" dirty="0">
                <a:solidFill>
                  <a:srgbClr val="000000"/>
                </a:solidFill>
                <a:latin typeface="Times New Roman" pitchFamily="18" charset="0"/>
              </a:rPr>
              <a:t>N </a:t>
            </a:r>
            <a:r>
              <a:rPr kumimoji="1" lang="en-US" altLang="zh-CN" sz="3200" dirty="0">
                <a:solidFill>
                  <a:srgbClr val="000000"/>
                </a:solidFill>
                <a:latin typeface="Times New Roman" pitchFamily="18" charset="0"/>
              </a:rPr>
              <a:t>(</a:t>
            </a:r>
            <a:r>
              <a:rPr kumimoji="1" lang="en-US" altLang="zh-CN" sz="3200" i="1" dirty="0">
                <a:solidFill>
                  <a:srgbClr val="000000"/>
                </a:solidFill>
                <a:latin typeface="Times New Roman" pitchFamily="18" charset="0"/>
                <a:sym typeface="Symbol" pitchFamily="18" charset="2"/>
              </a:rPr>
              <a:t></a:t>
            </a:r>
            <a:r>
              <a:rPr kumimoji="1" lang="en-US" altLang="zh-CN" sz="3200" dirty="0">
                <a:solidFill>
                  <a:srgbClr val="000000"/>
                </a:solidFill>
                <a:latin typeface="Times New Roman" pitchFamily="18" charset="0"/>
                <a:sym typeface="Symbol" pitchFamily="18" charset="2"/>
              </a:rPr>
              <a:t> </a:t>
            </a:r>
            <a:r>
              <a:rPr kumimoji="1" lang="en-US" altLang="zh-CN" sz="3200" i="1" dirty="0">
                <a:solidFill>
                  <a:srgbClr val="000000"/>
                </a:solidFill>
                <a:latin typeface="Times New Roman" pitchFamily="18" charset="0"/>
                <a:sym typeface="Symbol" pitchFamily="18" charset="2"/>
              </a:rPr>
              <a:t></a:t>
            </a:r>
            <a:r>
              <a:rPr kumimoji="1" lang="en-US" altLang="zh-CN" sz="3200" baseline="30000" dirty="0">
                <a:solidFill>
                  <a:srgbClr val="000000"/>
                </a:solidFill>
                <a:latin typeface="Times New Roman" pitchFamily="18" charset="0"/>
                <a:sym typeface="Symbol" pitchFamily="18" charset="2"/>
              </a:rPr>
              <a:t>2</a:t>
            </a:r>
            <a:r>
              <a:rPr kumimoji="1" lang="en-US" altLang="zh-CN" sz="3200" dirty="0">
                <a:solidFill>
                  <a:srgbClr val="000000"/>
                </a:solidFill>
                <a:latin typeface="Times New Roman" pitchFamily="18" charset="0"/>
              </a:rPr>
              <a:t>)</a:t>
            </a:r>
            <a:r>
              <a:rPr kumimoji="1" lang="zh-CN" altLang="en-US" sz="3200" dirty="0">
                <a:solidFill>
                  <a:srgbClr val="000000"/>
                </a:solidFill>
                <a:latin typeface="Times New Roman" pitchFamily="18" charset="0"/>
              </a:rPr>
              <a:t>，</a:t>
            </a:r>
            <a:r>
              <a:rPr kumimoji="1" lang="zh-CN" altLang="en-US" sz="3200" i="1" dirty="0">
                <a:solidFill>
                  <a:srgbClr val="000000"/>
                </a:solidFill>
                <a:latin typeface="Times New Roman" pitchFamily="18" charset="0"/>
                <a:sym typeface="Symbol" pitchFamily="18" charset="2"/>
              </a:rPr>
              <a:t></a:t>
            </a:r>
            <a:r>
              <a:rPr kumimoji="1" lang="en-US" altLang="zh-CN" sz="3200" baseline="30000" dirty="0">
                <a:solidFill>
                  <a:srgbClr val="000000"/>
                </a:solidFill>
                <a:latin typeface="Times New Roman" pitchFamily="18" charset="0"/>
                <a:sym typeface="Symbol" pitchFamily="18" charset="2"/>
              </a:rPr>
              <a:t>2</a:t>
            </a:r>
            <a:r>
              <a:rPr kumimoji="1" lang="en-US" altLang="zh-CN" sz="3200" baseline="30000" dirty="0">
                <a:solidFill>
                  <a:srgbClr val="000000"/>
                </a:solidFill>
                <a:latin typeface="宋体" pitchFamily="2" charset="-122"/>
                <a:sym typeface="Symbol" pitchFamily="18" charset="2"/>
              </a:rPr>
              <a:t> </a:t>
            </a:r>
            <a:r>
              <a:rPr kumimoji="1" lang="zh-CN" altLang="en-US" sz="3200" dirty="0">
                <a:solidFill>
                  <a:srgbClr val="000000"/>
                </a:solidFill>
                <a:latin typeface="宋体" pitchFamily="2" charset="-122"/>
                <a:sym typeface="Symbol" pitchFamily="18" charset="2"/>
              </a:rPr>
              <a:t>已知，需检验：</a:t>
            </a:r>
          </a:p>
        </p:txBody>
      </p:sp>
      <p:sp>
        <p:nvSpPr>
          <p:cNvPr id="264196" name="Text Box 4"/>
          <p:cNvSpPr txBox="1">
            <a:spLocks noChangeArrowheads="1"/>
          </p:cNvSpPr>
          <p:nvPr/>
        </p:nvSpPr>
        <p:spPr bwMode="auto">
          <a:xfrm>
            <a:off x="1646238" y="3417888"/>
            <a:ext cx="5578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Aft>
                <a:spcPct val="10000"/>
              </a:spcAft>
            </a:pPr>
            <a:r>
              <a:rPr kumimoji="1" lang="en-US" altLang="zh-CN" sz="3200" i="1" dirty="0">
                <a:solidFill>
                  <a:srgbClr val="000000"/>
                </a:solidFill>
                <a:latin typeface="Times New Roman" pitchFamily="18" charset="0"/>
                <a:ea typeface="楷体_GB2312" pitchFamily="49" charset="-122"/>
                <a:sym typeface="Symbol" pitchFamily="18" charset="2"/>
              </a:rPr>
              <a:t>H</a:t>
            </a:r>
            <a:r>
              <a:rPr kumimoji="1" lang="en-US" altLang="zh-CN" sz="3200" baseline="-25000" dirty="0">
                <a:solidFill>
                  <a:srgbClr val="000000"/>
                </a:solidFill>
                <a:latin typeface="Times New Roman" pitchFamily="18" charset="0"/>
                <a:ea typeface="楷体_GB2312" pitchFamily="49" charset="-122"/>
                <a:sym typeface="Symbol" pitchFamily="18" charset="2"/>
              </a:rPr>
              <a:t>0</a:t>
            </a:r>
            <a:r>
              <a:rPr kumimoji="1" lang="en-US" altLang="zh-CN" sz="3200" dirty="0">
                <a:solidFill>
                  <a:srgbClr val="000000"/>
                </a:solidFill>
                <a:latin typeface="宋体" pitchFamily="2" charset="-122"/>
                <a:sym typeface="Symbol" pitchFamily="18" charset="2"/>
              </a:rPr>
              <a:t> : </a:t>
            </a:r>
            <a:r>
              <a:rPr kumimoji="1" lang="en-US" altLang="zh-CN" sz="3200" i="1" dirty="0">
                <a:solidFill>
                  <a:srgbClr val="000000"/>
                </a:solidFill>
                <a:latin typeface="Times New Roman" pitchFamily="18" charset="0"/>
                <a:ea typeface="楷体_GB2312" pitchFamily="49" charset="-122"/>
                <a:sym typeface="Symbol" pitchFamily="18" charset="2"/>
              </a:rPr>
              <a:t>   </a:t>
            </a:r>
            <a:r>
              <a:rPr kumimoji="1" lang="en-US" altLang="zh-CN" sz="3200" baseline="-25000" dirty="0">
                <a:solidFill>
                  <a:srgbClr val="000000"/>
                </a:solidFill>
                <a:latin typeface="Times New Roman" pitchFamily="18" charset="0"/>
                <a:ea typeface="楷体_GB2312" pitchFamily="49" charset="-122"/>
                <a:sym typeface="Symbol" pitchFamily="18" charset="2"/>
              </a:rPr>
              <a:t>0  </a:t>
            </a:r>
            <a:r>
              <a:rPr kumimoji="1" lang="zh-CN" altLang="en-US" sz="3200" baseline="-25000" dirty="0">
                <a:solidFill>
                  <a:srgbClr val="000000"/>
                </a:solidFill>
                <a:latin typeface="Times New Roman" pitchFamily="18" charset="0"/>
                <a:ea typeface="楷体_GB2312" pitchFamily="49" charset="-122"/>
                <a:sym typeface="Symbol" pitchFamily="18" charset="2"/>
              </a:rPr>
              <a:t>；     </a:t>
            </a:r>
            <a:r>
              <a:rPr kumimoji="1" lang="en-US" altLang="zh-CN" sz="3200" i="1" dirty="0">
                <a:solidFill>
                  <a:srgbClr val="000000"/>
                </a:solidFill>
                <a:latin typeface="Times New Roman" pitchFamily="18" charset="0"/>
                <a:ea typeface="楷体_GB2312" pitchFamily="49" charset="-122"/>
                <a:sym typeface="Symbol" pitchFamily="18" charset="2"/>
              </a:rPr>
              <a:t>H</a:t>
            </a:r>
            <a:r>
              <a:rPr kumimoji="1" lang="en-US" altLang="zh-CN" sz="3200" baseline="-25000" dirty="0">
                <a:solidFill>
                  <a:srgbClr val="000000"/>
                </a:solidFill>
                <a:latin typeface="Times New Roman" pitchFamily="18" charset="0"/>
                <a:ea typeface="楷体_GB2312" pitchFamily="49" charset="-122"/>
                <a:sym typeface="Symbol" pitchFamily="18" charset="2"/>
              </a:rPr>
              <a:t>1</a:t>
            </a:r>
            <a:r>
              <a:rPr kumimoji="1" lang="en-US" altLang="zh-CN" sz="3200" dirty="0">
                <a:solidFill>
                  <a:srgbClr val="000000"/>
                </a:solidFill>
                <a:latin typeface="宋体" pitchFamily="2" charset="-122"/>
                <a:sym typeface="Symbol" pitchFamily="18" charset="2"/>
              </a:rPr>
              <a:t> : </a:t>
            </a:r>
            <a:r>
              <a:rPr kumimoji="1" lang="en-US" altLang="zh-CN" sz="3200" i="1" dirty="0">
                <a:solidFill>
                  <a:srgbClr val="000000"/>
                </a:solidFill>
                <a:latin typeface="Times New Roman" pitchFamily="18" charset="0"/>
                <a:ea typeface="楷体_GB2312" pitchFamily="49" charset="-122"/>
                <a:sym typeface="Symbol" pitchFamily="18" charset="2"/>
              </a:rPr>
              <a:t> </a:t>
            </a:r>
            <a:r>
              <a:rPr kumimoji="1" lang="en-US" altLang="zh-CN" sz="3200" dirty="0">
                <a:solidFill>
                  <a:srgbClr val="000000"/>
                </a:solidFill>
                <a:latin typeface="Times New Roman" pitchFamily="18" charset="0"/>
                <a:ea typeface="楷体_GB2312" pitchFamily="49" charset="-122"/>
                <a:sym typeface="Symbol" pitchFamily="18" charset="2"/>
              </a:rPr>
              <a:t></a:t>
            </a:r>
            <a:r>
              <a:rPr kumimoji="1" lang="en-US" altLang="zh-CN" sz="3200" i="1" dirty="0">
                <a:solidFill>
                  <a:srgbClr val="000000"/>
                </a:solidFill>
                <a:latin typeface="Times New Roman" pitchFamily="18" charset="0"/>
                <a:ea typeface="楷体_GB2312" pitchFamily="49" charset="-122"/>
                <a:sym typeface="Symbol" pitchFamily="18" charset="2"/>
              </a:rPr>
              <a:t></a:t>
            </a:r>
            <a:r>
              <a:rPr kumimoji="1" lang="en-US" altLang="zh-CN" sz="3200" baseline="-25000" dirty="0">
                <a:solidFill>
                  <a:srgbClr val="000000"/>
                </a:solidFill>
                <a:latin typeface="Times New Roman" pitchFamily="18" charset="0"/>
                <a:ea typeface="楷体_GB2312" pitchFamily="49" charset="-122"/>
                <a:sym typeface="Symbol" pitchFamily="18" charset="2"/>
              </a:rPr>
              <a:t>0</a:t>
            </a:r>
            <a:endParaRPr kumimoji="1" lang="en-US" altLang="zh-CN" sz="3200" baseline="-25000" dirty="0">
              <a:solidFill>
                <a:srgbClr val="000000"/>
              </a:solidFill>
              <a:latin typeface="宋体" pitchFamily="2" charset="-122"/>
              <a:sym typeface="Symbol" pitchFamily="18" charset="2"/>
            </a:endParaRPr>
          </a:p>
        </p:txBody>
      </p:sp>
      <p:sp>
        <p:nvSpPr>
          <p:cNvPr id="264197" name="Text Box 5"/>
          <p:cNvSpPr txBox="1">
            <a:spLocks noChangeArrowheads="1"/>
          </p:cNvSpPr>
          <p:nvPr/>
        </p:nvSpPr>
        <p:spPr bwMode="auto">
          <a:xfrm>
            <a:off x="971550" y="4367213"/>
            <a:ext cx="3063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rPr>
              <a:t>构造统计量</a:t>
            </a:r>
            <a:r>
              <a:rPr kumimoji="1" lang="zh-CN" altLang="en-US" sz="3200">
                <a:solidFill>
                  <a:srgbClr val="000000"/>
                </a:solidFill>
                <a:latin typeface="Times New Roman" pitchFamily="18" charset="0"/>
                <a:ea typeface="楷体_GB2312" pitchFamily="49" charset="-122"/>
              </a:rPr>
              <a:t>                                          </a:t>
            </a:r>
            <a:endParaRPr kumimoji="1" lang="zh-CN" altLang="en-US" sz="3200" i="1">
              <a:solidFill>
                <a:srgbClr val="000000"/>
              </a:solidFill>
              <a:latin typeface="Times New Roman" pitchFamily="18" charset="0"/>
              <a:ea typeface="楷体_GB2312" pitchFamily="49" charset="-122"/>
              <a:sym typeface="Symbol" pitchFamily="18" charset="2"/>
            </a:endParaRPr>
          </a:p>
        </p:txBody>
      </p:sp>
      <p:graphicFrame>
        <p:nvGraphicFramePr>
          <p:cNvPr id="264198" name="Object 6"/>
          <p:cNvGraphicFramePr>
            <a:graphicFrameLocks noChangeAspect="1"/>
          </p:cNvGraphicFramePr>
          <p:nvPr>
            <p:extLst>
              <p:ext uri="{D42A27DB-BD31-4B8C-83A1-F6EECF244321}">
                <p14:modId xmlns:p14="http://schemas.microsoft.com/office/powerpoint/2010/main" val="2747645548"/>
              </p:ext>
            </p:extLst>
          </p:nvPr>
        </p:nvGraphicFramePr>
        <p:xfrm>
          <a:off x="3467100" y="4303713"/>
          <a:ext cx="3022600" cy="1504950"/>
        </p:xfrm>
        <a:graphic>
          <a:graphicData uri="http://schemas.openxmlformats.org/presentationml/2006/ole">
            <mc:AlternateContent xmlns:mc="http://schemas.openxmlformats.org/markup-compatibility/2006">
              <mc:Choice xmlns:v="urn:schemas-microsoft-com:vml" Requires="v">
                <p:oleObj spid="_x0000_s1067" name="Equation" r:id="rId4" imgW="1333440" imgH="609480" progId="Equation.DSMT4">
                  <p:embed/>
                </p:oleObj>
              </mc:Choice>
              <mc:Fallback>
                <p:oleObj name="Equation" r:id="rId4" imgW="1333440" imgH="609480" progId="Equation.DSMT4">
                  <p:embed/>
                  <p:pic>
                    <p:nvPicPr>
                      <p:cNvPr id="0" name=""/>
                      <p:cNvPicPr>
                        <a:picLocks noChangeAspect="1" noChangeArrowheads="1"/>
                      </p:cNvPicPr>
                      <p:nvPr/>
                    </p:nvPicPr>
                    <p:blipFill>
                      <a:blip r:embed="rId5"/>
                      <a:srcRect/>
                      <a:stretch>
                        <a:fillRect/>
                      </a:stretch>
                    </p:blipFill>
                    <p:spPr bwMode="auto">
                      <a:xfrm>
                        <a:off x="3467100" y="4303713"/>
                        <a:ext cx="3022600" cy="1504950"/>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199" name="Text Box 7"/>
          <p:cNvSpPr txBox="1">
            <a:spLocks noChangeArrowheads="1"/>
          </p:cNvSpPr>
          <p:nvPr/>
        </p:nvSpPr>
        <p:spPr bwMode="auto">
          <a:xfrm>
            <a:off x="1042988" y="1990725"/>
            <a:ext cx="71167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dirty="0">
                <a:solidFill>
                  <a:srgbClr val="000000"/>
                </a:solidFill>
                <a:latin typeface="宋体" pitchFamily="2" charset="-122"/>
              </a:rPr>
              <a:t>给定</a:t>
            </a:r>
            <a:r>
              <a:rPr kumimoji="1" lang="zh-CN" altLang="zh-CN" sz="3200" dirty="0">
                <a:solidFill>
                  <a:srgbClr val="000000"/>
                </a:solidFill>
                <a:latin typeface="宋体" pitchFamily="2" charset="-122"/>
              </a:rPr>
              <a:t>显著性水平</a:t>
            </a:r>
            <a:r>
              <a:rPr kumimoji="1" lang="zh-CN" altLang="zh-CN" sz="3200" i="1" dirty="0">
                <a:solidFill>
                  <a:srgbClr val="000000"/>
                </a:solidFill>
                <a:latin typeface="宋体" pitchFamily="2" charset="-122"/>
                <a:sym typeface="Symbol" pitchFamily="18" charset="2"/>
              </a:rPr>
              <a:t></a:t>
            </a:r>
            <a:r>
              <a:rPr kumimoji="1" lang="zh-CN" altLang="zh-CN" sz="3200" dirty="0">
                <a:solidFill>
                  <a:srgbClr val="000000"/>
                </a:solidFill>
                <a:latin typeface="宋体" pitchFamily="2" charset="-122"/>
                <a:sym typeface="Symbol" pitchFamily="18" charset="2"/>
              </a:rPr>
              <a:t>与样本值</a:t>
            </a:r>
            <a:r>
              <a:rPr kumimoji="1" lang="zh-CN" altLang="zh-CN" sz="3200" dirty="0">
                <a:solidFill>
                  <a:srgbClr val="000000"/>
                </a:solidFill>
                <a:latin typeface="Times New Roman" pitchFamily="18" charset="0"/>
                <a:cs typeface="Times New Roman" pitchFamily="18" charset="0"/>
                <a:sym typeface="Symbol" pitchFamily="18" charset="2"/>
              </a:rPr>
              <a:t>(</a:t>
            </a:r>
            <a:r>
              <a:rPr kumimoji="1" lang="en-US" altLang="zh-CN" sz="3600" i="1" dirty="0">
                <a:solidFill>
                  <a:srgbClr val="000000"/>
                </a:solidFill>
                <a:latin typeface="Times New Roman" pitchFamily="18" charset="0"/>
                <a:cs typeface="Times New Roman" pitchFamily="18" charset="0"/>
                <a:sym typeface="Symbol" pitchFamily="18" charset="2"/>
              </a:rPr>
              <a:t>x</a:t>
            </a:r>
            <a:r>
              <a:rPr kumimoji="1" lang="en-US" altLang="zh-CN" sz="3600" baseline="-25000" dirty="0">
                <a:solidFill>
                  <a:srgbClr val="000000"/>
                </a:solidFill>
                <a:latin typeface="Times New Roman" pitchFamily="18" charset="0"/>
                <a:cs typeface="Times New Roman" pitchFamily="18" charset="0"/>
                <a:sym typeface="Symbol" pitchFamily="18" charset="2"/>
              </a:rPr>
              <a:t>1</a:t>
            </a:r>
            <a:r>
              <a:rPr kumimoji="1" lang="en-US" altLang="zh-CN" sz="3600" dirty="0">
                <a:solidFill>
                  <a:srgbClr val="000000"/>
                </a:solidFill>
                <a:latin typeface="Times New Roman" pitchFamily="18" charset="0"/>
                <a:cs typeface="Times New Roman" pitchFamily="18" charset="0"/>
                <a:sym typeface="Symbol" pitchFamily="18" charset="2"/>
              </a:rPr>
              <a:t>,</a:t>
            </a:r>
            <a:r>
              <a:rPr kumimoji="1" lang="en-US" altLang="zh-CN" sz="3600" i="1" dirty="0">
                <a:solidFill>
                  <a:srgbClr val="000000"/>
                </a:solidFill>
                <a:latin typeface="Times New Roman" pitchFamily="18" charset="0"/>
                <a:cs typeface="Times New Roman" pitchFamily="18" charset="0"/>
                <a:sym typeface="Symbol" pitchFamily="18" charset="2"/>
              </a:rPr>
              <a:t>x</a:t>
            </a:r>
            <a:r>
              <a:rPr kumimoji="1" lang="en-US" altLang="zh-CN" sz="3600" baseline="-25000" dirty="0">
                <a:solidFill>
                  <a:srgbClr val="000000"/>
                </a:solidFill>
                <a:latin typeface="Times New Roman" pitchFamily="18" charset="0"/>
                <a:cs typeface="Times New Roman" pitchFamily="18" charset="0"/>
                <a:sym typeface="Symbol" pitchFamily="18" charset="2"/>
              </a:rPr>
              <a:t>2</a:t>
            </a:r>
            <a:r>
              <a:rPr kumimoji="1" lang="en-US" altLang="zh-CN" sz="3600" dirty="0">
                <a:solidFill>
                  <a:srgbClr val="000000"/>
                </a:solidFill>
                <a:latin typeface="Times New Roman" pitchFamily="18" charset="0"/>
                <a:cs typeface="Times New Roman" pitchFamily="18" charset="0"/>
                <a:sym typeface="Symbol" pitchFamily="18" charset="2"/>
              </a:rPr>
              <a:t>,…</a:t>
            </a:r>
            <a:r>
              <a:rPr kumimoji="1" lang="en-US" altLang="zh-CN" sz="3600" dirty="0">
                <a:solidFill>
                  <a:srgbClr val="000000"/>
                </a:solidFill>
                <a:latin typeface="Times New Roman" pitchFamily="18" charset="0"/>
                <a:cs typeface="Times New Roman" pitchFamily="18" charset="0"/>
                <a:sym typeface="Math4" pitchFamily="2" charset="2"/>
              </a:rPr>
              <a:t>,</a:t>
            </a:r>
            <a:r>
              <a:rPr kumimoji="1" lang="en-US" altLang="zh-CN" sz="3600" i="1" dirty="0" err="1">
                <a:solidFill>
                  <a:srgbClr val="000000"/>
                </a:solidFill>
                <a:latin typeface="Times New Roman" pitchFamily="18" charset="0"/>
                <a:cs typeface="Times New Roman" pitchFamily="18" charset="0"/>
                <a:sym typeface="Math4" pitchFamily="2" charset="2"/>
              </a:rPr>
              <a:t>x</a:t>
            </a:r>
            <a:r>
              <a:rPr kumimoji="1" lang="en-US" altLang="zh-CN" sz="3600" i="1" baseline="-25000" dirty="0" err="1">
                <a:solidFill>
                  <a:srgbClr val="000000"/>
                </a:solidFill>
                <a:latin typeface="Times New Roman" pitchFamily="18" charset="0"/>
                <a:cs typeface="Times New Roman" pitchFamily="18" charset="0"/>
                <a:sym typeface="Math4" pitchFamily="2" charset="2"/>
              </a:rPr>
              <a:t>n</a:t>
            </a:r>
            <a:r>
              <a:rPr kumimoji="1" lang="en-US" altLang="zh-CN" sz="3200" dirty="0">
                <a:solidFill>
                  <a:srgbClr val="000000"/>
                </a:solidFill>
                <a:latin typeface="Times New Roman" pitchFamily="18" charset="0"/>
                <a:cs typeface="Times New Roman" pitchFamily="18" charset="0"/>
                <a:sym typeface="Math4" pitchFamily="2" charset="2"/>
              </a:rPr>
              <a:t>)</a:t>
            </a:r>
            <a:endParaRPr kumimoji="1" lang="en-US" altLang="zh-CN" sz="3200" dirty="0">
              <a:solidFill>
                <a:srgbClr val="000000"/>
              </a:solidFill>
              <a:latin typeface="宋体" pitchFamily="2" charset="-122"/>
            </a:endParaRPr>
          </a:p>
        </p:txBody>
      </p:sp>
      <p:sp>
        <p:nvSpPr>
          <p:cNvPr id="264200" name="Text Box 8"/>
          <p:cNvSpPr txBox="1">
            <a:spLocks noChangeArrowheads="1"/>
          </p:cNvSpPr>
          <p:nvPr/>
        </p:nvSpPr>
        <p:spPr bwMode="auto">
          <a:xfrm>
            <a:off x="781050" y="333375"/>
            <a:ext cx="4439022" cy="64633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lvl1pPr marL="457200" indent="-457200"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600" b="1" dirty="0">
                <a:solidFill>
                  <a:srgbClr val="000000"/>
                </a:solidFill>
                <a:latin typeface="宋体" pitchFamily="2" charset="-122"/>
              </a:rPr>
              <a:t>1.</a:t>
            </a:r>
            <a:r>
              <a:rPr kumimoji="1" lang="zh-CN" altLang="en-US" sz="3600" b="1" dirty="0">
                <a:solidFill>
                  <a:srgbClr val="000000"/>
                </a:solidFill>
                <a:latin typeface="宋体" pitchFamily="2" charset="-122"/>
              </a:rPr>
              <a:t>一个正态总体</a:t>
            </a:r>
          </a:p>
        </p:txBody>
      </p:sp>
      <p:sp>
        <p:nvSpPr>
          <p:cNvPr id="264201" name="Text Box 9"/>
          <p:cNvSpPr txBox="1">
            <a:spLocks noChangeArrowheads="1"/>
          </p:cNvSpPr>
          <p:nvPr/>
        </p:nvSpPr>
        <p:spPr bwMode="auto">
          <a:xfrm>
            <a:off x="827088" y="1341438"/>
            <a:ext cx="36703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b="1">
                <a:solidFill>
                  <a:srgbClr val="000000"/>
                </a:solidFill>
                <a:latin typeface="宋体" pitchFamily="2" charset="-122"/>
                <a:sym typeface="Symbol" pitchFamily="18" charset="2"/>
              </a:rPr>
              <a:t>（</a:t>
            </a:r>
            <a:r>
              <a:rPr kumimoji="1" lang="en-US" altLang="zh-CN" sz="3200" b="1">
                <a:solidFill>
                  <a:srgbClr val="000000"/>
                </a:solidFill>
                <a:latin typeface="宋体" pitchFamily="2" charset="-122"/>
                <a:sym typeface="Symbol" pitchFamily="18" charset="2"/>
              </a:rPr>
              <a:t>1</a:t>
            </a:r>
            <a:r>
              <a:rPr kumimoji="1" lang="zh-CN" altLang="en-US" sz="3200" b="1">
                <a:solidFill>
                  <a:srgbClr val="000000"/>
                </a:solidFill>
                <a:latin typeface="宋体" pitchFamily="2" charset="-122"/>
                <a:sym typeface="Symbol" pitchFamily="18" charset="2"/>
              </a:rPr>
              <a:t>）关于</a:t>
            </a:r>
            <a:r>
              <a:rPr kumimoji="1" lang="zh-CN" altLang="en-US" sz="3200" b="1" i="1">
                <a:solidFill>
                  <a:srgbClr val="000000"/>
                </a:solidFill>
                <a:latin typeface="宋体" pitchFamily="2" charset="-122"/>
                <a:sym typeface="Symbol" pitchFamily="18" charset="2"/>
              </a:rPr>
              <a:t> </a:t>
            </a:r>
            <a:r>
              <a:rPr kumimoji="1" lang="zh-CN" altLang="zh-CN" sz="3200" b="1">
                <a:solidFill>
                  <a:srgbClr val="000000"/>
                </a:solidFill>
                <a:latin typeface="宋体" pitchFamily="2" charset="-122"/>
                <a:sym typeface="Symbol" pitchFamily="18" charset="2"/>
              </a:rPr>
              <a:t>的检验</a:t>
            </a:r>
            <a:endParaRPr kumimoji="1" lang="zh-CN" altLang="en-US" sz="3200" b="1">
              <a:solidFill>
                <a:srgbClr val="000000"/>
              </a:solidFill>
              <a:latin typeface="宋体" pitchFamily="2" charset="-122"/>
              <a:sym typeface="Symbol" pitchFamily="18" charset="2"/>
            </a:endParaRPr>
          </a:p>
        </p:txBody>
      </p:sp>
      <p:sp>
        <p:nvSpPr>
          <p:cNvPr id="9" name="TextBox 8"/>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878076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4200"/>
                                        </p:tgtEl>
                                        <p:attrNameLst>
                                          <p:attrName>style.visibility</p:attrName>
                                        </p:attrNameLst>
                                      </p:cBhvr>
                                      <p:to>
                                        <p:strVal val="visible"/>
                                      </p:to>
                                    </p:set>
                                    <p:animEffect transition="in" filter="box(in)">
                                      <p:cBhvr>
                                        <p:cTn id="7" dur="500"/>
                                        <p:tgtEl>
                                          <p:spTgt spid="2642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4201"/>
                                        </p:tgtEl>
                                        <p:attrNameLst>
                                          <p:attrName>style.visibility</p:attrName>
                                        </p:attrNameLst>
                                      </p:cBhvr>
                                      <p:to>
                                        <p:strVal val="visible"/>
                                      </p:to>
                                    </p:set>
                                    <p:animEffect transition="in" filter="wipe(up)">
                                      <p:cBhvr>
                                        <p:cTn id="12" dur="500"/>
                                        <p:tgtEl>
                                          <p:spTgt spid="2642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4199"/>
                                        </p:tgtEl>
                                        <p:attrNameLst>
                                          <p:attrName>style.visibility</p:attrName>
                                        </p:attrNameLst>
                                      </p:cBhvr>
                                      <p:to>
                                        <p:strVal val="visible"/>
                                      </p:to>
                                    </p:set>
                                    <p:animEffect transition="in" filter="wipe(up)">
                                      <p:cBhvr>
                                        <p:cTn id="17" dur="500"/>
                                        <p:tgtEl>
                                          <p:spTgt spid="2641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4195"/>
                                        </p:tgtEl>
                                        <p:attrNameLst>
                                          <p:attrName>style.visibility</p:attrName>
                                        </p:attrNameLst>
                                      </p:cBhvr>
                                      <p:to>
                                        <p:strVal val="visible"/>
                                      </p:to>
                                    </p:set>
                                    <p:animEffect transition="in" filter="wipe(up)">
                                      <p:cBhvr>
                                        <p:cTn id="22" dur="500"/>
                                        <p:tgtEl>
                                          <p:spTgt spid="2641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4196"/>
                                        </p:tgtEl>
                                        <p:attrNameLst>
                                          <p:attrName>style.visibility</p:attrName>
                                        </p:attrNameLst>
                                      </p:cBhvr>
                                      <p:to>
                                        <p:strVal val="visible"/>
                                      </p:to>
                                    </p:set>
                                    <p:animEffect transition="in" filter="wipe(up)">
                                      <p:cBhvr>
                                        <p:cTn id="27" dur="500"/>
                                        <p:tgtEl>
                                          <p:spTgt spid="2641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64197"/>
                                        </p:tgtEl>
                                        <p:attrNameLst>
                                          <p:attrName>style.visibility</p:attrName>
                                        </p:attrNameLst>
                                      </p:cBhvr>
                                      <p:to>
                                        <p:strVal val="visible"/>
                                      </p:to>
                                    </p:set>
                                    <p:animEffect transition="in" filter="wipe(up)">
                                      <p:cBhvr>
                                        <p:cTn id="32" dur="500"/>
                                        <p:tgtEl>
                                          <p:spTgt spid="2641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64198"/>
                                        </p:tgtEl>
                                        <p:attrNameLst>
                                          <p:attrName>style.visibility</p:attrName>
                                        </p:attrNameLst>
                                      </p:cBhvr>
                                      <p:to>
                                        <p:strVal val="visible"/>
                                      </p:to>
                                    </p:set>
                                    <p:animEffect transition="in" filter="wipe(up)">
                                      <p:cBhvr>
                                        <p:cTn id="37" dur="500"/>
                                        <p:tgtEl>
                                          <p:spTgt spid="264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autoUpdateAnimBg="0"/>
      <p:bldP spid="264196" grpId="0" autoUpdateAnimBg="0"/>
      <p:bldP spid="264197" grpId="0" autoUpdateAnimBg="0"/>
      <p:bldP spid="264199" grpId="0" autoUpdateAnimBg="0"/>
      <p:bldP spid="264200" grpId="0" animBg="1"/>
      <p:bldP spid="26420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ext Box 2"/>
          <p:cNvSpPr txBox="1">
            <a:spLocks noChangeArrowheads="1"/>
          </p:cNvSpPr>
          <p:nvPr/>
        </p:nvSpPr>
        <p:spPr bwMode="auto">
          <a:xfrm>
            <a:off x="1619250" y="476250"/>
            <a:ext cx="5905500" cy="1190625"/>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b="1" dirty="0">
                <a:solidFill>
                  <a:srgbClr val="000000"/>
                </a:solidFill>
                <a:latin typeface="Times New Roman" pitchFamily="18" charset="0"/>
              </a:rPr>
              <a:t>为何用假设检验处理</a:t>
            </a:r>
            <a:r>
              <a:rPr kumimoji="1" lang="zh-CN" altLang="en-US" sz="3600" b="1" dirty="0">
                <a:solidFill>
                  <a:srgbClr val="000000"/>
                </a:solidFill>
                <a:latin typeface="宋体" pitchFamily="2" charset="-122"/>
              </a:rPr>
              <a:t>同一问题会得到截然相反的结果</a:t>
            </a:r>
            <a:r>
              <a:rPr kumimoji="1" lang="en-US" altLang="zh-CN" sz="3600" b="1" dirty="0">
                <a:solidFill>
                  <a:srgbClr val="000000"/>
                </a:solidFill>
                <a:latin typeface="宋体" pitchFamily="2" charset="-122"/>
              </a:rPr>
              <a:t>?</a:t>
            </a:r>
          </a:p>
        </p:txBody>
      </p:sp>
      <p:sp>
        <p:nvSpPr>
          <p:cNvPr id="281603" name="Text Box 3"/>
          <p:cNvSpPr txBox="1">
            <a:spLocks noChangeArrowheads="1"/>
          </p:cNvSpPr>
          <p:nvPr/>
        </p:nvSpPr>
        <p:spPr bwMode="auto">
          <a:xfrm>
            <a:off x="611188" y="1989138"/>
            <a:ext cx="79406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600">
                <a:solidFill>
                  <a:srgbClr val="000000"/>
                </a:solidFill>
                <a:latin typeface="Times New Roman" pitchFamily="18" charset="0"/>
                <a:ea typeface="楷体_GB2312" pitchFamily="49" charset="-122"/>
              </a:rPr>
              <a:t>        </a:t>
            </a:r>
            <a:r>
              <a:rPr kumimoji="1" lang="zh-CN" altLang="en-US" sz="3600">
                <a:solidFill>
                  <a:srgbClr val="000000"/>
                </a:solidFill>
                <a:latin typeface="宋体" pitchFamily="2" charset="-122"/>
              </a:rPr>
              <a:t>这里固然有把哪个假设作为原假设从而引起检验结果不同这一原因；除此外还有一个根本的原因，即</a:t>
            </a:r>
            <a:r>
              <a:rPr kumimoji="1" lang="zh-CN" altLang="en-US" sz="3600">
                <a:solidFill>
                  <a:srgbClr val="333399"/>
                </a:solidFill>
                <a:latin typeface="宋体" pitchFamily="2" charset="-122"/>
              </a:rPr>
              <a:t>样本容量不够大</a:t>
            </a:r>
            <a:r>
              <a:rPr kumimoji="1" lang="zh-CN" altLang="en-US" sz="3600">
                <a:solidFill>
                  <a:srgbClr val="000000"/>
                </a:solidFill>
                <a:latin typeface="宋体" pitchFamily="2" charset="-122"/>
              </a:rPr>
              <a:t>．</a:t>
            </a:r>
            <a:endParaRPr kumimoji="1" lang="zh-CN" altLang="en-US" sz="3600">
              <a:solidFill>
                <a:srgbClr val="000000"/>
              </a:solidFill>
              <a:latin typeface="宋体" pitchFamily="2" charset="-122"/>
              <a:sym typeface="Math1"/>
            </a:endParaRPr>
          </a:p>
        </p:txBody>
      </p:sp>
      <p:sp>
        <p:nvSpPr>
          <p:cNvPr id="281604" name="Text Box 4"/>
          <p:cNvSpPr txBox="1">
            <a:spLocks noChangeArrowheads="1"/>
          </p:cNvSpPr>
          <p:nvPr/>
        </p:nvSpPr>
        <p:spPr bwMode="auto">
          <a:xfrm>
            <a:off x="611188" y="4365625"/>
            <a:ext cx="82073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600">
                <a:solidFill>
                  <a:srgbClr val="000000"/>
                </a:solidFill>
                <a:latin typeface="Times New Roman" pitchFamily="18" charset="0"/>
                <a:ea typeface="楷体_GB2312" pitchFamily="49" charset="-122"/>
              </a:rPr>
              <a:t>        </a:t>
            </a:r>
            <a:r>
              <a:rPr kumimoji="1" lang="zh-CN" altLang="en-US" sz="3600">
                <a:solidFill>
                  <a:srgbClr val="000000"/>
                </a:solidFill>
                <a:latin typeface="宋体" pitchFamily="2" charset="-122"/>
              </a:rPr>
              <a:t>若</a:t>
            </a:r>
            <a:r>
              <a:rPr kumimoji="1" lang="zh-CN" altLang="en-US" sz="3600">
                <a:solidFill>
                  <a:srgbClr val="000000"/>
                </a:solidFill>
                <a:latin typeface="Times New Roman" pitchFamily="18" charset="0"/>
              </a:rPr>
              <a:t>样本容量足够大，则不论</a:t>
            </a:r>
            <a:r>
              <a:rPr kumimoji="1" lang="zh-CN" altLang="en-US" sz="3600">
                <a:solidFill>
                  <a:srgbClr val="000000"/>
                </a:solidFill>
                <a:latin typeface="宋体" pitchFamily="2" charset="-122"/>
              </a:rPr>
              <a:t>把哪个假设作为原假设所得检验结果基本上应该是一样的．否则</a:t>
            </a:r>
            <a:r>
              <a:rPr kumimoji="1" lang="zh-CN" altLang="en-US" sz="3600">
                <a:solidFill>
                  <a:srgbClr val="000000"/>
                </a:solidFill>
                <a:latin typeface="Times New Roman" pitchFamily="18" charset="0"/>
              </a:rPr>
              <a:t>假设检验便无意义！</a:t>
            </a:r>
          </a:p>
        </p:txBody>
      </p:sp>
    </p:spTree>
    <p:extLst>
      <p:ext uri="{BB962C8B-B14F-4D97-AF65-F5344CB8AC3E}">
        <p14:creationId xmlns:p14="http://schemas.microsoft.com/office/powerpoint/2010/main" val="831734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1602">
                                            <p:txEl>
                                              <p:pRg st="0" end="0"/>
                                            </p:txEl>
                                          </p:spTgt>
                                        </p:tgtEl>
                                        <p:attrNameLst>
                                          <p:attrName>style.visibility</p:attrName>
                                        </p:attrNameLst>
                                      </p:cBhvr>
                                      <p:to>
                                        <p:strVal val="visible"/>
                                      </p:to>
                                    </p:set>
                                    <p:animEffect transition="in" filter="wipe(up)">
                                      <p:cBhvr>
                                        <p:cTn id="7" dur="3000"/>
                                        <p:tgtEl>
                                          <p:spTgt spid="2816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1603">
                                            <p:txEl>
                                              <p:pRg st="0" end="0"/>
                                            </p:txEl>
                                          </p:spTgt>
                                        </p:tgtEl>
                                        <p:attrNameLst>
                                          <p:attrName>style.visibility</p:attrName>
                                        </p:attrNameLst>
                                      </p:cBhvr>
                                      <p:to>
                                        <p:strVal val="visible"/>
                                      </p:to>
                                    </p:set>
                                    <p:animEffect transition="in" filter="wipe(up)">
                                      <p:cBhvr>
                                        <p:cTn id="12" dur="3000"/>
                                        <p:tgtEl>
                                          <p:spTgt spid="2816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1604">
                                            <p:txEl>
                                              <p:pRg st="0" end="0"/>
                                            </p:txEl>
                                          </p:spTgt>
                                        </p:tgtEl>
                                        <p:attrNameLst>
                                          <p:attrName>style.visibility</p:attrName>
                                        </p:attrNameLst>
                                      </p:cBhvr>
                                      <p:to>
                                        <p:strVal val="visible"/>
                                      </p:to>
                                    </p:set>
                                    <p:animEffect transition="in" filter="wipe(up)">
                                      <p:cBhvr>
                                        <p:cTn id="17" dur="5000"/>
                                        <p:tgtEl>
                                          <p:spTgt spid="2816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build="p" autoUpdateAnimBg="0"/>
      <p:bldP spid="281603" grpId="0" build="p" autoUpdateAnimBg="0"/>
      <p:bldP spid="281604"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ChangeArrowheads="1"/>
          </p:cNvSpPr>
          <p:nvPr/>
        </p:nvSpPr>
        <p:spPr bwMode="auto">
          <a:xfrm>
            <a:off x="519113" y="1341438"/>
            <a:ext cx="81565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lnSpc>
                <a:spcPct val="120000"/>
              </a:lnSpc>
            </a:pPr>
            <a:r>
              <a:rPr kumimoji="1" lang="en-US" altLang="zh-CN" sz="4000" dirty="0">
                <a:solidFill>
                  <a:srgbClr val="000000"/>
                </a:solidFill>
                <a:latin typeface="Times New Roman" pitchFamily="18" charset="0"/>
                <a:ea typeface="楷体_GB2312" pitchFamily="49" charset="-122"/>
              </a:rPr>
              <a:t>       </a:t>
            </a:r>
            <a:r>
              <a:rPr kumimoji="1" lang="zh-CN" altLang="en-US" sz="3600" dirty="0">
                <a:solidFill>
                  <a:srgbClr val="000000"/>
                </a:solidFill>
                <a:latin typeface="Times New Roman" pitchFamily="18" charset="0"/>
                <a:ea typeface="楷体_GB2312" pitchFamily="49" charset="-122"/>
              </a:rPr>
              <a:t>由于假设检验控制犯第一类错误的概率</a:t>
            </a:r>
            <a:r>
              <a:rPr kumimoji="1" lang="en-US" altLang="zh-CN" sz="3600" dirty="0">
                <a:solidFill>
                  <a:srgbClr val="000000"/>
                </a:solidFill>
                <a:latin typeface="Times New Roman" pitchFamily="18" charset="0"/>
                <a:ea typeface="楷体_GB2312" pitchFamily="49" charset="-122"/>
              </a:rPr>
              <a:t>,</a:t>
            </a:r>
            <a:r>
              <a:rPr kumimoji="1" lang="en-US" altLang="zh-CN" sz="3600" dirty="0">
                <a:solidFill>
                  <a:srgbClr val="000000"/>
                </a:solidFill>
                <a:latin typeface="Times New Roman" pitchFamily="18" charset="0"/>
                <a:ea typeface="楷体_GB2312" pitchFamily="49" charset="-122"/>
                <a:sym typeface="Math1"/>
              </a:rPr>
              <a:t> </a:t>
            </a:r>
            <a:r>
              <a:rPr kumimoji="1" lang="zh-CN" altLang="en-US" sz="3600" dirty="0">
                <a:solidFill>
                  <a:srgbClr val="000000"/>
                </a:solidFill>
                <a:latin typeface="Times New Roman" pitchFamily="18" charset="0"/>
                <a:ea typeface="楷体_GB2312" pitchFamily="49" charset="-122"/>
                <a:sym typeface="Math1"/>
              </a:rPr>
              <a:t>使得拒绝原假设 </a:t>
            </a:r>
            <a:r>
              <a:rPr kumimoji="1" lang="en-US" altLang="zh-CN" sz="3600" i="1" dirty="0">
                <a:solidFill>
                  <a:srgbClr val="000000"/>
                </a:solidFill>
                <a:latin typeface="Times New Roman" pitchFamily="18" charset="0"/>
                <a:ea typeface="楷体_GB2312" pitchFamily="49" charset="-122"/>
                <a:sym typeface="Math1"/>
              </a:rPr>
              <a:t>H</a:t>
            </a:r>
            <a:r>
              <a:rPr kumimoji="1" lang="en-US" altLang="zh-CN" sz="3600" baseline="-25000" dirty="0">
                <a:solidFill>
                  <a:srgbClr val="000000"/>
                </a:solidFill>
                <a:latin typeface="Times New Roman" pitchFamily="18" charset="0"/>
                <a:ea typeface="楷体_GB2312" pitchFamily="49" charset="-122"/>
                <a:sym typeface="Math1"/>
              </a:rPr>
              <a:t>0</a:t>
            </a:r>
            <a:r>
              <a:rPr kumimoji="1" lang="en-US" altLang="zh-CN" sz="3600" dirty="0">
                <a:solidFill>
                  <a:srgbClr val="000000"/>
                </a:solidFill>
                <a:latin typeface="Times New Roman" pitchFamily="18" charset="0"/>
                <a:ea typeface="楷体_GB2312" pitchFamily="49" charset="-122"/>
                <a:sym typeface="Math1"/>
              </a:rPr>
              <a:t> </a:t>
            </a:r>
            <a:r>
              <a:rPr kumimoji="1" lang="zh-CN" altLang="zh-CN" sz="3600" dirty="0">
                <a:solidFill>
                  <a:srgbClr val="000000"/>
                </a:solidFill>
                <a:latin typeface="Times New Roman" pitchFamily="18" charset="0"/>
                <a:ea typeface="楷体_GB2312" pitchFamily="49" charset="-122"/>
                <a:sym typeface="Math1"/>
              </a:rPr>
              <a:t>的决策变得比较慎重</a:t>
            </a:r>
            <a:r>
              <a:rPr kumimoji="1" lang="en-US" altLang="zh-CN" sz="3600" dirty="0">
                <a:solidFill>
                  <a:srgbClr val="000000"/>
                </a:solidFill>
                <a:latin typeface="Times New Roman" pitchFamily="18" charset="0"/>
                <a:ea typeface="楷体_GB2312" pitchFamily="49" charset="-122"/>
                <a:sym typeface="Math1"/>
              </a:rPr>
              <a:t>, </a:t>
            </a:r>
            <a:r>
              <a:rPr kumimoji="1" lang="zh-CN" altLang="zh-CN" sz="3600" dirty="0">
                <a:solidFill>
                  <a:srgbClr val="000000"/>
                </a:solidFill>
                <a:latin typeface="Times New Roman" pitchFamily="18" charset="0"/>
                <a:ea typeface="楷体_GB2312" pitchFamily="49" charset="-122"/>
                <a:sym typeface="Math1"/>
              </a:rPr>
              <a:t>也就是</a:t>
            </a:r>
            <a:r>
              <a:rPr kumimoji="1" lang="zh-CN" altLang="en-US" sz="3600" dirty="0">
                <a:solidFill>
                  <a:srgbClr val="000000"/>
                </a:solidFill>
                <a:latin typeface="Times New Roman" pitchFamily="18" charset="0"/>
                <a:ea typeface="楷体_GB2312" pitchFamily="49" charset="-122"/>
                <a:sym typeface="Math1"/>
              </a:rPr>
              <a:t> </a:t>
            </a:r>
            <a:r>
              <a:rPr kumimoji="1" lang="en-US" altLang="zh-CN" sz="3600" i="1" dirty="0">
                <a:solidFill>
                  <a:srgbClr val="FF0000"/>
                </a:solidFill>
                <a:latin typeface="Times New Roman" pitchFamily="18" charset="0"/>
                <a:ea typeface="楷体_GB2312" pitchFamily="49" charset="-122"/>
                <a:sym typeface="Math1"/>
              </a:rPr>
              <a:t>H</a:t>
            </a:r>
            <a:r>
              <a:rPr kumimoji="1" lang="en-US" altLang="zh-CN" sz="3600" baseline="-25000" dirty="0">
                <a:solidFill>
                  <a:srgbClr val="FF0000"/>
                </a:solidFill>
                <a:latin typeface="Times New Roman" pitchFamily="18" charset="0"/>
                <a:ea typeface="楷体_GB2312" pitchFamily="49" charset="-122"/>
                <a:sym typeface="Math1"/>
              </a:rPr>
              <a:t>0 </a:t>
            </a:r>
            <a:r>
              <a:rPr kumimoji="1" lang="zh-CN" altLang="zh-CN" sz="3600" dirty="0">
                <a:solidFill>
                  <a:srgbClr val="FF0000"/>
                </a:solidFill>
                <a:latin typeface="Times New Roman" pitchFamily="18" charset="0"/>
                <a:ea typeface="楷体_GB2312" pitchFamily="49" charset="-122"/>
                <a:sym typeface="Math1"/>
              </a:rPr>
              <a:t>得到特别的保护</a:t>
            </a:r>
            <a:r>
              <a:rPr kumimoji="1" lang="zh-CN" altLang="zh-CN" sz="3600" dirty="0">
                <a:solidFill>
                  <a:srgbClr val="000000"/>
                </a:solidFill>
                <a:latin typeface="Times New Roman" pitchFamily="18" charset="0"/>
                <a:ea typeface="楷体_GB2312" pitchFamily="49" charset="-122"/>
                <a:sym typeface="Math1"/>
              </a:rPr>
              <a:t>.</a:t>
            </a:r>
            <a:r>
              <a:rPr kumimoji="1" lang="en-US" altLang="zh-CN" sz="3600" dirty="0">
                <a:solidFill>
                  <a:srgbClr val="000000"/>
                </a:solidFill>
                <a:latin typeface="Times New Roman" pitchFamily="18" charset="0"/>
                <a:ea typeface="楷体_GB2312" pitchFamily="49" charset="-122"/>
                <a:sym typeface="Math1"/>
              </a:rPr>
              <a:t> </a:t>
            </a:r>
            <a:r>
              <a:rPr kumimoji="1" lang="zh-CN" altLang="en-US" sz="3600" dirty="0">
                <a:solidFill>
                  <a:srgbClr val="000000"/>
                </a:solidFill>
                <a:latin typeface="Times New Roman" pitchFamily="18" charset="0"/>
                <a:ea typeface="楷体_GB2312" pitchFamily="49" charset="-122"/>
                <a:sym typeface="Math1"/>
              </a:rPr>
              <a:t>因而</a:t>
            </a:r>
            <a:r>
              <a:rPr kumimoji="1" lang="en-US" altLang="zh-CN" sz="3600" dirty="0">
                <a:solidFill>
                  <a:srgbClr val="000000"/>
                </a:solidFill>
                <a:latin typeface="Times New Roman" pitchFamily="18" charset="0"/>
                <a:ea typeface="楷体_GB2312" pitchFamily="49" charset="-122"/>
                <a:sym typeface="Math1"/>
              </a:rPr>
              <a:t>,  </a:t>
            </a:r>
            <a:r>
              <a:rPr kumimoji="1" lang="zh-CN" altLang="en-US" sz="3600" dirty="0">
                <a:solidFill>
                  <a:srgbClr val="000000"/>
                </a:solidFill>
                <a:latin typeface="Times New Roman" pitchFamily="18" charset="0"/>
                <a:ea typeface="楷体_GB2312" pitchFamily="49" charset="-122"/>
                <a:sym typeface="Math1"/>
              </a:rPr>
              <a:t>通常把有把握的</a:t>
            </a:r>
            <a:r>
              <a:rPr kumimoji="1" lang="en-US" altLang="zh-CN" sz="3600" dirty="0">
                <a:solidFill>
                  <a:srgbClr val="000000"/>
                </a:solidFill>
                <a:latin typeface="Times New Roman" pitchFamily="18" charset="0"/>
                <a:ea typeface="楷体_GB2312" pitchFamily="49" charset="-122"/>
                <a:sym typeface="Math1"/>
              </a:rPr>
              <a:t>, </a:t>
            </a:r>
            <a:r>
              <a:rPr kumimoji="1" lang="zh-CN" altLang="en-US" sz="3600" dirty="0">
                <a:solidFill>
                  <a:srgbClr val="000000"/>
                </a:solidFill>
                <a:latin typeface="Times New Roman" pitchFamily="18" charset="0"/>
                <a:ea typeface="楷体_GB2312" pitchFamily="49" charset="-122"/>
                <a:sym typeface="Math1"/>
              </a:rPr>
              <a:t>经验的结论作为原假设</a:t>
            </a:r>
            <a:r>
              <a:rPr kumimoji="1" lang="en-US" altLang="zh-CN" sz="3600" dirty="0">
                <a:solidFill>
                  <a:srgbClr val="000000"/>
                </a:solidFill>
                <a:latin typeface="Times New Roman" pitchFamily="18" charset="0"/>
                <a:ea typeface="楷体_GB2312" pitchFamily="49" charset="-122"/>
                <a:sym typeface="Math1"/>
              </a:rPr>
              <a:t>, </a:t>
            </a:r>
            <a:r>
              <a:rPr kumimoji="1" lang="zh-CN" altLang="en-US" sz="3600" dirty="0">
                <a:solidFill>
                  <a:srgbClr val="000000"/>
                </a:solidFill>
                <a:latin typeface="Times New Roman" pitchFamily="18" charset="0"/>
                <a:ea typeface="楷体_GB2312" pitchFamily="49" charset="-122"/>
                <a:sym typeface="Math1"/>
              </a:rPr>
              <a:t>或者尽量使后果严重的错误成为第一类错误</a:t>
            </a:r>
            <a:r>
              <a:rPr kumimoji="1" lang="en-US" altLang="zh-CN" sz="3600" dirty="0">
                <a:solidFill>
                  <a:srgbClr val="000000"/>
                </a:solidFill>
                <a:latin typeface="Times New Roman" pitchFamily="18" charset="0"/>
                <a:ea typeface="楷体_GB2312" pitchFamily="49" charset="-122"/>
                <a:sym typeface="Math1"/>
              </a:rPr>
              <a:t>.</a:t>
            </a:r>
          </a:p>
        </p:txBody>
      </p:sp>
    </p:spTree>
    <p:extLst>
      <p:ext uri="{BB962C8B-B14F-4D97-AF65-F5344CB8AC3E}">
        <p14:creationId xmlns:p14="http://schemas.microsoft.com/office/powerpoint/2010/main" val="3711777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2626">
                                            <p:txEl>
                                              <p:pRg st="0" end="0"/>
                                            </p:txEl>
                                          </p:spTgt>
                                        </p:tgtEl>
                                        <p:attrNameLst>
                                          <p:attrName>style.visibility</p:attrName>
                                        </p:attrNameLst>
                                      </p:cBhvr>
                                      <p:to>
                                        <p:strVal val="visible"/>
                                      </p:to>
                                    </p:set>
                                    <p:animEffect transition="in" filter="wipe(up)">
                                      <p:cBhvr>
                                        <p:cTn id="7" dur="500"/>
                                        <p:tgtEl>
                                          <p:spTgt spid="2826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Text Box 2"/>
          <p:cNvSpPr txBox="1">
            <a:spLocks noChangeArrowheads="1"/>
          </p:cNvSpPr>
          <p:nvPr/>
        </p:nvSpPr>
        <p:spPr bwMode="auto">
          <a:xfrm>
            <a:off x="539750" y="1341438"/>
            <a:ext cx="8280400"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120000"/>
              </a:lnSpc>
              <a:spcBef>
                <a:spcPct val="30000"/>
              </a:spcBef>
            </a:pPr>
            <a:r>
              <a:rPr kumimoji="1" lang="zh-CN" altLang="en-US" sz="3600">
                <a:solidFill>
                  <a:srgbClr val="000000"/>
                </a:solidFill>
                <a:latin typeface="Times New Roman" pitchFamily="18" charset="0"/>
                <a:ea typeface="楷体_GB2312" pitchFamily="49" charset="-122"/>
              </a:rPr>
              <a:t>设   </a:t>
            </a:r>
            <a:r>
              <a:rPr kumimoji="1" lang="en-US" altLang="zh-CN" sz="3600" i="1">
                <a:solidFill>
                  <a:srgbClr val="000000"/>
                </a:solidFill>
                <a:latin typeface="Times New Roman" pitchFamily="18" charset="0"/>
                <a:ea typeface="楷体_GB2312" pitchFamily="49" charset="-122"/>
              </a:rPr>
              <a:t>X ~ N</a:t>
            </a:r>
            <a:r>
              <a:rPr kumimoji="1" lang="en-US" altLang="zh-CN" sz="3600">
                <a:solidFill>
                  <a:srgbClr val="000000"/>
                </a:solidFill>
                <a:latin typeface="Times New Roman" pitchFamily="18" charset="0"/>
                <a:ea typeface="楷体_GB2312" pitchFamily="49" charset="-122"/>
              </a:rPr>
              <a:t> (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1</a:t>
            </a:r>
            <a:r>
              <a:rPr kumimoji="1" lang="en-US" altLang="zh-CN" sz="3600" i="1">
                <a:solidFill>
                  <a:srgbClr val="000000"/>
                </a:solidFill>
                <a:latin typeface="Times New Roman" pitchFamily="18" charset="0"/>
                <a:ea typeface="楷体_GB2312" pitchFamily="49" charset="-122"/>
                <a:sym typeface="Symbol" pitchFamily="18" charset="2"/>
              </a:rPr>
              <a:t> </a:t>
            </a:r>
            <a:r>
              <a:rPr kumimoji="1" lang="en-US" altLang="zh-CN" sz="3600">
                <a:solidFill>
                  <a:srgbClr val="000000"/>
                </a:solidFill>
                <a:latin typeface="Times New Roman" pitchFamily="18" charset="0"/>
                <a:ea typeface="楷体_GB2312" pitchFamily="49" charset="-122"/>
                <a:sym typeface="Symbol" pitchFamily="18" charset="2"/>
              </a:rPr>
              <a:t>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1</a:t>
            </a:r>
            <a:r>
              <a:rPr kumimoji="1" lang="en-US" altLang="zh-CN" sz="3600" i="1">
                <a:solidFill>
                  <a:srgbClr val="000000"/>
                </a:solidFill>
                <a:latin typeface="Times New Roman" pitchFamily="18" charset="0"/>
                <a:ea typeface="楷体_GB2312" pitchFamily="49" charset="-122"/>
                <a:sym typeface="Symbol" pitchFamily="18" charset="2"/>
              </a:rPr>
              <a:t> </a:t>
            </a:r>
            <a:r>
              <a:rPr kumimoji="1" lang="en-US" altLang="zh-CN" sz="3600" baseline="30000">
                <a:solidFill>
                  <a:srgbClr val="000000"/>
                </a:solidFill>
                <a:latin typeface="Times New Roman" pitchFamily="18" charset="0"/>
                <a:ea typeface="楷体_GB2312" pitchFamily="49" charset="-122"/>
                <a:sym typeface="Symbol" pitchFamily="18" charset="2"/>
              </a:rPr>
              <a:t>2 </a:t>
            </a:r>
            <a:r>
              <a:rPr kumimoji="1" lang="en-US" altLang="zh-CN" sz="3600">
                <a:solidFill>
                  <a:srgbClr val="000000"/>
                </a:solidFill>
                <a:latin typeface="Times New Roman" pitchFamily="18" charset="0"/>
                <a:ea typeface="楷体_GB2312" pitchFamily="49" charset="-122"/>
              </a:rPr>
              <a:t>),  </a:t>
            </a:r>
            <a:r>
              <a:rPr kumimoji="1" lang="en-US" altLang="zh-CN" sz="3600" i="1">
                <a:solidFill>
                  <a:srgbClr val="000000"/>
                </a:solidFill>
                <a:latin typeface="Times New Roman" pitchFamily="18" charset="0"/>
                <a:ea typeface="楷体_GB2312" pitchFamily="49" charset="-122"/>
              </a:rPr>
              <a:t>Y ~</a:t>
            </a:r>
            <a:r>
              <a:rPr kumimoji="1" lang="en-US" altLang="zh-CN" sz="3600">
                <a:solidFill>
                  <a:srgbClr val="000000"/>
                </a:solidFill>
                <a:latin typeface="Times New Roman" pitchFamily="18" charset="0"/>
                <a:ea typeface="楷体_GB2312" pitchFamily="49" charset="-122"/>
              </a:rPr>
              <a:t> </a:t>
            </a:r>
            <a:r>
              <a:rPr kumimoji="1" lang="en-US" altLang="zh-CN" sz="3600" i="1">
                <a:solidFill>
                  <a:srgbClr val="000000"/>
                </a:solidFill>
                <a:latin typeface="Times New Roman" pitchFamily="18" charset="0"/>
                <a:ea typeface="楷体_GB2312" pitchFamily="49" charset="-122"/>
              </a:rPr>
              <a:t>N</a:t>
            </a:r>
            <a:r>
              <a:rPr kumimoji="1" lang="en-US" altLang="zh-CN" sz="3600">
                <a:solidFill>
                  <a:srgbClr val="000000"/>
                </a:solidFill>
                <a:latin typeface="Times New Roman" pitchFamily="18" charset="0"/>
                <a:ea typeface="楷体_GB2312" pitchFamily="49" charset="-122"/>
              </a:rPr>
              <a:t> (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2</a:t>
            </a:r>
            <a:r>
              <a:rPr kumimoji="1" lang="en-US" altLang="zh-CN" sz="3600" i="1">
                <a:solidFill>
                  <a:srgbClr val="000000"/>
                </a:solidFill>
                <a:latin typeface="Times New Roman" pitchFamily="18" charset="0"/>
                <a:ea typeface="楷体_GB2312" pitchFamily="49" charset="-122"/>
                <a:sym typeface="Symbol" pitchFamily="18" charset="2"/>
              </a:rPr>
              <a:t> </a:t>
            </a:r>
            <a:r>
              <a:rPr kumimoji="1" lang="en-US" altLang="zh-CN" sz="3600">
                <a:solidFill>
                  <a:srgbClr val="000000"/>
                </a:solidFill>
                <a:latin typeface="Times New Roman" pitchFamily="18" charset="0"/>
                <a:ea typeface="楷体_GB2312" pitchFamily="49" charset="-122"/>
                <a:sym typeface="Symbol" pitchFamily="18" charset="2"/>
              </a:rPr>
              <a:t>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2</a:t>
            </a:r>
            <a:r>
              <a:rPr kumimoji="1" lang="en-US" altLang="zh-CN" sz="3600" i="1">
                <a:solidFill>
                  <a:srgbClr val="000000"/>
                </a:solidFill>
                <a:latin typeface="Times New Roman" pitchFamily="18" charset="0"/>
                <a:ea typeface="楷体_GB2312" pitchFamily="49" charset="-122"/>
                <a:sym typeface="Symbol" pitchFamily="18" charset="2"/>
              </a:rPr>
              <a:t> </a:t>
            </a:r>
            <a:r>
              <a:rPr kumimoji="1" lang="en-US" altLang="zh-CN" sz="3600" baseline="30000">
                <a:solidFill>
                  <a:srgbClr val="000000"/>
                </a:solidFill>
                <a:latin typeface="Times New Roman" pitchFamily="18" charset="0"/>
                <a:ea typeface="楷体_GB2312" pitchFamily="49" charset="-122"/>
                <a:sym typeface="Symbol" pitchFamily="18" charset="2"/>
              </a:rPr>
              <a:t>2 </a:t>
            </a:r>
            <a:r>
              <a:rPr kumimoji="1" lang="en-US" altLang="zh-CN" sz="3600">
                <a:solidFill>
                  <a:srgbClr val="000000"/>
                </a:solidFill>
                <a:latin typeface="Times New Roman" pitchFamily="18" charset="0"/>
                <a:ea typeface="楷体_GB2312" pitchFamily="49" charset="-122"/>
              </a:rPr>
              <a:t>) </a:t>
            </a:r>
          </a:p>
          <a:p>
            <a:pPr eaLnBrk="1" hangingPunct="1">
              <a:spcBef>
                <a:spcPct val="50000"/>
              </a:spcBef>
            </a:pPr>
            <a:r>
              <a:rPr kumimoji="1" lang="zh-CN" altLang="en-US" sz="3600">
                <a:solidFill>
                  <a:srgbClr val="000000"/>
                </a:solidFill>
                <a:latin typeface="Times New Roman" pitchFamily="18" charset="0"/>
                <a:ea typeface="楷体_GB2312" pitchFamily="49" charset="-122"/>
              </a:rPr>
              <a:t>两</a:t>
            </a:r>
            <a:r>
              <a:rPr kumimoji="1" lang="zh-CN" altLang="en-US" sz="3600">
                <a:solidFill>
                  <a:srgbClr val="000000"/>
                </a:solidFill>
                <a:latin typeface="Times New Roman" pitchFamily="18" charset="0"/>
                <a:ea typeface="楷体_GB2312" pitchFamily="49" charset="-122"/>
                <a:sym typeface="Symbol" pitchFamily="18" charset="2"/>
              </a:rPr>
              <a:t>样本 </a:t>
            </a:r>
            <a:r>
              <a:rPr kumimoji="1" lang="en-US" altLang="zh-CN" sz="3600" i="1">
                <a:solidFill>
                  <a:srgbClr val="000000"/>
                </a:solidFill>
                <a:latin typeface="Times New Roman" pitchFamily="18" charset="0"/>
                <a:ea typeface="楷体_GB2312" pitchFamily="49" charset="-122"/>
              </a:rPr>
              <a:t>X , Y </a:t>
            </a:r>
            <a:r>
              <a:rPr kumimoji="1" lang="zh-CN" altLang="zh-CN" sz="3600">
                <a:solidFill>
                  <a:srgbClr val="000000"/>
                </a:solidFill>
                <a:latin typeface="Times New Roman" pitchFamily="18" charset="0"/>
                <a:ea typeface="楷体_GB2312" pitchFamily="49" charset="-122"/>
              </a:rPr>
              <a:t>相互独立, </a:t>
            </a:r>
            <a:endParaRPr kumimoji="1" lang="en-US" altLang="zh-CN" sz="3600">
              <a:solidFill>
                <a:srgbClr val="000000"/>
              </a:solidFill>
              <a:latin typeface="Times New Roman" pitchFamily="18" charset="0"/>
              <a:ea typeface="楷体_GB2312" pitchFamily="49" charset="-122"/>
            </a:endParaRPr>
          </a:p>
          <a:p>
            <a:pPr eaLnBrk="1" hangingPunct="1">
              <a:spcBef>
                <a:spcPct val="40000"/>
              </a:spcBef>
            </a:pPr>
            <a:r>
              <a:rPr kumimoji="1" lang="zh-CN" altLang="en-US" sz="3600">
                <a:solidFill>
                  <a:srgbClr val="000000"/>
                </a:solidFill>
                <a:latin typeface="Times New Roman" pitchFamily="18" charset="0"/>
                <a:ea typeface="楷体_GB2312" pitchFamily="49" charset="-122"/>
                <a:sym typeface="Symbol" pitchFamily="18" charset="2"/>
              </a:rPr>
              <a:t>样本   </a:t>
            </a:r>
            <a:r>
              <a:rPr kumimoji="1" lang="zh-CN" altLang="zh-CN" sz="3600">
                <a:solidFill>
                  <a:srgbClr val="000000"/>
                </a:solidFill>
                <a:latin typeface="Times New Roman" pitchFamily="18" charset="0"/>
                <a:ea typeface="楷体_GB2312" pitchFamily="49" charset="-122"/>
                <a:sym typeface="Symbol" pitchFamily="18" charset="2"/>
              </a:rPr>
              <a:t>(</a:t>
            </a:r>
            <a:r>
              <a:rPr kumimoji="1" lang="en-US" altLang="zh-CN" sz="3600" i="1">
                <a:solidFill>
                  <a:srgbClr val="000000"/>
                </a:solidFill>
                <a:latin typeface="Times New Roman" pitchFamily="18" charset="0"/>
                <a:ea typeface="楷体_GB2312" pitchFamily="49" charset="-122"/>
                <a:sym typeface="Symbol" pitchFamily="18" charset="2"/>
              </a:rPr>
              <a:t>X</a:t>
            </a:r>
            <a:r>
              <a:rPr kumimoji="1" lang="en-US" altLang="zh-CN" sz="3600" baseline="-25000">
                <a:solidFill>
                  <a:srgbClr val="000000"/>
                </a:solidFill>
                <a:latin typeface="Times New Roman" pitchFamily="18" charset="0"/>
                <a:ea typeface="楷体_GB2312" pitchFamily="49" charset="-122"/>
                <a:sym typeface="Symbol" pitchFamily="18" charset="2"/>
              </a:rPr>
              <a:t>1</a:t>
            </a:r>
            <a:r>
              <a:rPr kumimoji="1" lang="en-US" altLang="zh-CN" sz="3600">
                <a:solidFill>
                  <a:srgbClr val="000000"/>
                </a:solidFill>
                <a:latin typeface="Times New Roman" pitchFamily="18" charset="0"/>
                <a:ea typeface="楷体_GB2312" pitchFamily="49" charset="-122"/>
                <a:sym typeface="Symbol" pitchFamily="18" charset="2"/>
              </a:rPr>
              <a:t>,</a:t>
            </a:r>
            <a:r>
              <a:rPr kumimoji="1" lang="en-US" altLang="zh-CN" sz="3600" i="1">
                <a:solidFill>
                  <a:srgbClr val="000000"/>
                </a:solidFill>
                <a:latin typeface="Times New Roman" pitchFamily="18" charset="0"/>
                <a:ea typeface="楷体_GB2312" pitchFamily="49" charset="-122"/>
                <a:sym typeface="Symbol" pitchFamily="18" charset="2"/>
              </a:rPr>
              <a:t> X</a:t>
            </a:r>
            <a:r>
              <a:rPr kumimoji="1" lang="en-US" altLang="zh-CN" sz="3600" baseline="-25000">
                <a:solidFill>
                  <a:srgbClr val="000000"/>
                </a:solidFill>
                <a:latin typeface="Times New Roman" pitchFamily="18" charset="0"/>
                <a:ea typeface="楷体_GB2312" pitchFamily="49" charset="-122"/>
                <a:sym typeface="Symbol" pitchFamily="18" charset="2"/>
              </a:rPr>
              <a:t>2</a:t>
            </a:r>
            <a:r>
              <a:rPr kumimoji="1" lang="en-US" altLang="zh-CN" sz="3600">
                <a:solidFill>
                  <a:srgbClr val="000000"/>
                </a:solidFill>
                <a:latin typeface="Times New Roman" pitchFamily="18" charset="0"/>
                <a:ea typeface="楷体_GB2312" pitchFamily="49" charset="-122"/>
                <a:sym typeface="Symbol" pitchFamily="18" charset="2"/>
              </a:rPr>
              <a:t> ,…</a:t>
            </a:r>
            <a:r>
              <a:rPr kumimoji="1" lang="en-US" altLang="zh-CN" sz="3600">
                <a:solidFill>
                  <a:srgbClr val="000000"/>
                </a:solidFill>
                <a:latin typeface="Times New Roman" pitchFamily="18" charset="0"/>
                <a:ea typeface="楷体_GB2312" pitchFamily="49" charset="-122"/>
                <a:sym typeface="Math4" pitchFamily="2" charset="2"/>
              </a:rPr>
              <a:t>, </a:t>
            </a:r>
            <a:r>
              <a:rPr kumimoji="1" lang="en-US" altLang="zh-CN" sz="3600" i="1">
                <a:solidFill>
                  <a:srgbClr val="000000"/>
                </a:solidFill>
                <a:latin typeface="Times New Roman" pitchFamily="18" charset="0"/>
                <a:ea typeface="楷体_GB2312" pitchFamily="49" charset="-122"/>
                <a:sym typeface="Math4" pitchFamily="2" charset="2"/>
              </a:rPr>
              <a:t>X</a:t>
            </a:r>
            <a:r>
              <a:rPr kumimoji="1" lang="en-US" altLang="zh-CN" sz="3600" i="1" baseline="-25000">
                <a:solidFill>
                  <a:srgbClr val="000000"/>
                </a:solidFill>
                <a:latin typeface="Times New Roman" pitchFamily="18" charset="0"/>
                <a:ea typeface="楷体_GB2312" pitchFamily="49" charset="-122"/>
                <a:sym typeface="Math4" pitchFamily="2" charset="2"/>
              </a:rPr>
              <a:t>n</a:t>
            </a:r>
            <a:r>
              <a:rPr kumimoji="1" lang="en-US" altLang="zh-CN" sz="3600">
                <a:solidFill>
                  <a:srgbClr val="000000"/>
                </a:solidFill>
                <a:latin typeface="Times New Roman" pitchFamily="18" charset="0"/>
                <a:ea typeface="楷体_GB2312" pitchFamily="49" charset="-122"/>
                <a:sym typeface="Math4" pitchFamily="2" charset="2"/>
              </a:rPr>
              <a:t> ), </a:t>
            </a:r>
            <a:r>
              <a:rPr kumimoji="1" lang="en-US" altLang="zh-CN" sz="3600">
                <a:solidFill>
                  <a:srgbClr val="000000"/>
                </a:solidFill>
                <a:latin typeface="Times New Roman" pitchFamily="18" charset="0"/>
                <a:ea typeface="楷体_GB2312" pitchFamily="49" charset="-122"/>
                <a:sym typeface="Symbol" pitchFamily="18" charset="2"/>
              </a:rPr>
              <a:t>( </a:t>
            </a:r>
            <a:r>
              <a:rPr kumimoji="1" lang="en-US" altLang="zh-CN" sz="3600" i="1">
                <a:solidFill>
                  <a:srgbClr val="000000"/>
                </a:solidFill>
                <a:latin typeface="Times New Roman" pitchFamily="18" charset="0"/>
                <a:ea typeface="楷体_GB2312" pitchFamily="49" charset="-122"/>
                <a:sym typeface="Symbol" pitchFamily="18" charset="2"/>
              </a:rPr>
              <a:t>Y</a:t>
            </a:r>
            <a:r>
              <a:rPr kumimoji="1" lang="en-US" altLang="zh-CN" sz="3600" baseline="-25000">
                <a:solidFill>
                  <a:srgbClr val="000000"/>
                </a:solidFill>
                <a:latin typeface="Times New Roman" pitchFamily="18" charset="0"/>
                <a:ea typeface="楷体_GB2312" pitchFamily="49" charset="-122"/>
                <a:sym typeface="Symbol" pitchFamily="18" charset="2"/>
              </a:rPr>
              <a:t>1</a:t>
            </a:r>
            <a:r>
              <a:rPr kumimoji="1" lang="en-US" altLang="zh-CN" sz="3600">
                <a:solidFill>
                  <a:srgbClr val="000000"/>
                </a:solidFill>
                <a:latin typeface="Times New Roman" pitchFamily="18" charset="0"/>
                <a:ea typeface="楷体_GB2312" pitchFamily="49" charset="-122"/>
                <a:sym typeface="Symbol" pitchFamily="18" charset="2"/>
              </a:rPr>
              <a:t>,</a:t>
            </a:r>
            <a:r>
              <a:rPr kumimoji="1" lang="en-US" altLang="zh-CN" sz="3600" i="1">
                <a:solidFill>
                  <a:srgbClr val="000000"/>
                </a:solidFill>
                <a:latin typeface="Times New Roman" pitchFamily="18" charset="0"/>
                <a:ea typeface="楷体_GB2312" pitchFamily="49" charset="-122"/>
                <a:sym typeface="Symbol" pitchFamily="18" charset="2"/>
              </a:rPr>
              <a:t> Y</a:t>
            </a:r>
            <a:r>
              <a:rPr kumimoji="1" lang="en-US" altLang="zh-CN" sz="3600" baseline="-25000">
                <a:solidFill>
                  <a:srgbClr val="000000"/>
                </a:solidFill>
                <a:latin typeface="Times New Roman" pitchFamily="18" charset="0"/>
                <a:ea typeface="楷体_GB2312" pitchFamily="49" charset="-122"/>
                <a:sym typeface="Symbol" pitchFamily="18" charset="2"/>
              </a:rPr>
              <a:t>2</a:t>
            </a:r>
            <a:r>
              <a:rPr kumimoji="1" lang="en-US" altLang="zh-CN" sz="3600">
                <a:solidFill>
                  <a:srgbClr val="000000"/>
                </a:solidFill>
                <a:latin typeface="Times New Roman" pitchFamily="18" charset="0"/>
                <a:ea typeface="楷体_GB2312" pitchFamily="49" charset="-122"/>
                <a:sym typeface="Symbol" pitchFamily="18" charset="2"/>
              </a:rPr>
              <a:t> ,…</a:t>
            </a:r>
            <a:r>
              <a:rPr kumimoji="1" lang="en-US" altLang="zh-CN" sz="3600">
                <a:solidFill>
                  <a:srgbClr val="000000"/>
                </a:solidFill>
                <a:latin typeface="Times New Roman" pitchFamily="18" charset="0"/>
                <a:ea typeface="楷体_GB2312" pitchFamily="49" charset="-122"/>
                <a:sym typeface="Math4" pitchFamily="2" charset="2"/>
              </a:rPr>
              <a:t>, </a:t>
            </a:r>
            <a:r>
              <a:rPr kumimoji="1" lang="en-US" altLang="zh-CN" sz="3600" i="1">
                <a:solidFill>
                  <a:srgbClr val="000000"/>
                </a:solidFill>
                <a:latin typeface="Times New Roman" pitchFamily="18" charset="0"/>
                <a:ea typeface="楷体_GB2312" pitchFamily="49" charset="-122"/>
                <a:sym typeface="Math4" pitchFamily="2" charset="2"/>
              </a:rPr>
              <a:t>Y</a:t>
            </a:r>
            <a:r>
              <a:rPr kumimoji="1" lang="en-US" altLang="zh-CN" sz="3600" i="1" baseline="-25000">
                <a:solidFill>
                  <a:srgbClr val="000000"/>
                </a:solidFill>
                <a:latin typeface="Times New Roman" pitchFamily="18" charset="0"/>
                <a:ea typeface="楷体_GB2312" pitchFamily="49" charset="-122"/>
                <a:sym typeface="Math4" pitchFamily="2" charset="2"/>
              </a:rPr>
              <a:t>m</a:t>
            </a:r>
            <a:r>
              <a:rPr kumimoji="1" lang="en-US" altLang="zh-CN" sz="3600">
                <a:solidFill>
                  <a:srgbClr val="000000"/>
                </a:solidFill>
                <a:latin typeface="Times New Roman" pitchFamily="18" charset="0"/>
                <a:ea typeface="楷体_GB2312" pitchFamily="49" charset="-122"/>
                <a:sym typeface="Math4" pitchFamily="2" charset="2"/>
              </a:rPr>
              <a:t> )</a:t>
            </a:r>
            <a:r>
              <a:rPr kumimoji="1" lang="zh-CN" altLang="zh-CN" sz="3600">
                <a:solidFill>
                  <a:srgbClr val="000000"/>
                </a:solidFill>
                <a:latin typeface="Times New Roman" pitchFamily="18" charset="0"/>
                <a:ea typeface="楷体_GB2312" pitchFamily="49" charset="-122"/>
              </a:rPr>
              <a:t> </a:t>
            </a:r>
          </a:p>
          <a:p>
            <a:pPr eaLnBrk="1" hangingPunct="1">
              <a:spcBef>
                <a:spcPct val="40000"/>
              </a:spcBef>
            </a:pPr>
            <a:r>
              <a:rPr kumimoji="1" lang="zh-CN" altLang="zh-CN" sz="3600">
                <a:solidFill>
                  <a:srgbClr val="000000"/>
                </a:solidFill>
                <a:latin typeface="Times New Roman" pitchFamily="18" charset="0"/>
                <a:ea typeface="楷体_GB2312" pitchFamily="49" charset="-122"/>
              </a:rPr>
              <a:t>显著性水平</a:t>
            </a:r>
            <a:r>
              <a:rPr kumimoji="1" lang="zh-CN" altLang="zh-CN" sz="3600" i="1">
                <a:solidFill>
                  <a:srgbClr val="000000"/>
                </a:solidFill>
                <a:latin typeface="Times New Roman" pitchFamily="18" charset="0"/>
                <a:ea typeface="楷体_GB2312" pitchFamily="49" charset="-122"/>
                <a:sym typeface="Symbol" pitchFamily="18" charset="2"/>
              </a:rPr>
              <a:t> </a:t>
            </a:r>
            <a:endParaRPr kumimoji="1" lang="zh-CN" altLang="en-US" sz="3600" i="1">
              <a:solidFill>
                <a:srgbClr val="000000"/>
              </a:solidFill>
              <a:latin typeface="Times New Roman" pitchFamily="18" charset="0"/>
              <a:ea typeface="楷体_GB2312" pitchFamily="49" charset="-122"/>
              <a:sym typeface="Symbol" pitchFamily="18" charset="2"/>
            </a:endParaRPr>
          </a:p>
        </p:txBody>
      </p:sp>
      <p:sp>
        <p:nvSpPr>
          <p:cNvPr id="38915" name="Text Box 3"/>
          <p:cNvSpPr txBox="1">
            <a:spLocks noChangeArrowheads="1"/>
          </p:cNvSpPr>
          <p:nvPr/>
        </p:nvSpPr>
        <p:spPr bwMode="auto">
          <a:xfrm>
            <a:off x="566738" y="333375"/>
            <a:ext cx="3911600" cy="646331"/>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marL="457200" indent="-457200"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600" b="1" dirty="0">
                <a:latin typeface="Times New Roman" pitchFamily="18" charset="0"/>
              </a:rPr>
              <a:t>3</a:t>
            </a:r>
            <a:r>
              <a:rPr kumimoji="1" lang="en-US" altLang="zh-CN" sz="3600" b="1" dirty="0">
                <a:latin typeface="宋体" pitchFamily="2" charset="-122"/>
              </a:rPr>
              <a:t>.</a:t>
            </a:r>
            <a:r>
              <a:rPr kumimoji="1" lang="zh-CN" altLang="en-US" sz="3600" b="1" dirty="0">
                <a:latin typeface="宋体" pitchFamily="2" charset="-122"/>
              </a:rPr>
              <a:t>两个正态总体</a:t>
            </a:r>
          </a:p>
        </p:txBody>
      </p:sp>
    </p:spTree>
    <p:extLst>
      <p:ext uri="{BB962C8B-B14F-4D97-AF65-F5344CB8AC3E}">
        <p14:creationId xmlns:p14="http://schemas.microsoft.com/office/powerpoint/2010/main" val="4018834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3650">
                                            <p:txEl>
                                              <p:pRg st="0" end="0"/>
                                            </p:txEl>
                                          </p:spTgt>
                                        </p:tgtEl>
                                        <p:attrNameLst>
                                          <p:attrName>style.visibility</p:attrName>
                                        </p:attrNameLst>
                                      </p:cBhvr>
                                      <p:to>
                                        <p:strVal val="visible"/>
                                      </p:to>
                                    </p:set>
                                    <p:animEffect transition="in" filter="wipe(up)">
                                      <p:cBhvr>
                                        <p:cTn id="7" dur="500"/>
                                        <p:tgtEl>
                                          <p:spTgt spid="2836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3650">
                                            <p:txEl>
                                              <p:pRg st="1" end="1"/>
                                            </p:txEl>
                                          </p:spTgt>
                                        </p:tgtEl>
                                        <p:attrNameLst>
                                          <p:attrName>style.visibility</p:attrName>
                                        </p:attrNameLst>
                                      </p:cBhvr>
                                      <p:to>
                                        <p:strVal val="visible"/>
                                      </p:to>
                                    </p:set>
                                    <p:animEffect transition="in" filter="wipe(up)">
                                      <p:cBhvr>
                                        <p:cTn id="12" dur="500"/>
                                        <p:tgtEl>
                                          <p:spTgt spid="2836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3650">
                                            <p:txEl>
                                              <p:pRg st="2" end="2"/>
                                            </p:txEl>
                                          </p:spTgt>
                                        </p:tgtEl>
                                        <p:attrNameLst>
                                          <p:attrName>style.visibility</p:attrName>
                                        </p:attrNameLst>
                                      </p:cBhvr>
                                      <p:to>
                                        <p:strVal val="visible"/>
                                      </p:to>
                                    </p:set>
                                    <p:animEffect transition="in" filter="wipe(up)">
                                      <p:cBhvr>
                                        <p:cTn id="17" dur="500"/>
                                        <p:tgtEl>
                                          <p:spTgt spid="28365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3650">
                                            <p:txEl>
                                              <p:pRg st="3" end="3"/>
                                            </p:txEl>
                                          </p:spTgt>
                                        </p:tgtEl>
                                        <p:attrNameLst>
                                          <p:attrName>style.visibility</p:attrName>
                                        </p:attrNameLst>
                                      </p:cBhvr>
                                      <p:to>
                                        <p:strVal val="visible"/>
                                      </p:to>
                                    </p:set>
                                    <p:animEffect transition="in" filter="wipe(up)">
                                      <p:cBhvr>
                                        <p:cTn id="22" dur="500"/>
                                        <p:tgtEl>
                                          <p:spTgt spid="2836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611188" y="2708275"/>
            <a:ext cx="1184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endParaRPr kumimoji="1" lang="en-US" altLang="zh-CN" sz="2800" i="1">
              <a:solidFill>
                <a:srgbClr val="000000"/>
              </a:solidFill>
              <a:latin typeface="Times New Roman" pitchFamily="18" charset="0"/>
              <a:ea typeface="楷体_GB2312" pitchFamily="49" charset="-122"/>
              <a:sym typeface="Math1"/>
            </a:endParaRPr>
          </a:p>
        </p:txBody>
      </p:sp>
      <p:graphicFrame>
        <p:nvGraphicFramePr>
          <p:cNvPr id="22533" name="Object 5"/>
          <p:cNvGraphicFramePr>
            <a:graphicFrameLocks noChangeAspect="1"/>
          </p:cNvGraphicFramePr>
          <p:nvPr>
            <p:extLst>
              <p:ext uri="{D42A27DB-BD31-4B8C-83A1-F6EECF244321}">
                <p14:modId xmlns:p14="http://schemas.microsoft.com/office/powerpoint/2010/main" val="1911051279"/>
              </p:ext>
            </p:extLst>
          </p:nvPr>
        </p:nvGraphicFramePr>
        <p:xfrm>
          <a:off x="4333875" y="3290888"/>
          <a:ext cx="2238375" cy="2038350"/>
        </p:xfrm>
        <a:graphic>
          <a:graphicData uri="http://schemas.openxmlformats.org/presentationml/2006/ole">
            <mc:AlternateContent xmlns:mc="http://schemas.openxmlformats.org/markup-compatibility/2006">
              <mc:Choice xmlns:v="urn:schemas-microsoft-com:vml" Requires="v">
                <p:oleObj spid="_x0000_s17574" name="Equation" r:id="rId3" imgW="863280" imgH="787320" progId="Equation.DSMT4">
                  <p:embed/>
                </p:oleObj>
              </mc:Choice>
              <mc:Fallback>
                <p:oleObj name="Equation" r:id="rId3" imgW="863280" imgH="787320" progId="Equation.DSMT4">
                  <p:embed/>
                  <p:pic>
                    <p:nvPicPr>
                      <p:cNvPr id="0" name=""/>
                      <p:cNvPicPr>
                        <a:picLocks noChangeAspect="1" noChangeArrowheads="1"/>
                      </p:cNvPicPr>
                      <p:nvPr/>
                    </p:nvPicPr>
                    <p:blipFill>
                      <a:blip r:embed="rId4"/>
                      <a:srcRect/>
                      <a:stretch>
                        <a:fillRect/>
                      </a:stretch>
                    </p:blipFill>
                    <p:spPr bwMode="auto">
                      <a:xfrm>
                        <a:off x="4333875" y="3290888"/>
                        <a:ext cx="2238375" cy="203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78" name="Object 6"/>
          <p:cNvGraphicFramePr>
            <a:graphicFrameLocks noChangeAspect="1"/>
          </p:cNvGraphicFramePr>
          <p:nvPr/>
        </p:nvGraphicFramePr>
        <p:xfrm>
          <a:off x="7497763" y="2919413"/>
          <a:ext cx="1419225" cy="720725"/>
        </p:xfrm>
        <a:graphic>
          <a:graphicData uri="http://schemas.openxmlformats.org/presentationml/2006/ole">
            <mc:AlternateContent xmlns:mc="http://schemas.openxmlformats.org/markup-compatibility/2006">
              <mc:Choice xmlns:v="urn:schemas-microsoft-com:vml" Requires="v">
                <p:oleObj spid="_x0000_s17575" name="公式" r:id="rId5" imgW="541080" imgH="274320" progId="Equation.3">
                  <p:embed/>
                </p:oleObj>
              </mc:Choice>
              <mc:Fallback>
                <p:oleObj name="公式" r:id="rId5" imgW="541080" imgH="274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7763" y="2919413"/>
                        <a:ext cx="1419225"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79" name="Object 7"/>
          <p:cNvGraphicFramePr>
            <a:graphicFrameLocks noChangeAspect="1"/>
          </p:cNvGraphicFramePr>
          <p:nvPr/>
        </p:nvGraphicFramePr>
        <p:xfrm>
          <a:off x="7496175" y="5033963"/>
          <a:ext cx="1260475" cy="619125"/>
        </p:xfrm>
        <a:graphic>
          <a:graphicData uri="http://schemas.openxmlformats.org/presentationml/2006/ole">
            <mc:AlternateContent xmlns:mc="http://schemas.openxmlformats.org/markup-compatibility/2006">
              <mc:Choice xmlns:v="urn:schemas-microsoft-com:vml" Requires="v">
                <p:oleObj spid="_x0000_s17576" name="公式" r:id="rId7" imgW="449496" imgH="221052" progId="Equation.3">
                  <p:embed/>
                </p:oleObj>
              </mc:Choice>
              <mc:Fallback>
                <p:oleObj name="公式" r:id="rId7" imgW="449496" imgH="22105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6175" y="5033963"/>
                        <a:ext cx="126047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4680" name="Rectangle 8"/>
          <p:cNvSpPr>
            <a:spLocks noChangeArrowheads="1"/>
          </p:cNvSpPr>
          <p:nvPr/>
        </p:nvSpPr>
        <p:spPr bwMode="auto">
          <a:xfrm>
            <a:off x="1225550" y="207963"/>
            <a:ext cx="6683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600" b="1" dirty="0">
                <a:solidFill>
                  <a:srgbClr val="000000"/>
                </a:solidFill>
                <a:latin typeface="黑体" pitchFamily="49" charset="-122"/>
                <a:ea typeface="黑体" pitchFamily="49" charset="-122"/>
                <a:sym typeface="Math4" pitchFamily="2" charset="2"/>
              </a:rPr>
              <a:t>(1) </a:t>
            </a:r>
            <a:r>
              <a:rPr kumimoji="1" lang="zh-CN" altLang="zh-CN" sz="3600" b="1" dirty="0">
                <a:solidFill>
                  <a:srgbClr val="000000"/>
                </a:solidFill>
                <a:latin typeface="黑体" pitchFamily="49" charset="-122"/>
                <a:ea typeface="黑体" pitchFamily="49" charset="-122"/>
                <a:sym typeface="Math4" pitchFamily="2" charset="2"/>
              </a:rPr>
              <a:t>关于均值差 </a:t>
            </a:r>
            <a:r>
              <a:rPr kumimoji="1" lang="zh-CN" altLang="en-US" sz="3600" b="1" i="1" dirty="0">
                <a:solidFill>
                  <a:srgbClr val="000000"/>
                </a:solidFill>
                <a:latin typeface="黑体" pitchFamily="49" charset="-122"/>
                <a:ea typeface="黑体" pitchFamily="49" charset="-122"/>
                <a:sym typeface="Symbol" pitchFamily="18" charset="2"/>
              </a:rPr>
              <a:t></a:t>
            </a:r>
            <a:r>
              <a:rPr kumimoji="1" lang="en-US" altLang="zh-CN" sz="3600" b="1" baseline="-25000" dirty="0">
                <a:solidFill>
                  <a:srgbClr val="000000"/>
                </a:solidFill>
                <a:latin typeface="黑体" pitchFamily="49" charset="-122"/>
                <a:ea typeface="黑体" pitchFamily="49" charset="-122"/>
                <a:sym typeface="Symbol" pitchFamily="18" charset="2"/>
              </a:rPr>
              <a:t>1 </a:t>
            </a:r>
            <a:r>
              <a:rPr kumimoji="1" lang="en-US" altLang="zh-CN" sz="3600" b="1" dirty="0">
                <a:solidFill>
                  <a:srgbClr val="000000"/>
                </a:solidFill>
                <a:latin typeface="Times New Roman" pitchFamily="18" charset="0"/>
                <a:ea typeface="黑体" pitchFamily="49" charset="-122"/>
                <a:sym typeface="Math1"/>
              </a:rPr>
              <a:t>–</a:t>
            </a:r>
            <a:r>
              <a:rPr kumimoji="1" lang="en-US" altLang="zh-CN" sz="3600" b="1" dirty="0">
                <a:solidFill>
                  <a:srgbClr val="000000"/>
                </a:solidFill>
                <a:latin typeface="黑体" pitchFamily="49" charset="-122"/>
                <a:ea typeface="黑体" pitchFamily="49" charset="-122"/>
                <a:sym typeface="Math1"/>
              </a:rPr>
              <a:t> </a:t>
            </a:r>
            <a:r>
              <a:rPr kumimoji="1" lang="en-US" altLang="zh-CN" sz="3600" b="1" i="1" dirty="0">
                <a:solidFill>
                  <a:srgbClr val="000000"/>
                </a:solidFill>
                <a:latin typeface="黑体" pitchFamily="49" charset="-122"/>
                <a:ea typeface="黑体" pitchFamily="49" charset="-122"/>
                <a:sym typeface="Symbol" pitchFamily="18" charset="2"/>
              </a:rPr>
              <a:t></a:t>
            </a:r>
            <a:r>
              <a:rPr kumimoji="1" lang="en-US" altLang="zh-CN" sz="3600" b="1" baseline="-25000" dirty="0">
                <a:solidFill>
                  <a:srgbClr val="000000"/>
                </a:solidFill>
                <a:latin typeface="黑体" pitchFamily="49" charset="-122"/>
                <a:ea typeface="黑体" pitchFamily="49" charset="-122"/>
                <a:sym typeface="Math1"/>
              </a:rPr>
              <a:t>2</a:t>
            </a:r>
            <a:r>
              <a:rPr kumimoji="1" lang="en-US" altLang="zh-CN" sz="3600" b="1" i="1" dirty="0">
                <a:solidFill>
                  <a:srgbClr val="000000"/>
                </a:solidFill>
                <a:latin typeface="黑体" pitchFamily="49" charset="-122"/>
                <a:ea typeface="黑体" pitchFamily="49" charset="-122"/>
                <a:sym typeface="Symbol" pitchFamily="18" charset="2"/>
              </a:rPr>
              <a:t> </a:t>
            </a:r>
            <a:r>
              <a:rPr kumimoji="1" lang="zh-CN" altLang="zh-CN" sz="3600" b="1" dirty="0">
                <a:solidFill>
                  <a:srgbClr val="000000"/>
                </a:solidFill>
                <a:latin typeface="黑体" pitchFamily="49" charset="-122"/>
                <a:ea typeface="黑体" pitchFamily="49" charset="-122"/>
                <a:sym typeface="Symbol" pitchFamily="18" charset="2"/>
              </a:rPr>
              <a:t>的检验</a:t>
            </a:r>
            <a:endParaRPr kumimoji="1" lang="zh-CN" altLang="en-US" sz="3600" b="1" dirty="0">
              <a:solidFill>
                <a:srgbClr val="000000"/>
              </a:solidFill>
              <a:latin typeface="黑体" pitchFamily="49" charset="-122"/>
              <a:ea typeface="黑体" pitchFamily="49" charset="-122"/>
              <a:sym typeface="Symbol" pitchFamily="18" charset="2"/>
            </a:endParaRPr>
          </a:p>
        </p:txBody>
      </p:sp>
      <p:graphicFrame>
        <p:nvGraphicFramePr>
          <p:cNvPr id="284681" name="Object 9"/>
          <p:cNvGraphicFramePr>
            <a:graphicFrameLocks noChangeAspect="1"/>
          </p:cNvGraphicFramePr>
          <p:nvPr/>
        </p:nvGraphicFramePr>
        <p:xfrm>
          <a:off x="7508875" y="3860800"/>
          <a:ext cx="1476375" cy="603250"/>
        </p:xfrm>
        <a:graphic>
          <a:graphicData uri="http://schemas.openxmlformats.org/presentationml/2006/ole">
            <mc:AlternateContent xmlns:mc="http://schemas.openxmlformats.org/markup-compatibility/2006">
              <mc:Choice xmlns:v="urn:schemas-microsoft-com:vml" Requires="v">
                <p:oleObj spid="_x0000_s17577" name="公式" r:id="rId9" imgW="541080" imgH="221052" progId="Equation.3">
                  <p:embed/>
                </p:oleObj>
              </mc:Choice>
              <mc:Fallback>
                <p:oleObj name="公式" r:id="rId9" imgW="541080" imgH="22105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08875" y="3860800"/>
                        <a:ext cx="147637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4682" name="Text Box 10"/>
          <p:cNvSpPr txBox="1">
            <a:spLocks noChangeArrowheads="1"/>
          </p:cNvSpPr>
          <p:nvPr/>
        </p:nvSpPr>
        <p:spPr bwMode="auto">
          <a:xfrm>
            <a:off x="2411413" y="2708275"/>
            <a:ext cx="1268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p>
        </p:txBody>
      </p:sp>
      <p:sp>
        <p:nvSpPr>
          <p:cNvPr id="284683" name="Text Box 11"/>
          <p:cNvSpPr txBox="1">
            <a:spLocks noChangeArrowheads="1"/>
          </p:cNvSpPr>
          <p:nvPr/>
        </p:nvSpPr>
        <p:spPr bwMode="auto">
          <a:xfrm>
            <a:off x="684213" y="5157788"/>
            <a:ext cx="1241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p>
        </p:txBody>
      </p:sp>
      <p:sp>
        <p:nvSpPr>
          <p:cNvPr id="284684" name="Text Box 12"/>
          <p:cNvSpPr txBox="1">
            <a:spLocks noChangeArrowheads="1"/>
          </p:cNvSpPr>
          <p:nvPr/>
        </p:nvSpPr>
        <p:spPr bwMode="auto">
          <a:xfrm>
            <a:off x="2411413" y="3933825"/>
            <a:ext cx="1439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Symbol" pitchFamily="18" charset="2"/>
              </a:rPr>
              <a:t>&lt;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p>
        </p:txBody>
      </p:sp>
      <p:sp>
        <p:nvSpPr>
          <p:cNvPr id="284685" name="Text Box 13"/>
          <p:cNvSpPr txBox="1">
            <a:spLocks noChangeArrowheads="1"/>
          </p:cNvSpPr>
          <p:nvPr/>
        </p:nvSpPr>
        <p:spPr bwMode="auto">
          <a:xfrm>
            <a:off x="2411413" y="5229225"/>
            <a:ext cx="1209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i="1">
                <a:solidFill>
                  <a:srgbClr val="000000"/>
                </a:solidFill>
                <a:latin typeface="Times New Roman" pitchFamily="18" charset="0"/>
                <a:ea typeface="楷体_GB2312" pitchFamily="49" charset="-122"/>
                <a:sym typeface="Symbol" pitchFamily="18" charset="2"/>
              </a:rPr>
              <a:t>&gt;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p>
        </p:txBody>
      </p:sp>
      <p:sp>
        <p:nvSpPr>
          <p:cNvPr id="284686" name="Text Box 14"/>
          <p:cNvSpPr txBox="1">
            <a:spLocks noChangeArrowheads="1"/>
          </p:cNvSpPr>
          <p:nvPr/>
        </p:nvSpPr>
        <p:spPr bwMode="auto">
          <a:xfrm>
            <a:off x="611188" y="3860800"/>
            <a:ext cx="1268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p>
        </p:txBody>
      </p:sp>
      <p:grpSp>
        <p:nvGrpSpPr>
          <p:cNvPr id="2" name="Group 15"/>
          <p:cNvGrpSpPr>
            <a:grpSpLocks/>
          </p:cNvGrpSpPr>
          <p:nvPr/>
        </p:nvGrpSpPr>
        <p:grpSpPr bwMode="auto">
          <a:xfrm>
            <a:off x="381000" y="3581400"/>
            <a:ext cx="8534400" cy="0"/>
            <a:chOff x="240" y="2256"/>
            <a:chExt cx="5376" cy="0"/>
          </a:xfrm>
        </p:grpSpPr>
        <p:sp>
          <p:nvSpPr>
            <p:cNvPr id="19486" name="Line 16"/>
            <p:cNvSpPr>
              <a:spLocks noChangeShapeType="1"/>
            </p:cNvSpPr>
            <p:nvPr/>
          </p:nvSpPr>
          <p:spPr bwMode="auto">
            <a:xfrm>
              <a:off x="240" y="2256"/>
              <a:ext cx="23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7" name="Line 17"/>
            <p:cNvSpPr>
              <a:spLocks noChangeShapeType="1"/>
            </p:cNvSpPr>
            <p:nvPr/>
          </p:nvSpPr>
          <p:spPr bwMode="auto">
            <a:xfrm>
              <a:off x="4512" y="2256"/>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8"/>
          <p:cNvGrpSpPr>
            <a:grpSpLocks/>
          </p:cNvGrpSpPr>
          <p:nvPr/>
        </p:nvGrpSpPr>
        <p:grpSpPr bwMode="auto">
          <a:xfrm>
            <a:off x="381000" y="4800600"/>
            <a:ext cx="8534400" cy="0"/>
            <a:chOff x="240" y="3024"/>
            <a:chExt cx="5376" cy="0"/>
          </a:xfrm>
        </p:grpSpPr>
        <p:sp>
          <p:nvSpPr>
            <p:cNvPr id="19484" name="Line 19"/>
            <p:cNvSpPr>
              <a:spLocks noChangeShapeType="1"/>
            </p:cNvSpPr>
            <p:nvPr/>
          </p:nvSpPr>
          <p:spPr bwMode="auto">
            <a:xfrm>
              <a:off x="240" y="3024"/>
              <a:ext cx="23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5" name="Line 20"/>
            <p:cNvSpPr>
              <a:spLocks noChangeShapeType="1"/>
            </p:cNvSpPr>
            <p:nvPr/>
          </p:nvSpPr>
          <p:spPr bwMode="auto">
            <a:xfrm>
              <a:off x="4512" y="3024"/>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1"/>
          <p:cNvGrpSpPr>
            <a:grpSpLocks/>
          </p:cNvGrpSpPr>
          <p:nvPr/>
        </p:nvGrpSpPr>
        <p:grpSpPr bwMode="auto">
          <a:xfrm>
            <a:off x="250825" y="1484313"/>
            <a:ext cx="8763000" cy="4983162"/>
            <a:chOff x="240" y="720"/>
            <a:chExt cx="5520" cy="3139"/>
          </a:xfrm>
        </p:grpSpPr>
        <p:sp>
          <p:nvSpPr>
            <p:cNvPr id="19475" name="Line 22"/>
            <p:cNvSpPr>
              <a:spLocks noChangeShapeType="1"/>
            </p:cNvSpPr>
            <p:nvPr/>
          </p:nvSpPr>
          <p:spPr bwMode="auto">
            <a:xfrm>
              <a:off x="240" y="1488"/>
              <a:ext cx="55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6" name="Line 23"/>
            <p:cNvSpPr>
              <a:spLocks noChangeShapeType="1"/>
            </p:cNvSpPr>
            <p:nvPr/>
          </p:nvSpPr>
          <p:spPr bwMode="auto">
            <a:xfrm>
              <a:off x="1392" y="720"/>
              <a:ext cx="0" cy="3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7" name="Line 24"/>
            <p:cNvSpPr>
              <a:spLocks noChangeShapeType="1"/>
            </p:cNvSpPr>
            <p:nvPr/>
          </p:nvSpPr>
          <p:spPr bwMode="auto">
            <a:xfrm>
              <a:off x="2544" y="720"/>
              <a:ext cx="0" cy="31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8" name="Line 25"/>
            <p:cNvSpPr>
              <a:spLocks noChangeShapeType="1"/>
            </p:cNvSpPr>
            <p:nvPr/>
          </p:nvSpPr>
          <p:spPr bwMode="auto">
            <a:xfrm>
              <a:off x="4512" y="720"/>
              <a:ext cx="0" cy="3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9" name="Text Box 26"/>
            <p:cNvSpPr txBox="1">
              <a:spLocks noChangeArrowheads="1"/>
            </p:cNvSpPr>
            <p:nvPr/>
          </p:nvSpPr>
          <p:spPr bwMode="auto">
            <a:xfrm>
              <a:off x="412" y="763"/>
              <a:ext cx="88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原假设</a:t>
              </a: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endParaRPr kumimoji="1" lang="en-US" altLang="zh-CN" sz="3200">
                <a:solidFill>
                  <a:srgbClr val="000000"/>
                </a:solidFill>
                <a:latin typeface="Times New Roman" pitchFamily="18" charset="0"/>
                <a:ea typeface="楷体_GB2312" pitchFamily="49" charset="-122"/>
              </a:endParaRPr>
            </a:p>
          </p:txBody>
        </p:sp>
        <p:sp>
          <p:nvSpPr>
            <p:cNvPr id="19480" name="Text Box 27"/>
            <p:cNvSpPr txBox="1">
              <a:spLocks noChangeArrowheads="1"/>
            </p:cNvSpPr>
            <p:nvPr/>
          </p:nvSpPr>
          <p:spPr bwMode="auto">
            <a:xfrm>
              <a:off x="1388" y="763"/>
              <a:ext cx="11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备择假设</a:t>
              </a: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1</a:t>
              </a:r>
              <a:endParaRPr kumimoji="1" lang="en-US" altLang="zh-CN" sz="3200">
                <a:solidFill>
                  <a:srgbClr val="000000"/>
                </a:solidFill>
                <a:latin typeface="Times New Roman" pitchFamily="18" charset="0"/>
                <a:ea typeface="楷体_GB2312" pitchFamily="49" charset="-122"/>
              </a:endParaRPr>
            </a:p>
          </p:txBody>
        </p:sp>
        <p:sp>
          <p:nvSpPr>
            <p:cNvPr id="19481" name="Text Box 28"/>
            <p:cNvSpPr txBox="1">
              <a:spLocks noChangeArrowheads="1"/>
            </p:cNvSpPr>
            <p:nvPr/>
          </p:nvSpPr>
          <p:spPr bwMode="auto">
            <a:xfrm>
              <a:off x="2556" y="796"/>
              <a:ext cx="19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2800">
                  <a:solidFill>
                    <a:srgbClr val="000000"/>
                  </a:solidFill>
                  <a:latin typeface="Times New Roman" pitchFamily="18" charset="0"/>
                  <a:ea typeface="楷体_GB2312" pitchFamily="49" charset="-122"/>
                </a:rPr>
                <a:t>检验统计量及其在</a:t>
              </a:r>
            </a:p>
            <a:p>
              <a:pPr algn="ctr" eaLnBrk="1" hangingPunct="1"/>
              <a:r>
                <a:rPr kumimoji="1" lang="en-US" altLang="zh-CN" sz="2800" i="1">
                  <a:solidFill>
                    <a:srgbClr val="000000"/>
                  </a:solidFill>
                  <a:latin typeface="Times New Roman" pitchFamily="18" charset="0"/>
                  <a:ea typeface="楷体_GB2312" pitchFamily="49" charset="-122"/>
                </a:rPr>
                <a:t>H</a:t>
              </a:r>
              <a:r>
                <a:rPr kumimoji="1" lang="en-US" altLang="zh-CN" sz="2800" baseline="-25000">
                  <a:solidFill>
                    <a:srgbClr val="000000"/>
                  </a:solidFill>
                  <a:latin typeface="Times New Roman" pitchFamily="18" charset="0"/>
                  <a:ea typeface="楷体_GB2312" pitchFamily="49" charset="-122"/>
                </a:rPr>
                <a:t>0</a:t>
              </a:r>
              <a:r>
                <a:rPr kumimoji="1" lang="zh-CN" altLang="zh-CN" sz="2800">
                  <a:solidFill>
                    <a:srgbClr val="000000"/>
                  </a:solidFill>
                  <a:latin typeface="Times New Roman" pitchFamily="18" charset="0"/>
                  <a:ea typeface="楷体_GB2312" pitchFamily="49" charset="-122"/>
                </a:rPr>
                <a:t>为真时的分布</a:t>
              </a:r>
              <a:endParaRPr kumimoji="1" lang="zh-CN" altLang="en-US" sz="2800">
                <a:solidFill>
                  <a:srgbClr val="000000"/>
                </a:solidFill>
                <a:latin typeface="Times New Roman" pitchFamily="18" charset="0"/>
                <a:ea typeface="楷体_GB2312" pitchFamily="49" charset="-122"/>
              </a:endParaRPr>
            </a:p>
          </p:txBody>
        </p:sp>
        <p:sp>
          <p:nvSpPr>
            <p:cNvPr id="19482" name="Text Box 29"/>
            <p:cNvSpPr txBox="1">
              <a:spLocks noChangeArrowheads="1"/>
            </p:cNvSpPr>
            <p:nvPr/>
          </p:nvSpPr>
          <p:spPr bwMode="auto">
            <a:xfrm>
              <a:off x="4684" y="888"/>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p>
          </p:txBody>
        </p:sp>
        <p:sp>
          <p:nvSpPr>
            <p:cNvPr id="19483" name="Line 30"/>
            <p:cNvSpPr>
              <a:spLocks noChangeShapeType="1"/>
            </p:cNvSpPr>
            <p:nvPr/>
          </p:nvSpPr>
          <p:spPr bwMode="auto">
            <a:xfrm>
              <a:off x="240" y="720"/>
              <a:ext cx="55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4703" name="Line 31"/>
          <p:cNvSpPr>
            <a:spLocks noChangeShapeType="1"/>
          </p:cNvSpPr>
          <p:nvPr/>
        </p:nvSpPr>
        <p:spPr bwMode="auto">
          <a:xfrm>
            <a:off x="250825" y="6453188"/>
            <a:ext cx="876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Text Box 4"/>
          <p:cNvSpPr txBox="1">
            <a:spLocks noChangeArrowheads="1"/>
          </p:cNvSpPr>
          <p:nvPr/>
        </p:nvSpPr>
        <p:spPr bwMode="auto">
          <a:xfrm>
            <a:off x="323850" y="765175"/>
            <a:ext cx="31019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i="1" baseline="-25000">
                <a:solidFill>
                  <a:srgbClr val="000000"/>
                </a:solidFill>
                <a:latin typeface="Times New Roman" pitchFamily="18" charset="0"/>
                <a:ea typeface="楷体_GB2312" pitchFamily="49" charset="-122"/>
                <a:sym typeface="Math1"/>
              </a:rPr>
              <a:t>1</a:t>
            </a:r>
            <a:r>
              <a:rPr kumimoji="1" lang="en-US" altLang="zh-CN" sz="3200" i="1" baseline="30000">
                <a:solidFill>
                  <a:srgbClr val="000000"/>
                </a:solidFill>
                <a:latin typeface="Times New Roman" pitchFamily="18" charset="0"/>
                <a:ea typeface="楷体_GB2312" pitchFamily="49" charset="-122"/>
                <a:sym typeface="Math1"/>
              </a:rPr>
              <a:t>2</a:t>
            </a:r>
            <a:r>
              <a:rPr kumimoji="1" lang="zh-CN" altLang="en-US" sz="3200">
                <a:solidFill>
                  <a:srgbClr val="000000"/>
                </a:solidFill>
                <a:latin typeface="Times New Roman" pitchFamily="18" charset="0"/>
                <a:ea typeface="楷体_GB2312" pitchFamily="49" charset="-122"/>
                <a:sym typeface="Math1"/>
              </a:rPr>
              <a:t>，</a:t>
            </a:r>
            <a:r>
              <a:rPr kumimoji="1" lang="zh-CN" altLang="en-US" sz="3200" i="1">
                <a:solidFill>
                  <a:srgbClr val="000000"/>
                </a:solidFill>
                <a:latin typeface="Times New Roman" pitchFamily="18" charset="0"/>
                <a:ea typeface="楷体_GB2312" pitchFamily="49" charset="-122"/>
                <a:sym typeface="Symbol" pitchFamily="18" charset="2"/>
              </a:rPr>
              <a:t></a:t>
            </a:r>
            <a:r>
              <a:rPr kumimoji="1" lang="en-US" altLang="zh-CN" sz="3200" baseline="-25000">
                <a:solidFill>
                  <a:srgbClr val="000000"/>
                </a:solidFill>
                <a:latin typeface="Times New Roman" pitchFamily="18" charset="0"/>
                <a:ea typeface="楷体_GB2312" pitchFamily="49" charset="-122"/>
                <a:sym typeface="Symbol" pitchFamily="18" charset="2"/>
              </a:rPr>
              <a:t>2</a:t>
            </a:r>
            <a:r>
              <a:rPr kumimoji="1" lang="en-US" altLang="zh-CN" sz="3200" baseline="30000">
                <a:solidFill>
                  <a:srgbClr val="000000"/>
                </a:solidFill>
                <a:latin typeface="Times New Roman" pitchFamily="18" charset="0"/>
                <a:ea typeface="楷体_GB2312" pitchFamily="49" charset="-122"/>
                <a:sym typeface="Symbol" pitchFamily="18" charset="2"/>
              </a:rPr>
              <a:t>2</a:t>
            </a:r>
            <a:r>
              <a:rPr kumimoji="1" lang="en-US" altLang="zh-CN" sz="3200">
                <a:solidFill>
                  <a:srgbClr val="000000"/>
                </a:solidFill>
                <a:latin typeface="Times New Roman" pitchFamily="18" charset="0"/>
                <a:ea typeface="楷体_GB2312" pitchFamily="49" charset="-122"/>
                <a:sym typeface="Symbol" pitchFamily="18" charset="2"/>
              </a:rPr>
              <a:t>   </a:t>
            </a:r>
            <a:r>
              <a:rPr kumimoji="1" lang="zh-CN" altLang="en-US" sz="3200">
                <a:solidFill>
                  <a:srgbClr val="000000"/>
                </a:solidFill>
                <a:latin typeface="Times New Roman" pitchFamily="18" charset="0"/>
                <a:ea typeface="楷体_GB2312" pitchFamily="49" charset="-122"/>
                <a:sym typeface="Symbol" pitchFamily="18" charset="2"/>
              </a:rPr>
              <a:t>已知</a:t>
            </a:r>
            <a:r>
              <a:rPr kumimoji="1" lang="en-US" altLang="zh-CN" sz="3200">
                <a:solidFill>
                  <a:srgbClr val="000000"/>
                </a:solidFill>
                <a:latin typeface="Times New Roman" pitchFamily="18" charset="0"/>
                <a:ea typeface="楷体_GB2312" pitchFamily="49" charset="-122"/>
                <a:sym typeface="Symbol" pitchFamily="18" charset="2"/>
              </a:rPr>
              <a:t>)</a:t>
            </a:r>
          </a:p>
        </p:txBody>
      </p:sp>
    </p:spTree>
    <p:extLst>
      <p:ext uri="{BB962C8B-B14F-4D97-AF65-F5344CB8AC3E}">
        <p14:creationId xmlns:p14="http://schemas.microsoft.com/office/powerpoint/2010/main" val="1657818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4680"/>
                                        </p:tgtEl>
                                        <p:attrNameLst>
                                          <p:attrName>style.visibility</p:attrName>
                                        </p:attrNameLst>
                                      </p:cBhvr>
                                      <p:to>
                                        <p:strVal val="visible"/>
                                      </p:to>
                                    </p:set>
                                    <p:animEffect transition="in" filter="wipe(up)">
                                      <p:cBhvr>
                                        <p:cTn id="7" dur="500"/>
                                        <p:tgtEl>
                                          <p:spTgt spid="2846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546"/>
                                        </p:tgtEl>
                                        <p:attrNameLst>
                                          <p:attrName>style.visibility</p:attrName>
                                        </p:attrNameLst>
                                      </p:cBhvr>
                                      <p:to>
                                        <p:strVal val="visible"/>
                                      </p:to>
                                    </p:set>
                                    <p:animEffect transition="in" filter="wipe(down)">
                                      <p:cBhvr>
                                        <p:cTn id="12" dur="500"/>
                                        <p:tgtEl>
                                          <p:spTgt spid="225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4674"/>
                                        </p:tgtEl>
                                        <p:attrNameLst>
                                          <p:attrName>style.visibility</p:attrName>
                                        </p:attrNameLst>
                                      </p:cBhvr>
                                      <p:to>
                                        <p:strVal val="visible"/>
                                      </p:to>
                                    </p:set>
                                    <p:animEffect transition="in" filter="wipe(up)">
                                      <p:cBhvr>
                                        <p:cTn id="22" dur="500"/>
                                        <p:tgtEl>
                                          <p:spTgt spid="2846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4682"/>
                                        </p:tgtEl>
                                        <p:attrNameLst>
                                          <p:attrName>style.visibility</p:attrName>
                                        </p:attrNameLst>
                                      </p:cBhvr>
                                      <p:to>
                                        <p:strVal val="visible"/>
                                      </p:to>
                                    </p:set>
                                    <p:animEffect transition="in" filter="wipe(up)">
                                      <p:cBhvr>
                                        <p:cTn id="27" dur="500"/>
                                        <p:tgtEl>
                                          <p:spTgt spid="2846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253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84678"/>
                                        </p:tgtEl>
                                        <p:attrNameLst>
                                          <p:attrName>style.visibility</p:attrName>
                                        </p:attrNameLst>
                                      </p:cBhvr>
                                      <p:to>
                                        <p:strVal val="visible"/>
                                      </p:to>
                                    </p:set>
                                    <p:animEffect transition="in" filter="wipe(up)">
                                      <p:cBhvr>
                                        <p:cTn id="36" dur="500"/>
                                        <p:tgtEl>
                                          <p:spTgt spid="28467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up)">
                                      <p:cBhvr>
                                        <p:cTn id="41" dur="500"/>
                                        <p:tgtEl>
                                          <p:spTgt spid="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84686"/>
                                        </p:tgtEl>
                                        <p:attrNameLst>
                                          <p:attrName>style.visibility</p:attrName>
                                        </p:attrNameLst>
                                      </p:cBhvr>
                                      <p:to>
                                        <p:strVal val="visible"/>
                                      </p:to>
                                    </p:set>
                                    <p:animEffect transition="in" filter="wipe(up)">
                                      <p:cBhvr>
                                        <p:cTn id="46" dur="500"/>
                                        <p:tgtEl>
                                          <p:spTgt spid="28468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84684"/>
                                        </p:tgtEl>
                                        <p:attrNameLst>
                                          <p:attrName>style.visibility</p:attrName>
                                        </p:attrNameLst>
                                      </p:cBhvr>
                                      <p:to>
                                        <p:strVal val="visible"/>
                                      </p:to>
                                    </p:set>
                                    <p:animEffect transition="in" filter="wipe(up)">
                                      <p:cBhvr>
                                        <p:cTn id="51" dur="500"/>
                                        <p:tgtEl>
                                          <p:spTgt spid="28468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284681"/>
                                        </p:tgtEl>
                                        <p:attrNameLst>
                                          <p:attrName>style.visibility</p:attrName>
                                        </p:attrNameLst>
                                      </p:cBhvr>
                                      <p:to>
                                        <p:strVal val="visible"/>
                                      </p:to>
                                    </p:set>
                                    <p:animEffect transition="in" filter="wipe(up)">
                                      <p:cBhvr>
                                        <p:cTn id="56" dur="500"/>
                                        <p:tgtEl>
                                          <p:spTgt spid="28468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up)">
                                      <p:cBhvr>
                                        <p:cTn id="61" dur="500"/>
                                        <p:tgtEl>
                                          <p:spTgt spid="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84683"/>
                                        </p:tgtEl>
                                        <p:attrNameLst>
                                          <p:attrName>style.visibility</p:attrName>
                                        </p:attrNameLst>
                                      </p:cBhvr>
                                      <p:to>
                                        <p:strVal val="visible"/>
                                      </p:to>
                                    </p:set>
                                    <p:animEffect transition="in" filter="wipe(up)">
                                      <p:cBhvr>
                                        <p:cTn id="66" dur="500"/>
                                        <p:tgtEl>
                                          <p:spTgt spid="28468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84685"/>
                                        </p:tgtEl>
                                        <p:attrNameLst>
                                          <p:attrName>style.visibility</p:attrName>
                                        </p:attrNameLst>
                                      </p:cBhvr>
                                      <p:to>
                                        <p:strVal val="visible"/>
                                      </p:to>
                                    </p:set>
                                    <p:animEffect transition="in" filter="wipe(up)">
                                      <p:cBhvr>
                                        <p:cTn id="71" dur="500"/>
                                        <p:tgtEl>
                                          <p:spTgt spid="28468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284679"/>
                                        </p:tgtEl>
                                        <p:attrNameLst>
                                          <p:attrName>style.visibility</p:attrName>
                                        </p:attrNameLst>
                                      </p:cBhvr>
                                      <p:to>
                                        <p:strVal val="visible"/>
                                      </p:to>
                                    </p:set>
                                    <p:animEffect transition="in" filter="wipe(up)">
                                      <p:cBhvr>
                                        <p:cTn id="76" dur="500"/>
                                        <p:tgtEl>
                                          <p:spTgt spid="284679"/>
                                        </p:tgtEl>
                                      </p:cBhvr>
                                    </p:animEffect>
                                  </p:childTnLst>
                                </p:cTn>
                              </p:par>
                            </p:childTnLst>
                          </p:cTn>
                        </p:par>
                        <p:par>
                          <p:cTn id="77" fill="hold" nodeType="afterGroup">
                            <p:stCondLst>
                              <p:cond delay="500"/>
                            </p:stCondLst>
                            <p:childTnLst>
                              <p:par>
                                <p:cTn id="78" presetID="3" presetClass="entr" presetSubtype="10" fill="hold" grpId="0" nodeType="afterEffect">
                                  <p:stCondLst>
                                    <p:cond delay="0"/>
                                  </p:stCondLst>
                                  <p:childTnLst>
                                    <p:set>
                                      <p:cBhvr>
                                        <p:cTn id="79" dur="1" fill="hold">
                                          <p:stCondLst>
                                            <p:cond delay="0"/>
                                          </p:stCondLst>
                                        </p:cTn>
                                        <p:tgtEl>
                                          <p:spTgt spid="284703"/>
                                        </p:tgtEl>
                                        <p:attrNameLst>
                                          <p:attrName>style.visibility</p:attrName>
                                        </p:attrNameLst>
                                      </p:cBhvr>
                                      <p:to>
                                        <p:strVal val="visible"/>
                                      </p:to>
                                    </p:set>
                                    <p:animEffect transition="in" filter="blinds(horizontal)">
                                      <p:cBhvr>
                                        <p:cTn id="80" dur="500"/>
                                        <p:tgtEl>
                                          <p:spTgt spid="284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autoUpdateAnimBg="0"/>
      <p:bldP spid="284680" grpId="0" autoUpdateAnimBg="0"/>
      <p:bldP spid="284682" grpId="0" autoUpdateAnimBg="0"/>
      <p:bldP spid="284683" grpId="0" autoUpdateAnimBg="0"/>
      <p:bldP spid="284684" grpId="0" autoUpdateAnimBg="0"/>
      <p:bldP spid="284685" grpId="0" autoUpdateAnimBg="0"/>
      <p:bldP spid="284686" grpId="0" autoUpdateAnimBg="0"/>
      <p:bldP spid="284703" grpId="0" animBg="1"/>
      <p:bldP spid="225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7950" y="831850"/>
            <a:ext cx="8839200" cy="5616575"/>
            <a:chOff x="192" y="315"/>
            <a:chExt cx="5568" cy="3538"/>
          </a:xfrm>
        </p:grpSpPr>
        <p:sp>
          <p:nvSpPr>
            <p:cNvPr id="20490" name="Text Box 3"/>
            <p:cNvSpPr txBox="1">
              <a:spLocks noChangeArrowheads="1"/>
            </p:cNvSpPr>
            <p:nvPr/>
          </p:nvSpPr>
          <p:spPr bwMode="auto">
            <a:xfrm>
              <a:off x="431" y="1162"/>
              <a:ext cx="7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endParaRPr kumimoji="1" lang="en-US" altLang="zh-CN" sz="2800">
                <a:solidFill>
                  <a:srgbClr val="000000"/>
                </a:solidFill>
                <a:latin typeface="Times New Roman" pitchFamily="18" charset="0"/>
                <a:ea typeface="楷体_GB2312" pitchFamily="49" charset="-122"/>
                <a:sym typeface="Symbol" pitchFamily="18" charset="2"/>
              </a:endParaRPr>
            </a:p>
          </p:txBody>
        </p:sp>
        <p:graphicFrame>
          <p:nvGraphicFramePr>
            <p:cNvPr id="20482" name="Object 4"/>
            <p:cNvGraphicFramePr>
              <a:graphicFrameLocks noChangeAspect="1"/>
            </p:cNvGraphicFramePr>
            <p:nvPr/>
          </p:nvGraphicFramePr>
          <p:xfrm>
            <a:off x="4512" y="1104"/>
            <a:ext cx="909" cy="511"/>
          </p:xfrm>
          <a:graphic>
            <a:graphicData uri="http://schemas.openxmlformats.org/presentationml/2006/ole">
              <mc:AlternateContent xmlns:mc="http://schemas.openxmlformats.org/markup-compatibility/2006">
                <mc:Choice xmlns:v="urn:schemas-microsoft-com:vml" Requires="v">
                  <p:oleObj spid="_x0000_s18639" name="Equation" r:id="rId3" imgW="487728" imgH="274320" progId="Equation.3">
                    <p:embed/>
                  </p:oleObj>
                </mc:Choice>
                <mc:Fallback>
                  <p:oleObj name="Equation" r:id="rId3" imgW="487728" imgH="274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 y="1104"/>
                          <a:ext cx="909" cy="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1" name="Text Box 5"/>
            <p:cNvSpPr txBox="1">
              <a:spLocks noChangeArrowheads="1"/>
            </p:cNvSpPr>
            <p:nvPr/>
          </p:nvSpPr>
          <p:spPr bwMode="auto">
            <a:xfrm>
              <a:off x="1519" y="1207"/>
              <a:ext cx="7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endParaRPr kumimoji="1" lang="en-US" altLang="zh-CN" sz="2800">
                <a:solidFill>
                  <a:srgbClr val="000000"/>
                </a:solidFill>
                <a:latin typeface="Times New Roman" pitchFamily="18" charset="0"/>
                <a:ea typeface="楷体_GB2312" pitchFamily="49" charset="-122"/>
                <a:sym typeface="Symbol" pitchFamily="18" charset="2"/>
              </a:endParaRPr>
            </a:p>
          </p:txBody>
        </p:sp>
        <p:sp>
          <p:nvSpPr>
            <p:cNvPr id="20492" name="Text Box 6"/>
            <p:cNvSpPr txBox="1">
              <a:spLocks noChangeArrowheads="1"/>
            </p:cNvSpPr>
            <p:nvPr/>
          </p:nvSpPr>
          <p:spPr bwMode="auto">
            <a:xfrm>
              <a:off x="431" y="2704"/>
              <a:ext cx="82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endParaRPr kumimoji="1" lang="en-US" altLang="zh-CN" sz="2800">
                <a:solidFill>
                  <a:srgbClr val="000000"/>
                </a:solidFill>
                <a:latin typeface="Times New Roman" pitchFamily="18" charset="0"/>
                <a:ea typeface="楷体_GB2312" pitchFamily="49" charset="-122"/>
                <a:sym typeface="Symbol" pitchFamily="18" charset="2"/>
              </a:endParaRPr>
            </a:p>
          </p:txBody>
        </p:sp>
        <p:sp>
          <p:nvSpPr>
            <p:cNvPr id="20493" name="Text Box 7"/>
            <p:cNvSpPr txBox="1">
              <a:spLocks noChangeArrowheads="1"/>
            </p:cNvSpPr>
            <p:nvPr/>
          </p:nvSpPr>
          <p:spPr bwMode="auto">
            <a:xfrm>
              <a:off x="1519" y="1979"/>
              <a:ext cx="7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Symbol" pitchFamily="18" charset="2"/>
                </a:rPr>
                <a:t>&lt;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endParaRPr kumimoji="1" lang="en-US" altLang="zh-CN" sz="2800">
                <a:solidFill>
                  <a:srgbClr val="000000"/>
                </a:solidFill>
                <a:latin typeface="Times New Roman" pitchFamily="18" charset="0"/>
                <a:ea typeface="楷体_GB2312" pitchFamily="49" charset="-122"/>
                <a:sym typeface="Symbol" pitchFamily="18" charset="2"/>
              </a:endParaRPr>
            </a:p>
          </p:txBody>
        </p:sp>
        <p:sp>
          <p:nvSpPr>
            <p:cNvPr id="20494" name="Text Box 8"/>
            <p:cNvSpPr txBox="1">
              <a:spLocks noChangeArrowheads="1"/>
            </p:cNvSpPr>
            <p:nvPr/>
          </p:nvSpPr>
          <p:spPr bwMode="auto">
            <a:xfrm>
              <a:off x="1474" y="2704"/>
              <a:ext cx="8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i="1">
                  <a:solidFill>
                    <a:srgbClr val="000000"/>
                  </a:solidFill>
                  <a:latin typeface="Times New Roman" pitchFamily="18" charset="0"/>
                  <a:ea typeface="楷体_GB2312" pitchFamily="49" charset="-122"/>
                  <a:sym typeface="Symbol" pitchFamily="18" charset="2"/>
                </a:rPr>
                <a:t>&gt;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endParaRPr kumimoji="1" lang="en-US" altLang="zh-CN" sz="2800">
                <a:solidFill>
                  <a:srgbClr val="000000"/>
                </a:solidFill>
                <a:latin typeface="Times New Roman" pitchFamily="18" charset="0"/>
                <a:ea typeface="楷体_GB2312" pitchFamily="49" charset="-122"/>
                <a:sym typeface="Symbol" pitchFamily="18" charset="2"/>
              </a:endParaRPr>
            </a:p>
          </p:txBody>
        </p:sp>
        <p:sp>
          <p:nvSpPr>
            <p:cNvPr id="20495" name="Text Box 9"/>
            <p:cNvSpPr txBox="1">
              <a:spLocks noChangeArrowheads="1"/>
            </p:cNvSpPr>
            <p:nvPr/>
          </p:nvSpPr>
          <p:spPr bwMode="auto">
            <a:xfrm>
              <a:off x="431" y="1933"/>
              <a:ext cx="7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endParaRPr kumimoji="1" lang="en-US" altLang="zh-CN" sz="2800">
                <a:solidFill>
                  <a:srgbClr val="000000"/>
                </a:solidFill>
                <a:latin typeface="Times New Roman" pitchFamily="18" charset="0"/>
                <a:ea typeface="楷体_GB2312" pitchFamily="49" charset="-122"/>
                <a:sym typeface="Symbol" pitchFamily="18" charset="2"/>
              </a:endParaRPr>
            </a:p>
          </p:txBody>
        </p:sp>
        <p:graphicFrame>
          <p:nvGraphicFramePr>
            <p:cNvPr id="20483" name="Object 10"/>
            <p:cNvGraphicFramePr>
              <a:graphicFrameLocks noChangeAspect="1"/>
            </p:cNvGraphicFramePr>
            <p:nvPr/>
          </p:nvGraphicFramePr>
          <p:xfrm>
            <a:off x="4608" y="2586"/>
            <a:ext cx="725" cy="412"/>
          </p:xfrm>
          <a:graphic>
            <a:graphicData uri="http://schemas.openxmlformats.org/presentationml/2006/ole">
              <mc:AlternateContent xmlns:mc="http://schemas.openxmlformats.org/markup-compatibility/2006">
                <mc:Choice xmlns:v="urn:schemas-microsoft-com:vml" Requires="v">
                  <p:oleObj spid="_x0000_s18640" name="Equation" r:id="rId5" imgW="388584" imgH="221052" progId="Equation.3">
                    <p:embed/>
                  </p:oleObj>
                </mc:Choice>
                <mc:Fallback>
                  <p:oleObj name="Equation" r:id="rId5" imgW="388584" imgH="22105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 y="2586"/>
                          <a:ext cx="725"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11"/>
            <p:cNvGraphicFramePr>
              <a:graphicFrameLocks noChangeAspect="1"/>
            </p:cNvGraphicFramePr>
            <p:nvPr/>
          </p:nvGraphicFramePr>
          <p:xfrm>
            <a:off x="4560" y="1919"/>
            <a:ext cx="867" cy="410"/>
          </p:xfrm>
          <a:graphic>
            <a:graphicData uri="http://schemas.openxmlformats.org/presentationml/2006/ole">
              <mc:AlternateContent xmlns:mc="http://schemas.openxmlformats.org/markup-compatibility/2006">
                <mc:Choice xmlns:v="urn:schemas-microsoft-com:vml" Requires="v">
                  <p:oleObj spid="_x0000_s18641" name="Equation" r:id="rId7" imgW="472392" imgH="221052" progId="Equation.3">
                    <p:embed/>
                  </p:oleObj>
                </mc:Choice>
                <mc:Fallback>
                  <p:oleObj name="Equation" r:id="rId7" imgW="472392" imgH="22105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1919"/>
                          <a:ext cx="867"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96" name="Group 12"/>
            <p:cNvGrpSpPr>
              <a:grpSpLocks/>
            </p:cNvGrpSpPr>
            <p:nvPr/>
          </p:nvGrpSpPr>
          <p:grpSpPr bwMode="auto">
            <a:xfrm>
              <a:off x="288" y="2496"/>
              <a:ext cx="5184" cy="0"/>
              <a:chOff x="288" y="2640"/>
              <a:chExt cx="5184" cy="0"/>
            </a:xfrm>
          </p:grpSpPr>
          <p:sp>
            <p:nvSpPr>
              <p:cNvPr id="20515" name="Line 13"/>
              <p:cNvSpPr>
                <a:spLocks noChangeShapeType="1"/>
              </p:cNvSpPr>
              <p:nvPr/>
            </p:nvSpPr>
            <p:spPr bwMode="auto">
              <a:xfrm>
                <a:off x="288" y="2640"/>
                <a:ext cx="21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6" name="Line 14"/>
              <p:cNvSpPr>
                <a:spLocks noChangeShapeType="1"/>
              </p:cNvSpPr>
              <p:nvPr/>
            </p:nvSpPr>
            <p:spPr bwMode="auto">
              <a:xfrm>
                <a:off x="4368" y="2640"/>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497" name="Group 15"/>
            <p:cNvGrpSpPr>
              <a:grpSpLocks/>
            </p:cNvGrpSpPr>
            <p:nvPr/>
          </p:nvGrpSpPr>
          <p:grpSpPr bwMode="auto">
            <a:xfrm>
              <a:off x="288" y="1728"/>
              <a:ext cx="5184" cy="0"/>
              <a:chOff x="288" y="1872"/>
              <a:chExt cx="5184" cy="0"/>
            </a:xfrm>
          </p:grpSpPr>
          <p:sp>
            <p:nvSpPr>
              <p:cNvPr id="20513" name="Line 16"/>
              <p:cNvSpPr>
                <a:spLocks noChangeShapeType="1"/>
              </p:cNvSpPr>
              <p:nvPr/>
            </p:nvSpPr>
            <p:spPr bwMode="auto">
              <a:xfrm>
                <a:off x="288" y="1872"/>
                <a:ext cx="21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Line 17"/>
              <p:cNvSpPr>
                <a:spLocks noChangeShapeType="1"/>
              </p:cNvSpPr>
              <p:nvPr/>
            </p:nvSpPr>
            <p:spPr bwMode="auto">
              <a:xfrm>
                <a:off x="4368" y="1872"/>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498" name="Group 18"/>
            <p:cNvGrpSpPr>
              <a:grpSpLocks/>
            </p:cNvGrpSpPr>
            <p:nvPr/>
          </p:nvGrpSpPr>
          <p:grpSpPr bwMode="auto">
            <a:xfrm>
              <a:off x="288" y="315"/>
              <a:ext cx="5156" cy="2858"/>
              <a:chOff x="288" y="315"/>
              <a:chExt cx="5156" cy="2858"/>
            </a:xfrm>
          </p:grpSpPr>
          <p:sp>
            <p:nvSpPr>
              <p:cNvPr id="20503" name="Line 19"/>
              <p:cNvSpPr>
                <a:spLocks noChangeShapeType="1"/>
              </p:cNvSpPr>
              <p:nvPr/>
            </p:nvSpPr>
            <p:spPr bwMode="auto">
              <a:xfrm flipH="1">
                <a:off x="1338" y="348"/>
                <a:ext cx="6" cy="2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504" name="Group 20"/>
              <p:cNvGrpSpPr>
                <a:grpSpLocks/>
              </p:cNvGrpSpPr>
              <p:nvPr/>
            </p:nvGrpSpPr>
            <p:grpSpPr bwMode="auto">
              <a:xfrm>
                <a:off x="288" y="315"/>
                <a:ext cx="5156" cy="672"/>
                <a:chOff x="288" y="255"/>
                <a:chExt cx="5156" cy="672"/>
              </a:xfrm>
            </p:grpSpPr>
            <p:sp>
              <p:nvSpPr>
                <p:cNvPr id="20507" name="Line 21"/>
                <p:cNvSpPr>
                  <a:spLocks noChangeShapeType="1"/>
                </p:cNvSpPr>
                <p:nvPr/>
              </p:nvSpPr>
              <p:spPr bwMode="auto">
                <a:xfrm>
                  <a:off x="288" y="912"/>
                  <a:ext cx="5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8" name="Text Box 22"/>
                <p:cNvSpPr txBox="1">
                  <a:spLocks noChangeArrowheads="1"/>
                </p:cNvSpPr>
                <p:nvPr/>
              </p:nvSpPr>
              <p:spPr bwMode="auto">
                <a:xfrm>
                  <a:off x="460" y="255"/>
                  <a:ext cx="88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原假设</a:t>
                  </a: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endParaRPr kumimoji="1" lang="en-US" altLang="zh-CN" sz="3200">
                    <a:solidFill>
                      <a:srgbClr val="000000"/>
                    </a:solidFill>
                    <a:latin typeface="Times New Roman" pitchFamily="18" charset="0"/>
                    <a:ea typeface="楷体_GB2312" pitchFamily="49" charset="-122"/>
                  </a:endParaRPr>
                </a:p>
              </p:txBody>
            </p:sp>
            <p:sp>
              <p:nvSpPr>
                <p:cNvPr id="20509" name="Text Box 23"/>
                <p:cNvSpPr txBox="1">
                  <a:spLocks noChangeArrowheads="1"/>
                </p:cNvSpPr>
                <p:nvPr/>
              </p:nvSpPr>
              <p:spPr bwMode="auto">
                <a:xfrm>
                  <a:off x="1392" y="288"/>
                  <a:ext cx="101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800">
                      <a:solidFill>
                        <a:srgbClr val="000000"/>
                      </a:solidFill>
                      <a:latin typeface="Times New Roman" pitchFamily="18" charset="0"/>
                      <a:ea typeface="楷体_GB2312" pitchFamily="49" charset="-122"/>
                    </a:rPr>
                    <a:t>备择假设</a:t>
                  </a:r>
                </a:p>
                <a:p>
                  <a:pPr eaLnBrk="1" hangingPunct="1"/>
                  <a:r>
                    <a:rPr kumimoji="1" lang="zh-CN" altLang="en-US" sz="2800">
                      <a:solidFill>
                        <a:srgbClr val="000000"/>
                      </a:solidFill>
                      <a:latin typeface="Times New Roman" pitchFamily="18" charset="0"/>
                      <a:ea typeface="楷体_GB2312" pitchFamily="49" charset="-122"/>
                    </a:rPr>
                    <a:t>      </a:t>
                  </a:r>
                  <a:r>
                    <a:rPr kumimoji="1" lang="en-US" altLang="zh-CN" sz="2800" i="1">
                      <a:solidFill>
                        <a:srgbClr val="000000"/>
                      </a:solidFill>
                      <a:latin typeface="Times New Roman" pitchFamily="18" charset="0"/>
                      <a:ea typeface="楷体_GB2312" pitchFamily="49" charset="-122"/>
                    </a:rPr>
                    <a:t>H</a:t>
                  </a:r>
                  <a:r>
                    <a:rPr kumimoji="1" lang="en-US" altLang="zh-CN" sz="2800" baseline="-25000">
                      <a:solidFill>
                        <a:srgbClr val="000000"/>
                      </a:solidFill>
                      <a:latin typeface="Times New Roman" pitchFamily="18" charset="0"/>
                      <a:ea typeface="楷体_GB2312" pitchFamily="49" charset="-122"/>
                    </a:rPr>
                    <a:t>1</a:t>
                  </a:r>
                  <a:endParaRPr kumimoji="1" lang="en-US" altLang="zh-CN" sz="2800">
                    <a:solidFill>
                      <a:srgbClr val="000000"/>
                    </a:solidFill>
                    <a:latin typeface="Times New Roman" pitchFamily="18" charset="0"/>
                    <a:ea typeface="楷体_GB2312" pitchFamily="49" charset="-122"/>
                  </a:endParaRPr>
                </a:p>
              </p:txBody>
            </p:sp>
            <p:sp>
              <p:nvSpPr>
                <p:cNvPr id="20510" name="Text Box 24"/>
                <p:cNvSpPr txBox="1">
                  <a:spLocks noChangeArrowheads="1"/>
                </p:cNvSpPr>
                <p:nvPr/>
              </p:nvSpPr>
              <p:spPr bwMode="auto">
                <a:xfrm>
                  <a:off x="2460" y="288"/>
                  <a:ext cx="19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2800">
                      <a:solidFill>
                        <a:srgbClr val="000000"/>
                      </a:solidFill>
                      <a:latin typeface="Times New Roman" pitchFamily="18" charset="0"/>
                      <a:ea typeface="楷体_GB2312" pitchFamily="49" charset="-122"/>
                    </a:rPr>
                    <a:t>检验统计量及其在</a:t>
                  </a:r>
                </a:p>
                <a:p>
                  <a:pPr algn="ctr" eaLnBrk="1" hangingPunct="1"/>
                  <a:r>
                    <a:rPr kumimoji="1" lang="en-US" altLang="zh-CN" sz="2800" i="1">
                      <a:solidFill>
                        <a:srgbClr val="000000"/>
                      </a:solidFill>
                      <a:latin typeface="Times New Roman" pitchFamily="18" charset="0"/>
                      <a:ea typeface="楷体_GB2312" pitchFamily="49" charset="-122"/>
                    </a:rPr>
                    <a:t>H</a:t>
                  </a:r>
                  <a:r>
                    <a:rPr kumimoji="1" lang="en-US" altLang="zh-CN" sz="2800" baseline="-25000">
                      <a:solidFill>
                        <a:srgbClr val="000000"/>
                      </a:solidFill>
                      <a:latin typeface="Times New Roman" pitchFamily="18" charset="0"/>
                      <a:ea typeface="楷体_GB2312" pitchFamily="49" charset="-122"/>
                    </a:rPr>
                    <a:t>0</a:t>
                  </a:r>
                  <a:r>
                    <a:rPr kumimoji="1" lang="zh-CN" altLang="zh-CN" sz="2800">
                      <a:solidFill>
                        <a:srgbClr val="000000"/>
                      </a:solidFill>
                      <a:latin typeface="Times New Roman" pitchFamily="18" charset="0"/>
                      <a:ea typeface="楷体_GB2312" pitchFamily="49" charset="-122"/>
                    </a:rPr>
                    <a:t>为真时的分布</a:t>
                  </a:r>
                  <a:endParaRPr kumimoji="1" lang="zh-CN" altLang="en-US" sz="2800">
                    <a:solidFill>
                      <a:srgbClr val="000000"/>
                    </a:solidFill>
                    <a:latin typeface="Times New Roman" pitchFamily="18" charset="0"/>
                    <a:ea typeface="楷体_GB2312" pitchFamily="49" charset="-122"/>
                  </a:endParaRPr>
                </a:p>
              </p:txBody>
            </p:sp>
            <p:sp>
              <p:nvSpPr>
                <p:cNvPr id="20511" name="Text Box 25"/>
                <p:cNvSpPr txBox="1">
                  <a:spLocks noChangeArrowheads="1"/>
                </p:cNvSpPr>
                <p:nvPr/>
              </p:nvSpPr>
              <p:spPr bwMode="auto">
                <a:xfrm>
                  <a:off x="4560" y="385"/>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p>
              </p:txBody>
            </p:sp>
            <p:sp>
              <p:nvSpPr>
                <p:cNvPr id="20512" name="Line 26"/>
                <p:cNvSpPr>
                  <a:spLocks noChangeShapeType="1"/>
                </p:cNvSpPr>
                <p:nvPr/>
              </p:nvSpPr>
              <p:spPr bwMode="auto">
                <a:xfrm>
                  <a:off x="288" y="288"/>
                  <a:ext cx="5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05" name="Line 27"/>
              <p:cNvSpPr>
                <a:spLocks noChangeShapeType="1"/>
              </p:cNvSpPr>
              <p:nvPr/>
            </p:nvSpPr>
            <p:spPr bwMode="auto">
              <a:xfrm>
                <a:off x="2448" y="336"/>
                <a:ext cx="24" cy="27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6" name="Line 28"/>
              <p:cNvSpPr>
                <a:spLocks noChangeShapeType="1"/>
              </p:cNvSpPr>
              <p:nvPr/>
            </p:nvSpPr>
            <p:spPr bwMode="auto">
              <a:xfrm>
                <a:off x="4368" y="336"/>
                <a:ext cx="9" cy="27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0485" name="Object 29"/>
            <p:cNvGraphicFramePr>
              <a:graphicFrameLocks noChangeAspect="1"/>
            </p:cNvGraphicFramePr>
            <p:nvPr/>
          </p:nvGraphicFramePr>
          <p:xfrm>
            <a:off x="2640" y="1326"/>
            <a:ext cx="1548" cy="1376"/>
          </p:xfrm>
          <a:graphic>
            <a:graphicData uri="http://schemas.openxmlformats.org/presentationml/2006/ole">
              <mc:AlternateContent xmlns:mc="http://schemas.openxmlformats.org/markup-compatibility/2006">
                <mc:Choice xmlns:v="urn:schemas-microsoft-com:vml" Requires="v">
                  <p:oleObj spid="_x0000_s18642" name="公式" r:id="rId9" imgW="960120" imgH="853368" progId="Equation.3">
                    <p:embed/>
                  </p:oleObj>
                </mc:Choice>
                <mc:Fallback>
                  <p:oleObj name="公式" r:id="rId9" imgW="960120" imgH="85336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 y="1326"/>
                          <a:ext cx="1548" cy="1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99" name="Group 30"/>
            <p:cNvGrpSpPr>
              <a:grpSpLocks/>
            </p:cNvGrpSpPr>
            <p:nvPr/>
          </p:nvGrpSpPr>
          <p:grpSpPr bwMode="auto">
            <a:xfrm>
              <a:off x="1319" y="3126"/>
              <a:ext cx="3243" cy="659"/>
              <a:chOff x="1248" y="3543"/>
              <a:chExt cx="3020" cy="508"/>
            </a:xfrm>
          </p:grpSpPr>
          <p:graphicFrame>
            <p:nvGraphicFramePr>
              <p:cNvPr id="20486" name="Object 31"/>
              <p:cNvGraphicFramePr>
                <a:graphicFrameLocks noChangeAspect="1"/>
              </p:cNvGraphicFramePr>
              <p:nvPr/>
            </p:nvGraphicFramePr>
            <p:xfrm>
              <a:off x="1985" y="3543"/>
              <a:ext cx="2283" cy="508"/>
            </p:xfrm>
            <a:graphic>
              <a:graphicData uri="http://schemas.openxmlformats.org/presentationml/2006/ole">
                <mc:AlternateContent xmlns:mc="http://schemas.openxmlformats.org/markup-compatibility/2006">
                  <mc:Choice xmlns:v="urn:schemas-microsoft-com:vml" Requires="v">
                    <p:oleObj spid="_x0000_s18643" name="公式" r:id="rId11" imgW="1729728" imgH="464748" progId="Equation.3">
                      <p:embed/>
                    </p:oleObj>
                  </mc:Choice>
                  <mc:Fallback>
                    <p:oleObj name="公式" r:id="rId11" imgW="1729728" imgH="46474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5" y="3543"/>
                            <a:ext cx="2283" cy="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2" name="Text Box 32"/>
              <p:cNvSpPr txBox="1">
                <a:spLocks noChangeArrowheads="1"/>
              </p:cNvSpPr>
              <p:nvPr/>
            </p:nvSpPr>
            <p:spPr bwMode="auto">
              <a:xfrm>
                <a:off x="1248" y="3682"/>
                <a:ext cx="58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其中</a:t>
                </a:r>
              </a:p>
            </p:txBody>
          </p:sp>
        </p:grpSp>
        <p:sp>
          <p:nvSpPr>
            <p:cNvPr id="20500" name="Line 36"/>
            <p:cNvSpPr>
              <a:spLocks noChangeShapeType="1"/>
            </p:cNvSpPr>
            <p:nvPr/>
          </p:nvSpPr>
          <p:spPr bwMode="auto">
            <a:xfrm flipV="1">
              <a:off x="192" y="3127"/>
              <a:ext cx="55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Line 37"/>
            <p:cNvSpPr>
              <a:spLocks noChangeShapeType="1"/>
            </p:cNvSpPr>
            <p:nvPr/>
          </p:nvSpPr>
          <p:spPr bwMode="auto">
            <a:xfrm>
              <a:off x="192" y="3853"/>
              <a:ext cx="5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489" name="Text Box 34"/>
          <p:cNvSpPr txBox="1">
            <a:spLocks noChangeArrowheads="1"/>
          </p:cNvSpPr>
          <p:nvPr/>
        </p:nvSpPr>
        <p:spPr bwMode="auto">
          <a:xfrm>
            <a:off x="250825" y="188913"/>
            <a:ext cx="4105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baseline="-25000">
                <a:solidFill>
                  <a:srgbClr val="000000"/>
                </a:solidFill>
                <a:latin typeface="Times New Roman" pitchFamily="18" charset="0"/>
                <a:ea typeface="楷体_GB2312" pitchFamily="49" charset="-122"/>
                <a:sym typeface="Math1"/>
              </a:rPr>
              <a:t>1</a:t>
            </a:r>
            <a:r>
              <a:rPr kumimoji="1" lang="en-US" altLang="zh-CN" sz="3200" baseline="30000">
                <a:solidFill>
                  <a:srgbClr val="000000"/>
                </a:solidFill>
                <a:latin typeface="Times New Roman" pitchFamily="18" charset="0"/>
                <a:ea typeface="楷体_GB2312" pitchFamily="49" charset="-122"/>
                <a:sym typeface="Math1"/>
              </a:rPr>
              <a:t>2</a:t>
            </a:r>
            <a:r>
              <a:rPr kumimoji="1" lang="en-US" altLang="zh-CN" sz="3200">
                <a:solidFill>
                  <a:srgbClr val="000000"/>
                </a:solidFill>
                <a:latin typeface="Times New Roman" pitchFamily="18" charset="0"/>
                <a:ea typeface="楷体_GB2312" pitchFamily="49" charset="-122"/>
                <a:sym typeface="Math1"/>
              </a:rPr>
              <a:t>,</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Math1"/>
              </a:rPr>
              <a:t> </a:t>
            </a:r>
            <a:r>
              <a:rPr kumimoji="1" lang="en-US" altLang="zh-CN" sz="3200" baseline="-25000">
                <a:solidFill>
                  <a:srgbClr val="000000"/>
                </a:solidFill>
                <a:latin typeface="Times New Roman" pitchFamily="18" charset="0"/>
                <a:ea typeface="楷体_GB2312" pitchFamily="49" charset="-122"/>
                <a:sym typeface="Symbol" pitchFamily="18" charset="2"/>
              </a:rPr>
              <a:t>2</a:t>
            </a:r>
            <a:r>
              <a:rPr kumimoji="1" lang="en-US" altLang="zh-CN" sz="3200" baseline="30000">
                <a:solidFill>
                  <a:srgbClr val="000000"/>
                </a:solidFill>
                <a:latin typeface="Times New Roman" pitchFamily="18" charset="0"/>
                <a:ea typeface="楷体_GB2312" pitchFamily="49" charset="-122"/>
                <a:sym typeface="Symbol" pitchFamily="18" charset="2"/>
              </a:rPr>
              <a:t>2</a:t>
            </a:r>
            <a:r>
              <a:rPr kumimoji="1" lang="zh-CN" altLang="en-US" sz="3200">
                <a:solidFill>
                  <a:srgbClr val="000000"/>
                </a:solidFill>
                <a:latin typeface="Times New Roman" pitchFamily="18" charset="0"/>
                <a:ea typeface="楷体_GB2312" pitchFamily="49" charset="-122"/>
                <a:sym typeface="Symbol" pitchFamily="18" charset="2"/>
              </a:rPr>
              <a:t>未知</a:t>
            </a:r>
            <a:r>
              <a:rPr kumimoji="1" lang="zh-CN" altLang="en-US" sz="3200" i="1">
                <a:solidFill>
                  <a:srgbClr val="000000"/>
                </a:solidFill>
                <a:latin typeface="Times New Roman" pitchFamily="18" charset="0"/>
                <a:ea typeface="楷体_GB2312" pitchFamily="49" charset="-122"/>
                <a:sym typeface="Symbol" pitchFamily="18" charset="2"/>
              </a:rPr>
              <a:t></a:t>
            </a:r>
            <a:r>
              <a:rPr kumimoji="1" lang="en-US" altLang="zh-CN" sz="3200" baseline="-25000">
                <a:solidFill>
                  <a:srgbClr val="000000"/>
                </a:solidFill>
                <a:latin typeface="Times New Roman" pitchFamily="18" charset="0"/>
                <a:ea typeface="楷体_GB2312" pitchFamily="49" charset="-122"/>
                <a:sym typeface="Math1"/>
              </a:rPr>
              <a:t>1</a:t>
            </a:r>
            <a:r>
              <a:rPr kumimoji="1" lang="en-US" altLang="zh-CN" sz="3200" baseline="30000">
                <a:solidFill>
                  <a:srgbClr val="000000"/>
                </a:solidFill>
                <a:latin typeface="Times New Roman" pitchFamily="18" charset="0"/>
                <a:ea typeface="楷体_GB2312" pitchFamily="49" charset="-122"/>
                <a:sym typeface="Math1"/>
              </a:rPr>
              <a:t>2 </a:t>
            </a:r>
            <a:r>
              <a:rPr kumimoji="1" lang="en-US" altLang="zh-CN" sz="3200">
                <a:solidFill>
                  <a:srgbClr val="000000"/>
                </a:solidFill>
                <a:latin typeface="Times New Roman" pitchFamily="18" charset="0"/>
                <a:ea typeface="楷体_GB2312" pitchFamily="49" charset="-122"/>
                <a:sym typeface="Math1"/>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Math1"/>
              </a:rPr>
              <a:t> </a:t>
            </a:r>
            <a:r>
              <a:rPr kumimoji="1" lang="en-US" altLang="zh-CN" sz="3200" baseline="-25000">
                <a:solidFill>
                  <a:srgbClr val="000000"/>
                </a:solidFill>
                <a:latin typeface="Times New Roman" pitchFamily="18" charset="0"/>
                <a:ea typeface="楷体_GB2312" pitchFamily="49" charset="-122"/>
                <a:sym typeface="Symbol" pitchFamily="18" charset="2"/>
              </a:rPr>
              <a:t>2</a:t>
            </a:r>
            <a:r>
              <a:rPr kumimoji="1" lang="en-US" altLang="zh-CN" sz="3200" baseline="30000">
                <a:solidFill>
                  <a:srgbClr val="000000"/>
                </a:solidFill>
                <a:latin typeface="Times New Roman" pitchFamily="18" charset="0"/>
                <a:ea typeface="楷体_GB2312" pitchFamily="49" charset="-122"/>
                <a:sym typeface="Symbol" pitchFamily="18" charset="2"/>
              </a:rPr>
              <a:t>2</a:t>
            </a:r>
          </a:p>
        </p:txBody>
      </p:sp>
    </p:spTree>
    <p:extLst>
      <p:ext uri="{BB962C8B-B14F-4D97-AF65-F5344CB8AC3E}">
        <p14:creationId xmlns:p14="http://schemas.microsoft.com/office/powerpoint/2010/main" val="2486594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2"/>
          <p:cNvSpPr txBox="1">
            <a:spLocks noChangeArrowheads="1"/>
          </p:cNvSpPr>
          <p:nvPr/>
        </p:nvSpPr>
        <p:spPr bwMode="auto">
          <a:xfrm>
            <a:off x="34925" y="2838450"/>
            <a:ext cx="165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1</a:t>
            </a:r>
            <a:r>
              <a:rPr kumimoji="1" lang="en-US" altLang="zh-CN" sz="2800" baseline="30000">
                <a:solidFill>
                  <a:srgbClr val="000000"/>
                </a:solidFill>
                <a:latin typeface="Times New Roman" pitchFamily="18" charset="0"/>
                <a:ea typeface="楷体_GB2312" pitchFamily="49" charset="-122"/>
                <a:sym typeface="Math1"/>
              </a:rPr>
              <a:t>2</a:t>
            </a:r>
            <a:r>
              <a:rPr kumimoji="1" lang="en-US" altLang="zh-CN" sz="2800">
                <a:solidFill>
                  <a:srgbClr val="000000"/>
                </a:solidFill>
                <a:latin typeface="Times New Roman" pitchFamily="18" charset="0"/>
                <a:ea typeface="楷体_GB2312" pitchFamily="49" charset="-122"/>
                <a:sym typeface="Math1"/>
              </a:rPr>
              <a:t> =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baseline="30000">
                <a:solidFill>
                  <a:srgbClr val="000000"/>
                </a:solidFill>
                <a:latin typeface="Times New Roman" pitchFamily="18" charset="0"/>
                <a:ea typeface="楷体_GB2312" pitchFamily="49" charset="-122"/>
                <a:sym typeface="Math1"/>
              </a:rPr>
              <a:t>2</a:t>
            </a:r>
          </a:p>
        </p:txBody>
      </p:sp>
      <p:sp>
        <p:nvSpPr>
          <p:cNvPr id="286723" name="Text Box 3"/>
          <p:cNvSpPr txBox="1">
            <a:spLocks noChangeArrowheads="1"/>
          </p:cNvSpPr>
          <p:nvPr/>
        </p:nvSpPr>
        <p:spPr bwMode="auto">
          <a:xfrm>
            <a:off x="1652588" y="2838450"/>
            <a:ext cx="1557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1</a:t>
            </a:r>
            <a:r>
              <a:rPr kumimoji="1" lang="en-US" altLang="zh-CN" sz="2800" baseline="30000">
                <a:solidFill>
                  <a:srgbClr val="000000"/>
                </a:solidFill>
                <a:latin typeface="Times New Roman" pitchFamily="18" charset="0"/>
                <a:ea typeface="楷体_GB2312" pitchFamily="49" charset="-122"/>
                <a:sym typeface="Math1"/>
              </a:rPr>
              <a:t>2</a:t>
            </a:r>
            <a:r>
              <a:rPr kumimoji="1" lang="en-US" altLang="zh-CN" sz="2800">
                <a:solidFill>
                  <a:srgbClr val="000000"/>
                </a:solidFill>
                <a:latin typeface="Times New Roman" pitchFamily="18" charset="0"/>
                <a:ea typeface="楷体_GB2312" pitchFamily="49" charset="-122"/>
                <a:sym typeface="Math1"/>
              </a:rPr>
              <a:t> </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baseline="30000">
                <a:solidFill>
                  <a:srgbClr val="000000"/>
                </a:solidFill>
                <a:latin typeface="Times New Roman" pitchFamily="18" charset="0"/>
                <a:ea typeface="楷体_GB2312" pitchFamily="49" charset="-122"/>
                <a:sym typeface="Math1"/>
              </a:rPr>
              <a:t>2</a:t>
            </a:r>
          </a:p>
        </p:txBody>
      </p:sp>
      <p:sp>
        <p:nvSpPr>
          <p:cNvPr id="286724" name="Text Box 4"/>
          <p:cNvSpPr txBox="1">
            <a:spLocks noChangeArrowheads="1"/>
          </p:cNvSpPr>
          <p:nvPr/>
        </p:nvSpPr>
        <p:spPr bwMode="auto">
          <a:xfrm>
            <a:off x="146050" y="5726113"/>
            <a:ext cx="1557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1</a:t>
            </a:r>
            <a:r>
              <a:rPr kumimoji="1" lang="en-US" altLang="zh-CN" sz="2800" baseline="30000">
                <a:solidFill>
                  <a:srgbClr val="000000"/>
                </a:solidFill>
                <a:latin typeface="Times New Roman" pitchFamily="18" charset="0"/>
                <a:ea typeface="楷体_GB2312" pitchFamily="49" charset="-122"/>
                <a:sym typeface="Math1"/>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baseline="30000">
                <a:solidFill>
                  <a:srgbClr val="000000"/>
                </a:solidFill>
                <a:latin typeface="Times New Roman" pitchFamily="18" charset="0"/>
                <a:ea typeface="楷体_GB2312" pitchFamily="49" charset="-122"/>
                <a:sym typeface="Math1"/>
              </a:rPr>
              <a:t>2</a:t>
            </a:r>
          </a:p>
        </p:txBody>
      </p:sp>
      <p:sp>
        <p:nvSpPr>
          <p:cNvPr id="286725" name="Text Box 5"/>
          <p:cNvSpPr txBox="1">
            <a:spLocks noChangeArrowheads="1"/>
          </p:cNvSpPr>
          <p:nvPr/>
        </p:nvSpPr>
        <p:spPr bwMode="auto">
          <a:xfrm>
            <a:off x="1533525" y="5726113"/>
            <a:ext cx="165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1</a:t>
            </a:r>
            <a:r>
              <a:rPr kumimoji="1" lang="en-US" altLang="zh-CN" sz="2800" baseline="30000">
                <a:solidFill>
                  <a:srgbClr val="000000"/>
                </a:solidFill>
                <a:latin typeface="Times New Roman" pitchFamily="18" charset="0"/>
                <a:ea typeface="楷体_GB2312" pitchFamily="49" charset="-122"/>
                <a:sym typeface="Math1"/>
              </a:rPr>
              <a:t>2</a:t>
            </a:r>
            <a:r>
              <a:rPr kumimoji="1" lang="en-US" altLang="zh-CN" sz="2800">
                <a:solidFill>
                  <a:srgbClr val="000000"/>
                </a:solidFill>
                <a:latin typeface="Times New Roman" pitchFamily="18" charset="0"/>
                <a:ea typeface="楷体_GB2312" pitchFamily="49" charset="-122"/>
                <a:sym typeface="Math1"/>
              </a:rPr>
              <a:t> &gt;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baseline="30000">
                <a:solidFill>
                  <a:srgbClr val="000000"/>
                </a:solidFill>
                <a:latin typeface="Times New Roman" pitchFamily="18" charset="0"/>
                <a:ea typeface="楷体_GB2312" pitchFamily="49" charset="-122"/>
                <a:sym typeface="Math1"/>
              </a:rPr>
              <a:t>2</a:t>
            </a:r>
          </a:p>
        </p:txBody>
      </p:sp>
      <p:sp>
        <p:nvSpPr>
          <p:cNvPr id="286726" name="Text Box 6"/>
          <p:cNvSpPr txBox="1">
            <a:spLocks noChangeArrowheads="1"/>
          </p:cNvSpPr>
          <p:nvPr/>
        </p:nvSpPr>
        <p:spPr bwMode="auto">
          <a:xfrm>
            <a:off x="85725" y="4387850"/>
            <a:ext cx="1557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1</a:t>
            </a:r>
            <a:r>
              <a:rPr kumimoji="1" lang="en-US" altLang="zh-CN" sz="2800" baseline="30000">
                <a:solidFill>
                  <a:srgbClr val="000000"/>
                </a:solidFill>
                <a:latin typeface="Times New Roman" pitchFamily="18" charset="0"/>
                <a:ea typeface="楷体_GB2312" pitchFamily="49" charset="-122"/>
                <a:sym typeface="Math1"/>
              </a:rPr>
              <a:t>2</a:t>
            </a:r>
            <a:r>
              <a:rPr kumimoji="1" lang="en-US" altLang="zh-CN" sz="2800">
                <a:solidFill>
                  <a:srgbClr val="000000"/>
                </a:solidFill>
                <a:latin typeface="Times New Roman" pitchFamily="18" charset="0"/>
                <a:ea typeface="楷体_GB2312" pitchFamily="49" charset="-122"/>
                <a:sym typeface="Math1"/>
              </a:rPr>
              <a:t> </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baseline="30000">
                <a:solidFill>
                  <a:srgbClr val="000000"/>
                </a:solidFill>
                <a:latin typeface="Times New Roman" pitchFamily="18" charset="0"/>
                <a:ea typeface="楷体_GB2312" pitchFamily="49" charset="-122"/>
                <a:sym typeface="Math1"/>
              </a:rPr>
              <a:t>2</a:t>
            </a:r>
          </a:p>
        </p:txBody>
      </p:sp>
      <p:sp>
        <p:nvSpPr>
          <p:cNvPr id="286727" name="Text Box 7"/>
          <p:cNvSpPr txBox="1">
            <a:spLocks noChangeArrowheads="1"/>
          </p:cNvSpPr>
          <p:nvPr/>
        </p:nvSpPr>
        <p:spPr bwMode="auto">
          <a:xfrm>
            <a:off x="1558925" y="4387850"/>
            <a:ext cx="165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1</a:t>
            </a:r>
            <a:r>
              <a:rPr kumimoji="1" lang="en-US" altLang="zh-CN" sz="2800" baseline="30000">
                <a:solidFill>
                  <a:srgbClr val="000000"/>
                </a:solidFill>
                <a:latin typeface="Times New Roman" pitchFamily="18" charset="0"/>
                <a:ea typeface="楷体_GB2312" pitchFamily="49" charset="-122"/>
                <a:sym typeface="Math1"/>
              </a:rPr>
              <a:t>2</a:t>
            </a:r>
            <a:r>
              <a:rPr kumimoji="1" lang="en-US" altLang="zh-CN" sz="2800">
                <a:solidFill>
                  <a:srgbClr val="000000"/>
                </a:solidFill>
                <a:latin typeface="Times New Roman" pitchFamily="18" charset="0"/>
                <a:ea typeface="楷体_GB2312" pitchFamily="49" charset="-122"/>
                <a:sym typeface="Math1"/>
              </a:rPr>
              <a:t> &lt;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baseline="30000">
                <a:solidFill>
                  <a:srgbClr val="000000"/>
                </a:solidFill>
                <a:latin typeface="Times New Roman" pitchFamily="18" charset="0"/>
                <a:ea typeface="楷体_GB2312" pitchFamily="49" charset="-122"/>
                <a:sym typeface="Math1"/>
              </a:rPr>
              <a:t>2</a:t>
            </a:r>
          </a:p>
        </p:txBody>
      </p:sp>
      <p:graphicFrame>
        <p:nvGraphicFramePr>
          <p:cNvPr id="286728" name="Object 8"/>
          <p:cNvGraphicFramePr>
            <a:graphicFrameLocks noChangeAspect="1"/>
          </p:cNvGraphicFramePr>
          <p:nvPr/>
        </p:nvGraphicFramePr>
        <p:xfrm>
          <a:off x="6410325" y="5676900"/>
          <a:ext cx="2447925" cy="455613"/>
        </p:xfrm>
        <a:graphic>
          <a:graphicData uri="http://schemas.openxmlformats.org/presentationml/2006/ole">
            <mc:AlternateContent xmlns:mc="http://schemas.openxmlformats.org/markup-compatibility/2006">
              <mc:Choice xmlns:v="urn:schemas-microsoft-com:vml" Requires="v">
                <p:oleObj spid="_x0000_s19663" name="Equation" r:id="rId3" imgW="1188648" imgH="221052" progId="Equation.3">
                  <p:embed/>
                </p:oleObj>
              </mc:Choice>
              <mc:Fallback>
                <p:oleObj name="Equation" r:id="rId3" imgW="1188648" imgH="22105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325" y="5676900"/>
                        <a:ext cx="244792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29" name="Object 9"/>
          <p:cNvGraphicFramePr>
            <a:graphicFrameLocks noChangeAspect="1"/>
          </p:cNvGraphicFramePr>
          <p:nvPr/>
        </p:nvGraphicFramePr>
        <p:xfrm>
          <a:off x="6486525" y="4305300"/>
          <a:ext cx="2466975" cy="431800"/>
        </p:xfrm>
        <a:graphic>
          <a:graphicData uri="http://schemas.openxmlformats.org/presentationml/2006/ole">
            <mc:AlternateContent xmlns:mc="http://schemas.openxmlformats.org/markup-compatibility/2006">
              <mc:Choice xmlns:v="urn:schemas-microsoft-com:vml" Requires="v">
                <p:oleObj spid="_x0000_s19664" name="Equation" r:id="rId5" imgW="1264896" imgH="221052" progId="Equation.3">
                  <p:embed/>
                </p:oleObj>
              </mc:Choice>
              <mc:Fallback>
                <p:oleObj name="Equation" r:id="rId5" imgW="1264896" imgH="22105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6525" y="4305300"/>
                        <a:ext cx="24669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30" name="Text Box 10"/>
          <p:cNvSpPr txBox="1">
            <a:spLocks noChangeArrowheads="1"/>
          </p:cNvSpPr>
          <p:nvPr/>
        </p:nvSpPr>
        <p:spPr bwMode="auto">
          <a:xfrm>
            <a:off x="1066800" y="44450"/>
            <a:ext cx="698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600" b="1">
                <a:solidFill>
                  <a:srgbClr val="000000"/>
                </a:solidFill>
                <a:latin typeface="黑体" pitchFamily="49" charset="-122"/>
                <a:ea typeface="黑体" pitchFamily="49" charset="-122"/>
              </a:rPr>
              <a:t>(2) </a:t>
            </a:r>
            <a:r>
              <a:rPr kumimoji="1" lang="zh-CN" altLang="en-US" sz="3600" b="1">
                <a:solidFill>
                  <a:srgbClr val="000000"/>
                </a:solidFill>
                <a:latin typeface="黑体" pitchFamily="49" charset="-122"/>
                <a:ea typeface="黑体" pitchFamily="49" charset="-122"/>
              </a:rPr>
              <a:t>关于方差比</a:t>
            </a:r>
            <a:r>
              <a:rPr kumimoji="1" lang="zh-CN" altLang="en-US" sz="3600" b="1" i="1">
                <a:solidFill>
                  <a:srgbClr val="000000"/>
                </a:solidFill>
                <a:latin typeface="黑体" pitchFamily="49" charset="-122"/>
                <a:ea typeface="黑体" pitchFamily="49" charset="-122"/>
                <a:sym typeface="Symbol" pitchFamily="18" charset="2"/>
              </a:rPr>
              <a:t></a:t>
            </a:r>
            <a:r>
              <a:rPr kumimoji="1" lang="zh-CN" altLang="en-US" sz="3600" b="1">
                <a:solidFill>
                  <a:srgbClr val="000000"/>
                </a:solidFill>
                <a:latin typeface="黑体" pitchFamily="49" charset="-122"/>
                <a:ea typeface="黑体" pitchFamily="49" charset="-122"/>
                <a:sym typeface="Math1"/>
              </a:rPr>
              <a:t> </a:t>
            </a:r>
            <a:r>
              <a:rPr kumimoji="1" lang="en-US" altLang="zh-CN" sz="3600" b="1" baseline="-25000">
                <a:solidFill>
                  <a:srgbClr val="000000"/>
                </a:solidFill>
                <a:latin typeface="黑体" pitchFamily="49" charset="-122"/>
                <a:ea typeface="黑体" pitchFamily="49" charset="-122"/>
                <a:sym typeface="Math1"/>
              </a:rPr>
              <a:t>1</a:t>
            </a:r>
            <a:r>
              <a:rPr kumimoji="1" lang="en-US" altLang="zh-CN" sz="3600" b="1" baseline="30000">
                <a:solidFill>
                  <a:srgbClr val="000000"/>
                </a:solidFill>
                <a:latin typeface="黑体" pitchFamily="49" charset="-122"/>
                <a:ea typeface="黑体" pitchFamily="49" charset="-122"/>
                <a:sym typeface="Math1"/>
              </a:rPr>
              <a:t>2</a:t>
            </a:r>
            <a:r>
              <a:rPr kumimoji="1" lang="en-US" altLang="zh-CN" sz="3600" b="1">
                <a:solidFill>
                  <a:srgbClr val="000000"/>
                </a:solidFill>
                <a:latin typeface="黑体" pitchFamily="49" charset="-122"/>
                <a:ea typeface="黑体" pitchFamily="49" charset="-122"/>
                <a:sym typeface="Math1"/>
              </a:rPr>
              <a:t> </a:t>
            </a:r>
            <a:r>
              <a:rPr kumimoji="1" lang="en-US" altLang="zh-CN" sz="3600" b="1">
                <a:solidFill>
                  <a:srgbClr val="000000"/>
                </a:solidFill>
                <a:latin typeface="黑体" pitchFamily="49" charset="-122"/>
                <a:ea typeface="黑体" pitchFamily="49" charset="-122"/>
                <a:sym typeface="Symbol" pitchFamily="18" charset="2"/>
              </a:rPr>
              <a:t>/</a:t>
            </a:r>
            <a:r>
              <a:rPr kumimoji="1" lang="en-US" altLang="zh-CN" sz="3600" b="1" i="1">
                <a:solidFill>
                  <a:srgbClr val="000000"/>
                </a:solidFill>
                <a:latin typeface="黑体" pitchFamily="49" charset="-122"/>
                <a:ea typeface="黑体" pitchFamily="49" charset="-122"/>
                <a:sym typeface="Symbol" pitchFamily="18" charset="2"/>
              </a:rPr>
              <a:t></a:t>
            </a:r>
            <a:r>
              <a:rPr kumimoji="1" lang="en-US" altLang="zh-CN" sz="3600" b="1">
                <a:solidFill>
                  <a:srgbClr val="000000"/>
                </a:solidFill>
                <a:latin typeface="黑体" pitchFamily="49" charset="-122"/>
                <a:ea typeface="黑体" pitchFamily="49" charset="-122"/>
                <a:sym typeface="Math1"/>
              </a:rPr>
              <a:t> </a:t>
            </a:r>
            <a:r>
              <a:rPr kumimoji="1" lang="en-US" altLang="zh-CN" sz="3600" b="1" baseline="-25000">
                <a:solidFill>
                  <a:srgbClr val="000000"/>
                </a:solidFill>
                <a:latin typeface="黑体" pitchFamily="49" charset="-122"/>
                <a:ea typeface="黑体" pitchFamily="49" charset="-122"/>
                <a:sym typeface="Math1"/>
              </a:rPr>
              <a:t>2</a:t>
            </a:r>
            <a:r>
              <a:rPr kumimoji="1" lang="en-US" altLang="zh-CN" sz="3600" b="1" baseline="30000">
                <a:solidFill>
                  <a:srgbClr val="000000"/>
                </a:solidFill>
                <a:latin typeface="黑体" pitchFamily="49" charset="-122"/>
                <a:ea typeface="黑体" pitchFamily="49" charset="-122"/>
                <a:sym typeface="Math1"/>
              </a:rPr>
              <a:t>2 </a:t>
            </a:r>
            <a:r>
              <a:rPr kumimoji="1" lang="zh-CN" altLang="en-US" sz="3600" b="1">
                <a:solidFill>
                  <a:srgbClr val="000000"/>
                </a:solidFill>
                <a:latin typeface="黑体" pitchFamily="49" charset="-122"/>
                <a:ea typeface="黑体" pitchFamily="49" charset="-122"/>
                <a:sym typeface="Math1"/>
              </a:rPr>
              <a:t>的检验</a:t>
            </a:r>
            <a:endParaRPr kumimoji="1" lang="zh-CN" altLang="en-US" sz="3600" b="1" baseline="30000">
              <a:solidFill>
                <a:srgbClr val="000000"/>
              </a:solidFill>
              <a:latin typeface="黑体" pitchFamily="49" charset="-122"/>
              <a:ea typeface="黑体" pitchFamily="49" charset="-122"/>
              <a:sym typeface="Math1"/>
            </a:endParaRPr>
          </a:p>
        </p:txBody>
      </p:sp>
      <p:grpSp>
        <p:nvGrpSpPr>
          <p:cNvPr id="2" name="Group 11"/>
          <p:cNvGrpSpPr>
            <a:grpSpLocks/>
          </p:cNvGrpSpPr>
          <p:nvPr/>
        </p:nvGrpSpPr>
        <p:grpSpPr bwMode="auto">
          <a:xfrm>
            <a:off x="161925" y="5295900"/>
            <a:ext cx="8839200" cy="1588"/>
            <a:chOff x="192" y="3168"/>
            <a:chExt cx="5568" cy="1"/>
          </a:xfrm>
        </p:grpSpPr>
        <p:sp>
          <p:nvSpPr>
            <p:cNvPr id="21538" name="Line 12"/>
            <p:cNvSpPr>
              <a:spLocks noChangeShapeType="1"/>
            </p:cNvSpPr>
            <p:nvPr/>
          </p:nvSpPr>
          <p:spPr bwMode="auto">
            <a:xfrm flipV="1">
              <a:off x="192" y="3168"/>
              <a:ext cx="19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Line 13"/>
            <p:cNvSpPr>
              <a:spLocks noChangeShapeType="1"/>
            </p:cNvSpPr>
            <p:nvPr/>
          </p:nvSpPr>
          <p:spPr bwMode="auto">
            <a:xfrm flipV="1">
              <a:off x="4128" y="3168"/>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4"/>
          <p:cNvGrpSpPr>
            <a:grpSpLocks/>
          </p:cNvGrpSpPr>
          <p:nvPr/>
        </p:nvGrpSpPr>
        <p:grpSpPr bwMode="auto">
          <a:xfrm>
            <a:off x="161925" y="3922713"/>
            <a:ext cx="8839200" cy="1587"/>
            <a:chOff x="192" y="2112"/>
            <a:chExt cx="5568" cy="1"/>
          </a:xfrm>
        </p:grpSpPr>
        <p:sp>
          <p:nvSpPr>
            <p:cNvPr id="21536" name="Line 15"/>
            <p:cNvSpPr>
              <a:spLocks noChangeShapeType="1"/>
            </p:cNvSpPr>
            <p:nvPr/>
          </p:nvSpPr>
          <p:spPr bwMode="auto">
            <a:xfrm flipV="1">
              <a:off x="192" y="2112"/>
              <a:ext cx="19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Line 16"/>
            <p:cNvSpPr>
              <a:spLocks noChangeShapeType="1"/>
            </p:cNvSpPr>
            <p:nvPr/>
          </p:nvSpPr>
          <p:spPr bwMode="auto">
            <a:xfrm flipV="1">
              <a:off x="4128" y="2112"/>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7"/>
          <p:cNvGrpSpPr>
            <a:grpSpLocks/>
          </p:cNvGrpSpPr>
          <p:nvPr/>
        </p:nvGrpSpPr>
        <p:grpSpPr bwMode="auto">
          <a:xfrm>
            <a:off x="6372225" y="2527300"/>
            <a:ext cx="2719388" cy="1238250"/>
            <a:chOff x="4173" y="1520"/>
            <a:chExt cx="1713" cy="780"/>
          </a:xfrm>
        </p:grpSpPr>
        <p:graphicFrame>
          <p:nvGraphicFramePr>
            <p:cNvPr id="21509" name="Object 18"/>
            <p:cNvGraphicFramePr>
              <a:graphicFrameLocks noChangeAspect="1"/>
            </p:cNvGraphicFramePr>
            <p:nvPr/>
          </p:nvGraphicFramePr>
          <p:xfrm>
            <a:off x="4173" y="1983"/>
            <a:ext cx="1713" cy="317"/>
          </p:xfrm>
          <a:graphic>
            <a:graphicData uri="http://schemas.openxmlformats.org/presentationml/2006/ole">
              <mc:AlternateContent xmlns:mc="http://schemas.openxmlformats.org/markup-compatibility/2006">
                <mc:Choice xmlns:v="urn:schemas-microsoft-com:vml" Requires="v">
                  <p:oleObj spid="_x0000_s19665" name="Equation" r:id="rId7" imgW="1402056" imgH="259008" progId="Equation.3">
                    <p:embed/>
                  </p:oleObj>
                </mc:Choice>
                <mc:Fallback>
                  <p:oleObj name="Equation" r:id="rId7" imgW="1402056" imgH="25900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3" y="1983"/>
                          <a:ext cx="1713"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19"/>
            <p:cNvGraphicFramePr>
              <a:graphicFrameLocks noChangeAspect="1"/>
            </p:cNvGraphicFramePr>
            <p:nvPr/>
          </p:nvGraphicFramePr>
          <p:xfrm>
            <a:off x="4176" y="1520"/>
            <a:ext cx="1578" cy="323"/>
          </p:xfrm>
          <a:graphic>
            <a:graphicData uri="http://schemas.openxmlformats.org/presentationml/2006/ole">
              <mc:AlternateContent xmlns:mc="http://schemas.openxmlformats.org/markup-compatibility/2006">
                <mc:Choice xmlns:v="urn:schemas-microsoft-com:vml" Requires="v">
                  <p:oleObj spid="_x0000_s19666" name="Equation" r:id="rId9" imgW="1264896" imgH="259008" progId="Equation.3">
                    <p:embed/>
                  </p:oleObj>
                </mc:Choice>
                <mc:Fallback>
                  <p:oleObj name="Equation" r:id="rId9" imgW="1264896" imgH="25900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 y="1520"/>
                          <a:ext cx="1578"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0"/>
          <p:cNvGrpSpPr>
            <a:grpSpLocks/>
          </p:cNvGrpSpPr>
          <p:nvPr/>
        </p:nvGrpSpPr>
        <p:grpSpPr bwMode="auto">
          <a:xfrm>
            <a:off x="3563938" y="2841625"/>
            <a:ext cx="2424112" cy="2943225"/>
            <a:chOff x="2335" y="1718"/>
            <a:chExt cx="1527" cy="1854"/>
          </a:xfrm>
        </p:grpSpPr>
        <p:graphicFrame>
          <p:nvGraphicFramePr>
            <p:cNvPr id="21508" name="Object 22"/>
            <p:cNvGraphicFramePr>
              <a:graphicFrameLocks noChangeAspect="1"/>
            </p:cNvGraphicFramePr>
            <p:nvPr/>
          </p:nvGraphicFramePr>
          <p:xfrm>
            <a:off x="2335" y="1718"/>
            <a:ext cx="1527" cy="1192"/>
          </p:xfrm>
          <a:graphic>
            <a:graphicData uri="http://schemas.openxmlformats.org/presentationml/2006/ole">
              <mc:AlternateContent xmlns:mc="http://schemas.openxmlformats.org/markup-compatibility/2006">
                <mc:Choice xmlns:v="urn:schemas-microsoft-com:vml" Requires="v">
                  <p:oleObj spid="_x0000_s19667" name="Equation" r:id="rId11" imgW="868752" imgH="678252" progId="Equation.3">
                    <p:embed/>
                  </p:oleObj>
                </mc:Choice>
                <mc:Fallback>
                  <p:oleObj name="Equation" r:id="rId11" imgW="868752" imgH="67825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5" y="1718"/>
                          <a:ext cx="1527" cy="1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5" name="Text Box 23"/>
            <p:cNvSpPr txBox="1">
              <a:spLocks noChangeArrowheads="1"/>
            </p:cNvSpPr>
            <p:nvPr/>
          </p:nvSpPr>
          <p:spPr bwMode="auto">
            <a:xfrm>
              <a:off x="2976" y="3204"/>
              <a:ext cx="18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a:solidFill>
                    <a:srgbClr val="000000"/>
                  </a:solidFill>
                  <a:latin typeface="Times New Roman" pitchFamily="18" charset="0"/>
                  <a:ea typeface="楷体_GB2312" pitchFamily="49" charset="-122"/>
                  <a:sym typeface="Math1"/>
                </a:rPr>
                <a:t> </a:t>
              </a:r>
              <a:endParaRPr kumimoji="1" lang="zh-CN" altLang="en-US" sz="3200">
                <a:solidFill>
                  <a:srgbClr val="000000"/>
                </a:solidFill>
                <a:latin typeface="Times New Roman" pitchFamily="18" charset="0"/>
                <a:ea typeface="楷体_GB2312" pitchFamily="49" charset="-122"/>
              </a:endParaRPr>
            </a:p>
          </p:txBody>
        </p:sp>
      </p:grpSp>
      <p:sp>
        <p:nvSpPr>
          <p:cNvPr id="286744" name="Line 24"/>
          <p:cNvSpPr>
            <a:spLocks noChangeShapeType="1"/>
          </p:cNvSpPr>
          <p:nvPr/>
        </p:nvSpPr>
        <p:spPr bwMode="auto">
          <a:xfrm>
            <a:off x="161925" y="6667500"/>
            <a:ext cx="883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 name="Group 25"/>
          <p:cNvGrpSpPr>
            <a:grpSpLocks/>
          </p:cNvGrpSpPr>
          <p:nvPr/>
        </p:nvGrpSpPr>
        <p:grpSpPr bwMode="auto">
          <a:xfrm>
            <a:off x="109538" y="1257300"/>
            <a:ext cx="8839200" cy="5411788"/>
            <a:chOff x="192" y="720"/>
            <a:chExt cx="5568" cy="3409"/>
          </a:xfrm>
        </p:grpSpPr>
        <p:sp>
          <p:nvSpPr>
            <p:cNvPr id="21526" name="Line 26"/>
            <p:cNvSpPr>
              <a:spLocks noChangeShapeType="1"/>
            </p:cNvSpPr>
            <p:nvPr/>
          </p:nvSpPr>
          <p:spPr bwMode="auto">
            <a:xfrm>
              <a:off x="1104" y="720"/>
              <a:ext cx="0" cy="3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Line 27"/>
            <p:cNvSpPr>
              <a:spLocks noChangeShapeType="1"/>
            </p:cNvSpPr>
            <p:nvPr/>
          </p:nvSpPr>
          <p:spPr bwMode="auto">
            <a:xfrm>
              <a:off x="2112" y="720"/>
              <a:ext cx="0" cy="3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Line 28"/>
            <p:cNvSpPr>
              <a:spLocks noChangeShapeType="1"/>
            </p:cNvSpPr>
            <p:nvPr/>
          </p:nvSpPr>
          <p:spPr bwMode="auto">
            <a:xfrm>
              <a:off x="4128" y="720"/>
              <a:ext cx="0" cy="3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Text Box 29"/>
            <p:cNvSpPr txBox="1">
              <a:spLocks noChangeArrowheads="1"/>
            </p:cNvSpPr>
            <p:nvPr/>
          </p:nvSpPr>
          <p:spPr bwMode="auto">
            <a:xfrm>
              <a:off x="230" y="763"/>
              <a:ext cx="88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原假设</a:t>
              </a: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endParaRPr kumimoji="1" lang="en-US" altLang="zh-CN" sz="3200">
                <a:solidFill>
                  <a:srgbClr val="000000"/>
                </a:solidFill>
                <a:latin typeface="Times New Roman" pitchFamily="18" charset="0"/>
                <a:ea typeface="楷体_GB2312" pitchFamily="49" charset="-122"/>
              </a:endParaRPr>
            </a:p>
          </p:txBody>
        </p:sp>
        <p:sp>
          <p:nvSpPr>
            <p:cNvPr id="21530" name="Text Box 30"/>
            <p:cNvSpPr txBox="1">
              <a:spLocks noChangeArrowheads="1"/>
            </p:cNvSpPr>
            <p:nvPr/>
          </p:nvSpPr>
          <p:spPr bwMode="auto">
            <a:xfrm>
              <a:off x="1134" y="782"/>
              <a:ext cx="101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800">
                  <a:solidFill>
                    <a:srgbClr val="000000"/>
                  </a:solidFill>
                  <a:latin typeface="Times New Roman" pitchFamily="18" charset="0"/>
                  <a:ea typeface="楷体_GB2312" pitchFamily="49" charset="-122"/>
                </a:rPr>
                <a:t>备择假设</a:t>
              </a:r>
            </a:p>
            <a:p>
              <a:pPr eaLnBrk="1" hangingPunct="1"/>
              <a:r>
                <a:rPr kumimoji="1" lang="zh-CN" altLang="en-US" sz="2800">
                  <a:solidFill>
                    <a:srgbClr val="000000"/>
                  </a:solidFill>
                  <a:latin typeface="Times New Roman" pitchFamily="18" charset="0"/>
                  <a:ea typeface="楷体_GB2312" pitchFamily="49" charset="-122"/>
                </a:rPr>
                <a:t>      </a:t>
              </a:r>
              <a:r>
                <a:rPr kumimoji="1" lang="en-US" altLang="zh-CN" sz="2800" i="1">
                  <a:solidFill>
                    <a:srgbClr val="000000"/>
                  </a:solidFill>
                  <a:latin typeface="Times New Roman" pitchFamily="18" charset="0"/>
                  <a:ea typeface="楷体_GB2312" pitchFamily="49" charset="-122"/>
                </a:rPr>
                <a:t>H</a:t>
              </a:r>
              <a:r>
                <a:rPr kumimoji="1" lang="en-US" altLang="zh-CN" sz="2800" baseline="-25000">
                  <a:solidFill>
                    <a:srgbClr val="000000"/>
                  </a:solidFill>
                  <a:latin typeface="Times New Roman" pitchFamily="18" charset="0"/>
                  <a:ea typeface="楷体_GB2312" pitchFamily="49" charset="-122"/>
                </a:rPr>
                <a:t>1</a:t>
              </a:r>
              <a:endParaRPr kumimoji="1" lang="en-US" altLang="zh-CN" sz="2800">
                <a:solidFill>
                  <a:srgbClr val="000000"/>
                </a:solidFill>
                <a:latin typeface="Times New Roman" pitchFamily="18" charset="0"/>
                <a:ea typeface="楷体_GB2312" pitchFamily="49" charset="-122"/>
              </a:endParaRPr>
            </a:p>
          </p:txBody>
        </p:sp>
        <p:sp>
          <p:nvSpPr>
            <p:cNvPr id="21531" name="Text Box 31"/>
            <p:cNvSpPr txBox="1">
              <a:spLocks noChangeArrowheads="1"/>
            </p:cNvSpPr>
            <p:nvPr/>
          </p:nvSpPr>
          <p:spPr bwMode="auto">
            <a:xfrm>
              <a:off x="2160" y="765"/>
              <a:ext cx="19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2800">
                  <a:solidFill>
                    <a:srgbClr val="000000"/>
                  </a:solidFill>
                  <a:latin typeface="Times New Roman" pitchFamily="18" charset="0"/>
                  <a:ea typeface="楷体_GB2312" pitchFamily="49" charset="-122"/>
                </a:rPr>
                <a:t>检验统计量及其在</a:t>
              </a:r>
            </a:p>
            <a:p>
              <a:pPr algn="ctr" eaLnBrk="1" hangingPunct="1"/>
              <a:r>
                <a:rPr kumimoji="1" lang="en-US" altLang="zh-CN" sz="2800" i="1">
                  <a:solidFill>
                    <a:srgbClr val="000000"/>
                  </a:solidFill>
                  <a:latin typeface="Times New Roman" pitchFamily="18" charset="0"/>
                  <a:ea typeface="楷体_GB2312" pitchFamily="49" charset="-122"/>
                </a:rPr>
                <a:t>H</a:t>
              </a:r>
              <a:r>
                <a:rPr kumimoji="1" lang="en-US" altLang="zh-CN" sz="2800" baseline="-25000">
                  <a:solidFill>
                    <a:srgbClr val="000000"/>
                  </a:solidFill>
                  <a:latin typeface="Times New Roman" pitchFamily="18" charset="0"/>
                  <a:ea typeface="楷体_GB2312" pitchFamily="49" charset="-122"/>
                </a:rPr>
                <a:t>0</a:t>
              </a:r>
              <a:r>
                <a:rPr kumimoji="1" lang="zh-CN" altLang="zh-CN" sz="2800">
                  <a:solidFill>
                    <a:srgbClr val="000000"/>
                  </a:solidFill>
                  <a:latin typeface="Times New Roman" pitchFamily="18" charset="0"/>
                  <a:ea typeface="楷体_GB2312" pitchFamily="49" charset="-122"/>
                </a:rPr>
                <a:t>为真时的分布</a:t>
              </a:r>
              <a:endParaRPr kumimoji="1" lang="zh-CN" altLang="en-US" sz="2800">
                <a:solidFill>
                  <a:srgbClr val="000000"/>
                </a:solidFill>
                <a:latin typeface="Times New Roman" pitchFamily="18" charset="0"/>
                <a:ea typeface="楷体_GB2312" pitchFamily="49" charset="-122"/>
              </a:endParaRPr>
            </a:p>
          </p:txBody>
        </p:sp>
        <p:sp>
          <p:nvSpPr>
            <p:cNvPr id="21532" name="Text Box 32"/>
            <p:cNvSpPr txBox="1">
              <a:spLocks noChangeArrowheads="1"/>
            </p:cNvSpPr>
            <p:nvPr/>
          </p:nvSpPr>
          <p:spPr bwMode="auto">
            <a:xfrm>
              <a:off x="4512" y="885"/>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p>
          </p:txBody>
        </p:sp>
        <p:sp>
          <p:nvSpPr>
            <p:cNvPr id="21533" name="Line 33"/>
            <p:cNvSpPr>
              <a:spLocks noChangeShapeType="1"/>
            </p:cNvSpPr>
            <p:nvPr/>
          </p:nvSpPr>
          <p:spPr bwMode="auto">
            <a:xfrm>
              <a:off x="192" y="1440"/>
              <a:ext cx="55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4" name="Line 34"/>
            <p:cNvSpPr>
              <a:spLocks noChangeShapeType="1"/>
            </p:cNvSpPr>
            <p:nvPr/>
          </p:nvSpPr>
          <p:spPr bwMode="auto">
            <a:xfrm>
              <a:off x="192" y="720"/>
              <a:ext cx="55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597" name="Text Box 21"/>
          <p:cNvSpPr txBox="1">
            <a:spLocks noChangeArrowheads="1"/>
          </p:cNvSpPr>
          <p:nvPr/>
        </p:nvSpPr>
        <p:spPr bwMode="auto">
          <a:xfrm>
            <a:off x="160338" y="620713"/>
            <a:ext cx="2755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Math1"/>
              </a:rPr>
              <a:t>1</a:t>
            </a:r>
            <a:r>
              <a:rPr kumimoji="1" lang="en-US" altLang="zh-CN" sz="3600">
                <a:solidFill>
                  <a:srgbClr val="000000"/>
                </a:solidFill>
                <a:latin typeface="Times New Roman" pitchFamily="18" charset="0"/>
                <a:ea typeface="楷体_GB2312" pitchFamily="49" charset="-122"/>
                <a:sym typeface="Math1"/>
              </a:rPr>
              <a:t>,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a:solidFill>
                  <a:srgbClr val="000000"/>
                </a:solidFill>
                <a:latin typeface="Times New Roman" pitchFamily="18" charset="0"/>
                <a:ea typeface="楷体_GB2312" pitchFamily="49" charset="-122"/>
                <a:sym typeface="Math1"/>
              </a:rPr>
              <a:t> </a:t>
            </a:r>
            <a:r>
              <a:rPr kumimoji="1" lang="en-US" altLang="zh-CN" sz="3600" baseline="-25000">
                <a:solidFill>
                  <a:srgbClr val="000000"/>
                </a:solidFill>
                <a:latin typeface="Times New Roman" pitchFamily="18" charset="0"/>
                <a:ea typeface="楷体_GB2312" pitchFamily="49" charset="-122"/>
                <a:sym typeface="Math1"/>
              </a:rPr>
              <a:t>2</a:t>
            </a:r>
            <a:r>
              <a:rPr kumimoji="1" lang="zh-CN" altLang="en-US" sz="3600">
                <a:solidFill>
                  <a:srgbClr val="000000"/>
                </a:solidFill>
                <a:latin typeface="Times New Roman" pitchFamily="18" charset="0"/>
                <a:ea typeface="楷体_GB2312" pitchFamily="49" charset="-122"/>
                <a:sym typeface="Math1"/>
              </a:rPr>
              <a:t>均未知</a:t>
            </a:r>
            <a:endParaRPr kumimoji="1" lang="en-US" altLang="zh-CN" sz="3600">
              <a:solidFill>
                <a:srgbClr val="000000"/>
              </a:solidFill>
              <a:latin typeface="Times New Roman" pitchFamily="18" charset="0"/>
              <a:ea typeface="楷体_GB2312" pitchFamily="49" charset="-122"/>
              <a:sym typeface="Math1"/>
            </a:endParaRPr>
          </a:p>
        </p:txBody>
      </p:sp>
    </p:spTree>
    <p:extLst>
      <p:ext uri="{BB962C8B-B14F-4D97-AF65-F5344CB8AC3E}">
        <p14:creationId xmlns:p14="http://schemas.microsoft.com/office/powerpoint/2010/main" val="3891847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30"/>
                                        </p:tgtEl>
                                        <p:attrNameLst>
                                          <p:attrName>style.visibility</p:attrName>
                                        </p:attrNameLst>
                                      </p:cBhvr>
                                      <p:to>
                                        <p:strVal val="visible"/>
                                      </p:to>
                                    </p:set>
                                    <p:animEffect transition="in" filter="wipe(up)">
                                      <p:cBhvr>
                                        <p:cTn id="7" dur="500"/>
                                        <p:tgtEl>
                                          <p:spTgt spid="286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59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286722"/>
                                        </p:tgtEl>
                                        <p:attrNameLst>
                                          <p:attrName>style.visibility</p:attrName>
                                        </p:attrNameLst>
                                      </p:cBhvr>
                                      <p:to>
                                        <p:strVal val="visible"/>
                                      </p:to>
                                    </p:set>
                                    <p:animEffect transition="in" filter="blinds(vertical)">
                                      <p:cBhvr>
                                        <p:cTn id="21" dur="500"/>
                                        <p:tgtEl>
                                          <p:spTgt spid="2867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286723"/>
                                        </p:tgtEl>
                                        <p:attrNameLst>
                                          <p:attrName>style.visibility</p:attrName>
                                        </p:attrNameLst>
                                      </p:cBhvr>
                                      <p:to>
                                        <p:strVal val="visible"/>
                                      </p:to>
                                    </p:set>
                                    <p:animEffect transition="in" filter="blinds(vertical)">
                                      <p:cBhvr>
                                        <p:cTn id="26" dur="500"/>
                                        <p:tgtEl>
                                          <p:spTgt spid="28672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up)">
                                      <p:cBhvr>
                                        <p:cTn id="41" dur="500"/>
                                        <p:tgtEl>
                                          <p:spTgt spid="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5" fill="hold" grpId="0" nodeType="clickEffect">
                                  <p:stCondLst>
                                    <p:cond delay="0"/>
                                  </p:stCondLst>
                                  <p:childTnLst>
                                    <p:set>
                                      <p:cBhvr>
                                        <p:cTn id="45" dur="1" fill="hold">
                                          <p:stCondLst>
                                            <p:cond delay="0"/>
                                          </p:stCondLst>
                                        </p:cTn>
                                        <p:tgtEl>
                                          <p:spTgt spid="286726"/>
                                        </p:tgtEl>
                                        <p:attrNameLst>
                                          <p:attrName>style.visibility</p:attrName>
                                        </p:attrNameLst>
                                      </p:cBhvr>
                                      <p:to>
                                        <p:strVal val="visible"/>
                                      </p:to>
                                    </p:set>
                                    <p:animEffect transition="in" filter="blinds(vertical)">
                                      <p:cBhvr>
                                        <p:cTn id="46" dur="500"/>
                                        <p:tgtEl>
                                          <p:spTgt spid="28672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5" fill="hold" grpId="0" nodeType="clickEffect">
                                  <p:stCondLst>
                                    <p:cond delay="0"/>
                                  </p:stCondLst>
                                  <p:childTnLst>
                                    <p:set>
                                      <p:cBhvr>
                                        <p:cTn id="50" dur="1" fill="hold">
                                          <p:stCondLst>
                                            <p:cond delay="0"/>
                                          </p:stCondLst>
                                        </p:cTn>
                                        <p:tgtEl>
                                          <p:spTgt spid="286727"/>
                                        </p:tgtEl>
                                        <p:attrNameLst>
                                          <p:attrName>style.visibility</p:attrName>
                                        </p:attrNameLst>
                                      </p:cBhvr>
                                      <p:to>
                                        <p:strVal val="visible"/>
                                      </p:to>
                                    </p:set>
                                    <p:animEffect transition="in" filter="blinds(vertical)">
                                      <p:cBhvr>
                                        <p:cTn id="51" dur="500"/>
                                        <p:tgtEl>
                                          <p:spTgt spid="28672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5" fill="hold" nodeType="clickEffect">
                                  <p:stCondLst>
                                    <p:cond delay="0"/>
                                  </p:stCondLst>
                                  <p:childTnLst>
                                    <p:set>
                                      <p:cBhvr>
                                        <p:cTn id="55" dur="1" fill="hold">
                                          <p:stCondLst>
                                            <p:cond delay="0"/>
                                          </p:stCondLst>
                                        </p:cTn>
                                        <p:tgtEl>
                                          <p:spTgt spid="286729"/>
                                        </p:tgtEl>
                                        <p:attrNameLst>
                                          <p:attrName>style.visibility</p:attrName>
                                        </p:attrNameLst>
                                      </p:cBhvr>
                                      <p:to>
                                        <p:strVal val="visible"/>
                                      </p:to>
                                    </p:set>
                                    <p:animEffect transition="in" filter="blinds(vertical)">
                                      <p:cBhvr>
                                        <p:cTn id="56" dur="500"/>
                                        <p:tgtEl>
                                          <p:spTgt spid="28672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up)">
                                      <p:cBhvr>
                                        <p:cTn id="61" dur="500"/>
                                        <p:tgtEl>
                                          <p:spTgt spid="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5" fill="hold" grpId="0" nodeType="clickEffect">
                                  <p:stCondLst>
                                    <p:cond delay="0"/>
                                  </p:stCondLst>
                                  <p:childTnLst>
                                    <p:set>
                                      <p:cBhvr>
                                        <p:cTn id="65" dur="1" fill="hold">
                                          <p:stCondLst>
                                            <p:cond delay="0"/>
                                          </p:stCondLst>
                                        </p:cTn>
                                        <p:tgtEl>
                                          <p:spTgt spid="286724"/>
                                        </p:tgtEl>
                                        <p:attrNameLst>
                                          <p:attrName>style.visibility</p:attrName>
                                        </p:attrNameLst>
                                      </p:cBhvr>
                                      <p:to>
                                        <p:strVal val="visible"/>
                                      </p:to>
                                    </p:set>
                                    <p:animEffect transition="in" filter="blinds(vertical)">
                                      <p:cBhvr>
                                        <p:cTn id="66" dur="500"/>
                                        <p:tgtEl>
                                          <p:spTgt spid="28672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5" fill="hold" grpId="0" nodeType="clickEffect">
                                  <p:stCondLst>
                                    <p:cond delay="0"/>
                                  </p:stCondLst>
                                  <p:childTnLst>
                                    <p:set>
                                      <p:cBhvr>
                                        <p:cTn id="70" dur="1" fill="hold">
                                          <p:stCondLst>
                                            <p:cond delay="0"/>
                                          </p:stCondLst>
                                        </p:cTn>
                                        <p:tgtEl>
                                          <p:spTgt spid="286725"/>
                                        </p:tgtEl>
                                        <p:attrNameLst>
                                          <p:attrName>style.visibility</p:attrName>
                                        </p:attrNameLst>
                                      </p:cBhvr>
                                      <p:to>
                                        <p:strVal val="visible"/>
                                      </p:to>
                                    </p:set>
                                    <p:animEffect transition="in" filter="blinds(vertical)">
                                      <p:cBhvr>
                                        <p:cTn id="71" dur="500"/>
                                        <p:tgtEl>
                                          <p:spTgt spid="28672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5" fill="hold" nodeType="clickEffect">
                                  <p:stCondLst>
                                    <p:cond delay="0"/>
                                  </p:stCondLst>
                                  <p:childTnLst>
                                    <p:set>
                                      <p:cBhvr>
                                        <p:cTn id="75" dur="1" fill="hold">
                                          <p:stCondLst>
                                            <p:cond delay="0"/>
                                          </p:stCondLst>
                                        </p:cTn>
                                        <p:tgtEl>
                                          <p:spTgt spid="286728"/>
                                        </p:tgtEl>
                                        <p:attrNameLst>
                                          <p:attrName>style.visibility</p:attrName>
                                        </p:attrNameLst>
                                      </p:cBhvr>
                                      <p:to>
                                        <p:strVal val="visible"/>
                                      </p:to>
                                    </p:set>
                                    <p:animEffect transition="in" filter="blinds(vertical)">
                                      <p:cBhvr>
                                        <p:cTn id="76" dur="500"/>
                                        <p:tgtEl>
                                          <p:spTgt spid="286728"/>
                                        </p:tgtEl>
                                      </p:cBhvr>
                                    </p:animEffect>
                                  </p:childTnLst>
                                </p:cTn>
                              </p:par>
                            </p:childTnLst>
                          </p:cTn>
                        </p:par>
                        <p:par>
                          <p:cTn id="77" fill="hold" nodeType="afterGroup">
                            <p:stCondLst>
                              <p:cond delay="500"/>
                            </p:stCondLst>
                            <p:childTnLst>
                              <p:par>
                                <p:cTn id="78" presetID="3" presetClass="entr" presetSubtype="10" fill="hold" grpId="0" nodeType="afterEffect">
                                  <p:stCondLst>
                                    <p:cond delay="0"/>
                                  </p:stCondLst>
                                  <p:childTnLst>
                                    <p:set>
                                      <p:cBhvr>
                                        <p:cTn id="79" dur="1" fill="hold">
                                          <p:stCondLst>
                                            <p:cond delay="0"/>
                                          </p:stCondLst>
                                        </p:cTn>
                                        <p:tgtEl>
                                          <p:spTgt spid="286744"/>
                                        </p:tgtEl>
                                        <p:attrNameLst>
                                          <p:attrName>style.visibility</p:attrName>
                                        </p:attrNameLst>
                                      </p:cBhvr>
                                      <p:to>
                                        <p:strVal val="visible"/>
                                      </p:to>
                                    </p:set>
                                    <p:animEffect transition="in" filter="blinds(horizontal)">
                                      <p:cBhvr>
                                        <p:cTn id="80" dur="500"/>
                                        <p:tgtEl>
                                          <p:spTgt spid="286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utoUpdateAnimBg="0"/>
      <p:bldP spid="286723" grpId="0" autoUpdateAnimBg="0"/>
      <p:bldP spid="286724" grpId="0" autoUpdateAnimBg="0"/>
      <p:bldP spid="286725" grpId="0" autoUpdateAnimBg="0"/>
      <p:bldP spid="286726" grpId="0" autoUpdateAnimBg="0"/>
      <p:bldP spid="286727" grpId="0" autoUpdateAnimBg="0"/>
      <p:bldP spid="286730" grpId="0" autoUpdateAnimBg="0"/>
      <p:bldP spid="286744" grpId="0" animBg="1"/>
      <p:bldP spid="2459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ChangeArrowheads="1"/>
          </p:cNvSpPr>
          <p:nvPr/>
        </p:nvSpPr>
        <p:spPr bwMode="auto">
          <a:xfrm>
            <a:off x="609600" y="404813"/>
            <a:ext cx="7923213"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just">
              <a:lnSpc>
                <a:spcPct val="120000"/>
              </a:lnSpc>
            </a:pPr>
            <a:r>
              <a:rPr kumimoji="1" lang="zh-CN" altLang="en-US" sz="3200" b="1" dirty="0">
                <a:solidFill>
                  <a:srgbClr val="000000"/>
                </a:solidFill>
                <a:latin typeface="Times New Roman" pitchFamily="18" charset="0"/>
              </a:rPr>
              <a:t>例</a:t>
            </a:r>
            <a:r>
              <a:rPr kumimoji="1" lang="zh-CN" altLang="en-US" sz="2400" dirty="0">
                <a:solidFill>
                  <a:srgbClr val="000000"/>
                </a:solidFill>
                <a:latin typeface="Times New Roman" pitchFamily="18" charset="0"/>
              </a:rPr>
              <a:t> </a:t>
            </a:r>
            <a:r>
              <a:rPr kumimoji="1" lang="zh-CN" altLang="en-US" sz="3200" b="1" dirty="0">
                <a:solidFill>
                  <a:srgbClr val="000000"/>
                </a:solidFill>
                <a:latin typeface="Times New Roman" pitchFamily="18" charset="0"/>
              </a:rPr>
              <a:t>为比较两台自动机床的精度，分别取容量为</a:t>
            </a:r>
            <a:r>
              <a:rPr kumimoji="1" lang="en-US" altLang="zh-CN" sz="3200" b="1" dirty="0">
                <a:solidFill>
                  <a:srgbClr val="000000"/>
                </a:solidFill>
                <a:latin typeface="Times New Roman" pitchFamily="18" charset="0"/>
              </a:rPr>
              <a:t>11</a:t>
            </a:r>
            <a:r>
              <a:rPr kumimoji="1" lang="zh-CN" altLang="en-US" sz="3200" b="1" dirty="0">
                <a:solidFill>
                  <a:srgbClr val="000000"/>
                </a:solidFill>
                <a:latin typeface="Times New Roman" pitchFamily="18" charset="0"/>
              </a:rPr>
              <a:t>和</a:t>
            </a:r>
            <a:r>
              <a:rPr kumimoji="1" lang="en-US" altLang="zh-CN" sz="3200" b="1" dirty="0">
                <a:solidFill>
                  <a:srgbClr val="000000"/>
                </a:solidFill>
                <a:latin typeface="Times New Roman" pitchFamily="18" charset="0"/>
              </a:rPr>
              <a:t>9</a:t>
            </a:r>
            <a:r>
              <a:rPr kumimoji="1" lang="zh-CN" altLang="en-US" sz="3200" b="1" dirty="0">
                <a:solidFill>
                  <a:srgbClr val="000000"/>
                </a:solidFill>
                <a:latin typeface="Times New Roman" pitchFamily="18" charset="0"/>
              </a:rPr>
              <a:t>的两个样本，测量某个指标的尺寸</a:t>
            </a:r>
            <a:r>
              <a:rPr kumimoji="1" lang="en-US" altLang="zh-CN" sz="3200" b="1" dirty="0">
                <a:solidFill>
                  <a:srgbClr val="000000"/>
                </a:solidFill>
                <a:latin typeface="Times New Roman" pitchFamily="18" charset="0"/>
              </a:rPr>
              <a:t>(</a:t>
            </a:r>
            <a:r>
              <a:rPr kumimoji="1" lang="zh-CN" altLang="en-US" sz="3200" b="1" dirty="0">
                <a:solidFill>
                  <a:srgbClr val="000000"/>
                </a:solidFill>
                <a:latin typeface="Times New Roman" pitchFamily="18" charset="0"/>
              </a:rPr>
              <a:t>假定服从正态分布</a:t>
            </a:r>
            <a:r>
              <a:rPr kumimoji="1" lang="en-US" altLang="zh-CN" sz="3200" b="1" dirty="0">
                <a:solidFill>
                  <a:srgbClr val="000000"/>
                </a:solidFill>
                <a:latin typeface="Times New Roman" pitchFamily="18" charset="0"/>
              </a:rPr>
              <a:t>)</a:t>
            </a:r>
            <a:r>
              <a:rPr kumimoji="1" lang="zh-CN" altLang="en-US" sz="3200" b="1" dirty="0">
                <a:solidFill>
                  <a:srgbClr val="000000"/>
                </a:solidFill>
                <a:latin typeface="Times New Roman" pitchFamily="18" charset="0"/>
              </a:rPr>
              <a:t>，得到下列结果：</a:t>
            </a:r>
          </a:p>
        </p:txBody>
      </p:sp>
      <p:grpSp>
        <p:nvGrpSpPr>
          <p:cNvPr id="2" name="Group 3"/>
          <p:cNvGrpSpPr>
            <a:grpSpLocks/>
          </p:cNvGrpSpPr>
          <p:nvPr/>
        </p:nvGrpSpPr>
        <p:grpSpPr bwMode="auto">
          <a:xfrm>
            <a:off x="900113" y="4652963"/>
            <a:ext cx="7646987" cy="1260475"/>
            <a:chOff x="607" y="2531"/>
            <a:chExt cx="4817" cy="794"/>
          </a:xfrm>
        </p:grpSpPr>
        <p:sp>
          <p:nvSpPr>
            <p:cNvPr id="22536" name="Rectangle 4"/>
            <p:cNvSpPr>
              <a:spLocks noChangeArrowheads="1"/>
            </p:cNvSpPr>
            <p:nvPr/>
          </p:nvSpPr>
          <p:spPr bwMode="auto">
            <a:xfrm>
              <a:off x="607" y="2531"/>
              <a:ext cx="4817"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nSpc>
                  <a:spcPct val="120000"/>
                </a:lnSpc>
              </a:pPr>
              <a:r>
                <a:rPr kumimoji="1" lang="zh-CN" altLang="en-US" sz="3200" b="1" dirty="0">
                  <a:solidFill>
                    <a:srgbClr val="000000"/>
                  </a:solidFill>
                  <a:latin typeface="Times New Roman" pitchFamily="18" charset="0"/>
                </a:rPr>
                <a:t>在     </a:t>
              </a:r>
              <a:r>
                <a:rPr kumimoji="1" lang="en-US" altLang="zh-CN" sz="3200" b="1" dirty="0">
                  <a:solidFill>
                    <a:srgbClr val="000000"/>
                  </a:solidFill>
                  <a:latin typeface="Times New Roman" pitchFamily="18" charset="0"/>
                </a:rPr>
                <a:t>=0.05</a:t>
              </a:r>
              <a:r>
                <a:rPr kumimoji="1" lang="zh-CN" altLang="en-US" sz="3200" b="1" dirty="0">
                  <a:solidFill>
                    <a:srgbClr val="000000"/>
                  </a:solidFill>
                  <a:latin typeface="Times New Roman" pitchFamily="18" charset="0"/>
                </a:rPr>
                <a:t>时</a:t>
              </a:r>
              <a:r>
                <a:rPr kumimoji="1" lang="zh-CN" altLang="en-US" sz="3200" b="1" dirty="0" smtClean="0">
                  <a:solidFill>
                    <a:srgbClr val="000000"/>
                  </a:solidFill>
                  <a:latin typeface="Times New Roman" pitchFamily="18" charset="0"/>
                </a:rPr>
                <a:t>，问</a:t>
              </a:r>
              <a:r>
                <a:rPr kumimoji="1" lang="zh-CN" altLang="en-US" sz="3200" b="1" dirty="0">
                  <a:solidFill>
                    <a:srgbClr val="000000"/>
                  </a:solidFill>
                  <a:latin typeface="Times New Roman" pitchFamily="18" charset="0"/>
                </a:rPr>
                <a:t>这两台机床是否有同样的精度</a:t>
              </a:r>
              <a:r>
                <a:rPr kumimoji="1" lang="en-US" altLang="zh-CN" sz="3200" b="1" dirty="0">
                  <a:solidFill>
                    <a:srgbClr val="000000"/>
                  </a:solidFill>
                  <a:latin typeface="Times New Roman" pitchFamily="18" charset="0"/>
                </a:rPr>
                <a:t>?</a:t>
              </a:r>
            </a:p>
          </p:txBody>
        </p:sp>
        <p:graphicFrame>
          <p:nvGraphicFramePr>
            <p:cNvPr id="22530" name="Object 5"/>
            <p:cNvGraphicFramePr>
              <a:graphicFrameLocks noChangeAspect="1"/>
            </p:cNvGraphicFramePr>
            <p:nvPr/>
          </p:nvGraphicFramePr>
          <p:xfrm>
            <a:off x="936" y="2640"/>
            <a:ext cx="307" cy="284"/>
          </p:xfrm>
          <a:graphic>
            <a:graphicData uri="http://schemas.openxmlformats.org/presentationml/2006/ole">
              <mc:AlternateContent xmlns:mc="http://schemas.openxmlformats.org/markup-compatibility/2006">
                <mc:Choice xmlns:v="urn:schemas-microsoft-com:vml" Requires="v">
                  <p:oleObj spid="_x0000_s20523" name="公式" r:id="rId3" imgW="144720" imgH="129612" progId="Equation.3">
                    <p:embed/>
                  </p:oleObj>
                </mc:Choice>
                <mc:Fallback>
                  <p:oleObj name="公式" r:id="rId3" imgW="144720" imgH="1296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 y="2640"/>
                          <a:ext cx="307"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7750" name="Rectangle 6"/>
          <p:cNvSpPr>
            <a:spLocks noChangeArrowheads="1"/>
          </p:cNvSpPr>
          <p:nvPr/>
        </p:nvSpPr>
        <p:spPr bwMode="auto">
          <a:xfrm>
            <a:off x="914399" y="2357438"/>
            <a:ext cx="76184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r>
              <a:rPr kumimoji="1" lang="zh-CN" altLang="en-US" sz="3200" b="1" dirty="0">
                <a:solidFill>
                  <a:srgbClr val="000000"/>
                </a:solidFill>
                <a:latin typeface="Times New Roman" pitchFamily="18" charset="0"/>
              </a:rPr>
              <a:t>车床甲：</a:t>
            </a:r>
            <a:r>
              <a:rPr kumimoji="1" lang="en-US" altLang="zh-CN" sz="3200" b="1" dirty="0">
                <a:solidFill>
                  <a:srgbClr val="000000"/>
                </a:solidFill>
                <a:latin typeface="Times New Roman" pitchFamily="18" charset="0"/>
              </a:rPr>
              <a:t>6.2,  5.7,  6.0,  6.3,  6.5,  6.0</a:t>
            </a:r>
            <a:r>
              <a:rPr kumimoji="1" lang="en-US" altLang="zh-CN" sz="3200" b="1" dirty="0" smtClean="0">
                <a:solidFill>
                  <a:srgbClr val="000000"/>
                </a:solidFill>
                <a:latin typeface="Times New Roman" pitchFamily="18" charset="0"/>
              </a:rPr>
              <a:t>, </a:t>
            </a:r>
          </a:p>
          <a:p>
            <a:r>
              <a:rPr kumimoji="1" lang="en-US" altLang="zh-CN" sz="3200" b="1" dirty="0" smtClean="0">
                <a:solidFill>
                  <a:srgbClr val="000000"/>
                </a:solidFill>
                <a:latin typeface="Times New Roman" pitchFamily="18" charset="0"/>
              </a:rPr>
              <a:t>                5.7,  5.8,  6.0,  5.8,  6.0;</a:t>
            </a:r>
            <a:endParaRPr kumimoji="1" lang="en-US" altLang="zh-CN" sz="3200" b="1" dirty="0">
              <a:solidFill>
                <a:srgbClr val="000000"/>
              </a:solidFill>
              <a:latin typeface="Times New Roman" pitchFamily="18" charset="0"/>
            </a:endParaRPr>
          </a:p>
        </p:txBody>
      </p:sp>
      <p:sp>
        <p:nvSpPr>
          <p:cNvPr id="287751" name="Rectangle 7"/>
          <p:cNvSpPr>
            <a:spLocks noChangeArrowheads="1"/>
          </p:cNvSpPr>
          <p:nvPr/>
        </p:nvSpPr>
        <p:spPr bwMode="auto">
          <a:xfrm>
            <a:off x="900113" y="3429000"/>
            <a:ext cx="7632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r>
              <a:rPr kumimoji="1" lang="zh-CN" altLang="en-US" sz="3200" b="1" dirty="0">
                <a:solidFill>
                  <a:srgbClr val="000000"/>
                </a:solidFill>
                <a:latin typeface="Times New Roman" pitchFamily="18" charset="0"/>
              </a:rPr>
              <a:t>车床乙：</a:t>
            </a:r>
            <a:r>
              <a:rPr kumimoji="1" lang="en-US" altLang="zh-CN" sz="3200" b="1" dirty="0">
                <a:solidFill>
                  <a:srgbClr val="000000"/>
                </a:solidFill>
                <a:latin typeface="Times New Roman" pitchFamily="18" charset="0"/>
              </a:rPr>
              <a:t>5.6,   5.7,  5.9,  5.5,  5.6,  6.0, </a:t>
            </a:r>
          </a:p>
          <a:p>
            <a:r>
              <a:rPr kumimoji="1" lang="en-US" altLang="zh-CN" sz="3200" b="1" dirty="0">
                <a:solidFill>
                  <a:srgbClr val="000000"/>
                </a:solidFill>
                <a:latin typeface="Times New Roman" pitchFamily="18" charset="0"/>
              </a:rPr>
              <a:t>                5.8,   5.5,  5.7.</a:t>
            </a:r>
          </a:p>
        </p:txBody>
      </p:sp>
    </p:spTree>
    <p:extLst>
      <p:ext uri="{BB962C8B-B14F-4D97-AF65-F5344CB8AC3E}">
        <p14:creationId xmlns:p14="http://schemas.microsoft.com/office/powerpoint/2010/main" val="434536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87746"/>
                                        </p:tgtEl>
                                        <p:attrNameLst>
                                          <p:attrName>style.visibility</p:attrName>
                                        </p:attrNameLst>
                                      </p:cBhvr>
                                      <p:to>
                                        <p:strVal val="visible"/>
                                      </p:to>
                                    </p:set>
                                    <p:animEffect transition="in" filter="barn(outVertical)">
                                      <p:cBhvr>
                                        <p:cTn id="7" dur="500"/>
                                        <p:tgtEl>
                                          <p:spTgt spid="287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87750"/>
                                        </p:tgtEl>
                                        <p:attrNameLst>
                                          <p:attrName>style.visibility</p:attrName>
                                        </p:attrNameLst>
                                      </p:cBhvr>
                                      <p:to>
                                        <p:strVal val="visible"/>
                                      </p:to>
                                    </p:set>
                                    <p:animEffect transition="in" filter="wipe(right)">
                                      <p:cBhvr>
                                        <p:cTn id="12" dur="500"/>
                                        <p:tgtEl>
                                          <p:spTgt spid="287750"/>
                                        </p:tgtEl>
                                      </p:cBhvr>
                                    </p:animEffect>
                                  </p:childTnLst>
                                </p:cTn>
                              </p:par>
                            </p:childTnLst>
                          </p:cTn>
                        </p:par>
                        <p:par>
                          <p:cTn id="13" fill="hold" nodeType="afterGroup">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287751"/>
                                        </p:tgtEl>
                                        <p:attrNameLst>
                                          <p:attrName>style.visibility</p:attrName>
                                        </p:attrNameLst>
                                      </p:cBhvr>
                                      <p:to>
                                        <p:strVal val="visible"/>
                                      </p:to>
                                    </p:set>
                                    <p:animEffect transition="in" filter="wipe(right)">
                                      <p:cBhvr>
                                        <p:cTn id="16" dur="500"/>
                                        <p:tgtEl>
                                          <p:spTgt spid="2877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p:bldP spid="287750" grpId="0" autoUpdateAnimBg="0"/>
      <p:bldP spid="28775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8770" name="Object 2"/>
          <p:cNvGraphicFramePr>
            <a:graphicFrameLocks noChangeAspect="1"/>
          </p:cNvGraphicFramePr>
          <p:nvPr/>
        </p:nvGraphicFramePr>
        <p:xfrm>
          <a:off x="1763713" y="1844675"/>
          <a:ext cx="5224462" cy="717550"/>
        </p:xfrm>
        <a:graphic>
          <a:graphicData uri="http://schemas.openxmlformats.org/presentationml/2006/ole">
            <mc:AlternateContent xmlns:mc="http://schemas.openxmlformats.org/markup-compatibility/2006">
              <mc:Choice xmlns:v="urn:schemas-microsoft-com:vml" Requires="v">
                <p:oleObj spid="_x0000_s21793" name="公式" r:id="rId3" imgW="1729728" imgH="236148" progId="Equation.3">
                  <p:embed/>
                </p:oleObj>
              </mc:Choice>
              <mc:Fallback>
                <p:oleObj name="公式" r:id="rId3" imgW="1729728" imgH="23614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844675"/>
                        <a:ext cx="5224462"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
          <p:cNvGrpSpPr>
            <a:grpSpLocks/>
          </p:cNvGrpSpPr>
          <p:nvPr/>
        </p:nvGrpSpPr>
        <p:grpSpPr bwMode="auto">
          <a:xfrm>
            <a:off x="971550" y="549275"/>
            <a:ext cx="7315200" cy="1260475"/>
            <a:chOff x="672" y="42"/>
            <a:chExt cx="4608" cy="794"/>
          </a:xfrm>
        </p:grpSpPr>
        <p:sp>
          <p:nvSpPr>
            <p:cNvPr id="23569" name="Rectangle 4"/>
            <p:cNvSpPr>
              <a:spLocks noChangeArrowheads="1"/>
            </p:cNvSpPr>
            <p:nvPr/>
          </p:nvSpPr>
          <p:spPr bwMode="auto">
            <a:xfrm>
              <a:off x="672" y="42"/>
              <a:ext cx="4212"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120000"/>
                </a:lnSpc>
              </a:pPr>
              <a:r>
                <a:rPr kumimoji="1" lang="zh-CN" altLang="en-US" sz="3200" b="1" dirty="0">
                  <a:solidFill>
                    <a:srgbClr val="000000"/>
                  </a:solidFill>
                  <a:latin typeface="宋体" pitchFamily="2" charset="-122"/>
                </a:rPr>
                <a:t>解</a:t>
              </a:r>
              <a:r>
                <a:rPr kumimoji="1" lang="en-US" altLang="zh-CN" sz="3200" b="1" dirty="0">
                  <a:solidFill>
                    <a:srgbClr val="000000"/>
                  </a:solidFill>
                  <a:latin typeface="宋体" pitchFamily="2" charset="-122"/>
                </a:rPr>
                <a:t>:</a:t>
              </a:r>
              <a:r>
                <a:rPr kumimoji="1" lang="zh-CN" altLang="en-US" sz="3200" b="1" dirty="0">
                  <a:solidFill>
                    <a:srgbClr val="000000"/>
                  </a:solidFill>
                  <a:latin typeface="宋体" pitchFamily="2" charset="-122"/>
                </a:rPr>
                <a:t>设</a:t>
              </a:r>
              <a:r>
                <a:rPr kumimoji="1" lang="zh-CN" altLang="en-US" sz="3200" b="1" dirty="0">
                  <a:solidFill>
                    <a:srgbClr val="000000"/>
                  </a:solidFill>
                  <a:latin typeface="Times New Roman" pitchFamily="18" charset="0"/>
                </a:rPr>
                <a:t>两台自动机床的方差分别为</a:t>
              </a:r>
            </a:p>
            <a:p>
              <a:pPr eaLnBrk="1" hangingPunct="1">
                <a:lnSpc>
                  <a:spcPct val="120000"/>
                </a:lnSpc>
              </a:pPr>
              <a:r>
                <a:rPr kumimoji="1" lang="zh-CN" altLang="en-US" sz="3200" b="1" dirty="0">
                  <a:solidFill>
                    <a:srgbClr val="000000"/>
                  </a:solidFill>
                  <a:latin typeface="宋体" pitchFamily="2" charset="-122"/>
                </a:rPr>
                <a:t>在  </a:t>
              </a:r>
              <a:r>
                <a:rPr kumimoji="1" lang="en-US" altLang="zh-CN" sz="3200" b="1" dirty="0">
                  <a:solidFill>
                    <a:srgbClr val="000000"/>
                  </a:solidFill>
                  <a:latin typeface="宋体" pitchFamily="2" charset="-122"/>
                </a:rPr>
                <a:t>=0.05</a:t>
              </a:r>
              <a:r>
                <a:rPr kumimoji="1" lang="zh-CN" altLang="en-US" sz="3200" b="1" dirty="0">
                  <a:solidFill>
                    <a:srgbClr val="000000"/>
                  </a:solidFill>
                  <a:latin typeface="宋体" pitchFamily="2" charset="-122"/>
                </a:rPr>
                <a:t>下检验假设</a:t>
              </a:r>
              <a:r>
                <a:rPr kumimoji="1" lang="en-US" altLang="zh-CN" sz="3200" b="1" dirty="0">
                  <a:solidFill>
                    <a:srgbClr val="000000"/>
                  </a:solidFill>
                  <a:latin typeface="宋体" pitchFamily="2" charset="-122"/>
                </a:rPr>
                <a:t>:            </a:t>
              </a:r>
            </a:p>
          </p:txBody>
        </p:sp>
        <p:graphicFrame>
          <p:nvGraphicFramePr>
            <p:cNvPr id="23559" name="Object 5"/>
            <p:cNvGraphicFramePr>
              <a:graphicFrameLocks noChangeAspect="1"/>
            </p:cNvGraphicFramePr>
            <p:nvPr/>
          </p:nvGraphicFramePr>
          <p:xfrm>
            <a:off x="4456" y="96"/>
            <a:ext cx="824" cy="391"/>
          </p:xfrm>
          <a:graphic>
            <a:graphicData uri="http://schemas.openxmlformats.org/presentationml/2006/ole">
              <mc:AlternateContent xmlns:mc="http://schemas.openxmlformats.org/markup-compatibility/2006">
                <mc:Choice xmlns:v="urn:schemas-microsoft-com:vml" Requires="v">
                  <p:oleObj spid="_x0000_s21794" name="公式" r:id="rId5" imgW="472392" imgH="221052" progId="Equation.3">
                    <p:embed/>
                  </p:oleObj>
                </mc:Choice>
                <mc:Fallback>
                  <p:oleObj name="公式" r:id="rId5" imgW="472392" imgH="22105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6" y="96"/>
                          <a:ext cx="824"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6"/>
            <p:cNvGraphicFramePr>
              <a:graphicFrameLocks noChangeAspect="1"/>
            </p:cNvGraphicFramePr>
            <p:nvPr/>
          </p:nvGraphicFramePr>
          <p:xfrm>
            <a:off x="990" y="577"/>
            <a:ext cx="258" cy="239"/>
          </p:xfrm>
          <a:graphic>
            <a:graphicData uri="http://schemas.openxmlformats.org/presentationml/2006/ole">
              <mc:AlternateContent xmlns:mc="http://schemas.openxmlformats.org/markup-compatibility/2006">
                <mc:Choice xmlns:v="urn:schemas-microsoft-com:vml" Requires="v">
                  <p:oleObj spid="_x0000_s21795" name="公式" r:id="rId7" imgW="144720" imgH="129612" progId="Equation.3">
                    <p:embed/>
                  </p:oleObj>
                </mc:Choice>
                <mc:Fallback>
                  <p:oleObj name="公式" r:id="rId7" imgW="144720" imgH="1296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 y="577"/>
                          <a:ext cx="25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
          <p:cNvGrpSpPr>
            <a:grpSpLocks/>
          </p:cNvGrpSpPr>
          <p:nvPr/>
        </p:nvGrpSpPr>
        <p:grpSpPr bwMode="auto">
          <a:xfrm>
            <a:off x="684213" y="2636838"/>
            <a:ext cx="6854825" cy="1752600"/>
            <a:chOff x="384" y="1248"/>
            <a:chExt cx="4318" cy="1104"/>
          </a:xfrm>
        </p:grpSpPr>
        <p:sp>
          <p:nvSpPr>
            <p:cNvPr id="23567" name="Rectangle 8"/>
            <p:cNvSpPr>
              <a:spLocks noChangeArrowheads="1"/>
            </p:cNvSpPr>
            <p:nvPr/>
          </p:nvSpPr>
          <p:spPr bwMode="auto">
            <a:xfrm>
              <a:off x="384" y="1948"/>
              <a:ext cx="4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dirty="0">
                  <a:solidFill>
                    <a:srgbClr val="000000"/>
                  </a:solidFill>
                  <a:latin typeface="Times New Roman" pitchFamily="18" charset="0"/>
                </a:rPr>
                <a:t>其中          为两样本的样本方差</a:t>
              </a:r>
            </a:p>
          </p:txBody>
        </p:sp>
        <p:graphicFrame>
          <p:nvGraphicFramePr>
            <p:cNvPr id="23557" name="Object 9"/>
            <p:cNvGraphicFramePr>
              <a:graphicFrameLocks noChangeAspect="1"/>
            </p:cNvGraphicFramePr>
            <p:nvPr/>
          </p:nvGraphicFramePr>
          <p:xfrm>
            <a:off x="1811" y="1248"/>
            <a:ext cx="1889" cy="773"/>
          </p:xfrm>
          <a:graphic>
            <a:graphicData uri="http://schemas.openxmlformats.org/presentationml/2006/ole">
              <mc:AlternateContent xmlns:mc="http://schemas.openxmlformats.org/markup-compatibility/2006">
                <mc:Choice xmlns:v="urn:schemas-microsoft-com:vml" Requires="v">
                  <p:oleObj spid="_x0000_s21796" name="公式" r:id="rId9" imgW="1112616" imgH="449652" progId="Equation.3">
                    <p:embed/>
                  </p:oleObj>
                </mc:Choice>
                <mc:Fallback>
                  <p:oleObj name="公式" r:id="rId9" imgW="1112616" imgH="44965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1" y="1248"/>
                          <a:ext cx="1889" cy="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8" name="Rectangle 10"/>
            <p:cNvSpPr>
              <a:spLocks noChangeArrowheads="1"/>
            </p:cNvSpPr>
            <p:nvPr/>
          </p:nvSpPr>
          <p:spPr bwMode="auto">
            <a:xfrm>
              <a:off x="619" y="1440"/>
              <a:ext cx="11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a:solidFill>
                    <a:srgbClr val="000000"/>
                  </a:solidFill>
                  <a:latin typeface="宋体" pitchFamily="2" charset="-122"/>
                </a:rPr>
                <a:t>取统计量</a:t>
              </a:r>
            </a:p>
          </p:txBody>
        </p:sp>
        <p:graphicFrame>
          <p:nvGraphicFramePr>
            <p:cNvPr id="23558" name="Object 11"/>
            <p:cNvGraphicFramePr>
              <a:graphicFrameLocks noChangeAspect="1"/>
            </p:cNvGraphicFramePr>
            <p:nvPr/>
          </p:nvGraphicFramePr>
          <p:xfrm>
            <a:off x="1304" y="1961"/>
            <a:ext cx="694" cy="391"/>
          </p:xfrm>
          <a:graphic>
            <a:graphicData uri="http://schemas.openxmlformats.org/presentationml/2006/ole">
              <mc:AlternateContent xmlns:mc="http://schemas.openxmlformats.org/markup-compatibility/2006">
                <mc:Choice xmlns:v="urn:schemas-microsoft-com:vml" Requires="v">
                  <p:oleObj spid="_x0000_s21797" name="公式" r:id="rId11" imgW="396144" imgH="221052" progId="Equation.3">
                    <p:embed/>
                  </p:oleObj>
                </mc:Choice>
                <mc:Fallback>
                  <p:oleObj name="公式" r:id="rId11" imgW="396144" imgH="22105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4" y="1961"/>
                          <a:ext cx="694"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2"/>
          <p:cNvGrpSpPr>
            <a:grpSpLocks/>
          </p:cNvGrpSpPr>
          <p:nvPr/>
        </p:nvGrpSpPr>
        <p:grpSpPr bwMode="auto">
          <a:xfrm>
            <a:off x="1116013" y="4652963"/>
            <a:ext cx="6146800" cy="1417637"/>
            <a:chOff x="630" y="2467"/>
            <a:chExt cx="3872" cy="893"/>
          </a:xfrm>
        </p:grpSpPr>
        <p:graphicFrame>
          <p:nvGraphicFramePr>
            <p:cNvPr id="23555" name="Object 13"/>
            <p:cNvGraphicFramePr>
              <a:graphicFrameLocks noChangeAspect="1"/>
            </p:cNvGraphicFramePr>
            <p:nvPr/>
          </p:nvGraphicFramePr>
          <p:xfrm>
            <a:off x="2426" y="2518"/>
            <a:ext cx="1694" cy="410"/>
          </p:xfrm>
          <a:graphic>
            <a:graphicData uri="http://schemas.openxmlformats.org/presentationml/2006/ole">
              <mc:AlternateContent xmlns:mc="http://schemas.openxmlformats.org/markup-compatibility/2006">
                <mc:Choice xmlns:v="urn:schemas-microsoft-com:vml" Requires="v">
                  <p:oleObj spid="_x0000_s21798" name="公式" r:id="rId13" imgW="983016" imgH="236148" progId="Equation.3">
                    <p:embed/>
                  </p:oleObj>
                </mc:Choice>
                <mc:Fallback>
                  <p:oleObj name="公式" r:id="rId13" imgW="983016" imgH="23614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6" y="2518"/>
                          <a:ext cx="1694"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5" name="Rectangle 14"/>
            <p:cNvSpPr>
              <a:spLocks noChangeArrowheads="1"/>
            </p:cNvSpPr>
            <p:nvPr/>
          </p:nvSpPr>
          <p:spPr bwMode="auto">
            <a:xfrm>
              <a:off x="630" y="2496"/>
              <a:ext cx="171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a:solidFill>
                    <a:srgbClr val="000000"/>
                  </a:solidFill>
                  <a:latin typeface="宋体" pitchFamily="2" charset="-122"/>
                </a:rPr>
                <a:t>否定域为  </a:t>
              </a:r>
              <a:r>
                <a:rPr kumimoji="1" lang="en-US" altLang="zh-CN" sz="3200" b="1" i="1">
                  <a:solidFill>
                    <a:srgbClr val="000000"/>
                  </a:solidFill>
                  <a:latin typeface="Times New Roman" pitchFamily="18" charset="0"/>
                </a:rPr>
                <a:t>W</a:t>
              </a:r>
              <a:r>
                <a:rPr kumimoji="1" lang="en-US" altLang="zh-CN" sz="3200" b="1">
                  <a:solidFill>
                    <a:srgbClr val="000000"/>
                  </a:solidFill>
                  <a:latin typeface="Times New Roman" pitchFamily="18" charset="0"/>
                </a:rPr>
                <a:t>:</a:t>
              </a:r>
            </a:p>
          </p:txBody>
        </p:sp>
        <p:sp>
          <p:nvSpPr>
            <p:cNvPr id="23566" name="Rectangle 15"/>
            <p:cNvSpPr>
              <a:spLocks noChangeArrowheads="1"/>
            </p:cNvSpPr>
            <p:nvPr/>
          </p:nvSpPr>
          <p:spPr bwMode="auto">
            <a:xfrm>
              <a:off x="4128" y="2467"/>
              <a:ext cx="3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a:solidFill>
                    <a:srgbClr val="000000"/>
                  </a:solidFill>
                  <a:latin typeface="宋体" pitchFamily="2" charset="-122"/>
                </a:rPr>
                <a:t>或</a:t>
              </a:r>
            </a:p>
          </p:txBody>
        </p:sp>
        <p:graphicFrame>
          <p:nvGraphicFramePr>
            <p:cNvPr id="23556" name="Object 16"/>
            <p:cNvGraphicFramePr>
              <a:graphicFrameLocks noChangeAspect="1"/>
            </p:cNvGraphicFramePr>
            <p:nvPr/>
          </p:nvGraphicFramePr>
          <p:xfrm>
            <a:off x="2460" y="2950"/>
            <a:ext cx="1539" cy="410"/>
          </p:xfrm>
          <a:graphic>
            <a:graphicData uri="http://schemas.openxmlformats.org/presentationml/2006/ole">
              <mc:AlternateContent xmlns:mc="http://schemas.openxmlformats.org/markup-compatibility/2006">
                <mc:Choice xmlns:v="urn:schemas-microsoft-com:vml" Requires="v">
                  <p:oleObj spid="_x0000_s21799" name="公式" r:id="rId15" imgW="891648" imgH="236148" progId="Equation.3">
                    <p:embed/>
                  </p:oleObj>
                </mc:Choice>
                <mc:Fallback>
                  <p:oleObj name="公式" r:id="rId15" imgW="891648" imgH="236148"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60" y="2950"/>
                          <a:ext cx="1539"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351694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288770"/>
                                        </p:tgtEl>
                                        <p:attrNameLst>
                                          <p:attrName>style.visibility</p:attrName>
                                        </p:attrNameLst>
                                      </p:cBhvr>
                                      <p:to>
                                        <p:strVal val="visible"/>
                                      </p:to>
                                    </p:set>
                                    <p:animEffect transition="in" filter="wipe(left)">
                                      <p:cBhvr>
                                        <p:cTn id="12" dur="500"/>
                                        <p:tgtEl>
                                          <p:spTgt spid="2887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ChangeArrowheads="1"/>
          </p:cNvSpPr>
          <p:nvPr/>
        </p:nvSpPr>
        <p:spPr bwMode="auto">
          <a:xfrm>
            <a:off x="1042988" y="981075"/>
            <a:ext cx="647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a:solidFill>
                  <a:srgbClr val="000000"/>
                </a:solidFill>
                <a:latin typeface="宋体" pitchFamily="2" charset="-122"/>
              </a:rPr>
              <a:t>由样本值可计算得</a:t>
            </a:r>
            <a:r>
              <a:rPr kumimoji="1" lang="en-US" altLang="zh-CN" sz="3200" b="1" i="1">
                <a:solidFill>
                  <a:srgbClr val="000000"/>
                </a:solidFill>
                <a:latin typeface="Times New Roman" pitchFamily="18" charset="0"/>
              </a:rPr>
              <a:t>F</a:t>
            </a:r>
            <a:r>
              <a:rPr kumimoji="1" lang="zh-CN" altLang="en-US" sz="3200" b="1">
                <a:solidFill>
                  <a:srgbClr val="000000"/>
                </a:solidFill>
                <a:latin typeface="宋体" pitchFamily="2" charset="-122"/>
              </a:rPr>
              <a:t>的实测值为</a:t>
            </a:r>
            <a:r>
              <a:rPr kumimoji="1" lang="en-US" altLang="zh-CN" sz="3200" b="1">
                <a:solidFill>
                  <a:srgbClr val="000000"/>
                </a:solidFill>
                <a:latin typeface="宋体" pitchFamily="2" charset="-122"/>
              </a:rPr>
              <a:t>:</a:t>
            </a:r>
            <a:endParaRPr kumimoji="1" lang="zh-CN" altLang="zh-CN" sz="3200" b="1">
              <a:solidFill>
                <a:srgbClr val="000000"/>
              </a:solidFill>
              <a:latin typeface="宋体" pitchFamily="2" charset="-122"/>
            </a:endParaRPr>
          </a:p>
        </p:txBody>
      </p:sp>
      <p:grpSp>
        <p:nvGrpSpPr>
          <p:cNvPr id="2" name="Group 3"/>
          <p:cNvGrpSpPr>
            <a:grpSpLocks/>
          </p:cNvGrpSpPr>
          <p:nvPr/>
        </p:nvGrpSpPr>
        <p:grpSpPr bwMode="auto">
          <a:xfrm>
            <a:off x="1258888" y="2708275"/>
            <a:ext cx="6213475" cy="696913"/>
            <a:chOff x="830" y="1913"/>
            <a:chExt cx="3914" cy="439"/>
          </a:xfrm>
        </p:grpSpPr>
        <p:graphicFrame>
          <p:nvGraphicFramePr>
            <p:cNvPr id="24581" name="Object 4"/>
            <p:cNvGraphicFramePr>
              <a:graphicFrameLocks noChangeAspect="1"/>
            </p:cNvGraphicFramePr>
            <p:nvPr/>
          </p:nvGraphicFramePr>
          <p:xfrm>
            <a:off x="1705" y="1942"/>
            <a:ext cx="3039" cy="410"/>
          </p:xfrm>
          <a:graphic>
            <a:graphicData uri="http://schemas.openxmlformats.org/presentationml/2006/ole">
              <mc:AlternateContent xmlns:mc="http://schemas.openxmlformats.org/markup-compatibility/2006">
                <mc:Choice xmlns:v="urn:schemas-microsoft-com:vml" Requires="v">
                  <p:oleObj spid="_x0000_s22694" name="公式" r:id="rId3" imgW="1767744" imgH="236148" progId="Equation.3">
                    <p:embed/>
                  </p:oleObj>
                </mc:Choice>
                <mc:Fallback>
                  <p:oleObj name="公式" r:id="rId3" imgW="1767744" imgH="23614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 y="1942"/>
                          <a:ext cx="3039"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7" name="Rectangle 5"/>
            <p:cNvSpPr>
              <a:spLocks noChangeArrowheads="1"/>
            </p:cNvSpPr>
            <p:nvPr/>
          </p:nvSpPr>
          <p:spPr bwMode="auto">
            <a:xfrm>
              <a:off x="830" y="1913"/>
              <a:ext cx="8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a:solidFill>
                    <a:srgbClr val="000000"/>
                  </a:solidFill>
                  <a:latin typeface="宋体" pitchFamily="2" charset="-122"/>
                </a:rPr>
                <a:t>查表得</a:t>
              </a:r>
            </a:p>
          </p:txBody>
        </p:sp>
      </p:grpSp>
      <p:graphicFrame>
        <p:nvGraphicFramePr>
          <p:cNvPr id="289798" name="Object 6"/>
          <p:cNvGraphicFramePr>
            <a:graphicFrameLocks noChangeAspect="1"/>
          </p:cNvGraphicFramePr>
          <p:nvPr/>
        </p:nvGraphicFramePr>
        <p:xfrm>
          <a:off x="1331913" y="3644900"/>
          <a:ext cx="3916362" cy="617538"/>
        </p:xfrm>
        <a:graphic>
          <a:graphicData uri="http://schemas.openxmlformats.org/presentationml/2006/ole">
            <mc:AlternateContent xmlns:mc="http://schemas.openxmlformats.org/markup-compatibility/2006">
              <mc:Choice xmlns:v="urn:schemas-microsoft-com:vml" Requires="v">
                <p:oleObj spid="_x0000_s22695" name="公式" r:id="rId5" imgW="1516320" imgH="236148" progId="Equation.3">
                  <p:embed/>
                </p:oleObj>
              </mc:Choice>
              <mc:Fallback>
                <p:oleObj name="公式" r:id="rId5" imgW="1516320" imgH="23614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644900"/>
                        <a:ext cx="3916362"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799" name="Object 7"/>
          <p:cNvGraphicFramePr>
            <a:graphicFrameLocks noChangeAspect="1"/>
          </p:cNvGraphicFramePr>
          <p:nvPr/>
        </p:nvGraphicFramePr>
        <p:xfrm>
          <a:off x="3132138" y="4437063"/>
          <a:ext cx="2513012" cy="452437"/>
        </p:xfrm>
        <a:graphic>
          <a:graphicData uri="http://schemas.openxmlformats.org/presentationml/2006/ole">
            <mc:AlternateContent xmlns:mc="http://schemas.openxmlformats.org/markup-compatibility/2006">
              <mc:Choice xmlns:v="urn:schemas-microsoft-com:vml" Requires="v">
                <p:oleObj spid="_x0000_s22696" name="公式" r:id="rId7" imgW="967680" imgH="167568" progId="Equation.3">
                  <p:embed/>
                </p:oleObj>
              </mc:Choice>
              <mc:Fallback>
                <p:oleObj name="公式" r:id="rId7" imgW="967680" imgH="16756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4437063"/>
                        <a:ext cx="2513012"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00" name="Object 8"/>
          <p:cNvGraphicFramePr>
            <a:graphicFrameLocks noChangeAspect="1"/>
          </p:cNvGraphicFramePr>
          <p:nvPr/>
        </p:nvGraphicFramePr>
        <p:xfrm>
          <a:off x="5219700" y="3644900"/>
          <a:ext cx="2441575" cy="588963"/>
        </p:xfrm>
        <a:graphic>
          <a:graphicData uri="http://schemas.openxmlformats.org/presentationml/2006/ole">
            <mc:AlternateContent xmlns:mc="http://schemas.openxmlformats.org/markup-compatibility/2006">
              <mc:Choice xmlns:v="urn:schemas-microsoft-com:vml" Requires="v">
                <p:oleObj spid="_x0000_s22697" name="公式" r:id="rId9" imgW="944784" imgH="221052" progId="Equation.3">
                  <p:embed/>
                </p:oleObj>
              </mc:Choice>
              <mc:Fallback>
                <p:oleObj name="公式" r:id="rId9" imgW="944784" imgH="22105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3644900"/>
                        <a:ext cx="244157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801" name="Rectangle 9"/>
          <p:cNvSpPr>
            <a:spLocks noChangeArrowheads="1"/>
          </p:cNvSpPr>
          <p:nvPr/>
        </p:nvSpPr>
        <p:spPr bwMode="auto">
          <a:xfrm>
            <a:off x="539750" y="5084763"/>
            <a:ext cx="7877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a:solidFill>
                  <a:srgbClr val="000000"/>
                </a:solidFill>
                <a:latin typeface="Times New Roman" pitchFamily="18" charset="0"/>
              </a:rPr>
              <a:t>由于   </a:t>
            </a:r>
            <a:r>
              <a:rPr kumimoji="1" lang="en-US" altLang="zh-CN" sz="3200" b="1">
                <a:solidFill>
                  <a:srgbClr val="000000"/>
                </a:solidFill>
                <a:latin typeface="Times New Roman" pitchFamily="18" charset="0"/>
              </a:rPr>
              <a:t>0.26 &lt; 2.13 &lt; 4.3</a:t>
            </a:r>
            <a:r>
              <a:rPr kumimoji="1" lang="zh-CN" altLang="en-US" sz="3200" b="1">
                <a:solidFill>
                  <a:srgbClr val="000000"/>
                </a:solidFill>
                <a:latin typeface="Times New Roman" pitchFamily="18" charset="0"/>
              </a:rPr>
              <a:t>， 故接受</a:t>
            </a:r>
            <a:r>
              <a:rPr kumimoji="1" lang="en-US" altLang="zh-CN" sz="3200" b="1" i="1">
                <a:solidFill>
                  <a:srgbClr val="000000"/>
                </a:solidFill>
                <a:latin typeface="Times New Roman" pitchFamily="18" charset="0"/>
              </a:rPr>
              <a:t>H</a:t>
            </a:r>
            <a:r>
              <a:rPr kumimoji="1" lang="en-US" altLang="zh-CN" sz="3200" b="1" baseline="-25000">
                <a:solidFill>
                  <a:srgbClr val="000000"/>
                </a:solidFill>
                <a:latin typeface="Times New Roman" pitchFamily="18" charset="0"/>
              </a:rPr>
              <a:t>0</a:t>
            </a:r>
            <a:r>
              <a:rPr kumimoji="1" lang="en-US" altLang="zh-CN" sz="3200" b="1">
                <a:solidFill>
                  <a:srgbClr val="000000"/>
                </a:solidFill>
                <a:latin typeface="Times New Roman" pitchFamily="18" charset="0"/>
              </a:rPr>
              <a:t> </a:t>
            </a:r>
            <a:r>
              <a:rPr kumimoji="1" lang="en-US" altLang="zh-CN" sz="3200" b="1" baseline="-25000">
                <a:solidFill>
                  <a:srgbClr val="000000"/>
                </a:solidFill>
                <a:latin typeface="Times New Roman" pitchFamily="18" charset="0"/>
              </a:rPr>
              <a:t> </a:t>
            </a:r>
            <a:r>
              <a:rPr kumimoji="1" lang="en-US" altLang="zh-CN" sz="3200" b="1">
                <a:solidFill>
                  <a:srgbClr val="000000"/>
                </a:solidFill>
                <a:latin typeface="Times New Roman" pitchFamily="18" charset="0"/>
              </a:rPr>
              <a:t>.</a:t>
            </a:r>
          </a:p>
        </p:txBody>
      </p:sp>
      <p:sp>
        <p:nvSpPr>
          <p:cNvPr id="289802" name="Rectangle 10"/>
          <p:cNvSpPr>
            <a:spLocks noChangeArrowheads="1"/>
          </p:cNvSpPr>
          <p:nvPr/>
        </p:nvSpPr>
        <p:spPr bwMode="auto">
          <a:xfrm>
            <a:off x="3563938" y="1916113"/>
            <a:ext cx="15001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3200" b="1" i="1">
                <a:solidFill>
                  <a:srgbClr val="000000"/>
                </a:solidFill>
                <a:latin typeface="Times New Roman" pitchFamily="18" charset="0"/>
              </a:rPr>
              <a:t>F </a:t>
            </a:r>
            <a:r>
              <a:rPr kumimoji="1" lang="en-US" altLang="zh-CN" sz="3200" b="1">
                <a:solidFill>
                  <a:srgbClr val="000000"/>
                </a:solidFill>
                <a:latin typeface="Times New Roman" pitchFamily="18" charset="0"/>
              </a:rPr>
              <a:t>=2.13</a:t>
            </a:r>
          </a:p>
        </p:txBody>
      </p:sp>
    </p:spTree>
    <p:extLst>
      <p:ext uri="{BB962C8B-B14F-4D97-AF65-F5344CB8AC3E}">
        <p14:creationId xmlns:p14="http://schemas.microsoft.com/office/powerpoint/2010/main" val="2084780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9794"/>
                                        </p:tgtEl>
                                        <p:attrNameLst>
                                          <p:attrName>style.visibility</p:attrName>
                                        </p:attrNameLst>
                                      </p:cBhvr>
                                      <p:to>
                                        <p:strVal val="visible"/>
                                      </p:to>
                                    </p:set>
                                    <p:animEffect transition="in" filter="wipe(left)">
                                      <p:cBhvr>
                                        <p:cTn id="7" dur="500"/>
                                        <p:tgtEl>
                                          <p:spTgt spid="289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8980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89798"/>
                                        </p:tgtEl>
                                        <p:attrNameLst>
                                          <p:attrName>style.visibility</p:attrName>
                                        </p:attrNameLst>
                                      </p:cBhvr>
                                      <p:to>
                                        <p:strVal val="visible"/>
                                      </p:to>
                                    </p:set>
                                    <p:anim calcmode="lin" valueType="num">
                                      <p:cBhvr additive="base">
                                        <p:cTn id="21" dur="500" fill="hold"/>
                                        <p:tgtEl>
                                          <p:spTgt spid="289798"/>
                                        </p:tgtEl>
                                        <p:attrNameLst>
                                          <p:attrName>ppt_x</p:attrName>
                                        </p:attrNameLst>
                                      </p:cBhvr>
                                      <p:tavLst>
                                        <p:tav tm="0">
                                          <p:val>
                                            <p:strVal val="#ppt_x"/>
                                          </p:val>
                                        </p:tav>
                                        <p:tav tm="100000">
                                          <p:val>
                                            <p:strVal val="#ppt_x"/>
                                          </p:val>
                                        </p:tav>
                                      </p:tavLst>
                                    </p:anim>
                                    <p:anim calcmode="lin" valueType="num">
                                      <p:cBhvr additive="base">
                                        <p:cTn id="22" dur="500" fill="hold"/>
                                        <p:tgtEl>
                                          <p:spTgt spid="289798"/>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500"/>
                            </p:stCondLst>
                            <p:childTnLst>
                              <p:par>
                                <p:cTn id="24" presetID="2" presetClass="entr" presetSubtype="2" fill="hold" nodeType="afterEffect">
                                  <p:stCondLst>
                                    <p:cond delay="0"/>
                                  </p:stCondLst>
                                  <p:childTnLst>
                                    <p:set>
                                      <p:cBhvr>
                                        <p:cTn id="25" dur="1" fill="hold">
                                          <p:stCondLst>
                                            <p:cond delay="0"/>
                                          </p:stCondLst>
                                        </p:cTn>
                                        <p:tgtEl>
                                          <p:spTgt spid="289800"/>
                                        </p:tgtEl>
                                        <p:attrNameLst>
                                          <p:attrName>style.visibility</p:attrName>
                                        </p:attrNameLst>
                                      </p:cBhvr>
                                      <p:to>
                                        <p:strVal val="visible"/>
                                      </p:to>
                                    </p:set>
                                    <p:anim calcmode="lin" valueType="num">
                                      <p:cBhvr additive="base">
                                        <p:cTn id="26" dur="500" fill="hold"/>
                                        <p:tgtEl>
                                          <p:spTgt spid="289800"/>
                                        </p:tgtEl>
                                        <p:attrNameLst>
                                          <p:attrName>ppt_x</p:attrName>
                                        </p:attrNameLst>
                                      </p:cBhvr>
                                      <p:tavLst>
                                        <p:tav tm="0">
                                          <p:val>
                                            <p:strVal val="1+#ppt_w/2"/>
                                          </p:val>
                                        </p:tav>
                                        <p:tav tm="100000">
                                          <p:val>
                                            <p:strVal val="#ppt_x"/>
                                          </p:val>
                                        </p:tav>
                                      </p:tavLst>
                                    </p:anim>
                                    <p:anim calcmode="lin" valueType="num">
                                      <p:cBhvr additive="base">
                                        <p:cTn id="27" dur="500" fill="hold"/>
                                        <p:tgtEl>
                                          <p:spTgt spid="289800"/>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289799"/>
                                        </p:tgtEl>
                                        <p:attrNameLst>
                                          <p:attrName>style.visibility</p:attrName>
                                        </p:attrNameLst>
                                      </p:cBhvr>
                                      <p:to>
                                        <p:strVal val="visible"/>
                                      </p:to>
                                    </p:set>
                                    <p:anim calcmode="lin" valueType="num">
                                      <p:cBhvr additive="base">
                                        <p:cTn id="32" dur="500" fill="hold"/>
                                        <p:tgtEl>
                                          <p:spTgt spid="289799"/>
                                        </p:tgtEl>
                                        <p:attrNameLst>
                                          <p:attrName>ppt_x</p:attrName>
                                        </p:attrNameLst>
                                      </p:cBhvr>
                                      <p:tavLst>
                                        <p:tav tm="0">
                                          <p:val>
                                            <p:strVal val="#ppt_x"/>
                                          </p:val>
                                        </p:tav>
                                        <p:tav tm="100000">
                                          <p:val>
                                            <p:strVal val="#ppt_x"/>
                                          </p:val>
                                        </p:tav>
                                      </p:tavLst>
                                    </p:anim>
                                    <p:anim calcmode="lin" valueType="num">
                                      <p:cBhvr additive="base">
                                        <p:cTn id="33" dur="500" fill="hold"/>
                                        <p:tgtEl>
                                          <p:spTgt spid="289799"/>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89801"/>
                                        </p:tgtEl>
                                        <p:attrNameLst>
                                          <p:attrName>style.visibility</p:attrName>
                                        </p:attrNameLst>
                                      </p:cBhvr>
                                      <p:to>
                                        <p:strVal val="visible"/>
                                      </p:to>
                                    </p:set>
                                    <p:anim calcmode="lin" valueType="num">
                                      <p:cBhvr additive="base">
                                        <p:cTn id="38" dur="500" fill="hold"/>
                                        <p:tgtEl>
                                          <p:spTgt spid="289801"/>
                                        </p:tgtEl>
                                        <p:attrNameLst>
                                          <p:attrName>ppt_x</p:attrName>
                                        </p:attrNameLst>
                                      </p:cBhvr>
                                      <p:tavLst>
                                        <p:tav tm="0">
                                          <p:val>
                                            <p:strVal val="#ppt_x"/>
                                          </p:val>
                                        </p:tav>
                                        <p:tav tm="100000">
                                          <p:val>
                                            <p:strVal val="#ppt_x"/>
                                          </p:val>
                                        </p:tav>
                                      </p:tavLst>
                                    </p:anim>
                                    <p:anim calcmode="lin" valueType="num">
                                      <p:cBhvr additive="base">
                                        <p:cTn id="39" dur="500" fill="hold"/>
                                        <p:tgtEl>
                                          <p:spTgt spid="2898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utoUpdateAnimBg="0"/>
      <p:bldP spid="289801" grpId="0" autoUpdateAnimBg="0"/>
      <p:bldP spid="28980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539750" y="332656"/>
            <a:ext cx="7993063"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r>
              <a:rPr kumimoji="1" lang="zh-CN" altLang="en-US" sz="3600" b="1" dirty="0">
                <a:solidFill>
                  <a:srgbClr val="000000"/>
                </a:solidFill>
                <a:latin typeface="黑体" pitchFamily="49" charset="-122"/>
                <a:ea typeface="黑体" pitchFamily="49" charset="-122"/>
              </a:rPr>
              <a:t>例 </a:t>
            </a:r>
            <a:r>
              <a:rPr kumimoji="1" lang="zh-CN" altLang="en-US" sz="3600" dirty="0">
                <a:solidFill>
                  <a:srgbClr val="000000"/>
                </a:solidFill>
                <a:latin typeface="Times New Roman" pitchFamily="18" charset="0"/>
                <a:ea typeface="楷体_GB2312" pitchFamily="49" charset="-122"/>
              </a:rPr>
              <a:t> 杜鹃总是把蛋生在别的鸟巢中</a:t>
            </a:r>
            <a:r>
              <a:rPr kumimoji="1" lang="en-US" altLang="zh-CN" sz="3600" dirty="0">
                <a:solidFill>
                  <a:srgbClr val="000000"/>
                </a:solidFill>
                <a:latin typeface="Times New Roman" pitchFamily="18" charset="0"/>
                <a:ea typeface="楷体_GB2312" pitchFamily="49" charset="-122"/>
              </a:rPr>
              <a:t>,</a:t>
            </a:r>
            <a:r>
              <a:rPr kumimoji="1" lang="zh-CN" altLang="en-US" sz="3600" dirty="0">
                <a:solidFill>
                  <a:srgbClr val="000000"/>
                </a:solidFill>
                <a:latin typeface="Times New Roman" pitchFamily="18" charset="0"/>
                <a:ea typeface="楷体_GB2312" pitchFamily="49" charset="-122"/>
              </a:rPr>
              <a:t>现从两种鸟巢中得到杜鹃蛋</a:t>
            </a:r>
            <a:r>
              <a:rPr kumimoji="1" lang="en-US" altLang="zh-CN" sz="3600" dirty="0">
                <a:solidFill>
                  <a:srgbClr val="000000"/>
                </a:solidFill>
                <a:latin typeface="Times New Roman" pitchFamily="18" charset="0"/>
                <a:ea typeface="楷体_GB2312" pitchFamily="49" charset="-122"/>
              </a:rPr>
              <a:t>24</a:t>
            </a:r>
            <a:r>
              <a:rPr kumimoji="1" lang="zh-CN" altLang="en-US" sz="3600" dirty="0">
                <a:solidFill>
                  <a:srgbClr val="000000"/>
                </a:solidFill>
                <a:latin typeface="Times New Roman" pitchFamily="18" charset="0"/>
                <a:ea typeface="楷体_GB2312" pitchFamily="49" charset="-122"/>
              </a:rPr>
              <a:t>个</a:t>
            </a:r>
            <a:r>
              <a:rPr kumimoji="1" lang="en-US" altLang="zh-CN" sz="3600" dirty="0">
                <a:solidFill>
                  <a:srgbClr val="000000"/>
                </a:solidFill>
                <a:latin typeface="Times New Roman" pitchFamily="18" charset="0"/>
                <a:ea typeface="楷体_GB2312" pitchFamily="49" charset="-122"/>
              </a:rPr>
              <a:t>.</a:t>
            </a:r>
            <a:r>
              <a:rPr kumimoji="1" lang="zh-CN" altLang="en-US" sz="3600" dirty="0">
                <a:solidFill>
                  <a:srgbClr val="000000"/>
                </a:solidFill>
                <a:latin typeface="Times New Roman" pitchFamily="18" charset="0"/>
                <a:ea typeface="楷体_GB2312" pitchFamily="49" charset="-122"/>
              </a:rPr>
              <a:t>其中</a:t>
            </a:r>
            <a:r>
              <a:rPr kumimoji="1" lang="en-US" altLang="zh-CN" sz="3600" dirty="0">
                <a:solidFill>
                  <a:srgbClr val="000000"/>
                </a:solidFill>
                <a:latin typeface="Times New Roman" pitchFamily="18" charset="0"/>
                <a:ea typeface="楷体_GB2312" pitchFamily="49" charset="-122"/>
              </a:rPr>
              <a:t>9</a:t>
            </a:r>
            <a:r>
              <a:rPr kumimoji="1" lang="zh-CN" altLang="en-US" sz="3600" dirty="0">
                <a:solidFill>
                  <a:srgbClr val="000000"/>
                </a:solidFill>
                <a:latin typeface="Times New Roman" pitchFamily="18" charset="0"/>
                <a:ea typeface="楷体_GB2312" pitchFamily="49" charset="-122"/>
              </a:rPr>
              <a:t>个来自一种鸟巢</a:t>
            </a:r>
            <a:r>
              <a:rPr kumimoji="1" lang="en-US" altLang="zh-CN" sz="3600" dirty="0">
                <a:solidFill>
                  <a:srgbClr val="000000"/>
                </a:solidFill>
                <a:latin typeface="Times New Roman" pitchFamily="18" charset="0"/>
                <a:ea typeface="楷体_GB2312" pitchFamily="49" charset="-122"/>
              </a:rPr>
              <a:t>, 15</a:t>
            </a:r>
            <a:r>
              <a:rPr kumimoji="1" lang="zh-CN" altLang="en-US" sz="3600" dirty="0">
                <a:solidFill>
                  <a:srgbClr val="000000"/>
                </a:solidFill>
                <a:latin typeface="Times New Roman" pitchFamily="18" charset="0"/>
                <a:ea typeface="楷体_GB2312" pitchFamily="49" charset="-122"/>
              </a:rPr>
              <a:t>个来自另一种鸟巢</a:t>
            </a:r>
            <a:r>
              <a:rPr kumimoji="1" lang="en-US" altLang="zh-CN" sz="3600" dirty="0">
                <a:solidFill>
                  <a:srgbClr val="000000"/>
                </a:solidFill>
                <a:latin typeface="Times New Roman" pitchFamily="18" charset="0"/>
                <a:ea typeface="楷体_GB2312" pitchFamily="49" charset="-122"/>
              </a:rPr>
              <a:t>, </a:t>
            </a:r>
            <a:r>
              <a:rPr kumimoji="1" lang="zh-CN" altLang="en-US" sz="3600" dirty="0">
                <a:solidFill>
                  <a:srgbClr val="000000"/>
                </a:solidFill>
                <a:latin typeface="Times New Roman" pitchFamily="18" charset="0"/>
                <a:ea typeface="楷体_GB2312" pitchFamily="49" charset="-122"/>
              </a:rPr>
              <a:t>测得杜鹃蛋的长度</a:t>
            </a:r>
            <a:r>
              <a:rPr kumimoji="1" lang="en-US" altLang="zh-CN" sz="3600" dirty="0">
                <a:solidFill>
                  <a:srgbClr val="000000"/>
                </a:solidFill>
                <a:latin typeface="Times New Roman" pitchFamily="18" charset="0"/>
                <a:ea typeface="楷体_GB2312" pitchFamily="49" charset="-122"/>
              </a:rPr>
              <a:t>(</a:t>
            </a:r>
            <a:r>
              <a:rPr kumimoji="1" lang="en-US" altLang="zh-CN" sz="3600" i="1" dirty="0">
                <a:solidFill>
                  <a:srgbClr val="000000"/>
                </a:solidFill>
                <a:latin typeface="Times New Roman" pitchFamily="18" charset="0"/>
                <a:ea typeface="楷体_GB2312" pitchFamily="49" charset="-122"/>
              </a:rPr>
              <a:t>mm</a:t>
            </a:r>
            <a:r>
              <a:rPr kumimoji="1" lang="en-US" altLang="zh-CN" sz="3600" dirty="0">
                <a:solidFill>
                  <a:srgbClr val="000000"/>
                </a:solidFill>
                <a:latin typeface="Times New Roman" pitchFamily="18" charset="0"/>
                <a:ea typeface="楷体_GB2312" pitchFamily="49" charset="-122"/>
              </a:rPr>
              <a:t>)</a:t>
            </a:r>
            <a:r>
              <a:rPr kumimoji="1" lang="zh-CN" altLang="en-US" sz="3600" dirty="0">
                <a:solidFill>
                  <a:srgbClr val="000000"/>
                </a:solidFill>
                <a:latin typeface="Times New Roman" pitchFamily="18" charset="0"/>
                <a:ea typeface="楷体_GB2312" pitchFamily="49" charset="-122"/>
              </a:rPr>
              <a:t>如下</a:t>
            </a:r>
            <a:r>
              <a:rPr kumimoji="1" lang="en-US" altLang="zh-CN" sz="3600" dirty="0">
                <a:solidFill>
                  <a:srgbClr val="000000"/>
                </a:solidFill>
                <a:latin typeface="Times New Roman" pitchFamily="18" charset="0"/>
                <a:ea typeface="楷体_GB2312" pitchFamily="49" charset="-122"/>
              </a:rPr>
              <a:t>:</a:t>
            </a:r>
          </a:p>
        </p:txBody>
      </p:sp>
      <p:grpSp>
        <p:nvGrpSpPr>
          <p:cNvPr id="2" name="Group 3"/>
          <p:cNvGrpSpPr>
            <a:grpSpLocks/>
          </p:cNvGrpSpPr>
          <p:nvPr/>
        </p:nvGrpSpPr>
        <p:grpSpPr bwMode="auto">
          <a:xfrm>
            <a:off x="284163" y="4512543"/>
            <a:ext cx="8555037" cy="1554163"/>
            <a:chOff x="179" y="2112"/>
            <a:chExt cx="5389" cy="979"/>
          </a:xfrm>
        </p:grpSpPr>
        <p:sp>
          <p:nvSpPr>
            <p:cNvPr id="25616" name="Text Box 4"/>
            <p:cNvSpPr txBox="1">
              <a:spLocks noChangeArrowheads="1"/>
            </p:cNvSpPr>
            <p:nvPr/>
          </p:nvSpPr>
          <p:spPr bwMode="auto">
            <a:xfrm>
              <a:off x="179" y="2400"/>
              <a:ext cx="8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a:solidFill>
                    <a:srgbClr val="000000"/>
                  </a:solidFill>
                  <a:latin typeface="Times New Roman" pitchFamily="18" charset="0"/>
                  <a:ea typeface="楷体_GB2312" pitchFamily="49" charset="-122"/>
                </a:rPr>
                <a:t>m</a:t>
              </a:r>
              <a:r>
                <a:rPr kumimoji="1" lang="en-US" altLang="zh-CN" sz="3200">
                  <a:solidFill>
                    <a:srgbClr val="000000"/>
                  </a:solidFill>
                  <a:latin typeface="Times New Roman" pitchFamily="18" charset="0"/>
                  <a:ea typeface="楷体_GB2312" pitchFamily="49" charset="-122"/>
                </a:rPr>
                <a:t> = 15</a:t>
              </a:r>
            </a:p>
          </p:txBody>
        </p:sp>
        <p:graphicFrame>
          <p:nvGraphicFramePr>
            <p:cNvPr id="25603" name="Object 5"/>
            <p:cNvGraphicFramePr>
              <a:graphicFrameLocks noChangeAspect="1"/>
            </p:cNvGraphicFramePr>
            <p:nvPr/>
          </p:nvGraphicFramePr>
          <p:xfrm>
            <a:off x="4416" y="2208"/>
            <a:ext cx="1152" cy="768"/>
          </p:xfrm>
          <a:graphic>
            <a:graphicData uri="http://schemas.openxmlformats.org/presentationml/2006/ole">
              <mc:AlternateContent xmlns:mc="http://schemas.openxmlformats.org/markup-compatibility/2006">
                <mc:Choice xmlns:v="urn:schemas-microsoft-com:vml" Requires="v">
                  <p:oleObj spid="_x0000_s23636" name="Equation" r:id="rId3" imgW="739152" imgH="472512" progId="Equation.3">
                    <p:embed/>
                  </p:oleObj>
                </mc:Choice>
                <mc:Fallback>
                  <p:oleObj name="Equation" r:id="rId3" imgW="739152" imgH="4725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2208"/>
                          <a:ext cx="1152"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7" name="Text Box 6"/>
            <p:cNvSpPr txBox="1">
              <a:spLocks noChangeArrowheads="1"/>
            </p:cNvSpPr>
            <p:nvPr/>
          </p:nvSpPr>
          <p:spPr bwMode="auto">
            <a:xfrm>
              <a:off x="1056" y="2112"/>
              <a:ext cx="3188"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a:solidFill>
                    <a:srgbClr val="000000"/>
                  </a:solidFill>
                  <a:latin typeface="Times New Roman" pitchFamily="18" charset="0"/>
                  <a:ea typeface="楷体_GB2312" pitchFamily="49" charset="-122"/>
                </a:rPr>
                <a:t>19.8   20.0   20.3   20.8   20.9 </a:t>
              </a:r>
            </a:p>
            <a:p>
              <a:pPr eaLnBrk="1" hangingPunct="1"/>
              <a:r>
                <a:rPr kumimoji="1" lang="en-US" altLang="zh-CN" sz="3200">
                  <a:solidFill>
                    <a:srgbClr val="000000"/>
                  </a:solidFill>
                  <a:latin typeface="Times New Roman" pitchFamily="18" charset="0"/>
                  <a:ea typeface="楷体_GB2312" pitchFamily="49" charset="-122"/>
                </a:rPr>
                <a:t>20.9   21.0   21.0   21.0   21.2 </a:t>
              </a:r>
            </a:p>
            <a:p>
              <a:pPr eaLnBrk="1" hangingPunct="1"/>
              <a:r>
                <a:rPr kumimoji="1" lang="en-US" altLang="zh-CN" sz="3200">
                  <a:solidFill>
                    <a:srgbClr val="000000"/>
                  </a:solidFill>
                  <a:latin typeface="Times New Roman" pitchFamily="18" charset="0"/>
                  <a:ea typeface="楷体_GB2312" pitchFamily="49" charset="-122"/>
                </a:rPr>
                <a:t>21.5   22.0   22.0   22.1   22.3</a:t>
              </a:r>
            </a:p>
          </p:txBody>
        </p:sp>
      </p:grpSp>
      <p:grpSp>
        <p:nvGrpSpPr>
          <p:cNvPr id="3" name="Group 7"/>
          <p:cNvGrpSpPr>
            <a:grpSpLocks/>
          </p:cNvGrpSpPr>
          <p:nvPr/>
        </p:nvGrpSpPr>
        <p:grpSpPr bwMode="auto">
          <a:xfrm>
            <a:off x="381000" y="3140943"/>
            <a:ext cx="8382000" cy="1219200"/>
            <a:chOff x="240" y="1248"/>
            <a:chExt cx="5280" cy="768"/>
          </a:xfrm>
        </p:grpSpPr>
        <p:sp>
          <p:nvSpPr>
            <p:cNvPr id="25614" name="Text Box 8"/>
            <p:cNvSpPr txBox="1">
              <a:spLocks noChangeArrowheads="1"/>
            </p:cNvSpPr>
            <p:nvPr/>
          </p:nvSpPr>
          <p:spPr bwMode="auto">
            <a:xfrm>
              <a:off x="240" y="1459"/>
              <a:ext cx="6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a:solidFill>
                    <a:srgbClr val="000000"/>
                  </a:solidFill>
                  <a:latin typeface="Times New Roman" pitchFamily="18" charset="0"/>
                  <a:ea typeface="楷体_GB2312" pitchFamily="49" charset="-122"/>
                </a:rPr>
                <a:t>n</a:t>
              </a:r>
              <a:r>
                <a:rPr kumimoji="1" lang="en-US" altLang="zh-CN" sz="3200">
                  <a:solidFill>
                    <a:srgbClr val="000000"/>
                  </a:solidFill>
                  <a:latin typeface="Times New Roman" pitchFamily="18" charset="0"/>
                  <a:ea typeface="楷体_GB2312" pitchFamily="49" charset="-122"/>
                </a:rPr>
                <a:t> = 9</a:t>
              </a:r>
            </a:p>
          </p:txBody>
        </p:sp>
        <p:graphicFrame>
          <p:nvGraphicFramePr>
            <p:cNvPr id="25602" name="Object 9"/>
            <p:cNvGraphicFramePr>
              <a:graphicFrameLocks noChangeAspect="1"/>
            </p:cNvGraphicFramePr>
            <p:nvPr/>
          </p:nvGraphicFramePr>
          <p:xfrm>
            <a:off x="4368" y="1248"/>
            <a:ext cx="1152" cy="768"/>
          </p:xfrm>
          <a:graphic>
            <a:graphicData uri="http://schemas.openxmlformats.org/presentationml/2006/ole">
              <mc:AlternateContent xmlns:mc="http://schemas.openxmlformats.org/markup-compatibility/2006">
                <mc:Choice xmlns:v="urn:schemas-microsoft-com:vml" Requires="v">
                  <p:oleObj spid="_x0000_s23637" name="Equation" r:id="rId5" imgW="739152" imgH="472512" progId="Equation.3">
                    <p:embed/>
                  </p:oleObj>
                </mc:Choice>
                <mc:Fallback>
                  <p:oleObj name="Equation" r:id="rId5" imgW="739152" imgH="4725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8" y="1248"/>
                          <a:ext cx="1152"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5" name="Text Box 10"/>
            <p:cNvSpPr txBox="1">
              <a:spLocks noChangeArrowheads="1"/>
            </p:cNvSpPr>
            <p:nvPr/>
          </p:nvSpPr>
          <p:spPr bwMode="auto">
            <a:xfrm>
              <a:off x="1094" y="1296"/>
              <a:ext cx="312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a:solidFill>
                    <a:srgbClr val="000000"/>
                  </a:solidFill>
                  <a:latin typeface="Times New Roman" pitchFamily="18" charset="0"/>
                  <a:ea typeface="楷体_GB2312" pitchFamily="49" charset="-122"/>
                </a:rPr>
                <a:t>21.2   21.6   21.9   22.0   22.0</a:t>
              </a:r>
            </a:p>
            <a:p>
              <a:pPr eaLnBrk="1" hangingPunct="1"/>
              <a:r>
                <a:rPr kumimoji="1" lang="en-US" altLang="zh-CN" sz="3200">
                  <a:solidFill>
                    <a:srgbClr val="000000"/>
                  </a:solidFill>
                  <a:latin typeface="Times New Roman" pitchFamily="18" charset="0"/>
                  <a:ea typeface="楷体_GB2312" pitchFamily="49" charset="-122"/>
                </a:rPr>
                <a:t>22.2   22.8   22.9   23.2</a:t>
              </a:r>
            </a:p>
          </p:txBody>
        </p:sp>
      </p:grpSp>
      <p:grpSp>
        <p:nvGrpSpPr>
          <p:cNvPr id="4" name="Group 11"/>
          <p:cNvGrpSpPr>
            <a:grpSpLocks/>
          </p:cNvGrpSpPr>
          <p:nvPr/>
        </p:nvGrpSpPr>
        <p:grpSpPr bwMode="auto">
          <a:xfrm>
            <a:off x="304800" y="3140943"/>
            <a:ext cx="8763000" cy="3048000"/>
            <a:chOff x="192" y="1248"/>
            <a:chExt cx="5520" cy="1920"/>
          </a:xfrm>
        </p:grpSpPr>
        <p:sp>
          <p:nvSpPr>
            <p:cNvPr id="25609" name="Line 12"/>
            <p:cNvSpPr>
              <a:spLocks noChangeShapeType="1"/>
            </p:cNvSpPr>
            <p:nvPr/>
          </p:nvSpPr>
          <p:spPr bwMode="auto">
            <a:xfrm>
              <a:off x="192" y="1248"/>
              <a:ext cx="55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0" name="Line 13"/>
            <p:cNvSpPr>
              <a:spLocks noChangeShapeType="1"/>
            </p:cNvSpPr>
            <p:nvPr/>
          </p:nvSpPr>
          <p:spPr bwMode="auto">
            <a:xfrm>
              <a:off x="192" y="2016"/>
              <a:ext cx="55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14"/>
            <p:cNvSpPr>
              <a:spLocks noChangeShapeType="1"/>
            </p:cNvSpPr>
            <p:nvPr/>
          </p:nvSpPr>
          <p:spPr bwMode="auto">
            <a:xfrm>
              <a:off x="4272" y="1248"/>
              <a:ext cx="0" cy="19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Line 15"/>
            <p:cNvSpPr>
              <a:spLocks noChangeShapeType="1"/>
            </p:cNvSpPr>
            <p:nvPr/>
          </p:nvSpPr>
          <p:spPr bwMode="auto">
            <a:xfrm>
              <a:off x="960" y="1248"/>
              <a:ext cx="0" cy="19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3" name="Line 16"/>
            <p:cNvSpPr>
              <a:spLocks noChangeShapeType="1"/>
            </p:cNvSpPr>
            <p:nvPr/>
          </p:nvSpPr>
          <p:spPr bwMode="auto">
            <a:xfrm>
              <a:off x="192" y="3168"/>
              <a:ext cx="55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609060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0818"/>
                                        </p:tgtEl>
                                        <p:attrNameLst>
                                          <p:attrName>style.visibility</p:attrName>
                                        </p:attrNameLst>
                                      </p:cBhvr>
                                      <p:to>
                                        <p:strVal val="visible"/>
                                      </p:to>
                                    </p:set>
                                    <p:animEffect transition="in" filter="wipe(up)">
                                      <p:cBhvr>
                                        <p:cTn id="7" dur="500"/>
                                        <p:tgtEl>
                                          <p:spTgt spid="290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ext Box 2"/>
          <p:cNvSpPr txBox="1">
            <a:spLocks noChangeArrowheads="1"/>
          </p:cNvSpPr>
          <p:nvPr/>
        </p:nvSpPr>
        <p:spPr bwMode="auto">
          <a:xfrm>
            <a:off x="3276600" y="5805264"/>
            <a:ext cx="2009775" cy="650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600" i="1" dirty="0">
                <a:solidFill>
                  <a:srgbClr val="000000"/>
                </a:solidFill>
                <a:latin typeface="Times New Roman" pitchFamily="18" charset="0"/>
                <a:ea typeface="楷体_GB2312" pitchFamily="49" charset="-122"/>
              </a:rPr>
              <a:t>U </a:t>
            </a:r>
            <a:r>
              <a:rPr kumimoji="1" lang="zh-CN" altLang="en-US" sz="3600" dirty="0">
                <a:solidFill>
                  <a:srgbClr val="000000"/>
                </a:solidFill>
                <a:latin typeface="Times New Roman" pitchFamily="18" charset="0"/>
                <a:ea typeface="楷体_GB2312" pitchFamily="49" charset="-122"/>
              </a:rPr>
              <a:t>检验法</a:t>
            </a:r>
            <a:endParaRPr kumimoji="1" lang="zh-CN" altLang="en-US" sz="3600" i="1" dirty="0">
              <a:solidFill>
                <a:srgbClr val="000000"/>
              </a:solidFill>
              <a:latin typeface="Times New Roman" pitchFamily="18" charset="0"/>
              <a:ea typeface="楷体_GB2312" pitchFamily="49" charset="-122"/>
            </a:endParaRPr>
          </a:p>
        </p:txBody>
      </p:sp>
      <p:sp>
        <p:nvSpPr>
          <p:cNvPr id="266243" name="Rectangle 3"/>
          <p:cNvSpPr>
            <a:spLocks noChangeArrowheads="1"/>
          </p:cNvSpPr>
          <p:nvPr/>
        </p:nvSpPr>
        <p:spPr bwMode="auto">
          <a:xfrm>
            <a:off x="1042988" y="2349500"/>
            <a:ext cx="467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a:solidFill>
                  <a:srgbClr val="000000"/>
                </a:solidFill>
                <a:latin typeface="Times New Roman" pitchFamily="18" charset="0"/>
              </a:rPr>
              <a:t>故我们可以取拒绝域为：</a:t>
            </a:r>
          </a:p>
        </p:txBody>
      </p:sp>
      <p:grpSp>
        <p:nvGrpSpPr>
          <p:cNvPr id="2" name="Group 4"/>
          <p:cNvGrpSpPr>
            <a:grpSpLocks/>
          </p:cNvGrpSpPr>
          <p:nvPr/>
        </p:nvGrpSpPr>
        <p:grpSpPr bwMode="auto">
          <a:xfrm>
            <a:off x="1042988" y="1262064"/>
            <a:ext cx="7562850" cy="690563"/>
            <a:chOff x="611" y="668"/>
            <a:chExt cx="4764" cy="435"/>
          </a:xfrm>
        </p:grpSpPr>
        <p:sp>
          <p:nvSpPr>
            <p:cNvPr id="4109" name="Rectangle 5"/>
            <p:cNvSpPr>
              <a:spLocks noChangeArrowheads="1"/>
            </p:cNvSpPr>
            <p:nvPr/>
          </p:nvSpPr>
          <p:spPr bwMode="auto">
            <a:xfrm>
              <a:off x="611" y="691"/>
              <a:ext cx="1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a:solidFill>
                    <a:srgbClr val="000000"/>
                  </a:solidFill>
                  <a:latin typeface="Times New Roman" pitchFamily="18" charset="0"/>
                </a:rPr>
                <a:t>也就是说</a:t>
              </a:r>
              <a:r>
                <a:rPr kumimoji="1" lang="en-US" altLang="zh-CN" sz="3200" b="1">
                  <a:solidFill>
                    <a:srgbClr val="000000"/>
                  </a:solidFill>
                  <a:latin typeface="Times New Roman" pitchFamily="18" charset="0"/>
                </a:rPr>
                <a:t>,“</a:t>
              </a:r>
            </a:p>
          </p:txBody>
        </p:sp>
        <p:graphicFrame>
          <p:nvGraphicFramePr>
            <p:cNvPr id="4100" name="Object 6"/>
            <p:cNvGraphicFramePr>
              <a:graphicFrameLocks noChangeAspect="1"/>
            </p:cNvGraphicFramePr>
            <p:nvPr>
              <p:extLst>
                <p:ext uri="{D42A27DB-BD31-4B8C-83A1-F6EECF244321}">
                  <p14:modId xmlns:p14="http://schemas.microsoft.com/office/powerpoint/2010/main" val="2569928733"/>
                </p:ext>
              </p:extLst>
            </p:nvPr>
          </p:nvGraphicFramePr>
          <p:xfrm>
            <a:off x="1923" y="668"/>
            <a:ext cx="1081" cy="435"/>
          </p:xfrm>
          <a:graphic>
            <a:graphicData uri="http://schemas.openxmlformats.org/presentationml/2006/ole">
              <mc:AlternateContent xmlns:mc="http://schemas.openxmlformats.org/markup-compatibility/2006">
                <mc:Choice xmlns:v="urn:schemas-microsoft-com:vml" Requires="v">
                  <p:oleObj spid="_x0000_s2173" name="Equation" r:id="rId3" imgW="596880" imgH="241200" progId="Equation.DSMT4">
                    <p:embed/>
                  </p:oleObj>
                </mc:Choice>
                <mc:Fallback>
                  <p:oleObj name="Equation" r:id="rId3" imgW="596880" imgH="241200" progId="Equation.DSMT4">
                    <p:embed/>
                    <p:pic>
                      <p:nvPicPr>
                        <p:cNvPr id="0" name=""/>
                        <p:cNvPicPr>
                          <a:picLocks noChangeAspect="1" noChangeArrowheads="1"/>
                        </p:cNvPicPr>
                        <p:nvPr/>
                      </p:nvPicPr>
                      <p:blipFill>
                        <a:blip r:embed="rId4"/>
                        <a:srcRect/>
                        <a:stretch>
                          <a:fillRect/>
                        </a:stretch>
                      </p:blipFill>
                      <p:spPr bwMode="auto">
                        <a:xfrm>
                          <a:off x="1923" y="668"/>
                          <a:ext cx="1081"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0" name="Rectangle 7"/>
            <p:cNvSpPr>
              <a:spLocks noChangeArrowheads="1"/>
            </p:cNvSpPr>
            <p:nvPr/>
          </p:nvSpPr>
          <p:spPr bwMode="auto">
            <a:xfrm>
              <a:off x="3013" y="672"/>
              <a:ext cx="23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3200" b="1">
                  <a:solidFill>
                    <a:srgbClr val="000000"/>
                  </a:solidFill>
                  <a:latin typeface="Times New Roman" pitchFamily="18" charset="0"/>
                </a:rPr>
                <a:t>”</a:t>
              </a:r>
              <a:r>
                <a:rPr kumimoji="1" lang="zh-CN" altLang="en-US" sz="3200" b="1">
                  <a:solidFill>
                    <a:srgbClr val="000000"/>
                  </a:solidFill>
                  <a:latin typeface="Times New Roman" pitchFamily="18" charset="0"/>
                </a:rPr>
                <a:t>是一个小概率事件</a:t>
              </a:r>
              <a:r>
                <a:rPr kumimoji="1" lang="en-US" altLang="zh-CN" sz="3200" b="1">
                  <a:solidFill>
                    <a:srgbClr val="000000"/>
                  </a:solidFill>
                  <a:latin typeface="Times New Roman" pitchFamily="18" charset="0"/>
                </a:rPr>
                <a:t>.</a:t>
              </a:r>
            </a:p>
          </p:txBody>
        </p:sp>
      </p:grpSp>
      <p:grpSp>
        <p:nvGrpSpPr>
          <p:cNvPr id="3" name="Group 8"/>
          <p:cNvGrpSpPr>
            <a:grpSpLocks/>
          </p:cNvGrpSpPr>
          <p:nvPr/>
        </p:nvGrpSpPr>
        <p:grpSpPr bwMode="auto">
          <a:xfrm>
            <a:off x="1979613" y="3351213"/>
            <a:ext cx="2573338" cy="688975"/>
            <a:chOff x="1214" y="2114"/>
            <a:chExt cx="1621" cy="434"/>
          </a:xfrm>
        </p:grpSpPr>
        <p:sp>
          <p:nvSpPr>
            <p:cNvPr id="4108" name="Rectangle 9"/>
            <p:cNvSpPr>
              <a:spLocks noChangeArrowheads="1"/>
            </p:cNvSpPr>
            <p:nvPr/>
          </p:nvSpPr>
          <p:spPr bwMode="auto">
            <a:xfrm>
              <a:off x="1214" y="2118"/>
              <a:ext cx="60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3200" b="1" i="1">
                  <a:solidFill>
                    <a:srgbClr val="000000"/>
                  </a:solidFill>
                  <a:latin typeface="Times New Roman" pitchFamily="18" charset="0"/>
                </a:rPr>
                <a:t>W</a:t>
              </a:r>
              <a:r>
                <a:rPr kumimoji="1" lang="zh-CN" altLang="en-US" sz="3200" b="1">
                  <a:solidFill>
                    <a:srgbClr val="000000"/>
                  </a:solidFill>
                  <a:latin typeface="Times New Roman" pitchFamily="18" charset="0"/>
                </a:rPr>
                <a:t>：</a:t>
              </a:r>
            </a:p>
          </p:txBody>
        </p:sp>
        <p:graphicFrame>
          <p:nvGraphicFramePr>
            <p:cNvPr id="4099" name="Object 10"/>
            <p:cNvGraphicFramePr>
              <a:graphicFrameLocks noChangeAspect="1"/>
            </p:cNvGraphicFramePr>
            <p:nvPr>
              <p:extLst>
                <p:ext uri="{D42A27DB-BD31-4B8C-83A1-F6EECF244321}">
                  <p14:modId xmlns:p14="http://schemas.microsoft.com/office/powerpoint/2010/main" val="2871978691"/>
                </p:ext>
              </p:extLst>
            </p:nvPr>
          </p:nvGraphicFramePr>
          <p:xfrm>
            <a:off x="1754" y="2114"/>
            <a:ext cx="1081" cy="434"/>
          </p:xfrm>
          <a:graphic>
            <a:graphicData uri="http://schemas.openxmlformats.org/presentationml/2006/ole">
              <mc:AlternateContent xmlns:mc="http://schemas.openxmlformats.org/markup-compatibility/2006">
                <mc:Choice xmlns:v="urn:schemas-microsoft-com:vml" Requires="v">
                  <p:oleObj spid="_x0000_s2174" name="Equation" r:id="rId5" imgW="596880" imgH="241200" progId="Equation.DSMT4">
                    <p:embed/>
                  </p:oleObj>
                </mc:Choice>
                <mc:Fallback>
                  <p:oleObj name="Equation" r:id="rId5" imgW="596880" imgH="241200" progId="Equation.DSMT4">
                    <p:embed/>
                    <p:pic>
                      <p:nvPicPr>
                        <p:cNvPr id="0" name=""/>
                        <p:cNvPicPr>
                          <a:picLocks noChangeAspect="1" noChangeArrowheads="1"/>
                        </p:cNvPicPr>
                        <p:nvPr/>
                      </p:nvPicPr>
                      <p:blipFill>
                        <a:blip r:embed="rId6"/>
                        <a:srcRect/>
                        <a:stretch>
                          <a:fillRect/>
                        </a:stretch>
                      </p:blipFill>
                      <p:spPr bwMode="auto">
                        <a:xfrm>
                          <a:off x="1754" y="2114"/>
                          <a:ext cx="1081"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6251" name="Rectangle 11"/>
          <p:cNvSpPr>
            <a:spLocks noChangeArrowheads="1"/>
          </p:cNvSpPr>
          <p:nvPr/>
        </p:nvSpPr>
        <p:spPr bwMode="auto">
          <a:xfrm>
            <a:off x="900113" y="4508500"/>
            <a:ext cx="7631112"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120000"/>
              </a:lnSpc>
            </a:pPr>
            <a:r>
              <a:rPr kumimoji="1" lang="zh-CN" altLang="en-US" sz="3200" b="1" dirty="0">
                <a:solidFill>
                  <a:srgbClr val="000000"/>
                </a:solidFill>
                <a:latin typeface="Times New Roman" pitchFamily="18" charset="0"/>
              </a:rPr>
              <a:t>如果由样本值算得该统计量的实测值落入区域</a:t>
            </a:r>
            <a:r>
              <a:rPr kumimoji="1" lang="en-US" altLang="zh-CN" sz="3200" b="1" i="1" dirty="0">
                <a:solidFill>
                  <a:srgbClr val="000000"/>
                </a:solidFill>
                <a:latin typeface="Times New Roman" pitchFamily="18" charset="0"/>
              </a:rPr>
              <a:t>W</a:t>
            </a:r>
            <a:r>
              <a:rPr kumimoji="1" lang="zh-CN" altLang="en-US" sz="3200" b="1" dirty="0">
                <a:solidFill>
                  <a:srgbClr val="000000"/>
                </a:solidFill>
                <a:latin typeface="Times New Roman" pitchFamily="18" charset="0"/>
              </a:rPr>
              <a:t>，则拒绝</a:t>
            </a:r>
            <a:r>
              <a:rPr kumimoji="1" lang="en-US" altLang="zh-CN" sz="3200" b="1" i="1" dirty="0">
                <a:solidFill>
                  <a:srgbClr val="000000"/>
                </a:solidFill>
                <a:latin typeface="Times New Roman" pitchFamily="18" charset="0"/>
              </a:rPr>
              <a:t>H</a:t>
            </a:r>
            <a:r>
              <a:rPr kumimoji="1" lang="en-US" altLang="zh-CN" sz="3200" b="1" baseline="-25000" dirty="0">
                <a:solidFill>
                  <a:srgbClr val="000000"/>
                </a:solidFill>
                <a:latin typeface="Times New Roman" pitchFamily="18" charset="0"/>
              </a:rPr>
              <a:t>0</a:t>
            </a:r>
            <a:r>
              <a:rPr kumimoji="1" lang="en-US" altLang="zh-CN" sz="3200" b="1" dirty="0">
                <a:solidFill>
                  <a:srgbClr val="000000"/>
                </a:solidFill>
                <a:latin typeface="Times New Roman" pitchFamily="18" charset="0"/>
              </a:rPr>
              <a:t> </a:t>
            </a:r>
            <a:r>
              <a:rPr kumimoji="1" lang="zh-CN" altLang="en-US" sz="3200" b="1" dirty="0">
                <a:solidFill>
                  <a:srgbClr val="000000"/>
                </a:solidFill>
                <a:latin typeface="Times New Roman" pitchFamily="18" charset="0"/>
              </a:rPr>
              <a:t>；否则，不能拒绝</a:t>
            </a:r>
            <a:r>
              <a:rPr kumimoji="1" lang="en-US" altLang="zh-CN" sz="3200" b="1" i="1" dirty="0">
                <a:solidFill>
                  <a:srgbClr val="000000"/>
                </a:solidFill>
                <a:latin typeface="Times New Roman" pitchFamily="18" charset="0"/>
              </a:rPr>
              <a:t>H</a:t>
            </a:r>
            <a:r>
              <a:rPr kumimoji="1" lang="en-US" altLang="zh-CN" sz="3200" b="1" baseline="-25000" dirty="0">
                <a:solidFill>
                  <a:srgbClr val="000000"/>
                </a:solidFill>
                <a:latin typeface="Times New Roman" pitchFamily="18" charset="0"/>
              </a:rPr>
              <a:t>0 </a:t>
            </a:r>
            <a:r>
              <a:rPr kumimoji="1" lang="en-US" altLang="zh-CN" sz="3200" b="1" dirty="0">
                <a:solidFill>
                  <a:srgbClr val="000000"/>
                </a:solidFill>
                <a:latin typeface="Times New Roman" pitchFamily="18" charset="0"/>
              </a:rPr>
              <a:t>.</a:t>
            </a:r>
            <a:endParaRPr kumimoji="1" lang="en-US" altLang="zh-CN" sz="3200" b="1" baseline="-25000" dirty="0">
              <a:solidFill>
                <a:srgbClr val="000000"/>
              </a:solidFill>
              <a:latin typeface="Times New Roman" pitchFamily="18" charset="0"/>
            </a:endParaRPr>
          </a:p>
        </p:txBody>
      </p:sp>
      <p:graphicFrame>
        <p:nvGraphicFramePr>
          <p:cNvPr id="266252" name="Object 12"/>
          <p:cNvGraphicFramePr>
            <a:graphicFrameLocks noChangeAspect="1"/>
          </p:cNvGraphicFramePr>
          <p:nvPr>
            <p:extLst>
              <p:ext uri="{D42A27DB-BD31-4B8C-83A1-F6EECF244321}">
                <p14:modId xmlns:p14="http://schemas.microsoft.com/office/powerpoint/2010/main" val="2914010436"/>
              </p:ext>
            </p:extLst>
          </p:nvPr>
        </p:nvGraphicFramePr>
        <p:xfrm>
          <a:off x="2633663" y="398463"/>
          <a:ext cx="3113087" cy="690562"/>
        </p:xfrm>
        <a:graphic>
          <a:graphicData uri="http://schemas.openxmlformats.org/presentationml/2006/ole">
            <mc:AlternateContent xmlns:mc="http://schemas.openxmlformats.org/markup-compatibility/2006">
              <mc:Choice xmlns:v="urn:schemas-microsoft-com:vml" Requires="v">
                <p:oleObj spid="_x0000_s2175" name="Equation" r:id="rId7" imgW="1091880" imgH="241200" progId="Equation.DSMT4">
                  <p:embed/>
                </p:oleObj>
              </mc:Choice>
              <mc:Fallback>
                <p:oleObj name="Equation" r:id="rId7" imgW="1091880" imgH="241200" progId="Equation.DSMT4">
                  <p:embed/>
                  <p:pic>
                    <p:nvPicPr>
                      <p:cNvPr id="0" name=""/>
                      <p:cNvPicPr>
                        <a:picLocks noChangeAspect="1" noChangeArrowheads="1"/>
                      </p:cNvPicPr>
                      <p:nvPr/>
                    </p:nvPicPr>
                    <p:blipFill>
                      <a:blip r:embed="rId8"/>
                      <a:srcRect/>
                      <a:stretch>
                        <a:fillRect/>
                      </a:stretch>
                    </p:blipFill>
                    <p:spPr bwMode="auto">
                      <a:xfrm>
                        <a:off x="2633663" y="398463"/>
                        <a:ext cx="3113087" cy="690562"/>
                      </a:xfrm>
                      <a:prstGeom prst="rect">
                        <a:avLst/>
                      </a:prstGeom>
                      <a:solidFill>
                        <a:schemeClr val="accent3">
                          <a:lumMod val="40000"/>
                          <a:lumOff val="60000"/>
                        </a:schemeClr>
                      </a:solidFill>
                      <a:ln>
                        <a:noFill/>
                      </a:ln>
                      <a:effectLst/>
                    </p:spPr>
                  </p:pic>
                </p:oleObj>
              </mc:Fallback>
            </mc:AlternateContent>
          </a:graphicData>
        </a:graphic>
      </p:graphicFrame>
      <p:pic>
        <p:nvPicPr>
          <p:cNvPr id="266253" name="Picture 13" descr="拒绝域"/>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725" y="1916113"/>
            <a:ext cx="32702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946308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66252"/>
                                        </p:tgtEl>
                                        <p:attrNameLst>
                                          <p:attrName>style.visibility</p:attrName>
                                        </p:attrNameLst>
                                      </p:cBhvr>
                                      <p:to>
                                        <p:strVal val="visible"/>
                                      </p:to>
                                    </p:set>
                                    <p:anim calcmode="lin" valueType="num">
                                      <p:cBhvr additive="base">
                                        <p:cTn id="7" dur="500" fill="hold"/>
                                        <p:tgtEl>
                                          <p:spTgt spid="266252"/>
                                        </p:tgtEl>
                                        <p:attrNameLst>
                                          <p:attrName>ppt_x</p:attrName>
                                        </p:attrNameLst>
                                      </p:cBhvr>
                                      <p:tavLst>
                                        <p:tav tm="0">
                                          <p:val>
                                            <p:strVal val="#ppt_x"/>
                                          </p:val>
                                        </p:tav>
                                        <p:tav tm="100000">
                                          <p:val>
                                            <p:strVal val="#ppt_x"/>
                                          </p:val>
                                        </p:tav>
                                      </p:tavLst>
                                    </p:anim>
                                    <p:anim calcmode="lin" valueType="num">
                                      <p:cBhvr additive="base">
                                        <p:cTn id="8" dur="500" fill="hold"/>
                                        <p:tgtEl>
                                          <p:spTgt spid="26625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66253"/>
                                        </p:tgtEl>
                                        <p:attrNameLst>
                                          <p:attrName>style.visibility</p:attrName>
                                        </p:attrNameLst>
                                      </p:cBhvr>
                                      <p:to>
                                        <p:strVal val="visible"/>
                                      </p:to>
                                    </p:set>
                                    <p:anim calcmode="lin" valueType="num">
                                      <p:cBhvr additive="base">
                                        <p:cTn id="13" dur="500" fill="hold"/>
                                        <p:tgtEl>
                                          <p:spTgt spid="266253"/>
                                        </p:tgtEl>
                                        <p:attrNameLst>
                                          <p:attrName>ppt_x</p:attrName>
                                        </p:attrNameLst>
                                      </p:cBhvr>
                                      <p:tavLst>
                                        <p:tav tm="0">
                                          <p:val>
                                            <p:strVal val="1+#ppt_w/2"/>
                                          </p:val>
                                        </p:tav>
                                        <p:tav tm="100000">
                                          <p:val>
                                            <p:strVal val="#ppt_x"/>
                                          </p:val>
                                        </p:tav>
                                      </p:tavLst>
                                    </p:anim>
                                    <p:anim calcmode="lin" valueType="num">
                                      <p:cBhvr additive="base">
                                        <p:cTn id="14" dur="500" fill="hold"/>
                                        <p:tgtEl>
                                          <p:spTgt spid="2662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6243"/>
                                        </p:tgtEl>
                                        <p:attrNameLst>
                                          <p:attrName>style.visibility</p:attrName>
                                        </p:attrNameLst>
                                      </p:cBhvr>
                                      <p:to>
                                        <p:strVal val="visible"/>
                                      </p:to>
                                    </p:set>
                                    <p:animEffect transition="in" filter="wipe(left)">
                                      <p:cBhvr>
                                        <p:cTn id="24" dur="500"/>
                                        <p:tgtEl>
                                          <p:spTgt spid="26624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righ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66251"/>
                                        </p:tgtEl>
                                        <p:attrNameLst>
                                          <p:attrName>style.visibility</p:attrName>
                                        </p:attrNameLst>
                                      </p:cBhvr>
                                      <p:to>
                                        <p:strVal val="visible"/>
                                      </p:to>
                                    </p:set>
                                    <p:animEffect transition="in" filter="wipe(left)">
                                      <p:cBhvr>
                                        <p:cTn id="34" dur="500"/>
                                        <p:tgtEl>
                                          <p:spTgt spid="26625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66242"/>
                                        </p:tgtEl>
                                        <p:attrNameLst>
                                          <p:attrName>style.visibility</p:attrName>
                                        </p:attrNameLst>
                                      </p:cBhvr>
                                      <p:to>
                                        <p:strVal val="visible"/>
                                      </p:to>
                                    </p:set>
                                    <p:anim calcmode="lin" valueType="num">
                                      <p:cBhvr additive="base">
                                        <p:cTn id="39" dur="500" fill="hold"/>
                                        <p:tgtEl>
                                          <p:spTgt spid="266242"/>
                                        </p:tgtEl>
                                        <p:attrNameLst>
                                          <p:attrName>ppt_x</p:attrName>
                                        </p:attrNameLst>
                                      </p:cBhvr>
                                      <p:tavLst>
                                        <p:tav tm="0">
                                          <p:val>
                                            <p:strVal val="#ppt_x"/>
                                          </p:val>
                                        </p:tav>
                                        <p:tav tm="100000">
                                          <p:val>
                                            <p:strVal val="#ppt_x"/>
                                          </p:val>
                                        </p:tav>
                                      </p:tavLst>
                                    </p:anim>
                                    <p:anim calcmode="lin" valueType="num">
                                      <p:cBhvr additive="base">
                                        <p:cTn id="40" dur="500" fill="hold"/>
                                        <p:tgtEl>
                                          <p:spTgt spid="266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animBg="1"/>
      <p:bldP spid="266243" grpId="0" autoUpdateAnimBg="0"/>
      <p:bldP spid="26625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p:cNvSpPr txBox="1">
            <a:spLocks noChangeArrowheads="1"/>
          </p:cNvSpPr>
          <p:nvPr/>
        </p:nvSpPr>
        <p:spPr bwMode="auto">
          <a:xfrm>
            <a:off x="900113" y="549275"/>
            <a:ext cx="7848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spcBef>
                <a:spcPct val="50000"/>
              </a:spcBef>
            </a:pPr>
            <a:r>
              <a:rPr kumimoji="1" lang="en-US" altLang="zh-CN" sz="4000">
                <a:solidFill>
                  <a:srgbClr val="000000"/>
                </a:solidFill>
                <a:latin typeface="Times New Roman" pitchFamily="18" charset="0"/>
                <a:ea typeface="楷体_GB2312" pitchFamily="49" charset="-122"/>
              </a:rPr>
              <a:t>     </a:t>
            </a:r>
            <a:r>
              <a:rPr kumimoji="1" lang="zh-CN" altLang="en-US" sz="3600">
                <a:solidFill>
                  <a:srgbClr val="000000"/>
                </a:solidFill>
                <a:latin typeface="Times New Roman" pitchFamily="18" charset="0"/>
                <a:ea typeface="楷体_GB2312" pitchFamily="49" charset="-122"/>
              </a:rPr>
              <a:t>试判别两个样本均值的差异是仅由随机因素造成的还是与来自不同的鸟巢有关 </a:t>
            </a:r>
          </a:p>
        </p:txBody>
      </p:sp>
      <p:graphicFrame>
        <p:nvGraphicFramePr>
          <p:cNvPr id="291843" name="Object 3"/>
          <p:cNvGraphicFramePr>
            <a:graphicFrameLocks noChangeAspect="1"/>
          </p:cNvGraphicFramePr>
          <p:nvPr/>
        </p:nvGraphicFramePr>
        <p:xfrm>
          <a:off x="2484438" y="2333625"/>
          <a:ext cx="1728787" cy="663575"/>
        </p:xfrm>
        <a:graphic>
          <a:graphicData uri="http://schemas.openxmlformats.org/presentationml/2006/ole">
            <mc:AlternateContent xmlns:mc="http://schemas.openxmlformats.org/markup-compatibility/2006">
              <mc:Choice xmlns:v="urn:schemas-microsoft-com:vml" Requires="v">
                <p:oleObj spid="_x0000_s24660" name="Equation" r:id="rId3" imgW="541080" imgH="198192" progId="Equation.3">
                  <p:embed/>
                </p:oleObj>
              </mc:Choice>
              <mc:Fallback>
                <p:oleObj name="Equation" r:id="rId3" imgW="541080" imgH="19819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333625"/>
                        <a:ext cx="1728787"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1844" name="Text Box 4"/>
          <p:cNvSpPr txBox="1">
            <a:spLocks noChangeArrowheads="1"/>
          </p:cNvSpPr>
          <p:nvPr/>
        </p:nvSpPr>
        <p:spPr bwMode="auto">
          <a:xfrm>
            <a:off x="971550" y="3265488"/>
            <a:ext cx="642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b="1">
                <a:solidFill>
                  <a:srgbClr val="000000"/>
                </a:solidFill>
                <a:latin typeface="Times New Roman" pitchFamily="18" charset="0"/>
                <a:ea typeface="黑体" pitchFamily="49" charset="-122"/>
              </a:rPr>
              <a:t>解</a:t>
            </a:r>
          </a:p>
        </p:txBody>
      </p:sp>
      <p:sp>
        <p:nvSpPr>
          <p:cNvPr id="291845" name="Text Box 5"/>
          <p:cNvSpPr txBox="1">
            <a:spLocks noChangeArrowheads="1"/>
          </p:cNvSpPr>
          <p:nvPr/>
        </p:nvSpPr>
        <p:spPr bwMode="auto">
          <a:xfrm>
            <a:off x="1692275" y="3213100"/>
            <a:ext cx="716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4000">
                <a:solidFill>
                  <a:srgbClr val="000000"/>
                </a:solidFill>
                <a:latin typeface="Times New Roman" pitchFamily="18" charset="0"/>
                <a:ea typeface="楷体_GB2312" pitchFamily="49" charset="-122"/>
              </a:rPr>
              <a:t>  </a:t>
            </a:r>
            <a:r>
              <a:rPr kumimoji="1" lang="en-US" altLang="zh-CN" sz="3600" i="1">
                <a:solidFill>
                  <a:srgbClr val="000000"/>
                </a:solidFill>
                <a:latin typeface="Times New Roman" pitchFamily="18" charset="0"/>
                <a:ea typeface="楷体_GB2312" pitchFamily="49" charset="-122"/>
              </a:rPr>
              <a:t>H</a:t>
            </a:r>
            <a:r>
              <a:rPr kumimoji="1" lang="en-US" altLang="zh-CN" sz="3600" baseline="-25000">
                <a:solidFill>
                  <a:srgbClr val="000000"/>
                </a:solidFill>
                <a:latin typeface="Times New Roman" pitchFamily="18" charset="0"/>
                <a:ea typeface="楷体_GB2312" pitchFamily="49" charset="-122"/>
              </a:rPr>
              <a:t>0 </a:t>
            </a:r>
            <a:r>
              <a:rPr kumimoji="1" lang="en-US" altLang="zh-CN" sz="3600">
                <a:solidFill>
                  <a:srgbClr val="000000"/>
                </a:solidFill>
                <a:latin typeface="Times New Roman" pitchFamily="18" charset="0"/>
                <a:ea typeface="楷体_GB2312" pitchFamily="49" charset="-122"/>
              </a:rPr>
              <a:t>: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1</a:t>
            </a:r>
            <a:r>
              <a:rPr kumimoji="1" lang="en-US" altLang="zh-CN" sz="3600" i="1">
                <a:solidFill>
                  <a:srgbClr val="000000"/>
                </a:solidFill>
                <a:latin typeface="Times New Roman" pitchFamily="18" charset="0"/>
                <a:ea typeface="楷体_GB2312" pitchFamily="49" charset="-122"/>
                <a:sym typeface="Symbol" pitchFamily="18" charset="2"/>
              </a:rPr>
              <a:t> =</a:t>
            </a:r>
            <a:r>
              <a:rPr kumimoji="1" lang="en-US" altLang="zh-CN" sz="3600">
                <a:solidFill>
                  <a:srgbClr val="000000"/>
                </a:solidFill>
                <a:latin typeface="Times New Roman" pitchFamily="18" charset="0"/>
                <a:ea typeface="楷体_GB2312" pitchFamily="49" charset="-122"/>
                <a:sym typeface="Symbol" pitchFamily="18" charset="2"/>
              </a:rPr>
              <a:t>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2</a:t>
            </a:r>
            <a:r>
              <a:rPr kumimoji="1" lang="en-US" altLang="zh-CN" sz="3600" i="1">
                <a:solidFill>
                  <a:srgbClr val="000000"/>
                </a:solidFill>
                <a:latin typeface="Times New Roman" pitchFamily="18" charset="0"/>
                <a:ea typeface="楷体_GB2312" pitchFamily="49" charset="-122"/>
                <a:sym typeface="Symbol" pitchFamily="18" charset="2"/>
              </a:rPr>
              <a:t> </a:t>
            </a:r>
            <a:r>
              <a:rPr kumimoji="1" lang="en-US" altLang="zh-CN" sz="3600">
                <a:solidFill>
                  <a:srgbClr val="000000"/>
                </a:solidFill>
                <a:latin typeface="Times New Roman" pitchFamily="18" charset="0"/>
                <a:ea typeface="楷体_GB2312" pitchFamily="49" charset="-122"/>
                <a:sym typeface="Math1"/>
              </a:rPr>
              <a:t> </a:t>
            </a:r>
            <a:r>
              <a:rPr kumimoji="1" lang="zh-CN" altLang="en-US" sz="3600">
                <a:solidFill>
                  <a:srgbClr val="000000"/>
                </a:solidFill>
                <a:latin typeface="Times New Roman" pitchFamily="18" charset="0"/>
                <a:ea typeface="楷体_GB2312" pitchFamily="49" charset="-122"/>
                <a:sym typeface="Math1"/>
              </a:rPr>
              <a:t>；</a:t>
            </a:r>
            <a:r>
              <a:rPr kumimoji="1" lang="zh-CN" altLang="en-US" sz="3600" baseline="-25000">
                <a:solidFill>
                  <a:srgbClr val="000000"/>
                </a:solidFill>
                <a:latin typeface="Times New Roman" pitchFamily="18" charset="0"/>
                <a:ea typeface="楷体_GB2312" pitchFamily="49" charset="-122"/>
              </a:rPr>
              <a:t>    </a:t>
            </a:r>
            <a:r>
              <a:rPr kumimoji="1" lang="en-US" altLang="zh-CN" sz="3600" i="1">
                <a:solidFill>
                  <a:srgbClr val="000000"/>
                </a:solidFill>
                <a:latin typeface="Times New Roman" pitchFamily="18" charset="0"/>
                <a:ea typeface="楷体_GB2312" pitchFamily="49" charset="-122"/>
              </a:rPr>
              <a:t>H</a:t>
            </a:r>
            <a:r>
              <a:rPr kumimoji="1" lang="en-US" altLang="zh-CN" sz="3600" baseline="-25000">
                <a:solidFill>
                  <a:srgbClr val="000000"/>
                </a:solidFill>
                <a:latin typeface="Times New Roman" pitchFamily="18" charset="0"/>
                <a:ea typeface="楷体_GB2312" pitchFamily="49" charset="-122"/>
              </a:rPr>
              <a:t>1 </a:t>
            </a:r>
            <a:r>
              <a:rPr kumimoji="1" lang="en-US" altLang="zh-CN" sz="3600">
                <a:solidFill>
                  <a:srgbClr val="000000"/>
                </a:solidFill>
                <a:latin typeface="Times New Roman" pitchFamily="18" charset="0"/>
                <a:ea typeface="楷体_GB2312" pitchFamily="49" charset="-122"/>
              </a:rPr>
              <a:t>: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1</a:t>
            </a:r>
            <a:r>
              <a:rPr kumimoji="1" lang="en-US" altLang="zh-CN" sz="3600" i="1">
                <a:solidFill>
                  <a:srgbClr val="000000"/>
                </a:solidFill>
                <a:latin typeface="Times New Roman" pitchFamily="18" charset="0"/>
                <a:ea typeface="楷体_GB2312" pitchFamily="49" charset="-122"/>
                <a:sym typeface="Symbol" pitchFamily="18" charset="2"/>
              </a:rPr>
              <a:t> </a:t>
            </a:r>
            <a:r>
              <a:rPr kumimoji="1" lang="en-US" altLang="zh-CN" sz="3600">
                <a:solidFill>
                  <a:srgbClr val="000000"/>
                </a:solidFill>
                <a:latin typeface="Times New Roman" pitchFamily="18" charset="0"/>
                <a:ea typeface="楷体_GB2312" pitchFamily="49" charset="-122"/>
                <a:sym typeface="Math1"/>
              </a:rPr>
              <a:t> </a:t>
            </a:r>
            <a:r>
              <a:rPr kumimoji="1" lang="en-US" altLang="zh-CN" sz="3600">
                <a:solidFill>
                  <a:srgbClr val="000000"/>
                </a:solidFill>
                <a:latin typeface="Times New Roman" pitchFamily="18" charset="0"/>
                <a:ea typeface="楷体_GB2312" pitchFamily="49" charset="-122"/>
                <a:sym typeface="Symbol" pitchFamily="18" charset="2"/>
              </a:rPr>
              <a:t>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2</a:t>
            </a:r>
            <a:r>
              <a:rPr kumimoji="1" lang="en-US" altLang="zh-CN" sz="4000" baseline="-25000">
                <a:solidFill>
                  <a:srgbClr val="000000"/>
                </a:solidFill>
                <a:latin typeface="Times New Roman" pitchFamily="18" charset="0"/>
                <a:ea typeface="楷体_GB2312" pitchFamily="49" charset="-122"/>
              </a:rPr>
              <a:t> </a:t>
            </a:r>
          </a:p>
        </p:txBody>
      </p:sp>
      <p:sp>
        <p:nvSpPr>
          <p:cNvPr id="291846" name="Text Box 6"/>
          <p:cNvSpPr txBox="1">
            <a:spLocks noChangeArrowheads="1"/>
          </p:cNvSpPr>
          <p:nvPr/>
        </p:nvSpPr>
        <p:spPr bwMode="auto">
          <a:xfrm>
            <a:off x="1042988" y="4365625"/>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a:solidFill>
                  <a:srgbClr val="000000"/>
                </a:solidFill>
                <a:latin typeface="Times New Roman" pitchFamily="18" charset="0"/>
                <a:ea typeface="楷体_GB2312" pitchFamily="49" charset="-122"/>
              </a:rPr>
              <a:t>取统计量</a:t>
            </a:r>
          </a:p>
        </p:txBody>
      </p:sp>
      <p:graphicFrame>
        <p:nvGraphicFramePr>
          <p:cNvPr id="291847" name="Object 7"/>
          <p:cNvGraphicFramePr>
            <a:graphicFrameLocks noChangeAspect="1"/>
          </p:cNvGraphicFramePr>
          <p:nvPr/>
        </p:nvGraphicFramePr>
        <p:xfrm>
          <a:off x="3398838" y="4149725"/>
          <a:ext cx="4840287" cy="1716088"/>
        </p:xfrm>
        <a:graphic>
          <a:graphicData uri="http://schemas.openxmlformats.org/presentationml/2006/ole">
            <mc:AlternateContent xmlns:mc="http://schemas.openxmlformats.org/markup-compatibility/2006">
              <mc:Choice xmlns:v="urn:schemas-microsoft-com:vml" Requires="v">
                <p:oleObj spid="_x0000_s24661" name="公式" r:id="rId5" imgW="1805976" imgH="640080" progId="Equation.3">
                  <p:embed/>
                </p:oleObj>
              </mc:Choice>
              <mc:Fallback>
                <p:oleObj name="公式" r:id="rId5" imgW="1805976" imgH="640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8838" y="4149725"/>
                        <a:ext cx="4840287" cy="171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93232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1842"/>
                                        </p:tgtEl>
                                        <p:attrNameLst>
                                          <p:attrName>style.visibility</p:attrName>
                                        </p:attrNameLst>
                                      </p:cBhvr>
                                      <p:to>
                                        <p:strVal val="visible"/>
                                      </p:to>
                                    </p:set>
                                    <p:animEffect transition="in" filter="checkerboard(across)">
                                      <p:cBhvr>
                                        <p:cTn id="7" dur="500"/>
                                        <p:tgtEl>
                                          <p:spTgt spid="291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1843"/>
                                        </p:tgtEl>
                                        <p:attrNameLst>
                                          <p:attrName>style.visibility</p:attrName>
                                        </p:attrNameLst>
                                      </p:cBhvr>
                                      <p:to>
                                        <p:strVal val="visible"/>
                                      </p:to>
                                    </p:set>
                                    <p:animEffect transition="in" filter="checkerboard(across)">
                                      <p:cBhvr>
                                        <p:cTn id="12" dur="500"/>
                                        <p:tgtEl>
                                          <p:spTgt spid="2918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1844"/>
                                        </p:tgtEl>
                                        <p:attrNameLst>
                                          <p:attrName>style.visibility</p:attrName>
                                        </p:attrNameLst>
                                      </p:cBhvr>
                                      <p:to>
                                        <p:strVal val="visible"/>
                                      </p:to>
                                    </p:set>
                                    <p:animEffect transition="in" filter="wipe(left)">
                                      <p:cBhvr>
                                        <p:cTn id="17" dur="500"/>
                                        <p:tgtEl>
                                          <p:spTgt spid="291844"/>
                                        </p:tgtEl>
                                      </p:cBhvr>
                                    </p:animEffect>
                                  </p:childTnLst>
                                </p:cTn>
                              </p:par>
                            </p:childTnLst>
                          </p:cTn>
                        </p:par>
                        <p:par>
                          <p:cTn id="18" fill="hold" nodeType="afterGroup">
                            <p:stCondLst>
                              <p:cond delay="500"/>
                            </p:stCondLst>
                            <p:childTnLst>
                              <p:par>
                                <p:cTn id="19" presetID="22" presetClass="entr" presetSubtype="8" fill="hold" grpId="0" nodeType="afterEffect">
                                  <p:stCondLst>
                                    <p:cond delay="2000"/>
                                  </p:stCondLst>
                                  <p:childTnLst>
                                    <p:set>
                                      <p:cBhvr>
                                        <p:cTn id="20" dur="1" fill="hold">
                                          <p:stCondLst>
                                            <p:cond delay="0"/>
                                          </p:stCondLst>
                                        </p:cTn>
                                        <p:tgtEl>
                                          <p:spTgt spid="291845"/>
                                        </p:tgtEl>
                                        <p:attrNameLst>
                                          <p:attrName>style.visibility</p:attrName>
                                        </p:attrNameLst>
                                      </p:cBhvr>
                                      <p:to>
                                        <p:strVal val="visible"/>
                                      </p:to>
                                    </p:set>
                                    <p:animEffect transition="in" filter="wipe(left)">
                                      <p:cBhvr>
                                        <p:cTn id="21" dur="500"/>
                                        <p:tgtEl>
                                          <p:spTgt spid="2918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91846"/>
                                        </p:tgtEl>
                                        <p:attrNameLst>
                                          <p:attrName>style.visibility</p:attrName>
                                        </p:attrNameLst>
                                      </p:cBhvr>
                                      <p:to>
                                        <p:strVal val="visible"/>
                                      </p:to>
                                    </p:set>
                                    <p:animEffect transition="in" filter="wipe(left)">
                                      <p:cBhvr>
                                        <p:cTn id="26" dur="500"/>
                                        <p:tgtEl>
                                          <p:spTgt spid="291846"/>
                                        </p:tgtEl>
                                      </p:cBhvr>
                                    </p:animEffect>
                                  </p:childTnLst>
                                </p:cTn>
                              </p:par>
                            </p:childTnLst>
                          </p:cTn>
                        </p:par>
                        <p:par>
                          <p:cTn id="27" fill="hold" nodeType="afterGroup">
                            <p:stCondLst>
                              <p:cond delay="500"/>
                            </p:stCondLst>
                            <p:childTnLst>
                              <p:par>
                                <p:cTn id="28" presetID="22" presetClass="entr" presetSubtype="8" fill="hold" nodeType="afterEffect">
                                  <p:stCondLst>
                                    <p:cond delay="2000"/>
                                  </p:stCondLst>
                                  <p:childTnLst>
                                    <p:set>
                                      <p:cBhvr>
                                        <p:cTn id="29" dur="1" fill="hold">
                                          <p:stCondLst>
                                            <p:cond delay="0"/>
                                          </p:stCondLst>
                                        </p:cTn>
                                        <p:tgtEl>
                                          <p:spTgt spid="291847"/>
                                        </p:tgtEl>
                                        <p:attrNameLst>
                                          <p:attrName>style.visibility</p:attrName>
                                        </p:attrNameLst>
                                      </p:cBhvr>
                                      <p:to>
                                        <p:strVal val="visible"/>
                                      </p:to>
                                    </p:set>
                                    <p:animEffect transition="in" filter="wipe(left)">
                                      <p:cBhvr>
                                        <p:cTn id="30" dur="500"/>
                                        <p:tgtEl>
                                          <p:spTgt spid="291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2" grpId="0"/>
      <p:bldP spid="291844" grpId="0" autoUpdateAnimBg="0"/>
      <p:bldP spid="291845" grpId="0" autoUpdateAnimBg="0"/>
      <p:bldP spid="29184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2866" name="Object 2"/>
          <p:cNvGraphicFramePr>
            <a:graphicFrameLocks noChangeAspect="1"/>
          </p:cNvGraphicFramePr>
          <p:nvPr/>
        </p:nvGraphicFramePr>
        <p:xfrm>
          <a:off x="1403350" y="2276475"/>
          <a:ext cx="6408738" cy="1377950"/>
        </p:xfrm>
        <a:graphic>
          <a:graphicData uri="http://schemas.openxmlformats.org/presentationml/2006/ole">
            <mc:AlternateContent xmlns:mc="http://schemas.openxmlformats.org/markup-compatibility/2006">
              <mc:Choice xmlns:v="urn:schemas-microsoft-com:vml" Requires="v">
                <p:oleObj spid="_x0000_s25725" name="Equation" r:id="rId3" imgW="2217456" imgH="449652" progId="Equation.3">
                  <p:embed/>
                </p:oleObj>
              </mc:Choice>
              <mc:Fallback>
                <p:oleObj name="Equation" r:id="rId3" imgW="2217456" imgH="44965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276475"/>
                        <a:ext cx="6408738" cy="137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867" name="Text Box 3"/>
          <p:cNvSpPr txBox="1">
            <a:spLocks noChangeArrowheads="1"/>
          </p:cNvSpPr>
          <p:nvPr/>
        </p:nvSpPr>
        <p:spPr bwMode="auto">
          <a:xfrm>
            <a:off x="1116013" y="981075"/>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4000">
                <a:solidFill>
                  <a:srgbClr val="000000"/>
                </a:solidFill>
                <a:latin typeface="Times New Roman" pitchFamily="18" charset="0"/>
                <a:ea typeface="楷体_GB2312" pitchFamily="49" charset="-122"/>
              </a:rPr>
              <a:t>拒绝域 </a:t>
            </a:r>
          </a:p>
        </p:txBody>
      </p:sp>
      <p:graphicFrame>
        <p:nvGraphicFramePr>
          <p:cNvPr id="292868" name="Object 4"/>
          <p:cNvGraphicFramePr>
            <a:graphicFrameLocks noChangeAspect="1"/>
          </p:cNvGraphicFramePr>
          <p:nvPr/>
        </p:nvGraphicFramePr>
        <p:xfrm>
          <a:off x="2987675" y="908050"/>
          <a:ext cx="4248150" cy="822325"/>
        </p:xfrm>
        <a:graphic>
          <a:graphicData uri="http://schemas.openxmlformats.org/presentationml/2006/ole">
            <mc:AlternateContent xmlns:mc="http://schemas.openxmlformats.org/markup-compatibility/2006">
              <mc:Choice xmlns:v="urn:schemas-microsoft-com:vml" Requires="v">
                <p:oleObj spid="_x0000_s25726" name="Equation" r:id="rId5" imgW="1402056" imgH="243912" progId="Equation.3">
                  <p:embed/>
                </p:oleObj>
              </mc:Choice>
              <mc:Fallback>
                <p:oleObj name="Equation" r:id="rId5" imgW="1402056" imgH="2439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908050"/>
                        <a:ext cx="42481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869" name="Object 5"/>
          <p:cNvGraphicFramePr>
            <a:graphicFrameLocks noChangeAspect="1"/>
          </p:cNvGraphicFramePr>
          <p:nvPr/>
        </p:nvGraphicFramePr>
        <p:xfrm>
          <a:off x="2455863" y="4206875"/>
          <a:ext cx="3873500" cy="852488"/>
        </p:xfrm>
        <a:graphic>
          <a:graphicData uri="http://schemas.openxmlformats.org/presentationml/2006/ole">
            <mc:AlternateContent xmlns:mc="http://schemas.openxmlformats.org/markup-compatibility/2006">
              <mc:Choice xmlns:v="urn:schemas-microsoft-com:vml" Requires="v">
                <p:oleObj spid="_x0000_s25727" name="Equation" r:id="rId7" imgW="1168400" imgH="228600" progId="Equation.DSMT4">
                  <p:embed/>
                </p:oleObj>
              </mc:Choice>
              <mc:Fallback>
                <p:oleObj name="Equation" r:id="rId7" imgW="11684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5863" y="4206875"/>
                        <a:ext cx="38735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2870" name="Text Box 6"/>
          <p:cNvSpPr txBox="1">
            <a:spLocks noChangeArrowheads="1"/>
          </p:cNvSpPr>
          <p:nvPr/>
        </p:nvSpPr>
        <p:spPr bwMode="auto">
          <a:xfrm>
            <a:off x="755650" y="5373688"/>
            <a:ext cx="8027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zh-CN" altLang="en-US" sz="4000">
                <a:solidFill>
                  <a:srgbClr val="000000"/>
                </a:solidFill>
                <a:latin typeface="Times New Roman" pitchFamily="18" charset="0"/>
                <a:ea typeface="楷体_GB2312" pitchFamily="49" charset="-122"/>
                <a:sym typeface="Symbol" pitchFamily="18" charset="2"/>
              </a:rPr>
              <a:t>拒绝</a:t>
            </a:r>
            <a:r>
              <a:rPr kumimoji="1" lang="en-US" altLang="zh-CN" sz="4000" i="1">
                <a:solidFill>
                  <a:srgbClr val="000000"/>
                </a:solidFill>
                <a:latin typeface="Times New Roman" pitchFamily="18" charset="0"/>
                <a:ea typeface="楷体_GB2312" pitchFamily="49" charset="-122"/>
              </a:rPr>
              <a:t>H</a:t>
            </a:r>
            <a:r>
              <a:rPr kumimoji="1" lang="en-US" altLang="zh-CN" sz="4000" baseline="-25000">
                <a:solidFill>
                  <a:srgbClr val="000000"/>
                </a:solidFill>
                <a:latin typeface="Times New Roman" pitchFamily="18" charset="0"/>
                <a:ea typeface="楷体_GB2312" pitchFamily="49" charset="-122"/>
              </a:rPr>
              <a:t>0 </a:t>
            </a:r>
            <a:r>
              <a:rPr kumimoji="1" lang="zh-CN" altLang="en-US" sz="4000">
                <a:solidFill>
                  <a:srgbClr val="000000"/>
                </a:solidFill>
                <a:latin typeface="Times New Roman" pitchFamily="18" charset="0"/>
                <a:ea typeface="楷体_GB2312" pitchFamily="49" charset="-122"/>
              </a:rPr>
              <a:t>即蛋的长度与不同鸟巢有关</a:t>
            </a:r>
            <a:r>
              <a:rPr kumimoji="1" lang="en-US" altLang="zh-CN" sz="4000">
                <a:solidFill>
                  <a:srgbClr val="000000"/>
                </a:solidFill>
                <a:latin typeface="Times New Roman" pitchFamily="18" charset="0"/>
                <a:ea typeface="楷体_GB2312" pitchFamily="49" charset="-122"/>
              </a:rPr>
              <a:t>.</a:t>
            </a:r>
          </a:p>
        </p:txBody>
      </p:sp>
    </p:spTree>
    <p:extLst>
      <p:ext uri="{BB962C8B-B14F-4D97-AF65-F5344CB8AC3E}">
        <p14:creationId xmlns:p14="http://schemas.microsoft.com/office/powerpoint/2010/main" val="2163734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7"/>
                                        </p:tgtEl>
                                        <p:attrNameLst>
                                          <p:attrName>style.visibility</p:attrName>
                                        </p:attrNameLst>
                                      </p:cBhvr>
                                      <p:to>
                                        <p:strVal val="visible"/>
                                      </p:to>
                                    </p:set>
                                    <p:animEffect transition="in" filter="wipe(left)">
                                      <p:cBhvr>
                                        <p:cTn id="7" dur="500"/>
                                        <p:tgtEl>
                                          <p:spTgt spid="292867"/>
                                        </p:tgtEl>
                                      </p:cBhvr>
                                    </p:animEffect>
                                  </p:childTnLst>
                                </p:cTn>
                              </p:par>
                            </p:childTnLst>
                          </p:cTn>
                        </p:par>
                        <p:par>
                          <p:cTn id="8" fill="hold" nodeType="afterGroup">
                            <p:stCondLst>
                              <p:cond delay="500"/>
                            </p:stCondLst>
                            <p:childTnLst>
                              <p:par>
                                <p:cTn id="9" presetID="22" presetClass="entr" presetSubtype="8" fill="hold" nodeType="afterEffect">
                                  <p:stCondLst>
                                    <p:cond delay="2000"/>
                                  </p:stCondLst>
                                  <p:childTnLst>
                                    <p:set>
                                      <p:cBhvr>
                                        <p:cTn id="10" dur="1" fill="hold">
                                          <p:stCondLst>
                                            <p:cond delay="0"/>
                                          </p:stCondLst>
                                        </p:cTn>
                                        <p:tgtEl>
                                          <p:spTgt spid="292868"/>
                                        </p:tgtEl>
                                        <p:attrNameLst>
                                          <p:attrName>style.visibility</p:attrName>
                                        </p:attrNameLst>
                                      </p:cBhvr>
                                      <p:to>
                                        <p:strVal val="visible"/>
                                      </p:to>
                                    </p:set>
                                    <p:animEffect transition="in" filter="wipe(left)">
                                      <p:cBhvr>
                                        <p:cTn id="11" dur="500"/>
                                        <p:tgtEl>
                                          <p:spTgt spid="2928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92866"/>
                                        </p:tgtEl>
                                        <p:attrNameLst>
                                          <p:attrName>style.visibility</p:attrName>
                                        </p:attrNameLst>
                                      </p:cBhvr>
                                      <p:to>
                                        <p:strVal val="visible"/>
                                      </p:to>
                                    </p:set>
                                    <p:animEffect transition="in" filter="wipe(left)">
                                      <p:cBhvr>
                                        <p:cTn id="16" dur="500"/>
                                        <p:tgtEl>
                                          <p:spTgt spid="2928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92869"/>
                                        </p:tgtEl>
                                        <p:attrNameLst>
                                          <p:attrName>style.visibility</p:attrName>
                                        </p:attrNameLst>
                                      </p:cBhvr>
                                      <p:to>
                                        <p:strVal val="visible"/>
                                      </p:to>
                                    </p:set>
                                    <p:anim calcmode="lin" valueType="num">
                                      <p:cBhvr additive="base">
                                        <p:cTn id="21" dur="500" fill="hold"/>
                                        <p:tgtEl>
                                          <p:spTgt spid="292869"/>
                                        </p:tgtEl>
                                        <p:attrNameLst>
                                          <p:attrName>ppt_x</p:attrName>
                                        </p:attrNameLst>
                                      </p:cBhvr>
                                      <p:tavLst>
                                        <p:tav tm="0">
                                          <p:val>
                                            <p:strVal val="#ppt_x"/>
                                          </p:val>
                                        </p:tav>
                                        <p:tav tm="100000">
                                          <p:val>
                                            <p:strVal val="#ppt_x"/>
                                          </p:val>
                                        </p:tav>
                                      </p:tavLst>
                                    </p:anim>
                                    <p:anim calcmode="lin" valueType="num">
                                      <p:cBhvr additive="base">
                                        <p:cTn id="22" dur="500" fill="hold"/>
                                        <p:tgtEl>
                                          <p:spTgt spid="29286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92870"/>
                                        </p:tgtEl>
                                        <p:attrNameLst>
                                          <p:attrName>style.visibility</p:attrName>
                                        </p:attrNameLst>
                                      </p:cBhvr>
                                      <p:to>
                                        <p:strVal val="visible"/>
                                      </p:to>
                                    </p:set>
                                    <p:anim calcmode="lin" valueType="num">
                                      <p:cBhvr additive="base">
                                        <p:cTn id="27" dur="500" fill="hold"/>
                                        <p:tgtEl>
                                          <p:spTgt spid="292870"/>
                                        </p:tgtEl>
                                        <p:attrNameLst>
                                          <p:attrName>ppt_x</p:attrName>
                                        </p:attrNameLst>
                                      </p:cBhvr>
                                      <p:tavLst>
                                        <p:tav tm="0">
                                          <p:val>
                                            <p:strVal val="#ppt_x"/>
                                          </p:val>
                                        </p:tav>
                                        <p:tav tm="100000">
                                          <p:val>
                                            <p:strVal val="#ppt_x"/>
                                          </p:val>
                                        </p:tav>
                                      </p:tavLst>
                                    </p:anim>
                                    <p:anim calcmode="lin" valueType="num">
                                      <p:cBhvr additive="base">
                                        <p:cTn id="28" dur="500" fill="hold"/>
                                        <p:tgtEl>
                                          <p:spTgt spid="2928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autoUpdateAnimBg="0"/>
      <p:bldP spid="2928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381000" y="2611438"/>
            <a:ext cx="1214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dirty="0">
                <a:solidFill>
                  <a:srgbClr val="000000"/>
                </a:solidFill>
                <a:latin typeface="Times New Roman" pitchFamily="18" charset="0"/>
                <a:ea typeface="楷体_GB2312" pitchFamily="49" charset="-122"/>
                <a:sym typeface="Symbol" pitchFamily="18" charset="2"/>
              </a:rPr>
              <a:t>  </a:t>
            </a:r>
            <a:r>
              <a:rPr kumimoji="1" lang="en-US" altLang="zh-CN" sz="3200" baseline="-25000" dirty="0">
                <a:solidFill>
                  <a:srgbClr val="000000"/>
                </a:solidFill>
                <a:latin typeface="Times New Roman" pitchFamily="18" charset="0"/>
                <a:ea typeface="楷体_GB2312" pitchFamily="49" charset="-122"/>
                <a:sym typeface="Symbol" pitchFamily="18" charset="2"/>
              </a:rPr>
              <a:t>0</a:t>
            </a:r>
            <a:endParaRPr kumimoji="1" lang="en-US" altLang="zh-CN" sz="3200" dirty="0">
              <a:solidFill>
                <a:srgbClr val="000000"/>
              </a:solidFill>
              <a:latin typeface="Times New Roman" pitchFamily="18" charset="0"/>
              <a:ea typeface="楷体_GB2312" pitchFamily="49" charset="-122"/>
            </a:endParaRPr>
          </a:p>
        </p:txBody>
      </p:sp>
      <p:sp>
        <p:nvSpPr>
          <p:cNvPr id="267267" name="Text Box 3"/>
          <p:cNvSpPr txBox="1">
            <a:spLocks noChangeArrowheads="1"/>
          </p:cNvSpPr>
          <p:nvPr/>
        </p:nvSpPr>
        <p:spPr bwMode="auto">
          <a:xfrm>
            <a:off x="1981200" y="2635250"/>
            <a:ext cx="137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dirty="0">
                <a:solidFill>
                  <a:srgbClr val="000000"/>
                </a:solidFill>
                <a:latin typeface="Times New Roman" pitchFamily="18" charset="0"/>
                <a:ea typeface="楷体_GB2312" pitchFamily="49" charset="-122"/>
                <a:sym typeface="Symbol" pitchFamily="18" charset="2"/>
              </a:rPr>
              <a:t> </a:t>
            </a:r>
            <a:r>
              <a:rPr kumimoji="1" lang="en-US" altLang="zh-CN" sz="3200" dirty="0">
                <a:solidFill>
                  <a:srgbClr val="000000"/>
                </a:solidFill>
                <a:latin typeface="Times New Roman" pitchFamily="18" charset="0"/>
                <a:ea typeface="楷体_GB2312" pitchFamily="49" charset="-122"/>
                <a:sym typeface="Symbol" pitchFamily="18" charset="2"/>
              </a:rPr>
              <a:t></a:t>
            </a:r>
            <a:r>
              <a:rPr kumimoji="1" lang="en-US" altLang="zh-CN" sz="3200" i="1" dirty="0">
                <a:solidFill>
                  <a:srgbClr val="000000"/>
                </a:solidFill>
                <a:latin typeface="Times New Roman" pitchFamily="18" charset="0"/>
                <a:ea typeface="楷体_GB2312" pitchFamily="49" charset="-122"/>
                <a:sym typeface="Symbol" pitchFamily="18" charset="2"/>
              </a:rPr>
              <a:t></a:t>
            </a:r>
            <a:r>
              <a:rPr kumimoji="1" lang="en-US" altLang="zh-CN" sz="3200" baseline="-25000" dirty="0">
                <a:solidFill>
                  <a:srgbClr val="000000"/>
                </a:solidFill>
                <a:latin typeface="Times New Roman" pitchFamily="18" charset="0"/>
                <a:ea typeface="楷体_GB2312" pitchFamily="49" charset="-122"/>
                <a:sym typeface="Symbol" pitchFamily="18" charset="2"/>
              </a:rPr>
              <a:t>0</a:t>
            </a:r>
            <a:endParaRPr kumimoji="1" lang="en-US" altLang="zh-CN" sz="3200" dirty="0">
              <a:solidFill>
                <a:srgbClr val="000000"/>
              </a:solidFill>
              <a:latin typeface="Times New Roman" pitchFamily="18" charset="0"/>
              <a:ea typeface="楷体_GB2312" pitchFamily="49" charset="-122"/>
            </a:endParaRPr>
          </a:p>
        </p:txBody>
      </p:sp>
      <p:sp>
        <p:nvSpPr>
          <p:cNvPr id="267268" name="Text Box 4"/>
          <p:cNvSpPr txBox="1">
            <a:spLocks noChangeArrowheads="1"/>
          </p:cNvSpPr>
          <p:nvPr/>
        </p:nvSpPr>
        <p:spPr bwMode="auto">
          <a:xfrm>
            <a:off x="304800" y="4114800"/>
            <a:ext cx="1584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a:solidFill>
                  <a:srgbClr val="FF0000"/>
                </a:solidFill>
                <a:latin typeface="Times New Roman" pitchFamily="18" charset="0"/>
                <a:ea typeface="楷体_GB2312" pitchFamily="49" charset="-122"/>
                <a:sym typeface="Symbol" pitchFamily="18" charset="2"/>
              </a:rPr>
              <a:t></a:t>
            </a:r>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sp>
        <p:nvSpPr>
          <p:cNvPr id="267269" name="Text Box 5"/>
          <p:cNvSpPr txBox="1">
            <a:spLocks noChangeArrowheads="1"/>
          </p:cNvSpPr>
          <p:nvPr/>
        </p:nvSpPr>
        <p:spPr bwMode="auto">
          <a:xfrm>
            <a:off x="304800" y="5638800"/>
            <a:ext cx="1431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a:solidFill>
                  <a:srgbClr val="FF0000"/>
                </a:solidFill>
                <a:latin typeface="Times New Roman" pitchFamily="18" charset="0"/>
                <a:ea typeface="楷体_GB2312" pitchFamily="49" charset="-122"/>
                <a:sym typeface="Symbol" pitchFamily="18" charset="2"/>
              </a:rPr>
              <a:t></a:t>
            </a:r>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sp>
        <p:nvSpPr>
          <p:cNvPr id="267270" name="Text Box 6"/>
          <p:cNvSpPr txBox="1">
            <a:spLocks noChangeArrowheads="1"/>
          </p:cNvSpPr>
          <p:nvPr/>
        </p:nvSpPr>
        <p:spPr bwMode="auto">
          <a:xfrm>
            <a:off x="1981200" y="4114800"/>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Math1"/>
              </a:rPr>
              <a:t>&lt;</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sp>
        <p:nvSpPr>
          <p:cNvPr id="267271" name="Text Box 7"/>
          <p:cNvSpPr txBox="1">
            <a:spLocks noChangeArrowheads="1"/>
          </p:cNvSpPr>
          <p:nvPr/>
        </p:nvSpPr>
        <p:spPr bwMode="auto">
          <a:xfrm>
            <a:off x="1981200" y="5638800"/>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dirty="0">
                <a:solidFill>
                  <a:srgbClr val="000000"/>
                </a:solidFill>
                <a:latin typeface="Times New Roman" pitchFamily="18" charset="0"/>
                <a:ea typeface="楷体_GB2312" pitchFamily="49" charset="-122"/>
                <a:sym typeface="Symbol" pitchFamily="18" charset="2"/>
              </a:rPr>
              <a:t></a:t>
            </a:r>
            <a:r>
              <a:rPr kumimoji="1" lang="en-US" altLang="zh-CN" sz="3200" dirty="0">
                <a:solidFill>
                  <a:srgbClr val="000000"/>
                </a:solidFill>
                <a:latin typeface="Times New Roman" pitchFamily="18" charset="0"/>
                <a:ea typeface="楷体_GB2312" pitchFamily="49" charset="-122"/>
                <a:sym typeface="Symbol" pitchFamily="18" charset="2"/>
              </a:rPr>
              <a:t> </a:t>
            </a:r>
            <a:r>
              <a:rPr kumimoji="1" lang="en-US" altLang="zh-CN" sz="3200" dirty="0">
                <a:solidFill>
                  <a:srgbClr val="000000"/>
                </a:solidFill>
                <a:latin typeface="Times New Roman" pitchFamily="18" charset="0"/>
                <a:ea typeface="楷体_GB2312" pitchFamily="49" charset="-122"/>
                <a:sym typeface="Math1"/>
              </a:rPr>
              <a:t>&gt;</a:t>
            </a:r>
            <a:r>
              <a:rPr kumimoji="1" lang="en-US" altLang="zh-CN" sz="3200" dirty="0">
                <a:solidFill>
                  <a:srgbClr val="000000"/>
                </a:solidFill>
                <a:latin typeface="Times New Roman" pitchFamily="18" charset="0"/>
                <a:ea typeface="楷体_GB2312" pitchFamily="49" charset="-122"/>
                <a:sym typeface="Symbol" pitchFamily="18" charset="2"/>
              </a:rPr>
              <a:t> </a:t>
            </a:r>
            <a:r>
              <a:rPr kumimoji="1" lang="en-US" altLang="zh-CN" sz="3200" i="1" dirty="0">
                <a:solidFill>
                  <a:srgbClr val="000000"/>
                </a:solidFill>
                <a:latin typeface="Times New Roman" pitchFamily="18" charset="0"/>
                <a:ea typeface="楷体_GB2312" pitchFamily="49" charset="-122"/>
                <a:sym typeface="Symbol" pitchFamily="18" charset="2"/>
              </a:rPr>
              <a:t></a:t>
            </a:r>
            <a:r>
              <a:rPr kumimoji="1" lang="en-US" altLang="zh-CN" sz="3200" baseline="-25000" dirty="0">
                <a:solidFill>
                  <a:srgbClr val="000000"/>
                </a:solidFill>
                <a:latin typeface="Times New Roman" pitchFamily="18" charset="0"/>
                <a:ea typeface="楷体_GB2312" pitchFamily="49" charset="-122"/>
                <a:sym typeface="Symbol" pitchFamily="18" charset="2"/>
              </a:rPr>
              <a:t>0</a:t>
            </a:r>
            <a:endParaRPr kumimoji="1" lang="en-US" altLang="zh-CN" sz="3200" dirty="0">
              <a:solidFill>
                <a:srgbClr val="000000"/>
              </a:solidFill>
              <a:latin typeface="Times New Roman" pitchFamily="18" charset="0"/>
              <a:ea typeface="楷体_GB2312" pitchFamily="49" charset="-122"/>
            </a:endParaRPr>
          </a:p>
        </p:txBody>
      </p:sp>
      <p:graphicFrame>
        <p:nvGraphicFramePr>
          <p:cNvPr id="267272" name="Object 8"/>
          <p:cNvGraphicFramePr>
            <a:graphicFrameLocks noChangeAspect="1"/>
          </p:cNvGraphicFramePr>
          <p:nvPr>
            <p:extLst>
              <p:ext uri="{D42A27DB-BD31-4B8C-83A1-F6EECF244321}">
                <p14:modId xmlns:p14="http://schemas.microsoft.com/office/powerpoint/2010/main" val="2539994687"/>
              </p:ext>
            </p:extLst>
          </p:nvPr>
        </p:nvGraphicFramePr>
        <p:xfrm>
          <a:off x="7150101" y="2584451"/>
          <a:ext cx="1622549" cy="1009109"/>
        </p:xfrm>
        <a:graphic>
          <a:graphicData uri="http://schemas.openxmlformats.org/presentationml/2006/ole">
            <mc:AlternateContent xmlns:mc="http://schemas.openxmlformats.org/markup-compatibility/2006">
              <mc:Choice xmlns:v="urn:schemas-microsoft-com:vml" Requires="v">
                <p:oleObj spid="_x0000_s3279" name="Equation" r:id="rId4" imgW="571320" imgH="355320" progId="Equation.DSMT4">
                  <p:embed/>
                </p:oleObj>
              </mc:Choice>
              <mc:Fallback>
                <p:oleObj name="Equation" r:id="rId4" imgW="571320" imgH="355320" progId="Equation.DSMT4">
                  <p:embed/>
                  <p:pic>
                    <p:nvPicPr>
                      <p:cNvPr id="0" name=""/>
                      <p:cNvPicPr>
                        <a:picLocks noChangeAspect="1" noChangeArrowheads="1"/>
                      </p:cNvPicPr>
                      <p:nvPr/>
                    </p:nvPicPr>
                    <p:blipFill>
                      <a:blip r:embed="rId5"/>
                      <a:srcRect/>
                      <a:stretch>
                        <a:fillRect/>
                      </a:stretch>
                    </p:blipFill>
                    <p:spPr bwMode="auto">
                      <a:xfrm>
                        <a:off x="7150101" y="2584451"/>
                        <a:ext cx="1622549" cy="10091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3" name="Object 9"/>
          <p:cNvGraphicFramePr>
            <a:graphicFrameLocks noChangeAspect="1"/>
          </p:cNvGraphicFramePr>
          <p:nvPr>
            <p:extLst>
              <p:ext uri="{D42A27DB-BD31-4B8C-83A1-F6EECF244321}">
                <p14:modId xmlns:p14="http://schemas.microsoft.com/office/powerpoint/2010/main" val="2719125911"/>
              </p:ext>
            </p:extLst>
          </p:nvPr>
        </p:nvGraphicFramePr>
        <p:xfrm>
          <a:off x="7231063" y="4186238"/>
          <a:ext cx="1446212" cy="619125"/>
        </p:xfrm>
        <a:graphic>
          <a:graphicData uri="http://schemas.openxmlformats.org/presentationml/2006/ole">
            <mc:AlternateContent xmlns:mc="http://schemas.openxmlformats.org/markup-compatibility/2006">
              <mc:Choice xmlns:v="urn:schemas-microsoft-com:vml" Requires="v">
                <p:oleObj spid="_x0000_s3280" name="Equation" r:id="rId6" imgW="533160" imgH="228600" progId="Equation.DSMT4">
                  <p:embed/>
                </p:oleObj>
              </mc:Choice>
              <mc:Fallback>
                <p:oleObj name="Equation" r:id="rId6" imgW="533160" imgH="228600" progId="Equation.DSMT4">
                  <p:embed/>
                  <p:pic>
                    <p:nvPicPr>
                      <p:cNvPr id="0" name=""/>
                      <p:cNvPicPr>
                        <a:picLocks noChangeAspect="1" noChangeArrowheads="1"/>
                      </p:cNvPicPr>
                      <p:nvPr/>
                    </p:nvPicPr>
                    <p:blipFill>
                      <a:blip r:embed="rId7"/>
                      <a:srcRect/>
                      <a:stretch>
                        <a:fillRect/>
                      </a:stretch>
                    </p:blipFill>
                    <p:spPr bwMode="auto">
                      <a:xfrm>
                        <a:off x="7231063" y="4186238"/>
                        <a:ext cx="1446212"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4" name="Object 10"/>
          <p:cNvGraphicFramePr>
            <a:graphicFrameLocks noChangeAspect="1"/>
          </p:cNvGraphicFramePr>
          <p:nvPr>
            <p:extLst>
              <p:ext uri="{D42A27DB-BD31-4B8C-83A1-F6EECF244321}">
                <p14:modId xmlns:p14="http://schemas.microsoft.com/office/powerpoint/2010/main" val="4124505341"/>
              </p:ext>
            </p:extLst>
          </p:nvPr>
        </p:nvGraphicFramePr>
        <p:xfrm>
          <a:off x="7226301" y="5578475"/>
          <a:ext cx="1297181" cy="667512"/>
        </p:xfrm>
        <a:graphic>
          <a:graphicData uri="http://schemas.openxmlformats.org/presentationml/2006/ole">
            <mc:AlternateContent xmlns:mc="http://schemas.openxmlformats.org/markup-compatibility/2006">
              <mc:Choice xmlns:v="urn:schemas-microsoft-com:vml" Requires="v">
                <p:oleObj spid="_x0000_s3281" name="Equation" r:id="rId8" imgW="444240" imgH="228600" progId="Equation.DSMT4">
                  <p:embed/>
                </p:oleObj>
              </mc:Choice>
              <mc:Fallback>
                <p:oleObj name="Equation" r:id="rId8" imgW="444240" imgH="228600" progId="Equation.DSMT4">
                  <p:embed/>
                  <p:pic>
                    <p:nvPicPr>
                      <p:cNvPr id="0" name=""/>
                      <p:cNvPicPr>
                        <a:picLocks noChangeAspect="1" noChangeArrowheads="1"/>
                      </p:cNvPicPr>
                      <p:nvPr/>
                    </p:nvPicPr>
                    <p:blipFill>
                      <a:blip r:embed="rId9"/>
                      <a:srcRect/>
                      <a:stretch>
                        <a:fillRect/>
                      </a:stretch>
                    </p:blipFill>
                    <p:spPr bwMode="auto">
                      <a:xfrm>
                        <a:off x="7226301" y="5578475"/>
                        <a:ext cx="1297181" cy="66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75" name="Text Box 11"/>
          <p:cNvSpPr txBox="1">
            <a:spLocks noChangeArrowheads="1"/>
          </p:cNvSpPr>
          <p:nvPr/>
        </p:nvSpPr>
        <p:spPr bwMode="auto">
          <a:xfrm>
            <a:off x="2743200" y="187325"/>
            <a:ext cx="3816350" cy="650875"/>
          </a:xfrm>
          <a:prstGeom prst="rect">
            <a:avLst/>
          </a:prstGeom>
          <a:noFill/>
          <a:ln w="9525">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600" b="1">
                <a:solidFill>
                  <a:srgbClr val="000000"/>
                </a:solidFill>
                <a:latin typeface="黑体" pitchFamily="49" charset="-122"/>
                <a:ea typeface="黑体" pitchFamily="49" charset="-122"/>
              </a:rPr>
              <a:t>U </a:t>
            </a:r>
            <a:r>
              <a:rPr kumimoji="1" lang="zh-CN" altLang="en-US" sz="3600" b="1">
                <a:solidFill>
                  <a:srgbClr val="000000"/>
                </a:solidFill>
                <a:latin typeface="黑体" pitchFamily="49" charset="-122"/>
                <a:ea typeface="黑体" pitchFamily="49" charset="-122"/>
              </a:rPr>
              <a:t>检验法</a:t>
            </a:r>
            <a:r>
              <a:rPr kumimoji="1" lang="zh-CN" altLang="en-US" sz="3600" b="1">
                <a:solidFill>
                  <a:srgbClr val="000000"/>
                </a:solidFill>
                <a:latin typeface="Times New Roman" pitchFamily="18" charset="0"/>
                <a:ea typeface="楷体_GB2312" pitchFamily="49" charset="-122"/>
              </a:rPr>
              <a:t> </a:t>
            </a:r>
            <a:r>
              <a:rPr kumimoji="1" lang="en-US" altLang="zh-CN" sz="3600" b="1">
                <a:solidFill>
                  <a:srgbClr val="000000"/>
                </a:solidFill>
                <a:latin typeface="Times New Roman" pitchFamily="18" charset="0"/>
                <a:ea typeface="楷体_GB2312" pitchFamily="49" charset="-122"/>
              </a:rPr>
              <a:t>(</a:t>
            </a:r>
            <a:r>
              <a:rPr kumimoji="1" lang="en-US" altLang="zh-CN" sz="3200" b="1">
                <a:solidFill>
                  <a:srgbClr val="000000"/>
                </a:solidFill>
                <a:latin typeface="宋体" pitchFamily="2" charset="-122"/>
                <a:sym typeface="Symbol" pitchFamily="18" charset="2"/>
              </a:rPr>
              <a:t></a:t>
            </a:r>
            <a:r>
              <a:rPr kumimoji="1" lang="en-US" altLang="zh-CN" sz="3200" b="1" baseline="30000">
                <a:solidFill>
                  <a:srgbClr val="000000"/>
                </a:solidFill>
                <a:latin typeface="宋体" pitchFamily="2" charset="-122"/>
                <a:sym typeface="Symbol" pitchFamily="18" charset="2"/>
              </a:rPr>
              <a:t>2 </a:t>
            </a:r>
            <a:r>
              <a:rPr kumimoji="1" lang="zh-CN" altLang="en-US" sz="3200" b="1">
                <a:solidFill>
                  <a:srgbClr val="000000"/>
                </a:solidFill>
                <a:latin typeface="宋体" pitchFamily="2" charset="-122"/>
                <a:sym typeface="Symbol" pitchFamily="18" charset="2"/>
              </a:rPr>
              <a:t>已知</a:t>
            </a:r>
            <a:r>
              <a:rPr kumimoji="1" lang="en-US" altLang="zh-CN" sz="3200" b="1">
                <a:solidFill>
                  <a:srgbClr val="000000"/>
                </a:solidFill>
                <a:latin typeface="宋体" pitchFamily="2" charset="-122"/>
                <a:sym typeface="Symbol" pitchFamily="18" charset="2"/>
              </a:rPr>
              <a:t>)</a:t>
            </a:r>
          </a:p>
        </p:txBody>
      </p:sp>
      <p:grpSp>
        <p:nvGrpSpPr>
          <p:cNvPr id="2" name="Group 12"/>
          <p:cNvGrpSpPr>
            <a:grpSpLocks/>
          </p:cNvGrpSpPr>
          <p:nvPr/>
        </p:nvGrpSpPr>
        <p:grpSpPr bwMode="auto">
          <a:xfrm>
            <a:off x="304800" y="3810000"/>
            <a:ext cx="8839200" cy="0"/>
            <a:chOff x="192" y="2256"/>
            <a:chExt cx="5568" cy="0"/>
          </a:xfrm>
        </p:grpSpPr>
        <p:sp>
          <p:nvSpPr>
            <p:cNvPr id="5150" name="Line 13"/>
            <p:cNvSpPr>
              <a:spLocks noChangeShapeType="1"/>
            </p:cNvSpPr>
            <p:nvPr/>
          </p:nvSpPr>
          <p:spPr bwMode="auto">
            <a:xfrm>
              <a:off x="192" y="2256"/>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1" name="Line 14"/>
            <p:cNvSpPr>
              <a:spLocks noChangeShapeType="1"/>
            </p:cNvSpPr>
            <p:nvPr/>
          </p:nvSpPr>
          <p:spPr bwMode="auto">
            <a:xfrm>
              <a:off x="4320" y="2256"/>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5"/>
          <p:cNvGrpSpPr>
            <a:grpSpLocks/>
          </p:cNvGrpSpPr>
          <p:nvPr/>
        </p:nvGrpSpPr>
        <p:grpSpPr bwMode="auto">
          <a:xfrm>
            <a:off x="304800" y="5334000"/>
            <a:ext cx="8839200" cy="0"/>
            <a:chOff x="192" y="3312"/>
            <a:chExt cx="5568" cy="0"/>
          </a:xfrm>
        </p:grpSpPr>
        <p:sp>
          <p:nvSpPr>
            <p:cNvPr id="5148" name="Line 16"/>
            <p:cNvSpPr>
              <a:spLocks noChangeShapeType="1"/>
            </p:cNvSpPr>
            <p:nvPr/>
          </p:nvSpPr>
          <p:spPr bwMode="auto">
            <a:xfrm>
              <a:off x="192" y="3312"/>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9" name="Line 17"/>
            <p:cNvSpPr>
              <a:spLocks noChangeShapeType="1"/>
            </p:cNvSpPr>
            <p:nvPr/>
          </p:nvSpPr>
          <p:spPr bwMode="auto">
            <a:xfrm>
              <a:off x="4320" y="3312"/>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7282" name="Line 18"/>
          <p:cNvSpPr>
            <a:spLocks noChangeShapeType="1"/>
          </p:cNvSpPr>
          <p:nvPr/>
        </p:nvSpPr>
        <p:spPr bwMode="auto">
          <a:xfrm>
            <a:off x="381000" y="6781800"/>
            <a:ext cx="876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19"/>
          <p:cNvGrpSpPr>
            <a:grpSpLocks/>
          </p:cNvGrpSpPr>
          <p:nvPr/>
        </p:nvGrpSpPr>
        <p:grpSpPr bwMode="auto">
          <a:xfrm>
            <a:off x="228600" y="1066800"/>
            <a:ext cx="8915400" cy="5715000"/>
            <a:chOff x="240" y="672"/>
            <a:chExt cx="5520" cy="3600"/>
          </a:xfrm>
        </p:grpSpPr>
        <p:sp>
          <p:nvSpPr>
            <p:cNvPr id="5139" name="Line 20"/>
            <p:cNvSpPr>
              <a:spLocks noChangeShapeType="1"/>
            </p:cNvSpPr>
            <p:nvPr/>
          </p:nvSpPr>
          <p:spPr bwMode="auto">
            <a:xfrm flipH="1">
              <a:off x="1104" y="672"/>
              <a:ext cx="0" cy="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0" name="Line 21"/>
            <p:cNvSpPr>
              <a:spLocks noChangeShapeType="1"/>
            </p:cNvSpPr>
            <p:nvPr/>
          </p:nvSpPr>
          <p:spPr bwMode="auto">
            <a:xfrm flipH="1">
              <a:off x="2208" y="672"/>
              <a:ext cx="0" cy="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1" name="Line 22"/>
            <p:cNvSpPr>
              <a:spLocks noChangeShapeType="1"/>
            </p:cNvSpPr>
            <p:nvPr/>
          </p:nvSpPr>
          <p:spPr bwMode="auto">
            <a:xfrm>
              <a:off x="4320" y="672"/>
              <a:ext cx="0" cy="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2" name="Text Box 23"/>
            <p:cNvSpPr txBox="1">
              <a:spLocks noChangeArrowheads="1"/>
            </p:cNvSpPr>
            <p:nvPr/>
          </p:nvSpPr>
          <p:spPr bwMode="auto">
            <a:xfrm>
              <a:off x="288" y="720"/>
              <a:ext cx="86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原假设</a:t>
              </a: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endParaRPr kumimoji="1" lang="en-US" altLang="zh-CN" sz="3200">
                <a:solidFill>
                  <a:srgbClr val="000000"/>
                </a:solidFill>
                <a:latin typeface="Times New Roman" pitchFamily="18" charset="0"/>
                <a:ea typeface="楷体_GB2312" pitchFamily="49" charset="-122"/>
              </a:endParaRPr>
            </a:p>
          </p:txBody>
        </p:sp>
        <p:sp>
          <p:nvSpPr>
            <p:cNvPr id="5143" name="Text Box 24"/>
            <p:cNvSpPr txBox="1">
              <a:spLocks noChangeArrowheads="1"/>
            </p:cNvSpPr>
            <p:nvPr/>
          </p:nvSpPr>
          <p:spPr bwMode="auto">
            <a:xfrm>
              <a:off x="1200" y="720"/>
              <a:ext cx="112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dirty="0">
                  <a:solidFill>
                    <a:srgbClr val="000000"/>
                  </a:solidFill>
                  <a:latin typeface="Times New Roman" pitchFamily="18" charset="0"/>
                  <a:ea typeface="楷体_GB2312" pitchFamily="49" charset="-122"/>
                </a:rPr>
                <a:t>备择假设</a:t>
              </a:r>
            </a:p>
            <a:p>
              <a:pPr eaLnBrk="1" hangingPunct="1"/>
              <a:r>
                <a:rPr kumimoji="1" lang="zh-CN" altLang="en-US" sz="3200" dirty="0">
                  <a:solidFill>
                    <a:srgbClr val="000000"/>
                  </a:solidFill>
                  <a:latin typeface="Times New Roman" pitchFamily="18" charset="0"/>
                  <a:ea typeface="楷体_GB2312" pitchFamily="49" charset="-122"/>
                </a:rPr>
                <a:t>     </a:t>
              </a:r>
              <a:r>
                <a:rPr kumimoji="1" lang="en-US" altLang="zh-CN" sz="3200" i="1" dirty="0">
                  <a:solidFill>
                    <a:srgbClr val="000000"/>
                  </a:solidFill>
                  <a:latin typeface="Times New Roman" pitchFamily="18" charset="0"/>
                  <a:ea typeface="楷体_GB2312" pitchFamily="49" charset="-122"/>
                </a:rPr>
                <a:t>H</a:t>
              </a:r>
              <a:r>
                <a:rPr kumimoji="1" lang="en-US" altLang="zh-CN" sz="3200" baseline="-25000" dirty="0">
                  <a:solidFill>
                    <a:srgbClr val="000000"/>
                  </a:solidFill>
                  <a:latin typeface="Times New Roman" pitchFamily="18" charset="0"/>
                  <a:ea typeface="楷体_GB2312" pitchFamily="49" charset="-122"/>
                </a:rPr>
                <a:t>1</a:t>
              </a:r>
              <a:endParaRPr kumimoji="1" lang="en-US" altLang="zh-CN" sz="3200" dirty="0">
                <a:solidFill>
                  <a:srgbClr val="000000"/>
                </a:solidFill>
                <a:latin typeface="Times New Roman" pitchFamily="18" charset="0"/>
                <a:ea typeface="楷体_GB2312" pitchFamily="49" charset="-122"/>
              </a:endParaRPr>
            </a:p>
          </p:txBody>
        </p:sp>
        <p:sp>
          <p:nvSpPr>
            <p:cNvPr id="5144" name="Text Box 25"/>
            <p:cNvSpPr txBox="1">
              <a:spLocks noChangeArrowheads="1"/>
            </p:cNvSpPr>
            <p:nvPr/>
          </p:nvSpPr>
          <p:spPr bwMode="auto">
            <a:xfrm>
              <a:off x="2384" y="687"/>
              <a:ext cx="188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dirty="0">
                  <a:solidFill>
                    <a:srgbClr val="000000"/>
                  </a:solidFill>
                  <a:latin typeface="Times New Roman" pitchFamily="18" charset="0"/>
                  <a:ea typeface="楷体_GB2312" pitchFamily="49" charset="-122"/>
                </a:rPr>
                <a:t>检验统计量及其</a:t>
              </a:r>
            </a:p>
            <a:p>
              <a:pPr algn="ctr" eaLnBrk="1" hangingPunct="1"/>
              <a:r>
                <a:rPr kumimoji="1" lang="en-US" altLang="zh-CN" sz="3200" i="1" dirty="0">
                  <a:solidFill>
                    <a:srgbClr val="000000"/>
                  </a:solidFill>
                  <a:latin typeface="Times New Roman" pitchFamily="18" charset="0"/>
                  <a:ea typeface="楷体_GB2312" pitchFamily="49" charset="-122"/>
                </a:rPr>
                <a:t>H</a:t>
              </a:r>
              <a:r>
                <a:rPr kumimoji="1" lang="en-US" altLang="zh-CN" sz="3200" baseline="-25000" dirty="0">
                  <a:solidFill>
                    <a:srgbClr val="000000"/>
                  </a:solidFill>
                  <a:latin typeface="Times New Roman" pitchFamily="18" charset="0"/>
                  <a:ea typeface="楷体_GB2312" pitchFamily="49" charset="-122"/>
                </a:rPr>
                <a:t>0</a:t>
              </a:r>
              <a:r>
                <a:rPr kumimoji="1" lang="zh-CN" altLang="zh-CN" sz="3200" dirty="0">
                  <a:solidFill>
                    <a:srgbClr val="000000"/>
                  </a:solidFill>
                  <a:latin typeface="Times New Roman" pitchFamily="18" charset="0"/>
                  <a:ea typeface="楷体_GB2312" pitchFamily="49" charset="-122"/>
                </a:rPr>
                <a:t>为真时的分布</a:t>
              </a:r>
              <a:endParaRPr kumimoji="1" lang="zh-CN" altLang="en-US" sz="3200" dirty="0">
                <a:solidFill>
                  <a:srgbClr val="000000"/>
                </a:solidFill>
                <a:latin typeface="Times New Roman" pitchFamily="18" charset="0"/>
                <a:ea typeface="楷体_GB2312" pitchFamily="49" charset="-122"/>
              </a:endParaRPr>
            </a:p>
          </p:txBody>
        </p:sp>
        <p:sp>
          <p:nvSpPr>
            <p:cNvPr id="5145" name="Text Box 26"/>
            <p:cNvSpPr txBox="1">
              <a:spLocks noChangeArrowheads="1"/>
            </p:cNvSpPr>
            <p:nvPr/>
          </p:nvSpPr>
          <p:spPr bwMode="auto">
            <a:xfrm>
              <a:off x="4732" y="816"/>
              <a:ext cx="8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p>
          </p:txBody>
        </p:sp>
        <p:sp>
          <p:nvSpPr>
            <p:cNvPr id="5146" name="Line 27"/>
            <p:cNvSpPr>
              <a:spLocks noChangeShapeType="1"/>
            </p:cNvSpPr>
            <p:nvPr/>
          </p:nvSpPr>
          <p:spPr bwMode="auto">
            <a:xfrm>
              <a:off x="240" y="1440"/>
              <a:ext cx="55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7" name="Line 28"/>
            <p:cNvSpPr>
              <a:spLocks noChangeShapeType="1"/>
            </p:cNvSpPr>
            <p:nvPr/>
          </p:nvSpPr>
          <p:spPr bwMode="auto">
            <a:xfrm>
              <a:off x="240" y="672"/>
              <a:ext cx="55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67293" name="Object 29"/>
          <p:cNvGraphicFramePr>
            <a:graphicFrameLocks noChangeAspect="1"/>
          </p:cNvGraphicFramePr>
          <p:nvPr>
            <p:extLst>
              <p:ext uri="{D42A27DB-BD31-4B8C-83A1-F6EECF244321}">
                <p14:modId xmlns:p14="http://schemas.microsoft.com/office/powerpoint/2010/main" val="1170125938"/>
              </p:ext>
            </p:extLst>
          </p:nvPr>
        </p:nvGraphicFramePr>
        <p:xfrm>
          <a:off x="3949268" y="2968192"/>
          <a:ext cx="2171016" cy="1230174"/>
        </p:xfrm>
        <a:graphic>
          <a:graphicData uri="http://schemas.openxmlformats.org/presentationml/2006/ole">
            <mc:AlternateContent xmlns:mc="http://schemas.openxmlformats.org/markup-compatibility/2006">
              <mc:Choice xmlns:v="urn:schemas-microsoft-com:vml" Requires="v">
                <p:oleObj spid="_x0000_s3282" name="Equation" r:id="rId10" imgW="761760" imgH="431640" progId="Equation.DSMT4">
                  <p:embed/>
                </p:oleObj>
              </mc:Choice>
              <mc:Fallback>
                <p:oleObj name="Equation" r:id="rId10" imgW="761760" imgH="431640" progId="Equation.DSMT4">
                  <p:embed/>
                  <p:pic>
                    <p:nvPicPr>
                      <p:cNvPr id="0" name=""/>
                      <p:cNvPicPr>
                        <a:picLocks noChangeAspect="1" noChangeArrowheads="1"/>
                      </p:cNvPicPr>
                      <p:nvPr/>
                    </p:nvPicPr>
                    <p:blipFill>
                      <a:blip r:embed="rId11"/>
                      <a:srcRect/>
                      <a:stretch>
                        <a:fillRect/>
                      </a:stretch>
                    </p:blipFill>
                    <p:spPr bwMode="auto">
                      <a:xfrm>
                        <a:off x="3949268" y="2968192"/>
                        <a:ext cx="2171016" cy="1230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94" name="Object 30"/>
          <p:cNvGraphicFramePr>
            <a:graphicFrameLocks noChangeAspect="1"/>
          </p:cNvGraphicFramePr>
          <p:nvPr>
            <p:extLst>
              <p:ext uri="{D42A27DB-BD31-4B8C-83A1-F6EECF244321}">
                <p14:modId xmlns:p14="http://schemas.microsoft.com/office/powerpoint/2010/main" val="3349717613"/>
              </p:ext>
            </p:extLst>
          </p:nvPr>
        </p:nvGraphicFramePr>
        <p:xfrm>
          <a:off x="4070351" y="4357688"/>
          <a:ext cx="2077747" cy="678154"/>
        </p:xfrm>
        <a:graphic>
          <a:graphicData uri="http://schemas.openxmlformats.org/presentationml/2006/ole">
            <mc:AlternateContent xmlns:mc="http://schemas.openxmlformats.org/markup-compatibility/2006">
              <mc:Choice xmlns:v="urn:schemas-microsoft-com:vml" Requires="v">
                <p:oleObj spid="_x0000_s3283" name="Equation" r:id="rId12" imgW="622080" imgH="203040" progId="Equation.DSMT4">
                  <p:embed/>
                </p:oleObj>
              </mc:Choice>
              <mc:Fallback>
                <p:oleObj name="Equation" r:id="rId12" imgW="622080" imgH="203040" progId="Equation.DSMT4">
                  <p:embed/>
                  <p:pic>
                    <p:nvPicPr>
                      <p:cNvPr id="0" name=""/>
                      <p:cNvPicPr>
                        <a:picLocks noChangeAspect="1" noChangeArrowheads="1"/>
                      </p:cNvPicPr>
                      <p:nvPr/>
                    </p:nvPicPr>
                    <p:blipFill>
                      <a:blip r:embed="rId13"/>
                      <a:srcRect/>
                      <a:stretch>
                        <a:fillRect/>
                      </a:stretch>
                    </p:blipFill>
                    <p:spPr bwMode="auto">
                      <a:xfrm>
                        <a:off x="4070351" y="4357688"/>
                        <a:ext cx="2077747" cy="678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Box 30"/>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394790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7275"/>
                                        </p:tgtEl>
                                        <p:attrNameLst>
                                          <p:attrName>style.visibility</p:attrName>
                                        </p:attrNameLst>
                                      </p:cBhvr>
                                      <p:to>
                                        <p:strVal val="visible"/>
                                      </p:to>
                                    </p:set>
                                    <p:animEffect transition="in" filter="wipe(up)">
                                      <p:cBhvr>
                                        <p:cTn id="7" dur="500"/>
                                        <p:tgtEl>
                                          <p:spTgt spid="267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7266"/>
                                        </p:tgtEl>
                                        <p:attrNameLst>
                                          <p:attrName>style.visibility</p:attrName>
                                        </p:attrNameLst>
                                      </p:cBhvr>
                                      <p:to>
                                        <p:strVal val="visible"/>
                                      </p:to>
                                    </p:set>
                                    <p:animEffect transition="in" filter="wipe(up)">
                                      <p:cBhvr>
                                        <p:cTn id="17" dur="500"/>
                                        <p:tgtEl>
                                          <p:spTgt spid="2672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7267"/>
                                        </p:tgtEl>
                                        <p:attrNameLst>
                                          <p:attrName>style.visibility</p:attrName>
                                        </p:attrNameLst>
                                      </p:cBhvr>
                                      <p:to>
                                        <p:strVal val="visible"/>
                                      </p:to>
                                    </p:set>
                                    <p:animEffect transition="in" filter="wipe(up)">
                                      <p:cBhvr>
                                        <p:cTn id="22" dur="500"/>
                                        <p:tgtEl>
                                          <p:spTgt spid="2672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7293"/>
                                        </p:tgtEl>
                                        <p:attrNameLst>
                                          <p:attrName>style.visibility</p:attrName>
                                        </p:attrNameLst>
                                      </p:cBhvr>
                                      <p:to>
                                        <p:strVal val="visible"/>
                                      </p:to>
                                    </p:set>
                                    <p:animEffect transition="in" filter="wipe(left)">
                                      <p:cBhvr>
                                        <p:cTn id="27" dur="3000"/>
                                        <p:tgtEl>
                                          <p:spTgt spid="267293"/>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267294"/>
                                        </p:tgtEl>
                                        <p:attrNameLst>
                                          <p:attrName>style.visibility</p:attrName>
                                        </p:attrNameLst>
                                      </p:cBhvr>
                                      <p:to>
                                        <p:strVal val="visible"/>
                                      </p:to>
                                    </p:set>
                                    <p:animEffect transition="in" filter="wipe(left)">
                                      <p:cBhvr>
                                        <p:cTn id="31" dur="3000"/>
                                        <p:tgtEl>
                                          <p:spTgt spid="26729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67272"/>
                                        </p:tgtEl>
                                        <p:attrNameLst>
                                          <p:attrName>style.visibility</p:attrName>
                                        </p:attrNameLst>
                                      </p:cBhvr>
                                      <p:to>
                                        <p:strVal val="visible"/>
                                      </p:to>
                                    </p:set>
                                    <p:animEffect transition="in" filter="wipe(up)">
                                      <p:cBhvr>
                                        <p:cTn id="36" dur="500"/>
                                        <p:tgtEl>
                                          <p:spTgt spid="26727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up)">
                                      <p:cBhvr>
                                        <p:cTn id="41" dur="500"/>
                                        <p:tgtEl>
                                          <p:spTgt spid="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67268"/>
                                        </p:tgtEl>
                                        <p:attrNameLst>
                                          <p:attrName>style.visibility</p:attrName>
                                        </p:attrNameLst>
                                      </p:cBhvr>
                                      <p:to>
                                        <p:strVal val="visible"/>
                                      </p:to>
                                    </p:set>
                                    <p:animEffect transition="in" filter="wipe(up)">
                                      <p:cBhvr>
                                        <p:cTn id="46" dur="500"/>
                                        <p:tgtEl>
                                          <p:spTgt spid="26726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67270"/>
                                        </p:tgtEl>
                                        <p:attrNameLst>
                                          <p:attrName>style.visibility</p:attrName>
                                        </p:attrNameLst>
                                      </p:cBhvr>
                                      <p:to>
                                        <p:strVal val="visible"/>
                                      </p:to>
                                    </p:set>
                                    <p:animEffect transition="in" filter="wipe(up)">
                                      <p:cBhvr>
                                        <p:cTn id="51" dur="500"/>
                                        <p:tgtEl>
                                          <p:spTgt spid="26727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267273"/>
                                        </p:tgtEl>
                                        <p:attrNameLst>
                                          <p:attrName>style.visibility</p:attrName>
                                        </p:attrNameLst>
                                      </p:cBhvr>
                                      <p:to>
                                        <p:strVal val="visible"/>
                                      </p:to>
                                    </p:set>
                                    <p:animEffect transition="in" filter="wipe(up)">
                                      <p:cBhvr>
                                        <p:cTn id="56" dur="500"/>
                                        <p:tgtEl>
                                          <p:spTgt spid="26727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up)">
                                      <p:cBhvr>
                                        <p:cTn id="61" dur="500"/>
                                        <p:tgtEl>
                                          <p:spTgt spid="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67269"/>
                                        </p:tgtEl>
                                        <p:attrNameLst>
                                          <p:attrName>style.visibility</p:attrName>
                                        </p:attrNameLst>
                                      </p:cBhvr>
                                      <p:to>
                                        <p:strVal val="visible"/>
                                      </p:to>
                                    </p:set>
                                    <p:animEffect transition="in" filter="wipe(up)">
                                      <p:cBhvr>
                                        <p:cTn id="66" dur="500"/>
                                        <p:tgtEl>
                                          <p:spTgt spid="26726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67271"/>
                                        </p:tgtEl>
                                        <p:attrNameLst>
                                          <p:attrName>style.visibility</p:attrName>
                                        </p:attrNameLst>
                                      </p:cBhvr>
                                      <p:to>
                                        <p:strVal val="visible"/>
                                      </p:to>
                                    </p:set>
                                    <p:animEffect transition="in" filter="wipe(up)">
                                      <p:cBhvr>
                                        <p:cTn id="71" dur="500"/>
                                        <p:tgtEl>
                                          <p:spTgt spid="26727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267274"/>
                                        </p:tgtEl>
                                        <p:attrNameLst>
                                          <p:attrName>style.visibility</p:attrName>
                                        </p:attrNameLst>
                                      </p:cBhvr>
                                      <p:to>
                                        <p:strVal val="visible"/>
                                      </p:to>
                                    </p:set>
                                    <p:animEffect transition="in" filter="wipe(up)">
                                      <p:cBhvr>
                                        <p:cTn id="76" dur="500"/>
                                        <p:tgtEl>
                                          <p:spTgt spid="267274"/>
                                        </p:tgtEl>
                                      </p:cBhvr>
                                    </p:animEffect>
                                  </p:childTnLst>
                                </p:cTn>
                              </p:par>
                            </p:childTnLst>
                          </p:cTn>
                        </p:par>
                        <p:par>
                          <p:cTn id="77" fill="hold" nodeType="afterGroup">
                            <p:stCondLst>
                              <p:cond delay="500"/>
                            </p:stCondLst>
                            <p:childTnLst>
                              <p:par>
                                <p:cTn id="78" presetID="3" presetClass="entr" presetSubtype="10" fill="hold" grpId="0" nodeType="afterEffect">
                                  <p:stCondLst>
                                    <p:cond delay="0"/>
                                  </p:stCondLst>
                                  <p:childTnLst>
                                    <p:set>
                                      <p:cBhvr>
                                        <p:cTn id="79" dur="1" fill="hold">
                                          <p:stCondLst>
                                            <p:cond delay="0"/>
                                          </p:stCondLst>
                                        </p:cTn>
                                        <p:tgtEl>
                                          <p:spTgt spid="267282"/>
                                        </p:tgtEl>
                                        <p:attrNameLst>
                                          <p:attrName>style.visibility</p:attrName>
                                        </p:attrNameLst>
                                      </p:cBhvr>
                                      <p:to>
                                        <p:strVal val="visible"/>
                                      </p:to>
                                    </p:set>
                                    <p:animEffect transition="in" filter="blinds(horizontal)">
                                      <p:cBhvr>
                                        <p:cTn id="80" dur="500"/>
                                        <p:tgtEl>
                                          <p:spTgt spid="26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autoUpdateAnimBg="0"/>
      <p:bldP spid="267267" grpId="0" autoUpdateAnimBg="0"/>
      <p:bldP spid="267268" grpId="0" autoUpdateAnimBg="0"/>
      <p:bldP spid="267269" grpId="0" autoUpdateAnimBg="0"/>
      <p:bldP spid="267270" grpId="0" autoUpdateAnimBg="0"/>
      <p:bldP spid="267271" grpId="0" autoUpdateAnimBg="0"/>
      <p:bldP spid="267275" grpId="0" animBg="1" autoUpdateAnimBg="0"/>
      <p:bldP spid="2672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533400" y="2667000"/>
            <a:ext cx="137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  </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sp>
        <p:nvSpPr>
          <p:cNvPr id="268291" name="Text Box 3"/>
          <p:cNvSpPr txBox="1">
            <a:spLocks noChangeArrowheads="1"/>
          </p:cNvSpPr>
          <p:nvPr/>
        </p:nvSpPr>
        <p:spPr bwMode="auto">
          <a:xfrm>
            <a:off x="2133600" y="2667000"/>
            <a:ext cx="160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Symbol" pitchFamily="18" charset="2"/>
              </a:rPr>
              <a:t></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sp>
        <p:nvSpPr>
          <p:cNvPr id="268292" name="Text Box 4"/>
          <p:cNvSpPr txBox="1">
            <a:spLocks noChangeArrowheads="1"/>
          </p:cNvSpPr>
          <p:nvPr/>
        </p:nvSpPr>
        <p:spPr bwMode="auto">
          <a:xfrm>
            <a:off x="533400" y="4191000"/>
            <a:ext cx="160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Symbol" pitchFamily="18" charset="2"/>
              </a:rPr>
              <a:t></a:t>
            </a:r>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sp>
        <p:nvSpPr>
          <p:cNvPr id="268293" name="Text Box 5"/>
          <p:cNvSpPr txBox="1">
            <a:spLocks noChangeArrowheads="1"/>
          </p:cNvSpPr>
          <p:nvPr/>
        </p:nvSpPr>
        <p:spPr bwMode="auto">
          <a:xfrm>
            <a:off x="457200" y="5562600"/>
            <a:ext cx="160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Symbol" pitchFamily="18" charset="2"/>
              </a:rPr>
              <a:t></a:t>
            </a:r>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graphicFrame>
        <p:nvGraphicFramePr>
          <p:cNvPr id="268294" name="Object 6"/>
          <p:cNvGraphicFramePr>
            <a:graphicFrameLocks noChangeAspect="1"/>
          </p:cNvGraphicFramePr>
          <p:nvPr>
            <p:extLst>
              <p:ext uri="{D42A27DB-BD31-4B8C-83A1-F6EECF244321}">
                <p14:modId xmlns:p14="http://schemas.microsoft.com/office/powerpoint/2010/main" val="2035452844"/>
              </p:ext>
            </p:extLst>
          </p:nvPr>
        </p:nvGraphicFramePr>
        <p:xfrm>
          <a:off x="7289801" y="2616200"/>
          <a:ext cx="1421129" cy="970024"/>
        </p:xfrm>
        <a:graphic>
          <a:graphicData uri="http://schemas.openxmlformats.org/presentationml/2006/ole">
            <mc:AlternateContent xmlns:mc="http://schemas.openxmlformats.org/markup-compatibility/2006">
              <mc:Choice xmlns:v="urn:schemas-microsoft-com:vml" Requires="v">
                <p:oleObj spid="_x0000_s4279" name="Equation" r:id="rId3" imgW="520560" imgH="355320" progId="Equation.DSMT4">
                  <p:embed/>
                </p:oleObj>
              </mc:Choice>
              <mc:Fallback>
                <p:oleObj name="Equation" r:id="rId3" imgW="520560" imgH="355320" progId="Equation.DSMT4">
                  <p:embed/>
                  <p:pic>
                    <p:nvPicPr>
                      <p:cNvPr id="0" name=""/>
                      <p:cNvPicPr>
                        <a:picLocks noChangeAspect="1" noChangeArrowheads="1"/>
                      </p:cNvPicPr>
                      <p:nvPr/>
                    </p:nvPicPr>
                    <p:blipFill>
                      <a:blip r:embed="rId4"/>
                      <a:srcRect/>
                      <a:stretch>
                        <a:fillRect/>
                      </a:stretch>
                    </p:blipFill>
                    <p:spPr bwMode="auto">
                      <a:xfrm>
                        <a:off x="7289801" y="2616200"/>
                        <a:ext cx="1421129" cy="970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5" name="Text Box 7"/>
          <p:cNvSpPr txBox="1">
            <a:spLocks noChangeArrowheads="1"/>
          </p:cNvSpPr>
          <p:nvPr/>
        </p:nvSpPr>
        <p:spPr bwMode="auto">
          <a:xfrm>
            <a:off x="2133600" y="4191000"/>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Math1"/>
              </a:rPr>
              <a:t>&lt;</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sp>
        <p:nvSpPr>
          <p:cNvPr id="268296" name="Text Box 8"/>
          <p:cNvSpPr txBox="1">
            <a:spLocks noChangeArrowheads="1"/>
          </p:cNvSpPr>
          <p:nvPr/>
        </p:nvSpPr>
        <p:spPr bwMode="auto">
          <a:xfrm>
            <a:off x="2133600" y="5562600"/>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Math1"/>
              </a:rPr>
              <a:t>&gt;</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graphicFrame>
        <p:nvGraphicFramePr>
          <p:cNvPr id="268297" name="Object 9"/>
          <p:cNvGraphicFramePr>
            <a:graphicFrameLocks noChangeAspect="1"/>
          </p:cNvGraphicFramePr>
          <p:nvPr>
            <p:extLst>
              <p:ext uri="{D42A27DB-BD31-4B8C-83A1-F6EECF244321}">
                <p14:modId xmlns:p14="http://schemas.microsoft.com/office/powerpoint/2010/main" val="3675510421"/>
              </p:ext>
            </p:extLst>
          </p:nvPr>
        </p:nvGraphicFramePr>
        <p:xfrm>
          <a:off x="7302500" y="5627688"/>
          <a:ext cx="1214438" cy="706437"/>
        </p:xfrm>
        <a:graphic>
          <a:graphicData uri="http://schemas.openxmlformats.org/presentationml/2006/ole">
            <mc:AlternateContent xmlns:mc="http://schemas.openxmlformats.org/markup-compatibility/2006">
              <mc:Choice xmlns:v="urn:schemas-microsoft-com:vml" Requires="v">
                <p:oleObj spid="_x0000_s4280" name="Equation" r:id="rId5" imgW="393480" imgH="228600" progId="Equation.DSMT4">
                  <p:embed/>
                </p:oleObj>
              </mc:Choice>
              <mc:Fallback>
                <p:oleObj name="Equation" r:id="rId5" imgW="393480" imgH="228600" progId="Equation.DSMT4">
                  <p:embed/>
                  <p:pic>
                    <p:nvPicPr>
                      <p:cNvPr id="0" name=""/>
                      <p:cNvPicPr>
                        <a:picLocks noChangeAspect="1" noChangeArrowheads="1"/>
                      </p:cNvPicPr>
                      <p:nvPr/>
                    </p:nvPicPr>
                    <p:blipFill>
                      <a:blip r:embed="rId6"/>
                      <a:srcRect/>
                      <a:stretch>
                        <a:fillRect/>
                      </a:stretch>
                    </p:blipFill>
                    <p:spPr bwMode="auto">
                      <a:xfrm>
                        <a:off x="7302500" y="5627688"/>
                        <a:ext cx="1214438"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8" name="Object 10"/>
          <p:cNvGraphicFramePr>
            <a:graphicFrameLocks noChangeAspect="1"/>
          </p:cNvGraphicFramePr>
          <p:nvPr>
            <p:extLst>
              <p:ext uri="{D42A27DB-BD31-4B8C-83A1-F6EECF244321}">
                <p14:modId xmlns:p14="http://schemas.microsoft.com/office/powerpoint/2010/main" val="3503107528"/>
              </p:ext>
            </p:extLst>
          </p:nvPr>
        </p:nvGraphicFramePr>
        <p:xfrm>
          <a:off x="7319963" y="4156075"/>
          <a:ext cx="1384300" cy="655638"/>
        </p:xfrm>
        <a:graphic>
          <a:graphicData uri="http://schemas.openxmlformats.org/presentationml/2006/ole">
            <mc:AlternateContent xmlns:mc="http://schemas.openxmlformats.org/markup-compatibility/2006">
              <mc:Choice xmlns:v="urn:schemas-microsoft-com:vml" Requires="v">
                <p:oleObj spid="_x0000_s4281" name="Equation" r:id="rId7" imgW="482400" imgH="228600" progId="Equation.DSMT4">
                  <p:embed/>
                </p:oleObj>
              </mc:Choice>
              <mc:Fallback>
                <p:oleObj name="Equation" r:id="rId7" imgW="482400" imgH="228600" progId="Equation.DSMT4">
                  <p:embed/>
                  <p:pic>
                    <p:nvPicPr>
                      <p:cNvPr id="0" name=""/>
                      <p:cNvPicPr>
                        <a:picLocks noChangeAspect="1" noChangeArrowheads="1"/>
                      </p:cNvPicPr>
                      <p:nvPr/>
                    </p:nvPicPr>
                    <p:blipFill>
                      <a:blip r:embed="rId8"/>
                      <a:srcRect/>
                      <a:stretch>
                        <a:fillRect/>
                      </a:stretch>
                    </p:blipFill>
                    <p:spPr bwMode="auto">
                      <a:xfrm>
                        <a:off x="7319963" y="4156075"/>
                        <a:ext cx="13843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9" name="Object 11"/>
          <p:cNvGraphicFramePr>
            <a:graphicFrameLocks noChangeAspect="1"/>
          </p:cNvGraphicFramePr>
          <p:nvPr>
            <p:extLst>
              <p:ext uri="{D42A27DB-BD31-4B8C-83A1-F6EECF244321}">
                <p14:modId xmlns:p14="http://schemas.microsoft.com/office/powerpoint/2010/main" val="1688291977"/>
              </p:ext>
            </p:extLst>
          </p:nvPr>
        </p:nvGraphicFramePr>
        <p:xfrm>
          <a:off x="3592513" y="2789238"/>
          <a:ext cx="2947828" cy="1418332"/>
        </p:xfrm>
        <a:graphic>
          <a:graphicData uri="http://schemas.openxmlformats.org/presentationml/2006/ole">
            <mc:AlternateContent xmlns:mc="http://schemas.openxmlformats.org/markup-compatibility/2006">
              <mc:Choice xmlns:v="urn:schemas-microsoft-com:vml" Requires="v">
                <p:oleObj spid="_x0000_s4282" name="Equation" r:id="rId9" imgW="1346040" imgH="647640" progId="Equation.DSMT4">
                  <p:embed/>
                </p:oleObj>
              </mc:Choice>
              <mc:Fallback>
                <p:oleObj name="Equation" r:id="rId9" imgW="1346040" imgH="647640" progId="Equation.DSMT4">
                  <p:embed/>
                  <p:pic>
                    <p:nvPicPr>
                      <p:cNvPr id="0" name=""/>
                      <p:cNvPicPr>
                        <a:picLocks noChangeAspect="1" noChangeArrowheads="1"/>
                      </p:cNvPicPr>
                      <p:nvPr/>
                    </p:nvPicPr>
                    <p:blipFill>
                      <a:blip r:embed="rId10"/>
                      <a:srcRect/>
                      <a:stretch>
                        <a:fillRect/>
                      </a:stretch>
                    </p:blipFill>
                    <p:spPr bwMode="auto">
                      <a:xfrm>
                        <a:off x="3592513" y="2789238"/>
                        <a:ext cx="2947828" cy="1418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00" name="Text Box 12"/>
          <p:cNvSpPr txBox="1">
            <a:spLocks noChangeArrowheads="1"/>
          </p:cNvSpPr>
          <p:nvPr/>
        </p:nvSpPr>
        <p:spPr bwMode="auto">
          <a:xfrm>
            <a:off x="2667000" y="196850"/>
            <a:ext cx="3816350" cy="650875"/>
          </a:xfrm>
          <a:prstGeom prst="rect">
            <a:avLst/>
          </a:prstGeom>
          <a:noFill/>
          <a:ln w="9525">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600" b="1" dirty="0">
                <a:solidFill>
                  <a:srgbClr val="000000"/>
                </a:solidFill>
                <a:latin typeface="黑体" pitchFamily="49" charset="-122"/>
                <a:ea typeface="黑体" pitchFamily="49" charset="-122"/>
              </a:rPr>
              <a:t>T </a:t>
            </a:r>
            <a:r>
              <a:rPr kumimoji="1" lang="zh-CN" altLang="en-US" sz="3600" b="1" dirty="0">
                <a:solidFill>
                  <a:srgbClr val="000000"/>
                </a:solidFill>
                <a:latin typeface="黑体" pitchFamily="49" charset="-122"/>
                <a:ea typeface="黑体" pitchFamily="49" charset="-122"/>
              </a:rPr>
              <a:t>检验法</a:t>
            </a:r>
            <a:r>
              <a:rPr kumimoji="1" lang="zh-CN" altLang="en-US" sz="3600" b="1" dirty="0">
                <a:solidFill>
                  <a:srgbClr val="000000"/>
                </a:solidFill>
                <a:latin typeface="Times New Roman" pitchFamily="18" charset="0"/>
                <a:ea typeface="楷体_GB2312" pitchFamily="49" charset="-122"/>
              </a:rPr>
              <a:t> </a:t>
            </a:r>
            <a:r>
              <a:rPr kumimoji="1" lang="en-US" altLang="zh-CN" sz="3600" b="1" dirty="0">
                <a:solidFill>
                  <a:srgbClr val="000000"/>
                </a:solidFill>
                <a:latin typeface="Times New Roman" pitchFamily="18" charset="0"/>
                <a:ea typeface="楷体_GB2312" pitchFamily="49" charset="-122"/>
              </a:rPr>
              <a:t>(</a:t>
            </a:r>
            <a:r>
              <a:rPr kumimoji="1" lang="en-US" altLang="zh-CN" sz="3200" b="1" dirty="0">
                <a:solidFill>
                  <a:srgbClr val="000000"/>
                </a:solidFill>
                <a:latin typeface="宋体" pitchFamily="2" charset="-122"/>
                <a:sym typeface="Symbol" pitchFamily="18" charset="2"/>
              </a:rPr>
              <a:t></a:t>
            </a:r>
            <a:r>
              <a:rPr kumimoji="1" lang="en-US" altLang="zh-CN" sz="3200" b="1" baseline="30000" dirty="0">
                <a:solidFill>
                  <a:srgbClr val="000000"/>
                </a:solidFill>
                <a:latin typeface="宋体" pitchFamily="2" charset="-122"/>
                <a:sym typeface="Symbol" pitchFamily="18" charset="2"/>
              </a:rPr>
              <a:t>2 </a:t>
            </a:r>
            <a:r>
              <a:rPr kumimoji="1" lang="zh-CN" altLang="en-US" sz="3200" b="1" dirty="0">
                <a:solidFill>
                  <a:srgbClr val="000000"/>
                </a:solidFill>
                <a:latin typeface="宋体" pitchFamily="2" charset="-122"/>
                <a:sym typeface="Symbol" pitchFamily="18" charset="2"/>
              </a:rPr>
              <a:t>未知</a:t>
            </a:r>
            <a:r>
              <a:rPr kumimoji="1" lang="en-US" altLang="zh-CN" sz="3200" b="1" dirty="0">
                <a:solidFill>
                  <a:srgbClr val="000000"/>
                </a:solidFill>
                <a:latin typeface="宋体" pitchFamily="2" charset="-122"/>
                <a:sym typeface="Symbol" pitchFamily="18" charset="2"/>
              </a:rPr>
              <a:t>)</a:t>
            </a:r>
          </a:p>
        </p:txBody>
      </p:sp>
      <p:grpSp>
        <p:nvGrpSpPr>
          <p:cNvPr id="2" name="Group 13"/>
          <p:cNvGrpSpPr>
            <a:grpSpLocks/>
          </p:cNvGrpSpPr>
          <p:nvPr/>
        </p:nvGrpSpPr>
        <p:grpSpPr bwMode="auto">
          <a:xfrm>
            <a:off x="381000" y="3733800"/>
            <a:ext cx="8686800" cy="0"/>
            <a:chOff x="240" y="2352"/>
            <a:chExt cx="5472" cy="0"/>
          </a:xfrm>
        </p:grpSpPr>
        <p:sp>
          <p:nvSpPr>
            <p:cNvPr id="6175" name="Line 14"/>
            <p:cNvSpPr>
              <a:spLocks noChangeShapeType="1"/>
            </p:cNvSpPr>
            <p:nvPr/>
          </p:nvSpPr>
          <p:spPr bwMode="auto">
            <a:xfrm>
              <a:off x="240" y="2352"/>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6" name="Line 15"/>
            <p:cNvSpPr>
              <a:spLocks noChangeShapeType="1"/>
            </p:cNvSpPr>
            <p:nvPr/>
          </p:nvSpPr>
          <p:spPr bwMode="auto">
            <a:xfrm>
              <a:off x="4416" y="2352"/>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6"/>
          <p:cNvGrpSpPr>
            <a:grpSpLocks/>
          </p:cNvGrpSpPr>
          <p:nvPr/>
        </p:nvGrpSpPr>
        <p:grpSpPr bwMode="auto">
          <a:xfrm>
            <a:off x="388938" y="5257800"/>
            <a:ext cx="8670925" cy="0"/>
            <a:chOff x="245" y="3312"/>
            <a:chExt cx="5462" cy="0"/>
          </a:xfrm>
        </p:grpSpPr>
        <p:sp>
          <p:nvSpPr>
            <p:cNvPr id="6173" name="Line 17"/>
            <p:cNvSpPr>
              <a:spLocks noChangeShapeType="1"/>
            </p:cNvSpPr>
            <p:nvPr/>
          </p:nvSpPr>
          <p:spPr bwMode="auto">
            <a:xfrm>
              <a:off x="245" y="3312"/>
              <a:ext cx="20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4" name="Line 18"/>
            <p:cNvSpPr>
              <a:spLocks noChangeShapeType="1"/>
            </p:cNvSpPr>
            <p:nvPr/>
          </p:nvSpPr>
          <p:spPr bwMode="auto">
            <a:xfrm>
              <a:off x="4416" y="3312"/>
              <a:ext cx="12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8307" name="Line 19"/>
          <p:cNvSpPr>
            <a:spLocks noChangeShapeType="1"/>
          </p:cNvSpPr>
          <p:nvPr/>
        </p:nvSpPr>
        <p:spPr bwMode="auto">
          <a:xfrm>
            <a:off x="304800" y="6705600"/>
            <a:ext cx="868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20"/>
          <p:cNvGrpSpPr>
            <a:grpSpLocks/>
          </p:cNvGrpSpPr>
          <p:nvPr/>
        </p:nvGrpSpPr>
        <p:grpSpPr bwMode="auto">
          <a:xfrm>
            <a:off x="304800" y="1143000"/>
            <a:ext cx="8686800" cy="5562600"/>
            <a:chOff x="192" y="720"/>
            <a:chExt cx="5472" cy="3504"/>
          </a:xfrm>
        </p:grpSpPr>
        <p:grpSp>
          <p:nvGrpSpPr>
            <p:cNvPr id="6163" name="Group 21"/>
            <p:cNvGrpSpPr>
              <a:grpSpLocks/>
            </p:cNvGrpSpPr>
            <p:nvPr/>
          </p:nvGrpSpPr>
          <p:grpSpPr bwMode="auto">
            <a:xfrm>
              <a:off x="192" y="720"/>
              <a:ext cx="5472" cy="3504"/>
              <a:chOff x="192" y="720"/>
              <a:chExt cx="5472" cy="3504"/>
            </a:xfrm>
          </p:grpSpPr>
          <p:sp>
            <p:nvSpPr>
              <p:cNvPr id="6165" name="Line 22"/>
              <p:cNvSpPr>
                <a:spLocks noChangeShapeType="1"/>
              </p:cNvSpPr>
              <p:nvPr/>
            </p:nvSpPr>
            <p:spPr bwMode="auto">
              <a:xfrm>
                <a:off x="192" y="1488"/>
                <a:ext cx="54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6" name="Line 23"/>
              <p:cNvSpPr>
                <a:spLocks noChangeShapeType="1"/>
              </p:cNvSpPr>
              <p:nvPr/>
            </p:nvSpPr>
            <p:spPr bwMode="auto">
              <a:xfrm>
                <a:off x="1152" y="720"/>
                <a:ext cx="0" cy="35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7" name="Line 24"/>
              <p:cNvSpPr>
                <a:spLocks noChangeShapeType="1"/>
              </p:cNvSpPr>
              <p:nvPr/>
            </p:nvSpPr>
            <p:spPr bwMode="auto">
              <a:xfrm>
                <a:off x="2256" y="720"/>
                <a:ext cx="0" cy="35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8" name="Line 25"/>
              <p:cNvSpPr>
                <a:spLocks noChangeShapeType="1"/>
              </p:cNvSpPr>
              <p:nvPr/>
            </p:nvSpPr>
            <p:spPr bwMode="auto">
              <a:xfrm>
                <a:off x="4416" y="720"/>
                <a:ext cx="0" cy="35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9" name="Text Box 26"/>
              <p:cNvSpPr txBox="1">
                <a:spLocks noChangeArrowheads="1"/>
              </p:cNvSpPr>
              <p:nvPr/>
            </p:nvSpPr>
            <p:spPr bwMode="auto">
              <a:xfrm>
                <a:off x="278" y="762"/>
                <a:ext cx="88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原假设</a:t>
                </a:r>
              </a:p>
              <a:p>
                <a:pPr eaLnBrk="1" hangingPunct="1"/>
                <a:r>
                  <a:rPr kumimoji="1" lang="zh-CN" altLang="en-US" sz="3200" i="1">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endParaRPr kumimoji="1" lang="en-US" altLang="zh-CN" sz="3200">
                  <a:solidFill>
                    <a:srgbClr val="000000"/>
                  </a:solidFill>
                  <a:latin typeface="Times New Roman" pitchFamily="18" charset="0"/>
                  <a:ea typeface="楷体_GB2312" pitchFamily="49" charset="-122"/>
                </a:endParaRPr>
              </a:p>
            </p:txBody>
          </p:sp>
          <p:sp>
            <p:nvSpPr>
              <p:cNvPr id="6170" name="Text Box 27"/>
              <p:cNvSpPr txBox="1">
                <a:spLocks noChangeArrowheads="1"/>
              </p:cNvSpPr>
              <p:nvPr/>
            </p:nvSpPr>
            <p:spPr bwMode="auto">
              <a:xfrm>
                <a:off x="1200" y="762"/>
                <a:ext cx="11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备择假设</a:t>
                </a: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1</a:t>
                </a:r>
                <a:endParaRPr kumimoji="1" lang="en-US" altLang="zh-CN" sz="3200">
                  <a:solidFill>
                    <a:srgbClr val="000000"/>
                  </a:solidFill>
                  <a:latin typeface="Times New Roman" pitchFamily="18" charset="0"/>
                  <a:ea typeface="楷体_GB2312" pitchFamily="49" charset="-122"/>
                </a:endParaRPr>
              </a:p>
            </p:txBody>
          </p:sp>
          <p:sp>
            <p:nvSpPr>
              <p:cNvPr id="6171" name="Text Box 28"/>
              <p:cNvSpPr txBox="1">
                <a:spLocks noChangeArrowheads="1"/>
              </p:cNvSpPr>
              <p:nvPr/>
            </p:nvSpPr>
            <p:spPr bwMode="auto">
              <a:xfrm>
                <a:off x="2416" y="763"/>
                <a:ext cx="192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a:solidFill>
                      <a:srgbClr val="000000"/>
                    </a:solidFill>
                    <a:latin typeface="Times New Roman" pitchFamily="18" charset="0"/>
                    <a:ea typeface="楷体_GB2312" pitchFamily="49" charset="-122"/>
                  </a:rPr>
                  <a:t>检验统计量及其</a:t>
                </a:r>
              </a:p>
              <a:p>
                <a:pPr algn="ctr" eaLnBrk="1" hangingPunct="1"/>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r>
                  <a:rPr kumimoji="1" lang="zh-CN" altLang="zh-CN" sz="3200">
                    <a:solidFill>
                      <a:srgbClr val="000000"/>
                    </a:solidFill>
                    <a:latin typeface="Times New Roman" pitchFamily="18" charset="0"/>
                    <a:ea typeface="楷体_GB2312" pitchFamily="49" charset="-122"/>
                  </a:rPr>
                  <a:t>为真时的分布</a:t>
                </a:r>
                <a:endParaRPr kumimoji="1" lang="zh-CN" altLang="en-US" sz="3200">
                  <a:solidFill>
                    <a:srgbClr val="000000"/>
                  </a:solidFill>
                  <a:latin typeface="Times New Roman" pitchFamily="18" charset="0"/>
                  <a:ea typeface="楷体_GB2312" pitchFamily="49" charset="-122"/>
                </a:endParaRPr>
              </a:p>
            </p:txBody>
          </p:sp>
          <p:sp>
            <p:nvSpPr>
              <p:cNvPr id="6172" name="Text Box 29"/>
              <p:cNvSpPr txBox="1">
                <a:spLocks noChangeArrowheads="1"/>
              </p:cNvSpPr>
              <p:nvPr/>
            </p:nvSpPr>
            <p:spPr bwMode="auto">
              <a:xfrm>
                <a:off x="4684" y="888"/>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p>
            </p:txBody>
          </p:sp>
        </p:grpSp>
        <p:sp>
          <p:nvSpPr>
            <p:cNvPr id="6164" name="Line 30"/>
            <p:cNvSpPr>
              <a:spLocks noChangeShapeType="1"/>
            </p:cNvSpPr>
            <p:nvPr/>
          </p:nvSpPr>
          <p:spPr bwMode="auto">
            <a:xfrm>
              <a:off x="240" y="720"/>
              <a:ext cx="54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 name="TextBox 31"/>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435877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8300"/>
                                        </p:tgtEl>
                                        <p:attrNameLst>
                                          <p:attrName>style.visibility</p:attrName>
                                        </p:attrNameLst>
                                      </p:cBhvr>
                                      <p:to>
                                        <p:strVal val="visible"/>
                                      </p:to>
                                    </p:set>
                                    <p:animEffect transition="in" filter="wipe(up)">
                                      <p:cBhvr>
                                        <p:cTn id="7" dur="500"/>
                                        <p:tgtEl>
                                          <p:spTgt spid="268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68290"/>
                                        </p:tgtEl>
                                        <p:attrNameLst>
                                          <p:attrName>style.visibility</p:attrName>
                                        </p:attrNameLst>
                                      </p:cBhvr>
                                      <p:to>
                                        <p:strVal val="visible"/>
                                      </p:to>
                                    </p:set>
                                    <p:animEffect transition="in" filter="blinds(vertical)">
                                      <p:cBhvr>
                                        <p:cTn id="17" dur="500"/>
                                        <p:tgtEl>
                                          <p:spTgt spid="2682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68291"/>
                                        </p:tgtEl>
                                        <p:attrNameLst>
                                          <p:attrName>style.visibility</p:attrName>
                                        </p:attrNameLst>
                                      </p:cBhvr>
                                      <p:to>
                                        <p:strVal val="visible"/>
                                      </p:to>
                                    </p:set>
                                    <p:animEffect transition="in" filter="blinds(vertical)">
                                      <p:cBhvr>
                                        <p:cTn id="22" dur="500"/>
                                        <p:tgtEl>
                                          <p:spTgt spid="2682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268299"/>
                                        </p:tgtEl>
                                        <p:attrNameLst>
                                          <p:attrName>style.visibility</p:attrName>
                                        </p:attrNameLst>
                                      </p:cBhvr>
                                      <p:to>
                                        <p:strVal val="visible"/>
                                      </p:to>
                                    </p:set>
                                    <p:animEffect transition="in" filter="blinds(vertical)">
                                      <p:cBhvr>
                                        <p:cTn id="27" dur="500"/>
                                        <p:tgtEl>
                                          <p:spTgt spid="2682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268294"/>
                                        </p:tgtEl>
                                        <p:attrNameLst>
                                          <p:attrName>style.visibility</p:attrName>
                                        </p:attrNameLst>
                                      </p:cBhvr>
                                      <p:to>
                                        <p:strVal val="visible"/>
                                      </p:to>
                                    </p:set>
                                    <p:animEffect transition="in" filter="blinds(vertical)">
                                      <p:cBhvr>
                                        <p:cTn id="32" dur="500"/>
                                        <p:tgtEl>
                                          <p:spTgt spid="2682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68292"/>
                                        </p:tgtEl>
                                        <p:attrNameLst>
                                          <p:attrName>style.visibility</p:attrName>
                                        </p:attrNameLst>
                                      </p:cBhvr>
                                      <p:to>
                                        <p:strVal val="visible"/>
                                      </p:to>
                                    </p:set>
                                    <p:animEffect transition="in" filter="blinds(vertical)">
                                      <p:cBhvr>
                                        <p:cTn id="42" dur="500"/>
                                        <p:tgtEl>
                                          <p:spTgt spid="2682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68295"/>
                                        </p:tgtEl>
                                        <p:attrNameLst>
                                          <p:attrName>style.visibility</p:attrName>
                                        </p:attrNameLst>
                                      </p:cBhvr>
                                      <p:to>
                                        <p:strVal val="visible"/>
                                      </p:to>
                                    </p:set>
                                    <p:animEffect transition="in" filter="blinds(vertical)">
                                      <p:cBhvr>
                                        <p:cTn id="47" dur="500"/>
                                        <p:tgtEl>
                                          <p:spTgt spid="26829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268298"/>
                                        </p:tgtEl>
                                        <p:attrNameLst>
                                          <p:attrName>style.visibility</p:attrName>
                                        </p:attrNameLst>
                                      </p:cBhvr>
                                      <p:to>
                                        <p:strVal val="visible"/>
                                      </p:to>
                                    </p:set>
                                    <p:animEffect transition="in" filter="blinds(vertical)">
                                      <p:cBhvr>
                                        <p:cTn id="52" dur="500"/>
                                        <p:tgtEl>
                                          <p:spTgt spid="26829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500"/>
                                        <p:tgtEl>
                                          <p:spTgt spid="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grpId="0" nodeType="clickEffect">
                                  <p:stCondLst>
                                    <p:cond delay="0"/>
                                  </p:stCondLst>
                                  <p:childTnLst>
                                    <p:set>
                                      <p:cBhvr>
                                        <p:cTn id="61" dur="1" fill="hold">
                                          <p:stCondLst>
                                            <p:cond delay="0"/>
                                          </p:stCondLst>
                                        </p:cTn>
                                        <p:tgtEl>
                                          <p:spTgt spid="268293"/>
                                        </p:tgtEl>
                                        <p:attrNameLst>
                                          <p:attrName>style.visibility</p:attrName>
                                        </p:attrNameLst>
                                      </p:cBhvr>
                                      <p:to>
                                        <p:strVal val="visible"/>
                                      </p:to>
                                    </p:set>
                                    <p:animEffect transition="in" filter="blinds(vertical)">
                                      <p:cBhvr>
                                        <p:cTn id="62" dur="500"/>
                                        <p:tgtEl>
                                          <p:spTgt spid="26829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5" fill="hold" grpId="0" nodeType="clickEffect">
                                  <p:stCondLst>
                                    <p:cond delay="0"/>
                                  </p:stCondLst>
                                  <p:childTnLst>
                                    <p:set>
                                      <p:cBhvr>
                                        <p:cTn id="66" dur="1" fill="hold">
                                          <p:stCondLst>
                                            <p:cond delay="0"/>
                                          </p:stCondLst>
                                        </p:cTn>
                                        <p:tgtEl>
                                          <p:spTgt spid="268296"/>
                                        </p:tgtEl>
                                        <p:attrNameLst>
                                          <p:attrName>style.visibility</p:attrName>
                                        </p:attrNameLst>
                                      </p:cBhvr>
                                      <p:to>
                                        <p:strVal val="visible"/>
                                      </p:to>
                                    </p:set>
                                    <p:animEffect transition="in" filter="blinds(vertical)">
                                      <p:cBhvr>
                                        <p:cTn id="67" dur="500"/>
                                        <p:tgtEl>
                                          <p:spTgt spid="26829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5" fill="hold" nodeType="clickEffect">
                                  <p:stCondLst>
                                    <p:cond delay="0"/>
                                  </p:stCondLst>
                                  <p:childTnLst>
                                    <p:set>
                                      <p:cBhvr>
                                        <p:cTn id="71" dur="1" fill="hold">
                                          <p:stCondLst>
                                            <p:cond delay="0"/>
                                          </p:stCondLst>
                                        </p:cTn>
                                        <p:tgtEl>
                                          <p:spTgt spid="268297"/>
                                        </p:tgtEl>
                                        <p:attrNameLst>
                                          <p:attrName>style.visibility</p:attrName>
                                        </p:attrNameLst>
                                      </p:cBhvr>
                                      <p:to>
                                        <p:strVal val="visible"/>
                                      </p:to>
                                    </p:set>
                                    <p:animEffect transition="in" filter="blinds(vertical)">
                                      <p:cBhvr>
                                        <p:cTn id="72" dur="500"/>
                                        <p:tgtEl>
                                          <p:spTgt spid="26829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68307"/>
                                        </p:tgtEl>
                                        <p:attrNameLst>
                                          <p:attrName>style.visibility</p:attrName>
                                        </p:attrNameLst>
                                      </p:cBhvr>
                                      <p:to>
                                        <p:strVal val="visible"/>
                                      </p:to>
                                    </p:set>
                                    <p:animEffect transition="in" filter="blinds(horizontal)">
                                      <p:cBhvr>
                                        <p:cTn id="77" dur="500"/>
                                        <p:tgtEl>
                                          <p:spTgt spid="268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autoUpdateAnimBg="0"/>
      <p:bldP spid="268291" grpId="0" autoUpdateAnimBg="0"/>
      <p:bldP spid="268292" grpId="0" autoUpdateAnimBg="0"/>
      <p:bldP spid="268293" grpId="0" autoUpdateAnimBg="0"/>
      <p:bldP spid="268295" grpId="0" autoUpdateAnimBg="0"/>
      <p:bldP spid="268296" grpId="0" autoUpdateAnimBg="0"/>
      <p:bldP spid="268300" grpId="0" animBg="1" autoUpdateAnimBg="0"/>
      <p:bldP spid="26830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2"/>
          <p:cNvSpPr>
            <a:spLocks noChangeArrowheads="1"/>
          </p:cNvSpPr>
          <p:nvPr/>
        </p:nvSpPr>
        <p:spPr bwMode="auto">
          <a:xfrm>
            <a:off x="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solidFill>
                <a:srgbClr val="000000"/>
              </a:solidFill>
            </a:endParaRPr>
          </a:p>
        </p:txBody>
      </p:sp>
      <p:graphicFrame>
        <p:nvGraphicFramePr>
          <p:cNvPr id="269315" name="Object 3"/>
          <p:cNvGraphicFramePr>
            <a:graphicFrameLocks noChangeAspect="1"/>
          </p:cNvGraphicFramePr>
          <p:nvPr>
            <p:extLst>
              <p:ext uri="{D42A27DB-BD31-4B8C-83A1-F6EECF244321}">
                <p14:modId xmlns:p14="http://schemas.microsoft.com/office/powerpoint/2010/main" val="3089738594"/>
              </p:ext>
            </p:extLst>
          </p:nvPr>
        </p:nvGraphicFramePr>
        <p:xfrm>
          <a:off x="468313" y="404813"/>
          <a:ext cx="8212137" cy="2592387"/>
        </p:xfrm>
        <a:graphic>
          <a:graphicData uri="http://schemas.openxmlformats.org/presentationml/2006/ole">
            <mc:AlternateContent xmlns:mc="http://schemas.openxmlformats.org/markup-compatibility/2006">
              <mc:Choice xmlns:v="urn:schemas-microsoft-com:vml" Requires="v">
                <p:oleObj spid="_x0000_s5327" name="Equation" r:id="rId3" imgW="3581280" imgH="1168200" progId="Equation.DSMT4">
                  <p:embed/>
                </p:oleObj>
              </mc:Choice>
              <mc:Fallback>
                <p:oleObj name="Equation" r:id="rId3" imgW="3581280" imgH="1168200" progId="Equation.DSMT4">
                  <p:embed/>
                  <p:pic>
                    <p:nvPicPr>
                      <p:cNvPr id="0" name=""/>
                      <p:cNvPicPr>
                        <a:picLocks noChangeAspect="1" noChangeArrowheads="1"/>
                      </p:cNvPicPr>
                      <p:nvPr/>
                    </p:nvPicPr>
                    <p:blipFill>
                      <a:blip r:embed="rId4"/>
                      <a:srcRect/>
                      <a:stretch>
                        <a:fillRect/>
                      </a:stretch>
                    </p:blipFill>
                    <p:spPr bwMode="auto">
                      <a:xfrm>
                        <a:off x="468313" y="404813"/>
                        <a:ext cx="82121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9316" name="Text Box 4"/>
          <p:cNvSpPr txBox="1">
            <a:spLocks noChangeArrowheads="1"/>
          </p:cNvSpPr>
          <p:nvPr/>
        </p:nvSpPr>
        <p:spPr bwMode="auto">
          <a:xfrm>
            <a:off x="6732588" y="3068638"/>
            <a:ext cx="2009775" cy="650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600" i="1" dirty="0">
                <a:solidFill>
                  <a:srgbClr val="000000"/>
                </a:solidFill>
                <a:latin typeface="Times New Roman" pitchFamily="18" charset="0"/>
                <a:ea typeface="楷体_GB2312" pitchFamily="49" charset="-122"/>
              </a:rPr>
              <a:t>U </a:t>
            </a:r>
            <a:r>
              <a:rPr kumimoji="1" lang="zh-CN" altLang="en-US" sz="3600" dirty="0">
                <a:solidFill>
                  <a:srgbClr val="000000"/>
                </a:solidFill>
                <a:latin typeface="Times New Roman" pitchFamily="18" charset="0"/>
                <a:ea typeface="楷体_GB2312" pitchFamily="49" charset="-122"/>
              </a:rPr>
              <a:t>检验法</a:t>
            </a:r>
            <a:endParaRPr kumimoji="1" lang="zh-CN" altLang="en-US" sz="3600" i="1" dirty="0">
              <a:solidFill>
                <a:srgbClr val="000000"/>
              </a:solidFill>
              <a:latin typeface="Times New Roman" pitchFamily="18" charset="0"/>
              <a:ea typeface="楷体_GB2312" pitchFamily="49" charset="-122"/>
            </a:endParaRPr>
          </a:p>
        </p:txBody>
      </p:sp>
      <p:sp>
        <p:nvSpPr>
          <p:cNvPr id="269317" name="Text Box 5"/>
          <p:cNvSpPr txBox="1">
            <a:spLocks noChangeArrowheads="1"/>
          </p:cNvSpPr>
          <p:nvPr/>
        </p:nvSpPr>
        <p:spPr bwMode="auto">
          <a:xfrm>
            <a:off x="755650" y="3068638"/>
            <a:ext cx="5578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Aft>
                <a:spcPct val="10000"/>
              </a:spcAft>
            </a:pPr>
            <a:r>
              <a:rPr kumimoji="1" lang="en-US" altLang="zh-CN" sz="3200" i="1" dirty="0">
                <a:solidFill>
                  <a:srgbClr val="000000"/>
                </a:solidFill>
                <a:latin typeface="Times New Roman" pitchFamily="18" charset="0"/>
                <a:ea typeface="楷体_GB2312" pitchFamily="49" charset="-122"/>
                <a:sym typeface="Symbol" pitchFamily="18" charset="2"/>
              </a:rPr>
              <a:t>H</a:t>
            </a:r>
            <a:r>
              <a:rPr kumimoji="1" lang="en-US" altLang="zh-CN" sz="3200" baseline="-25000" dirty="0">
                <a:solidFill>
                  <a:srgbClr val="000000"/>
                </a:solidFill>
                <a:latin typeface="Times New Roman" pitchFamily="18" charset="0"/>
                <a:ea typeface="楷体_GB2312" pitchFamily="49" charset="-122"/>
                <a:sym typeface="Symbol" pitchFamily="18" charset="2"/>
              </a:rPr>
              <a:t>0</a:t>
            </a:r>
            <a:r>
              <a:rPr kumimoji="1" lang="en-US" altLang="zh-CN" sz="3200" dirty="0">
                <a:solidFill>
                  <a:srgbClr val="000000"/>
                </a:solidFill>
                <a:latin typeface="宋体" pitchFamily="2" charset="-122"/>
                <a:sym typeface="Symbol" pitchFamily="18" charset="2"/>
              </a:rPr>
              <a:t>: </a:t>
            </a:r>
            <a:r>
              <a:rPr kumimoji="1" lang="en-US" altLang="zh-CN" sz="3200" i="1" dirty="0">
                <a:solidFill>
                  <a:srgbClr val="000000"/>
                </a:solidFill>
                <a:latin typeface="Times New Roman" pitchFamily="18" charset="0"/>
                <a:ea typeface="楷体_GB2312" pitchFamily="49" charset="-122"/>
                <a:sym typeface="Symbol" pitchFamily="18" charset="2"/>
              </a:rPr>
              <a:t> </a:t>
            </a:r>
            <a:r>
              <a:rPr kumimoji="1" lang="en-US" altLang="zh-CN" sz="3200" dirty="0">
                <a:solidFill>
                  <a:srgbClr val="000000"/>
                </a:solidFill>
                <a:latin typeface="Times New Roman" pitchFamily="18" charset="0"/>
                <a:ea typeface="楷体_GB2312" pitchFamily="49" charset="-122"/>
                <a:sym typeface="Symbol" pitchFamily="18" charset="2"/>
              </a:rPr>
              <a:t> 100</a:t>
            </a:r>
            <a:r>
              <a:rPr kumimoji="1" lang="en-US" altLang="zh-CN" sz="3200" baseline="-25000" dirty="0">
                <a:solidFill>
                  <a:srgbClr val="000000"/>
                </a:solidFill>
                <a:latin typeface="Times New Roman" pitchFamily="18" charset="0"/>
                <a:ea typeface="楷体_GB2312" pitchFamily="49" charset="-122"/>
                <a:sym typeface="Symbol" pitchFamily="18" charset="2"/>
              </a:rPr>
              <a:t> ;         </a:t>
            </a:r>
            <a:r>
              <a:rPr kumimoji="1" lang="en-US" altLang="zh-CN" sz="3200" i="1" dirty="0">
                <a:solidFill>
                  <a:srgbClr val="000000"/>
                </a:solidFill>
                <a:latin typeface="Times New Roman" pitchFamily="18" charset="0"/>
                <a:ea typeface="楷体_GB2312" pitchFamily="49" charset="-122"/>
                <a:sym typeface="Symbol" pitchFamily="18" charset="2"/>
              </a:rPr>
              <a:t>H</a:t>
            </a:r>
            <a:r>
              <a:rPr kumimoji="1" lang="en-US" altLang="zh-CN" sz="3200" baseline="-25000" dirty="0">
                <a:solidFill>
                  <a:srgbClr val="000000"/>
                </a:solidFill>
                <a:latin typeface="Times New Roman" pitchFamily="18" charset="0"/>
                <a:ea typeface="楷体_GB2312" pitchFamily="49" charset="-122"/>
                <a:sym typeface="Symbol" pitchFamily="18" charset="2"/>
              </a:rPr>
              <a:t>1</a:t>
            </a:r>
            <a:r>
              <a:rPr kumimoji="1" lang="en-US" altLang="zh-CN" sz="3200" dirty="0">
                <a:solidFill>
                  <a:srgbClr val="000000"/>
                </a:solidFill>
                <a:latin typeface="宋体" pitchFamily="2" charset="-122"/>
                <a:sym typeface="Symbol" pitchFamily="18" charset="2"/>
              </a:rPr>
              <a:t>: </a:t>
            </a:r>
            <a:r>
              <a:rPr kumimoji="1" lang="en-US" altLang="zh-CN" sz="3200" i="1" dirty="0">
                <a:solidFill>
                  <a:srgbClr val="000000"/>
                </a:solidFill>
                <a:latin typeface="Times New Roman" pitchFamily="18" charset="0"/>
                <a:ea typeface="楷体_GB2312" pitchFamily="49" charset="-122"/>
                <a:sym typeface="Symbol" pitchFamily="18" charset="2"/>
              </a:rPr>
              <a:t> </a:t>
            </a:r>
            <a:r>
              <a:rPr kumimoji="1" lang="en-US" altLang="zh-CN" sz="3200" dirty="0">
                <a:solidFill>
                  <a:srgbClr val="000000"/>
                </a:solidFill>
                <a:latin typeface="Times New Roman" pitchFamily="18" charset="0"/>
                <a:ea typeface="楷体_GB2312" pitchFamily="49" charset="-122"/>
                <a:sym typeface="Symbol" pitchFamily="18" charset="2"/>
              </a:rPr>
              <a:t>100</a:t>
            </a:r>
            <a:endParaRPr kumimoji="1" lang="en-US" altLang="zh-CN" sz="3200" baseline="-25000" dirty="0">
              <a:solidFill>
                <a:srgbClr val="000000"/>
              </a:solidFill>
              <a:latin typeface="宋体" pitchFamily="2" charset="-122"/>
              <a:sym typeface="Symbol" pitchFamily="18" charset="2"/>
            </a:endParaRPr>
          </a:p>
        </p:txBody>
      </p:sp>
      <p:sp>
        <p:nvSpPr>
          <p:cNvPr id="269318" name="Text Box 6"/>
          <p:cNvSpPr txBox="1">
            <a:spLocks noChangeArrowheads="1"/>
          </p:cNvSpPr>
          <p:nvPr/>
        </p:nvSpPr>
        <p:spPr bwMode="auto">
          <a:xfrm>
            <a:off x="684213" y="4005263"/>
            <a:ext cx="23034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rPr>
              <a:t>构造统计量</a:t>
            </a:r>
            <a:r>
              <a:rPr kumimoji="1" lang="zh-CN" altLang="en-US" sz="3200">
                <a:solidFill>
                  <a:srgbClr val="000000"/>
                </a:solidFill>
                <a:latin typeface="Times New Roman" pitchFamily="18" charset="0"/>
                <a:ea typeface="楷体_GB2312" pitchFamily="49" charset="-122"/>
              </a:rPr>
              <a:t>                                          </a:t>
            </a:r>
            <a:endParaRPr kumimoji="1" lang="zh-CN" altLang="en-US" sz="3200" i="1">
              <a:solidFill>
                <a:srgbClr val="000000"/>
              </a:solidFill>
              <a:latin typeface="Times New Roman" pitchFamily="18" charset="0"/>
              <a:ea typeface="楷体_GB2312" pitchFamily="49" charset="-122"/>
              <a:sym typeface="Symbol" pitchFamily="18" charset="2"/>
            </a:endParaRPr>
          </a:p>
        </p:txBody>
      </p:sp>
      <p:graphicFrame>
        <p:nvGraphicFramePr>
          <p:cNvPr id="269319" name="Object 7"/>
          <p:cNvGraphicFramePr>
            <a:graphicFrameLocks noChangeAspect="1"/>
          </p:cNvGraphicFramePr>
          <p:nvPr>
            <p:extLst>
              <p:ext uri="{D42A27DB-BD31-4B8C-83A1-F6EECF244321}">
                <p14:modId xmlns:p14="http://schemas.microsoft.com/office/powerpoint/2010/main" val="3568329580"/>
              </p:ext>
            </p:extLst>
          </p:nvPr>
        </p:nvGraphicFramePr>
        <p:xfrm>
          <a:off x="2949575" y="3725863"/>
          <a:ext cx="3142800" cy="1371330"/>
        </p:xfrm>
        <a:graphic>
          <a:graphicData uri="http://schemas.openxmlformats.org/presentationml/2006/ole">
            <mc:AlternateContent xmlns:mc="http://schemas.openxmlformats.org/markup-compatibility/2006">
              <mc:Choice xmlns:v="urn:schemas-microsoft-com:vml" Requires="v">
                <p:oleObj spid="_x0000_s5328" name="Equation" r:id="rId5" imgW="1396800" imgH="609480" progId="Equation.DSMT4">
                  <p:embed/>
                </p:oleObj>
              </mc:Choice>
              <mc:Fallback>
                <p:oleObj name="Equation" r:id="rId5" imgW="1396800" imgH="609480" progId="Equation.DSMT4">
                  <p:embed/>
                  <p:pic>
                    <p:nvPicPr>
                      <p:cNvPr id="0" name=""/>
                      <p:cNvPicPr>
                        <a:picLocks noChangeAspect="1" noChangeArrowheads="1"/>
                      </p:cNvPicPr>
                      <p:nvPr/>
                    </p:nvPicPr>
                    <p:blipFill>
                      <a:blip r:embed="rId6"/>
                      <a:srcRect/>
                      <a:stretch>
                        <a:fillRect/>
                      </a:stretch>
                    </p:blipFill>
                    <p:spPr bwMode="auto">
                      <a:xfrm>
                        <a:off x="2949575" y="3725863"/>
                        <a:ext cx="3142800" cy="1371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0" name="Object 8"/>
          <p:cNvGraphicFramePr>
            <a:graphicFrameLocks noChangeAspect="1"/>
          </p:cNvGraphicFramePr>
          <p:nvPr>
            <p:extLst>
              <p:ext uri="{D42A27DB-BD31-4B8C-83A1-F6EECF244321}">
                <p14:modId xmlns:p14="http://schemas.microsoft.com/office/powerpoint/2010/main" val="2554883192"/>
              </p:ext>
            </p:extLst>
          </p:nvPr>
        </p:nvGraphicFramePr>
        <p:xfrm>
          <a:off x="6754813" y="4178300"/>
          <a:ext cx="1497012" cy="617538"/>
        </p:xfrm>
        <a:graphic>
          <a:graphicData uri="http://schemas.openxmlformats.org/presentationml/2006/ole">
            <mc:AlternateContent xmlns:mc="http://schemas.openxmlformats.org/markup-compatibility/2006">
              <mc:Choice xmlns:v="urn:schemas-microsoft-com:vml" Requires="v">
                <p:oleObj spid="_x0000_s5329" name="Equation" r:id="rId7" imgW="520560" imgH="215640" progId="Equation.DSMT4">
                  <p:embed/>
                </p:oleObj>
              </mc:Choice>
              <mc:Fallback>
                <p:oleObj name="Equation" r:id="rId7" imgW="520560" imgH="215640" progId="Equation.DSMT4">
                  <p:embed/>
                  <p:pic>
                    <p:nvPicPr>
                      <p:cNvPr id="0" name=""/>
                      <p:cNvPicPr>
                        <a:picLocks noChangeAspect="1" noChangeArrowheads="1"/>
                      </p:cNvPicPr>
                      <p:nvPr/>
                    </p:nvPicPr>
                    <p:blipFill>
                      <a:blip r:embed="rId8"/>
                      <a:srcRect/>
                      <a:stretch>
                        <a:fillRect/>
                      </a:stretch>
                    </p:blipFill>
                    <p:spPr bwMode="auto">
                      <a:xfrm>
                        <a:off x="6754813" y="4178300"/>
                        <a:ext cx="1497012" cy="617538"/>
                      </a:xfrm>
                      <a:prstGeom prst="rect">
                        <a:avLst/>
                      </a:prstGeom>
                      <a:solidFill>
                        <a:schemeClr val="accent3">
                          <a:lumMod val="40000"/>
                          <a:lumOff val="60000"/>
                        </a:schemeClr>
                      </a:solidFill>
                      <a:ln>
                        <a:noFill/>
                      </a:ln>
                      <a:effectLst/>
                    </p:spPr>
                  </p:pic>
                </p:oleObj>
              </mc:Fallback>
            </mc:AlternateContent>
          </a:graphicData>
        </a:graphic>
      </p:graphicFrame>
      <p:graphicFrame>
        <p:nvGraphicFramePr>
          <p:cNvPr id="269321" name="Object 9"/>
          <p:cNvGraphicFramePr>
            <a:graphicFrameLocks noChangeAspect="1"/>
          </p:cNvGraphicFramePr>
          <p:nvPr>
            <p:extLst>
              <p:ext uri="{D42A27DB-BD31-4B8C-83A1-F6EECF244321}">
                <p14:modId xmlns:p14="http://schemas.microsoft.com/office/powerpoint/2010/main" val="1701565370"/>
              </p:ext>
            </p:extLst>
          </p:nvPr>
        </p:nvGraphicFramePr>
        <p:xfrm>
          <a:off x="874713" y="5162550"/>
          <a:ext cx="3271486" cy="1348949"/>
        </p:xfrm>
        <a:graphic>
          <a:graphicData uri="http://schemas.openxmlformats.org/presentationml/2006/ole">
            <mc:AlternateContent xmlns:mc="http://schemas.openxmlformats.org/markup-compatibility/2006">
              <mc:Choice xmlns:v="urn:schemas-microsoft-com:vml" Requires="v">
                <p:oleObj spid="_x0000_s5330" name="Equation" r:id="rId9" imgW="1447560" imgH="596880" progId="Equation.DSMT4">
                  <p:embed/>
                </p:oleObj>
              </mc:Choice>
              <mc:Fallback>
                <p:oleObj name="Equation" r:id="rId9" imgW="1447560" imgH="596880" progId="Equation.DSMT4">
                  <p:embed/>
                  <p:pic>
                    <p:nvPicPr>
                      <p:cNvPr id="0" name=""/>
                      <p:cNvPicPr>
                        <a:picLocks noChangeAspect="1" noChangeArrowheads="1"/>
                      </p:cNvPicPr>
                      <p:nvPr/>
                    </p:nvPicPr>
                    <p:blipFill>
                      <a:blip r:embed="rId10"/>
                      <a:srcRect/>
                      <a:stretch>
                        <a:fillRect/>
                      </a:stretch>
                    </p:blipFill>
                    <p:spPr bwMode="auto">
                      <a:xfrm>
                        <a:off x="874713" y="5162550"/>
                        <a:ext cx="3271486" cy="1348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2" name="Object 10"/>
          <p:cNvGraphicFramePr>
            <a:graphicFrameLocks noChangeAspect="1"/>
          </p:cNvGraphicFramePr>
          <p:nvPr>
            <p:extLst>
              <p:ext uri="{D42A27DB-BD31-4B8C-83A1-F6EECF244321}">
                <p14:modId xmlns:p14="http://schemas.microsoft.com/office/powerpoint/2010/main" val="3839025676"/>
              </p:ext>
            </p:extLst>
          </p:nvPr>
        </p:nvGraphicFramePr>
        <p:xfrm>
          <a:off x="4716463" y="5373688"/>
          <a:ext cx="1871662" cy="581025"/>
        </p:xfrm>
        <a:graphic>
          <a:graphicData uri="http://schemas.openxmlformats.org/presentationml/2006/ole">
            <mc:AlternateContent xmlns:mc="http://schemas.openxmlformats.org/markup-compatibility/2006">
              <mc:Choice xmlns:v="urn:schemas-microsoft-com:vml" Requires="v">
                <p:oleObj spid="_x0000_s5331" name="Equation" r:id="rId11" imgW="736560" imgH="228600" progId="Equation.DSMT4">
                  <p:embed/>
                </p:oleObj>
              </mc:Choice>
              <mc:Fallback>
                <p:oleObj name="Equation" r:id="rId11" imgW="736560" imgH="228600" progId="Equation.DSMT4">
                  <p:embed/>
                  <p:pic>
                    <p:nvPicPr>
                      <p:cNvPr id="0" name=""/>
                      <p:cNvPicPr>
                        <a:picLocks noChangeAspect="1" noChangeArrowheads="1"/>
                      </p:cNvPicPr>
                      <p:nvPr/>
                    </p:nvPicPr>
                    <p:blipFill>
                      <a:blip r:embed="rId12"/>
                      <a:srcRect/>
                      <a:stretch>
                        <a:fillRect/>
                      </a:stretch>
                    </p:blipFill>
                    <p:spPr bwMode="auto">
                      <a:xfrm>
                        <a:off x="4716463" y="5373688"/>
                        <a:ext cx="1871662"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23" name="Text Box 11"/>
          <p:cNvSpPr txBox="1">
            <a:spLocks noChangeArrowheads="1"/>
          </p:cNvSpPr>
          <p:nvPr/>
        </p:nvSpPr>
        <p:spPr bwMode="auto">
          <a:xfrm>
            <a:off x="4211638" y="5300663"/>
            <a:ext cx="517525" cy="641350"/>
          </a:xfrm>
          <a:prstGeom prst="rect">
            <a:avLst/>
          </a:prstGeom>
          <a:ln/>
        </p:spPr>
        <p:style>
          <a:lnRef idx="1">
            <a:schemeClr val="accent4"/>
          </a:lnRef>
          <a:fillRef idx="2">
            <a:schemeClr val="accent4"/>
          </a:fillRef>
          <a:effectRef idx="1">
            <a:schemeClr val="accent4"/>
          </a:effectRef>
          <a:fontRef idx="minor">
            <a:schemeClr val="dk1"/>
          </a:fontRef>
        </p:style>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en-US" altLang="zh-CN" sz="3600" dirty="0">
                <a:solidFill>
                  <a:srgbClr val="000000"/>
                </a:solidFill>
              </a:rPr>
              <a:t>&gt;</a:t>
            </a:r>
          </a:p>
        </p:txBody>
      </p:sp>
      <p:sp>
        <p:nvSpPr>
          <p:cNvPr id="269324" name="AutoShape 12"/>
          <p:cNvSpPr>
            <a:spLocks noChangeArrowheads="1"/>
          </p:cNvSpPr>
          <p:nvPr/>
        </p:nvSpPr>
        <p:spPr bwMode="auto">
          <a:xfrm>
            <a:off x="5148263" y="6137275"/>
            <a:ext cx="1368425" cy="531813"/>
          </a:xfrm>
          <a:prstGeom prst="wedgeRoundRectCallout">
            <a:avLst>
              <a:gd name="adj1" fmla="val -98838"/>
              <a:gd name="adj2" fmla="val -79074"/>
              <a:gd name="adj3" fmla="val 16667"/>
            </a:avLst>
          </a:prstGeom>
          <a:ln>
            <a:headEnd/>
            <a:tailEnd/>
          </a:ln>
        </p:spPr>
        <p:style>
          <a:lnRef idx="1">
            <a:schemeClr val="accent5"/>
          </a:lnRef>
          <a:fillRef idx="2">
            <a:schemeClr val="accent5"/>
          </a:fillRef>
          <a:effectRef idx="1">
            <a:schemeClr val="accent5"/>
          </a:effectRef>
          <a:fontRef idx="minor">
            <a:schemeClr val="dk1"/>
          </a:fontRef>
        </p:style>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a:solidFill>
                  <a:srgbClr val="000000"/>
                </a:solidFill>
              </a:rPr>
              <a:t>拒绝</a:t>
            </a:r>
          </a:p>
        </p:txBody>
      </p:sp>
      <p:sp>
        <p:nvSpPr>
          <p:cNvPr id="14" name="Text Box 4"/>
          <p:cNvSpPr txBox="1">
            <a:spLocks noChangeArrowheads="1"/>
          </p:cNvSpPr>
          <p:nvPr/>
        </p:nvSpPr>
        <p:spPr bwMode="auto">
          <a:xfrm>
            <a:off x="6588125" y="5307013"/>
            <a:ext cx="1262063" cy="523875"/>
          </a:xfrm>
          <a:prstGeom prst="rect">
            <a:avLst/>
          </a:prstGeom>
          <a:ln/>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800" dirty="0">
                <a:solidFill>
                  <a:srgbClr val="000000"/>
                </a:solidFill>
                <a:latin typeface="Times New Roman" pitchFamily="18" charset="0"/>
                <a:ea typeface="楷体_GB2312" pitchFamily="49" charset="-122"/>
              </a:rPr>
              <a:t>拒绝域</a:t>
            </a:r>
          </a:p>
        </p:txBody>
      </p:sp>
    </p:spTree>
    <p:extLst>
      <p:ext uri="{BB962C8B-B14F-4D97-AF65-F5344CB8AC3E}">
        <p14:creationId xmlns:p14="http://schemas.microsoft.com/office/powerpoint/2010/main" val="1396200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69315"/>
                                        </p:tgtEl>
                                        <p:attrNameLst>
                                          <p:attrName>style.visibility</p:attrName>
                                        </p:attrNameLst>
                                      </p:cBhvr>
                                      <p:to>
                                        <p:strVal val="visible"/>
                                      </p:to>
                                    </p:set>
                                    <p:animEffect transition="in" filter="checkerboard(across)">
                                      <p:cBhvr>
                                        <p:cTn id="7" dur="500"/>
                                        <p:tgtEl>
                                          <p:spTgt spid="269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9317"/>
                                        </p:tgtEl>
                                        <p:attrNameLst>
                                          <p:attrName>style.visibility</p:attrName>
                                        </p:attrNameLst>
                                      </p:cBhvr>
                                      <p:to>
                                        <p:strVal val="visible"/>
                                      </p:to>
                                    </p:set>
                                    <p:animEffect transition="in" filter="wipe(up)">
                                      <p:cBhvr>
                                        <p:cTn id="12" dur="500"/>
                                        <p:tgtEl>
                                          <p:spTgt spid="269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69316"/>
                                        </p:tgtEl>
                                        <p:attrNameLst>
                                          <p:attrName>style.visibility</p:attrName>
                                        </p:attrNameLst>
                                      </p:cBhvr>
                                      <p:to>
                                        <p:strVal val="visible"/>
                                      </p:to>
                                    </p:set>
                                    <p:anim calcmode="lin" valueType="num">
                                      <p:cBhvr additive="base">
                                        <p:cTn id="17" dur="500" fill="hold"/>
                                        <p:tgtEl>
                                          <p:spTgt spid="269316"/>
                                        </p:tgtEl>
                                        <p:attrNameLst>
                                          <p:attrName>ppt_x</p:attrName>
                                        </p:attrNameLst>
                                      </p:cBhvr>
                                      <p:tavLst>
                                        <p:tav tm="0">
                                          <p:val>
                                            <p:strVal val="1+#ppt_w/2"/>
                                          </p:val>
                                        </p:tav>
                                        <p:tav tm="100000">
                                          <p:val>
                                            <p:strVal val="#ppt_x"/>
                                          </p:val>
                                        </p:tav>
                                      </p:tavLst>
                                    </p:anim>
                                    <p:anim calcmode="lin" valueType="num">
                                      <p:cBhvr additive="base">
                                        <p:cTn id="18" dur="500" fill="hold"/>
                                        <p:tgtEl>
                                          <p:spTgt spid="26931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9318"/>
                                        </p:tgtEl>
                                        <p:attrNameLst>
                                          <p:attrName>style.visibility</p:attrName>
                                        </p:attrNameLst>
                                      </p:cBhvr>
                                      <p:to>
                                        <p:strVal val="visible"/>
                                      </p:to>
                                    </p:set>
                                    <p:animEffect transition="in" filter="wipe(up)">
                                      <p:cBhvr>
                                        <p:cTn id="23" dur="500"/>
                                        <p:tgtEl>
                                          <p:spTgt spid="2693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269319"/>
                                        </p:tgtEl>
                                        <p:attrNameLst>
                                          <p:attrName>style.visibility</p:attrName>
                                        </p:attrNameLst>
                                      </p:cBhvr>
                                      <p:to>
                                        <p:strVal val="visible"/>
                                      </p:to>
                                    </p:set>
                                    <p:animEffect transition="in" filter="wipe(up)">
                                      <p:cBhvr>
                                        <p:cTn id="28" dur="500"/>
                                        <p:tgtEl>
                                          <p:spTgt spid="26931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69320"/>
                                        </p:tgtEl>
                                        <p:attrNameLst>
                                          <p:attrName>style.visibility</p:attrName>
                                        </p:attrNameLst>
                                      </p:cBhvr>
                                      <p:to>
                                        <p:strVal val="visible"/>
                                      </p:to>
                                    </p:set>
                                    <p:anim calcmode="lin" valueType="num">
                                      <p:cBhvr additive="base">
                                        <p:cTn id="33" dur="500" fill="hold"/>
                                        <p:tgtEl>
                                          <p:spTgt spid="269320"/>
                                        </p:tgtEl>
                                        <p:attrNameLst>
                                          <p:attrName>ppt_x</p:attrName>
                                        </p:attrNameLst>
                                      </p:cBhvr>
                                      <p:tavLst>
                                        <p:tav tm="0">
                                          <p:val>
                                            <p:strVal val="#ppt_x"/>
                                          </p:val>
                                        </p:tav>
                                        <p:tav tm="100000">
                                          <p:val>
                                            <p:strVal val="#ppt_x"/>
                                          </p:val>
                                        </p:tav>
                                      </p:tavLst>
                                    </p:anim>
                                    <p:anim calcmode="lin" valueType="num">
                                      <p:cBhvr additive="base">
                                        <p:cTn id="34" dur="500" fill="hold"/>
                                        <p:tgtEl>
                                          <p:spTgt spid="269320"/>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269322"/>
                                        </p:tgtEl>
                                        <p:attrNameLst>
                                          <p:attrName>style.visibility</p:attrName>
                                        </p:attrNameLst>
                                      </p:cBhvr>
                                      <p:to>
                                        <p:strVal val="visible"/>
                                      </p:to>
                                    </p:set>
                                    <p:anim calcmode="lin" valueType="num">
                                      <p:cBhvr additive="base">
                                        <p:cTn id="39" dur="500" fill="hold"/>
                                        <p:tgtEl>
                                          <p:spTgt spid="269322"/>
                                        </p:tgtEl>
                                        <p:attrNameLst>
                                          <p:attrName>ppt_x</p:attrName>
                                        </p:attrNameLst>
                                      </p:cBhvr>
                                      <p:tavLst>
                                        <p:tav tm="0">
                                          <p:val>
                                            <p:strVal val="#ppt_x"/>
                                          </p:val>
                                        </p:tav>
                                        <p:tav tm="100000">
                                          <p:val>
                                            <p:strVal val="#ppt_x"/>
                                          </p:val>
                                        </p:tav>
                                      </p:tavLst>
                                    </p:anim>
                                    <p:anim calcmode="lin" valueType="num">
                                      <p:cBhvr additive="base">
                                        <p:cTn id="40" dur="500" fill="hold"/>
                                        <p:tgtEl>
                                          <p:spTgt spid="269322"/>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500"/>
                            </p:stCondLst>
                            <p:childTnLst>
                              <p:par>
                                <p:cTn id="42" presetID="2" presetClass="entr" presetSubtype="2"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1+#ppt_w/2"/>
                                          </p:val>
                                        </p:tav>
                                        <p:tav tm="100000">
                                          <p:val>
                                            <p:strVal val="#ppt_x"/>
                                          </p:val>
                                        </p:tav>
                                      </p:tavLst>
                                    </p:anim>
                                    <p:anim calcmode="lin" valueType="num">
                                      <p:cBhvr additive="base">
                                        <p:cTn id="4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269321"/>
                                        </p:tgtEl>
                                        <p:attrNameLst>
                                          <p:attrName>style.visibility</p:attrName>
                                        </p:attrNameLst>
                                      </p:cBhvr>
                                      <p:to>
                                        <p:strVal val="visible"/>
                                      </p:to>
                                    </p:set>
                                    <p:animEffect transition="in" filter="wipe(up)">
                                      <p:cBhvr>
                                        <p:cTn id="50" dur="500"/>
                                        <p:tgtEl>
                                          <p:spTgt spid="26932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69323"/>
                                        </p:tgtEl>
                                        <p:attrNameLst>
                                          <p:attrName>style.visibility</p:attrName>
                                        </p:attrNameLst>
                                      </p:cBhvr>
                                      <p:to>
                                        <p:strVal val="visible"/>
                                      </p:to>
                                    </p:set>
                                    <p:anim calcmode="lin" valueType="num">
                                      <p:cBhvr additive="base">
                                        <p:cTn id="55" dur="500" fill="hold"/>
                                        <p:tgtEl>
                                          <p:spTgt spid="269323"/>
                                        </p:tgtEl>
                                        <p:attrNameLst>
                                          <p:attrName>ppt_x</p:attrName>
                                        </p:attrNameLst>
                                      </p:cBhvr>
                                      <p:tavLst>
                                        <p:tav tm="0">
                                          <p:val>
                                            <p:strVal val="#ppt_x"/>
                                          </p:val>
                                        </p:tav>
                                        <p:tav tm="100000">
                                          <p:val>
                                            <p:strVal val="#ppt_x"/>
                                          </p:val>
                                        </p:tav>
                                      </p:tavLst>
                                    </p:anim>
                                    <p:anim calcmode="lin" valueType="num">
                                      <p:cBhvr additive="base">
                                        <p:cTn id="56" dur="500" fill="hold"/>
                                        <p:tgtEl>
                                          <p:spTgt spid="269323"/>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69324"/>
                                        </p:tgtEl>
                                        <p:attrNameLst>
                                          <p:attrName>style.visibility</p:attrName>
                                        </p:attrNameLst>
                                      </p:cBhvr>
                                      <p:to>
                                        <p:strVal val="visible"/>
                                      </p:to>
                                    </p:set>
                                    <p:anim calcmode="lin" valueType="num">
                                      <p:cBhvr additive="base">
                                        <p:cTn id="61" dur="500" fill="hold"/>
                                        <p:tgtEl>
                                          <p:spTgt spid="269324"/>
                                        </p:tgtEl>
                                        <p:attrNameLst>
                                          <p:attrName>ppt_x</p:attrName>
                                        </p:attrNameLst>
                                      </p:cBhvr>
                                      <p:tavLst>
                                        <p:tav tm="0">
                                          <p:val>
                                            <p:strVal val="#ppt_x"/>
                                          </p:val>
                                        </p:tav>
                                        <p:tav tm="100000">
                                          <p:val>
                                            <p:strVal val="#ppt_x"/>
                                          </p:val>
                                        </p:tav>
                                      </p:tavLst>
                                    </p:anim>
                                    <p:anim calcmode="lin" valueType="num">
                                      <p:cBhvr additive="base">
                                        <p:cTn id="62" dur="500" fill="hold"/>
                                        <p:tgtEl>
                                          <p:spTgt spid="269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animBg="1"/>
      <p:bldP spid="269317" grpId="0" autoUpdateAnimBg="0"/>
      <p:bldP spid="269318" grpId="0" autoUpdateAnimBg="0"/>
      <p:bldP spid="269323" grpId="0" animBg="1"/>
      <p:bldP spid="269324"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0338" name="Object 2"/>
          <p:cNvGraphicFramePr>
            <a:graphicFrameLocks noChangeAspect="1"/>
          </p:cNvGraphicFramePr>
          <p:nvPr>
            <p:extLst>
              <p:ext uri="{D42A27DB-BD31-4B8C-83A1-F6EECF244321}">
                <p14:modId xmlns:p14="http://schemas.microsoft.com/office/powerpoint/2010/main" val="3263441297"/>
              </p:ext>
            </p:extLst>
          </p:nvPr>
        </p:nvGraphicFramePr>
        <p:xfrm>
          <a:off x="555625" y="519113"/>
          <a:ext cx="8034338" cy="1685925"/>
        </p:xfrm>
        <a:graphic>
          <a:graphicData uri="http://schemas.openxmlformats.org/presentationml/2006/ole">
            <mc:AlternateContent xmlns:mc="http://schemas.openxmlformats.org/markup-compatibility/2006">
              <mc:Choice xmlns:v="urn:schemas-microsoft-com:vml" Requires="v">
                <p:oleObj spid="_x0000_s6433" name="Equation" r:id="rId3" imgW="3340080" imgH="698400" progId="Equation.DSMT4">
                  <p:embed/>
                </p:oleObj>
              </mc:Choice>
              <mc:Fallback>
                <p:oleObj name="Equation" r:id="rId3" imgW="3340080" imgH="698400" progId="Equation.DSMT4">
                  <p:embed/>
                  <p:pic>
                    <p:nvPicPr>
                      <p:cNvPr id="0" name=""/>
                      <p:cNvPicPr>
                        <a:picLocks noChangeAspect="1" noChangeArrowheads="1"/>
                      </p:cNvPicPr>
                      <p:nvPr/>
                    </p:nvPicPr>
                    <p:blipFill>
                      <a:blip r:embed="rId4"/>
                      <a:srcRect/>
                      <a:stretch>
                        <a:fillRect/>
                      </a:stretch>
                    </p:blipFill>
                    <p:spPr bwMode="auto">
                      <a:xfrm>
                        <a:off x="555625" y="519113"/>
                        <a:ext cx="8034338"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0339" name="Object 3"/>
          <p:cNvGraphicFramePr>
            <a:graphicFrameLocks noChangeAspect="1"/>
          </p:cNvGraphicFramePr>
          <p:nvPr>
            <p:extLst>
              <p:ext uri="{D42A27DB-BD31-4B8C-83A1-F6EECF244321}">
                <p14:modId xmlns:p14="http://schemas.microsoft.com/office/powerpoint/2010/main" val="3868271173"/>
              </p:ext>
            </p:extLst>
          </p:nvPr>
        </p:nvGraphicFramePr>
        <p:xfrm>
          <a:off x="1587500" y="2986088"/>
          <a:ext cx="5305425" cy="668337"/>
        </p:xfrm>
        <a:graphic>
          <a:graphicData uri="http://schemas.openxmlformats.org/presentationml/2006/ole">
            <mc:AlternateContent xmlns:mc="http://schemas.openxmlformats.org/markup-compatibility/2006">
              <mc:Choice xmlns:v="urn:schemas-microsoft-com:vml" Requires="v">
                <p:oleObj spid="_x0000_s6434" name="Equation" r:id="rId5" imgW="1866600" imgH="228600" progId="Equation.DSMT4">
                  <p:embed/>
                </p:oleObj>
              </mc:Choice>
              <mc:Fallback>
                <p:oleObj name="Equation" r:id="rId5" imgW="1866600" imgH="228600" progId="Equation.DSMT4">
                  <p:embed/>
                  <p:pic>
                    <p:nvPicPr>
                      <p:cNvPr id="0" name=""/>
                      <p:cNvPicPr>
                        <a:picLocks noChangeAspect="1" noChangeArrowheads="1"/>
                      </p:cNvPicPr>
                      <p:nvPr/>
                    </p:nvPicPr>
                    <p:blipFill>
                      <a:blip r:embed="rId6"/>
                      <a:srcRect/>
                      <a:stretch>
                        <a:fillRect/>
                      </a:stretch>
                    </p:blipFill>
                    <p:spPr bwMode="auto">
                      <a:xfrm>
                        <a:off x="1587500" y="2986088"/>
                        <a:ext cx="5305425" cy="66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0340" name="Object 4"/>
          <p:cNvGraphicFramePr>
            <a:graphicFrameLocks noChangeAspect="1"/>
          </p:cNvGraphicFramePr>
          <p:nvPr>
            <p:extLst>
              <p:ext uri="{D42A27DB-BD31-4B8C-83A1-F6EECF244321}">
                <p14:modId xmlns:p14="http://schemas.microsoft.com/office/powerpoint/2010/main" val="872550840"/>
              </p:ext>
            </p:extLst>
          </p:nvPr>
        </p:nvGraphicFramePr>
        <p:xfrm>
          <a:off x="2262188" y="2265363"/>
          <a:ext cx="2535237" cy="642937"/>
        </p:xfrm>
        <a:graphic>
          <a:graphicData uri="http://schemas.openxmlformats.org/presentationml/2006/ole">
            <mc:AlternateContent xmlns:mc="http://schemas.openxmlformats.org/markup-compatibility/2006">
              <mc:Choice xmlns:v="urn:schemas-microsoft-com:vml" Requires="v">
                <p:oleObj spid="_x0000_s6435" name="Equation" r:id="rId7" imgW="927000" imgH="228600" progId="Equation.DSMT4">
                  <p:embed/>
                </p:oleObj>
              </mc:Choice>
              <mc:Fallback>
                <p:oleObj name="Equation" r:id="rId7" imgW="927000" imgH="228600" progId="Equation.DSMT4">
                  <p:embed/>
                  <p:pic>
                    <p:nvPicPr>
                      <p:cNvPr id="0" name=""/>
                      <p:cNvPicPr>
                        <a:picLocks noChangeAspect="1" noChangeArrowheads="1"/>
                      </p:cNvPicPr>
                      <p:nvPr/>
                    </p:nvPicPr>
                    <p:blipFill>
                      <a:blip r:embed="rId8"/>
                      <a:srcRect/>
                      <a:stretch>
                        <a:fillRect/>
                      </a:stretch>
                    </p:blipFill>
                    <p:spPr bwMode="auto">
                      <a:xfrm>
                        <a:off x="2262188" y="2265363"/>
                        <a:ext cx="2535237"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4926013" y="2276475"/>
            <a:ext cx="1616075" cy="579438"/>
            <a:chOff x="2723" y="115"/>
            <a:chExt cx="1018" cy="365"/>
          </a:xfrm>
        </p:grpSpPr>
        <p:graphicFrame>
          <p:nvGraphicFramePr>
            <p:cNvPr id="8200" name="Object 6"/>
            <p:cNvGraphicFramePr>
              <a:graphicFrameLocks noChangeAspect="1"/>
            </p:cNvGraphicFramePr>
            <p:nvPr>
              <p:extLst>
                <p:ext uri="{D42A27DB-BD31-4B8C-83A1-F6EECF244321}">
                  <p14:modId xmlns:p14="http://schemas.microsoft.com/office/powerpoint/2010/main" val="530886540"/>
                </p:ext>
              </p:extLst>
            </p:nvPr>
          </p:nvGraphicFramePr>
          <p:xfrm>
            <a:off x="2723" y="119"/>
            <a:ext cx="353" cy="354"/>
          </p:xfrm>
          <a:graphic>
            <a:graphicData uri="http://schemas.openxmlformats.org/presentationml/2006/ole">
              <mc:AlternateContent xmlns:mc="http://schemas.openxmlformats.org/markup-compatibility/2006">
                <mc:Choice xmlns:v="urn:schemas-microsoft-com:vml" Requires="v">
                  <p:oleObj spid="_x0000_s6436" name="Equation" r:id="rId9" imgW="203040" imgH="203040" progId="Equation.DSMT4">
                    <p:embed/>
                  </p:oleObj>
                </mc:Choice>
                <mc:Fallback>
                  <p:oleObj name="Equation" r:id="rId9" imgW="203040" imgH="203040" progId="Equation.DSMT4">
                    <p:embed/>
                    <p:pic>
                      <p:nvPicPr>
                        <p:cNvPr id="0" name=""/>
                        <p:cNvPicPr>
                          <a:picLocks noChangeAspect="1" noChangeArrowheads="1"/>
                        </p:cNvPicPr>
                        <p:nvPr/>
                      </p:nvPicPr>
                      <p:blipFill>
                        <a:blip r:embed="rId10"/>
                        <a:srcRect/>
                        <a:stretch>
                          <a:fillRect/>
                        </a:stretch>
                      </p:blipFill>
                      <p:spPr bwMode="auto">
                        <a:xfrm>
                          <a:off x="2723" y="119"/>
                          <a:ext cx="353"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5" name="Rectangle 7"/>
            <p:cNvSpPr>
              <a:spLocks noChangeArrowheads="1"/>
            </p:cNvSpPr>
            <p:nvPr/>
          </p:nvSpPr>
          <p:spPr bwMode="auto">
            <a:xfrm>
              <a:off x="3049" y="115"/>
              <a:ext cx="6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b="1">
                  <a:solidFill>
                    <a:srgbClr val="000000"/>
                  </a:solidFill>
                  <a:latin typeface="Times New Roman" pitchFamily="18" charset="0"/>
                </a:rPr>
                <a:t>未知</a:t>
              </a:r>
              <a:r>
                <a:rPr kumimoji="1" lang="en-US" altLang="zh-CN" sz="3200" b="1">
                  <a:solidFill>
                    <a:srgbClr val="000000"/>
                  </a:solidFill>
                  <a:latin typeface="Times New Roman" pitchFamily="18" charset="0"/>
                </a:rPr>
                <a:t>.</a:t>
              </a:r>
            </a:p>
          </p:txBody>
        </p:sp>
      </p:grpSp>
      <p:graphicFrame>
        <p:nvGraphicFramePr>
          <p:cNvPr id="270344" name="Object 8"/>
          <p:cNvGraphicFramePr>
            <a:graphicFrameLocks noChangeAspect="1"/>
          </p:cNvGraphicFramePr>
          <p:nvPr>
            <p:extLst>
              <p:ext uri="{D42A27DB-BD31-4B8C-83A1-F6EECF244321}">
                <p14:modId xmlns:p14="http://schemas.microsoft.com/office/powerpoint/2010/main" val="4148452732"/>
              </p:ext>
            </p:extLst>
          </p:nvPr>
        </p:nvGraphicFramePr>
        <p:xfrm>
          <a:off x="1371600" y="4856163"/>
          <a:ext cx="3803650" cy="1274762"/>
        </p:xfrm>
        <a:graphic>
          <a:graphicData uri="http://schemas.openxmlformats.org/presentationml/2006/ole">
            <mc:AlternateContent xmlns:mc="http://schemas.openxmlformats.org/markup-compatibility/2006">
              <mc:Choice xmlns:v="urn:schemas-microsoft-com:vml" Requires="v">
                <p:oleObj spid="_x0000_s6437" name="Equation" r:id="rId11" imgW="1333440" imgH="444240" progId="Equation.DSMT4">
                  <p:embed/>
                </p:oleObj>
              </mc:Choice>
              <mc:Fallback>
                <p:oleObj name="Equation" r:id="rId11" imgW="1333440" imgH="444240" progId="Equation.DSMT4">
                  <p:embed/>
                  <p:pic>
                    <p:nvPicPr>
                      <p:cNvPr id="0" name=""/>
                      <p:cNvPicPr>
                        <a:picLocks noChangeAspect="1" noChangeArrowheads="1"/>
                      </p:cNvPicPr>
                      <p:nvPr/>
                    </p:nvPicPr>
                    <p:blipFill>
                      <a:blip r:embed="rId12"/>
                      <a:srcRect/>
                      <a:stretch>
                        <a:fillRect/>
                      </a:stretch>
                    </p:blipFill>
                    <p:spPr bwMode="auto">
                      <a:xfrm>
                        <a:off x="1371600" y="4856163"/>
                        <a:ext cx="3803650" cy="1274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0345" name="Object 9"/>
          <p:cNvGraphicFramePr>
            <a:graphicFrameLocks noChangeAspect="1"/>
          </p:cNvGraphicFramePr>
          <p:nvPr>
            <p:extLst>
              <p:ext uri="{D42A27DB-BD31-4B8C-83A1-F6EECF244321}">
                <p14:modId xmlns:p14="http://schemas.microsoft.com/office/powerpoint/2010/main" val="3144297049"/>
              </p:ext>
            </p:extLst>
          </p:nvPr>
        </p:nvGraphicFramePr>
        <p:xfrm>
          <a:off x="5724525" y="5084763"/>
          <a:ext cx="2736850" cy="641350"/>
        </p:xfrm>
        <a:graphic>
          <a:graphicData uri="http://schemas.openxmlformats.org/presentationml/2006/ole">
            <mc:AlternateContent xmlns:mc="http://schemas.openxmlformats.org/markup-compatibility/2006">
              <mc:Choice xmlns:v="urn:schemas-microsoft-com:vml" Requires="v">
                <p:oleObj spid="_x0000_s6438" name="Equation" r:id="rId13" imgW="977760" imgH="228600" progId="Equation.DSMT4">
                  <p:embed/>
                </p:oleObj>
              </mc:Choice>
              <mc:Fallback>
                <p:oleObj name="Equation" r:id="rId13" imgW="977760" imgH="228600" progId="Equation.DSMT4">
                  <p:embed/>
                  <p:pic>
                    <p:nvPicPr>
                      <p:cNvPr id="0" name=""/>
                      <p:cNvPicPr>
                        <a:picLocks noChangeAspect="1" noChangeArrowheads="1"/>
                      </p:cNvPicPr>
                      <p:nvPr/>
                    </p:nvPicPr>
                    <p:blipFill>
                      <a:blip r:embed="rId14"/>
                      <a:srcRect/>
                      <a:stretch>
                        <a:fillRect/>
                      </a:stretch>
                    </p:blipFill>
                    <p:spPr bwMode="auto">
                      <a:xfrm>
                        <a:off x="5724525" y="5084763"/>
                        <a:ext cx="27368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46" name="Text Box 10"/>
          <p:cNvSpPr txBox="1">
            <a:spLocks noChangeArrowheads="1"/>
          </p:cNvSpPr>
          <p:nvPr/>
        </p:nvSpPr>
        <p:spPr bwMode="auto">
          <a:xfrm>
            <a:off x="5148263" y="5084763"/>
            <a:ext cx="517525" cy="641350"/>
          </a:xfrm>
          <a:prstGeom prst="rect">
            <a:avLst/>
          </a:prstGeom>
          <a:ln/>
        </p:spPr>
        <p:style>
          <a:lnRef idx="1">
            <a:schemeClr val="accent4"/>
          </a:lnRef>
          <a:fillRef idx="2">
            <a:schemeClr val="accent4"/>
          </a:fillRef>
          <a:effectRef idx="1">
            <a:schemeClr val="accent4"/>
          </a:effectRef>
          <a:fontRef idx="minor">
            <a:schemeClr val="dk1"/>
          </a:fontRef>
        </p:style>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en-US" altLang="zh-CN" sz="3600" dirty="0">
                <a:solidFill>
                  <a:srgbClr val="000000"/>
                </a:solidFill>
              </a:rPr>
              <a:t>&lt;</a:t>
            </a:r>
          </a:p>
        </p:txBody>
      </p:sp>
      <p:sp>
        <p:nvSpPr>
          <p:cNvPr id="270347" name="AutoShape 11"/>
          <p:cNvSpPr>
            <a:spLocks noChangeArrowheads="1"/>
          </p:cNvSpPr>
          <p:nvPr/>
        </p:nvSpPr>
        <p:spPr bwMode="auto">
          <a:xfrm>
            <a:off x="1619250" y="3933825"/>
            <a:ext cx="1368425" cy="720725"/>
          </a:xfrm>
          <a:prstGeom prst="wedgeRoundRectCallout">
            <a:avLst>
              <a:gd name="adj1" fmla="val 41069"/>
              <a:gd name="adj2" fmla="val -108370"/>
              <a:gd name="adj3" fmla="val 16667"/>
            </a:avLst>
          </a:prstGeom>
          <a:ln>
            <a:headEnd/>
            <a:tailEnd/>
          </a:ln>
        </p:spPr>
        <p:style>
          <a:lnRef idx="1">
            <a:schemeClr val="accent5"/>
          </a:lnRef>
          <a:fillRef idx="2">
            <a:schemeClr val="accent5"/>
          </a:fillRef>
          <a:effectRef idx="1">
            <a:schemeClr val="accent5"/>
          </a:effectRef>
          <a:fontRef idx="minor">
            <a:schemeClr val="dk1"/>
          </a:fontRef>
        </p:style>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a:solidFill>
                  <a:srgbClr val="000000"/>
                </a:solidFill>
              </a:rPr>
              <a:t>接受</a:t>
            </a:r>
          </a:p>
        </p:txBody>
      </p:sp>
      <p:graphicFrame>
        <p:nvGraphicFramePr>
          <p:cNvPr id="270348" name="Object 12"/>
          <p:cNvGraphicFramePr>
            <a:graphicFrameLocks noChangeAspect="1"/>
          </p:cNvGraphicFramePr>
          <p:nvPr>
            <p:extLst>
              <p:ext uri="{D42A27DB-BD31-4B8C-83A1-F6EECF244321}">
                <p14:modId xmlns:p14="http://schemas.microsoft.com/office/powerpoint/2010/main" val="3524131353"/>
              </p:ext>
            </p:extLst>
          </p:nvPr>
        </p:nvGraphicFramePr>
        <p:xfrm>
          <a:off x="3765550" y="3800475"/>
          <a:ext cx="1474788" cy="938213"/>
        </p:xfrm>
        <a:graphic>
          <a:graphicData uri="http://schemas.openxmlformats.org/presentationml/2006/ole">
            <mc:AlternateContent xmlns:mc="http://schemas.openxmlformats.org/markup-compatibility/2006">
              <mc:Choice xmlns:v="urn:schemas-microsoft-com:vml" Requires="v">
                <p:oleObj spid="_x0000_s6439" name="Equation" r:id="rId15" imgW="507960" imgH="342720" progId="Equation.DSMT4">
                  <p:embed/>
                </p:oleObj>
              </mc:Choice>
              <mc:Fallback>
                <p:oleObj name="Equation" r:id="rId15" imgW="507960" imgH="342720" progId="Equation.DSMT4">
                  <p:embed/>
                  <p:pic>
                    <p:nvPicPr>
                      <p:cNvPr id="0" name=""/>
                      <p:cNvPicPr>
                        <a:picLocks noChangeAspect="1" noChangeArrowheads="1"/>
                      </p:cNvPicPr>
                      <p:nvPr/>
                    </p:nvPicPr>
                    <p:blipFill>
                      <a:blip r:embed="rId16"/>
                      <a:srcRect/>
                      <a:stretch>
                        <a:fillRect/>
                      </a:stretch>
                    </p:blipFill>
                    <p:spPr bwMode="auto">
                      <a:xfrm>
                        <a:off x="3765550" y="3800475"/>
                        <a:ext cx="1474788" cy="938213"/>
                      </a:xfrm>
                      <a:prstGeom prst="rect">
                        <a:avLst/>
                      </a:prstGeom>
                      <a:solidFill>
                        <a:schemeClr val="accent3">
                          <a:lumMod val="40000"/>
                          <a:lumOff val="60000"/>
                        </a:schemeClr>
                      </a:solidFill>
                      <a:ln>
                        <a:noFill/>
                      </a:ln>
                      <a:effectLst/>
                    </p:spPr>
                  </p:pic>
                </p:oleObj>
              </mc:Fallback>
            </mc:AlternateContent>
          </a:graphicData>
        </a:graphic>
      </p:graphicFrame>
    </p:spTree>
    <p:extLst>
      <p:ext uri="{BB962C8B-B14F-4D97-AF65-F5344CB8AC3E}">
        <p14:creationId xmlns:p14="http://schemas.microsoft.com/office/powerpoint/2010/main" val="293515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0338"/>
                                        </p:tgtEl>
                                        <p:attrNameLst>
                                          <p:attrName>style.visibility</p:attrName>
                                        </p:attrNameLst>
                                      </p:cBhvr>
                                      <p:to>
                                        <p:strVal val="visible"/>
                                      </p:to>
                                    </p:set>
                                    <p:animEffect transition="in" filter="box(in)">
                                      <p:cBhvr>
                                        <p:cTn id="7" dur="500"/>
                                        <p:tgtEl>
                                          <p:spTgt spid="270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70340"/>
                                        </p:tgtEl>
                                        <p:attrNameLst>
                                          <p:attrName>style.visibility</p:attrName>
                                        </p:attrNameLst>
                                      </p:cBhvr>
                                      <p:to>
                                        <p:strVal val="visible"/>
                                      </p:to>
                                    </p:set>
                                    <p:animEffect transition="in" filter="box(in)">
                                      <p:cBhvr>
                                        <p:cTn id="12" dur="500"/>
                                        <p:tgtEl>
                                          <p:spTgt spid="270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0339"/>
                                        </p:tgtEl>
                                        <p:attrNameLst>
                                          <p:attrName>style.visibility</p:attrName>
                                        </p:attrNameLst>
                                      </p:cBhvr>
                                      <p:to>
                                        <p:strVal val="visible"/>
                                      </p:to>
                                    </p:set>
                                    <p:animEffect transition="in" filter="wipe(left)">
                                      <p:cBhvr>
                                        <p:cTn id="22" dur="500"/>
                                        <p:tgtEl>
                                          <p:spTgt spid="2703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270348"/>
                                        </p:tgtEl>
                                        <p:attrNameLst>
                                          <p:attrName>style.visibility</p:attrName>
                                        </p:attrNameLst>
                                      </p:cBhvr>
                                      <p:to>
                                        <p:strVal val="visible"/>
                                      </p:to>
                                    </p:set>
                                    <p:animEffect transition="in" filter="blinds(vertical)">
                                      <p:cBhvr>
                                        <p:cTn id="27" dur="500"/>
                                        <p:tgtEl>
                                          <p:spTgt spid="2703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0344"/>
                                        </p:tgtEl>
                                        <p:attrNameLst>
                                          <p:attrName>style.visibility</p:attrName>
                                        </p:attrNameLst>
                                      </p:cBhvr>
                                      <p:to>
                                        <p:strVal val="visible"/>
                                      </p:to>
                                    </p:set>
                                    <p:animEffect transition="in" filter="wipe(left)">
                                      <p:cBhvr>
                                        <p:cTn id="32" dur="500"/>
                                        <p:tgtEl>
                                          <p:spTgt spid="2703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70345"/>
                                        </p:tgtEl>
                                        <p:attrNameLst>
                                          <p:attrName>style.visibility</p:attrName>
                                        </p:attrNameLst>
                                      </p:cBhvr>
                                      <p:to>
                                        <p:strVal val="visible"/>
                                      </p:to>
                                    </p:set>
                                    <p:anim calcmode="lin" valueType="num">
                                      <p:cBhvr additive="base">
                                        <p:cTn id="37" dur="500" fill="hold"/>
                                        <p:tgtEl>
                                          <p:spTgt spid="270345"/>
                                        </p:tgtEl>
                                        <p:attrNameLst>
                                          <p:attrName>ppt_x</p:attrName>
                                        </p:attrNameLst>
                                      </p:cBhvr>
                                      <p:tavLst>
                                        <p:tav tm="0">
                                          <p:val>
                                            <p:strVal val="#ppt_x"/>
                                          </p:val>
                                        </p:tav>
                                        <p:tav tm="100000">
                                          <p:val>
                                            <p:strVal val="#ppt_x"/>
                                          </p:val>
                                        </p:tav>
                                      </p:tavLst>
                                    </p:anim>
                                    <p:anim calcmode="lin" valueType="num">
                                      <p:cBhvr additive="base">
                                        <p:cTn id="38" dur="500" fill="hold"/>
                                        <p:tgtEl>
                                          <p:spTgt spid="27034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0346"/>
                                        </p:tgtEl>
                                        <p:attrNameLst>
                                          <p:attrName>style.visibility</p:attrName>
                                        </p:attrNameLst>
                                      </p:cBhvr>
                                      <p:to>
                                        <p:strVal val="visible"/>
                                      </p:to>
                                    </p:set>
                                    <p:anim calcmode="lin" valueType="num">
                                      <p:cBhvr additive="base">
                                        <p:cTn id="43" dur="500" fill="hold"/>
                                        <p:tgtEl>
                                          <p:spTgt spid="270346"/>
                                        </p:tgtEl>
                                        <p:attrNameLst>
                                          <p:attrName>ppt_x</p:attrName>
                                        </p:attrNameLst>
                                      </p:cBhvr>
                                      <p:tavLst>
                                        <p:tav tm="0">
                                          <p:val>
                                            <p:strVal val="#ppt_x"/>
                                          </p:val>
                                        </p:tav>
                                        <p:tav tm="100000">
                                          <p:val>
                                            <p:strVal val="#ppt_x"/>
                                          </p:val>
                                        </p:tav>
                                      </p:tavLst>
                                    </p:anim>
                                    <p:anim calcmode="lin" valueType="num">
                                      <p:cBhvr additive="base">
                                        <p:cTn id="44" dur="500" fill="hold"/>
                                        <p:tgtEl>
                                          <p:spTgt spid="27034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0347"/>
                                        </p:tgtEl>
                                        <p:attrNameLst>
                                          <p:attrName>style.visibility</p:attrName>
                                        </p:attrNameLst>
                                      </p:cBhvr>
                                      <p:to>
                                        <p:strVal val="visible"/>
                                      </p:to>
                                    </p:set>
                                    <p:anim calcmode="lin" valueType="num">
                                      <p:cBhvr additive="base">
                                        <p:cTn id="49" dur="500" fill="hold"/>
                                        <p:tgtEl>
                                          <p:spTgt spid="270347"/>
                                        </p:tgtEl>
                                        <p:attrNameLst>
                                          <p:attrName>ppt_x</p:attrName>
                                        </p:attrNameLst>
                                      </p:cBhvr>
                                      <p:tavLst>
                                        <p:tav tm="0">
                                          <p:val>
                                            <p:strVal val="0-#ppt_w/2"/>
                                          </p:val>
                                        </p:tav>
                                        <p:tav tm="100000">
                                          <p:val>
                                            <p:strVal val="#ppt_x"/>
                                          </p:val>
                                        </p:tav>
                                      </p:tavLst>
                                    </p:anim>
                                    <p:anim calcmode="lin" valueType="num">
                                      <p:cBhvr additive="base">
                                        <p:cTn id="50" dur="500" fill="hold"/>
                                        <p:tgtEl>
                                          <p:spTgt spid="270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6" grpId="0" animBg="1"/>
      <p:bldP spid="2703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Text Box 2"/>
          <p:cNvSpPr txBox="1">
            <a:spLocks noChangeArrowheads="1"/>
          </p:cNvSpPr>
          <p:nvPr/>
        </p:nvSpPr>
        <p:spPr bwMode="auto">
          <a:xfrm>
            <a:off x="304800" y="57292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sp>
        <p:nvSpPr>
          <p:cNvPr id="271363" name="Text Box 3"/>
          <p:cNvSpPr txBox="1">
            <a:spLocks noChangeArrowheads="1"/>
          </p:cNvSpPr>
          <p:nvPr/>
        </p:nvSpPr>
        <p:spPr bwMode="auto">
          <a:xfrm>
            <a:off x="1828800" y="57292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&gt;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graphicFrame>
        <p:nvGraphicFramePr>
          <p:cNvPr id="271364" name="Object 4"/>
          <p:cNvGraphicFramePr>
            <a:graphicFrameLocks noChangeAspect="1"/>
          </p:cNvGraphicFramePr>
          <p:nvPr>
            <p:extLst>
              <p:ext uri="{D42A27DB-BD31-4B8C-83A1-F6EECF244321}">
                <p14:modId xmlns:p14="http://schemas.microsoft.com/office/powerpoint/2010/main" val="3911089203"/>
              </p:ext>
            </p:extLst>
          </p:nvPr>
        </p:nvGraphicFramePr>
        <p:xfrm>
          <a:off x="6772275" y="5632450"/>
          <a:ext cx="2143125" cy="676275"/>
        </p:xfrm>
        <a:graphic>
          <a:graphicData uri="http://schemas.openxmlformats.org/presentationml/2006/ole">
            <mc:AlternateContent xmlns:mc="http://schemas.openxmlformats.org/markup-compatibility/2006">
              <mc:Choice xmlns:v="urn:schemas-microsoft-com:vml" Requires="v">
                <p:oleObj spid="_x0000_s7375" name="Equation" r:id="rId3" imgW="761760" imgH="241200" progId="Equation.DSMT4">
                  <p:embed/>
                </p:oleObj>
              </mc:Choice>
              <mc:Fallback>
                <p:oleObj name="Equation" r:id="rId3" imgW="761760" imgH="241200" progId="Equation.DSMT4">
                  <p:embed/>
                  <p:pic>
                    <p:nvPicPr>
                      <p:cNvPr id="0" name=""/>
                      <p:cNvPicPr>
                        <a:picLocks noChangeAspect="1" noChangeArrowheads="1"/>
                      </p:cNvPicPr>
                      <p:nvPr/>
                    </p:nvPicPr>
                    <p:blipFill>
                      <a:blip r:embed="rId4"/>
                      <a:srcRect/>
                      <a:stretch>
                        <a:fillRect/>
                      </a:stretch>
                    </p:blipFill>
                    <p:spPr bwMode="auto">
                      <a:xfrm>
                        <a:off x="6772275" y="5632450"/>
                        <a:ext cx="214312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5" name="Text Box 5"/>
          <p:cNvSpPr txBox="1">
            <a:spLocks noChangeArrowheads="1"/>
          </p:cNvSpPr>
          <p:nvPr/>
        </p:nvSpPr>
        <p:spPr bwMode="auto">
          <a:xfrm>
            <a:off x="1752600" y="42052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dirty="0">
                <a:solidFill>
                  <a:srgbClr val="000000"/>
                </a:solidFill>
                <a:latin typeface="Times New Roman" pitchFamily="18" charset="0"/>
                <a:ea typeface="楷体_GB2312" pitchFamily="49" charset="-122"/>
                <a:sym typeface="Symbol" pitchFamily="18" charset="2"/>
              </a:rPr>
              <a:t> </a:t>
            </a:r>
            <a:r>
              <a:rPr kumimoji="1" lang="en-US" altLang="zh-CN" sz="2800" baseline="30000" dirty="0">
                <a:solidFill>
                  <a:srgbClr val="000000"/>
                </a:solidFill>
                <a:latin typeface="Times New Roman" pitchFamily="18" charset="0"/>
                <a:ea typeface="楷体_GB2312" pitchFamily="49" charset="-122"/>
                <a:sym typeface="Symbol" pitchFamily="18" charset="2"/>
              </a:rPr>
              <a:t>2</a:t>
            </a:r>
            <a:r>
              <a:rPr kumimoji="1" lang="en-US" altLang="zh-CN" sz="2800" dirty="0">
                <a:solidFill>
                  <a:srgbClr val="000000"/>
                </a:solidFill>
                <a:latin typeface="Times New Roman" pitchFamily="18" charset="0"/>
                <a:ea typeface="楷体_GB2312" pitchFamily="49" charset="-122"/>
                <a:sym typeface="Symbol" pitchFamily="18" charset="2"/>
              </a:rPr>
              <a:t>&lt;</a:t>
            </a:r>
            <a:r>
              <a:rPr kumimoji="1" lang="en-US" altLang="zh-CN" sz="2800" i="1" dirty="0">
                <a:solidFill>
                  <a:srgbClr val="000000"/>
                </a:solidFill>
                <a:latin typeface="Times New Roman" pitchFamily="18" charset="0"/>
                <a:ea typeface="楷体_GB2312" pitchFamily="49" charset="-122"/>
                <a:sym typeface="Symbol" pitchFamily="18" charset="2"/>
              </a:rPr>
              <a:t> </a:t>
            </a:r>
            <a:r>
              <a:rPr kumimoji="1" lang="en-US" altLang="zh-CN" sz="2800" baseline="-25000" dirty="0">
                <a:solidFill>
                  <a:srgbClr val="000000"/>
                </a:solidFill>
                <a:latin typeface="Times New Roman" pitchFamily="18" charset="0"/>
                <a:ea typeface="楷体_GB2312" pitchFamily="49" charset="-122"/>
                <a:sym typeface="Symbol" pitchFamily="18" charset="2"/>
              </a:rPr>
              <a:t>0</a:t>
            </a:r>
            <a:r>
              <a:rPr kumimoji="1" lang="en-US" altLang="zh-CN" sz="2800" baseline="30000" dirty="0">
                <a:solidFill>
                  <a:srgbClr val="000000"/>
                </a:solidFill>
                <a:latin typeface="Times New Roman" pitchFamily="18" charset="0"/>
                <a:ea typeface="楷体_GB2312" pitchFamily="49" charset="-122"/>
                <a:sym typeface="Symbol" pitchFamily="18" charset="2"/>
              </a:rPr>
              <a:t>2</a:t>
            </a:r>
            <a:endParaRPr kumimoji="1" lang="en-US" altLang="zh-CN" sz="2800" dirty="0">
              <a:solidFill>
                <a:srgbClr val="000000"/>
              </a:solidFill>
              <a:latin typeface="Times New Roman" pitchFamily="18" charset="0"/>
              <a:ea typeface="楷体_GB2312" pitchFamily="49" charset="-122"/>
            </a:endParaRPr>
          </a:p>
        </p:txBody>
      </p:sp>
      <p:graphicFrame>
        <p:nvGraphicFramePr>
          <p:cNvPr id="271366" name="Object 6"/>
          <p:cNvGraphicFramePr>
            <a:graphicFrameLocks noChangeAspect="1"/>
          </p:cNvGraphicFramePr>
          <p:nvPr>
            <p:extLst>
              <p:ext uri="{D42A27DB-BD31-4B8C-83A1-F6EECF244321}">
                <p14:modId xmlns:p14="http://schemas.microsoft.com/office/powerpoint/2010/main" val="1613277025"/>
              </p:ext>
            </p:extLst>
          </p:nvPr>
        </p:nvGraphicFramePr>
        <p:xfrm>
          <a:off x="6796088" y="4108450"/>
          <a:ext cx="2070100" cy="595313"/>
        </p:xfrm>
        <a:graphic>
          <a:graphicData uri="http://schemas.openxmlformats.org/presentationml/2006/ole">
            <mc:AlternateContent xmlns:mc="http://schemas.openxmlformats.org/markup-compatibility/2006">
              <mc:Choice xmlns:v="urn:schemas-microsoft-com:vml" Requires="v">
                <p:oleObj spid="_x0000_s7376" name="Equation" r:id="rId5" imgW="838080" imgH="241200" progId="Equation.DSMT4">
                  <p:embed/>
                </p:oleObj>
              </mc:Choice>
              <mc:Fallback>
                <p:oleObj name="Equation" r:id="rId5" imgW="838080" imgH="241200" progId="Equation.DSMT4">
                  <p:embed/>
                  <p:pic>
                    <p:nvPicPr>
                      <p:cNvPr id="0" name=""/>
                      <p:cNvPicPr>
                        <a:picLocks noChangeAspect="1" noChangeArrowheads="1"/>
                      </p:cNvPicPr>
                      <p:nvPr/>
                    </p:nvPicPr>
                    <p:blipFill>
                      <a:blip r:embed="rId6"/>
                      <a:srcRect/>
                      <a:stretch>
                        <a:fillRect/>
                      </a:stretch>
                    </p:blipFill>
                    <p:spPr bwMode="auto">
                      <a:xfrm>
                        <a:off x="6796088" y="4108450"/>
                        <a:ext cx="20701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7" name="Text Box 7"/>
          <p:cNvSpPr txBox="1">
            <a:spLocks noChangeArrowheads="1"/>
          </p:cNvSpPr>
          <p:nvPr/>
        </p:nvSpPr>
        <p:spPr bwMode="auto">
          <a:xfrm>
            <a:off x="228600" y="42052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sp>
        <p:nvSpPr>
          <p:cNvPr id="271368" name="Text Box 8"/>
          <p:cNvSpPr txBox="1">
            <a:spLocks noChangeArrowheads="1"/>
          </p:cNvSpPr>
          <p:nvPr/>
        </p:nvSpPr>
        <p:spPr bwMode="auto">
          <a:xfrm>
            <a:off x="304800" y="25288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sp>
        <p:nvSpPr>
          <p:cNvPr id="271369" name="Text Box 9"/>
          <p:cNvSpPr txBox="1">
            <a:spLocks noChangeArrowheads="1"/>
          </p:cNvSpPr>
          <p:nvPr/>
        </p:nvSpPr>
        <p:spPr bwMode="auto">
          <a:xfrm>
            <a:off x="1752600" y="25288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grpSp>
        <p:nvGrpSpPr>
          <p:cNvPr id="2" name="Group 10"/>
          <p:cNvGrpSpPr>
            <a:grpSpLocks/>
          </p:cNvGrpSpPr>
          <p:nvPr/>
        </p:nvGrpSpPr>
        <p:grpSpPr bwMode="auto">
          <a:xfrm>
            <a:off x="228600" y="3733800"/>
            <a:ext cx="8915400" cy="0"/>
            <a:chOff x="144" y="2256"/>
            <a:chExt cx="5616" cy="0"/>
          </a:xfrm>
        </p:grpSpPr>
        <p:sp>
          <p:nvSpPr>
            <p:cNvPr id="9249" name="Line 11"/>
            <p:cNvSpPr>
              <a:spLocks noChangeShapeType="1"/>
            </p:cNvSpPr>
            <p:nvPr/>
          </p:nvSpPr>
          <p:spPr bwMode="auto">
            <a:xfrm>
              <a:off x="144" y="2256"/>
              <a:ext cx="1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0" name="Line 12"/>
            <p:cNvSpPr>
              <a:spLocks noChangeShapeType="1"/>
            </p:cNvSpPr>
            <p:nvPr/>
          </p:nvSpPr>
          <p:spPr bwMode="auto">
            <a:xfrm>
              <a:off x="4080" y="2256"/>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3"/>
          <p:cNvGrpSpPr>
            <a:grpSpLocks/>
          </p:cNvGrpSpPr>
          <p:nvPr/>
        </p:nvGrpSpPr>
        <p:grpSpPr bwMode="auto">
          <a:xfrm>
            <a:off x="152400" y="5257800"/>
            <a:ext cx="8991600" cy="0"/>
            <a:chOff x="96" y="3216"/>
            <a:chExt cx="5664" cy="0"/>
          </a:xfrm>
        </p:grpSpPr>
        <p:sp>
          <p:nvSpPr>
            <p:cNvPr id="9247" name="Line 14"/>
            <p:cNvSpPr>
              <a:spLocks noChangeShapeType="1"/>
            </p:cNvSpPr>
            <p:nvPr/>
          </p:nvSpPr>
          <p:spPr bwMode="auto">
            <a:xfrm>
              <a:off x="96" y="3216"/>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8" name="Line 15"/>
            <p:cNvSpPr>
              <a:spLocks noChangeShapeType="1"/>
            </p:cNvSpPr>
            <p:nvPr/>
          </p:nvSpPr>
          <p:spPr bwMode="auto">
            <a:xfrm>
              <a:off x="4080" y="3216"/>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1376" name="Line 16"/>
          <p:cNvSpPr>
            <a:spLocks noChangeShapeType="1"/>
          </p:cNvSpPr>
          <p:nvPr/>
        </p:nvSpPr>
        <p:spPr bwMode="auto">
          <a:xfrm>
            <a:off x="152400" y="6705600"/>
            <a:ext cx="899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17"/>
          <p:cNvGrpSpPr>
            <a:grpSpLocks/>
          </p:cNvGrpSpPr>
          <p:nvPr/>
        </p:nvGrpSpPr>
        <p:grpSpPr bwMode="auto">
          <a:xfrm>
            <a:off x="152400" y="1219200"/>
            <a:ext cx="8991600" cy="5486400"/>
            <a:chOff x="96" y="672"/>
            <a:chExt cx="5664" cy="3456"/>
          </a:xfrm>
        </p:grpSpPr>
        <p:sp>
          <p:nvSpPr>
            <p:cNvPr id="9237" name="Line 18"/>
            <p:cNvSpPr>
              <a:spLocks noChangeShapeType="1"/>
            </p:cNvSpPr>
            <p:nvPr/>
          </p:nvSpPr>
          <p:spPr bwMode="auto">
            <a:xfrm>
              <a:off x="96" y="1344"/>
              <a:ext cx="56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38" name="Group 19"/>
            <p:cNvGrpSpPr>
              <a:grpSpLocks/>
            </p:cNvGrpSpPr>
            <p:nvPr/>
          </p:nvGrpSpPr>
          <p:grpSpPr bwMode="auto">
            <a:xfrm>
              <a:off x="96" y="672"/>
              <a:ext cx="5664" cy="3456"/>
              <a:chOff x="96" y="672"/>
              <a:chExt cx="5664" cy="3456"/>
            </a:xfrm>
          </p:grpSpPr>
          <p:sp>
            <p:nvSpPr>
              <p:cNvPr id="9239" name="Line 20"/>
              <p:cNvSpPr>
                <a:spLocks noChangeShapeType="1"/>
              </p:cNvSpPr>
              <p:nvPr/>
            </p:nvSpPr>
            <p:spPr bwMode="auto">
              <a:xfrm>
                <a:off x="1056" y="672"/>
                <a:ext cx="0" cy="34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0" name="Line 21"/>
              <p:cNvSpPr>
                <a:spLocks noChangeShapeType="1"/>
              </p:cNvSpPr>
              <p:nvPr/>
            </p:nvSpPr>
            <p:spPr bwMode="auto">
              <a:xfrm>
                <a:off x="2016" y="672"/>
                <a:ext cx="0" cy="34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1" name="Line 22"/>
              <p:cNvSpPr>
                <a:spLocks noChangeShapeType="1"/>
              </p:cNvSpPr>
              <p:nvPr/>
            </p:nvSpPr>
            <p:spPr bwMode="auto">
              <a:xfrm>
                <a:off x="4080" y="672"/>
                <a:ext cx="0" cy="34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2" name="Text Box 23"/>
              <p:cNvSpPr txBox="1">
                <a:spLocks noChangeArrowheads="1"/>
              </p:cNvSpPr>
              <p:nvPr/>
            </p:nvSpPr>
            <p:spPr bwMode="auto">
              <a:xfrm>
                <a:off x="172" y="687"/>
                <a:ext cx="88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原假设</a:t>
                </a: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endParaRPr kumimoji="1" lang="en-US" altLang="zh-CN" sz="3200">
                  <a:solidFill>
                    <a:srgbClr val="000000"/>
                  </a:solidFill>
                  <a:latin typeface="Times New Roman" pitchFamily="18" charset="0"/>
                  <a:ea typeface="楷体_GB2312" pitchFamily="49" charset="-122"/>
                </a:endParaRPr>
              </a:p>
            </p:txBody>
          </p:sp>
          <p:sp>
            <p:nvSpPr>
              <p:cNvPr id="9243" name="Text Box 24"/>
              <p:cNvSpPr txBox="1">
                <a:spLocks noChangeArrowheads="1"/>
              </p:cNvSpPr>
              <p:nvPr/>
            </p:nvSpPr>
            <p:spPr bwMode="auto">
              <a:xfrm>
                <a:off x="1052" y="720"/>
                <a:ext cx="101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800">
                    <a:solidFill>
                      <a:srgbClr val="000000"/>
                    </a:solidFill>
                    <a:latin typeface="Times New Roman" pitchFamily="18" charset="0"/>
                    <a:ea typeface="楷体_GB2312" pitchFamily="49" charset="-122"/>
                  </a:rPr>
                  <a:t>备择假设</a:t>
                </a:r>
              </a:p>
              <a:p>
                <a:pPr eaLnBrk="1" hangingPunct="1"/>
                <a:r>
                  <a:rPr kumimoji="1" lang="zh-CN" altLang="en-US" sz="2800">
                    <a:solidFill>
                      <a:srgbClr val="000000"/>
                    </a:solidFill>
                    <a:latin typeface="Times New Roman" pitchFamily="18" charset="0"/>
                    <a:ea typeface="楷体_GB2312" pitchFamily="49" charset="-122"/>
                  </a:rPr>
                  <a:t>     </a:t>
                </a:r>
                <a:r>
                  <a:rPr kumimoji="1" lang="en-US" altLang="zh-CN" sz="2800" i="1">
                    <a:solidFill>
                      <a:srgbClr val="000000"/>
                    </a:solidFill>
                    <a:latin typeface="Times New Roman" pitchFamily="18" charset="0"/>
                    <a:ea typeface="楷体_GB2312" pitchFamily="49" charset="-122"/>
                  </a:rPr>
                  <a:t>H</a:t>
                </a:r>
                <a:r>
                  <a:rPr kumimoji="1" lang="en-US" altLang="zh-CN" sz="2800" baseline="-25000">
                    <a:solidFill>
                      <a:srgbClr val="000000"/>
                    </a:solidFill>
                    <a:latin typeface="Times New Roman" pitchFamily="18" charset="0"/>
                    <a:ea typeface="楷体_GB2312" pitchFamily="49" charset="-122"/>
                  </a:rPr>
                  <a:t>1</a:t>
                </a:r>
                <a:endParaRPr kumimoji="1" lang="en-US" altLang="zh-CN" sz="2800">
                  <a:solidFill>
                    <a:srgbClr val="000000"/>
                  </a:solidFill>
                  <a:latin typeface="Times New Roman" pitchFamily="18" charset="0"/>
                  <a:ea typeface="楷体_GB2312" pitchFamily="49" charset="-122"/>
                </a:endParaRPr>
              </a:p>
            </p:txBody>
          </p:sp>
          <p:sp>
            <p:nvSpPr>
              <p:cNvPr id="9244" name="Text Box 25"/>
              <p:cNvSpPr txBox="1">
                <a:spLocks noChangeArrowheads="1"/>
              </p:cNvSpPr>
              <p:nvPr/>
            </p:nvSpPr>
            <p:spPr bwMode="auto">
              <a:xfrm>
                <a:off x="2000" y="682"/>
                <a:ext cx="21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a:solidFill>
                      <a:srgbClr val="000000"/>
                    </a:solidFill>
                    <a:latin typeface="Times New Roman" pitchFamily="18" charset="0"/>
                    <a:ea typeface="楷体_GB2312" pitchFamily="49" charset="-122"/>
                  </a:rPr>
                  <a:t>检验统计量及其在</a:t>
                </a:r>
              </a:p>
              <a:p>
                <a:pPr algn="ctr" eaLnBrk="1" hangingPunct="1"/>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r>
                  <a:rPr kumimoji="1" lang="zh-CN" altLang="zh-CN" sz="3200">
                    <a:solidFill>
                      <a:srgbClr val="000000"/>
                    </a:solidFill>
                    <a:latin typeface="Times New Roman" pitchFamily="18" charset="0"/>
                    <a:ea typeface="楷体_GB2312" pitchFamily="49" charset="-122"/>
                  </a:rPr>
                  <a:t>为真时的分布</a:t>
                </a:r>
                <a:endParaRPr kumimoji="1" lang="zh-CN" altLang="en-US" sz="3200">
                  <a:solidFill>
                    <a:srgbClr val="000000"/>
                  </a:solidFill>
                  <a:latin typeface="Times New Roman" pitchFamily="18" charset="0"/>
                  <a:ea typeface="楷体_GB2312" pitchFamily="49" charset="-122"/>
                </a:endParaRPr>
              </a:p>
            </p:txBody>
          </p:sp>
          <p:sp>
            <p:nvSpPr>
              <p:cNvPr id="9245" name="Text Box 26"/>
              <p:cNvSpPr txBox="1">
                <a:spLocks noChangeArrowheads="1"/>
              </p:cNvSpPr>
              <p:nvPr/>
            </p:nvSpPr>
            <p:spPr bwMode="auto">
              <a:xfrm>
                <a:off x="4540" y="777"/>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p>
            </p:txBody>
          </p:sp>
          <p:sp>
            <p:nvSpPr>
              <p:cNvPr id="9246" name="Line 27"/>
              <p:cNvSpPr>
                <a:spLocks noChangeShapeType="1"/>
              </p:cNvSpPr>
              <p:nvPr/>
            </p:nvSpPr>
            <p:spPr bwMode="auto">
              <a:xfrm>
                <a:off x="96" y="672"/>
                <a:ext cx="56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6" name="Group 28"/>
          <p:cNvGrpSpPr>
            <a:grpSpLocks/>
          </p:cNvGrpSpPr>
          <p:nvPr/>
        </p:nvGrpSpPr>
        <p:grpSpPr bwMode="auto">
          <a:xfrm>
            <a:off x="5003800" y="404813"/>
            <a:ext cx="3622675" cy="650875"/>
            <a:chOff x="1536" y="768"/>
            <a:chExt cx="2282" cy="410"/>
          </a:xfrm>
        </p:grpSpPr>
        <p:sp>
          <p:nvSpPr>
            <p:cNvPr id="9236" name="Text Box 29"/>
            <p:cNvSpPr txBox="1">
              <a:spLocks noChangeArrowheads="1"/>
            </p:cNvSpPr>
            <p:nvPr/>
          </p:nvSpPr>
          <p:spPr bwMode="auto">
            <a:xfrm>
              <a:off x="1536" y="768"/>
              <a:ext cx="2282" cy="410"/>
            </a:xfrm>
            <a:prstGeom prst="rect">
              <a:avLst/>
            </a:prstGeom>
            <a:noFill/>
            <a:ln w="9525">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600" b="1" dirty="0">
                  <a:solidFill>
                    <a:srgbClr val="000000"/>
                  </a:solidFill>
                  <a:latin typeface="Times New Roman" pitchFamily="18" charset="0"/>
                  <a:ea typeface="楷体_GB2312" pitchFamily="49" charset="-122"/>
                </a:rPr>
                <a:t>     </a:t>
              </a:r>
              <a:r>
                <a:rPr kumimoji="1" lang="zh-CN" altLang="en-US" sz="3600" b="1" dirty="0">
                  <a:solidFill>
                    <a:srgbClr val="000000"/>
                  </a:solidFill>
                  <a:latin typeface="Times New Roman" pitchFamily="18" charset="0"/>
                  <a:ea typeface="黑体" pitchFamily="49" charset="-122"/>
                </a:rPr>
                <a:t>检验法</a:t>
              </a:r>
              <a:r>
                <a:rPr kumimoji="1" lang="en-US" altLang="zh-CN" sz="3200" dirty="0">
                  <a:solidFill>
                    <a:srgbClr val="000000"/>
                  </a:solidFill>
                </a:rPr>
                <a:t>( </a:t>
              </a:r>
              <a:r>
                <a:rPr kumimoji="1" lang="en-US" altLang="zh-CN" sz="3200" i="1" dirty="0">
                  <a:solidFill>
                    <a:srgbClr val="000000"/>
                  </a:solidFill>
                  <a:sym typeface="Symbol" pitchFamily="18" charset="2"/>
                </a:rPr>
                <a:t></a:t>
              </a:r>
              <a:r>
                <a:rPr kumimoji="1" lang="zh-CN" altLang="en-US" sz="3200" dirty="0">
                  <a:solidFill>
                    <a:srgbClr val="000000"/>
                  </a:solidFill>
                  <a:sym typeface="Symbol" pitchFamily="18" charset="2"/>
                </a:rPr>
                <a:t>已知</a:t>
              </a:r>
              <a:r>
                <a:rPr kumimoji="1" lang="en-US" altLang="zh-CN" sz="3200" dirty="0">
                  <a:solidFill>
                    <a:srgbClr val="000000"/>
                  </a:solidFill>
                  <a:sym typeface="Symbol" pitchFamily="18" charset="2"/>
                </a:rPr>
                <a:t>)</a:t>
              </a:r>
            </a:p>
          </p:txBody>
        </p:sp>
        <p:graphicFrame>
          <p:nvGraphicFramePr>
            <p:cNvPr id="9222" name="Object 30"/>
            <p:cNvGraphicFramePr>
              <a:graphicFrameLocks noChangeAspect="1"/>
            </p:cNvGraphicFramePr>
            <p:nvPr/>
          </p:nvGraphicFramePr>
          <p:xfrm>
            <a:off x="1632" y="768"/>
            <a:ext cx="338" cy="384"/>
          </p:xfrm>
          <a:graphic>
            <a:graphicData uri="http://schemas.openxmlformats.org/presentationml/2006/ole">
              <mc:AlternateContent xmlns:mc="http://schemas.openxmlformats.org/markup-compatibility/2006">
                <mc:Choice xmlns:v="urn:schemas-microsoft-com:vml" Requires="v">
                  <p:oleObj spid="_x0000_s7377" name="Equation" r:id="rId7" imgW="198072" imgH="221052" progId="Equation.3">
                    <p:embed/>
                  </p:oleObj>
                </mc:Choice>
                <mc:Fallback>
                  <p:oleObj name="Equation" r:id="rId7" imgW="198072" imgH="22105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2" y="768"/>
                          <a:ext cx="33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197" name="Object 33"/>
          <p:cNvGraphicFramePr>
            <a:graphicFrameLocks noChangeAspect="1"/>
          </p:cNvGraphicFramePr>
          <p:nvPr>
            <p:extLst>
              <p:ext uri="{D42A27DB-BD31-4B8C-83A1-F6EECF244321}">
                <p14:modId xmlns:p14="http://schemas.microsoft.com/office/powerpoint/2010/main" val="758157016"/>
              </p:ext>
            </p:extLst>
          </p:nvPr>
        </p:nvGraphicFramePr>
        <p:xfrm>
          <a:off x="3589338" y="3389313"/>
          <a:ext cx="2560637" cy="1989137"/>
        </p:xfrm>
        <a:graphic>
          <a:graphicData uri="http://schemas.openxmlformats.org/presentationml/2006/ole">
            <mc:AlternateContent xmlns:mc="http://schemas.openxmlformats.org/markup-compatibility/2006">
              <mc:Choice xmlns:v="urn:schemas-microsoft-com:vml" Requires="v">
                <p:oleObj spid="_x0000_s7378" name="Equation" r:id="rId9" imgW="1143000" imgH="888840" progId="Equation.DSMT4">
                  <p:embed/>
                </p:oleObj>
              </mc:Choice>
              <mc:Fallback>
                <p:oleObj name="Equation" r:id="rId9" imgW="1143000" imgH="888840" progId="Equation.DSMT4">
                  <p:embed/>
                  <p:pic>
                    <p:nvPicPr>
                      <p:cNvPr id="0" name=""/>
                      <p:cNvPicPr>
                        <a:picLocks noChangeAspect="1" noChangeArrowheads="1"/>
                      </p:cNvPicPr>
                      <p:nvPr/>
                    </p:nvPicPr>
                    <p:blipFill>
                      <a:blip r:embed="rId10"/>
                      <a:srcRect/>
                      <a:stretch>
                        <a:fillRect/>
                      </a:stretch>
                    </p:blipFill>
                    <p:spPr bwMode="auto">
                      <a:xfrm>
                        <a:off x="3589338" y="3389313"/>
                        <a:ext cx="2560637" cy="198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1394" name="Object 34"/>
          <p:cNvGraphicFramePr>
            <a:graphicFrameLocks noChangeAspect="1"/>
          </p:cNvGraphicFramePr>
          <p:nvPr>
            <p:extLst>
              <p:ext uri="{D42A27DB-BD31-4B8C-83A1-F6EECF244321}">
                <p14:modId xmlns:p14="http://schemas.microsoft.com/office/powerpoint/2010/main" val="215000306"/>
              </p:ext>
            </p:extLst>
          </p:nvPr>
        </p:nvGraphicFramePr>
        <p:xfrm>
          <a:off x="6602413" y="2259013"/>
          <a:ext cx="2484437" cy="1463675"/>
        </p:xfrm>
        <a:graphic>
          <a:graphicData uri="http://schemas.openxmlformats.org/presentationml/2006/ole">
            <mc:AlternateContent xmlns:mc="http://schemas.openxmlformats.org/markup-compatibility/2006">
              <mc:Choice xmlns:v="urn:schemas-microsoft-com:vml" Requires="v">
                <p:oleObj spid="_x0000_s7379" name="Equation" r:id="rId11" imgW="990360" imgH="583920" progId="Equation.DSMT4">
                  <p:embed/>
                </p:oleObj>
              </mc:Choice>
              <mc:Fallback>
                <p:oleObj name="Equation" r:id="rId11" imgW="990360" imgH="583920" progId="Equation.DSMT4">
                  <p:embed/>
                  <p:pic>
                    <p:nvPicPr>
                      <p:cNvPr id="0" name=""/>
                      <p:cNvPicPr>
                        <a:picLocks noChangeAspect="1" noChangeArrowheads="1"/>
                      </p:cNvPicPr>
                      <p:nvPr/>
                    </p:nvPicPr>
                    <p:blipFill>
                      <a:blip r:embed="rId12"/>
                      <a:srcRect/>
                      <a:stretch>
                        <a:fillRect/>
                      </a:stretch>
                    </p:blipFill>
                    <p:spPr bwMode="auto">
                      <a:xfrm>
                        <a:off x="6602413" y="2259013"/>
                        <a:ext cx="2484437"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95" name="Text Box 35"/>
          <p:cNvSpPr txBox="1">
            <a:spLocks noChangeArrowheads="1"/>
          </p:cNvSpPr>
          <p:nvPr/>
        </p:nvSpPr>
        <p:spPr bwMode="auto">
          <a:xfrm>
            <a:off x="179388" y="333375"/>
            <a:ext cx="4670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600" b="1">
                <a:solidFill>
                  <a:srgbClr val="000000"/>
                </a:solidFill>
                <a:latin typeface="宋体" pitchFamily="2" charset="-122"/>
                <a:sym typeface="Symbol" pitchFamily="18" charset="2"/>
              </a:rPr>
              <a:t>（</a:t>
            </a:r>
            <a:r>
              <a:rPr kumimoji="1" lang="en-US" altLang="zh-CN" sz="3600" b="1">
                <a:solidFill>
                  <a:srgbClr val="000000"/>
                </a:solidFill>
                <a:latin typeface="宋体" pitchFamily="2" charset="-122"/>
                <a:sym typeface="Symbol" pitchFamily="18" charset="2"/>
              </a:rPr>
              <a:t>2</a:t>
            </a:r>
            <a:r>
              <a:rPr kumimoji="1" lang="zh-CN" altLang="en-US" sz="3600" b="1">
                <a:solidFill>
                  <a:srgbClr val="000000"/>
                </a:solidFill>
                <a:latin typeface="宋体" pitchFamily="2" charset="-122"/>
                <a:sym typeface="Symbol" pitchFamily="18" charset="2"/>
              </a:rPr>
              <a:t>）关于 </a:t>
            </a:r>
            <a:r>
              <a:rPr kumimoji="1" lang="zh-CN" altLang="en-US" sz="3600" b="1" i="1">
                <a:solidFill>
                  <a:srgbClr val="000000"/>
                </a:solidFill>
                <a:latin typeface="宋体" pitchFamily="2" charset="-122"/>
                <a:sym typeface="Symbol" pitchFamily="18" charset="2"/>
              </a:rPr>
              <a:t> </a:t>
            </a:r>
            <a:r>
              <a:rPr kumimoji="1" lang="en-US" altLang="zh-CN" sz="3600" b="1" baseline="30000">
                <a:solidFill>
                  <a:srgbClr val="000000"/>
                </a:solidFill>
                <a:latin typeface="宋体" pitchFamily="2" charset="-122"/>
                <a:sym typeface="Symbol" pitchFamily="18" charset="2"/>
              </a:rPr>
              <a:t>2 </a:t>
            </a:r>
            <a:r>
              <a:rPr kumimoji="1" lang="zh-CN" altLang="zh-CN" sz="3600" b="1">
                <a:solidFill>
                  <a:srgbClr val="000000"/>
                </a:solidFill>
                <a:latin typeface="宋体" pitchFamily="2" charset="-122"/>
                <a:sym typeface="Symbol" pitchFamily="18" charset="2"/>
              </a:rPr>
              <a:t>的检验</a:t>
            </a:r>
            <a:endParaRPr kumimoji="1" lang="zh-CN" altLang="en-US" sz="3600" b="1">
              <a:solidFill>
                <a:srgbClr val="000000"/>
              </a:solidFill>
              <a:latin typeface="宋体" pitchFamily="2" charset="-122"/>
              <a:sym typeface="Symbol" pitchFamily="18" charset="2"/>
            </a:endParaRPr>
          </a:p>
        </p:txBody>
      </p:sp>
      <p:sp>
        <p:nvSpPr>
          <p:cNvPr id="34" name="TextBox 33"/>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792587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1395"/>
                                        </p:tgtEl>
                                        <p:attrNameLst>
                                          <p:attrName>style.visibility</p:attrName>
                                        </p:attrNameLst>
                                      </p:cBhvr>
                                      <p:to>
                                        <p:strVal val="visible"/>
                                      </p:to>
                                    </p:set>
                                    <p:animEffect transition="in" filter="wipe(up)">
                                      <p:cBhvr>
                                        <p:cTn id="7" dur="500"/>
                                        <p:tgtEl>
                                          <p:spTgt spid="271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71368"/>
                                        </p:tgtEl>
                                        <p:attrNameLst>
                                          <p:attrName>style.visibility</p:attrName>
                                        </p:attrNameLst>
                                      </p:cBhvr>
                                      <p:to>
                                        <p:strVal val="visible"/>
                                      </p:to>
                                    </p:set>
                                    <p:animEffect transition="in" filter="blinds(vertical)">
                                      <p:cBhvr>
                                        <p:cTn id="22" dur="500"/>
                                        <p:tgtEl>
                                          <p:spTgt spid="2713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71369"/>
                                        </p:tgtEl>
                                        <p:attrNameLst>
                                          <p:attrName>style.visibility</p:attrName>
                                        </p:attrNameLst>
                                      </p:cBhvr>
                                      <p:to>
                                        <p:strVal val="visible"/>
                                      </p:to>
                                    </p:set>
                                    <p:animEffect transition="in" filter="blinds(vertical)">
                                      <p:cBhvr>
                                        <p:cTn id="27" dur="500"/>
                                        <p:tgtEl>
                                          <p:spTgt spid="2713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8197"/>
                                        </p:tgtEl>
                                        <p:attrNameLst>
                                          <p:attrName>style.visibility</p:attrName>
                                        </p:attrNameLst>
                                      </p:cBhvr>
                                      <p:to>
                                        <p:strVal val="visible"/>
                                      </p:to>
                                    </p:set>
                                    <p:animEffect transition="in" filter="barn(inVertical)">
                                      <p:cBhvr>
                                        <p:cTn id="32" dur="500"/>
                                        <p:tgtEl>
                                          <p:spTgt spid="81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271394"/>
                                        </p:tgtEl>
                                        <p:attrNameLst>
                                          <p:attrName>style.visibility</p:attrName>
                                        </p:attrNameLst>
                                      </p:cBhvr>
                                      <p:to>
                                        <p:strVal val="visible"/>
                                      </p:to>
                                    </p:set>
                                    <p:animEffect transition="in" filter="blinds(vertical)">
                                      <p:cBhvr>
                                        <p:cTn id="37" dur="500"/>
                                        <p:tgtEl>
                                          <p:spTgt spid="2713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71367"/>
                                        </p:tgtEl>
                                        <p:attrNameLst>
                                          <p:attrName>style.visibility</p:attrName>
                                        </p:attrNameLst>
                                      </p:cBhvr>
                                      <p:to>
                                        <p:strVal val="visible"/>
                                      </p:to>
                                    </p:set>
                                    <p:animEffect transition="in" filter="blinds(vertical)">
                                      <p:cBhvr>
                                        <p:cTn id="47" dur="500"/>
                                        <p:tgtEl>
                                          <p:spTgt spid="2713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271365"/>
                                        </p:tgtEl>
                                        <p:attrNameLst>
                                          <p:attrName>style.visibility</p:attrName>
                                        </p:attrNameLst>
                                      </p:cBhvr>
                                      <p:to>
                                        <p:strVal val="visible"/>
                                      </p:to>
                                    </p:set>
                                    <p:animEffect transition="in" filter="blinds(vertical)">
                                      <p:cBhvr>
                                        <p:cTn id="52" dur="500"/>
                                        <p:tgtEl>
                                          <p:spTgt spid="27136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nodeType="clickEffect">
                                  <p:stCondLst>
                                    <p:cond delay="0"/>
                                  </p:stCondLst>
                                  <p:childTnLst>
                                    <p:set>
                                      <p:cBhvr>
                                        <p:cTn id="56" dur="1" fill="hold">
                                          <p:stCondLst>
                                            <p:cond delay="0"/>
                                          </p:stCondLst>
                                        </p:cTn>
                                        <p:tgtEl>
                                          <p:spTgt spid="271366"/>
                                        </p:tgtEl>
                                        <p:attrNameLst>
                                          <p:attrName>style.visibility</p:attrName>
                                        </p:attrNameLst>
                                      </p:cBhvr>
                                      <p:to>
                                        <p:strVal val="visible"/>
                                      </p:to>
                                    </p:set>
                                    <p:animEffect transition="in" filter="blinds(vertical)">
                                      <p:cBhvr>
                                        <p:cTn id="57" dur="500"/>
                                        <p:tgtEl>
                                          <p:spTgt spid="27136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up)">
                                      <p:cBhvr>
                                        <p:cTn id="62" dur="500"/>
                                        <p:tgtEl>
                                          <p:spTgt spid="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5" fill="hold" grpId="0" nodeType="clickEffect">
                                  <p:stCondLst>
                                    <p:cond delay="0"/>
                                  </p:stCondLst>
                                  <p:childTnLst>
                                    <p:set>
                                      <p:cBhvr>
                                        <p:cTn id="66" dur="1" fill="hold">
                                          <p:stCondLst>
                                            <p:cond delay="0"/>
                                          </p:stCondLst>
                                        </p:cTn>
                                        <p:tgtEl>
                                          <p:spTgt spid="271362"/>
                                        </p:tgtEl>
                                        <p:attrNameLst>
                                          <p:attrName>style.visibility</p:attrName>
                                        </p:attrNameLst>
                                      </p:cBhvr>
                                      <p:to>
                                        <p:strVal val="visible"/>
                                      </p:to>
                                    </p:set>
                                    <p:animEffect transition="in" filter="blinds(vertical)">
                                      <p:cBhvr>
                                        <p:cTn id="67" dur="500"/>
                                        <p:tgtEl>
                                          <p:spTgt spid="27136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5" fill="hold" grpId="0" nodeType="clickEffect">
                                  <p:stCondLst>
                                    <p:cond delay="0"/>
                                  </p:stCondLst>
                                  <p:childTnLst>
                                    <p:set>
                                      <p:cBhvr>
                                        <p:cTn id="71" dur="1" fill="hold">
                                          <p:stCondLst>
                                            <p:cond delay="0"/>
                                          </p:stCondLst>
                                        </p:cTn>
                                        <p:tgtEl>
                                          <p:spTgt spid="271363"/>
                                        </p:tgtEl>
                                        <p:attrNameLst>
                                          <p:attrName>style.visibility</p:attrName>
                                        </p:attrNameLst>
                                      </p:cBhvr>
                                      <p:to>
                                        <p:strVal val="visible"/>
                                      </p:to>
                                    </p:set>
                                    <p:animEffect transition="in" filter="blinds(vertical)">
                                      <p:cBhvr>
                                        <p:cTn id="72" dur="500"/>
                                        <p:tgtEl>
                                          <p:spTgt spid="27136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5" fill="hold" nodeType="clickEffect">
                                  <p:stCondLst>
                                    <p:cond delay="0"/>
                                  </p:stCondLst>
                                  <p:childTnLst>
                                    <p:set>
                                      <p:cBhvr>
                                        <p:cTn id="76" dur="1" fill="hold">
                                          <p:stCondLst>
                                            <p:cond delay="0"/>
                                          </p:stCondLst>
                                        </p:cTn>
                                        <p:tgtEl>
                                          <p:spTgt spid="271364"/>
                                        </p:tgtEl>
                                        <p:attrNameLst>
                                          <p:attrName>style.visibility</p:attrName>
                                        </p:attrNameLst>
                                      </p:cBhvr>
                                      <p:to>
                                        <p:strVal val="visible"/>
                                      </p:to>
                                    </p:set>
                                    <p:animEffect transition="in" filter="blinds(vertical)">
                                      <p:cBhvr>
                                        <p:cTn id="77" dur="500"/>
                                        <p:tgtEl>
                                          <p:spTgt spid="271364"/>
                                        </p:tgtEl>
                                      </p:cBhvr>
                                    </p:animEffect>
                                  </p:childTnLst>
                                </p:cTn>
                              </p:par>
                            </p:childTnLst>
                          </p:cTn>
                        </p:par>
                        <p:par>
                          <p:cTn id="78" fill="hold" nodeType="afterGroup">
                            <p:stCondLst>
                              <p:cond delay="500"/>
                            </p:stCondLst>
                            <p:childTnLst>
                              <p:par>
                                <p:cTn id="79" presetID="3" presetClass="entr" presetSubtype="10" fill="hold" grpId="0" nodeType="afterEffect">
                                  <p:stCondLst>
                                    <p:cond delay="0"/>
                                  </p:stCondLst>
                                  <p:childTnLst>
                                    <p:set>
                                      <p:cBhvr>
                                        <p:cTn id="80" dur="1" fill="hold">
                                          <p:stCondLst>
                                            <p:cond delay="0"/>
                                          </p:stCondLst>
                                        </p:cTn>
                                        <p:tgtEl>
                                          <p:spTgt spid="271376"/>
                                        </p:tgtEl>
                                        <p:attrNameLst>
                                          <p:attrName>style.visibility</p:attrName>
                                        </p:attrNameLst>
                                      </p:cBhvr>
                                      <p:to>
                                        <p:strVal val="visible"/>
                                      </p:to>
                                    </p:set>
                                    <p:animEffect transition="in" filter="blinds(horizontal)">
                                      <p:cBhvr>
                                        <p:cTn id="81" dur="500"/>
                                        <p:tgtEl>
                                          <p:spTgt spid="271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autoUpdateAnimBg="0"/>
      <p:bldP spid="271363" grpId="0" autoUpdateAnimBg="0"/>
      <p:bldP spid="271365" grpId="0" autoUpdateAnimBg="0"/>
      <p:bldP spid="271367" grpId="0" autoUpdateAnimBg="0"/>
      <p:bldP spid="271368" grpId="0" autoUpdateAnimBg="0"/>
      <p:bldP spid="271369" grpId="0" autoUpdateAnimBg="0"/>
      <p:bldP spid="271376" grpId="0" animBg="1"/>
      <p:bldP spid="27139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287338" y="55641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sp>
        <p:nvSpPr>
          <p:cNvPr id="272387" name="Text Box 3"/>
          <p:cNvSpPr txBox="1">
            <a:spLocks noChangeArrowheads="1"/>
          </p:cNvSpPr>
          <p:nvPr/>
        </p:nvSpPr>
        <p:spPr bwMode="auto">
          <a:xfrm>
            <a:off x="1811338" y="55641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&gt;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graphicFrame>
        <p:nvGraphicFramePr>
          <p:cNvPr id="272388" name="Object 4"/>
          <p:cNvGraphicFramePr>
            <a:graphicFrameLocks noChangeAspect="1"/>
          </p:cNvGraphicFramePr>
          <p:nvPr/>
        </p:nvGraphicFramePr>
        <p:xfrm>
          <a:off x="6518275" y="5473700"/>
          <a:ext cx="2490788" cy="633413"/>
        </p:xfrm>
        <a:graphic>
          <a:graphicData uri="http://schemas.openxmlformats.org/presentationml/2006/ole">
            <mc:AlternateContent xmlns:mc="http://schemas.openxmlformats.org/markup-compatibility/2006">
              <mc:Choice xmlns:v="urn:schemas-microsoft-com:vml" Requires="v">
                <p:oleObj spid="_x0000_s8399" name="Equation" r:id="rId3" imgW="929664" imgH="236148" progId="Equation.3">
                  <p:embed/>
                </p:oleObj>
              </mc:Choice>
              <mc:Fallback>
                <p:oleObj name="Equation" r:id="rId3" imgW="929664" imgH="23614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8275" y="5473700"/>
                        <a:ext cx="2490788"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89" name="Text Box 5"/>
          <p:cNvSpPr txBox="1">
            <a:spLocks noChangeArrowheads="1"/>
          </p:cNvSpPr>
          <p:nvPr/>
        </p:nvSpPr>
        <p:spPr bwMode="auto">
          <a:xfrm>
            <a:off x="1735138" y="40401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&lt;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graphicFrame>
        <p:nvGraphicFramePr>
          <p:cNvPr id="272390" name="Object 6"/>
          <p:cNvGraphicFramePr>
            <a:graphicFrameLocks noChangeAspect="1"/>
          </p:cNvGraphicFramePr>
          <p:nvPr/>
        </p:nvGraphicFramePr>
        <p:xfrm>
          <a:off x="6588125" y="3933825"/>
          <a:ext cx="2493963" cy="585788"/>
        </p:xfrm>
        <a:graphic>
          <a:graphicData uri="http://schemas.openxmlformats.org/presentationml/2006/ole">
            <mc:AlternateContent xmlns:mc="http://schemas.openxmlformats.org/markup-compatibility/2006">
              <mc:Choice xmlns:v="urn:schemas-microsoft-com:vml" Requires="v">
                <p:oleObj spid="_x0000_s8400" name="Equation" r:id="rId5" imgW="1005912" imgH="236148" progId="Equation.3">
                  <p:embed/>
                </p:oleObj>
              </mc:Choice>
              <mc:Fallback>
                <p:oleObj name="Equation" r:id="rId5" imgW="1005912" imgH="23614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3933825"/>
                        <a:ext cx="249396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91" name="Text Box 7"/>
          <p:cNvSpPr txBox="1">
            <a:spLocks noChangeArrowheads="1"/>
          </p:cNvSpPr>
          <p:nvPr/>
        </p:nvSpPr>
        <p:spPr bwMode="auto">
          <a:xfrm>
            <a:off x="211138" y="40401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sp>
        <p:nvSpPr>
          <p:cNvPr id="272392" name="Text Box 8"/>
          <p:cNvSpPr txBox="1">
            <a:spLocks noChangeArrowheads="1"/>
          </p:cNvSpPr>
          <p:nvPr/>
        </p:nvSpPr>
        <p:spPr bwMode="auto">
          <a:xfrm>
            <a:off x="287338" y="23637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sp>
        <p:nvSpPr>
          <p:cNvPr id="272393" name="Text Box 9"/>
          <p:cNvSpPr txBox="1">
            <a:spLocks noChangeArrowheads="1"/>
          </p:cNvSpPr>
          <p:nvPr/>
        </p:nvSpPr>
        <p:spPr bwMode="auto">
          <a:xfrm>
            <a:off x="1735138" y="23637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graphicFrame>
        <p:nvGraphicFramePr>
          <p:cNvPr id="272394" name="Object 10"/>
          <p:cNvGraphicFramePr>
            <a:graphicFrameLocks noChangeAspect="1"/>
          </p:cNvGraphicFramePr>
          <p:nvPr/>
        </p:nvGraphicFramePr>
        <p:xfrm>
          <a:off x="6599238" y="2184400"/>
          <a:ext cx="2439987" cy="1227138"/>
        </p:xfrm>
        <a:graphic>
          <a:graphicData uri="http://schemas.openxmlformats.org/presentationml/2006/ole">
            <mc:AlternateContent xmlns:mc="http://schemas.openxmlformats.org/markup-compatibility/2006">
              <mc:Choice xmlns:v="urn:schemas-microsoft-com:vml" Requires="v">
                <p:oleObj spid="_x0000_s8401" name="Equation" r:id="rId7" imgW="1150632" imgH="579048" progId="Equation.3">
                  <p:embed/>
                </p:oleObj>
              </mc:Choice>
              <mc:Fallback>
                <p:oleObj name="Equation" r:id="rId7" imgW="1150632" imgH="57904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9238" y="2184400"/>
                        <a:ext cx="2439987" cy="122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1"/>
          <p:cNvGrpSpPr>
            <a:grpSpLocks/>
          </p:cNvGrpSpPr>
          <p:nvPr/>
        </p:nvGrpSpPr>
        <p:grpSpPr bwMode="auto">
          <a:xfrm>
            <a:off x="211138" y="3568700"/>
            <a:ext cx="8915400" cy="0"/>
            <a:chOff x="144" y="2256"/>
            <a:chExt cx="5616" cy="0"/>
          </a:xfrm>
        </p:grpSpPr>
        <p:sp>
          <p:nvSpPr>
            <p:cNvPr id="10274" name="Line 12"/>
            <p:cNvSpPr>
              <a:spLocks noChangeShapeType="1"/>
            </p:cNvSpPr>
            <p:nvPr/>
          </p:nvSpPr>
          <p:spPr bwMode="auto">
            <a:xfrm>
              <a:off x="144" y="2256"/>
              <a:ext cx="1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5" name="Line 13"/>
            <p:cNvSpPr>
              <a:spLocks noChangeShapeType="1"/>
            </p:cNvSpPr>
            <p:nvPr/>
          </p:nvSpPr>
          <p:spPr bwMode="auto">
            <a:xfrm>
              <a:off x="4080" y="2256"/>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4"/>
          <p:cNvGrpSpPr>
            <a:grpSpLocks/>
          </p:cNvGrpSpPr>
          <p:nvPr/>
        </p:nvGrpSpPr>
        <p:grpSpPr bwMode="auto">
          <a:xfrm>
            <a:off x="134938" y="5092700"/>
            <a:ext cx="8991600" cy="0"/>
            <a:chOff x="96" y="3216"/>
            <a:chExt cx="5664" cy="0"/>
          </a:xfrm>
        </p:grpSpPr>
        <p:sp>
          <p:nvSpPr>
            <p:cNvPr id="10272" name="Line 15"/>
            <p:cNvSpPr>
              <a:spLocks noChangeShapeType="1"/>
            </p:cNvSpPr>
            <p:nvPr/>
          </p:nvSpPr>
          <p:spPr bwMode="auto">
            <a:xfrm>
              <a:off x="96" y="3216"/>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3" name="Line 16"/>
            <p:cNvSpPr>
              <a:spLocks noChangeShapeType="1"/>
            </p:cNvSpPr>
            <p:nvPr/>
          </p:nvSpPr>
          <p:spPr bwMode="auto">
            <a:xfrm>
              <a:off x="4080" y="3216"/>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2401" name="Line 17"/>
          <p:cNvSpPr>
            <a:spLocks noChangeShapeType="1"/>
          </p:cNvSpPr>
          <p:nvPr/>
        </p:nvSpPr>
        <p:spPr bwMode="auto">
          <a:xfrm>
            <a:off x="134938" y="6540500"/>
            <a:ext cx="899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18"/>
          <p:cNvGrpSpPr>
            <a:grpSpLocks/>
          </p:cNvGrpSpPr>
          <p:nvPr/>
        </p:nvGrpSpPr>
        <p:grpSpPr bwMode="auto">
          <a:xfrm>
            <a:off x="134938" y="1052513"/>
            <a:ext cx="8991600" cy="5486400"/>
            <a:chOff x="96" y="672"/>
            <a:chExt cx="5664" cy="3456"/>
          </a:xfrm>
        </p:grpSpPr>
        <p:sp>
          <p:nvSpPr>
            <p:cNvPr id="10262" name="Line 19"/>
            <p:cNvSpPr>
              <a:spLocks noChangeShapeType="1"/>
            </p:cNvSpPr>
            <p:nvPr/>
          </p:nvSpPr>
          <p:spPr bwMode="auto">
            <a:xfrm>
              <a:off x="96" y="1344"/>
              <a:ext cx="56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263" name="Group 20"/>
            <p:cNvGrpSpPr>
              <a:grpSpLocks/>
            </p:cNvGrpSpPr>
            <p:nvPr/>
          </p:nvGrpSpPr>
          <p:grpSpPr bwMode="auto">
            <a:xfrm>
              <a:off x="96" y="672"/>
              <a:ext cx="5664" cy="3456"/>
              <a:chOff x="96" y="672"/>
              <a:chExt cx="5664" cy="3456"/>
            </a:xfrm>
          </p:grpSpPr>
          <p:sp>
            <p:nvSpPr>
              <p:cNvPr id="10264" name="Line 21"/>
              <p:cNvSpPr>
                <a:spLocks noChangeShapeType="1"/>
              </p:cNvSpPr>
              <p:nvPr/>
            </p:nvSpPr>
            <p:spPr bwMode="auto">
              <a:xfrm>
                <a:off x="1056" y="672"/>
                <a:ext cx="0" cy="34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5" name="Line 22"/>
              <p:cNvSpPr>
                <a:spLocks noChangeShapeType="1"/>
              </p:cNvSpPr>
              <p:nvPr/>
            </p:nvSpPr>
            <p:spPr bwMode="auto">
              <a:xfrm>
                <a:off x="2016" y="672"/>
                <a:ext cx="0" cy="34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6" name="Line 23"/>
              <p:cNvSpPr>
                <a:spLocks noChangeShapeType="1"/>
              </p:cNvSpPr>
              <p:nvPr/>
            </p:nvSpPr>
            <p:spPr bwMode="auto">
              <a:xfrm>
                <a:off x="4080" y="672"/>
                <a:ext cx="0" cy="34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7" name="Text Box 24"/>
              <p:cNvSpPr txBox="1">
                <a:spLocks noChangeArrowheads="1"/>
              </p:cNvSpPr>
              <p:nvPr/>
            </p:nvSpPr>
            <p:spPr bwMode="auto">
              <a:xfrm>
                <a:off x="172" y="687"/>
                <a:ext cx="88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原假设</a:t>
                </a: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endParaRPr kumimoji="1" lang="en-US" altLang="zh-CN" sz="3200">
                  <a:solidFill>
                    <a:srgbClr val="000000"/>
                  </a:solidFill>
                  <a:latin typeface="Times New Roman" pitchFamily="18" charset="0"/>
                  <a:ea typeface="楷体_GB2312" pitchFamily="49" charset="-122"/>
                </a:endParaRPr>
              </a:p>
            </p:txBody>
          </p:sp>
          <p:sp>
            <p:nvSpPr>
              <p:cNvPr id="10268" name="Text Box 25"/>
              <p:cNvSpPr txBox="1">
                <a:spLocks noChangeArrowheads="1"/>
              </p:cNvSpPr>
              <p:nvPr/>
            </p:nvSpPr>
            <p:spPr bwMode="auto">
              <a:xfrm>
                <a:off x="1052" y="720"/>
                <a:ext cx="101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800">
                    <a:solidFill>
                      <a:srgbClr val="000000"/>
                    </a:solidFill>
                    <a:latin typeface="Times New Roman" pitchFamily="18" charset="0"/>
                    <a:ea typeface="楷体_GB2312" pitchFamily="49" charset="-122"/>
                  </a:rPr>
                  <a:t>备择假设</a:t>
                </a:r>
              </a:p>
              <a:p>
                <a:pPr eaLnBrk="1" hangingPunct="1"/>
                <a:r>
                  <a:rPr kumimoji="1" lang="zh-CN" altLang="en-US" sz="2800">
                    <a:solidFill>
                      <a:srgbClr val="000000"/>
                    </a:solidFill>
                    <a:latin typeface="Times New Roman" pitchFamily="18" charset="0"/>
                    <a:ea typeface="楷体_GB2312" pitchFamily="49" charset="-122"/>
                  </a:rPr>
                  <a:t>     </a:t>
                </a:r>
                <a:r>
                  <a:rPr kumimoji="1" lang="en-US" altLang="zh-CN" sz="2800" i="1">
                    <a:solidFill>
                      <a:srgbClr val="000000"/>
                    </a:solidFill>
                    <a:latin typeface="Times New Roman" pitchFamily="18" charset="0"/>
                    <a:ea typeface="楷体_GB2312" pitchFamily="49" charset="-122"/>
                  </a:rPr>
                  <a:t>H</a:t>
                </a:r>
                <a:r>
                  <a:rPr kumimoji="1" lang="en-US" altLang="zh-CN" sz="2800" baseline="-25000">
                    <a:solidFill>
                      <a:srgbClr val="000000"/>
                    </a:solidFill>
                    <a:latin typeface="Times New Roman" pitchFamily="18" charset="0"/>
                    <a:ea typeface="楷体_GB2312" pitchFamily="49" charset="-122"/>
                  </a:rPr>
                  <a:t>1</a:t>
                </a:r>
                <a:endParaRPr kumimoji="1" lang="en-US" altLang="zh-CN" sz="2800">
                  <a:solidFill>
                    <a:srgbClr val="000000"/>
                  </a:solidFill>
                  <a:latin typeface="Times New Roman" pitchFamily="18" charset="0"/>
                  <a:ea typeface="楷体_GB2312" pitchFamily="49" charset="-122"/>
                </a:endParaRPr>
              </a:p>
            </p:txBody>
          </p:sp>
          <p:sp>
            <p:nvSpPr>
              <p:cNvPr id="10269" name="Text Box 26"/>
              <p:cNvSpPr txBox="1">
                <a:spLocks noChangeArrowheads="1"/>
              </p:cNvSpPr>
              <p:nvPr/>
            </p:nvSpPr>
            <p:spPr bwMode="auto">
              <a:xfrm>
                <a:off x="2000" y="682"/>
                <a:ext cx="21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3200">
                    <a:solidFill>
                      <a:srgbClr val="000000"/>
                    </a:solidFill>
                    <a:latin typeface="Times New Roman" pitchFamily="18" charset="0"/>
                    <a:ea typeface="楷体_GB2312" pitchFamily="49" charset="-122"/>
                  </a:rPr>
                  <a:t>检验统计量及其在</a:t>
                </a:r>
              </a:p>
              <a:p>
                <a:pPr algn="ctr" eaLnBrk="1" hangingPunct="1"/>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r>
                  <a:rPr kumimoji="1" lang="zh-CN" altLang="zh-CN" sz="3200">
                    <a:solidFill>
                      <a:srgbClr val="000000"/>
                    </a:solidFill>
                    <a:latin typeface="Times New Roman" pitchFamily="18" charset="0"/>
                    <a:ea typeface="楷体_GB2312" pitchFamily="49" charset="-122"/>
                  </a:rPr>
                  <a:t>为真时的分布</a:t>
                </a:r>
                <a:endParaRPr kumimoji="1" lang="zh-CN" altLang="en-US" sz="3200">
                  <a:solidFill>
                    <a:srgbClr val="000000"/>
                  </a:solidFill>
                  <a:latin typeface="Times New Roman" pitchFamily="18" charset="0"/>
                  <a:ea typeface="楷体_GB2312" pitchFamily="49" charset="-122"/>
                </a:endParaRPr>
              </a:p>
            </p:txBody>
          </p:sp>
          <p:sp>
            <p:nvSpPr>
              <p:cNvPr id="10270" name="Text Box 27"/>
              <p:cNvSpPr txBox="1">
                <a:spLocks noChangeArrowheads="1"/>
              </p:cNvSpPr>
              <p:nvPr/>
            </p:nvSpPr>
            <p:spPr bwMode="auto">
              <a:xfrm>
                <a:off x="4540" y="777"/>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p>
            </p:txBody>
          </p:sp>
          <p:sp>
            <p:nvSpPr>
              <p:cNvPr id="10271" name="Line 28"/>
              <p:cNvSpPr>
                <a:spLocks noChangeShapeType="1"/>
              </p:cNvSpPr>
              <p:nvPr/>
            </p:nvSpPr>
            <p:spPr bwMode="auto">
              <a:xfrm>
                <a:off x="96" y="672"/>
                <a:ext cx="56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6" name="Group 29"/>
          <p:cNvGrpSpPr>
            <a:grpSpLocks/>
          </p:cNvGrpSpPr>
          <p:nvPr/>
        </p:nvGrpSpPr>
        <p:grpSpPr bwMode="auto">
          <a:xfrm>
            <a:off x="3614738" y="2905125"/>
            <a:ext cx="2324100" cy="3052763"/>
            <a:chOff x="2288" y="1694"/>
            <a:chExt cx="1464" cy="1923"/>
          </a:xfrm>
        </p:grpSpPr>
        <p:graphicFrame>
          <p:nvGraphicFramePr>
            <p:cNvPr id="10246" name="Object 30"/>
            <p:cNvGraphicFramePr>
              <a:graphicFrameLocks noChangeAspect="1"/>
            </p:cNvGraphicFramePr>
            <p:nvPr/>
          </p:nvGraphicFramePr>
          <p:xfrm>
            <a:off x="2288" y="1694"/>
            <a:ext cx="1464" cy="1086"/>
          </p:xfrm>
          <a:graphic>
            <a:graphicData uri="http://schemas.openxmlformats.org/presentationml/2006/ole">
              <mc:AlternateContent xmlns:mc="http://schemas.openxmlformats.org/markup-compatibility/2006">
                <mc:Choice xmlns:v="urn:schemas-microsoft-com:vml" Requires="v">
                  <p:oleObj spid="_x0000_s8402" name="Equation" r:id="rId9" imgW="944784" imgH="701112" progId="Equation.DSMT4">
                    <p:embed/>
                  </p:oleObj>
                </mc:Choice>
                <mc:Fallback>
                  <p:oleObj name="Equation" r:id="rId9" imgW="944784" imgH="70111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8" y="1694"/>
                          <a:ext cx="1464" cy="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1" name="Text Box 31"/>
            <p:cNvSpPr txBox="1">
              <a:spLocks noChangeArrowheads="1"/>
            </p:cNvSpPr>
            <p:nvPr/>
          </p:nvSpPr>
          <p:spPr bwMode="auto">
            <a:xfrm>
              <a:off x="2463" y="3252"/>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kumimoji="1" lang="zh-CN" altLang="zh-CN" sz="3200">
                <a:solidFill>
                  <a:srgbClr val="000000"/>
                </a:solidFill>
                <a:latin typeface="宋体" pitchFamily="2" charset="-122"/>
                <a:sym typeface="Symbol" pitchFamily="18" charset="2"/>
              </a:endParaRPr>
            </a:p>
          </p:txBody>
        </p:sp>
      </p:grpSp>
      <p:grpSp>
        <p:nvGrpSpPr>
          <p:cNvPr id="7" name="Group 32"/>
          <p:cNvGrpSpPr>
            <a:grpSpLocks/>
          </p:cNvGrpSpPr>
          <p:nvPr/>
        </p:nvGrpSpPr>
        <p:grpSpPr bwMode="auto">
          <a:xfrm>
            <a:off x="2700338" y="260350"/>
            <a:ext cx="3622675" cy="650875"/>
            <a:chOff x="1536" y="768"/>
            <a:chExt cx="2282" cy="410"/>
          </a:xfrm>
        </p:grpSpPr>
        <p:sp>
          <p:nvSpPr>
            <p:cNvPr id="10260" name="Text Box 33"/>
            <p:cNvSpPr txBox="1">
              <a:spLocks noChangeArrowheads="1"/>
            </p:cNvSpPr>
            <p:nvPr/>
          </p:nvSpPr>
          <p:spPr bwMode="auto">
            <a:xfrm>
              <a:off x="1536" y="768"/>
              <a:ext cx="2282" cy="410"/>
            </a:xfrm>
            <a:prstGeom prst="rect">
              <a:avLst/>
            </a:prstGeom>
            <a:noFill/>
            <a:ln w="9525">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3600" b="1">
                  <a:solidFill>
                    <a:srgbClr val="000000"/>
                  </a:solidFill>
                  <a:latin typeface="Times New Roman" pitchFamily="18" charset="0"/>
                  <a:ea typeface="楷体_GB2312" pitchFamily="49" charset="-122"/>
                </a:rPr>
                <a:t>     </a:t>
              </a:r>
              <a:r>
                <a:rPr kumimoji="1" lang="zh-CN" altLang="en-US" sz="3600" b="1">
                  <a:solidFill>
                    <a:srgbClr val="000000"/>
                  </a:solidFill>
                  <a:latin typeface="Times New Roman" pitchFamily="18" charset="0"/>
                  <a:ea typeface="黑体" pitchFamily="49" charset="-122"/>
                </a:rPr>
                <a:t>检验法</a:t>
              </a:r>
              <a:r>
                <a:rPr kumimoji="1" lang="en-US" altLang="zh-CN" sz="3200">
                  <a:solidFill>
                    <a:srgbClr val="000000"/>
                  </a:solidFill>
                </a:rPr>
                <a:t>(</a:t>
              </a:r>
              <a:r>
                <a:rPr kumimoji="1" lang="en-US" altLang="zh-CN" sz="3200" i="1">
                  <a:solidFill>
                    <a:srgbClr val="000000"/>
                  </a:solidFill>
                  <a:sym typeface="Symbol" pitchFamily="18" charset="2"/>
                </a:rPr>
                <a:t></a:t>
              </a:r>
              <a:r>
                <a:rPr kumimoji="1" lang="en-US" altLang="zh-CN" sz="3200">
                  <a:solidFill>
                    <a:srgbClr val="000000"/>
                  </a:solidFill>
                  <a:sym typeface="Symbol" pitchFamily="18" charset="2"/>
                </a:rPr>
                <a:t> </a:t>
              </a:r>
              <a:r>
                <a:rPr kumimoji="1" lang="zh-CN" altLang="en-US" sz="3200">
                  <a:solidFill>
                    <a:srgbClr val="000000"/>
                  </a:solidFill>
                  <a:sym typeface="Symbol" pitchFamily="18" charset="2"/>
                </a:rPr>
                <a:t>未知</a:t>
              </a:r>
              <a:r>
                <a:rPr kumimoji="1" lang="en-US" altLang="zh-CN" sz="3200">
                  <a:solidFill>
                    <a:srgbClr val="000000"/>
                  </a:solidFill>
                  <a:sym typeface="Symbol" pitchFamily="18" charset="2"/>
                </a:rPr>
                <a:t>)</a:t>
              </a:r>
            </a:p>
          </p:txBody>
        </p:sp>
        <p:graphicFrame>
          <p:nvGraphicFramePr>
            <p:cNvPr id="10245" name="Object 34"/>
            <p:cNvGraphicFramePr>
              <a:graphicFrameLocks noChangeAspect="1"/>
            </p:cNvGraphicFramePr>
            <p:nvPr/>
          </p:nvGraphicFramePr>
          <p:xfrm>
            <a:off x="1632" y="768"/>
            <a:ext cx="338" cy="384"/>
          </p:xfrm>
          <a:graphic>
            <a:graphicData uri="http://schemas.openxmlformats.org/presentationml/2006/ole">
              <mc:AlternateContent xmlns:mc="http://schemas.openxmlformats.org/markup-compatibility/2006">
                <mc:Choice xmlns:v="urn:schemas-microsoft-com:vml" Requires="v">
                  <p:oleObj spid="_x0000_s8403" name="Equation" r:id="rId11" imgW="198072" imgH="221052" progId="Equation.3">
                    <p:embed/>
                  </p:oleObj>
                </mc:Choice>
                <mc:Fallback>
                  <p:oleObj name="Equation" r:id="rId11" imgW="198072" imgH="22105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2" y="768"/>
                          <a:ext cx="33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 name="TextBox 34"/>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250666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72392"/>
                                        </p:tgtEl>
                                        <p:attrNameLst>
                                          <p:attrName>style.visibility</p:attrName>
                                        </p:attrNameLst>
                                      </p:cBhvr>
                                      <p:to>
                                        <p:strVal val="visible"/>
                                      </p:to>
                                    </p:set>
                                    <p:animEffect transition="in" filter="blinds(vertical)">
                                      <p:cBhvr>
                                        <p:cTn id="17" dur="500"/>
                                        <p:tgtEl>
                                          <p:spTgt spid="2723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72393"/>
                                        </p:tgtEl>
                                        <p:attrNameLst>
                                          <p:attrName>style.visibility</p:attrName>
                                        </p:attrNameLst>
                                      </p:cBhvr>
                                      <p:to>
                                        <p:strVal val="visible"/>
                                      </p:to>
                                    </p:set>
                                    <p:animEffect transition="in" filter="blinds(vertical)">
                                      <p:cBhvr>
                                        <p:cTn id="22" dur="500"/>
                                        <p:tgtEl>
                                          <p:spTgt spid="2723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272394"/>
                                        </p:tgtEl>
                                        <p:attrNameLst>
                                          <p:attrName>style.visibility</p:attrName>
                                        </p:attrNameLst>
                                      </p:cBhvr>
                                      <p:to>
                                        <p:strVal val="visible"/>
                                      </p:to>
                                    </p:set>
                                    <p:animEffect transition="in" filter="blinds(vertical)">
                                      <p:cBhvr>
                                        <p:cTn id="32" dur="500"/>
                                        <p:tgtEl>
                                          <p:spTgt spid="2723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72391"/>
                                        </p:tgtEl>
                                        <p:attrNameLst>
                                          <p:attrName>style.visibility</p:attrName>
                                        </p:attrNameLst>
                                      </p:cBhvr>
                                      <p:to>
                                        <p:strVal val="visible"/>
                                      </p:to>
                                    </p:set>
                                    <p:animEffect transition="in" filter="blinds(vertical)">
                                      <p:cBhvr>
                                        <p:cTn id="42" dur="500"/>
                                        <p:tgtEl>
                                          <p:spTgt spid="2723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72389"/>
                                        </p:tgtEl>
                                        <p:attrNameLst>
                                          <p:attrName>style.visibility</p:attrName>
                                        </p:attrNameLst>
                                      </p:cBhvr>
                                      <p:to>
                                        <p:strVal val="visible"/>
                                      </p:to>
                                    </p:set>
                                    <p:animEffect transition="in" filter="blinds(vertical)">
                                      <p:cBhvr>
                                        <p:cTn id="47" dur="500"/>
                                        <p:tgtEl>
                                          <p:spTgt spid="2723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272390"/>
                                        </p:tgtEl>
                                        <p:attrNameLst>
                                          <p:attrName>style.visibility</p:attrName>
                                        </p:attrNameLst>
                                      </p:cBhvr>
                                      <p:to>
                                        <p:strVal val="visible"/>
                                      </p:to>
                                    </p:set>
                                    <p:animEffect transition="in" filter="blinds(vertical)">
                                      <p:cBhvr>
                                        <p:cTn id="52" dur="500"/>
                                        <p:tgtEl>
                                          <p:spTgt spid="2723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500"/>
                                        <p:tgtEl>
                                          <p:spTgt spid="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grpId="0" nodeType="clickEffect">
                                  <p:stCondLst>
                                    <p:cond delay="0"/>
                                  </p:stCondLst>
                                  <p:childTnLst>
                                    <p:set>
                                      <p:cBhvr>
                                        <p:cTn id="61" dur="1" fill="hold">
                                          <p:stCondLst>
                                            <p:cond delay="0"/>
                                          </p:stCondLst>
                                        </p:cTn>
                                        <p:tgtEl>
                                          <p:spTgt spid="272386"/>
                                        </p:tgtEl>
                                        <p:attrNameLst>
                                          <p:attrName>style.visibility</p:attrName>
                                        </p:attrNameLst>
                                      </p:cBhvr>
                                      <p:to>
                                        <p:strVal val="visible"/>
                                      </p:to>
                                    </p:set>
                                    <p:animEffect transition="in" filter="blinds(vertical)">
                                      <p:cBhvr>
                                        <p:cTn id="62" dur="500"/>
                                        <p:tgtEl>
                                          <p:spTgt spid="27238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5" fill="hold" grpId="0" nodeType="clickEffect">
                                  <p:stCondLst>
                                    <p:cond delay="0"/>
                                  </p:stCondLst>
                                  <p:childTnLst>
                                    <p:set>
                                      <p:cBhvr>
                                        <p:cTn id="66" dur="1" fill="hold">
                                          <p:stCondLst>
                                            <p:cond delay="0"/>
                                          </p:stCondLst>
                                        </p:cTn>
                                        <p:tgtEl>
                                          <p:spTgt spid="272387"/>
                                        </p:tgtEl>
                                        <p:attrNameLst>
                                          <p:attrName>style.visibility</p:attrName>
                                        </p:attrNameLst>
                                      </p:cBhvr>
                                      <p:to>
                                        <p:strVal val="visible"/>
                                      </p:to>
                                    </p:set>
                                    <p:animEffect transition="in" filter="blinds(vertical)">
                                      <p:cBhvr>
                                        <p:cTn id="67" dur="500"/>
                                        <p:tgtEl>
                                          <p:spTgt spid="27238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5" fill="hold" nodeType="clickEffect">
                                  <p:stCondLst>
                                    <p:cond delay="0"/>
                                  </p:stCondLst>
                                  <p:childTnLst>
                                    <p:set>
                                      <p:cBhvr>
                                        <p:cTn id="71" dur="1" fill="hold">
                                          <p:stCondLst>
                                            <p:cond delay="0"/>
                                          </p:stCondLst>
                                        </p:cTn>
                                        <p:tgtEl>
                                          <p:spTgt spid="272388"/>
                                        </p:tgtEl>
                                        <p:attrNameLst>
                                          <p:attrName>style.visibility</p:attrName>
                                        </p:attrNameLst>
                                      </p:cBhvr>
                                      <p:to>
                                        <p:strVal val="visible"/>
                                      </p:to>
                                    </p:set>
                                    <p:animEffect transition="in" filter="blinds(vertical)">
                                      <p:cBhvr>
                                        <p:cTn id="72" dur="500"/>
                                        <p:tgtEl>
                                          <p:spTgt spid="272388"/>
                                        </p:tgtEl>
                                      </p:cBhvr>
                                    </p:animEffect>
                                  </p:childTnLst>
                                </p:cTn>
                              </p:par>
                            </p:childTnLst>
                          </p:cTn>
                        </p:par>
                        <p:par>
                          <p:cTn id="73" fill="hold" nodeType="afterGroup">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272401"/>
                                        </p:tgtEl>
                                        <p:attrNameLst>
                                          <p:attrName>style.visibility</p:attrName>
                                        </p:attrNameLst>
                                      </p:cBhvr>
                                      <p:to>
                                        <p:strVal val="visible"/>
                                      </p:to>
                                    </p:set>
                                    <p:animEffect transition="in" filter="blinds(horizontal)">
                                      <p:cBhvr>
                                        <p:cTn id="76" dur="500"/>
                                        <p:tgtEl>
                                          <p:spTgt spid="272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utoUpdateAnimBg="0"/>
      <p:bldP spid="272387" grpId="0" autoUpdateAnimBg="0"/>
      <p:bldP spid="272389" grpId="0" autoUpdateAnimBg="0"/>
      <p:bldP spid="272391" grpId="0" autoUpdateAnimBg="0"/>
      <p:bldP spid="272392" grpId="0" autoUpdateAnimBg="0"/>
      <p:bldP spid="272393" grpId="0" autoUpdateAnimBg="0"/>
      <p:bldP spid="27240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TotalTime>
  <Words>1679</Words>
  <Application>Microsoft Office PowerPoint</Application>
  <PresentationFormat>全屏显示(4:3)</PresentationFormat>
  <Paragraphs>243</Paragraphs>
  <Slides>31</Slides>
  <Notes>4</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31</vt:i4>
      </vt:variant>
    </vt:vector>
  </HeadingPairs>
  <TitlesOfParts>
    <vt:vector size="35" baseType="lpstr">
      <vt:lpstr>Office 主题​​</vt:lpstr>
      <vt:lpstr>Equation</vt:lpstr>
      <vt:lpstr>Microsoft 公式 3.0</vt:lpstr>
      <vt:lpstr>公式</vt:lpstr>
      <vt:lpstr>§6.4 正态总体参数的假设检验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方差已知时，正态总体均值μ的单侧检验：   H0: μ ≤ μ0，H1: μ &gt; μ0，     μ0是一个已知常数</vt:lpstr>
      <vt:lpstr>另一种类型的单侧检验：H0: μ ≥ μ0，H1: μ &lt; μ0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yiwen</dc:creator>
  <cp:lastModifiedBy>flyingbamboo</cp:lastModifiedBy>
  <cp:revision>37</cp:revision>
  <dcterms:created xsi:type="dcterms:W3CDTF">2013-12-02T12:11:56Z</dcterms:created>
  <dcterms:modified xsi:type="dcterms:W3CDTF">2013-12-24T12:04:52Z</dcterms:modified>
</cp:coreProperties>
</file>