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  <p:sldMasterId id="2147483805" r:id="rId2"/>
  </p:sldMasterIdLst>
  <p:notesMasterIdLst>
    <p:notesMasterId r:id="rId35"/>
  </p:notesMasterIdLst>
  <p:sldIdLst>
    <p:sldId id="257" r:id="rId3"/>
    <p:sldId id="269" r:id="rId4"/>
    <p:sldId id="270" r:id="rId5"/>
    <p:sldId id="271" r:id="rId6"/>
    <p:sldId id="292" r:id="rId7"/>
    <p:sldId id="317" r:id="rId8"/>
    <p:sldId id="293" r:id="rId9"/>
    <p:sldId id="294" r:id="rId10"/>
    <p:sldId id="290" r:id="rId11"/>
    <p:sldId id="291" r:id="rId12"/>
    <p:sldId id="320" r:id="rId13"/>
    <p:sldId id="297" r:id="rId14"/>
    <p:sldId id="298" r:id="rId15"/>
    <p:sldId id="299" r:id="rId16"/>
    <p:sldId id="300" r:id="rId17"/>
    <p:sldId id="295" r:id="rId18"/>
    <p:sldId id="319" r:id="rId19"/>
    <p:sldId id="301" r:id="rId20"/>
    <p:sldId id="302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310" r:id="rId29"/>
    <p:sldId id="311" r:id="rId30"/>
    <p:sldId id="312" r:id="rId31"/>
    <p:sldId id="313" r:id="rId32"/>
    <p:sldId id="314" r:id="rId33"/>
    <p:sldId id="316" r:id="rId3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3333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33" autoAdjust="0"/>
    <p:restoredTop sz="81874" autoAdjust="0"/>
  </p:normalViewPr>
  <p:slideViewPr>
    <p:cSldViewPr>
      <p:cViewPr varScale="1">
        <p:scale>
          <a:sx n="69" d="100"/>
          <a:sy n="69" d="100"/>
        </p:scale>
        <p:origin x="1702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emf"/><Relationship Id="rId1" Type="http://schemas.openxmlformats.org/officeDocument/2006/relationships/image" Target="../media/image55.wmf"/><Relationship Id="rId5" Type="http://schemas.openxmlformats.org/officeDocument/2006/relationships/image" Target="../media/image59.wmf"/><Relationship Id="rId4" Type="http://schemas.openxmlformats.org/officeDocument/2006/relationships/image" Target="../media/image5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wmf"/><Relationship Id="rId4" Type="http://schemas.openxmlformats.org/officeDocument/2006/relationships/image" Target="../media/image7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emf"/><Relationship Id="rId1" Type="http://schemas.openxmlformats.org/officeDocument/2006/relationships/image" Target="../media/image71.wmf"/><Relationship Id="rId4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wmf"/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5.wmf"/><Relationship Id="rId1" Type="http://schemas.openxmlformats.org/officeDocument/2006/relationships/image" Target="../media/image94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2" Type="http://schemas.openxmlformats.org/officeDocument/2006/relationships/image" Target="../media/image97.emf"/><Relationship Id="rId1" Type="http://schemas.openxmlformats.org/officeDocument/2006/relationships/image" Target="../media/image96.wmf"/><Relationship Id="rId5" Type="http://schemas.openxmlformats.org/officeDocument/2006/relationships/image" Target="../media/image100.wmf"/><Relationship Id="rId4" Type="http://schemas.openxmlformats.org/officeDocument/2006/relationships/image" Target="../media/image99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emf"/><Relationship Id="rId1" Type="http://schemas.openxmlformats.org/officeDocument/2006/relationships/image" Target="../media/image101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4" Type="http://schemas.openxmlformats.org/officeDocument/2006/relationships/image" Target="../media/image10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5" Type="http://schemas.openxmlformats.org/officeDocument/2006/relationships/image" Target="../media/image111.wmf"/><Relationship Id="rId4" Type="http://schemas.openxmlformats.org/officeDocument/2006/relationships/image" Target="../media/image11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113.emf"/><Relationship Id="rId1" Type="http://schemas.openxmlformats.org/officeDocument/2006/relationships/image" Target="../media/image112.wmf"/><Relationship Id="rId6" Type="http://schemas.openxmlformats.org/officeDocument/2006/relationships/image" Target="../media/image117.w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CE6CDA0-4B6C-40B2-AA6D-CABAC6C27019}" type="datetimeFigureOut">
              <a:rPr lang="zh-CN" altLang="en-US"/>
              <a:pPr>
                <a:defRPr/>
              </a:pPr>
              <a:t>2022/12/7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94768DF-A1BF-4E40-BC7E-4F6005E46D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122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因为必须满足</a:t>
            </a:r>
            <a:r>
              <a:rPr lang="en-US" altLang="zh-CN" dirty="0"/>
              <a:t>a&lt;=x1,x2,...,</a:t>
            </a:r>
            <a:r>
              <a:rPr lang="en-US" altLang="zh-CN" dirty="0" err="1"/>
              <a:t>xn</a:t>
            </a:r>
            <a:r>
              <a:rPr lang="en-US" altLang="zh-CN" dirty="0"/>
              <a:t>&lt;=b</a:t>
            </a:r>
            <a:r>
              <a:rPr lang="zh-CN" altLang="en-US" dirty="0"/>
              <a:t>，所以只能取</a:t>
            </a:r>
            <a:r>
              <a:rPr lang="en-US" altLang="zh-CN" dirty="0"/>
              <a:t>b=max</a:t>
            </a:r>
            <a:r>
              <a:rPr lang="zh-CN" altLang="en-US" dirty="0"/>
              <a:t>，</a:t>
            </a:r>
            <a:r>
              <a:rPr lang="en-US" altLang="zh-CN" dirty="0"/>
              <a:t>a=min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 err="1"/>
              <a:t>a,b</a:t>
            </a:r>
            <a:r>
              <a:rPr lang="zh-CN" altLang="en-US" dirty="0"/>
              <a:t>看做变量，找到一个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的估计，使得</a:t>
            </a:r>
            <a:r>
              <a:rPr lang="en-US" altLang="zh-CN" dirty="0"/>
              <a:t>L</a:t>
            </a:r>
            <a:r>
              <a:rPr lang="zh-CN" altLang="en-US"/>
              <a:t>最大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4768DF-A1BF-4E40-BC7E-4F6005E46DE4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617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87D58022-BC23-45E6-A233-7F2CB060124F}" type="slidenum">
              <a:rPr lang="zh-CN" altLang="en-US" smtClean="0"/>
              <a:pPr eaLnBrk="1" hangingPunct="1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X1</a:t>
            </a:r>
            <a:r>
              <a:rPr lang="zh-CN" altLang="en-US"/>
              <a:t>到</a:t>
            </a:r>
            <a:r>
              <a:rPr lang="en-US" altLang="zh-CN"/>
              <a:t>Xn</a:t>
            </a:r>
            <a:r>
              <a:rPr lang="zh-CN" altLang="en-US"/>
              <a:t>之间相互独立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3D03B46-5EB7-458B-85F6-4D939C4D1EDC}" type="slidenum">
              <a:rPr lang="zh-CN" altLang="en-US" smtClean="0"/>
              <a:pPr eaLnBrk="1" hangingPunct="1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394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X1</a:t>
            </a:r>
            <a:r>
              <a:rPr lang="zh-CN" altLang="en-US"/>
              <a:t>到</a:t>
            </a:r>
            <a:r>
              <a:rPr lang="en-US" altLang="zh-CN"/>
              <a:t>Xn</a:t>
            </a:r>
            <a:r>
              <a:rPr lang="zh-CN" altLang="en-US"/>
              <a:t>之间相互独立</a:t>
            </a:r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F3D03B46-5EB7-458B-85F6-4D939C4D1EDC}" type="slidenum">
              <a:rPr lang="zh-CN" altLang="en-US" smtClean="0"/>
              <a:pPr eaLnBrk="1" hangingPunct="1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dirty="0"/>
              <a:t>只要接受域有等号，就接受</a:t>
            </a:r>
            <a:r>
              <a:rPr lang="en-US" altLang="zh-CN" dirty="0"/>
              <a:t>=</a:t>
            </a:r>
          </a:p>
          <a:p>
            <a:r>
              <a:rPr lang="zh-CN" altLang="en-US" dirty="0"/>
              <a:t>参考</a:t>
            </a:r>
            <a:r>
              <a:rPr lang="en-US" altLang="zh-CN" dirty="0"/>
              <a:t>6-4</a:t>
            </a:r>
            <a:r>
              <a:rPr lang="zh-CN" altLang="en-US" dirty="0"/>
              <a:t>单侧检验与双侧检验的第</a:t>
            </a:r>
            <a:r>
              <a:rPr lang="en-US" altLang="zh-CN" dirty="0"/>
              <a:t>1</a:t>
            </a:r>
            <a:r>
              <a:rPr lang="zh-CN" altLang="en-US" dirty="0"/>
              <a:t>页</a:t>
            </a:r>
            <a:r>
              <a:rPr lang="en-US" altLang="zh-CN" dirty="0" err="1"/>
              <a:t>ppt</a:t>
            </a:r>
            <a:r>
              <a:rPr lang="zh-CN" altLang="en-US" dirty="0"/>
              <a:t>，其中</a:t>
            </a:r>
            <a:r>
              <a:rPr lang="zh-CN" altLang="en-US"/>
              <a:t>的“∈”</a:t>
            </a:r>
            <a:endParaRPr lang="zh-CN" altLang="en-US" dirty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4DC2F87C-F1A4-4925-8B96-D81BE1DE0A83}" type="slidenum">
              <a:rPr lang="zh-CN" altLang="en-US" smtClean="0"/>
              <a:pPr eaLnBrk="1" hangingPunct="1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596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2596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B761419-841A-44CF-9553-5596251B4F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745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98543-5DE8-432E-B3B4-B80E4C19F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0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EAA79-BA8F-4351-AD5D-8FB6B18E86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689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0" y="17538"/>
            <a:ext cx="9144000" cy="84232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  <p:sp>
        <p:nvSpPr>
          <p:cNvPr id="10" name="标题占位符 1"/>
          <p:cNvSpPr>
            <a:spLocks noGrp="1"/>
          </p:cNvSpPr>
          <p:nvPr>
            <p:ph type="title"/>
          </p:nvPr>
        </p:nvSpPr>
        <p:spPr>
          <a:xfrm>
            <a:off x="457200" y="95897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000" b="1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4449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3063" y="6551470"/>
            <a:ext cx="9144000" cy="2880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rtlCol="0" anchor="ctr"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zh-CN" sz="1200" dirty="0">
                <a:solidFill>
                  <a:prstClr val="white"/>
                </a:solidFill>
              </a:rPr>
              <a:t>     </a:t>
            </a:r>
            <a:r>
              <a:rPr lang="zh-CN" altLang="en-US" sz="1200" dirty="0">
                <a:solidFill>
                  <a:prstClr val="white"/>
                </a:solidFill>
              </a:rPr>
              <a:t>第</a:t>
            </a:r>
            <a:r>
              <a:rPr lang="en-US" altLang="zh-CN" sz="1200" dirty="0">
                <a:solidFill>
                  <a:prstClr val="white"/>
                </a:solidFill>
              </a:rPr>
              <a:t>6</a:t>
            </a:r>
            <a:r>
              <a:rPr lang="zh-CN" altLang="en-US" sz="1200" dirty="0">
                <a:solidFill>
                  <a:prstClr val="white"/>
                </a:solidFill>
              </a:rPr>
              <a:t>章 参数估计和假设检验</a:t>
            </a:r>
            <a:r>
              <a:rPr lang="en-US" altLang="zh-CN" sz="1200" dirty="0">
                <a:solidFill>
                  <a:prstClr val="white"/>
                </a:solidFill>
              </a:rPr>
              <a:t>                                                                                                                                        </a:t>
            </a:r>
            <a:r>
              <a:rPr lang="zh-CN" altLang="en-US" sz="1200" dirty="0">
                <a:solidFill>
                  <a:prstClr val="white"/>
                </a:solidFill>
              </a:rPr>
              <a:t>计算机科学与技术学院</a:t>
            </a:r>
          </a:p>
        </p:txBody>
      </p:sp>
      <p:sp>
        <p:nvSpPr>
          <p:cNvPr id="9" name="灯片编号占位符 5"/>
          <p:cNvSpPr txBox="1">
            <a:spLocks/>
          </p:cNvSpPr>
          <p:nvPr/>
        </p:nvSpPr>
        <p:spPr>
          <a:xfrm>
            <a:off x="675888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8DF23776-A7A3-40CC-A908-6FD92DB23DA5}" type="slidenum">
              <a:rPr lang="zh-CN" altLang="en-US" smtClean="0">
                <a:solidFill>
                  <a:prstClr val="white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23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DC0573-751F-470F-822F-ED65D75B05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30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F578E-0626-4D62-86C4-9A04062D4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4169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E0C961-13B5-4BBE-BDAB-80C338D9B0A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9393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67F53A-9970-450B-A009-50CBD45FA4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49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DA20B-C086-4007-B0BA-FBF00CC87C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257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F71F1-E41E-42A6-835D-9AA532D89C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0207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CD907-6743-4811-B782-C8F4323D3E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45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B04D9-1986-4C17-B480-62597F4520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68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4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494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FA9892-F94F-499A-B550-51041E1B84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9" name="对象 2"/>
          <p:cNvGraphicFramePr>
            <a:graphicFrameLocks noChangeAspect="1"/>
          </p:cNvGraphicFramePr>
          <p:nvPr userDrawn="1"/>
        </p:nvGraphicFramePr>
        <p:xfrm>
          <a:off x="107950" y="650875"/>
          <a:ext cx="4360863" cy="220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Visio" r:id="rId14" imgW="4361383" imgH="2201266" progId="Visio.Drawing.11">
                  <p:embed/>
                </p:oleObj>
              </mc:Choice>
              <mc:Fallback>
                <p:oleObj name="Visio" r:id="rId14" imgW="4361383" imgH="2201266" progId="Visio.Drawing.11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650875"/>
                        <a:ext cx="4360863" cy="220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9"/>
          <p:cNvSpPr txBox="1">
            <a:spLocks noChangeArrowheads="1"/>
          </p:cNvSpPr>
          <p:nvPr userDrawn="1"/>
        </p:nvSpPr>
        <p:spPr bwMode="auto">
          <a:xfrm>
            <a:off x="8747125" y="765175"/>
            <a:ext cx="350838" cy="34305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eaVert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sz="1200">
                <a:solidFill>
                  <a:srgbClr val="037336"/>
                </a:solidFill>
                <a:ea typeface="华文行楷" pitchFamily="2" charset="-122"/>
              </a:rPr>
              <a:t>计算机科学与技术学院</a:t>
            </a:r>
            <a:endParaRPr lang="zh-CN" altLang="en-US" sz="1200" b="1">
              <a:solidFill>
                <a:srgbClr val="0000FF"/>
              </a:solidFill>
            </a:endParaRPr>
          </a:p>
        </p:txBody>
      </p:sp>
      <p:graphicFrame>
        <p:nvGraphicFramePr>
          <p:cNvPr id="1031" name="Object 15"/>
          <p:cNvGraphicFramePr>
            <a:graphicFrameLocks noChangeAspect="1"/>
          </p:cNvGraphicFramePr>
          <p:nvPr userDrawn="1"/>
        </p:nvGraphicFramePr>
        <p:xfrm>
          <a:off x="8775700" y="755650"/>
          <a:ext cx="4445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5" name="Visio" r:id="rId16" imgW="536544" imgH="2219145" progId="Visio.Drawing.11">
                  <p:embed/>
                </p:oleObj>
              </mc:Choice>
              <mc:Fallback>
                <p:oleObj name="Visio" r:id="rId16" imgW="536544" imgH="2219145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5700" y="755650"/>
                        <a:ext cx="44450" cy="220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Rectangle 28"/>
          <p:cNvSpPr>
            <a:spLocks noChangeArrowheads="1"/>
          </p:cNvSpPr>
          <p:nvPr userDrawn="1"/>
        </p:nvSpPr>
        <p:spPr bwMode="auto">
          <a:xfrm>
            <a:off x="3529013" y="130175"/>
            <a:ext cx="4930775" cy="5397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3366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33" name="Picture 11" descr="1副本"/>
          <p:cNvPicPr>
            <a:picLocks noChangeAspect="1" noChangeArrowheads="1"/>
          </p:cNvPicPr>
          <p:nvPr userDrawn="1"/>
        </p:nvPicPr>
        <p:blipFill>
          <a:blip r:embed="rId18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5" y="0"/>
            <a:ext cx="7778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706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BE8F875-83A1-41C4-AFD9-439285844EFA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6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4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3.w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4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4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9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8.wmf"/><Relationship Id="rId4" Type="http://schemas.openxmlformats.org/officeDocument/2006/relationships/image" Target="../media/image55.wmf"/><Relationship Id="rId9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6.e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1.e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4" Type="http://schemas.openxmlformats.org/officeDocument/2006/relationships/image" Target="../media/image60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0.w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5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77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82.bin"/><Relationship Id="rId5" Type="http://schemas.openxmlformats.org/officeDocument/2006/relationships/oleObject" Target="../embeddings/oleObject79.bin"/><Relationship Id="rId10" Type="http://schemas.openxmlformats.org/officeDocument/2006/relationships/image" Target="../media/image82.wmf"/><Relationship Id="rId4" Type="http://schemas.openxmlformats.org/officeDocument/2006/relationships/image" Target="../media/image79.wmf"/><Relationship Id="rId9" Type="http://schemas.openxmlformats.org/officeDocument/2006/relationships/oleObject" Target="../embeddings/oleObject8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87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0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2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4.bin"/><Relationship Id="rId4" Type="http://schemas.openxmlformats.org/officeDocument/2006/relationships/image" Target="../media/image9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0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97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99.emf"/><Relationship Id="rId4" Type="http://schemas.openxmlformats.org/officeDocument/2006/relationships/image" Target="../media/image96.wmf"/><Relationship Id="rId9" Type="http://schemas.openxmlformats.org/officeDocument/2006/relationships/oleObject" Target="../embeddings/oleObject9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02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10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6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10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08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0.wmf"/><Relationship Id="rId4" Type="http://schemas.openxmlformats.org/officeDocument/2006/relationships/image" Target="../media/image107.wmf"/><Relationship Id="rId9" Type="http://schemas.openxmlformats.org/officeDocument/2006/relationships/oleObject" Target="../embeddings/oleObject10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6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13.emf"/><Relationship Id="rId12" Type="http://schemas.openxmlformats.org/officeDocument/2006/relationships/oleObject" Target="../embeddings/oleObject11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5.e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16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6"/>
          <p:cNvSpPr txBox="1">
            <a:spLocks noChangeArrowheads="1"/>
          </p:cNvSpPr>
          <p:nvPr/>
        </p:nvSpPr>
        <p:spPr bwMode="auto">
          <a:xfrm>
            <a:off x="755650" y="2924175"/>
            <a:ext cx="78041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6000">
                <a:latin typeface="华文新魏" pitchFamily="2" charset="-122"/>
                <a:ea typeface="华文新魏" pitchFamily="2" charset="-122"/>
              </a:rPr>
              <a:t>概率统计第六章习题课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785024"/>
              </p:ext>
            </p:extLst>
          </p:nvPr>
        </p:nvGraphicFramePr>
        <p:xfrm>
          <a:off x="1411288" y="2235200"/>
          <a:ext cx="4448175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6" name="Equation" r:id="rId3" imgW="1625400" imgH="749160" progId="Equation.DSMT4">
                  <p:embed/>
                </p:oleObj>
              </mc:Choice>
              <mc:Fallback>
                <p:oleObj name="Equation" r:id="rId3" imgW="1625400" imgH="7491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235200"/>
                        <a:ext cx="4448175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36889"/>
              </p:ext>
            </p:extLst>
          </p:nvPr>
        </p:nvGraphicFramePr>
        <p:xfrm>
          <a:off x="1503363" y="4591050"/>
          <a:ext cx="593090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7" name="Equation" r:id="rId5" imgW="2234880" imgH="761760" progId="Equation.DSMT4">
                  <p:embed/>
                </p:oleObj>
              </mc:Choice>
              <mc:Fallback>
                <p:oleObj name="Equation" r:id="rId5" imgW="2234880" imgH="7617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4591050"/>
                        <a:ext cx="5930900" cy="201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537978"/>
              </p:ext>
            </p:extLst>
          </p:nvPr>
        </p:nvGraphicFramePr>
        <p:xfrm>
          <a:off x="1363663" y="293688"/>
          <a:ext cx="5307012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8" name="Equation" r:id="rId7" imgW="1930320" imgH="558720" progId="Equation.DSMT4">
                  <p:embed/>
                </p:oleObj>
              </mc:Choice>
              <mc:Fallback>
                <p:oleObj name="Equation" r:id="rId7" imgW="1930320" imgH="55872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93688"/>
                        <a:ext cx="5307012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3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7385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684213" y="260350"/>
            <a:ext cx="47434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itchFamily="18" charset="0"/>
                <a:ea typeface="黑体" pitchFamily="49" charset="-122"/>
              </a:rPr>
              <a:t>5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设总体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的密度函数为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1476375" y="836613"/>
          <a:ext cx="4103688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5" name="公式" r:id="rId3" imgW="1645920" imgH="708660" progId="Equation.3">
                  <p:embed/>
                </p:oleObj>
              </mc:Choice>
              <mc:Fallback>
                <p:oleObj name="公式" r:id="rId3" imgW="1645920" imgH="7086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836613"/>
                        <a:ext cx="4103688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Text Box 6"/>
          <p:cNvSpPr txBox="1">
            <a:spLocks noChangeArrowheads="1"/>
          </p:cNvSpPr>
          <p:nvPr/>
        </p:nvSpPr>
        <p:spPr bwMode="auto">
          <a:xfrm>
            <a:off x="1116013" y="2594086"/>
            <a:ext cx="55086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,...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是为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的一个样本</a:t>
            </a:r>
            <a:r>
              <a:rPr kumimoji="1" lang="en-US" altLang="zh-CN" sz="3600" b="1" dirty="0">
                <a:latin typeface="Times New Roman" pitchFamily="18" charset="0"/>
                <a:ea typeface="楷体_GB2312" pitchFamily="49" charset="-122"/>
              </a:rPr>
              <a:t>.</a:t>
            </a:r>
            <a:endParaRPr kumimoji="1" lang="en-US" altLang="zh-CN" sz="36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9927" name="Text Box 7"/>
          <p:cNvSpPr txBox="1">
            <a:spLocks noChangeArrowheads="1"/>
          </p:cNvSpPr>
          <p:nvPr/>
        </p:nvSpPr>
        <p:spPr bwMode="auto">
          <a:xfrm>
            <a:off x="827088" y="3284538"/>
            <a:ext cx="7848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zh-CN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的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极大似然估计量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并判断它是否无偏估计量</a:t>
            </a:r>
            <a:r>
              <a:rPr kumimoji="1" lang="en-US" altLang="zh-CN" sz="3200" b="1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3325" name="Text Box 10"/>
          <p:cNvSpPr txBox="1">
            <a:spLocks noChangeArrowheads="1"/>
          </p:cNvSpPr>
          <p:nvPr/>
        </p:nvSpPr>
        <p:spPr bwMode="auto">
          <a:xfrm>
            <a:off x="6084168" y="1341437"/>
            <a:ext cx="2111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&gt;0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为参数</a:t>
            </a:r>
          </a:p>
        </p:txBody>
      </p:sp>
      <p:sp>
        <p:nvSpPr>
          <p:cNvPr id="209931" name="Text Box 11"/>
          <p:cNvSpPr txBox="1">
            <a:spLocks noChangeArrowheads="1"/>
          </p:cNvSpPr>
          <p:nvPr/>
        </p:nvSpPr>
        <p:spPr bwMode="auto">
          <a:xfrm>
            <a:off x="1116013" y="4508500"/>
            <a:ext cx="28273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解</a:t>
            </a:r>
            <a:r>
              <a:rPr kumimoji="1" lang="zh-CN" altLang="en-US" sz="3200">
                <a:latin typeface="Times New Roman" pitchFamily="18" charset="0"/>
                <a:ea typeface="楷体_GB2312" pitchFamily="49" charset="-122"/>
              </a:rPr>
              <a:t>  由似然函数</a:t>
            </a:r>
          </a:p>
        </p:txBody>
      </p:sp>
      <p:graphicFrame>
        <p:nvGraphicFramePr>
          <p:cNvPr id="2099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4615824"/>
              </p:ext>
            </p:extLst>
          </p:nvPr>
        </p:nvGraphicFramePr>
        <p:xfrm>
          <a:off x="4157663" y="4011614"/>
          <a:ext cx="3766694" cy="1279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6" name="Equation" r:id="rId5" imgW="1307880" imgH="444240" progId="Equation.DSMT4">
                  <p:embed/>
                </p:oleObj>
              </mc:Choice>
              <mc:Fallback>
                <p:oleObj name="Equation" r:id="rId5" imgW="1307880" imgH="4442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7663" y="4011614"/>
                        <a:ext cx="3766694" cy="1279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945563"/>
              </p:ext>
            </p:extLst>
          </p:nvPr>
        </p:nvGraphicFramePr>
        <p:xfrm>
          <a:off x="2973388" y="5459414"/>
          <a:ext cx="3478118" cy="909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" name="Equation" r:id="rId7" imgW="1358640" imgH="355320" progId="Equation.DSMT4">
                  <p:embed/>
                </p:oleObj>
              </mc:Choice>
              <mc:Fallback>
                <p:oleObj name="Equation" r:id="rId7" imgW="1358640" imgH="3553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3388" y="5459414"/>
                        <a:ext cx="3478118" cy="909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4" name="AutoShape 14"/>
          <p:cNvSpPr>
            <a:spLocks noChangeArrowheads="1"/>
          </p:cNvSpPr>
          <p:nvPr/>
        </p:nvSpPr>
        <p:spPr bwMode="auto">
          <a:xfrm>
            <a:off x="1908175" y="5876925"/>
            <a:ext cx="533400" cy="152400"/>
          </a:xfrm>
          <a:prstGeom prst="rightArrow">
            <a:avLst>
              <a:gd name="adj1" fmla="val 50000"/>
              <a:gd name="adj2" fmla="val 875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kumimoji="1" lang="zh-CN" altLang="zh-CN" sz="3200">
              <a:latin typeface="Times New Roman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9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9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2" grpId="0" autoUpdateAnimBg="0"/>
      <p:bldP spid="13327" grpId="0"/>
      <p:bldP spid="209927" grpId="0" autoUpdateAnimBg="0"/>
      <p:bldP spid="13325" grpId="0"/>
      <p:bldP spid="209931" grpId="0" autoUpdateAnimBg="0"/>
      <p:bldP spid="20993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09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077587"/>
              </p:ext>
            </p:extLst>
          </p:nvPr>
        </p:nvGraphicFramePr>
        <p:xfrm>
          <a:off x="1973355" y="386382"/>
          <a:ext cx="3809560" cy="1432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6" name="Equation" r:id="rId3" imgW="1282680" imgH="482400" progId="Equation.DSMT4">
                  <p:embed/>
                </p:oleObj>
              </mc:Choice>
              <mc:Fallback>
                <p:oleObj name="Equation" r:id="rId3" imgW="128268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355" y="386382"/>
                        <a:ext cx="3809560" cy="1432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6011863" y="765175"/>
          <a:ext cx="5429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37" name="Equation" r:id="rId5" imgW="487728" imgH="594360" progId="Equation.3">
                  <p:embed/>
                </p:oleObj>
              </mc:Choice>
              <mc:Fallback>
                <p:oleObj name="Equation" r:id="rId5" imgW="487728" imgH="594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765175"/>
                        <a:ext cx="5429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51050" y="1823559"/>
            <a:ext cx="3743815" cy="1268979"/>
            <a:chOff x="776" y="889"/>
            <a:chExt cx="2642" cy="912"/>
          </a:xfrm>
        </p:grpSpPr>
        <p:graphicFrame>
          <p:nvGraphicFramePr>
            <p:cNvPr id="1435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2214988"/>
                </p:ext>
              </p:extLst>
            </p:nvPr>
          </p:nvGraphicFramePr>
          <p:xfrm>
            <a:off x="1417" y="889"/>
            <a:ext cx="20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8" name="Equation" r:id="rId7" imgW="799920" imgH="355320" progId="Equation.DSMT4">
                    <p:embed/>
                  </p:oleObj>
                </mc:Choice>
                <mc:Fallback>
                  <p:oleObj name="Equation" r:id="rId7" imgW="799920" imgH="35532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7" y="889"/>
                          <a:ext cx="2001" cy="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1" name="AutoShape 6"/>
            <p:cNvSpPr>
              <a:spLocks noChangeArrowheads="1"/>
            </p:cNvSpPr>
            <p:nvPr/>
          </p:nvSpPr>
          <p:spPr bwMode="auto">
            <a:xfrm>
              <a:off x="776" y="1331"/>
              <a:ext cx="576" cy="96"/>
            </a:xfrm>
            <a:prstGeom prst="rightArrow">
              <a:avLst>
                <a:gd name="adj1" fmla="val 50000"/>
                <a:gd name="adj2" fmla="val 150000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042988" y="2989481"/>
            <a:ext cx="6857870" cy="1053296"/>
            <a:chOff x="528" y="1727"/>
            <a:chExt cx="4249" cy="652"/>
          </a:xfrm>
        </p:grpSpPr>
        <p:sp>
          <p:nvSpPr>
            <p:cNvPr id="14348" name="Text Box 8"/>
            <p:cNvSpPr txBox="1">
              <a:spLocks noChangeArrowheads="1"/>
            </p:cNvSpPr>
            <p:nvPr/>
          </p:nvSpPr>
          <p:spPr bwMode="auto">
            <a:xfrm>
              <a:off x="528" y="1862"/>
              <a:ext cx="2574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 i="1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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的极大似然估计量为</a:t>
              </a:r>
              <a:endParaRPr kumimoji="1" lang="zh-CN" altLang="en-US" sz="3200"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4349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9933007"/>
                </p:ext>
              </p:extLst>
            </p:nvPr>
          </p:nvGraphicFramePr>
          <p:xfrm>
            <a:off x="3168" y="1727"/>
            <a:ext cx="1609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39" name="Equation" r:id="rId9" imgW="876240" imgH="355320" progId="Equation.DSMT4">
                    <p:embed/>
                  </p:oleObj>
                </mc:Choice>
                <mc:Fallback>
                  <p:oleObj name="Equation" r:id="rId9" imgW="876240" imgH="3553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727"/>
                          <a:ext cx="1609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0954" name="Text Box 10"/>
          <p:cNvSpPr txBox="1">
            <a:spLocks noChangeArrowheads="1"/>
          </p:cNvSpPr>
          <p:nvPr/>
        </p:nvSpPr>
        <p:spPr bwMode="auto">
          <a:xfrm>
            <a:off x="1403350" y="5876925"/>
            <a:ext cx="38496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它是</a:t>
            </a:r>
            <a:r>
              <a:rPr kumimoji="1" lang="zh-CN" altLang="en-US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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的无偏估计量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.</a:t>
            </a:r>
            <a:endParaRPr kumimoji="1" lang="en-US" altLang="zh-CN" sz="3200" i="1" dirty="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10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037335"/>
              </p:ext>
            </p:extLst>
          </p:nvPr>
        </p:nvGraphicFramePr>
        <p:xfrm>
          <a:off x="2076450" y="3946525"/>
          <a:ext cx="43434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0" name="Equation" r:id="rId11" imgW="1688760" imgH="393480" progId="Equation.DSMT4">
                  <p:embed/>
                </p:oleObj>
              </mc:Choice>
              <mc:Fallback>
                <p:oleObj name="Equation" r:id="rId11" imgW="168876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946525"/>
                        <a:ext cx="434340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403350" y="5060954"/>
            <a:ext cx="5110163" cy="696913"/>
            <a:chOff x="884" y="3188"/>
            <a:chExt cx="3219" cy="439"/>
          </a:xfrm>
        </p:grpSpPr>
        <p:sp>
          <p:nvSpPr>
            <p:cNvPr id="14346" name="Text Box 13"/>
            <p:cNvSpPr txBox="1">
              <a:spLocks noChangeArrowheads="1"/>
            </p:cNvSpPr>
            <p:nvPr/>
          </p:nvSpPr>
          <p:spPr bwMode="auto">
            <a:xfrm>
              <a:off x="884" y="3236"/>
              <a:ext cx="37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故</a:t>
              </a:r>
            </a:p>
          </p:txBody>
        </p:sp>
        <p:graphicFrame>
          <p:nvGraphicFramePr>
            <p:cNvPr id="14347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3450483"/>
                </p:ext>
              </p:extLst>
            </p:nvPr>
          </p:nvGraphicFramePr>
          <p:xfrm>
            <a:off x="1395" y="3188"/>
            <a:ext cx="270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41" name="Equation" r:id="rId13" imgW="1409400" imgH="228600" progId="Equation.DSMT4">
                    <p:embed/>
                  </p:oleObj>
                </mc:Choice>
                <mc:Fallback>
                  <p:oleObj name="Equation" r:id="rId13" imgW="1409400" imgH="2286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3188"/>
                          <a:ext cx="270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5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164851"/>
              </p:ext>
            </p:extLst>
          </p:nvPr>
        </p:nvGraphicFramePr>
        <p:xfrm>
          <a:off x="1754188" y="2273300"/>
          <a:ext cx="5129212" cy="168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6" name="Equation" r:id="rId4" imgW="2311200" imgH="761760" progId="Equation.DSMT4">
                  <p:embed/>
                </p:oleObj>
              </mc:Choice>
              <mc:Fallback>
                <p:oleObj name="Equation" r:id="rId4" imgW="2311200" imgH="7617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2273300"/>
                        <a:ext cx="5129212" cy="168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19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493996"/>
              </p:ext>
            </p:extLst>
          </p:nvPr>
        </p:nvGraphicFramePr>
        <p:xfrm>
          <a:off x="1331913" y="3933825"/>
          <a:ext cx="583247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7" name="Equation" r:id="rId6" imgW="2590560" imgH="888840" progId="Equation.DSMT4">
                  <p:embed/>
                </p:oleObj>
              </mc:Choice>
              <mc:Fallback>
                <p:oleObj name="Equation" r:id="rId6" imgW="2590560" imgH="8888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933825"/>
                        <a:ext cx="583247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468313" y="2349500"/>
            <a:ext cx="8572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indent="1333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解</a:t>
            </a:r>
            <a:endParaRPr lang="zh-CN" altLang="en-US" sz="2400">
              <a:latin typeface="Arial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116013" y="5857875"/>
            <a:ext cx="7532687" cy="954087"/>
            <a:chOff x="703" y="2507"/>
            <a:chExt cx="4745" cy="601"/>
          </a:xfrm>
        </p:grpSpPr>
        <p:graphicFrame>
          <p:nvGraphicFramePr>
            <p:cNvPr id="15368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7840391"/>
                </p:ext>
              </p:extLst>
            </p:nvPr>
          </p:nvGraphicFramePr>
          <p:xfrm>
            <a:off x="1314" y="2507"/>
            <a:ext cx="4134" cy="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28" name="Equation" r:id="rId8" imgW="2692080" imgH="393480" progId="Equation.DSMT4">
                    <p:embed/>
                  </p:oleObj>
                </mc:Choice>
                <mc:Fallback>
                  <p:oleObj name="Equation" r:id="rId8" imgW="2692080" imgH="3934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4" y="2507"/>
                          <a:ext cx="4134" cy="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69" name="Rectangle 7"/>
            <p:cNvSpPr>
              <a:spLocks noChangeArrowheads="1"/>
            </p:cNvSpPr>
            <p:nvPr/>
          </p:nvSpPr>
          <p:spPr bwMode="auto">
            <a:xfrm>
              <a:off x="703" y="2614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>
                  <a:latin typeface="Times New Roman" pitchFamily="18" charset="0"/>
                  <a:cs typeface="Times New Roman" pitchFamily="18" charset="0"/>
                </a:rPr>
                <a:t>当</a:t>
              </a:r>
              <a:endParaRPr lang="zh-CN" altLang="en-US" sz="2800">
                <a:latin typeface="Arial" pitchFamily="34" charset="0"/>
              </a:endParaRPr>
            </a:p>
          </p:txBody>
        </p:sp>
      </p:grpSp>
      <p:graphicFrame>
        <p:nvGraphicFramePr>
          <p:cNvPr id="21197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3669081"/>
              </p:ext>
            </p:extLst>
          </p:nvPr>
        </p:nvGraphicFramePr>
        <p:xfrm>
          <a:off x="828675" y="431800"/>
          <a:ext cx="7473950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29" name="Equation" r:id="rId10" imgW="3327120" imgH="685800" progId="Equation.DSMT4">
                  <p:embed/>
                </p:oleObj>
              </mc:Choice>
              <mc:Fallback>
                <p:oleObj name="Equation" r:id="rId10" imgW="332712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31800"/>
                        <a:ext cx="7473950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1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29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952071"/>
              </p:ext>
            </p:extLst>
          </p:nvPr>
        </p:nvGraphicFramePr>
        <p:xfrm>
          <a:off x="841375" y="476250"/>
          <a:ext cx="690245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3" name="Equation" r:id="rId3" imgW="3073320" imgH="914400" progId="Equation.DSMT4">
                  <p:embed/>
                </p:oleObj>
              </mc:Choice>
              <mc:Fallback>
                <p:oleObj name="Equation" r:id="rId3" imgW="3073320" imgH="914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375" y="476250"/>
                        <a:ext cx="690245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078083"/>
              </p:ext>
            </p:extLst>
          </p:nvPr>
        </p:nvGraphicFramePr>
        <p:xfrm>
          <a:off x="2954338" y="3762375"/>
          <a:ext cx="2806700" cy="671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4" name="Equation" r:id="rId5" imgW="1015920" imgH="215640" progId="Equation.DSMT4">
                  <p:embed/>
                </p:oleObj>
              </mc:Choice>
              <mc:Fallback>
                <p:oleObj name="Equation" r:id="rId5" imgW="10159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4338" y="3762375"/>
                        <a:ext cx="2806700" cy="671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898304"/>
              </p:ext>
            </p:extLst>
          </p:nvPr>
        </p:nvGraphicFramePr>
        <p:xfrm>
          <a:off x="3025775" y="4524375"/>
          <a:ext cx="27305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5" name="Equation" r:id="rId7" imgW="1041120" imgH="215640" progId="Equation.DSMT4">
                  <p:embed/>
                </p:oleObj>
              </mc:Choice>
              <mc:Fallback>
                <p:oleObj name="Equation" r:id="rId7" imgW="104112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4524375"/>
                        <a:ext cx="27305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66680"/>
              </p:ext>
            </p:extLst>
          </p:nvPr>
        </p:nvGraphicFramePr>
        <p:xfrm>
          <a:off x="1830388" y="3157538"/>
          <a:ext cx="45608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6" name="Equation" r:id="rId9" imgW="1739880" imgH="190440" progId="Equation.DSMT4">
                  <p:embed/>
                </p:oleObj>
              </mc:Choice>
              <mc:Fallback>
                <p:oleObj name="Equation" r:id="rId9" imgW="1739880" imgH="1904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3157538"/>
                        <a:ext cx="45608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692715"/>
              </p:ext>
            </p:extLst>
          </p:nvPr>
        </p:nvGraphicFramePr>
        <p:xfrm>
          <a:off x="1709738" y="5297488"/>
          <a:ext cx="615632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17" name="Equation" r:id="rId11" imgW="2273040" imgH="406080" progId="Equation.DSMT4">
                  <p:embed/>
                </p:oleObj>
              </mc:Choice>
              <mc:Fallback>
                <p:oleObj name="Equation" r:id="rId11" imgW="227304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9738" y="5297488"/>
                        <a:ext cx="615632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动作按钮: 前进或下一项 1">
            <a:hlinkClick r:id="" action="ppaction://hlinkshowjump?jump=nextslide" highlightClick="1"/>
          </p:cNvPr>
          <p:cNvSpPr/>
          <p:nvPr/>
        </p:nvSpPr>
        <p:spPr>
          <a:xfrm>
            <a:off x="6084888" y="4652963"/>
            <a:ext cx="647700" cy="36036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ext Box 2"/>
          <p:cNvSpPr txBox="1">
            <a:spLocks noChangeArrowheads="1"/>
          </p:cNvSpPr>
          <p:nvPr/>
        </p:nvSpPr>
        <p:spPr bwMode="auto">
          <a:xfrm>
            <a:off x="557213" y="455613"/>
            <a:ext cx="4806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dirty="0">
                <a:latin typeface="Times New Roman" pitchFamily="18" charset="0"/>
                <a:ea typeface="黑体" pitchFamily="49" charset="-122"/>
              </a:rPr>
              <a:t>8.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E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)=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,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D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(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)=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baseline="30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9477" name="Text Box 5"/>
          <p:cNvSpPr txBox="1">
            <a:spLocks noChangeArrowheads="1"/>
          </p:cNvSpPr>
          <p:nvPr/>
        </p:nvSpPr>
        <p:spPr bwMode="auto">
          <a:xfrm>
            <a:off x="1042988" y="1206500"/>
            <a:ext cx="64309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,...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为总体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zh-CN" sz="3200" dirty="0">
                <a:latin typeface="Times New Roman" pitchFamily="18" charset="0"/>
                <a:ea typeface="楷体_GB2312" pitchFamily="49" charset="-122"/>
              </a:rPr>
              <a:t>的一个样本</a:t>
            </a:r>
            <a:endParaRPr kumimoji="1" lang="zh-CN" altLang="en-US" sz="3200" dirty="0"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50950" y="2633662"/>
            <a:ext cx="6705600" cy="1185863"/>
            <a:chOff x="576" y="2113"/>
            <a:chExt cx="4224" cy="747"/>
          </a:xfrm>
        </p:grpSpPr>
        <p:sp>
          <p:nvSpPr>
            <p:cNvPr id="19472" name="Text Box 7"/>
            <p:cNvSpPr txBox="1">
              <a:spLocks noChangeArrowheads="1"/>
            </p:cNvSpPr>
            <p:nvPr/>
          </p:nvSpPr>
          <p:spPr bwMode="auto">
            <a:xfrm>
              <a:off x="576" y="2276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证明</a:t>
              </a:r>
            </a:p>
          </p:txBody>
        </p:sp>
        <p:grpSp>
          <p:nvGrpSpPr>
            <p:cNvPr id="19473" name="Group 8"/>
            <p:cNvGrpSpPr>
              <a:grpSpLocks/>
            </p:cNvGrpSpPr>
            <p:nvPr/>
          </p:nvGrpSpPr>
          <p:grpSpPr bwMode="auto">
            <a:xfrm>
              <a:off x="1366" y="2113"/>
              <a:ext cx="3434" cy="747"/>
              <a:chOff x="1284" y="2113"/>
              <a:chExt cx="3434" cy="747"/>
            </a:xfrm>
          </p:grpSpPr>
          <p:graphicFrame>
            <p:nvGraphicFramePr>
              <p:cNvPr id="19474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8527333"/>
                  </p:ext>
                </p:extLst>
              </p:nvPr>
            </p:nvGraphicFramePr>
            <p:xfrm>
              <a:off x="1284" y="2113"/>
              <a:ext cx="1236" cy="7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9831" name="Equation" r:id="rId3" imgW="647640" imgH="380880" progId="Equation.DSMT4">
                      <p:embed/>
                    </p:oleObj>
                  </mc:Choice>
                  <mc:Fallback>
                    <p:oleObj name="Equation" r:id="rId3" imgW="647640" imgH="380880" progId="Equation.DSMT4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84" y="2113"/>
                            <a:ext cx="1236" cy="7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475" name="Text Box 10"/>
              <p:cNvSpPr txBox="1">
                <a:spLocks noChangeArrowheads="1"/>
              </p:cNvSpPr>
              <p:nvPr/>
            </p:nvSpPr>
            <p:spPr bwMode="auto">
              <a:xfrm>
                <a:off x="2534" y="2292"/>
                <a:ext cx="218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3200">
                    <a:latin typeface="Times New Roman" pitchFamily="18" charset="0"/>
                    <a:ea typeface="楷体_GB2312" pitchFamily="49" charset="-122"/>
                  </a:rPr>
                  <a:t>是 </a:t>
                </a:r>
                <a:r>
                  <a:rPr kumimoji="1" lang="zh-CN" altLang="zh-CN" sz="3200" i="1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 </a:t>
                </a:r>
                <a:r>
                  <a:rPr kumimoji="1" lang="zh-CN" altLang="zh-CN" sz="3200">
                    <a:latin typeface="Times New Roman" pitchFamily="18" charset="0"/>
                    <a:ea typeface="楷体_GB2312" pitchFamily="49" charset="-122"/>
                    <a:sym typeface="Symbol" pitchFamily="18" charset="2"/>
                  </a:rPr>
                  <a:t>的无偏估计量</a:t>
                </a:r>
                <a:endParaRPr kumimoji="1" lang="zh-CN" altLang="en-US" sz="3200" i="1">
                  <a:latin typeface="Times New Roman" pitchFamily="18" charset="0"/>
                  <a:ea typeface="楷体_GB2312" pitchFamily="49" charset="-122"/>
                  <a:sym typeface="Symbol" pitchFamily="18" charset="2"/>
                </a:endParaRPr>
              </a:p>
            </p:txBody>
          </p:sp>
        </p:grpSp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719138" y="3716338"/>
            <a:ext cx="5940425" cy="1036637"/>
            <a:chOff x="768" y="2496"/>
            <a:chExt cx="3742" cy="653"/>
          </a:xfrm>
        </p:grpSpPr>
        <p:sp>
          <p:nvSpPr>
            <p:cNvPr id="19469" name="Text Box 12"/>
            <p:cNvSpPr txBox="1">
              <a:spLocks noChangeArrowheads="1"/>
            </p:cNvSpPr>
            <p:nvPr/>
          </p:nvSpPr>
          <p:spPr bwMode="auto">
            <a:xfrm>
              <a:off x="768" y="2640"/>
              <a:ext cx="105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(2) 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证明</a:t>
              </a:r>
            </a:p>
          </p:txBody>
        </p:sp>
        <p:graphicFrame>
          <p:nvGraphicFramePr>
            <p:cNvPr id="19470" name="Object 13"/>
            <p:cNvGraphicFramePr>
              <a:graphicFrameLocks noChangeAspect="1"/>
            </p:cNvGraphicFramePr>
            <p:nvPr/>
          </p:nvGraphicFramePr>
          <p:xfrm>
            <a:off x="1895" y="2496"/>
            <a:ext cx="1617" cy="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2" name="Equation" r:id="rId5" imgW="1036368" imgH="403932" progId="Equation.3">
                    <p:embed/>
                  </p:oleObj>
                </mc:Choice>
                <mc:Fallback>
                  <p:oleObj name="Equation" r:id="rId5" imgW="1036368" imgH="403932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2496"/>
                          <a:ext cx="1617" cy="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Text Box 14"/>
            <p:cNvSpPr txBox="1">
              <a:spLocks noChangeArrowheads="1"/>
            </p:cNvSpPr>
            <p:nvPr/>
          </p:nvSpPr>
          <p:spPr bwMode="auto">
            <a:xfrm>
              <a:off x="3626" y="2632"/>
              <a:ext cx="88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最有效</a:t>
              </a:r>
            </a:p>
          </p:txBody>
        </p:sp>
      </p:grpSp>
      <p:sp>
        <p:nvSpPr>
          <p:cNvPr id="207887" name="Text Box 15"/>
          <p:cNvSpPr txBox="1">
            <a:spLocks noChangeArrowheads="1"/>
          </p:cNvSpPr>
          <p:nvPr/>
        </p:nvSpPr>
        <p:spPr bwMode="auto">
          <a:xfrm>
            <a:off x="1042988" y="5157788"/>
            <a:ext cx="13827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itchFamily="18" charset="0"/>
                <a:ea typeface="黑体" pitchFamily="49" charset="-122"/>
              </a:rPr>
              <a:t>证</a:t>
            </a:r>
            <a:r>
              <a:rPr kumimoji="1" lang="zh-CN" altLang="en-US" sz="3200" b="1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200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en-US" altLang="zh-CN" sz="3600" b="1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078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852402"/>
              </p:ext>
            </p:extLst>
          </p:nvPr>
        </p:nvGraphicFramePr>
        <p:xfrm>
          <a:off x="2593975" y="5043488"/>
          <a:ext cx="4532313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33" name="Equation" r:id="rId7" imgW="1739880" imgH="380880" progId="Equation.DSMT4">
                  <p:embed/>
                </p:oleObj>
              </mc:Choice>
              <mc:Fallback>
                <p:oleObj name="Equation" r:id="rId7" imgW="1739880" imgH="380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5043488"/>
                        <a:ext cx="4532313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39750" y="1804989"/>
            <a:ext cx="7043156" cy="1120775"/>
            <a:chOff x="288" y="1191"/>
            <a:chExt cx="5200" cy="706"/>
          </a:xfrm>
        </p:grpSpPr>
        <p:graphicFrame>
          <p:nvGraphicFramePr>
            <p:cNvPr id="19466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492523"/>
                </p:ext>
              </p:extLst>
            </p:nvPr>
          </p:nvGraphicFramePr>
          <p:xfrm>
            <a:off x="4396" y="1191"/>
            <a:ext cx="1092" cy="7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4" name="Equation" r:id="rId9" imgW="507960" imgH="380880" progId="Equation.DSMT4">
                    <p:embed/>
                  </p:oleObj>
                </mc:Choice>
                <mc:Fallback>
                  <p:oleObj name="Equation" r:id="rId9" imgW="507960" imgH="38088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6" y="1191"/>
                          <a:ext cx="1092" cy="7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03112361"/>
                </p:ext>
              </p:extLst>
            </p:nvPr>
          </p:nvGraphicFramePr>
          <p:xfrm>
            <a:off x="2127" y="1312"/>
            <a:ext cx="1673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35" name="Equation" r:id="rId11" imgW="863280" imgH="190440" progId="Equation.DSMT4">
                    <p:embed/>
                  </p:oleObj>
                </mc:Choice>
                <mc:Fallback>
                  <p:oleObj name="Equation" r:id="rId11" imgW="863280" imgH="19044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7" y="1312"/>
                          <a:ext cx="1673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Text Box 20"/>
            <p:cNvSpPr txBox="1">
              <a:spLocks noChangeArrowheads="1"/>
            </p:cNvSpPr>
            <p:nvPr/>
          </p:nvSpPr>
          <p:spPr bwMode="auto">
            <a:xfrm>
              <a:off x="288" y="1328"/>
              <a:ext cx="153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(1)  </a:t>
              </a:r>
              <a:r>
                <a:rPr kumimoji="1" lang="zh-CN" altLang="en-US" sz="3200">
                  <a:latin typeface="Times New Roman" pitchFamily="18" charset="0"/>
                  <a:ea typeface="楷体_GB2312" pitchFamily="49" charset="-122"/>
                </a:rPr>
                <a:t>设常数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4" grpId="0" autoUpdateAnimBg="0"/>
      <p:bldP spid="19477" grpId="0"/>
      <p:bldP spid="20788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0825" y="404813"/>
            <a:ext cx="8208963" cy="1222375"/>
            <a:chOff x="576" y="127"/>
            <a:chExt cx="4537" cy="725"/>
          </a:xfrm>
        </p:grpSpPr>
        <p:sp>
          <p:nvSpPr>
            <p:cNvPr id="20497" name="Text Box 5"/>
            <p:cNvSpPr txBox="1">
              <a:spLocks noChangeArrowheads="1"/>
            </p:cNvSpPr>
            <p:nvPr/>
          </p:nvSpPr>
          <p:spPr bwMode="auto">
            <a:xfrm>
              <a:off x="576" y="264"/>
              <a:ext cx="486" cy="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3200">
                  <a:latin typeface="Times New Roman" pitchFamily="18" charset="0"/>
                  <a:ea typeface="楷体_GB2312" pitchFamily="49" charset="-122"/>
                </a:rPr>
                <a:t>(2)</a:t>
              </a:r>
              <a:r>
                <a:rPr kumimoji="1" lang="en-US" altLang="zh-CN" sz="3600" b="1">
                  <a:latin typeface="Times New Roman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20498" name="Object 6"/>
            <p:cNvGraphicFramePr>
              <a:graphicFrameLocks noChangeAspect="1"/>
            </p:cNvGraphicFramePr>
            <p:nvPr/>
          </p:nvGraphicFramePr>
          <p:xfrm>
            <a:off x="957" y="127"/>
            <a:ext cx="4156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47" name="Equation" r:id="rId3" imgW="2636496" imgH="388620" progId="Equation.DSMT4">
                    <p:embed/>
                  </p:oleObj>
                </mc:Choice>
                <mc:Fallback>
                  <p:oleObj name="Equation" r:id="rId3" imgW="2636496" imgH="3886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127"/>
                          <a:ext cx="4156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050" name="Object 10"/>
          <p:cNvGraphicFramePr>
            <a:graphicFrameLocks noChangeAspect="1"/>
          </p:cNvGraphicFramePr>
          <p:nvPr/>
        </p:nvGraphicFramePr>
        <p:xfrm>
          <a:off x="2124075" y="3932238"/>
          <a:ext cx="182880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8" name="Equation" r:id="rId5" imgW="1379160" imgH="899088" progId="Equation.3">
                  <p:embed/>
                </p:oleObj>
              </mc:Choice>
              <mc:Fallback>
                <p:oleObj name="Equation" r:id="rId5" imgW="1379160" imgH="89908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932238"/>
                        <a:ext cx="182880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1" name="Object 11"/>
          <p:cNvGraphicFramePr>
            <a:graphicFrameLocks noChangeAspect="1"/>
          </p:cNvGraphicFramePr>
          <p:nvPr/>
        </p:nvGraphicFramePr>
        <p:xfrm>
          <a:off x="4872038" y="4005263"/>
          <a:ext cx="2925762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9" name="公式" r:id="rId7" imgW="1242000" imgH="304728" progId="Equation.3">
                  <p:embed/>
                </p:oleObj>
              </mc:Choice>
              <mc:Fallback>
                <p:oleObj name="公式" r:id="rId7" imgW="1242000" imgH="30472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4005263"/>
                        <a:ext cx="2925762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53" name="AutoShape 13"/>
          <p:cNvSpPr>
            <a:spLocks noChangeArrowheads="1"/>
          </p:cNvSpPr>
          <p:nvPr/>
        </p:nvSpPr>
        <p:spPr bwMode="auto">
          <a:xfrm>
            <a:off x="1403350" y="436403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54" name="AutoShape 14"/>
          <p:cNvSpPr>
            <a:spLocks noChangeArrowheads="1"/>
          </p:cNvSpPr>
          <p:nvPr/>
        </p:nvSpPr>
        <p:spPr bwMode="auto">
          <a:xfrm>
            <a:off x="4211638" y="436403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15058" name="Object 18"/>
          <p:cNvGraphicFramePr>
            <a:graphicFrameLocks noChangeAspect="1"/>
          </p:cNvGraphicFramePr>
          <p:nvPr/>
        </p:nvGraphicFramePr>
        <p:xfrm>
          <a:off x="2051050" y="1555750"/>
          <a:ext cx="48958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0" name="公式" r:id="rId9" imgW="1943100" imgH="482600" progId="Equation.3">
                  <p:embed/>
                </p:oleObj>
              </mc:Choice>
              <mc:Fallback>
                <p:oleObj name="公式" r:id="rId9" imgW="1943100" imgH="482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555750"/>
                        <a:ext cx="48958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59" name="Object 19"/>
          <p:cNvGraphicFramePr>
            <a:graphicFrameLocks noChangeAspect="1"/>
          </p:cNvGraphicFramePr>
          <p:nvPr/>
        </p:nvGraphicFramePr>
        <p:xfrm>
          <a:off x="2124075" y="2779713"/>
          <a:ext cx="4824413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1" name="公式" r:id="rId11" imgW="1943100" imgH="444500" progId="Equation.3">
                  <p:embed/>
                </p:oleObj>
              </mc:Choice>
              <mc:Fallback>
                <p:oleObj name="公式" r:id="rId11" imgW="1943100" imgH="444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79713"/>
                        <a:ext cx="4824413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7"/>
          <p:cNvSpPr>
            <a:spLocks noChangeArrowheads="1"/>
          </p:cNvSpPr>
          <p:nvPr/>
        </p:nvSpPr>
        <p:spPr bwMode="auto">
          <a:xfrm>
            <a:off x="6875463" y="1339850"/>
            <a:ext cx="2089150" cy="609600"/>
          </a:xfrm>
          <a:prstGeom prst="wedgeRoundRectCallout">
            <a:avLst>
              <a:gd name="adj1" fmla="val -48690"/>
              <a:gd name="adj2" fmla="val 94917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2400"/>
              <a:t>完全平方公式</a:t>
            </a:r>
          </a:p>
        </p:txBody>
      </p:sp>
      <p:grpSp>
        <p:nvGrpSpPr>
          <p:cNvPr id="3" name="组合 3"/>
          <p:cNvGrpSpPr>
            <a:grpSpLocks/>
          </p:cNvGrpSpPr>
          <p:nvPr/>
        </p:nvGrpSpPr>
        <p:grpSpPr bwMode="auto">
          <a:xfrm>
            <a:off x="914400" y="5302250"/>
            <a:ext cx="7329488" cy="1366838"/>
            <a:chOff x="914400" y="5364311"/>
            <a:chExt cx="7329488" cy="1366693"/>
          </a:xfrm>
        </p:grpSpPr>
        <p:grpSp>
          <p:nvGrpSpPr>
            <p:cNvPr id="20492" name="Group 15"/>
            <p:cNvGrpSpPr>
              <a:grpSpLocks/>
            </p:cNvGrpSpPr>
            <p:nvPr/>
          </p:nvGrpSpPr>
          <p:grpSpPr bwMode="auto">
            <a:xfrm>
              <a:off x="914400" y="5530854"/>
              <a:ext cx="7329488" cy="1200150"/>
              <a:chOff x="576" y="3504"/>
              <a:chExt cx="4617" cy="756"/>
            </a:xfrm>
          </p:grpSpPr>
          <p:sp>
            <p:nvSpPr>
              <p:cNvPr id="20495" name="Text Box 16"/>
              <p:cNvSpPr txBox="1">
                <a:spLocks noChangeArrowheads="1"/>
              </p:cNvSpPr>
              <p:nvPr/>
            </p:nvSpPr>
            <p:spPr bwMode="auto">
              <a:xfrm>
                <a:off x="576" y="3504"/>
                <a:ext cx="706" cy="404"/>
              </a:xfrm>
              <a:prstGeom prst="rect">
                <a:avLst/>
              </a:prstGeom>
              <a:solidFill>
                <a:srgbClr val="FF33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600" b="1">
                    <a:latin typeface="Times New Roman" pitchFamily="18" charset="0"/>
                    <a:ea typeface="楷体_GB2312" pitchFamily="49" charset="-122"/>
                  </a:rPr>
                  <a:t>结论</a:t>
                </a:r>
              </a:p>
            </p:txBody>
          </p:sp>
          <p:sp>
            <p:nvSpPr>
              <p:cNvPr id="20496" name="Text Box 17"/>
              <p:cNvSpPr txBox="1">
                <a:spLocks noChangeArrowheads="1"/>
              </p:cNvSpPr>
              <p:nvPr/>
            </p:nvSpPr>
            <p:spPr bwMode="auto">
              <a:xfrm>
                <a:off x="1463" y="3504"/>
                <a:ext cx="3730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3600">
                    <a:latin typeface="华文新魏" pitchFamily="2" charset="-122"/>
                    <a:ea typeface="华文新魏" pitchFamily="2" charset="-122"/>
                  </a:rPr>
                  <a:t>算术均值   比加权均值         更有效</a:t>
                </a:r>
                <a:r>
                  <a:rPr kumimoji="1" lang="en-US" altLang="zh-CN" sz="3600" b="1">
                    <a:latin typeface="华文新魏" pitchFamily="2" charset="-122"/>
                    <a:ea typeface="华文新魏" pitchFamily="2" charset="-122"/>
                  </a:rPr>
                  <a:t>.</a:t>
                </a:r>
              </a:p>
            </p:txBody>
          </p:sp>
        </p:grpSp>
        <p:graphicFrame>
          <p:nvGraphicFramePr>
            <p:cNvPr id="20493" name="Object 18"/>
            <p:cNvGraphicFramePr>
              <a:graphicFrameLocks noChangeAspect="1"/>
            </p:cNvGraphicFramePr>
            <p:nvPr/>
          </p:nvGraphicFramePr>
          <p:xfrm>
            <a:off x="4207445" y="5612283"/>
            <a:ext cx="436563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2" name="Equation" r:id="rId13" imgW="114264" imgH="129612" progId="Equation.DSMT4">
                    <p:embed/>
                  </p:oleObj>
                </mc:Choice>
                <mc:Fallback>
                  <p:oleObj name="Equation" r:id="rId13" imgW="114264" imgH="129612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7445" y="5612283"/>
                          <a:ext cx="436563" cy="481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4" name="Object 18"/>
            <p:cNvGraphicFramePr>
              <a:graphicFrameLocks noChangeAspect="1"/>
            </p:cNvGraphicFramePr>
            <p:nvPr/>
          </p:nvGraphicFramePr>
          <p:xfrm>
            <a:off x="6790705" y="5364311"/>
            <a:ext cx="1309687" cy="1089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53" name="Equation" r:id="rId15" imgW="472392" imgH="373308" progId="Equation.DSMT4">
                    <p:embed/>
                  </p:oleObj>
                </mc:Choice>
                <mc:Fallback>
                  <p:oleObj name="Equation" r:id="rId15" imgW="472392" imgH="373308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90705" y="5364311"/>
                          <a:ext cx="1309687" cy="1089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3" grpId="0" animBg="1"/>
      <p:bldP spid="215054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468313" y="260350"/>
          <a:ext cx="820737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69" name="Equation" r:id="rId3" imgW="3721100" imgH="889000" progId="Equation.DSMT4">
                  <p:embed/>
                </p:oleObj>
              </mc:Choice>
              <mc:Fallback>
                <p:oleObj name="Equation" r:id="rId3" imgW="3721100" imgH="889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60350"/>
                        <a:ext cx="820737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604838" y="2420938"/>
            <a:ext cx="4471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zh-CN" sz="2800" b="1">
                <a:latin typeface="Times New Roman" pitchFamily="18" charset="0"/>
                <a:ea typeface="楷体_GB2312" pitchFamily="49" charset="-122"/>
              </a:rPr>
              <a:t>方差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2800" b="1" i="1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未知 </a:t>
            </a:r>
            <a:r>
              <a:rPr kumimoji="1" lang="en-US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, </a:t>
            </a:r>
            <a:r>
              <a:rPr kumimoji="1" lang="zh-CN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zh-CN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的置信区间</a:t>
            </a:r>
            <a:r>
              <a:rPr kumimoji="1" lang="zh-CN" altLang="zh-CN" sz="28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endParaRPr kumimoji="1" lang="zh-CN" altLang="en-US" sz="2800" baseline="300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14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0035576"/>
              </p:ext>
            </p:extLst>
          </p:nvPr>
        </p:nvGraphicFramePr>
        <p:xfrm>
          <a:off x="1187450" y="3106738"/>
          <a:ext cx="5545138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0" name="公式" r:id="rId5" imgW="2347056" imgH="388620" progId="Equation.3">
                  <p:embed/>
                </p:oleObj>
              </mc:Choice>
              <mc:Fallback>
                <p:oleObj name="公式" r:id="rId5" imgW="2347056" imgH="3886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06738"/>
                        <a:ext cx="5545138" cy="9699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1" name="Text Box 5"/>
          <p:cNvSpPr txBox="1">
            <a:spLocks noChangeArrowheads="1"/>
          </p:cNvSpPr>
          <p:nvPr/>
        </p:nvSpPr>
        <p:spPr bwMode="auto">
          <a:xfrm>
            <a:off x="684213" y="4365625"/>
            <a:ext cx="5327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zh-CN" altLang="zh-CN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未知时</a:t>
            </a:r>
            <a:r>
              <a:rPr kumimoji="1" lang="en-US" altLang="zh-CN" sz="2800" b="1">
                <a:latin typeface="Times New Roman" pitchFamily="18" charset="0"/>
                <a:ea typeface="楷体_GB2312" pitchFamily="49" charset="-122"/>
              </a:rPr>
              <a:t>,  </a:t>
            </a:r>
            <a:r>
              <a:rPr kumimoji="1" lang="zh-CN" altLang="en-US" sz="2800" b="1">
                <a:latin typeface="Times New Roman" pitchFamily="18" charset="0"/>
                <a:ea typeface="楷体_GB2312" pitchFamily="49" charset="-122"/>
              </a:rPr>
              <a:t>方差</a:t>
            </a:r>
            <a:r>
              <a:rPr kumimoji="1" lang="zh-CN" altLang="en-US" sz="2800" b="1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2800" b="1" i="1" baseline="30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zh-CN" altLang="zh-CN" sz="2800" b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</a:t>
            </a:r>
            <a:endParaRPr kumimoji="1" lang="zh-CN" altLang="en-US" sz="2800" b="1" i="1" baseline="30000">
              <a:latin typeface="Times New Roman" pitchFamily="18" charset="0"/>
              <a:ea typeface="楷体_GB2312" pitchFamily="49" charset="-122"/>
              <a:sym typeface="Symbol" pitchFamily="18" charset="2"/>
            </a:endParaRPr>
          </a:p>
        </p:txBody>
      </p:sp>
      <p:graphicFrame>
        <p:nvGraphicFramePr>
          <p:cNvPr id="21402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519063"/>
              </p:ext>
            </p:extLst>
          </p:nvPr>
        </p:nvGraphicFramePr>
        <p:xfrm>
          <a:off x="2700338" y="5084763"/>
          <a:ext cx="367347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1" name="公式" r:id="rId7" imgW="1569672" imgH="525780" progId="Equation.3">
                  <p:embed/>
                </p:oleObj>
              </mc:Choice>
              <mc:Fallback>
                <p:oleObj name="公式" r:id="rId7" imgW="1569672" imgH="5257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084763"/>
                        <a:ext cx="3673475" cy="13795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6345595"/>
              </p:ext>
            </p:extLst>
          </p:nvPr>
        </p:nvGraphicFramePr>
        <p:xfrm>
          <a:off x="6948488" y="5084763"/>
          <a:ext cx="15827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72" name="Equation" r:id="rId9" imgW="571252" imgH="228501" progId="Equation.DSMT4">
                  <p:embed/>
                </p:oleObj>
              </mc:Choice>
              <mc:Fallback>
                <p:oleObj name="Equation" r:id="rId9" imgW="571252" imgH="228501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5084763"/>
                        <a:ext cx="1582737" cy="63341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autoUpdateAnimBg="0"/>
      <p:bldP spid="21402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2195513" y="620713"/>
          <a:ext cx="42481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3" name="公式" r:id="rId3" imgW="1637589" imgH="431613" progId="Equation.3">
                  <p:embed/>
                </p:oleObj>
              </mc:Choice>
              <mc:Fallback>
                <p:oleObj name="公式" r:id="rId3" imgW="1637589" imgH="4316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713"/>
                        <a:ext cx="42481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2051050" y="1989138"/>
          <a:ext cx="36718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4" name="公式" r:id="rId5" imgW="1432512" imgH="403932" progId="Equation.3">
                  <p:embed/>
                </p:oleObj>
              </mc:Choice>
              <mc:Fallback>
                <p:oleObj name="公式" r:id="rId5" imgW="1432512" imgH="40393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9138"/>
                        <a:ext cx="367188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274976"/>
              </p:ext>
            </p:extLst>
          </p:nvPr>
        </p:nvGraphicFramePr>
        <p:xfrm>
          <a:off x="1671638" y="3387725"/>
          <a:ext cx="3352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5" name="Equation" r:id="rId7" imgW="1269720" imgH="380880" progId="Equation.DSMT4">
                  <p:embed/>
                </p:oleObj>
              </mc:Choice>
              <mc:Fallback>
                <p:oleObj name="Equation" r:id="rId7" imgW="1269720" imgH="3808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387725"/>
                        <a:ext cx="3352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242167"/>
              </p:ext>
            </p:extLst>
          </p:nvPr>
        </p:nvGraphicFramePr>
        <p:xfrm>
          <a:off x="4986338" y="3386138"/>
          <a:ext cx="2586037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66" name="Equation" r:id="rId9" imgW="1117440" imgH="380880" progId="Equation.DSMT4">
                  <p:embed/>
                </p:oleObj>
              </mc:Choice>
              <mc:Fallback>
                <p:oleObj name="Equation" r:id="rId9" imgW="1117440" imgH="3808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338" y="3386138"/>
                        <a:ext cx="2586037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2"/>
          <p:cNvSpPr txBox="1">
            <a:spLocks noChangeArrowheads="1"/>
          </p:cNvSpPr>
          <p:nvPr/>
        </p:nvSpPr>
        <p:spPr bwMode="auto">
          <a:xfrm>
            <a:off x="560388" y="366713"/>
            <a:ext cx="7972425" cy="1190625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latin typeface="黑体" pitchFamily="49" charset="-122"/>
                <a:ea typeface="黑体" pitchFamily="49" charset="-122"/>
              </a:rPr>
              <a:t>2.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设总体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~ U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未知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</a:t>
            </a:r>
          </a:p>
          <a:p>
            <a:pPr eaLnBrk="1" hangingPunct="1"/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求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(1)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参数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的矩估计量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74083" name="Text Box 3"/>
          <p:cNvSpPr txBox="1">
            <a:spLocks noChangeArrowheads="1"/>
          </p:cNvSpPr>
          <p:nvPr/>
        </p:nvSpPr>
        <p:spPr bwMode="auto">
          <a:xfrm>
            <a:off x="969963" y="1987550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b="1"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sp>
        <p:nvSpPr>
          <p:cNvPr id="174084" name="Text Box 4"/>
          <p:cNvSpPr txBox="1">
            <a:spLocks noChangeArrowheads="1"/>
          </p:cNvSpPr>
          <p:nvPr/>
        </p:nvSpPr>
        <p:spPr bwMode="auto">
          <a:xfrm>
            <a:off x="1617663" y="1987550"/>
            <a:ext cx="1098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由于</a:t>
            </a:r>
          </a:p>
        </p:txBody>
      </p:sp>
      <p:graphicFrame>
        <p:nvGraphicFramePr>
          <p:cNvPr id="1740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868810"/>
              </p:ext>
            </p:extLst>
          </p:nvPr>
        </p:nvGraphicFramePr>
        <p:xfrm>
          <a:off x="2657757" y="1797195"/>
          <a:ext cx="4805430" cy="1002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" name="Equation" r:id="rId3" imgW="1765080" imgH="368280" progId="Equation.DSMT4">
                  <p:embed/>
                </p:oleObj>
              </mc:Choice>
              <mc:Fallback>
                <p:oleObj name="Equation" r:id="rId3" imgW="1765080" imgH="3682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757" y="1797195"/>
                        <a:ext cx="4805430" cy="1002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163717"/>
              </p:ext>
            </p:extLst>
          </p:nvPr>
        </p:nvGraphicFramePr>
        <p:xfrm>
          <a:off x="772304" y="3075743"/>
          <a:ext cx="4196136" cy="636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0" name="Equation" r:id="rId5" imgW="1422360" imgH="215640" progId="Equation.DSMT4">
                  <p:embed/>
                </p:oleObj>
              </mc:Choice>
              <mc:Fallback>
                <p:oleObj name="Equation" r:id="rId5" imgW="1422360" imgH="2156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04" y="3075743"/>
                        <a:ext cx="4196136" cy="6361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Text Box 7"/>
          <p:cNvSpPr txBox="1">
            <a:spLocks noChangeArrowheads="1"/>
          </p:cNvSpPr>
          <p:nvPr/>
        </p:nvSpPr>
        <p:spPr bwMode="auto">
          <a:xfrm>
            <a:off x="611188" y="4652963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1740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122481"/>
              </p:ext>
            </p:extLst>
          </p:nvPr>
        </p:nvGraphicFramePr>
        <p:xfrm>
          <a:off x="4942994" y="2827699"/>
          <a:ext cx="3445430" cy="1249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1" name="Equation" r:id="rId7" imgW="1155600" imgH="419040" progId="Equation.DSMT4">
                  <p:embed/>
                </p:oleObj>
              </mc:Choice>
              <mc:Fallback>
                <p:oleObj name="Equation" r:id="rId7" imgW="1155600" imgH="419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2994" y="2827699"/>
                        <a:ext cx="3445430" cy="1249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60264"/>
              </p:ext>
            </p:extLst>
          </p:nvPr>
        </p:nvGraphicFramePr>
        <p:xfrm>
          <a:off x="1672225" y="3942473"/>
          <a:ext cx="3789975" cy="10302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2" name="Equation" r:id="rId9" imgW="1447560" imgH="393480" progId="Equation.DSMT4">
                  <p:embed/>
                </p:oleObj>
              </mc:Choice>
              <mc:Fallback>
                <p:oleObj name="Equation" r:id="rId9" imgW="1447560" imgH="393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2225" y="3942473"/>
                        <a:ext cx="3789975" cy="10302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716345"/>
              </p:ext>
            </p:extLst>
          </p:nvPr>
        </p:nvGraphicFramePr>
        <p:xfrm>
          <a:off x="1387475" y="4845050"/>
          <a:ext cx="6876072" cy="112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" name="Equation" r:id="rId11" imgW="2806560" imgH="457200" progId="Equation.DSMT4">
                  <p:embed/>
                </p:oleObj>
              </mc:Choice>
              <mc:Fallback>
                <p:oleObj name="Equation" r:id="rId11" imgW="280656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4845050"/>
                        <a:ext cx="6876072" cy="1120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1" name="AutoShape 11"/>
          <p:cNvSpPr>
            <a:spLocks/>
          </p:cNvSpPr>
          <p:nvPr/>
        </p:nvSpPr>
        <p:spPr bwMode="auto">
          <a:xfrm>
            <a:off x="1260475" y="4292600"/>
            <a:ext cx="287338" cy="1485900"/>
          </a:xfrm>
          <a:prstGeom prst="leftBrace">
            <a:avLst>
              <a:gd name="adj1" fmla="val 43094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2" grpId="0" animBg="1"/>
      <p:bldP spid="174083" grpId="0" autoUpdateAnimBg="0"/>
      <p:bldP spid="174084" grpId="0" autoUpdateAnimBg="0"/>
      <p:bldP spid="174087" grpId="0" autoUpdateAnimBg="0"/>
      <p:bldP spid="17409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539750" y="549275"/>
            <a:ext cx="7920038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16.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随机地取某种炮弹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9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发做试验，得炮弹口速度的样本标准差为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10.5(m/s).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设炮口速度服从正态分布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求这种炮弹的炮口速度的标准差</a:t>
            </a:r>
            <a:r>
              <a:rPr lang="en-US" altLang="zh-CN" sz="2800" i="1" dirty="0">
                <a:latin typeface="Times New Roman" pitchFamily="18" charset="0"/>
                <a:cs typeface="Times New Roman" pitchFamily="18" charset="0"/>
              </a:rPr>
              <a:t>σ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的置信度为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0.95</a:t>
            </a:r>
            <a:r>
              <a:rPr lang="zh-CN" altLang="en-US" sz="2800" dirty="0">
                <a:latin typeface="Times New Roman" pitchFamily="18" charset="0"/>
                <a:cs typeface="Times New Roman" pitchFamily="18" charset="0"/>
              </a:rPr>
              <a:t>的置信区间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dirty="0">
              <a:latin typeface="Arial" pitchFamily="34" charset="0"/>
            </a:endParaRP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1258888" y="2636838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zh-CN" altLang="en-US" sz="2800"/>
              <a:t>解</a:t>
            </a:r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02357"/>
              </p:ext>
            </p:extLst>
          </p:nvPr>
        </p:nvGraphicFramePr>
        <p:xfrm>
          <a:off x="3076575" y="5137150"/>
          <a:ext cx="32766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89" name="Equation" r:id="rId3" imgW="1511280" imgH="647640" progId="Equation.DSMT4">
                  <p:embed/>
                </p:oleObj>
              </mc:Choice>
              <mc:Fallback>
                <p:oleObj name="Equation" r:id="rId3" imgW="1511280" imgH="647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5137150"/>
                        <a:ext cx="32766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69" name="Text Box 5"/>
          <p:cNvSpPr txBox="1">
            <a:spLocks noChangeArrowheads="1"/>
          </p:cNvSpPr>
          <p:nvPr/>
        </p:nvSpPr>
        <p:spPr bwMode="auto">
          <a:xfrm>
            <a:off x="1835150" y="2565400"/>
            <a:ext cx="2916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 </a:t>
            </a:r>
            <a:r>
              <a:rPr kumimoji="1" lang="en-US" altLang="zh-CN" sz="2800" i="1" baseline="30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 </a:t>
            </a:r>
            <a:r>
              <a:rPr kumimoji="1" lang="zh-CN" altLang="zh-CN" sz="28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的置信区间为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1607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478707"/>
              </p:ext>
            </p:extLst>
          </p:nvPr>
        </p:nvGraphicFramePr>
        <p:xfrm>
          <a:off x="3103562" y="3148013"/>
          <a:ext cx="3664440" cy="1353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0" name="Equation" r:id="rId5" imgW="1409400" imgH="520560" progId="Equation.DSMT4">
                  <p:embed/>
                </p:oleObj>
              </mc:Choice>
              <mc:Fallback>
                <p:oleObj name="Equation" r:id="rId5" imgW="1409400" imgH="5205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3562" y="3148013"/>
                        <a:ext cx="3664440" cy="135345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1835150" y="4581525"/>
            <a:ext cx="2754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sym typeface="Symbol" pitchFamily="18" charset="2"/>
              </a:rPr>
              <a:t>  </a:t>
            </a:r>
            <a:r>
              <a:rPr kumimoji="1" lang="zh-CN" altLang="zh-CN" sz="2800">
                <a:sym typeface="Symbol" pitchFamily="18" charset="2"/>
              </a:rPr>
              <a:t>的置信区间为</a:t>
            </a:r>
            <a:endParaRPr kumimoji="1" lang="zh-CN" altLang="en-US" sz="280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6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/>
      <p:bldP spid="216067" grpId="0"/>
      <p:bldP spid="2160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1116013" y="1076325"/>
            <a:ext cx="5851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200" i="1"/>
              <a:t>σ</a:t>
            </a:r>
            <a:r>
              <a:rPr lang="zh-CN" altLang="en-US" sz="3200"/>
              <a:t>的置信度为</a:t>
            </a:r>
            <a:r>
              <a:rPr lang="en-US" altLang="zh-CN" sz="3200"/>
              <a:t>0.95</a:t>
            </a:r>
            <a:r>
              <a:rPr lang="zh-CN" altLang="en-US" sz="3200"/>
              <a:t>的置信区间为</a:t>
            </a:r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964025"/>
              </p:ext>
            </p:extLst>
          </p:nvPr>
        </p:nvGraphicFramePr>
        <p:xfrm>
          <a:off x="1381125" y="2100263"/>
          <a:ext cx="70643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1" name="Equation" r:id="rId3" imgW="2793960" imgH="749160" progId="Equation.DSMT4">
                  <p:embed/>
                </p:oleObj>
              </mc:Choice>
              <mc:Fallback>
                <p:oleObj name="Equation" r:id="rId3" imgW="2793960" imgH="7491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100263"/>
                        <a:ext cx="7064375" cy="188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275648"/>
              </p:ext>
            </p:extLst>
          </p:nvPr>
        </p:nvGraphicFramePr>
        <p:xfrm>
          <a:off x="1498600" y="5462588"/>
          <a:ext cx="55689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2" name="Equation" r:id="rId5" imgW="1904760" imgH="215640" progId="Equation.DSMT4">
                  <p:embed/>
                </p:oleObj>
              </mc:Choice>
              <mc:Fallback>
                <p:oleObj name="Equation" r:id="rId5" imgW="190476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462588"/>
                        <a:ext cx="55689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900113" y="4581525"/>
            <a:ext cx="4897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2667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其中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=0.05, </a:t>
            </a:r>
            <a:r>
              <a:rPr lang="en-US" altLang="zh-CN" sz="3200" i="1" dirty="0">
                <a:latin typeface="Times New Roman" pitchFamily="18" charset="0"/>
                <a:cs typeface="Times New Roman" pitchFamily="18" charset="0"/>
              </a:rPr>
              <a:t>n=</a:t>
            </a:r>
            <a:r>
              <a:rPr lang="en-US" altLang="zh-CN" sz="3200" dirty="0">
                <a:latin typeface="Times New Roman" pitchFamily="18" charset="0"/>
                <a:cs typeface="Times New Roman" pitchFamily="18" charset="0"/>
              </a:rPr>
              <a:t>9 </a:t>
            </a:r>
            <a:r>
              <a:rPr lang="zh-CN" altLang="en-US" sz="3200" dirty="0">
                <a:latin typeface="Times New Roman" pitchFamily="18" charset="0"/>
                <a:cs typeface="Times New Roman" pitchFamily="18" charset="0"/>
              </a:rPr>
              <a:t>查表知 </a:t>
            </a:r>
            <a:endParaRPr lang="zh-CN" altLang="en-US" sz="3200" dirty="0"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7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0" grpId="0"/>
      <p:bldP spid="2170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981710"/>
              </p:ext>
            </p:extLst>
          </p:nvPr>
        </p:nvGraphicFramePr>
        <p:xfrm>
          <a:off x="565150" y="549275"/>
          <a:ext cx="78946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0" name="Equation" r:id="rId3" imgW="3492360" imgH="482400" progId="Equation.DSMT4">
                  <p:embed/>
                </p:oleObj>
              </mc:Choice>
              <mc:Fallback>
                <p:oleObj name="Equation" r:id="rId3" imgW="3492360" imgH="482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549275"/>
                        <a:ext cx="7894638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08175" y="3101212"/>
            <a:ext cx="4387788" cy="1179456"/>
            <a:chOff x="319" y="3001"/>
            <a:chExt cx="2633" cy="688"/>
          </a:xfrm>
        </p:grpSpPr>
        <p:sp>
          <p:nvSpPr>
            <p:cNvPr id="25608" name="Text Box 4"/>
            <p:cNvSpPr txBox="1">
              <a:spLocks noChangeArrowheads="1"/>
            </p:cNvSpPr>
            <p:nvPr/>
          </p:nvSpPr>
          <p:spPr bwMode="auto">
            <a:xfrm>
              <a:off x="319" y="3106"/>
              <a:ext cx="1757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600">
                  <a:latin typeface="Times New Roman" pitchFamily="18" charset="0"/>
                  <a:ea typeface="楷体_GB2312" pitchFamily="49" charset="-122"/>
                </a:rPr>
                <a:t>区间的长度为</a:t>
              </a:r>
            </a:p>
          </p:txBody>
        </p:sp>
        <p:graphicFrame>
          <p:nvGraphicFramePr>
            <p:cNvPr id="2560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5821422"/>
                </p:ext>
              </p:extLst>
            </p:nvPr>
          </p:nvGraphicFramePr>
          <p:xfrm>
            <a:off x="2105" y="3001"/>
            <a:ext cx="847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31" name="Equation" r:id="rId5" imgW="444240" imgH="368280" progId="Equation.DSMT4">
                    <p:embed/>
                  </p:oleObj>
                </mc:Choice>
                <mc:Fallback>
                  <p:oleObj name="Equation" r:id="rId5" imgW="444240" imgH="3682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5" y="3001"/>
                          <a:ext cx="847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81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70780"/>
              </p:ext>
            </p:extLst>
          </p:nvPr>
        </p:nvGraphicFramePr>
        <p:xfrm>
          <a:off x="2586038" y="1943100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2" name="Equation" r:id="rId7" imgW="1473120" imgH="368280" progId="Equation.DSMT4">
                  <p:embed/>
                </p:oleObj>
              </mc:Choice>
              <mc:Fallback>
                <p:oleObj name="Equation" r:id="rId7" imgW="1473120" imgH="3682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6038" y="1943100"/>
                        <a:ext cx="373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9017153"/>
              </p:ext>
            </p:extLst>
          </p:nvPr>
        </p:nvGraphicFramePr>
        <p:xfrm>
          <a:off x="6537325" y="3378200"/>
          <a:ext cx="8223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3" name="Equation" r:id="rId9" imgW="241200" imgH="164880" progId="Equation.DSMT4">
                  <p:embed/>
                </p:oleObj>
              </mc:Choice>
              <mc:Fallback>
                <p:oleObj name="Equation" r:id="rId9" imgW="241200" imgH="1648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3378200"/>
                        <a:ext cx="8223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142730"/>
              </p:ext>
            </p:extLst>
          </p:nvPr>
        </p:nvGraphicFramePr>
        <p:xfrm>
          <a:off x="3576638" y="4640263"/>
          <a:ext cx="23495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34" name="Equation" r:id="rId11" imgW="761760" imgH="355320" progId="Equation.DSMT4">
                  <p:embed/>
                </p:oleObj>
              </mc:Choice>
              <mc:Fallback>
                <p:oleObj name="Equation" r:id="rId11" imgW="761760" imgH="3553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4640263"/>
                        <a:ext cx="234950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8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323528" y="468313"/>
            <a:ext cx="849694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kumimoji="1" lang="en-US" altLang="zh-CN" sz="3200" dirty="0">
                <a:latin typeface="Times New Roman" pitchFamily="18" charset="0"/>
              </a:rPr>
              <a:t>19.</a:t>
            </a:r>
            <a:r>
              <a:rPr kumimoji="1" lang="en-US" altLang="zh-CN" sz="3200" dirty="0"/>
              <a:t> </a:t>
            </a:r>
            <a:r>
              <a:rPr kumimoji="1" lang="zh-CN" altLang="en-US" sz="3200" dirty="0"/>
              <a:t>设考生的考试成绩</a:t>
            </a:r>
            <a:r>
              <a:rPr kumimoji="1" lang="en-US" altLang="zh-CN" sz="3200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X ~ N </a:t>
            </a:r>
            <a:r>
              <a:rPr kumimoji="1" lang="en-US" altLang="zh-CN" sz="3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 , </a:t>
            </a:r>
            <a:r>
              <a:rPr kumimoji="1" lang="en-US" altLang="zh-CN" sz="3200" baseline="300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  <a:sym typeface="Symbol" pitchFamily="18" charset="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), </a:t>
            </a:r>
            <a:r>
              <a:rPr kumimoji="1" lang="zh-CN" altLang="en-US" sz="3200" dirty="0">
                <a:latin typeface="Times New Roman" pitchFamily="18" charset="0"/>
              </a:rPr>
              <a:t>从中随机地抽取</a:t>
            </a:r>
            <a:r>
              <a:rPr kumimoji="1" lang="en-US" altLang="zh-CN" sz="3200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40</a:t>
            </a:r>
            <a:r>
              <a:rPr kumimoji="1" lang="zh-CN" altLang="en-US" sz="3200" dirty="0">
                <a:latin typeface="Times New Roman" pitchFamily="18" charset="0"/>
              </a:rPr>
              <a:t>位考生</a:t>
            </a:r>
            <a:r>
              <a:rPr kumimoji="1" lang="zh-CN" altLang="en-US" sz="3200" dirty="0"/>
              <a:t>的成绩，算得平均成绩为</a:t>
            </a:r>
            <a:r>
              <a:rPr kumimoji="1" lang="en-US" altLang="zh-CN" sz="3200" dirty="0">
                <a:latin typeface="Times New Roman" pitchFamily="18" charset="0"/>
              </a:rPr>
              <a:t>68</a:t>
            </a:r>
            <a:r>
              <a:rPr kumimoji="1" lang="zh-CN" altLang="en-US" sz="3200" dirty="0"/>
              <a:t>分，标准差为</a:t>
            </a:r>
            <a:r>
              <a:rPr kumimoji="1" lang="en-US" altLang="zh-CN" sz="3200" dirty="0">
                <a:latin typeface="Times New Roman" pitchFamily="18" charset="0"/>
              </a:rPr>
              <a:t>17</a:t>
            </a:r>
            <a:r>
              <a:rPr kumimoji="1" lang="zh-CN" altLang="en-US" sz="3200" dirty="0"/>
              <a:t>分</a:t>
            </a:r>
            <a:r>
              <a:rPr kumimoji="1" lang="en-US" altLang="zh-CN" sz="3200" dirty="0">
                <a:latin typeface="Times New Roman" pitchFamily="18" charset="0"/>
              </a:rPr>
              <a:t>.</a:t>
            </a:r>
            <a:r>
              <a:rPr kumimoji="1" lang="en-US" altLang="zh-CN" sz="3200" dirty="0"/>
              <a:t> </a:t>
            </a:r>
            <a:r>
              <a:rPr kumimoji="1" lang="zh-CN" altLang="en-US" sz="3200" dirty="0"/>
              <a:t>问在显著性水平</a:t>
            </a:r>
            <a:r>
              <a:rPr kumimoji="1" lang="en-US" altLang="zh-CN" sz="3200" dirty="0">
                <a:latin typeface="Times New Roman" pitchFamily="18" charset="0"/>
              </a:rPr>
              <a:t>0.05</a:t>
            </a:r>
            <a:r>
              <a:rPr kumimoji="1" lang="zh-CN" altLang="en-US" sz="3200" dirty="0">
                <a:latin typeface="Times New Roman" pitchFamily="18" charset="0"/>
              </a:rPr>
              <a:t>下，是否可以认为这次考试的平均成绩为</a:t>
            </a:r>
            <a:r>
              <a:rPr kumimoji="1" lang="en-US" altLang="zh-CN" sz="3200" dirty="0">
                <a:latin typeface="Times New Roman" pitchFamily="18" charset="0"/>
              </a:rPr>
              <a:t>72</a:t>
            </a:r>
            <a:r>
              <a:rPr kumimoji="1" lang="zh-CN" altLang="en-US" sz="3200" dirty="0"/>
              <a:t>分？</a:t>
            </a:r>
          </a:p>
        </p:txBody>
      </p:sp>
      <p:sp>
        <p:nvSpPr>
          <p:cNvPr id="219139" name="Text Box 3"/>
          <p:cNvSpPr txBox="1">
            <a:spLocks noChangeArrowheads="1"/>
          </p:cNvSpPr>
          <p:nvPr/>
        </p:nvSpPr>
        <p:spPr bwMode="auto">
          <a:xfrm>
            <a:off x="1042988" y="3213100"/>
            <a:ext cx="5921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990033"/>
                </a:solidFill>
                <a:latin typeface="Times New Roman" pitchFamily="18" charset="0"/>
                <a:ea typeface="黑体" pitchFamily="49" charset="-122"/>
              </a:rPr>
              <a:t>解</a:t>
            </a:r>
          </a:p>
        </p:txBody>
      </p:sp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2411413" y="3213100"/>
          <a:ext cx="4103687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4" name="公式" r:id="rId3" imgW="1531656" imgH="198192" progId="Equation.3">
                  <p:embed/>
                </p:oleObj>
              </mc:Choice>
              <mc:Fallback>
                <p:oleObj name="公式" r:id="rId3" imgW="1531656" imgH="19819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3100"/>
                        <a:ext cx="4103687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5"/>
          <p:cNvGraphicFramePr>
            <a:graphicFrameLocks noChangeAspect="1"/>
          </p:cNvGraphicFramePr>
          <p:nvPr/>
        </p:nvGraphicFramePr>
        <p:xfrm>
          <a:off x="2771775" y="4076700"/>
          <a:ext cx="342423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5" name="公式" r:id="rId5" imgW="1165968" imgH="403932" progId="Equation.3">
                  <p:embed/>
                </p:oleObj>
              </mc:Choice>
              <mc:Fallback>
                <p:oleObj name="公式" r:id="rId5" imgW="1165968" imgH="40393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076700"/>
                        <a:ext cx="342423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6"/>
          <p:cNvGraphicFramePr>
            <a:graphicFrameLocks noChangeAspect="1"/>
          </p:cNvGraphicFramePr>
          <p:nvPr/>
        </p:nvGraphicFramePr>
        <p:xfrm>
          <a:off x="2971800" y="5589588"/>
          <a:ext cx="28400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26" name="公式" r:id="rId7" imgW="1104421" imgH="266584" progId="Equation.3">
                  <p:embed/>
                </p:oleObj>
              </mc:Choice>
              <mc:Fallback>
                <p:oleObj name="公式" r:id="rId7" imgW="1104421" imgH="26658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589588"/>
                        <a:ext cx="2840038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/>
      <p:bldP spid="219139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92275" y="793640"/>
            <a:ext cx="5665276" cy="1195499"/>
            <a:chOff x="470" y="3501"/>
            <a:chExt cx="4546" cy="840"/>
          </a:xfrm>
        </p:grpSpPr>
        <p:sp>
          <p:nvSpPr>
            <p:cNvPr id="27657" name="Text Box 3"/>
            <p:cNvSpPr txBox="1">
              <a:spLocks noChangeArrowheads="1"/>
            </p:cNvSpPr>
            <p:nvPr/>
          </p:nvSpPr>
          <p:spPr bwMode="auto">
            <a:xfrm>
              <a:off x="470" y="3730"/>
              <a:ext cx="12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</a:rPr>
                <a:t>拒绝域</a:t>
              </a:r>
              <a:r>
                <a:rPr kumimoji="1" lang="en-US" altLang="zh-CN" sz="3200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:</a:t>
              </a:r>
            </a:p>
          </p:txBody>
        </p:sp>
        <p:graphicFrame>
          <p:nvGraphicFramePr>
            <p:cNvPr id="2765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28434696"/>
                </p:ext>
              </p:extLst>
            </p:nvPr>
          </p:nvGraphicFramePr>
          <p:xfrm>
            <a:off x="1932" y="3501"/>
            <a:ext cx="3084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1" name="Equation" r:id="rId3" imgW="1346040" imgH="419040" progId="Equation.DSMT4">
                    <p:embed/>
                  </p:oleObj>
                </mc:Choice>
                <mc:Fallback>
                  <p:oleObj name="Equation" r:id="rId3" imgW="1346040" imgH="419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" y="3501"/>
                          <a:ext cx="3084" cy="84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01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6762010"/>
              </p:ext>
            </p:extLst>
          </p:nvPr>
        </p:nvGraphicFramePr>
        <p:xfrm>
          <a:off x="2079626" y="2378075"/>
          <a:ext cx="4560091" cy="1080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52" name="Equation" r:id="rId5" imgW="1714320" imgH="406080" progId="Equation.DSMT4">
                  <p:embed/>
                </p:oleObj>
              </mc:Choice>
              <mc:Fallback>
                <p:oleObj name="Equation" r:id="rId5" imgW="1714320" imgH="4060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9626" y="2378075"/>
                        <a:ext cx="4560091" cy="1080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835150" y="4005263"/>
            <a:ext cx="4537075" cy="682625"/>
            <a:chOff x="566" y="2256"/>
            <a:chExt cx="3082" cy="430"/>
          </a:xfrm>
        </p:grpSpPr>
        <p:sp>
          <p:nvSpPr>
            <p:cNvPr id="27655" name="Text Box 7"/>
            <p:cNvSpPr txBox="1">
              <a:spLocks noChangeArrowheads="1"/>
            </p:cNvSpPr>
            <p:nvPr/>
          </p:nvSpPr>
          <p:spPr bwMode="auto">
            <a:xfrm>
              <a:off x="566" y="2268"/>
              <a:ext cx="26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3200" b="1">
                  <a:latin typeface="Times New Roman" pitchFamily="18" charset="0"/>
                </a:rPr>
                <a:t>落在拒绝域外，接受</a:t>
              </a:r>
              <a:r>
                <a:rPr kumimoji="1" lang="zh-CN" altLang="en-US" sz="3200" b="1">
                  <a:latin typeface="Times New Roman" pitchFamily="18" charset="0"/>
                  <a:ea typeface="Arial Unicode MS" pitchFamily="34" charset="-122"/>
                  <a:cs typeface="Arial Unicode MS" pitchFamily="34" charset="-122"/>
                </a:rPr>
                <a:t> </a:t>
              </a:r>
            </a:p>
          </p:txBody>
        </p:sp>
        <p:graphicFrame>
          <p:nvGraphicFramePr>
            <p:cNvPr id="27656" name="Object 8"/>
            <p:cNvGraphicFramePr>
              <a:graphicFrameLocks noChangeAspect="1"/>
            </p:cNvGraphicFramePr>
            <p:nvPr/>
          </p:nvGraphicFramePr>
          <p:xfrm>
            <a:off x="3250" y="2256"/>
            <a:ext cx="398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53" name="Equation" r:id="rId7" imgW="182952" imgH="198192" progId="Equation.3">
                    <p:embed/>
                  </p:oleObj>
                </mc:Choice>
                <mc:Fallback>
                  <p:oleObj name="Equation" r:id="rId7" imgW="182952" imgH="19819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398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0169" name="Text Box 9"/>
          <p:cNvSpPr txBox="1">
            <a:spLocks noChangeArrowheads="1"/>
          </p:cNvSpPr>
          <p:nvPr/>
        </p:nvSpPr>
        <p:spPr bwMode="auto">
          <a:xfrm>
            <a:off x="1619250" y="5084763"/>
            <a:ext cx="6419850" cy="6413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 b="1" dirty="0">
                <a:latin typeface="宋体" pitchFamily="2" charset="-122"/>
              </a:rPr>
              <a:t>即认为这次考试的平均成绩为</a:t>
            </a:r>
            <a:r>
              <a:rPr kumimoji="1" lang="en-US" altLang="zh-CN" sz="3200" b="1" dirty="0">
                <a:latin typeface="宋体" pitchFamily="2" charset="-122"/>
              </a:rPr>
              <a:t>72</a:t>
            </a:r>
            <a:r>
              <a:rPr kumimoji="1" lang="zh-CN" altLang="en-US" sz="3200" b="1" dirty="0">
                <a:latin typeface="宋体" pitchFamily="2" charset="-122"/>
              </a:rPr>
              <a:t>分</a:t>
            </a:r>
            <a:r>
              <a:rPr kumimoji="1" lang="en-US" altLang="zh-CN" sz="3600" b="1" dirty="0">
                <a:latin typeface="Times New Roman" pitchFamily="18" charset="0"/>
                <a:ea typeface="Arial Unicode MS" pitchFamily="34" charset="-122"/>
                <a:cs typeface="Arial Unicode MS" pitchFamily="34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0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/>
          <p:cNvGraphicFramePr>
            <a:graphicFrameLocks noChangeAspect="1"/>
          </p:cNvGraphicFramePr>
          <p:nvPr/>
        </p:nvGraphicFramePr>
        <p:xfrm>
          <a:off x="684213" y="476250"/>
          <a:ext cx="8137525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0" name="公式" r:id="rId3" imgW="3619500" imgH="914400" progId="Equation.3">
                  <p:embed/>
                </p:oleObj>
              </mc:Choice>
              <mc:Fallback>
                <p:oleObj name="公式" r:id="rId3" imgW="3619500" imgH="914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6250"/>
                        <a:ext cx="8137525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952566"/>
              </p:ext>
            </p:extLst>
          </p:nvPr>
        </p:nvGraphicFramePr>
        <p:xfrm>
          <a:off x="3498850" y="3940175"/>
          <a:ext cx="30734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1" name="Equation" r:id="rId5" imgW="1117440" imgH="406080" progId="Equation.DSMT4">
                  <p:embed/>
                </p:oleObj>
              </mc:Choice>
              <mc:Fallback>
                <p:oleObj name="Equation" r:id="rId5" imgW="1117440" imgH="4060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940175"/>
                        <a:ext cx="30734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673100" y="2751138"/>
            <a:ext cx="50911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200">
                <a:latin typeface="宋体" pitchFamily="2" charset="-122"/>
              </a:rPr>
              <a:t>解</a:t>
            </a:r>
            <a:r>
              <a:rPr kumimoji="1" lang="en-US" altLang="zh-CN" sz="3200">
                <a:latin typeface="宋体" pitchFamily="2" charset="-122"/>
              </a:rPr>
              <a:t>:</a:t>
            </a:r>
            <a:r>
              <a:rPr kumimoji="1" lang="zh-CN" altLang="en-US" sz="3200">
                <a:latin typeface="宋体" pitchFamily="2" charset="-122"/>
              </a:rPr>
              <a:t>提出假设</a:t>
            </a:r>
            <a:r>
              <a:rPr kumimoji="1" lang="en-US" altLang="zh-CN" sz="3200">
                <a:latin typeface="宋体" pitchFamily="2" charset="-122"/>
              </a:rPr>
              <a:t>:            </a:t>
            </a:r>
          </a:p>
        </p:txBody>
      </p:sp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3443288" y="2779713"/>
          <a:ext cx="3776662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42" name="公式" r:id="rId7" imgW="1394496" imgH="198192" progId="Equation.3">
                  <p:embed/>
                </p:oleObj>
              </mc:Choice>
              <mc:Fallback>
                <p:oleObj name="公式" r:id="rId7" imgW="1394496" imgH="19819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8" y="2779713"/>
                        <a:ext cx="3776662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1258888" y="3716338"/>
            <a:ext cx="181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>
                <a:latin typeface="宋体" pitchFamily="2" charset="-122"/>
              </a:rPr>
              <a:t>取统计量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258888" y="5516563"/>
            <a:ext cx="5481637" cy="631825"/>
            <a:chOff x="336" y="3504"/>
            <a:chExt cx="3453" cy="398"/>
          </a:xfrm>
        </p:grpSpPr>
        <p:sp>
          <p:nvSpPr>
            <p:cNvPr id="28681" name="Rectangle 8"/>
            <p:cNvSpPr>
              <a:spLocks noChangeArrowheads="1"/>
            </p:cNvSpPr>
            <p:nvPr/>
          </p:nvSpPr>
          <p:spPr bwMode="auto">
            <a:xfrm>
              <a:off x="336" y="3504"/>
              <a:ext cx="165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3200">
                  <a:latin typeface="宋体" pitchFamily="2" charset="-122"/>
                </a:rPr>
                <a:t>否定域为 </a:t>
              </a:r>
              <a:r>
                <a:rPr kumimoji="1" lang="en-US" altLang="zh-CN" sz="3200" i="1">
                  <a:latin typeface="Times New Roman" pitchFamily="18" charset="0"/>
                </a:rPr>
                <a:t>W </a:t>
              </a:r>
              <a:r>
                <a:rPr kumimoji="1" lang="en-US" altLang="zh-CN" sz="3200">
                  <a:latin typeface="Times New Roman" pitchFamily="18" charset="0"/>
                </a:rPr>
                <a:t>:</a:t>
              </a:r>
            </a:p>
          </p:txBody>
        </p:sp>
        <p:graphicFrame>
          <p:nvGraphicFramePr>
            <p:cNvPr id="28682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0958541"/>
                </p:ext>
              </p:extLst>
            </p:nvPr>
          </p:nvGraphicFramePr>
          <p:xfrm>
            <a:off x="2176" y="3512"/>
            <a:ext cx="881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43" name="Equation" r:id="rId9" imgW="469800" imgH="190440" progId="Equation.DSMT4">
                    <p:embed/>
                  </p:oleObj>
                </mc:Choice>
                <mc:Fallback>
                  <p:oleObj name="Equation" r:id="rId9" imgW="469800" imgH="1904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6" y="3512"/>
                          <a:ext cx="881" cy="390"/>
                        </a:xfrm>
                        <a:prstGeom prst="rect">
                          <a:avLst/>
                        </a:prstGeom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3" name="Rectangle 10"/>
            <p:cNvSpPr>
              <a:spLocks noChangeArrowheads="1"/>
            </p:cNvSpPr>
            <p:nvPr/>
          </p:nvSpPr>
          <p:spPr bwMode="auto">
            <a:xfrm>
              <a:off x="3079" y="3523"/>
              <a:ext cx="7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3200" b="1">
                  <a:latin typeface="Times New Roman" pitchFamily="18" charset="0"/>
                </a:rPr>
                <a:t>=1.65</a:t>
              </a:r>
              <a:endParaRPr kumimoji="1" lang="en-US" altLang="zh-CN" sz="3200" b="1">
                <a:latin typeface="宋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utoUpdateAnimBg="0"/>
      <p:bldP spid="2211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411413" y="1916113"/>
          <a:ext cx="3500437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2" name="公式" r:id="rId3" imgW="1211544" imgH="213288" progId="Equation.3">
                  <p:embed/>
                </p:oleObj>
              </mc:Choice>
              <mc:Fallback>
                <p:oleObj name="公式" r:id="rId3" imgW="1211544" imgH="213288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916113"/>
                        <a:ext cx="3500437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2944813" y="2997200"/>
            <a:ext cx="21605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en-US" altLang="zh-CN" sz="3200" b="1" i="1" dirty="0">
                <a:latin typeface="Times New Roman" pitchFamily="18" charset="0"/>
              </a:rPr>
              <a:t>U</a:t>
            </a:r>
            <a:r>
              <a:rPr kumimoji="1" lang="en-US" altLang="zh-CN" sz="3200" b="1" dirty="0">
                <a:latin typeface="Times New Roman" pitchFamily="18" charset="0"/>
              </a:rPr>
              <a:t>=2.7&gt;1.65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2484438" y="4149725"/>
            <a:ext cx="32496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>
                <a:latin typeface="Times New Roman" pitchFamily="18" charset="0"/>
              </a:rPr>
              <a:t>故拒绝原假设</a:t>
            </a:r>
            <a:r>
              <a:rPr kumimoji="1" lang="en-US" altLang="zh-CN" sz="3200" b="1" i="1">
                <a:latin typeface="Times New Roman" pitchFamily="18" charset="0"/>
              </a:rPr>
              <a:t>H</a:t>
            </a:r>
            <a:r>
              <a:rPr kumimoji="1" lang="en-US" altLang="zh-CN" sz="3200" b="1" baseline="-25000">
                <a:latin typeface="Times New Roman" pitchFamily="18" charset="0"/>
              </a:rPr>
              <a:t>0 </a:t>
            </a:r>
            <a:r>
              <a:rPr kumimoji="1" lang="en-US" altLang="zh-CN" sz="3200" b="1">
                <a:latin typeface="Times New Roman" pitchFamily="18" charset="0"/>
              </a:rPr>
              <a:t>.</a:t>
            </a:r>
            <a:endParaRPr kumimoji="1" lang="en-US" altLang="zh-CN" sz="3200" b="1" baseline="-25000">
              <a:latin typeface="Times New Roman" pitchFamily="18" charset="0"/>
            </a:endParaRPr>
          </a:p>
        </p:txBody>
      </p:sp>
      <p:sp>
        <p:nvSpPr>
          <p:cNvPr id="222213" name="AutoShape 5"/>
          <p:cNvSpPr>
            <a:spLocks noChangeArrowheads="1"/>
          </p:cNvSpPr>
          <p:nvPr/>
        </p:nvSpPr>
        <p:spPr bwMode="auto">
          <a:xfrm>
            <a:off x="6083300" y="3068638"/>
            <a:ext cx="2667000" cy="1066800"/>
          </a:xfrm>
          <a:prstGeom prst="wedgeRoundRectCallout">
            <a:avLst>
              <a:gd name="adj1" fmla="val -79880"/>
              <a:gd name="adj2" fmla="val -6995"/>
              <a:gd name="adj3" fmla="val 16667"/>
            </a:avLst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 dirty="0">
                <a:latin typeface="Times New Roman" pitchFamily="18" charset="0"/>
              </a:rPr>
              <a:t>落入否定域</a:t>
            </a:r>
          </a:p>
        </p:txBody>
      </p:sp>
      <p:graphicFrame>
        <p:nvGraphicFramePr>
          <p:cNvPr id="297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907627"/>
              </p:ext>
            </p:extLst>
          </p:nvPr>
        </p:nvGraphicFramePr>
        <p:xfrm>
          <a:off x="1331913" y="5229225"/>
          <a:ext cx="712946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3" name="公式" r:id="rId5" imgW="2489200" imgH="215900" progId="Equation.3">
                  <p:embed/>
                </p:oleObj>
              </mc:Choice>
              <mc:Fallback>
                <p:oleObj name="公式" r:id="rId5" imgW="24892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229225"/>
                        <a:ext cx="7129462" cy="59690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2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2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1" grpId="0" autoUpdateAnimBg="0"/>
      <p:bldP spid="222212" grpId="0" autoUpdateAnimBg="0"/>
      <p:bldP spid="22221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3234" name="Object 2"/>
          <p:cNvGraphicFramePr>
            <a:graphicFrameLocks noChangeAspect="1"/>
          </p:cNvGraphicFramePr>
          <p:nvPr/>
        </p:nvGraphicFramePr>
        <p:xfrm>
          <a:off x="452438" y="404813"/>
          <a:ext cx="8240712" cy="237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0" name="Equation" r:id="rId3" imgW="3340100" imgH="965200" progId="Equation.DSMT4">
                  <p:embed/>
                </p:oleObj>
              </mc:Choice>
              <mc:Fallback>
                <p:oleObj name="Equation" r:id="rId3" imgW="3340100" imgH="965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438" y="404813"/>
                        <a:ext cx="8240712" cy="237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539750" y="3068638"/>
            <a:ext cx="1809750" cy="5794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第一阶段</a:t>
            </a:r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2482850" y="3068638"/>
          <a:ext cx="5224463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1" name="公式" r:id="rId5" imgW="1706832" imgH="213288" progId="Equation.3">
                  <p:embed/>
                </p:oleObj>
              </mc:Choice>
              <mc:Fallback>
                <p:oleObj name="公式" r:id="rId5" imgW="1706832" imgH="21328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850" y="3068638"/>
                        <a:ext cx="5224463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1908175" y="3933825"/>
          <a:ext cx="32702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2" name="公式" r:id="rId7" imgW="1188648" imgH="441888" progId="Equation.3">
                  <p:embed/>
                </p:oleObj>
              </mc:Choice>
              <mc:Fallback>
                <p:oleObj name="公式" r:id="rId7" imgW="1188648" imgH="4418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3933825"/>
                        <a:ext cx="327025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8" name="Object 6"/>
          <p:cNvGraphicFramePr>
            <a:graphicFrameLocks noChangeAspect="1"/>
          </p:cNvGraphicFramePr>
          <p:nvPr/>
        </p:nvGraphicFramePr>
        <p:xfrm>
          <a:off x="2195513" y="5229225"/>
          <a:ext cx="53435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3" name="公式" r:id="rId9" imgW="1935576" imgH="198192" progId="Equation.3">
                  <p:embed/>
                </p:oleObj>
              </mc:Choice>
              <mc:Fallback>
                <p:oleObj name="公式" r:id="rId9" imgW="1935576" imgH="19819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5229225"/>
                        <a:ext cx="5343525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9" name="Object 7"/>
          <p:cNvGraphicFramePr>
            <a:graphicFrameLocks noChangeAspect="1"/>
          </p:cNvGraphicFramePr>
          <p:nvPr/>
        </p:nvGraphicFramePr>
        <p:xfrm>
          <a:off x="5364163" y="3860800"/>
          <a:ext cx="2592387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4" name="公式" r:id="rId11" imgW="901309" imgH="469696" progId="Equation.3">
                  <p:embed/>
                </p:oleObj>
              </mc:Choice>
              <mc:Fallback>
                <p:oleObj name="公式" r:id="rId11" imgW="901309" imgH="46969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860800"/>
                        <a:ext cx="2592387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3419475" y="6021388"/>
            <a:ext cx="2232025" cy="579437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故接受</a:t>
            </a:r>
            <a:r>
              <a:rPr kumimoji="1" lang="en-US" altLang="zh-CN" sz="3200" b="1" i="1" dirty="0">
                <a:latin typeface="Times New Roman" pitchFamily="18" charset="0"/>
              </a:rPr>
              <a:t>H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en-US" altLang="zh-CN" sz="3200" b="1" baseline="-25000" dirty="0">
                <a:latin typeface="Times New Roman" pitchFamily="18" charset="0"/>
              </a:rPr>
              <a:t>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3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3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3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3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3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animBg="1"/>
      <p:bldP spid="2232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Text Box 2"/>
          <p:cNvSpPr txBox="1">
            <a:spLocks noChangeArrowheads="1"/>
          </p:cNvSpPr>
          <p:nvPr/>
        </p:nvSpPr>
        <p:spPr bwMode="auto">
          <a:xfrm>
            <a:off x="1331913" y="333375"/>
            <a:ext cx="1809750" cy="579438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dirty="0"/>
              <a:t>第二阶段</a:t>
            </a:r>
          </a:p>
        </p:txBody>
      </p:sp>
      <p:sp>
        <p:nvSpPr>
          <p:cNvPr id="224259" name="Text Box 3"/>
          <p:cNvSpPr txBox="1">
            <a:spLocks noChangeArrowheads="1"/>
          </p:cNvSpPr>
          <p:nvPr/>
        </p:nvSpPr>
        <p:spPr bwMode="auto">
          <a:xfrm>
            <a:off x="1258888" y="2420938"/>
            <a:ext cx="2012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取统计量</a:t>
            </a:r>
          </a:p>
        </p:txBody>
      </p:sp>
      <p:graphicFrame>
        <p:nvGraphicFramePr>
          <p:cNvPr id="224260" name="Object 4"/>
          <p:cNvGraphicFramePr>
            <a:graphicFrameLocks noChangeAspect="1"/>
          </p:cNvGraphicFramePr>
          <p:nvPr/>
        </p:nvGraphicFramePr>
        <p:xfrm>
          <a:off x="3324225" y="2133600"/>
          <a:ext cx="4513263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1" name="公式" r:id="rId3" imgW="1783080" imgH="617220" progId="Equation.3">
                  <p:embed/>
                </p:oleObj>
              </mc:Choice>
              <mc:Fallback>
                <p:oleObj name="公式" r:id="rId3" imgW="1783080" imgH="6172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4225" y="2133600"/>
                        <a:ext cx="4513263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4261" name="Object 5"/>
          <p:cNvGraphicFramePr>
            <a:graphicFrameLocks noChangeAspect="1"/>
          </p:cNvGraphicFramePr>
          <p:nvPr/>
        </p:nvGraphicFramePr>
        <p:xfrm>
          <a:off x="2987675" y="4292600"/>
          <a:ext cx="271621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2" name="公式" r:id="rId5" imgW="868752" imgH="221052" progId="Equation.3">
                  <p:embed/>
                </p:oleObj>
              </mc:Choice>
              <mc:Fallback>
                <p:oleObj name="公式" r:id="rId5" imgW="868752" imgH="22105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292600"/>
                        <a:ext cx="2716213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276600" y="5373688"/>
            <a:ext cx="1871663" cy="701675"/>
          </a:xfrm>
          <a:prstGeom prst="rect">
            <a:avLst/>
          </a:prstGeom>
          <a:ln/>
          <a:ex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4000" dirty="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拒绝</a:t>
            </a:r>
            <a:r>
              <a:rPr kumimoji="1" lang="en-US" altLang="zh-CN" sz="4000" i="1" dirty="0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4000" baseline="-25000" dirty="0">
                <a:latin typeface="Times New Roman" pitchFamily="18" charset="0"/>
                <a:ea typeface="楷体_GB2312" pitchFamily="49" charset="-122"/>
              </a:rPr>
              <a:t>0</a:t>
            </a:r>
            <a:endParaRPr kumimoji="1" lang="en-US" altLang="zh-CN" sz="4000" dirty="0"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1403350" y="1052513"/>
            <a:ext cx="7162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4000">
                <a:latin typeface="Times New Roman" pitchFamily="18" charset="0"/>
                <a:ea typeface="楷体_GB2312" pitchFamily="49" charset="-122"/>
              </a:rPr>
              <a:t> 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0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=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Math1"/>
              </a:rPr>
              <a:t> </a:t>
            </a:r>
            <a:r>
              <a:rPr kumimoji="1" lang="zh-CN" altLang="en-US" sz="3600">
                <a:latin typeface="Times New Roman" pitchFamily="18" charset="0"/>
                <a:ea typeface="楷体_GB2312" pitchFamily="49" charset="-122"/>
                <a:sym typeface="Math1"/>
              </a:rPr>
              <a:t>；</a:t>
            </a:r>
            <a:r>
              <a:rPr kumimoji="1" lang="zh-CN" altLang="en-US" sz="3600" baseline="-25000">
                <a:latin typeface="Times New Roman" pitchFamily="18" charset="0"/>
                <a:ea typeface="楷体_GB2312" pitchFamily="49" charset="-122"/>
              </a:rPr>
              <a:t>   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</a:rPr>
              <a:t>H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</a:rPr>
              <a:t>1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</a:rPr>
              <a:t>: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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Math1"/>
              </a:rPr>
              <a:t> </a:t>
            </a:r>
            <a:r>
              <a:rPr kumimoji="1" lang="en-US" altLang="zh-CN" sz="36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en-US" altLang="zh-CN" sz="3600" i="1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</a:t>
            </a:r>
            <a:r>
              <a:rPr kumimoji="1" lang="en-US" altLang="zh-CN" sz="3600" baseline="-25000"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4000" baseline="-25000">
                <a:latin typeface="Times New Roman" pitchFamily="18" charset="0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4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4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58" grpId="0" animBg="1"/>
      <p:bldP spid="224259" grpId="0" autoUpdateAnimBg="0"/>
      <p:bldP spid="224262" grpId="0" animBg="1"/>
      <p:bldP spid="22426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ChangeArrowheads="1"/>
          </p:cNvSpPr>
          <p:nvPr/>
        </p:nvSpPr>
        <p:spPr bwMode="auto">
          <a:xfrm>
            <a:off x="609600" y="320675"/>
            <a:ext cx="8066088" cy="125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3200">
                <a:latin typeface="Times New Roman" pitchFamily="18" charset="0"/>
                <a:cs typeface="Times New Roman" pitchFamily="18" charset="0"/>
              </a:rPr>
              <a:t>23.</a:t>
            </a:r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设总体                                                        是该总体的样本，</a:t>
            </a:r>
            <a:r>
              <a:rPr lang="zh-CN" altLang="en-US" sz="3200"/>
              <a:t>对假设检验</a:t>
            </a:r>
          </a:p>
        </p:txBody>
      </p:sp>
      <p:graphicFrame>
        <p:nvGraphicFramePr>
          <p:cNvPr id="32771" name="Object 4"/>
          <p:cNvGraphicFramePr>
            <a:graphicFrameLocks noChangeAspect="1"/>
          </p:cNvGraphicFramePr>
          <p:nvPr/>
        </p:nvGraphicFramePr>
        <p:xfrm>
          <a:off x="1547813" y="1557338"/>
          <a:ext cx="61214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4" name="公式" r:id="rId3" imgW="2235200" imgH="228600" progId="Equation.3">
                  <p:embed/>
                </p:oleObj>
              </mc:Choice>
              <mc:Fallback>
                <p:oleObj name="公式" r:id="rId3" imgW="22352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1557338"/>
                        <a:ext cx="61214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5"/>
          <p:cNvGraphicFramePr>
            <a:graphicFrameLocks noChangeAspect="1"/>
          </p:cNvGraphicFramePr>
          <p:nvPr/>
        </p:nvGraphicFramePr>
        <p:xfrm>
          <a:off x="2051050" y="2924175"/>
          <a:ext cx="3024188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5" name="公式" r:id="rId5" imgW="1117600" imgH="508000" progId="Equation.3">
                  <p:embed/>
                </p:oleObj>
              </mc:Choice>
              <mc:Fallback>
                <p:oleObj name="公式" r:id="rId5" imgW="11176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924175"/>
                        <a:ext cx="3024188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7"/>
          <p:cNvGraphicFramePr>
            <a:graphicFrameLocks noChangeAspect="1"/>
          </p:cNvGraphicFramePr>
          <p:nvPr/>
        </p:nvGraphicFramePr>
        <p:xfrm>
          <a:off x="2413000" y="404813"/>
          <a:ext cx="5688013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6" name="Equation" r:id="rId7" imgW="2273300" imgH="241300" progId="Equation.DSMT4">
                  <p:embed/>
                </p:oleObj>
              </mc:Choice>
              <mc:Fallback>
                <p:oleObj name="Equation" r:id="rId7" imgW="22733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04813"/>
                        <a:ext cx="5688013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3305175" y="2205038"/>
            <a:ext cx="2216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已知拒绝域</a:t>
            </a:r>
            <a:endParaRPr lang="zh-CN" altLang="en-US" sz="3200">
              <a:latin typeface="Arial" pitchFamily="34" charset="0"/>
            </a:endParaRP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1116013" y="4365625"/>
            <a:ext cx="58737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  <a:cs typeface="Times New Roman" pitchFamily="18" charset="0"/>
              </a:rPr>
              <a:t>则犯第二类错误的概率是多少？</a:t>
            </a:r>
            <a:endParaRPr lang="zh-CN" altLang="en-US" sz="3200">
              <a:latin typeface="Arial" pitchFamily="34" charset="0"/>
            </a:endParaRPr>
          </a:p>
        </p:txBody>
      </p:sp>
      <p:graphicFrame>
        <p:nvGraphicFramePr>
          <p:cNvPr id="32776" name="Object 13"/>
          <p:cNvGraphicFramePr>
            <a:graphicFrameLocks noChangeAspect="1"/>
          </p:cNvGraphicFramePr>
          <p:nvPr/>
        </p:nvGraphicFramePr>
        <p:xfrm>
          <a:off x="1042988" y="2205038"/>
          <a:ext cx="20875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7" name="公式" r:id="rId9" imgW="774364" imgH="203112" progId="Equation.3">
                  <p:embed/>
                </p:oleObj>
              </mc:Choice>
              <mc:Fallback>
                <p:oleObj name="公式" r:id="rId9" imgW="774364" imgH="2031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205038"/>
                        <a:ext cx="2087562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Text Box 2"/>
          <p:cNvSpPr txBox="1">
            <a:spLocks noChangeArrowheads="1"/>
          </p:cNvSpPr>
          <p:nvPr/>
        </p:nvSpPr>
        <p:spPr bwMode="auto">
          <a:xfrm>
            <a:off x="1042988" y="802934"/>
            <a:ext cx="1200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4000">
                <a:latin typeface="Times New Roman" pitchFamily="18" charset="0"/>
                <a:ea typeface="楷体_GB2312" pitchFamily="49" charset="-122"/>
              </a:rPr>
              <a:t>解得</a:t>
            </a:r>
          </a:p>
        </p:txBody>
      </p:sp>
      <p:graphicFrame>
        <p:nvGraphicFramePr>
          <p:cNvPr id="173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916605"/>
              </p:ext>
            </p:extLst>
          </p:nvPr>
        </p:nvGraphicFramePr>
        <p:xfrm>
          <a:off x="2327013" y="692696"/>
          <a:ext cx="3757155" cy="758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4" name="Equation" r:id="rId3" imgW="1257120" imgH="253800" progId="Equation.DSMT4">
                  <p:embed/>
                </p:oleObj>
              </mc:Choice>
              <mc:Fallback>
                <p:oleObj name="Equation" r:id="rId3" imgW="1257120" imgH="253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013" y="692696"/>
                        <a:ext cx="3757155" cy="758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58663"/>
              </p:ext>
            </p:extLst>
          </p:nvPr>
        </p:nvGraphicFramePr>
        <p:xfrm>
          <a:off x="2801938" y="1700808"/>
          <a:ext cx="4315162" cy="138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5" name="Equation" r:id="rId5" imgW="1498320" imgH="482400" progId="Equation.DSMT4">
                  <p:embed/>
                </p:oleObj>
              </mc:Choice>
              <mc:Fallback>
                <p:oleObj name="Equation" r:id="rId5" imgW="149832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1700808"/>
                        <a:ext cx="4315162" cy="138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934209"/>
              </p:ext>
            </p:extLst>
          </p:nvPr>
        </p:nvGraphicFramePr>
        <p:xfrm>
          <a:off x="2285530" y="3240182"/>
          <a:ext cx="4271192" cy="871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6" name="Equation" r:id="rId7" imgW="1244520" imgH="253800" progId="Equation.DSMT4">
                  <p:embed/>
                </p:oleObj>
              </mc:Choice>
              <mc:Fallback>
                <p:oleObj name="Equation" r:id="rId7" imgW="1244520" imgH="253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5530" y="3240182"/>
                        <a:ext cx="4271192" cy="871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277281"/>
              </p:ext>
            </p:extLst>
          </p:nvPr>
        </p:nvGraphicFramePr>
        <p:xfrm>
          <a:off x="2754741" y="4152503"/>
          <a:ext cx="3972046" cy="127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" name="Equation" r:id="rId9" imgW="1498320" imgH="482400" progId="Equation.DSMT4">
                  <p:embed/>
                </p:oleObj>
              </mc:Choice>
              <mc:Fallback>
                <p:oleObj name="Equation" r:id="rId9" imgW="1498320" imgH="482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741" y="4152503"/>
                        <a:ext cx="3972046" cy="127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3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8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484052"/>
              </p:ext>
            </p:extLst>
          </p:nvPr>
        </p:nvGraphicFramePr>
        <p:xfrm>
          <a:off x="496888" y="765175"/>
          <a:ext cx="80994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0" name="Equation" r:id="rId3" imgW="3263760" imgH="507960" progId="Equation.DSMT4">
                  <p:embed/>
                </p:oleObj>
              </mc:Choice>
              <mc:Fallback>
                <p:oleObj name="Equation" r:id="rId3" imgW="3263760" imgH="50796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765175"/>
                        <a:ext cx="809942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483129"/>
              </p:ext>
            </p:extLst>
          </p:nvPr>
        </p:nvGraphicFramePr>
        <p:xfrm>
          <a:off x="630238" y="2205038"/>
          <a:ext cx="5294312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1" name="Equation" r:id="rId5" imgW="1854000" imgH="482400" progId="Equation.DSMT4">
                  <p:embed/>
                </p:oleObj>
              </mc:Choice>
              <mc:Fallback>
                <p:oleObj name="Equation" r:id="rId5" imgW="1854000" imgH="482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238" y="2205038"/>
                        <a:ext cx="5294312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274239"/>
              </p:ext>
            </p:extLst>
          </p:nvPr>
        </p:nvGraphicFramePr>
        <p:xfrm>
          <a:off x="647700" y="3644900"/>
          <a:ext cx="5329238" cy="137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2" name="Equation" r:id="rId7" imgW="1866600" imgH="482400" progId="Equation.DSMT4">
                  <p:embed/>
                </p:oleObj>
              </mc:Choice>
              <mc:Fallback>
                <p:oleObj name="Equation" r:id="rId7" imgW="186660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644900"/>
                        <a:ext cx="5329238" cy="1379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876143"/>
              </p:ext>
            </p:extLst>
          </p:nvPr>
        </p:nvGraphicFramePr>
        <p:xfrm>
          <a:off x="487363" y="4941888"/>
          <a:ext cx="3635375" cy="1341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3" name="Equation" r:id="rId9" imgW="1307880" imgH="482400" progId="Equation.DSMT4">
                  <p:embed/>
                </p:oleObj>
              </mc:Choice>
              <mc:Fallback>
                <p:oleObj name="Equation" r:id="rId9" imgW="13078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3" y="4941888"/>
                        <a:ext cx="3635375" cy="1341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3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254040"/>
              </p:ext>
            </p:extLst>
          </p:nvPr>
        </p:nvGraphicFramePr>
        <p:xfrm>
          <a:off x="4716463" y="5229225"/>
          <a:ext cx="33845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4" name="公式" r:id="rId11" imgW="1155199" imgH="215806" progId="Equation.3">
                  <p:embed/>
                </p:oleObj>
              </mc:Choice>
              <mc:Fallback>
                <p:oleObj name="公式" r:id="rId11" imgW="1155199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229225"/>
                        <a:ext cx="3384550" cy="6318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6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330" name="Object 2"/>
          <p:cNvGraphicFramePr>
            <a:graphicFrameLocks noChangeAspect="1"/>
          </p:cNvGraphicFramePr>
          <p:nvPr/>
        </p:nvGraphicFramePr>
        <p:xfrm>
          <a:off x="555625" y="404813"/>
          <a:ext cx="7697788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3" name="Equation" r:id="rId4" imgW="2882900" imgH="711200" progId="Equation.DSMT4">
                  <p:embed/>
                </p:oleObj>
              </mc:Choice>
              <mc:Fallback>
                <p:oleObj name="Equation" r:id="rId4" imgW="28829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" y="404813"/>
                        <a:ext cx="7697788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1" name="Object 3"/>
          <p:cNvGraphicFramePr>
            <a:graphicFrameLocks noChangeAspect="1"/>
          </p:cNvGraphicFramePr>
          <p:nvPr/>
        </p:nvGraphicFramePr>
        <p:xfrm>
          <a:off x="1174750" y="2205038"/>
          <a:ext cx="6413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4" name="Equation" r:id="rId6" imgW="2377512" imgH="236148" progId="Equation.DSMT4">
                  <p:embed/>
                </p:oleObj>
              </mc:Choice>
              <mc:Fallback>
                <p:oleObj name="Equation" r:id="rId6" imgW="2377512" imgH="236148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2205038"/>
                        <a:ext cx="6413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3272132"/>
              </p:ext>
            </p:extLst>
          </p:nvPr>
        </p:nvGraphicFramePr>
        <p:xfrm>
          <a:off x="831850" y="4643438"/>
          <a:ext cx="304641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5" name="Equation" r:id="rId8" imgW="1282680" imgH="457200" progId="Equation.DSMT4">
                  <p:embed/>
                </p:oleObj>
              </mc:Choice>
              <mc:Fallback>
                <p:oleObj name="Equation" r:id="rId8" imgW="128268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4643438"/>
                        <a:ext cx="304641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333" name="Object 5"/>
          <p:cNvGraphicFramePr>
            <a:graphicFrameLocks noChangeAspect="1"/>
          </p:cNvGraphicFramePr>
          <p:nvPr/>
        </p:nvGraphicFramePr>
        <p:xfrm>
          <a:off x="4643438" y="4795838"/>
          <a:ext cx="39671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6" name="公式" r:id="rId10" imgW="1546776" imgH="213288" progId="Equation.3">
                  <p:embed/>
                </p:oleObj>
              </mc:Choice>
              <mc:Fallback>
                <p:oleObj name="公式" r:id="rId10" imgW="1546776" imgH="2132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95838"/>
                        <a:ext cx="396716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3995738" y="4795838"/>
            <a:ext cx="517525" cy="641350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dirty="0"/>
              <a:t>&gt;</a:t>
            </a:r>
          </a:p>
        </p:txBody>
      </p:sp>
      <p:sp>
        <p:nvSpPr>
          <p:cNvPr id="227335" name="AutoShape 7"/>
          <p:cNvSpPr>
            <a:spLocks noChangeArrowheads="1"/>
          </p:cNvSpPr>
          <p:nvPr/>
        </p:nvSpPr>
        <p:spPr bwMode="auto">
          <a:xfrm>
            <a:off x="2124075" y="3787775"/>
            <a:ext cx="1800225" cy="720725"/>
          </a:xfrm>
          <a:prstGeom prst="wedgeRoundRectCallout">
            <a:avLst>
              <a:gd name="adj1" fmla="val 176"/>
              <a:gd name="adj2" fmla="val 11894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/>
              <a:t>拒绝域</a:t>
            </a:r>
          </a:p>
        </p:txBody>
      </p:sp>
      <p:graphicFrame>
        <p:nvGraphicFramePr>
          <p:cNvPr id="227336" name="Object 8"/>
          <p:cNvGraphicFramePr>
            <a:graphicFrameLocks noChangeAspect="1"/>
          </p:cNvGraphicFramePr>
          <p:nvPr/>
        </p:nvGraphicFramePr>
        <p:xfrm>
          <a:off x="1403350" y="2998788"/>
          <a:ext cx="6399213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7" name="Equation" r:id="rId12" imgW="2377512" imgH="236148" progId="Equation.DSMT4">
                  <p:embed/>
                </p:oleObj>
              </mc:Choice>
              <mc:Fallback>
                <p:oleObj name="Equation" r:id="rId12" imgW="2377512" imgH="236148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998788"/>
                        <a:ext cx="6399213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7" name="AutoShape 9"/>
          <p:cNvSpPr>
            <a:spLocks noChangeArrowheads="1"/>
          </p:cNvSpPr>
          <p:nvPr/>
        </p:nvSpPr>
        <p:spPr bwMode="auto">
          <a:xfrm>
            <a:off x="539750" y="3068638"/>
            <a:ext cx="792163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2733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197642"/>
              </p:ext>
            </p:extLst>
          </p:nvPr>
        </p:nvGraphicFramePr>
        <p:xfrm>
          <a:off x="4011613" y="3736975"/>
          <a:ext cx="3022056" cy="733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18" name="Equation" r:id="rId14" imgW="888840" imgH="215640" progId="Equation.DSMT4">
                  <p:embed/>
                </p:oleObj>
              </mc:Choice>
              <mc:Fallback>
                <p:oleObj name="Equation" r:id="rId14" imgW="888840" imgH="2156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1613" y="3736975"/>
                        <a:ext cx="3022056" cy="73317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3419475" y="5805488"/>
            <a:ext cx="2232025" cy="57943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kumimoji="1" lang="zh-CN" altLang="en-US" sz="3200" b="1" dirty="0">
                <a:latin typeface="Times New Roman" pitchFamily="18" charset="0"/>
              </a:rPr>
              <a:t>故接受</a:t>
            </a:r>
            <a:r>
              <a:rPr kumimoji="1" lang="en-US" altLang="zh-CN" sz="3200" b="1" i="1" dirty="0">
                <a:latin typeface="Times New Roman" pitchFamily="18" charset="0"/>
              </a:rPr>
              <a:t>H</a:t>
            </a:r>
            <a:r>
              <a:rPr kumimoji="1" lang="en-US" altLang="zh-CN" sz="3200" b="1" baseline="-25000" dirty="0">
                <a:latin typeface="Times New Roman" pitchFamily="18" charset="0"/>
              </a:rPr>
              <a:t>0</a:t>
            </a:r>
            <a:r>
              <a:rPr kumimoji="1" lang="en-US" altLang="zh-CN" sz="3200" b="1" dirty="0">
                <a:latin typeface="Times New Roman" pitchFamily="18" charset="0"/>
              </a:rPr>
              <a:t> </a:t>
            </a:r>
            <a:r>
              <a:rPr kumimoji="1" lang="en-US" altLang="zh-CN" sz="3200" b="1" baseline="-25000" dirty="0">
                <a:latin typeface="Times New Roman" pitchFamily="18" charset="0"/>
              </a:rPr>
              <a:t> </a:t>
            </a:r>
            <a:endParaRPr kumimoji="1" lang="en-US" altLang="zh-CN" sz="3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7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7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227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27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2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2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4" grpId="0" animBg="1"/>
      <p:bldP spid="227335" grpId="0"/>
      <p:bldP spid="227337" grpId="0" animBg="1"/>
      <p:bldP spid="22733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Box 2"/>
          <p:cNvSpPr txBox="1">
            <a:spLocks noChangeArrowheads="1"/>
          </p:cNvSpPr>
          <p:nvPr/>
        </p:nvSpPr>
        <p:spPr bwMode="auto">
          <a:xfrm flipH="1">
            <a:off x="755650" y="1162050"/>
            <a:ext cx="2978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/>
              <a:t>2 5 18 19 23 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0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666467"/>
              </p:ext>
            </p:extLst>
          </p:nvPr>
        </p:nvGraphicFramePr>
        <p:xfrm>
          <a:off x="3017838" y="579438"/>
          <a:ext cx="2666822" cy="10920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4" name="Equation" r:id="rId3" imgW="1054080" imgH="431640" progId="Equation.DSMT4">
                  <p:embed/>
                </p:oleObj>
              </mc:Choice>
              <mc:Fallback>
                <p:oleObj name="Equation" r:id="rId3" imgW="10540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9438"/>
                        <a:ext cx="2666822" cy="1092049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86717"/>
              </p:ext>
            </p:extLst>
          </p:nvPr>
        </p:nvGraphicFramePr>
        <p:xfrm>
          <a:off x="2022750" y="2048717"/>
          <a:ext cx="4442297" cy="1092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5" name="Equation" r:id="rId5" imgW="1549080" imgH="380880" progId="Equation.DSMT4">
                  <p:embed/>
                </p:oleObj>
              </mc:Choice>
              <mc:Fallback>
                <p:oleObj name="Equation" r:id="rId5" imgW="1549080" imgH="3808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750" y="2048717"/>
                        <a:ext cx="4442297" cy="1092251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36" name="Text Box 4"/>
          <p:cNvSpPr txBox="1">
            <a:spLocks noChangeArrowheads="1"/>
          </p:cNvSpPr>
          <p:nvPr/>
        </p:nvSpPr>
        <p:spPr bwMode="auto">
          <a:xfrm>
            <a:off x="1187450" y="1052513"/>
            <a:ext cx="996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/>
              <a:t>或者</a:t>
            </a:r>
          </a:p>
        </p:txBody>
      </p:sp>
      <p:graphicFrame>
        <p:nvGraphicFramePr>
          <p:cNvPr id="1720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656364"/>
              </p:ext>
            </p:extLst>
          </p:nvPr>
        </p:nvGraphicFramePr>
        <p:xfrm>
          <a:off x="1553369" y="3429000"/>
          <a:ext cx="5634781" cy="1093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7" imgW="2158920" imgH="419040" progId="Equation.DSMT4">
                  <p:embed/>
                </p:oleObj>
              </mc:Choice>
              <mc:Fallback>
                <p:oleObj name="Equation" r:id="rId7" imgW="2158920" imgH="419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3369" y="3429000"/>
                        <a:ext cx="5634781" cy="10936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254266"/>
              </p:ext>
            </p:extLst>
          </p:nvPr>
        </p:nvGraphicFramePr>
        <p:xfrm>
          <a:off x="1935829" y="5062723"/>
          <a:ext cx="2535192" cy="729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9" imgW="838080" imgH="241200" progId="Equation.DSMT4">
                  <p:embed/>
                </p:oleObj>
              </mc:Choice>
              <mc:Fallback>
                <p:oleObj name="Equation" r:id="rId9" imgW="83808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829" y="5062723"/>
                        <a:ext cx="2535192" cy="729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805581"/>
              </p:ext>
            </p:extLst>
          </p:nvPr>
        </p:nvGraphicFramePr>
        <p:xfrm>
          <a:off x="5019675" y="5124450"/>
          <a:ext cx="2407759" cy="72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8" name="Equation" r:id="rId11" imgW="799920" imgH="241200" progId="Equation.DSMT4">
                  <p:embed/>
                </p:oleObj>
              </mc:Choice>
              <mc:Fallback>
                <p:oleObj name="Equation" r:id="rId11" imgW="799920" imgH="24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5124450"/>
                        <a:ext cx="2407759" cy="726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标注 8"/>
          <p:cNvSpPr/>
          <p:nvPr/>
        </p:nvSpPr>
        <p:spPr>
          <a:xfrm>
            <a:off x="6011863" y="620713"/>
            <a:ext cx="2376487" cy="792162"/>
          </a:xfrm>
          <a:prstGeom prst="wedgeRectCallout">
            <a:avLst>
              <a:gd name="adj1" fmla="val -50546"/>
              <a:gd name="adj2" fmla="val 131659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3200" dirty="0"/>
              <a:t>例</a:t>
            </a:r>
            <a:r>
              <a:rPr lang="en-US" altLang="zh-CN" sz="3200" dirty="0"/>
              <a:t>6.1.2</a:t>
            </a:r>
            <a:r>
              <a:rPr lang="zh-CN" altLang="en-US" sz="3200" dirty="0"/>
              <a:t>结论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72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7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6" grpId="0" autoUpdateAnimBg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80168"/>
              </p:ext>
            </p:extLst>
          </p:nvPr>
        </p:nvGraphicFramePr>
        <p:xfrm>
          <a:off x="1114425" y="1484784"/>
          <a:ext cx="1000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公式" r:id="rId3" imgW="406048" imgH="215713" progId="Equation.3">
                  <p:embed/>
                </p:oleObj>
              </mc:Choice>
              <mc:Fallback>
                <p:oleObj name="公式" r:id="rId3" imgW="406048" imgH="2157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484784"/>
                        <a:ext cx="10001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835150" y="1484784"/>
            <a:ext cx="331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i="1">
                <a:latin typeface="Times New Roman" pitchFamily="18" charset="0"/>
              </a:rPr>
              <a:t>X</a:t>
            </a:r>
            <a:r>
              <a:rPr kumimoji="1" lang="zh-CN" altLang="en-US" sz="2800">
                <a:latin typeface="Times New Roman" pitchFamily="18" charset="0"/>
              </a:rPr>
              <a:t>的概率密度为？</a:t>
            </a:r>
          </a:p>
        </p:txBody>
      </p:sp>
      <p:graphicFrame>
        <p:nvGraphicFramePr>
          <p:cNvPr id="2048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3008701"/>
              </p:ext>
            </p:extLst>
          </p:nvPr>
        </p:nvGraphicFramePr>
        <p:xfrm>
          <a:off x="467544" y="1899122"/>
          <a:ext cx="452755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Equation" r:id="rId5" imgW="1587240" imgH="583920" progId="Equation.DSMT4">
                  <p:embed/>
                </p:oleObj>
              </mc:Choice>
              <mc:Fallback>
                <p:oleObj name="Equation" r:id="rId5" imgW="1587240" imgH="5839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99122"/>
                        <a:ext cx="4527550" cy="166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36721"/>
              </p:ext>
            </p:extLst>
          </p:nvPr>
        </p:nvGraphicFramePr>
        <p:xfrm>
          <a:off x="1763713" y="4668838"/>
          <a:ext cx="6037262" cy="182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Equation" r:id="rId7" imgW="2273040" imgH="685800" progId="Equation.DSMT4">
                  <p:embed/>
                </p:oleObj>
              </mc:Choice>
              <mc:Fallback>
                <p:oleObj name="Equation" r:id="rId7" imgW="22730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668838"/>
                        <a:ext cx="6037262" cy="182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229965" y="4409281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似然函数为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07504" y="188640"/>
            <a:ext cx="8928992" cy="1200329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600" b="1" dirty="0">
                <a:latin typeface="黑体" pitchFamily="49" charset="-122"/>
                <a:ea typeface="黑体" pitchFamily="49" charset="-122"/>
              </a:rPr>
              <a:t>(2)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设总体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 ~ U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未知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,...</a:t>
            </a:r>
            <a:r>
              <a:rPr kumimoji="1" lang="en-US" altLang="zh-CN" sz="36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6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是一个样本值，求参数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a, b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的极大似然估计量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07504" y="3645024"/>
            <a:ext cx="8916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</a:rPr>
              <a:t>令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467544" y="3573016"/>
            <a:ext cx="862720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 err="1">
                <a:latin typeface="Times New Roman" pitchFamily="18" charset="0"/>
                <a:ea typeface="楷体_GB2312" pitchFamily="49" charset="-122"/>
              </a:rPr>
              <a:t>min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= min {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,…, 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}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，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 err="1">
                <a:latin typeface="Times New Roman" pitchFamily="18" charset="0"/>
                <a:ea typeface="楷体_GB2312" pitchFamily="49" charset="-122"/>
              </a:rPr>
              <a:t>max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= max {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,…, 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4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04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6" grpId="0" autoUpdateAnimBg="0"/>
      <p:bldP spid="204809" grpId="0" autoUpdateAnimBg="0"/>
      <p:bldP spid="12" grpId="0" animBg="1"/>
      <p:bldP spid="10" grpId="0" autoUpdateAnimBg="0"/>
      <p:bldP spid="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93100"/>
              </p:ext>
            </p:extLst>
          </p:nvPr>
        </p:nvGraphicFramePr>
        <p:xfrm>
          <a:off x="598488" y="1228725"/>
          <a:ext cx="6951662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1" name="Equation" r:id="rId3" imgW="2616120" imgH="482400" progId="Equation.DSMT4">
                  <p:embed/>
                </p:oleObj>
              </mc:Choice>
              <mc:Fallback>
                <p:oleObj name="Equation" r:id="rId3" imgW="2616120" imgH="482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1228725"/>
                        <a:ext cx="6951662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529847"/>
              </p:ext>
            </p:extLst>
          </p:nvPr>
        </p:nvGraphicFramePr>
        <p:xfrm>
          <a:off x="442913" y="2859088"/>
          <a:ext cx="411797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Equation" r:id="rId5" imgW="1549080" imgH="393480" progId="Equation.DSMT4">
                  <p:embed/>
                </p:oleObj>
              </mc:Choice>
              <mc:Fallback>
                <p:oleObj name="Equation" r:id="rId5" imgW="1549080" imgH="393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2859088"/>
                        <a:ext cx="411797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277548"/>
              </p:ext>
            </p:extLst>
          </p:nvPr>
        </p:nvGraphicFramePr>
        <p:xfrm>
          <a:off x="4699000" y="2887663"/>
          <a:ext cx="4049713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Equation" r:id="rId7" imgW="1523880" imgH="393480" progId="Equation.DSMT4">
                  <p:embed/>
                </p:oleObj>
              </mc:Choice>
              <mc:Fallback>
                <p:oleObj name="Equation" r:id="rId7" imgW="1523880" imgH="39348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2887663"/>
                        <a:ext cx="4049713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55650" y="4508500"/>
            <a:ext cx="4800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宋体" pitchFamily="2" charset="-122"/>
              </a:rPr>
              <a:t>∴只能从定义上来分析</a:t>
            </a:r>
            <a:endParaRPr lang="zh-CN" altLang="en-US" sz="3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ext Box 2"/>
          <p:cNvSpPr txBox="1">
            <a:spLocks noChangeArrowheads="1"/>
          </p:cNvSpPr>
          <p:nvPr/>
        </p:nvSpPr>
        <p:spPr bwMode="auto">
          <a:xfrm>
            <a:off x="5220071" y="44624"/>
            <a:ext cx="3848205" cy="1815882"/>
          </a:xfrm>
          <a:prstGeom prst="rect">
            <a:avLst/>
          </a:prstGeom>
          <a:ln/>
          <a:ex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(1)</a:t>
            </a:r>
            <a:r>
              <a:rPr kumimoji="1" lang="en-US" altLang="zh-CN" sz="2800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iff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 ≤ </a:t>
            </a:r>
            <a:r>
              <a:rPr kumimoji="1" lang="en-US" altLang="zh-CN" sz="2800" i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min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且</a:t>
            </a:r>
            <a:r>
              <a:rPr kumimoji="1" lang="en-US" altLang="zh-CN" sz="2800" i="1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2800" i="1" baseline="-25000" dirty="0" err="1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max</a:t>
            </a:r>
            <a:r>
              <a:rPr kumimoji="1" lang="en-US" altLang="zh-CN" sz="2800" i="1" baseline="-250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≤ b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时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,L 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≠0 (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且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越大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越小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越大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(2) else </a:t>
            </a:r>
            <a:r>
              <a:rPr kumimoji="1" lang="en-US" altLang="zh-CN" sz="2800" i="1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=0</a:t>
            </a:r>
            <a:r>
              <a:rPr kumimoji="1" lang="zh-CN" altLang="en-US" sz="2800" dirty="0">
                <a:latin typeface="Times New Roman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800" dirty="0">
              <a:latin typeface="Times New Roman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084560" y="3815577"/>
            <a:ext cx="12618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所以取</a:t>
            </a:r>
          </a:p>
        </p:txBody>
      </p:sp>
      <p:graphicFrame>
        <p:nvGraphicFramePr>
          <p:cNvPr id="2058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1467597"/>
              </p:ext>
            </p:extLst>
          </p:nvPr>
        </p:nvGraphicFramePr>
        <p:xfrm>
          <a:off x="2380286" y="3645024"/>
          <a:ext cx="3631874" cy="860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Equation" r:id="rId4" imgW="965160" imgH="228600" progId="Equation.DSMT4">
                  <p:embed/>
                </p:oleObj>
              </mc:Choice>
              <mc:Fallback>
                <p:oleObj name="Equation" r:id="rId4" imgW="9651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286" y="3645024"/>
                        <a:ext cx="3631874" cy="86021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91856" y="4630462"/>
            <a:ext cx="6980238" cy="675407"/>
            <a:chOff x="326" y="2464"/>
            <a:chExt cx="4378" cy="373"/>
          </a:xfrm>
        </p:grpSpPr>
        <p:sp>
          <p:nvSpPr>
            <p:cNvPr id="9227" name="Text Box 8"/>
            <p:cNvSpPr txBox="1">
              <a:spLocks noChangeArrowheads="1"/>
            </p:cNvSpPr>
            <p:nvPr/>
          </p:nvSpPr>
          <p:spPr bwMode="auto">
            <a:xfrm>
              <a:off x="326" y="2516"/>
              <a:ext cx="101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则对满足</a:t>
              </a:r>
            </a:p>
          </p:txBody>
        </p:sp>
        <p:graphicFrame>
          <p:nvGraphicFramePr>
            <p:cNvPr id="922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56560625"/>
                </p:ext>
              </p:extLst>
            </p:nvPr>
          </p:nvGraphicFramePr>
          <p:xfrm>
            <a:off x="1320" y="2531"/>
            <a:ext cx="183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34" name="Equation" r:id="rId6" imgW="1002960" imgH="190440" progId="Equation.DSMT4">
                    <p:embed/>
                  </p:oleObj>
                </mc:Choice>
                <mc:Fallback>
                  <p:oleObj name="Equation" r:id="rId6" imgW="1002960" imgH="1904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0" y="2531"/>
                          <a:ext cx="183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Text Box 10"/>
            <p:cNvSpPr txBox="1">
              <a:spLocks noChangeArrowheads="1"/>
            </p:cNvSpPr>
            <p:nvPr/>
          </p:nvSpPr>
          <p:spPr bwMode="auto">
            <a:xfrm>
              <a:off x="3195" y="2464"/>
              <a:ext cx="150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的一切 </a:t>
              </a:r>
              <a:r>
                <a:rPr kumimoji="1" lang="en-US" altLang="zh-CN" sz="2800" i="1"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a &lt; b</a:t>
              </a:r>
              <a:r>
                <a:rPr kumimoji="1" lang="en-US" altLang="zh-CN" sz="2800"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 ,</a:t>
              </a:r>
              <a:r>
                <a:rPr kumimoji="1" lang="en-US" altLang="zh-CN" sz="3600">
                  <a:latin typeface="Times New Roman" pitchFamily="18" charset="0"/>
                  <a:ea typeface="楷体_GB2312" pitchFamily="49" charset="-122"/>
                  <a:cs typeface="Times New Roman" panose="02020603050405020304" pitchFamily="18" charset="0"/>
                </a:rPr>
                <a:t> </a:t>
              </a:r>
            </a:p>
          </p:txBody>
        </p:sp>
      </p:grpSp>
      <p:graphicFrame>
        <p:nvGraphicFramePr>
          <p:cNvPr id="2058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6384715"/>
              </p:ext>
            </p:extLst>
          </p:nvPr>
        </p:nvGraphicFramePr>
        <p:xfrm>
          <a:off x="2357185" y="5327075"/>
          <a:ext cx="4227120" cy="1219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" name="Equation" r:id="rId8" imgW="1320480" imgH="380880" progId="Equation.DSMT4">
                  <p:embed/>
                </p:oleObj>
              </mc:Choice>
              <mc:Fallback>
                <p:oleObj name="Equation" r:id="rId8" imgW="1320480" imgH="3808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185" y="5327075"/>
                        <a:ext cx="4227120" cy="1219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36" name="Text Box 12"/>
          <p:cNvSpPr txBox="1">
            <a:spLocks noChangeArrowheads="1"/>
          </p:cNvSpPr>
          <p:nvPr/>
        </p:nvSpPr>
        <p:spPr bwMode="auto">
          <a:xfrm>
            <a:off x="1131763" y="57052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都有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354435" y="2679303"/>
            <a:ext cx="655272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流程图: 联系 4"/>
          <p:cNvSpPr/>
          <p:nvPr/>
        </p:nvSpPr>
        <p:spPr>
          <a:xfrm>
            <a:off x="3275856" y="2607295"/>
            <a:ext cx="166811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流程图: 联系 15"/>
          <p:cNvSpPr/>
          <p:nvPr/>
        </p:nvSpPr>
        <p:spPr>
          <a:xfrm>
            <a:off x="5508104" y="2607295"/>
            <a:ext cx="166811" cy="1440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60323" y="2823319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64579" y="2823319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endParaRPr lang="zh-CN" altLang="en-US" sz="24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814568" y="2679303"/>
            <a:ext cx="2543075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01175" y="2687288"/>
            <a:ext cx="2439887" cy="0"/>
          </a:xfrm>
          <a:prstGeom prst="straightConnector1">
            <a:avLst/>
          </a:prstGeom>
          <a:ln w="5715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联系 20"/>
          <p:cNvSpPr/>
          <p:nvPr/>
        </p:nvSpPr>
        <p:spPr>
          <a:xfrm>
            <a:off x="4355975" y="2564904"/>
            <a:ext cx="252000" cy="252000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47864" y="213285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落入该区间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87624" y="2348880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取值区间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34580" y="2339588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取值区间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613208"/>
              </p:ext>
            </p:extLst>
          </p:nvPr>
        </p:nvGraphicFramePr>
        <p:xfrm>
          <a:off x="86582" y="121332"/>
          <a:ext cx="4989474" cy="1507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" name="Equation" r:id="rId10" imgW="2273040" imgH="685800" progId="Equation.DSMT4">
                  <p:embed/>
                </p:oleObj>
              </mc:Choice>
              <mc:Fallback>
                <p:oleObj name="Equation" r:id="rId10" imgW="2273040" imgH="685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82" y="121332"/>
                        <a:ext cx="4989474" cy="15074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0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05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0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0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6" grpId="0" animBg="1" autoUpdateAnimBg="0"/>
      <p:bldP spid="205829" grpId="0" autoUpdateAnimBg="0"/>
      <p:bldP spid="205836" grpId="0" autoUpdateAnimBg="0"/>
      <p:bldP spid="5" grpId="0" animBg="1"/>
      <p:bldP spid="16" grpId="0" animBg="1"/>
      <p:bldP spid="7" grpId="0"/>
      <p:bldP spid="19" grpId="0"/>
      <p:bldP spid="21" grpId="0" animBg="1"/>
      <p:bldP spid="10" grpId="0"/>
      <p:bldP spid="23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Text Box 2"/>
          <p:cNvSpPr txBox="1">
            <a:spLocks noChangeArrowheads="1"/>
          </p:cNvSpPr>
          <p:nvPr/>
        </p:nvSpPr>
        <p:spPr bwMode="auto">
          <a:xfrm>
            <a:off x="1619250" y="1125538"/>
            <a:ext cx="641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068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38684"/>
              </p:ext>
            </p:extLst>
          </p:nvPr>
        </p:nvGraphicFramePr>
        <p:xfrm>
          <a:off x="2519643" y="906016"/>
          <a:ext cx="3798473" cy="8996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6" name="Equation" r:id="rId3" imgW="965160" imgH="228600" progId="Equation.DSMT4">
                  <p:embed/>
                </p:oleObj>
              </mc:Choice>
              <mc:Fallback>
                <p:oleObj name="Equation" r:id="rId3" imgW="96516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643" y="906016"/>
                        <a:ext cx="3798473" cy="8996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619250" y="2133600"/>
            <a:ext cx="5441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是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 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b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的极大似然估计值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  <p:graphicFrame>
        <p:nvGraphicFramePr>
          <p:cNvPr id="2068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14087"/>
              </p:ext>
            </p:extLst>
          </p:nvPr>
        </p:nvGraphicFramePr>
        <p:xfrm>
          <a:off x="2376002" y="3326086"/>
          <a:ext cx="4698839" cy="1233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7" name="Equation" r:id="rId5" imgW="1498320" imgH="393480" progId="Equation.DSMT4">
                  <p:embed/>
                </p:oleObj>
              </mc:Choice>
              <mc:Fallback>
                <p:oleObj name="Equation" r:id="rId5" imgW="149832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002" y="3326086"/>
                        <a:ext cx="4698839" cy="1233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4" name="Text Box 6"/>
          <p:cNvSpPr txBox="1">
            <a:spLocks noChangeArrowheads="1"/>
          </p:cNvSpPr>
          <p:nvPr/>
        </p:nvSpPr>
        <p:spPr bwMode="auto">
          <a:xfrm>
            <a:off x="1476375" y="5013325"/>
            <a:ext cx="635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分别是 </a:t>
            </a:r>
            <a:r>
              <a:rPr kumimoji="1" lang="en-US" altLang="zh-CN" sz="3600" i="1" dirty="0">
                <a:latin typeface="Times New Roman" pitchFamily="18" charset="0"/>
                <a:ea typeface="楷体_GB2312" pitchFamily="49" charset="-122"/>
              </a:rPr>
              <a:t>a , b </a:t>
            </a:r>
            <a:r>
              <a:rPr kumimoji="1" lang="zh-CN" altLang="en-US" sz="3600" dirty="0">
                <a:latin typeface="Times New Roman" pitchFamily="18" charset="0"/>
                <a:ea typeface="楷体_GB2312" pitchFamily="49" charset="-122"/>
              </a:rPr>
              <a:t>的极大似然估计量</a:t>
            </a:r>
            <a:r>
              <a:rPr kumimoji="1" lang="en-US" altLang="zh-CN" sz="3600" dirty="0">
                <a:latin typeface="Times New Roman" pitchFamily="18" charset="0"/>
                <a:ea typeface="楷体_GB2312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0" grpId="0" autoUpdateAnimBg="0"/>
      <p:bldP spid="206852" grpId="0" autoUpdateAnimBg="0"/>
      <p:bldP spid="20685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395535" y="476672"/>
            <a:ext cx="8640961" cy="1077218"/>
          </a:xfrm>
          <a:prstGeom prst="rect">
            <a:avLst/>
          </a:prstGeom>
          <a:ln/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4 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设总体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 ~ G 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),  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baseline="-25000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en-US" altLang="zh-CN" sz="3200" dirty="0">
                <a:latin typeface="Times New Roman" pitchFamily="18" charset="0"/>
                <a:ea typeface="楷体_GB2312" pitchFamily="49" charset="-122"/>
              </a:rPr>
              <a:t>,...</a:t>
            </a:r>
            <a:r>
              <a:rPr kumimoji="1" lang="en-US" altLang="zh-CN" sz="3200" i="1" dirty="0" err="1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3200" i="1" baseline="-25000" dirty="0" err="1"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是来自</a:t>
            </a:r>
            <a:r>
              <a:rPr kumimoji="1" lang="en-US" altLang="zh-CN" sz="3200" i="1" dirty="0"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zh-CN" altLang="en-US" sz="3200" dirty="0">
                <a:latin typeface="Times New Roman" pitchFamily="18" charset="0"/>
                <a:ea typeface="楷体_GB2312" pitchFamily="49" charset="-122"/>
              </a:rPr>
              <a:t>的一个样本值，</a:t>
            </a:r>
            <a:r>
              <a:rPr kumimoji="1" lang="zh-CN" altLang="en-US" sz="3200" dirty="0">
                <a:latin typeface="Times New Roman" pitchFamily="18" charset="0"/>
              </a:rPr>
              <a:t>试求参数</a:t>
            </a:r>
            <a:r>
              <a:rPr kumimoji="1" lang="en-US" altLang="zh-CN" sz="3200" i="1" dirty="0">
                <a:latin typeface="Times New Roman" pitchFamily="18" charset="0"/>
              </a:rPr>
              <a:t>p</a:t>
            </a:r>
            <a:r>
              <a:rPr kumimoji="1" lang="zh-CN" altLang="en-US" sz="3200" dirty="0">
                <a:latin typeface="Times New Roman" pitchFamily="18" charset="0"/>
              </a:rPr>
              <a:t>与</a:t>
            </a:r>
            <a:r>
              <a:rPr kumimoji="1" lang="en-US" altLang="zh-CN" sz="3200" i="1" dirty="0">
                <a:latin typeface="Times New Roman" pitchFamily="18" charset="0"/>
              </a:rPr>
              <a:t>EX</a:t>
            </a:r>
            <a:r>
              <a:rPr kumimoji="1" lang="zh-CN" altLang="en-US" sz="3200" dirty="0">
                <a:latin typeface="Times New Roman" pitchFamily="18" charset="0"/>
              </a:rPr>
              <a:t>的极大似然估计</a:t>
            </a:r>
            <a:r>
              <a:rPr kumimoji="1" lang="en-US" altLang="zh-CN" sz="3200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755650" y="1989138"/>
          <a:ext cx="30194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1" name="公式" r:id="rId4" imgW="1256755" imgH="215806" progId="Equation.3">
                  <p:embed/>
                </p:oleObj>
              </mc:Choice>
              <mc:Fallback>
                <p:oleObj name="公式" r:id="rId4" imgW="1256755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989138"/>
                        <a:ext cx="3019425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27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8616353"/>
              </p:ext>
            </p:extLst>
          </p:nvPr>
        </p:nvGraphicFramePr>
        <p:xfrm>
          <a:off x="2279650" y="2581275"/>
          <a:ext cx="511016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Equation" r:id="rId6" imgW="1942920" imgH="215640" progId="Equation.DSMT4">
                  <p:embed/>
                </p:oleObj>
              </mc:Choice>
              <mc:Fallback>
                <p:oleObj name="Equation" r:id="rId6" imgW="1942920" imgH="215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581275"/>
                        <a:ext cx="511016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1331913" y="3141663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itchFamily="18" charset="0"/>
              </a:rPr>
              <a:t>故似然函数为</a:t>
            </a:r>
          </a:p>
        </p:txBody>
      </p:sp>
      <p:graphicFrame>
        <p:nvGraphicFramePr>
          <p:cNvPr id="20275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0289596"/>
              </p:ext>
            </p:extLst>
          </p:nvPr>
        </p:nvGraphicFramePr>
        <p:xfrm>
          <a:off x="1947863" y="3640138"/>
          <a:ext cx="60102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Equation" r:id="rId8" imgW="2286000" imgH="457200" progId="Equation.DSMT4">
                  <p:embed/>
                </p:oleObj>
              </mc:Choice>
              <mc:Fallback>
                <p:oleObj name="Equation" r:id="rId8" imgW="22860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7863" y="3640138"/>
                        <a:ext cx="60102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532154"/>
              </p:ext>
            </p:extLst>
          </p:nvPr>
        </p:nvGraphicFramePr>
        <p:xfrm>
          <a:off x="1493838" y="4968875"/>
          <a:ext cx="6859587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Equation" r:id="rId10" imgW="2425680" imgH="431640" progId="Equation.DSMT4">
                  <p:embed/>
                </p:oleObj>
              </mc:Choice>
              <mc:Fallback>
                <p:oleObj name="Equation" r:id="rId10" imgW="2425680" imgH="4316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4968875"/>
                        <a:ext cx="6859587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animBg="1" autoUpdateAnimBg="0"/>
      <p:bldP spid="202758" grpId="0" autoUpdateAnimBg="0"/>
    </p:bldLst>
  </p:timing>
</p:sld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2106</TotalTime>
  <Words>698</Words>
  <Application>Microsoft Office PowerPoint</Application>
  <PresentationFormat>全屏显示(4:3)</PresentationFormat>
  <Paragraphs>98</Paragraphs>
  <Slides>32</Slides>
  <Notes>5</Notes>
  <HiddenSlides>6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Arial Unicode MS</vt:lpstr>
      <vt:lpstr>Math1</vt:lpstr>
      <vt:lpstr>黑体</vt:lpstr>
      <vt:lpstr>华文新魏</vt:lpstr>
      <vt:lpstr>华文行楷</vt:lpstr>
      <vt:lpstr>楷体_GB2312</vt:lpstr>
      <vt:lpstr>宋体</vt:lpstr>
      <vt:lpstr>Arial</vt:lpstr>
      <vt:lpstr>Calibri</vt:lpstr>
      <vt:lpstr>Symbol</vt:lpstr>
      <vt:lpstr>Tahoma</vt:lpstr>
      <vt:lpstr>Times New Roman</vt:lpstr>
      <vt:lpstr>Wingdings</vt:lpstr>
      <vt:lpstr>1_Blends</vt:lpstr>
      <vt:lpstr>ps</vt:lpstr>
      <vt:lpstr>Visio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 率 统 计</dc:title>
  <dc:creator>Administrator</dc:creator>
  <cp:lastModifiedBy>Dongxiao Yu</cp:lastModifiedBy>
  <cp:revision>156</cp:revision>
  <cp:lastPrinted>1601-01-01T00:00:00Z</cp:lastPrinted>
  <dcterms:created xsi:type="dcterms:W3CDTF">2006-12-31T12:51:38Z</dcterms:created>
  <dcterms:modified xsi:type="dcterms:W3CDTF">2022-12-07T02:44:18Z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