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52a97a03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52a97a03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5f41fea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5f41fe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5f41fea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5f41fea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2a97a0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52a97a0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52a97a03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52a97a03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52a97a0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52a97a0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9a6bf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9a6bf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799f821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799f821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52a97a0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52a97a0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59a6bf2a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59a6bf2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59a6bf2a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59a6bf2a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7.png"/><Relationship Id="rId13" Type="http://schemas.openxmlformats.org/officeDocument/2006/relationships/image" Target="../media/image14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5" Type="http://schemas.openxmlformats.org/officeDocument/2006/relationships/image" Target="../media/image8.jpg"/><Relationship Id="rId14" Type="http://schemas.openxmlformats.org/officeDocument/2006/relationships/image" Target="../media/image18.png"/><Relationship Id="rId17" Type="http://schemas.openxmlformats.org/officeDocument/2006/relationships/image" Target="../media/image19.png"/><Relationship Id="rId16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18" Type="http://schemas.openxmlformats.org/officeDocument/2006/relationships/image" Target="../media/image20.jpg"/><Relationship Id="rId7" Type="http://schemas.openxmlformats.org/officeDocument/2006/relationships/image" Target="../media/image22.jp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in Geology Projects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Olawale Ibrahim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275300" y="8156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800">
                <a:solidFill>
                  <a:srgbClr val="38761D"/>
                </a:solidFill>
              </a:rPr>
              <a:t>Notebook Demonstrations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275300" y="8156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800">
                <a:solidFill>
                  <a:schemeClr val="accent1"/>
                </a:solidFill>
              </a:rPr>
              <a:t>DEPLOYMENT</a:t>
            </a:r>
            <a:endParaRPr b="1"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275300" y="8156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800">
                <a:solidFill>
                  <a:srgbClr val="434343"/>
                </a:solidFill>
              </a:rPr>
              <a:t>Q&amp;A</a:t>
            </a:r>
            <a:endParaRPr b="1" sz="4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 Quick Distinction</a:t>
            </a:r>
            <a:endParaRPr sz="2020"/>
          </a:p>
        </p:txBody>
      </p:sp>
      <p:sp>
        <p:nvSpPr>
          <p:cNvPr id="61" name="Google Shape;61;p14"/>
          <p:cNvSpPr/>
          <p:nvPr/>
        </p:nvSpPr>
        <p:spPr>
          <a:xfrm>
            <a:off x="416275" y="2858100"/>
            <a:ext cx="1634100" cy="1634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273425" y="964575"/>
            <a:ext cx="1520400" cy="15204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391550" y="2894375"/>
            <a:ext cx="1634100" cy="1634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486850" y="964575"/>
            <a:ext cx="1520400" cy="15204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1219450"/>
            <a:ext cx="1574700" cy="158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Simulates human intelligence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Might not be dependent on data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Uses different types of systems, expert, intelligent systems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Examples chatbots, IoT applications, robotics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562300" y="1219450"/>
            <a:ext cx="1634100" cy="158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Subset of AI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Heavily dependent on data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Involves prediction, training algorithms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Email spam filters, recommendation systems, predictive applications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216150" y="2764700"/>
            <a:ext cx="1574700" cy="158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Involves different techniques like statistics, machine learning, data mining for studying and understanding data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Involves using predictive model to solve identified problems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It involves data analysis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466750" y="2764700"/>
            <a:ext cx="1634100" cy="158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Mainly involves analysis of data to identify trends, patterns, for decision making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Does not involve the use of predictive model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AutoNum type="arabicPeriod"/>
            </a:pPr>
            <a:r>
              <a:rPr lang="en" sz="600">
                <a:solidFill>
                  <a:schemeClr val="dk2"/>
                </a:solidFill>
              </a:rPr>
              <a:t>It is a tool in data science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Need for Data Science in Geoscience Projects</a:t>
            </a:r>
            <a:endParaRPr sz="202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996425"/>
            <a:ext cx="8520600" cy="3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data, more insights, better interpretation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Solve time demanding and repetitive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Cost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First, second order interpretation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check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A caveat to bear in mind: Data Science or Machine Learning is not posed as a replacement for the geoscientist, but in the hands of the right geoscientist, a powerful tool to make great improvements</a:t>
            </a:r>
            <a:endParaRPr i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9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The </a:t>
            </a:r>
            <a:r>
              <a:rPr lang="en" sz="2020"/>
              <a:t>Peculiarity of Data Science in Geoscience Projects</a:t>
            </a:r>
            <a:endParaRPr sz="202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732425"/>
            <a:ext cx="8520600" cy="3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Nature of the data and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File formats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Nature of tools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Licensing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Information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Integration with existing workflows and tools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Applications, projects,...</a:t>
            </a:r>
            <a:endParaRPr sz="202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68325" y="1193275"/>
            <a:ext cx="27630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Seismic horizon picking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Seismic denoising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Fault picking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Petrophysical interpretation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Well log interpretation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Sedimentology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Palynology</a:t>
            </a:r>
            <a:endParaRPr sz="9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150" y="1942762"/>
            <a:ext cx="1954800" cy="14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1350" y="785977"/>
            <a:ext cx="2624726" cy="105458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781150" y="4533400"/>
            <a:ext cx="12678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489" y="1133025"/>
            <a:ext cx="1925726" cy="19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4900" y="3511064"/>
            <a:ext cx="3186001" cy="110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7">
            <a:alphaModFix/>
          </a:blip>
          <a:srcRect b="3796" l="5593" r="-30734" t="7290"/>
          <a:stretch/>
        </p:blipFill>
        <p:spPr>
          <a:xfrm>
            <a:off x="7664250" y="2046325"/>
            <a:ext cx="1501825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3153152"/>
            <a:ext cx="3517848" cy="182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/>
              <a:t>TEA BREAK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Science </a:t>
            </a:r>
            <a:r>
              <a:rPr lang="en"/>
              <a:t>End-to-End workflow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365800" y="1506225"/>
            <a:ext cx="837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845849" y="1369700"/>
            <a:ext cx="888300" cy="6900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ETL (Extract, Transform, Load)</a:t>
            </a:r>
            <a:endParaRPr sz="12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304772" y="1369688"/>
            <a:ext cx="888300" cy="6900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Data Cleaning</a:t>
            </a:r>
            <a:endParaRPr sz="12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848700" y="1360675"/>
            <a:ext cx="938700" cy="6900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Exploratory Data Analysis</a:t>
            </a:r>
            <a:endParaRPr sz="12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6156874" y="1350775"/>
            <a:ext cx="938700" cy="6900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Data Preparation</a:t>
            </a:r>
            <a:endParaRPr sz="120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7712135" y="1350778"/>
            <a:ext cx="888300" cy="6900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Predictive Analysis</a:t>
            </a:r>
            <a:endParaRPr sz="12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725586" y="2852851"/>
            <a:ext cx="888300" cy="6900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Model Evaluation</a:t>
            </a:r>
            <a:endParaRPr sz="12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7725565" y="4112761"/>
            <a:ext cx="888300" cy="6900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Model/Solution Deployment</a:t>
            </a:r>
            <a:endParaRPr sz="1200"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88924" y="2541725"/>
            <a:ext cx="888300" cy="6900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Problem</a:t>
            </a:r>
            <a:endParaRPr sz="1200"/>
          </a:p>
        </p:txBody>
      </p:sp>
      <p:cxnSp>
        <p:nvCxnSpPr>
          <p:cNvPr id="114" name="Google Shape;114;p19"/>
          <p:cNvCxnSpPr>
            <a:stCxn id="106" idx="3"/>
            <a:endCxn id="107" idx="1"/>
          </p:cNvCxnSpPr>
          <p:nvPr/>
        </p:nvCxnSpPr>
        <p:spPr>
          <a:xfrm>
            <a:off x="2734149" y="1714700"/>
            <a:ext cx="5706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stCxn id="107" idx="3"/>
          </p:cNvCxnSpPr>
          <p:nvPr/>
        </p:nvCxnSpPr>
        <p:spPr>
          <a:xfrm>
            <a:off x="4193072" y="1714688"/>
            <a:ext cx="6555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08" idx="3"/>
            <a:endCxn id="109" idx="1"/>
          </p:cNvCxnSpPr>
          <p:nvPr/>
        </p:nvCxnSpPr>
        <p:spPr>
          <a:xfrm flipH="1" rot="10800000">
            <a:off x="5787400" y="1695775"/>
            <a:ext cx="369600" cy="9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stCxn id="109" idx="3"/>
            <a:endCxn id="110" idx="1"/>
          </p:cNvCxnSpPr>
          <p:nvPr/>
        </p:nvCxnSpPr>
        <p:spPr>
          <a:xfrm>
            <a:off x="7095574" y="1695775"/>
            <a:ext cx="6165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>
            <a:stCxn id="110" idx="2"/>
            <a:endCxn id="111" idx="0"/>
          </p:cNvCxnSpPr>
          <p:nvPr/>
        </p:nvCxnSpPr>
        <p:spPr>
          <a:xfrm>
            <a:off x="8156285" y="2040778"/>
            <a:ext cx="13500" cy="812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>
            <a:endCxn id="112" idx="0"/>
          </p:cNvCxnSpPr>
          <p:nvPr/>
        </p:nvCxnSpPr>
        <p:spPr>
          <a:xfrm>
            <a:off x="8167915" y="3540961"/>
            <a:ext cx="1800" cy="571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>
            <a:stCxn id="111" idx="1"/>
            <a:endCxn id="106" idx="2"/>
          </p:cNvCxnSpPr>
          <p:nvPr/>
        </p:nvCxnSpPr>
        <p:spPr>
          <a:xfrm rot="10800000">
            <a:off x="2289886" y="2059651"/>
            <a:ext cx="5435700" cy="11382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 flipH="1">
            <a:off x="5262525" y="3194950"/>
            <a:ext cx="2468400" cy="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 rot="10800000">
            <a:off x="2291575" y="2507575"/>
            <a:ext cx="0" cy="39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/>
          <p:nvPr/>
        </p:nvCxnSpPr>
        <p:spPr>
          <a:xfrm rot="10800000">
            <a:off x="8377350" y="2043300"/>
            <a:ext cx="4500" cy="81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>
            <a:stCxn id="113" idx="0"/>
            <a:endCxn id="106" idx="1"/>
          </p:cNvCxnSpPr>
          <p:nvPr/>
        </p:nvCxnSpPr>
        <p:spPr>
          <a:xfrm rot="-5400000">
            <a:off x="875874" y="1571825"/>
            <a:ext cx="827100" cy="1112700"/>
          </a:xfrm>
          <a:prstGeom prst="bentConnector2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/>
          <p:nvPr/>
        </p:nvCxnSpPr>
        <p:spPr>
          <a:xfrm rot="10800000">
            <a:off x="733075" y="2111625"/>
            <a:ext cx="0" cy="177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/>
          <p:nvPr/>
        </p:nvCxnSpPr>
        <p:spPr>
          <a:xfrm flipH="1" rot="10800000">
            <a:off x="1212800" y="1711125"/>
            <a:ext cx="218400" cy="4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 txBox="1"/>
          <p:nvPr/>
        </p:nvSpPr>
        <p:spPr>
          <a:xfrm>
            <a:off x="8169775" y="3768450"/>
            <a:ext cx="728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Happy model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340375" y="2002375"/>
            <a:ext cx="728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Optimize model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7057225" y="2824163"/>
            <a:ext cx="7284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Need more data?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240100" y="4073425"/>
            <a:ext cx="29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288925" y="4487650"/>
            <a:ext cx="5123100" cy="3915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/>
              <a:t>Worth noting: </a:t>
            </a:r>
            <a:r>
              <a:rPr b="1" lang="en" sz="800">
                <a:solidFill>
                  <a:srgbClr val="38761D"/>
                </a:solidFill>
              </a:rPr>
              <a:t>Efficiency</a:t>
            </a:r>
            <a:r>
              <a:rPr lang="en" sz="800"/>
              <a:t> and </a:t>
            </a:r>
            <a:r>
              <a:rPr b="1" lang="en" sz="800">
                <a:solidFill>
                  <a:srgbClr val="38761D"/>
                </a:solidFill>
              </a:rPr>
              <a:t>automation</a:t>
            </a:r>
            <a:r>
              <a:rPr lang="en" sz="800"/>
              <a:t> is key behind the entire workflow and its processes.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642150" y="268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/>
              <a:t>An Aggregation of Tools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75" y="1925125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0" y="1021750"/>
            <a:ext cx="1905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075" y="2902563"/>
            <a:ext cx="19431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4075" y="985275"/>
            <a:ext cx="19050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9300" y="1891788"/>
            <a:ext cx="9048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64300" y="959750"/>
            <a:ext cx="19050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48450" y="2070300"/>
            <a:ext cx="10477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75538" y="2124575"/>
            <a:ext cx="2221300" cy="11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1075" y="3835350"/>
            <a:ext cx="1693919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49796" y="3460725"/>
            <a:ext cx="1401554" cy="5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16974" y="2124574"/>
            <a:ext cx="1943100" cy="90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52550" y="1164200"/>
            <a:ext cx="1269575" cy="6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140125" y="3166725"/>
            <a:ext cx="181995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3275" y="3217000"/>
            <a:ext cx="1047750" cy="53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589298" y="3124732"/>
            <a:ext cx="1515300" cy="484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627125" y="959750"/>
            <a:ext cx="1307113" cy="130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194675"/>
            <a:ext cx="63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The Nature of Extract, Transform, Load (ETL)</a:t>
            </a:r>
            <a:endParaRPr sz="2020"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13" y="2477400"/>
            <a:ext cx="1868826" cy="10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type="title"/>
          </p:nvPr>
        </p:nvSpPr>
        <p:spPr>
          <a:xfrm>
            <a:off x="289925" y="1063200"/>
            <a:ext cx="25476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Structured Data</a:t>
            </a:r>
            <a:endParaRPr sz="2020"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7042200" y="2333300"/>
            <a:ext cx="15051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>
                <a:solidFill>
                  <a:schemeClr val="accent1"/>
                </a:solidFill>
              </a:rPr>
              <a:t>Suitable Format</a:t>
            </a:r>
            <a:endParaRPr sz="1420">
              <a:solidFill>
                <a:schemeClr val="accent1"/>
              </a:solidFill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289925" y="4259150"/>
            <a:ext cx="25476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Unstructured</a:t>
            </a:r>
            <a:r>
              <a:rPr lang="en" sz="2020"/>
              <a:t> Data</a:t>
            </a:r>
            <a:endParaRPr sz="2020"/>
          </a:p>
        </p:txBody>
      </p:sp>
      <p:sp>
        <p:nvSpPr>
          <p:cNvPr id="162" name="Google Shape;162;p21"/>
          <p:cNvSpPr txBox="1"/>
          <p:nvPr/>
        </p:nvSpPr>
        <p:spPr>
          <a:xfrm>
            <a:off x="3442450" y="3425350"/>
            <a:ext cx="1596900" cy="70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Reports, pdfs, image formats; jpegs, pngs, tiffs, difficult to work with, big data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442450" y="1743113"/>
            <a:ext cx="1596900" cy="706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Tabular data; csvs, excel files, easier to work with, less storage required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64" name="Google Shape;164;p21"/>
          <p:cNvCxnSpPr>
            <a:endCxn id="160" idx="1"/>
          </p:cNvCxnSpPr>
          <p:nvPr/>
        </p:nvCxnSpPr>
        <p:spPr>
          <a:xfrm>
            <a:off x="5043900" y="2099450"/>
            <a:ext cx="19983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>
            <a:stCxn id="162" idx="3"/>
            <a:endCxn id="160" idx="1"/>
          </p:cNvCxnSpPr>
          <p:nvPr/>
        </p:nvCxnSpPr>
        <p:spPr>
          <a:xfrm flipH="1" rot="10800000">
            <a:off x="5039350" y="2619700"/>
            <a:ext cx="2002800" cy="11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>
            <a:stCxn id="159" idx="2"/>
            <a:endCxn id="158" idx="0"/>
          </p:cNvCxnSpPr>
          <p:nvPr/>
        </p:nvCxnSpPr>
        <p:spPr>
          <a:xfrm>
            <a:off x="1563725" y="1635900"/>
            <a:ext cx="0" cy="8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1"/>
          <p:cNvCxnSpPr>
            <a:stCxn id="161" idx="0"/>
            <a:endCxn id="158" idx="2"/>
          </p:cNvCxnSpPr>
          <p:nvPr/>
        </p:nvCxnSpPr>
        <p:spPr>
          <a:xfrm rot="10800000">
            <a:off x="1563725" y="3528950"/>
            <a:ext cx="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1"/>
          <p:cNvCxnSpPr>
            <a:stCxn id="161" idx="3"/>
            <a:endCxn id="162" idx="2"/>
          </p:cNvCxnSpPr>
          <p:nvPr/>
        </p:nvCxnSpPr>
        <p:spPr>
          <a:xfrm flipH="1" rot="10800000">
            <a:off x="2837525" y="4131800"/>
            <a:ext cx="14034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>
            <a:stCxn id="159" idx="3"/>
            <a:endCxn id="163" idx="0"/>
          </p:cNvCxnSpPr>
          <p:nvPr/>
        </p:nvCxnSpPr>
        <p:spPr>
          <a:xfrm>
            <a:off x="2837525" y="1349550"/>
            <a:ext cx="14034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/>
          <p:nvPr/>
        </p:nvCxnSpPr>
        <p:spPr>
          <a:xfrm flipH="1" rot="10800000">
            <a:off x="1561338" y="1931725"/>
            <a:ext cx="48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/>
          <p:nvPr/>
        </p:nvCxnSpPr>
        <p:spPr>
          <a:xfrm flipH="1" rot="10800000">
            <a:off x="1561338" y="3622800"/>
            <a:ext cx="48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/>
          <p:nvPr/>
        </p:nvCxnSpPr>
        <p:spPr>
          <a:xfrm>
            <a:off x="1563725" y="3825900"/>
            <a:ext cx="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/>
          <p:nvPr/>
        </p:nvCxnSpPr>
        <p:spPr>
          <a:xfrm>
            <a:off x="1563750" y="2128700"/>
            <a:ext cx="0" cy="1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1"/>
          <p:cNvCxnSpPr/>
          <p:nvPr/>
        </p:nvCxnSpPr>
        <p:spPr>
          <a:xfrm>
            <a:off x="3297300" y="1475375"/>
            <a:ext cx="222600" cy="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1"/>
          <p:cNvCxnSpPr/>
          <p:nvPr/>
        </p:nvCxnSpPr>
        <p:spPr>
          <a:xfrm flipH="1" rot="10800000">
            <a:off x="3290100" y="4334975"/>
            <a:ext cx="237000" cy="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1"/>
          <p:cNvCxnSpPr/>
          <p:nvPr/>
        </p:nvCxnSpPr>
        <p:spPr>
          <a:xfrm>
            <a:off x="5813400" y="2302775"/>
            <a:ext cx="20820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1"/>
          <p:cNvCxnSpPr/>
          <p:nvPr/>
        </p:nvCxnSpPr>
        <p:spPr>
          <a:xfrm flipH="1" rot="10800000">
            <a:off x="5861775" y="3251275"/>
            <a:ext cx="11130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1"/>
          <p:cNvSpPr txBox="1"/>
          <p:nvPr/>
        </p:nvSpPr>
        <p:spPr>
          <a:xfrm>
            <a:off x="8503925" y="2296400"/>
            <a:ext cx="71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✅</a:t>
            </a:r>
            <a:endParaRPr sz="3000"/>
          </a:p>
        </p:txBody>
      </p:sp>
      <p:sp>
        <p:nvSpPr>
          <p:cNvPr id="179" name="Google Shape;179;p21"/>
          <p:cNvSpPr txBox="1"/>
          <p:nvPr/>
        </p:nvSpPr>
        <p:spPr>
          <a:xfrm>
            <a:off x="7095425" y="3985388"/>
            <a:ext cx="1596900" cy="706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Arrays, Dataframes, Rows and Columns, other standard formats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80" name="Google Shape;180;p21"/>
          <p:cNvCxnSpPr>
            <a:stCxn id="160" idx="2"/>
          </p:cNvCxnSpPr>
          <p:nvPr/>
        </p:nvCxnSpPr>
        <p:spPr>
          <a:xfrm flipH="1">
            <a:off x="7792350" y="2906000"/>
            <a:ext cx="2400" cy="10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