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97" r:id="rId3"/>
    <p:sldId id="299" r:id="rId4"/>
    <p:sldId id="296" r:id="rId5"/>
    <p:sldId id="311" r:id="rId6"/>
    <p:sldId id="301" r:id="rId7"/>
    <p:sldId id="312" r:id="rId8"/>
    <p:sldId id="310" r:id="rId9"/>
    <p:sldId id="317" r:id="rId10"/>
    <p:sldId id="316" r:id="rId11"/>
    <p:sldId id="315" r:id="rId12"/>
    <p:sldId id="285" r:id="rId13"/>
  </p:sldIdLst>
  <p:sldSz cx="12192000" cy="6858000"/>
  <p:notesSz cx="9945688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4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ng" initials="H" lastIdx="1" clrIdx="0">
    <p:extLst>
      <p:ext uri="{19B8F6BF-5375-455C-9EA6-DF929625EA0E}">
        <p15:presenceInfo xmlns:p15="http://schemas.microsoft.com/office/powerpoint/2012/main" userId="Ho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15" autoAdjust="0"/>
    <p:restoredTop sz="90438" autoAdjust="0"/>
  </p:normalViewPr>
  <p:slideViewPr>
    <p:cSldViewPr snapToGrid="0" showGuides="1">
      <p:cViewPr varScale="1">
        <p:scale>
          <a:sx n="116" d="100"/>
          <a:sy n="116" d="100"/>
        </p:scale>
        <p:origin x="666" y="108"/>
      </p:cViewPr>
      <p:guideLst>
        <p:guide orient="horz" pos="2024"/>
        <p:guide pos="388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83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9797" cy="344092"/>
          </a:xfrm>
          <a:prstGeom prst="rect">
            <a:avLst/>
          </a:prstGeom>
        </p:spPr>
        <p:txBody>
          <a:bodyPr vert="horz" lIns="95985" tIns="47992" rIns="95985" bIns="47992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33589" y="0"/>
            <a:ext cx="4309797" cy="344092"/>
          </a:xfrm>
          <a:prstGeom prst="rect">
            <a:avLst/>
          </a:prstGeom>
        </p:spPr>
        <p:txBody>
          <a:bodyPr vert="horz" lIns="95985" tIns="47992" rIns="95985" bIns="47992" rtlCol="0"/>
          <a:lstStyle>
            <a:lvl1pPr algn="r">
              <a:defRPr sz="1300"/>
            </a:lvl1pPr>
          </a:lstStyle>
          <a:p>
            <a:fld id="{E06A10E1-77C1-4095-866F-995A86C555AD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513910"/>
            <a:ext cx="4309797" cy="344091"/>
          </a:xfrm>
          <a:prstGeom prst="rect">
            <a:avLst/>
          </a:prstGeom>
        </p:spPr>
        <p:txBody>
          <a:bodyPr vert="horz" lIns="95985" tIns="47992" rIns="95985" bIns="47992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33589" y="6513910"/>
            <a:ext cx="4309797" cy="344091"/>
          </a:xfrm>
          <a:prstGeom prst="rect">
            <a:avLst/>
          </a:prstGeom>
        </p:spPr>
        <p:txBody>
          <a:bodyPr vert="horz" lIns="95985" tIns="47992" rIns="95985" bIns="47992" rtlCol="0" anchor="b"/>
          <a:lstStyle>
            <a:lvl1pPr algn="r">
              <a:defRPr sz="1300"/>
            </a:lvl1pPr>
          </a:lstStyle>
          <a:p>
            <a:fld id="{4D234A31-6E2B-4749-BE89-7E506898E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4750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9797" cy="344092"/>
          </a:xfrm>
          <a:prstGeom prst="rect">
            <a:avLst/>
          </a:prstGeom>
        </p:spPr>
        <p:txBody>
          <a:bodyPr vert="horz" lIns="95985" tIns="47992" rIns="95985" bIns="47992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33589" y="0"/>
            <a:ext cx="4309797" cy="344092"/>
          </a:xfrm>
          <a:prstGeom prst="rect">
            <a:avLst/>
          </a:prstGeom>
        </p:spPr>
        <p:txBody>
          <a:bodyPr vert="horz" lIns="95985" tIns="47992" rIns="95985" bIns="47992" rtlCol="0"/>
          <a:lstStyle>
            <a:lvl1pPr algn="r">
              <a:defRPr sz="1300"/>
            </a:lvl1pPr>
          </a:lstStyle>
          <a:p>
            <a:fld id="{7B5AA229-C6CD-4C80-8D32-118573A541F8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16238" y="857250"/>
            <a:ext cx="4113212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985" tIns="47992" rIns="95985" bIns="4799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4569" y="3300413"/>
            <a:ext cx="7956550" cy="2700337"/>
          </a:xfrm>
          <a:prstGeom prst="rect">
            <a:avLst/>
          </a:prstGeom>
        </p:spPr>
        <p:txBody>
          <a:bodyPr vert="horz" lIns="95985" tIns="47992" rIns="95985" bIns="47992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513910"/>
            <a:ext cx="4309797" cy="344091"/>
          </a:xfrm>
          <a:prstGeom prst="rect">
            <a:avLst/>
          </a:prstGeom>
        </p:spPr>
        <p:txBody>
          <a:bodyPr vert="horz" lIns="95985" tIns="47992" rIns="95985" bIns="47992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33589" y="6513910"/>
            <a:ext cx="4309797" cy="344091"/>
          </a:xfrm>
          <a:prstGeom prst="rect">
            <a:avLst/>
          </a:prstGeom>
        </p:spPr>
        <p:txBody>
          <a:bodyPr vert="horz" lIns="95985" tIns="47992" rIns="95985" bIns="47992" rtlCol="0" anchor="b"/>
          <a:lstStyle>
            <a:lvl1pPr algn="r">
              <a:defRPr sz="1300"/>
            </a:lvl1pPr>
          </a:lstStyle>
          <a:p>
            <a:fld id="{A9F1284B-ED39-4D63-829B-23DDCA625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278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1284B-ED39-4D63-829B-23DDCA625127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894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1284B-ED39-4D63-829B-23DDCA62512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18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1284B-ED39-4D63-829B-23DDCA62512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811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1284B-ED39-4D63-829B-23DDCA62512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334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1284B-ED39-4D63-829B-23DDCA62512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524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1284B-ED39-4D63-829B-23DDCA62512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653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1284B-ED39-4D63-829B-23DDCA62512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007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1284B-ED39-4D63-829B-23DDCA62512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668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1284B-ED39-4D63-829B-23DDCA62512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104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1284B-ED39-4D63-829B-23DDCA62512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298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1284B-ED39-4D63-829B-23DDCA62512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151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1284B-ED39-4D63-829B-23DDCA62512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642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clubflyersmag.com/mercedes-and-fuji-which-chicken-ad-came-first-4367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68CB-C89E-45DB-9F8E-C57F67719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349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68CB-C89E-45DB-9F8E-C57F67719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217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68CB-C89E-45DB-9F8E-C57F67719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33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pic>
        <p:nvPicPr>
          <p:cNvPr id="8" name="Picture 3" descr="C:\Users\Hong\Desktop\BASIC-00-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0388" y="6297989"/>
            <a:ext cx="1855937" cy="46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연결선 9"/>
          <p:cNvCxnSpPr/>
          <p:nvPr userDrawn="1"/>
        </p:nvCxnSpPr>
        <p:spPr>
          <a:xfrm>
            <a:off x="0" y="617855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5687876" y="6334125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D1286F7-5ACF-424E-9520-04BA4CE7404B}" type="slidenum">
              <a:rPr lang="en-US" altLang="ko-KR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‹#›</a:t>
            </a:fld>
            <a:r>
              <a:rPr lang="en-US" altLang="ko-KR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/12</a:t>
            </a:r>
            <a:endParaRPr lang="ko-KR" altLang="en-US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12192000" cy="5594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clubflyersmag.com/wp-content/uploads/2013/09/funky-chicken-promote-mercedes-magic-body-control-video-67462-7.png">
            <a:hlinkClick r:id="rId3"/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74" y="6334125"/>
            <a:ext cx="734626" cy="369332"/>
          </a:xfrm>
          <a:prstGeom prst="rect">
            <a:avLst/>
          </a:prstGeom>
          <a:solidFill>
            <a:schemeClr val="accent1"/>
          </a:solidFill>
          <a:effectLst>
            <a:reflection stA="0" endPos="65000" dist="508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446932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68CB-C89E-45DB-9F8E-C57F67719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959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68CB-C89E-45DB-9F8E-C57F67719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973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68CB-C89E-45DB-9F8E-C57F67719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462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68CB-C89E-45DB-9F8E-C57F67719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34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68CB-C89E-45DB-9F8E-C57F67719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885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68CB-C89E-45DB-9F8E-C57F67719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240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68CB-C89E-45DB-9F8E-C57F67719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06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E68CB-C89E-45DB-9F8E-C57F67719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299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daum.net/0178572956/79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gif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29380" y="6216831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June, </a:t>
            </a:r>
            <a:r>
              <a:rPr lang="en-US" altLang="ko-KR" dirty="0"/>
              <a:t>7</a:t>
            </a:r>
            <a:r>
              <a:rPr lang="en-US" altLang="ko-KR" baseline="30000" dirty="0" smtClean="0"/>
              <a:t>th</a:t>
            </a:r>
            <a:r>
              <a:rPr lang="en-US" altLang="ko-KR" dirty="0" smtClean="0"/>
              <a:t> 2018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76951" y="4054148"/>
            <a:ext cx="42175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김성재</a:t>
            </a:r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</a:rPr>
              <a:t>(201899115)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altLang="ko-KR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김현수</a:t>
            </a:r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</a:rPr>
              <a:t>(201421187)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altLang="ko-KR" sz="20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3903131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8900" y="2353132"/>
            <a:ext cx="12103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HY헤드라인M" panose="02030600000101010101" pitchFamily="18" charset="-127"/>
              </a:rPr>
              <a:t>로봇인지시스템 </a:t>
            </a:r>
            <a:r>
              <a:rPr lang="en-US" altLang="ko-KR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HY헤드라인M" panose="02030600000101010101" pitchFamily="18" charset="-127"/>
              </a:rPr>
              <a:t>Final Term </a:t>
            </a:r>
            <a:endParaRPr lang="ko-KR" altLang="en-US" sz="3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HY헤드라인M" panose="02030600000101010101" pitchFamily="18" charset="-127"/>
              </a:rPr>
              <a:t>강화학습</a:t>
            </a:r>
            <a:r>
              <a:rPr lang="ko-KR" altLang="ko-KR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HY헤드라인M" panose="02030600000101010101" pitchFamily="18" charset="-127"/>
              </a:rPr>
              <a:t> </a:t>
            </a:r>
            <a:r>
              <a:rPr lang="ko-KR" altLang="ko-KR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HY헤드라인M" panose="02030600000101010101" pitchFamily="18" charset="-127"/>
              </a:rPr>
              <a:t>기반의 능동현가장치 </a:t>
            </a:r>
            <a:r>
              <a:rPr lang="ko-KR" alt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HY헤드라인M" panose="02030600000101010101" pitchFamily="18" charset="-127"/>
              </a:rPr>
              <a:t>설계</a:t>
            </a:r>
            <a:endParaRPr lang="ko-KR" altLang="en-US" sz="2800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95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385" y="3573770"/>
            <a:ext cx="3065323" cy="242337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57" y="898853"/>
            <a:ext cx="6541832" cy="23233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645" y="1415"/>
            <a:ext cx="5281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T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raining Results 3 (step wave)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86662" y="3222153"/>
            <a:ext cx="203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Body travel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931658" y="3222153"/>
            <a:ext cx="203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force</a:t>
            </a:r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6666189" y="1128742"/>
            <a:ext cx="4696385" cy="1938992"/>
            <a:chOff x="6690903" y="601519"/>
            <a:chExt cx="4696385" cy="1938992"/>
          </a:xfrm>
        </p:grpSpPr>
        <p:sp>
          <p:nvSpPr>
            <p:cNvPr id="18" name="TextBox 17"/>
            <p:cNvSpPr txBox="1"/>
            <p:nvPr/>
          </p:nvSpPr>
          <p:spPr>
            <a:xfrm>
              <a:off x="6690903" y="601519"/>
              <a:ext cx="302102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 smtClean="0">
                  <a:latin typeface="+mj-lt"/>
                </a:rPr>
                <a:t>Training Parameters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+mj-lt"/>
                </a:rPr>
                <a:t>Road type: </a:t>
              </a:r>
              <a:r>
                <a:rPr lang="en-US" altLang="ko-KR" sz="2000" dirty="0" smtClean="0">
                  <a:solidFill>
                    <a:schemeClr val="accent5"/>
                  </a:solidFill>
                </a:rPr>
                <a:t>step wave</a:t>
              </a:r>
              <a:endParaRPr lang="en-US" altLang="ko-KR" sz="2000" dirty="0" smtClean="0">
                <a:latin typeface="+mj-lt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+mj-lt"/>
                </a:rPr>
                <a:t>Force constraints: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+mj-lt"/>
                </a:rPr>
                <a:t>Max episode: 200</a:t>
              </a:r>
              <a:endParaRPr lang="en-US" altLang="ko-KR" sz="2000" dirty="0">
                <a:latin typeface="+mj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9185980" y="1675392"/>
                  <a:ext cx="22013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−0.8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𝑘𝑁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0.8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𝑘𝑁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5980" y="1675392"/>
                  <a:ext cx="2201308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1385" b="-369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TextBox 20"/>
          <p:cNvSpPr txBox="1"/>
          <p:nvPr/>
        </p:nvSpPr>
        <p:spPr>
          <a:xfrm>
            <a:off x="2938886" y="745555"/>
            <a:ext cx="1105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Road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152957" y="1040744"/>
            <a:ext cx="3069217" cy="1202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2823" y="3591485"/>
            <a:ext cx="3388181" cy="242337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717122" y="4662348"/>
            <a:ext cx="2122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m</a:t>
            </a:r>
            <a:endParaRPr lang="ko-KR" alt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6281951" y="4680063"/>
            <a:ext cx="362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kN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3296591" y="5914785"/>
            <a:ext cx="1351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Time(s)</a:t>
            </a:r>
            <a:endParaRPr lang="ko-KR" alt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8156915" y="5914785"/>
            <a:ext cx="1351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Time(s)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982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7645" y="1415"/>
            <a:ext cx="2048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Conclusion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7169" y="1226273"/>
            <a:ext cx="10388037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+mj-lt"/>
              </a:rPr>
              <a:t>노면의 상태와 무관하게 </a:t>
            </a:r>
            <a:r>
              <a:rPr lang="en-US" altLang="ko-KR" sz="2000" dirty="0" smtClean="0">
                <a:latin typeface="+mj-lt"/>
              </a:rPr>
              <a:t>DDPG</a:t>
            </a:r>
            <a:r>
              <a:rPr lang="ko-KR" altLang="en-US" sz="2000" dirty="0" smtClean="0">
                <a:latin typeface="+mj-lt"/>
              </a:rPr>
              <a:t>를 이용한 </a:t>
            </a:r>
            <a:r>
              <a:rPr lang="en-US" altLang="ko-KR" sz="2000" dirty="0" smtClean="0">
                <a:latin typeface="+mj-lt"/>
              </a:rPr>
              <a:t>Active Suspension </a:t>
            </a:r>
            <a:r>
              <a:rPr lang="ko-KR" altLang="en-US" sz="2000" dirty="0" smtClean="0">
                <a:latin typeface="+mj-lt"/>
              </a:rPr>
              <a:t>사용 시 </a:t>
            </a:r>
            <a:r>
              <a:rPr lang="en-US" altLang="ko-KR" sz="2000" dirty="0" smtClean="0">
                <a:latin typeface="+mj-lt"/>
              </a:rPr>
              <a:t>x1</a:t>
            </a:r>
            <a:r>
              <a:rPr lang="ko-KR" altLang="en-US" sz="2000" dirty="0" smtClean="0">
                <a:latin typeface="+mj-lt"/>
              </a:rPr>
              <a:t>이 감소한 것을</a:t>
            </a:r>
            <a:endParaRPr lang="en-US" altLang="ko-KR" sz="20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+mj-lt"/>
              </a:rPr>
              <a:t>    확인할 수 있었다</a:t>
            </a:r>
            <a:r>
              <a:rPr lang="en-US" altLang="ko-KR" sz="2000" dirty="0" smtClean="0">
                <a:latin typeface="+mj-lt"/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향후 실험에서는 다른 실제 차량의 </a:t>
            </a:r>
            <a:r>
              <a:rPr lang="en-US" altLang="ko-KR" sz="2000" dirty="0"/>
              <a:t>Active Suspension</a:t>
            </a:r>
            <a:r>
              <a:rPr lang="ko-KR" altLang="en-US" sz="2000" dirty="0"/>
              <a:t>의 </a:t>
            </a:r>
            <a:r>
              <a:rPr lang="ko-KR" altLang="en-US" sz="2000" dirty="0" smtClean="0"/>
              <a:t>성능과 비교하여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   DDPG </a:t>
            </a:r>
            <a:r>
              <a:rPr lang="ko-KR" altLang="en-US" sz="2000" dirty="0"/>
              <a:t>제어기의 성능 평가할 예정이다</a:t>
            </a:r>
            <a:r>
              <a:rPr lang="en-US" altLang="ko-KR" sz="2000" dirty="0"/>
              <a:t>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+mj-lt"/>
              </a:rPr>
              <a:t>단순히 </a:t>
            </a:r>
            <a:r>
              <a:rPr lang="en-US" altLang="ko-KR" sz="2000" dirty="0" smtClean="0">
                <a:latin typeface="+mj-lt"/>
              </a:rPr>
              <a:t>x1</a:t>
            </a:r>
            <a:r>
              <a:rPr lang="ko-KR" altLang="en-US" sz="2000" dirty="0" smtClean="0">
                <a:latin typeface="+mj-lt"/>
              </a:rPr>
              <a:t>의 진폭 줄이기 뿐만이 아니라 승차감에 영향을 주는 요소들을 더 확인하여 </a:t>
            </a:r>
            <a:endParaRPr lang="en-US" altLang="ko-KR" sz="20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j-lt"/>
              </a:rPr>
              <a:t> </a:t>
            </a:r>
            <a:r>
              <a:rPr lang="en-US" altLang="ko-KR" sz="2000" dirty="0" smtClean="0">
                <a:latin typeface="+mj-lt"/>
              </a:rPr>
              <a:t>   DDPG </a:t>
            </a:r>
            <a:r>
              <a:rPr lang="ko-KR" altLang="en-US" sz="2000" dirty="0" smtClean="0">
                <a:latin typeface="+mj-lt"/>
              </a:rPr>
              <a:t>제어기의 성능을 좋게 만들 것이다</a:t>
            </a:r>
            <a:r>
              <a:rPr lang="en-US" altLang="ko-KR" sz="2000" dirty="0" smtClean="0"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177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645" y="1415"/>
            <a:ext cx="873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Q/A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AutoShape 2" descr="http://cfile236.uf.daum.net/image/135714544D89948F2FE658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2203450" y="2249487"/>
            <a:ext cx="2895600" cy="311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375" y="2490787"/>
            <a:ext cx="2895600" cy="3114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88071" y="1233824"/>
            <a:ext cx="45047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 smtClean="0"/>
              <a:t>감사합니다</a:t>
            </a:r>
            <a:r>
              <a:rPr lang="en-US" altLang="ko-KR" sz="6000" b="1" dirty="0" smtClean="0"/>
              <a:t>. 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62179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645" y="1415"/>
            <a:ext cx="1709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7866" y="1077626"/>
            <a:ext cx="313023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Model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 Method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600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645" y="1415"/>
            <a:ext cx="1614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Abstract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4556" y="1494720"/>
            <a:ext cx="4570482" cy="494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+mj-lt"/>
              </a:rPr>
              <a:t>차체의 높이 제어를 통한 진폭 감소</a:t>
            </a:r>
            <a:endParaRPr lang="ko-KR" altLang="ko-KR" sz="2000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3561" y="1029389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프로젝트 목표</a:t>
            </a:r>
            <a:endParaRPr lang="ko-KR" alt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43561" y="2420588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목표 달성 방법</a:t>
            </a:r>
            <a:endParaRPr lang="ko-KR" alt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14556" y="2857620"/>
            <a:ext cx="46576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+mj-lt"/>
              </a:rPr>
              <a:t>강화학습 기법 중 하나인 </a:t>
            </a:r>
            <a:r>
              <a:rPr lang="en-US" altLang="ko-KR" sz="2000" u="sng" dirty="0" smtClean="0">
                <a:latin typeface="+mj-lt"/>
              </a:rPr>
              <a:t>DDPG</a:t>
            </a:r>
            <a:r>
              <a:rPr lang="ko-KR" altLang="en-US" sz="2000" dirty="0" smtClean="0">
                <a:latin typeface="+mj-lt"/>
              </a:rPr>
              <a:t>를 이용한 </a:t>
            </a:r>
            <a:r>
              <a:rPr lang="ko-KR" altLang="en-US" sz="2000" u="sng" dirty="0" smtClean="0">
                <a:latin typeface="+mj-lt"/>
              </a:rPr>
              <a:t>능동현가장치</a:t>
            </a:r>
            <a:r>
              <a:rPr lang="ko-KR" altLang="en-US" sz="2000" dirty="0" smtClean="0">
                <a:latin typeface="+mj-lt"/>
              </a:rPr>
              <a:t> 구축</a:t>
            </a:r>
            <a:endParaRPr lang="ko-KR" altLang="ko-KR" sz="2000" dirty="0">
              <a:latin typeface="+mj-lt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568" y="1423979"/>
            <a:ext cx="6129531" cy="36968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4962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47241" y="1544299"/>
            <a:ext cx="480657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Quarter-Car Suspension Model</a:t>
            </a:r>
            <a:endParaRPr lang="ko-KR" altLang="en-US" sz="24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95267" y="1705482"/>
            <a:ext cx="1863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State Variables:</a:t>
            </a:r>
          </a:p>
          <a:p>
            <a:r>
              <a:rPr lang="en-US" altLang="ko-KR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	</a:t>
            </a:r>
            <a:endParaRPr lang="ko-KR" altLang="en-US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7645" y="1415"/>
            <a:ext cx="2616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System Model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40" y="2324036"/>
            <a:ext cx="3047607" cy="30367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410994" y="2189076"/>
                <a:ext cx="1612743" cy="1169551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𝑀𝑏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=300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en-US" altLang="ko-KR" sz="1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𝑀𝑤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=60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en-US" altLang="ko-KR" sz="1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𝑏𝑠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=1000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𝑁𝑠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altLang="ko-KR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𝑘𝑠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=16000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altLang="ko-KR" sz="1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𝑘𝑡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=190000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altLang="ko-KR" sz="140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994" y="2189076"/>
                <a:ext cx="1612743" cy="1169551"/>
              </a:xfrm>
              <a:prstGeom prst="rect">
                <a:avLst/>
              </a:prstGeom>
              <a:blipFill rotWithShape="0">
                <a:blip r:embed="rId4"/>
                <a:stretch>
                  <a:fillRect b="-1026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5218563" y="1726084"/>
            <a:ext cx="14637068" cy="502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59128952" descr="DRW00005f00230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698" y="2156024"/>
            <a:ext cx="703266" cy="120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4476391" y="3688527"/>
            <a:ext cx="3862266" cy="1465953"/>
            <a:chOff x="4663069" y="3682934"/>
            <a:chExt cx="5495851" cy="1977747"/>
          </a:xfrm>
        </p:grpSpPr>
        <p:sp>
          <p:nvSpPr>
            <p:cNvPr id="44" name="TextBox 43"/>
            <p:cNvSpPr txBox="1"/>
            <p:nvPr/>
          </p:nvSpPr>
          <p:spPr>
            <a:xfrm>
              <a:off x="4951663" y="3682934"/>
              <a:ext cx="2483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State-Space Representation</a:t>
              </a:r>
              <a:r>
                <a:rPr lang="en-US" altLang="ko-KR" sz="1400" b="1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:</a:t>
              </a:r>
              <a:endParaRPr lang="ko-KR" altLang="en-US" sz="14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63069" y="4175648"/>
              <a:ext cx="5495851" cy="1485033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8918868" y="3688527"/>
            <a:ext cx="2105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Continuous &gt;&gt; Discrete:</a:t>
            </a:r>
            <a:endParaRPr lang="ko-KR" altLang="en-US" sz="14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7401" y="4053738"/>
            <a:ext cx="2850002" cy="104452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16697" y="3171039"/>
            <a:ext cx="755009" cy="44461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C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80872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31107" y="1790159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구성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요소</a:t>
            </a:r>
            <a:endParaRPr lang="ko-KR" alt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7645" y="1415"/>
            <a:ext cx="3756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Control Method(1/2)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1" y="1224497"/>
            <a:ext cx="5203244" cy="4105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672666" y="2359691"/>
            <a:ext cx="644519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+mj-lt"/>
              </a:rPr>
              <a:t>Agent : Active Suspension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+mj-lt"/>
              </a:rPr>
              <a:t>Environment : Quarter-Car Model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+mj-lt"/>
              </a:rPr>
              <a:t>State = [x1, x1dot, x2, x2dot]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+mj-lt"/>
              </a:rPr>
              <a:t>Action = -0.4 ~ 0.4 (</a:t>
            </a:r>
            <a:r>
              <a:rPr lang="en-US" altLang="ko-KR" sz="2000" dirty="0" err="1" smtClean="0">
                <a:latin typeface="+mj-lt"/>
              </a:rPr>
              <a:t>kN</a:t>
            </a:r>
            <a:r>
              <a:rPr lang="en-US" altLang="ko-KR" sz="2000" dirty="0" smtClean="0">
                <a:latin typeface="+mj-lt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+mj-lt"/>
              </a:rPr>
              <a:t>Reward = -(x1^2 + 0.1*x1dot^2 + 0.001*action^2)</a:t>
            </a:r>
          </a:p>
        </p:txBody>
      </p:sp>
    </p:spTree>
    <p:extLst>
      <p:ext uri="{BB962C8B-B14F-4D97-AF65-F5344CB8AC3E}">
        <p14:creationId xmlns:p14="http://schemas.microsoft.com/office/powerpoint/2010/main" val="12529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3561" y="938771"/>
            <a:ext cx="6433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DDPG(Deep Deterministic Policy Gradient)</a:t>
            </a:r>
            <a:endParaRPr lang="ko-KR" alt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7645" y="1415"/>
            <a:ext cx="3756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Control Method(2/2)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13" y="1814572"/>
            <a:ext cx="4984536" cy="312551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565765" y="3377331"/>
            <a:ext cx="790832" cy="5436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8170" y="1559199"/>
            <a:ext cx="4567469" cy="332322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548183" y="4937479"/>
            <a:ext cx="5231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Optimizing</a:t>
            </a:r>
            <a:endParaRPr lang="en-US" altLang="ko-KR" b="1" dirty="0"/>
          </a:p>
          <a:p>
            <a:r>
              <a:rPr lang="en-US" altLang="ko-KR" dirty="0" smtClean="0"/>
              <a:t>Critic Network : </a:t>
            </a:r>
            <a:r>
              <a:rPr lang="ko-KR" altLang="en-US" dirty="0" smtClean="0"/>
              <a:t>적절한 평가방법 선택</a:t>
            </a:r>
            <a:endParaRPr lang="en-US" altLang="ko-KR" dirty="0" smtClean="0"/>
          </a:p>
          <a:p>
            <a:r>
              <a:rPr lang="en-US" altLang="ko-KR" dirty="0" smtClean="0"/>
              <a:t>Actor Network : </a:t>
            </a:r>
            <a:r>
              <a:rPr lang="ko-KR" altLang="en-US" dirty="0" smtClean="0"/>
              <a:t>평가가 좋은 정책 찾기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8412" y="4940091"/>
            <a:ext cx="2347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Input</a:t>
            </a:r>
          </a:p>
          <a:p>
            <a:r>
              <a:rPr lang="en-US" altLang="ko-KR" dirty="0" smtClean="0"/>
              <a:t>Critic Network : s, a</a:t>
            </a:r>
          </a:p>
          <a:p>
            <a:r>
              <a:rPr lang="en-US" altLang="ko-KR" dirty="0" smtClean="0"/>
              <a:t>Actor Network : s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010930" y="4940091"/>
            <a:ext cx="2347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Output</a:t>
            </a:r>
          </a:p>
          <a:p>
            <a:r>
              <a:rPr lang="en-US" altLang="ko-KR" dirty="0" smtClean="0"/>
              <a:t>Critic Network : Q</a:t>
            </a:r>
          </a:p>
          <a:p>
            <a:r>
              <a:rPr lang="en-US" altLang="ko-KR" dirty="0" smtClean="0"/>
              <a:t>Actor Network : 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07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7645" y="1415"/>
            <a:ext cx="2284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Experiments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268091" y="1821501"/>
            <a:ext cx="1893262" cy="8248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Quarter-Car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107820" y="2221216"/>
            <a:ext cx="21602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96083" y="1864601"/>
            <a:ext cx="1814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Road Condition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5173090" y="2214356"/>
            <a:ext cx="21602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901365" y="1870495"/>
            <a:ext cx="70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State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3561" y="938771"/>
            <a:ext cx="3523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No Active Suspension</a:t>
            </a:r>
            <a:endParaRPr lang="ko-KR" altLang="en-US" sz="2400" b="1" dirty="0"/>
          </a:p>
        </p:txBody>
      </p:sp>
      <p:sp>
        <p:nvSpPr>
          <p:cNvPr id="20" name="직사각형 19"/>
          <p:cNvSpPr/>
          <p:nvPr/>
        </p:nvSpPr>
        <p:spPr>
          <a:xfrm>
            <a:off x="6046485" y="4099560"/>
            <a:ext cx="1893262" cy="8248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Quarter-Car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7955814" y="4317521"/>
            <a:ext cx="21602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684089" y="3948187"/>
            <a:ext cx="70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State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43561" y="3395560"/>
            <a:ext cx="377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With Active Suspension</a:t>
            </a:r>
            <a:endParaRPr lang="ko-KR" altLang="en-US" sz="2400" b="1" dirty="0"/>
          </a:p>
        </p:txBody>
      </p:sp>
      <p:sp>
        <p:nvSpPr>
          <p:cNvPr id="28" name="직사각형 27"/>
          <p:cNvSpPr/>
          <p:nvPr/>
        </p:nvSpPr>
        <p:spPr>
          <a:xfrm>
            <a:off x="2402732" y="4165106"/>
            <a:ext cx="1284051" cy="6367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DDPG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A/S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3686783" y="4357025"/>
            <a:ext cx="23597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23721" y="4006067"/>
            <a:ext cx="748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Force</a:t>
            </a:r>
            <a:endParaRPr lang="ko-KR" altLang="en-US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778807" y="4317520"/>
            <a:ext cx="0" cy="13342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906621" y="5651770"/>
            <a:ext cx="68721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1906621" y="4511992"/>
            <a:ext cx="4961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906621" y="4511992"/>
            <a:ext cx="9526" cy="11397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4286250" y="4796446"/>
            <a:ext cx="17602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114479" y="4427114"/>
            <a:ext cx="181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Road Condition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143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7645" y="1415"/>
            <a:ext cx="3222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T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raining Results 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2531" y="929246"/>
            <a:ext cx="5094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Reward</a:t>
            </a:r>
            <a:r>
              <a:rPr lang="ko-KR" altLang="en-US" sz="2400" b="1" dirty="0" smtClean="0"/>
              <a:t>값에 따른 차체의 상태 비교</a:t>
            </a:r>
            <a:endParaRPr lang="ko-KR" alt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519249" y="4261871"/>
            <a:ext cx="2122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m</a:t>
            </a:r>
            <a:endParaRPr lang="ko-KR" altLang="en-US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6446652" y="657136"/>
            <a:ext cx="529939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+mj-lt"/>
              </a:rPr>
              <a:t>Training Parameters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+mj-lt"/>
              </a:rPr>
              <a:t>Road type: </a:t>
            </a:r>
            <a:r>
              <a:rPr lang="en-US" altLang="ko-KR" sz="2000" dirty="0" smtClean="0">
                <a:solidFill>
                  <a:schemeClr val="accent5"/>
                </a:solidFill>
                <a:latin typeface="+mj-lt"/>
              </a:rPr>
              <a:t>cos wave (0.025*(1-cos(0.6*t))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+mj-lt"/>
              </a:rPr>
              <a:t>Force constraints: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+mj-lt"/>
              </a:rPr>
              <a:t>Max episode: </a:t>
            </a:r>
            <a:r>
              <a:rPr lang="en-US" altLang="ko-KR" sz="2000" dirty="0" smtClean="0">
                <a:latin typeface="+mj-lt"/>
              </a:rPr>
              <a:t>200</a:t>
            </a:r>
            <a:endParaRPr lang="en-US" altLang="ko-KR" sz="2000" dirty="0" smtClean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012986" y="1718964"/>
                <a:ext cx="22013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−0.8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𝑘𝑁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0.8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𝑘𝑁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986" y="1718964"/>
                <a:ext cx="2201308" cy="276999"/>
              </a:xfrm>
              <a:prstGeom prst="rect">
                <a:avLst/>
              </a:prstGeom>
              <a:blipFill rotWithShape="0">
                <a:blip r:embed="rId5"/>
                <a:stretch>
                  <a:fillRect r="-1385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840" y="1556951"/>
            <a:ext cx="5351956" cy="39972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1512" y="2662237"/>
            <a:ext cx="4571999" cy="341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71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255" y="3421471"/>
            <a:ext cx="3554059" cy="2716907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1229361" y="4316602"/>
            <a:ext cx="813624" cy="7743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830722" y="4662616"/>
            <a:ext cx="2122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m</a:t>
            </a:r>
            <a:endParaRPr lang="ko-KR" altLang="en-US" sz="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5" y="928493"/>
            <a:ext cx="6653258" cy="231827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645" y="1415"/>
            <a:ext cx="5121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T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raining Results 2 (cos wave)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38886" y="3308345"/>
            <a:ext cx="203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Body travel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833456" y="3296506"/>
            <a:ext cx="203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force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830722" y="3624649"/>
            <a:ext cx="8237837" cy="823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666189" y="1128742"/>
            <a:ext cx="529939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+mj-lt"/>
              </a:rPr>
              <a:t>Training Parameters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+mj-lt"/>
              </a:rPr>
              <a:t>Road type: </a:t>
            </a:r>
            <a:r>
              <a:rPr lang="en-US" altLang="ko-KR" sz="2000" dirty="0" smtClean="0">
                <a:solidFill>
                  <a:schemeClr val="accent5"/>
                </a:solidFill>
                <a:latin typeface="+mj-lt"/>
              </a:rPr>
              <a:t>cos wave (0.025*(1-cos(0.6*t))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+mj-lt"/>
              </a:rPr>
              <a:t>Force constraints: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+mj-lt"/>
              </a:rPr>
              <a:t>Max episode: 200</a:t>
            </a:r>
            <a:endParaRPr lang="en-US" altLang="ko-KR" sz="20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161266" y="2202615"/>
                <a:ext cx="22013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−0.8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𝑘𝑁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0.8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𝑘𝑁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1266" y="2202615"/>
                <a:ext cx="2201308" cy="276999"/>
              </a:xfrm>
              <a:prstGeom prst="rect">
                <a:avLst/>
              </a:prstGeom>
              <a:blipFill rotWithShape="0">
                <a:blip r:embed="rId5"/>
                <a:stretch>
                  <a:fillRect r="-1385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2938886" y="745555"/>
            <a:ext cx="1105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Road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934372" y="1115851"/>
            <a:ext cx="3069217" cy="45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6168" y="3707027"/>
            <a:ext cx="3119571" cy="2298357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1936853" y="5997147"/>
            <a:ext cx="8237837" cy="823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277895" y="4672202"/>
            <a:ext cx="3459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 smtClean="0"/>
              <a:t>kN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7981812" y="5914137"/>
            <a:ext cx="588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Time(s)</a:t>
            </a:r>
            <a:endParaRPr lang="ko-KR" alt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3489006" y="5938851"/>
            <a:ext cx="588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Time(s)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42811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11148</TotalTime>
  <Words>384</Words>
  <Application>Microsoft Office PowerPoint</Application>
  <PresentationFormat>와이드스크린</PresentationFormat>
  <Paragraphs>112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Arial Unicode MS</vt:lpstr>
      <vt:lpstr>HY수평선B</vt:lpstr>
      <vt:lpstr>HY헤드라인M</vt:lpstr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</dc:creator>
  <cp:lastModifiedBy>Windows 사용자</cp:lastModifiedBy>
  <cp:revision>304</cp:revision>
  <cp:lastPrinted>2018-06-07T00:28:54Z</cp:lastPrinted>
  <dcterms:created xsi:type="dcterms:W3CDTF">2013-07-12T05:15:21Z</dcterms:created>
  <dcterms:modified xsi:type="dcterms:W3CDTF">2018-06-14T07:56:41Z</dcterms:modified>
</cp:coreProperties>
</file>