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60" r:id="rId6"/>
    <p:sldId id="2434" r:id="rId7"/>
    <p:sldId id="258" r:id="rId8"/>
    <p:sldId id="2443" r:id="rId9"/>
    <p:sldId id="2433" r:id="rId10"/>
    <p:sldId id="2432" r:id="rId11"/>
    <p:sldId id="2444" r:id="rId12"/>
    <p:sldId id="2438" r:id="rId13"/>
    <p:sldId id="2445" r:id="rId14"/>
    <p:sldId id="24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79" d="100"/>
          <a:sy n="79" d="100"/>
        </p:scale>
        <p:origin x="420" y="84"/>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JPG"/></Relationships>
</file>

<file path=ppt/drawings/_rels/drawing2.xml.rels><?xml version="1.0" encoding="UTF-8" standalone="yes"?>
<Relationships xmlns="http://schemas.openxmlformats.org/package/2006/relationships"><Relationship Id="rId1" Type="http://schemas.openxmlformats.org/officeDocument/2006/relationships/image" Target="../media/image8.JPG"/></Relationships>
</file>

<file path=ppt/drawings/drawing1.xml><?xml version="1.0" encoding="utf-8"?>
<c:userShapes xmlns:c="http://schemas.openxmlformats.org/drawingml/2006/chart">
  <cdr:relSizeAnchor xmlns:cdr="http://schemas.openxmlformats.org/drawingml/2006/chartDrawing">
    <cdr:from>
      <cdr:x>0</cdr:x>
      <cdr:y>0.15558</cdr:y>
    </cdr:from>
    <cdr:to>
      <cdr:x>1</cdr:x>
      <cdr:y>0.84442</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920750"/>
          <a:ext cx="5219700" cy="40767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0.16163</cdr:y>
    </cdr:from>
    <cdr:to>
      <cdr:x>1</cdr:x>
      <cdr:y>0.77348</cdr:y>
    </cdr:to>
    <cdr:pic>
      <cdr:nvPicPr>
        <cdr:cNvPr id="3" name="Picture 2"/>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t="1620" b="2945"/>
        <a:stretch xmlns:a="http://schemas.openxmlformats.org/drawingml/2006/main"/>
      </cdr:blipFill>
      <cdr:spPr>
        <a:xfrm xmlns:a="http://schemas.openxmlformats.org/drawingml/2006/main">
          <a:off x="0" y="956564"/>
          <a:ext cx="5827776" cy="362102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1/23/2024</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smtClean="0"/>
              <a:t>MARKET</a:t>
            </a:r>
            <a:br>
              <a:rPr lang="en-US" dirty="0" smtClean="0"/>
            </a:br>
            <a:r>
              <a:rPr lang="en-US" dirty="0" smtClean="0"/>
              <a:t>SEGMENTATION</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normAutofit fontScale="62500" lnSpcReduction="20000"/>
          </a:bodyPr>
          <a:lstStyle/>
          <a:p>
            <a:r>
              <a:rPr lang="en-US" dirty="0" smtClean="0"/>
              <a:t>REPORT ON EXPLORATORY DATA ANALYSIS AND MODEL DEVELOPMENT  </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smtClean="0"/>
              <a:t>NEXT STEPS</a:t>
            </a:r>
            <a:endParaRPr lang="en-US" dirty="0"/>
          </a:p>
        </p:txBody>
      </p:sp>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3" name="Content Placeholder 2"/>
          <p:cNvSpPr>
            <a:spLocks noGrp="1"/>
          </p:cNvSpPr>
          <p:nvPr>
            <p:ph idx="1"/>
          </p:nvPr>
        </p:nvSpPr>
        <p:spPr>
          <a:xfrm>
            <a:off x="609599" y="972458"/>
            <a:ext cx="11248183" cy="5050710"/>
          </a:xfrm>
        </p:spPr>
        <p:txBody>
          <a:bodyPr>
            <a:normAutofit/>
          </a:bodyPr>
          <a:lstStyle/>
          <a:p>
            <a:pPr marL="0" indent="0">
              <a:buNone/>
            </a:pPr>
            <a:endParaRPr lang="en-US" sz="2400" dirty="0" smtClean="0"/>
          </a:p>
          <a:p>
            <a:pPr marL="0" indent="0">
              <a:buNone/>
            </a:pPr>
            <a:r>
              <a:rPr lang="en-US" dirty="0"/>
              <a:t>Using this segmentation of customers marketing efforts </a:t>
            </a:r>
            <a:r>
              <a:rPr lang="en-US" dirty="0" smtClean="0"/>
              <a:t>and campaigns can be carried out </a:t>
            </a:r>
            <a:r>
              <a:rPr lang="en-US" dirty="0"/>
              <a:t>to better meet the specific needs and preferences of </a:t>
            </a:r>
            <a:r>
              <a:rPr lang="en-US" dirty="0" smtClean="0"/>
              <a:t>customers in each segment.  Recommendations includes </a:t>
            </a:r>
            <a:r>
              <a:rPr lang="en-US" dirty="0"/>
              <a:t>saving </a:t>
            </a:r>
            <a:r>
              <a:rPr lang="en-US" dirty="0" smtClean="0"/>
              <a:t>plans, discounts on purchases, loans </a:t>
            </a:r>
            <a:r>
              <a:rPr lang="en-US" dirty="0"/>
              <a:t>and wealth </a:t>
            </a:r>
            <a:r>
              <a:rPr lang="en-US" dirty="0" smtClean="0"/>
              <a:t>management.</a:t>
            </a:r>
            <a:endParaRPr lang="en-US" sz="2400" dirty="0"/>
          </a:p>
        </p:txBody>
      </p:sp>
      <p:sp>
        <p:nvSpPr>
          <p:cNvPr id="8" name="Rectangle 7">
            <a:extLst>
              <a:ext uri="{FF2B5EF4-FFF2-40B4-BE49-F238E27FC236}">
                <a16:creationId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594518" y="972457"/>
            <a:ext cx="11263265"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13389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OUTLINE</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smtClean="0"/>
              <a:t>Introduction</a:t>
            </a:r>
          </a:p>
          <a:p>
            <a:pPr marL="285750" indent="-285750">
              <a:buFont typeface="Arial" panose="020B0604020202020204" pitchFamily="34" charset="0"/>
              <a:buChar char="•"/>
            </a:pPr>
            <a:r>
              <a:rPr lang="en-US" dirty="0" smtClean="0"/>
              <a:t>Metadata</a:t>
            </a:r>
          </a:p>
          <a:p>
            <a:pPr marL="285750" indent="-285750">
              <a:buFont typeface="Arial" panose="020B0604020202020204" pitchFamily="34" charset="0"/>
              <a:buChar char="•"/>
            </a:pPr>
            <a:r>
              <a:rPr lang="en-US" dirty="0" smtClean="0"/>
              <a:t>Objectives</a:t>
            </a:r>
          </a:p>
          <a:p>
            <a:pPr marL="285750" indent="-285750">
              <a:buFont typeface="Arial" panose="020B0604020202020204" pitchFamily="34" charset="0"/>
              <a:buChar char="•"/>
            </a:pPr>
            <a:r>
              <a:rPr lang="en-US" dirty="0" smtClean="0"/>
              <a:t>Exploratory </a:t>
            </a:r>
            <a:r>
              <a:rPr lang="en-US" dirty="0"/>
              <a:t>Data </a:t>
            </a:r>
            <a:r>
              <a:rPr lang="en-US" dirty="0" smtClean="0"/>
              <a:t>Analysis</a:t>
            </a:r>
          </a:p>
          <a:p>
            <a:pPr marL="285750" indent="-285750">
              <a:buFont typeface="Arial" panose="020B0604020202020204" pitchFamily="34" charset="0"/>
              <a:buChar char="•"/>
            </a:pPr>
            <a:r>
              <a:rPr lang="en-US" dirty="0" smtClean="0"/>
              <a:t>Model Report</a:t>
            </a:r>
          </a:p>
          <a:p>
            <a:pPr marL="285750" indent="-285750">
              <a:buFont typeface="Arial" panose="020B0604020202020204" pitchFamily="34" charset="0"/>
              <a:buChar char="•"/>
            </a:pPr>
            <a:r>
              <a:rPr lang="en-US" dirty="0" smtClean="0"/>
              <a:t>Findings</a:t>
            </a:r>
          </a:p>
          <a:p>
            <a:pPr marL="285750" indent="-285750">
              <a:buFont typeface="Arial" panose="020B0604020202020204" pitchFamily="34" charset="0"/>
              <a:buChar char="•"/>
            </a:pPr>
            <a:r>
              <a:rPr lang="en-US" dirty="0" smtClean="0"/>
              <a:t>Next </a:t>
            </a:r>
            <a:r>
              <a:rPr lang="en-US" dirty="0"/>
              <a:t>steps</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INTRODUCTION</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22731" y="1962673"/>
            <a:ext cx="6117771" cy="3676128"/>
          </a:xfrm>
        </p:spPr>
        <p:txBody>
          <a:bodyPr>
            <a:normAutofit/>
          </a:bodyPr>
          <a:lstStyle/>
          <a:p>
            <a:pPr marL="0" indent="0">
              <a:buNone/>
            </a:pPr>
            <a:r>
              <a:rPr lang="en-US" dirty="0"/>
              <a:t>	</a:t>
            </a:r>
            <a:r>
              <a:rPr lang="en-US" dirty="0" smtClean="0"/>
              <a:t>Market </a:t>
            </a:r>
            <a:r>
              <a:rPr lang="en-US" dirty="0"/>
              <a:t>segmentation is a marketing strategy that involves dividing a broad target market into subsets of consumers who share common needs, characteristics, behaviors, or demographics. The goal of segmentation is to tailor marketing efforts and products to better meet the specific needs and preferences of each segment, thereby increasing the effectiveness of marketing campaigns.</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smtClean="0"/>
              <a:t>METADATA</a:t>
            </a:r>
            <a:endParaRPr lang="en-US" dirty="0"/>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0"/>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idx="1"/>
          </p:nvPr>
        </p:nvSpPr>
        <p:spPr>
          <a:xfrm>
            <a:off x="609600" y="1048512"/>
            <a:ext cx="5388864" cy="4718305"/>
          </a:xfrm>
        </p:spPr>
        <p:txBody>
          <a:bodyPr>
            <a:noAutofit/>
          </a:bodyPr>
          <a:lstStyle/>
          <a:p>
            <a:pPr marL="0" indent="0">
              <a:buNone/>
            </a:pPr>
            <a:r>
              <a:rPr lang="en-US" sz="1400" dirty="0" smtClean="0"/>
              <a:t>      The </a:t>
            </a:r>
            <a:r>
              <a:rPr lang="en-US" sz="1400" dirty="0"/>
              <a:t>sample Dataset summarizes the usage behavior of about 9000 active credit cardholders during the last 6 months. </a:t>
            </a:r>
          </a:p>
          <a:p>
            <a:r>
              <a:rPr lang="en-US" sz="1400" dirty="0" smtClean="0"/>
              <a:t>Customer </a:t>
            </a:r>
            <a:r>
              <a:rPr lang="en-US" sz="1400" dirty="0"/>
              <a:t>ID: Unique identifier for each customer.</a:t>
            </a:r>
          </a:p>
          <a:p>
            <a:r>
              <a:rPr lang="en-US" sz="1400" dirty="0" smtClean="0"/>
              <a:t>Balance</a:t>
            </a:r>
            <a:r>
              <a:rPr lang="en-US" sz="1400" dirty="0"/>
              <a:t>: The outstanding balance amount on the credit card.</a:t>
            </a:r>
          </a:p>
          <a:p>
            <a:r>
              <a:rPr lang="en-US" sz="1400" dirty="0" smtClean="0"/>
              <a:t>Balance </a:t>
            </a:r>
            <a:r>
              <a:rPr lang="en-US" sz="1400" dirty="0"/>
              <a:t>Frequency: Frequency of updating the balance.</a:t>
            </a:r>
          </a:p>
          <a:p>
            <a:r>
              <a:rPr lang="en-US" sz="1400" dirty="0" smtClean="0"/>
              <a:t>Purchases</a:t>
            </a:r>
            <a:r>
              <a:rPr lang="en-US" sz="1400" dirty="0"/>
              <a:t>: Total amount of purchases made using the credit card.</a:t>
            </a:r>
          </a:p>
          <a:p>
            <a:r>
              <a:rPr lang="en-US" sz="1400" dirty="0" smtClean="0"/>
              <a:t>One-off </a:t>
            </a:r>
            <a:r>
              <a:rPr lang="en-US" sz="1400" dirty="0"/>
              <a:t>Purchases: Amount spent on one-time purchases using the credit card.</a:t>
            </a:r>
          </a:p>
          <a:p>
            <a:r>
              <a:rPr lang="en-US" sz="1400" dirty="0" smtClean="0"/>
              <a:t>Installment </a:t>
            </a:r>
            <a:r>
              <a:rPr lang="en-US" sz="1400" dirty="0"/>
              <a:t>Purchases: Amount spent on purchases made in installments.</a:t>
            </a:r>
          </a:p>
          <a:p>
            <a:r>
              <a:rPr lang="en-US" sz="1400" dirty="0" smtClean="0"/>
              <a:t>Cash </a:t>
            </a:r>
            <a:r>
              <a:rPr lang="en-US" sz="1400" dirty="0"/>
              <a:t>Advance: Total amount of cash advances taken using the credit card</a:t>
            </a:r>
            <a:r>
              <a:rPr lang="en-US" sz="1400" dirty="0" smtClean="0"/>
              <a:t>.</a:t>
            </a:r>
          </a:p>
          <a:p>
            <a:r>
              <a:rPr lang="en-US" sz="1400" dirty="0"/>
              <a:t>Purchases Installments Frequency: Frequency of making purchases in installments</a:t>
            </a:r>
            <a:r>
              <a:rPr lang="en-US" sz="1400" dirty="0" smtClean="0"/>
              <a:t>.</a:t>
            </a:r>
          </a:p>
          <a:p>
            <a:r>
              <a:rPr lang="en-US" sz="1400" dirty="0"/>
              <a:t>Cash Advance Frequency: Frequency of taking cash advances.</a:t>
            </a:r>
          </a:p>
          <a:p>
            <a:endParaRPr lang="en-US" sz="1400" dirty="0"/>
          </a:p>
          <a:p>
            <a:endParaRPr lang="en-US" sz="1400" dirty="0" smtClean="0"/>
          </a:p>
          <a:p>
            <a:pPr marL="0" indent="0">
              <a:buNone/>
            </a:pPr>
            <a:endParaRPr lang="en-US" sz="1400" dirty="0"/>
          </a:p>
        </p:txBody>
      </p:sp>
      <p:sp>
        <p:nvSpPr>
          <p:cNvPr id="13" name="Content Placeholder 4">
            <a:extLst>
              <a:ext uri="{FF2B5EF4-FFF2-40B4-BE49-F238E27FC236}">
                <a16:creationId xmlns:a16="http://schemas.microsoft.com/office/drawing/2014/main" id="{FDF153A6-0E4B-417F-85BB-FD8402B100BD}"/>
              </a:ext>
            </a:extLst>
          </p:cNvPr>
          <p:cNvSpPr txBox="1">
            <a:spLocks/>
          </p:cNvSpPr>
          <p:nvPr/>
        </p:nvSpPr>
        <p:spPr>
          <a:xfrm>
            <a:off x="6313693" y="1048513"/>
            <a:ext cx="5388864" cy="4718304"/>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Cash </a:t>
            </a:r>
            <a:r>
              <a:rPr lang="en-US" sz="1400" dirty="0"/>
              <a:t>Advance TRX: Number of cash advance transactions.</a:t>
            </a:r>
          </a:p>
          <a:p>
            <a:r>
              <a:rPr lang="en-US" sz="1400" dirty="0"/>
              <a:t>Purchases TRX: Number of purchase transactions.</a:t>
            </a:r>
          </a:p>
          <a:p>
            <a:r>
              <a:rPr lang="en-US" sz="1400" dirty="0"/>
              <a:t>Credit Limit: The maximum amount that can be charged on the credit card.</a:t>
            </a:r>
          </a:p>
          <a:p>
            <a:r>
              <a:rPr lang="en-US" sz="1400" dirty="0"/>
              <a:t>Payments: Total amount of payments made by the customer.</a:t>
            </a:r>
          </a:p>
          <a:p>
            <a:r>
              <a:rPr lang="en-US" sz="1400" dirty="0"/>
              <a:t>Minimum Payments: The minimum amount required to be paid by the customer.</a:t>
            </a:r>
          </a:p>
          <a:p>
            <a:r>
              <a:rPr lang="en-US" sz="1400" dirty="0"/>
              <a:t>PRC Full payment: Percentage of the full credit card payment paid by the customer.</a:t>
            </a:r>
          </a:p>
          <a:p>
            <a:r>
              <a:rPr lang="en-US" sz="1400" dirty="0"/>
              <a:t>Tenure: The duration for which the customer has held the credit card (in months).</a:t>
            </a:r>
          </a:p>
          <a:p>
            <a:r>
              <a:rPr lang="en-US" sz="1400" dirty="0"/>
              <a:t>Purchases Frequency: Frequency of making purchases using the credit card</a:t>
            </a:r>
          </a:p>
          <a:p>
            <a:r>
              <a:rPr lang="en-US" sz="1400" dirty="0"/>
              <a:t>One-off Purchases Frequency: Frequency of making one-time purchases.</a:t>
            </a:r>
          </a:p>
          <a:p>
            <a:endParaRPr lang="en-US" sz="1400" dirty="0"/>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OBJECTIVE</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22731" y="1962673"/>
            <a:ext cx="6117771" cy="3676128"/>
          </a:xfrm>
        </p:spPr>
        <p:txBody>
          <a:bodyPr>
            <a:normAutofit/>
          </a:bodyPr>
          <a:lstStyle/>
          <a:p>
            <a:pPr marL="0" indent="0">
              <a:buNone/>
            </a:pPr>
            <a:r>
              <a:rPr lang="en-US" sz="1800" dirty="0" smtClean="0"/>
              <a:t>	This </a:t>
            </a:r>
            <a:r>
              <a:rPr lang="en-US" sz="1800" dirty="0"/>
              <a:t>case requires developing a customer segmentation to give recommendations like saving plans, loans, wealth </a:t>
            </a:r>
            <a:r>
              <a:rPr lang="en-US" sz="1800" dirty="0" smtClean="0"/>
              <a:t>management </a:t>
            </a:r>
            <a:r>
              <a:rPr lang="en-US" sz="1800" dirty="0"/>
              <a:t>on target customer groups.</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609466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EXPLORATORY DATA ANALYSIS</a:t>
            </a:r>
          </a:p>
        </p:txBody>
      </p:sp>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3" name="Content Placeholder 2"/>
          <p:cNvSpPr>
            <a:spLocks noGrp="1"/>
          </p:cNvSpPr>
          <p:nvPr>
            <p:ph idx="1"/>
          </p:nvPr>
        </p:nvSpPr>
        <p:spPr>
          <a:xfrm>
            <a:off x="609599" y="972458"/>
            <a:ext cx="11248183" cy="5050710"/>
          </a:xfrm>
        </p:spPr>
        <p:txBody>
          <a:bodyPr>
            <a:normAutofit/>
          </a:bodyPr>
          <a:lstStyle/>
          <a:p>
            <a:pPr marL="0" indent="0">
              <a:buNone/>
            </a:pPr>
            <a:endParaRPr lang="en-US" sz="2400" dirty="0" smtClean="0"/>
          </a:p>
          <a:p>
            <a:pPr marL="0" indent="0">
              <a:buNone/>
            </a:pPr>
            <a:r>
              <a:rPr lang="en-US" sz="2400" dirty="0" smtClean="0"/>
              <a:t>Insights </a:t>
            </a:r>
            <a:r>
              <a:rPr lang="en-US" sz="2400" dirty="0"/>
              <a:t>from Exploratory </a:t>
            </a:r>
            <a:r>
              <a:rPr lang="en-US" sz="2400" dirty="0" smtClean="0"/>
              <a:t>analysis</a:t>
            </a:r>
            <a:endParaRPr lang="en-US" sz="2400" dirty="0"/>
          </a:p>
          <a:p>
            <a:r>
              <a:rPr lang="en-US" sz="2400" dirty="0"/>
              <a:t>Balance for most customers </a:t>
            </a:r>
            <a:r>
              <a:rPr lang="en-US" sz="2400" dirty="0" smtClean="0"/>
              <a:t>falls </a:t>
            </a:r>
            <a:r>
              <a:rPr lang="en-US" sz="2400" dirty="0"/>
              <a:t>between 0 </a:t>
            </a:r>
            <a:r>
              <a:rPr lang="en-US" sz="2400" dirty="0" smtClean="0"/>
              <a:t>– 2,500 with an average of 1,564</a:t>
            </a:r>
            <a:endParaRPr lang="en-US" sz="2400" dirty="0"/>
          </a:p>
          <a:p>
            <a:r>
              <a:rPr lang="en-US" sz="2400" dirty="0"/>
              <a:t>Customers with high balance </a:t>
            </a:r>
            <a:r>
              <a:rPr lang="en-US" sz="2400" dirty="0" smtClean="0"/>
              <a:t>and high number of purchases tend </a:t>
            </a:r>
            <a:r>
              <a:rPr lang="en-US" sz="2400" dirty="0"/>
              <a:t>to have high credit limit.</a:t>
            </a:r>
          </a:p>
          <a:p>
            <a:r>
              <a:rPr lang="en-US" sz="2400" dirty="0"/>
              <a:t>There is no significant relationship between tenure and credit </a:t>
            </a:r>
            <a:r>
              <a:rPr lang="en-US" sz="2400" dirty="0" smtClean="0"/>
              <a:t>limit, </a:t>
            </a:r>
            <a:r>
              <a:rPr lang="en-US" sz="2400" dirty="0"/>
              <a:t>meaning the duration a customer uses this credit card service doesn’t necessarily affect </a:t>
            </a:r>
            <a:r>
              <a:rPr lang="en-US" sz="2400" dirty="0" smtClean="0"/>
              <a:t>the </a:t>
            </a:r>
            <a:r>
              <a:rPr lang="en-US" sz="2400" dirty="0"/>
              <a:t>credit limit</a:t>
            </a:r>
            <a:r>
              <a:rPr lang="en-US" sz="2400" dirty="0" smtClean="0"/>
              <a:t>.</a:t>
            </a:r>
          </a:p>
          <a:p>
            <a:r>
              <a:rPr lang="en-US" sz="2400" dirty="0" smtClean="0"/>
              <a:t>Most of the customers have been associated the credit card company for 12 months.</a:t>
            </a:r>
            <a:endParaRPr lang="en-US" sz="2400" dirty="0"/>
          </a:p>
          <a:p>
            <a:endParaRPr lang="en-US" sz="2400" dirty="0"/>
          </a:p>
        </p:txBody>
      </p:sp>
      <p:sp>
        <p:nvSpPr>
          <p:cNvPr id="8" name="Rectangle 7">
            <a:extLst>
              <a:ext uri="{FF2B5EF4-FFF2-40B4-BE49-F238E27FC236}">
                <a16:creationId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594518" y="972457"/>
            <a:ext cx="11263265"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smtClean="0"/>
              <a:t>Model report</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1780032"/>
            <a:ext cx="4226024" cy="4222532"/>
          </a:xfrm>
        </p:spPr>
        <p:txBody>
          <a:bodyPr>
            <a:normAutofit/>
          </a:bodyPr>
          <a:lstStyle/>
          <a:p>
            <a:r>
              <a:rPr lang="en-US" dirty="0" smtClean="0"/>
              <a:t>Several Clustering models were built using </a:t>
            </a:r>
            <a:r>
              <a:rPr lang="en-US" dirty="0" err="1" smtClean="0"/>
              <a:t>Kmeans</a:t>
            </a:r>
            <a:r>
              <a:rPr lang="en-US" dirty="0" smtClean="0"/>
              <a:t>, Agglomerative Clustering and Mean Shift.</a:t>
            </a:r>
          </a:p>
          <a:p>
            <a:r>
              <a:rPr lang="en-US" dirty="0" smtClean="0"/>
              <a:t>The best model for our objective was </a:t>
            </a:r>
            <a:r>
              <a:rPr lang="en-US" dirty="0" err="1" smtClean="0"/>
              <a:t>Kmeans</a:t>
            </a:r>
            <a:r>
              <a:rPr lang="en-US" dirty="0" smtClean="0"/>
              <a:t> </a:t>
            </a:r>
            <a:r>
              <a:rPr lang="en-US" dirty="0"/>
              <a:t>w</a:t>
            </a:r>
            <a:r>
              <a:rPr lang="en-US" dirty="0" smtClean="0"/>
              <a:t>ith 3 clusters. </a:t>
            </a:r>
            <a:endParaRPr lang="en-US" dirty="0"/>
          </a:p>
          <a:p>
            <a:r>
              <a:rPr lang="en-US" dirty="0" smtClean="0"/>
              <a:t>To ascertain the best number of cluster Elbow method was used as shown in the chart.</a:t>
            </a:r>
          </a:p>
          <a:p>
            <a:endParaRPr lang="en-US" dirty="0"/>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754702641"/>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smtClean="0"/>
              <a:t>FINDINGS</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1780032"/>
            <a:ext cx="4226024" cy="4222532"/>
          </a:xfrm>
        </p:spPr>
        <p:txBody>
          <a:bodyPr>
            <a:normAutofit/>
          </a:bodyPr>
          <a:lstStyle/>
          <a:p>
            <a:r>
              <a:rPr lang="en-US" dirty="0"/>
              <a:t>Cluster 0: Customers that makes </a:t>
            </a:r>
            <a:r>
              <a:rPr lang="en-US" dirty="0" smtClean="0"/>
              <a:t>a lot </a:t>
            </a:r>
            <a:r>
              <a:rPr lang="en-US" dirty="0"/>
              <a:t>of purchase and barely take cash advance.</a:t>
            </a:r>
          </a:p>
          <a:p>
            <a:r>
              <a:rPr lang="en-US" dirty="0"/>
              <a:t>Cluster 1: Customers take </a:t>
            </a:r>
            <a:r>
              <a:rPr lang="en-US" dirty="0" smtClean="0"/>
              <a:t>a lot </a:t>
            </a:r>
            <a:r>
              <a:rPr lang="en-US" dirty="0"/>
              <a:t>of cash advance using their credit cards </a:t>
            </a:r>
            <a:r>
              <a:rPr lang="en-US" dirty="0" smtClean="0"/>
              <a:t>but make few purchase</a:t>
            </a:r>
            <a:r>
              <a:rPr lang="en-US" dirty="0"/>
              <a:t>s</a:t>
            </a:r>
          </a:p>
          <a:p>
            <a:r>
              <a:rPr lang="en-US" dirty="0"/>
              <a:t>Cluster 2: Customers with high number of purchases and </a:t>
            </a:r>
            <a:r>
              <a:rPr lang="en-US" dirty="0" smtClean="0"/>
              <a:t>take a lot </a:t>
            </a:r>
            <a:r>
              <a:rPr lang="en-US" dirty="0"/>
              <a:t>of cash advance using their credit cards</a:t>
            </a:r>
            <a:r>
              <a:rPr lang="en-US" dirty="0" smtClean="0"/>
              <a:t>.</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1940940293"/>
              </p:ext>
            </p:extLst>
          </p:nvPr>
        </p:nvGraphicFramePr>
        <p:xfrm>
          <a:off x="6071616" y="469900"/>
          <a:ext cx="5827776"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47030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0" name="Rectangle 9">
            <a:extLst>
              <a:ext uri="{FF2B5EF4-FFF2-40B4-BE49-F238E27FC236}">
                <a16:creationId xmlns:a16="http://schemas.microsoft.com/office/drawing/2014/main" id="{0783A1B7-34FF-4F2F-A68D-A3D22C770FCB}"/>
              </a:ext>
              <a:ext uri="{C183D7F6-B498-43B3-948B-1728B52AA6E4}">
                <adec:decorative xmlns=""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 xmlns:adec="http://schemas.microsoft.com/office/drawing/2017/decorative" val="1"/>
              </a:ext>
            </a:extLst>
          </p:cNvPr>
          <p:cNvSpPr/>
          <p:nvPr/>
        </p:nvSpPr>
        <p:spPr>
          <a:xfrm>
            <a:off x="990065" y="618151"/>
            <a:ext cx="10241280" cy="547420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7" name="Title 6"/>
          <p:cNvSpPr>
            <a:spLocks noGrp="1"/>
          </p:cNvSpPr>
          <p:nvPr>
            <p:ph type="title"/>
          </p:nvPr>
        </p:nvSpPr>
        <p:spPr>
          <a:xfrm>
            <a:off x="1316736" y="853440"/>
            <a:ext cx="9570720" cy="658368"/>
          </a:xfrm>
        </p:spPr>
        <p:txBody>
          <a:bodyPr/>
          <a:lstStyle/>
          <a:p>
            <a:r>
              <a:rPr lang="en-US" dirty="0" smtClean="0"/>
              <a:t>PCA REPRESNTATION OF THE CLUSTERS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92" y="1582498"/>
            <a:ext cx="7339584" cy="4023273"/>
          </a:xfrm>
          <a:prstGeom prst="rect">
            <a:avLst/>
          </a:prstGeom>
        </p:spPr>
      </p:pic>
    </p:spTree>
    <p:extLst>
      <p:ext uri="{BB962C8B-B14F-4D97-AF65-F5344CB8AC3E}">
        <p14:creationId xmlns:p14="http://schemas.microsoft.com/office/powerpoint/2010/main" val="138922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530</Words>
  <Application>Microsoft Office PowerPoint</Application>
  <PresentationFormat>Widescreen</PresentationFormat>
  <Paragraphs>541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MARKET SEGMENTATION</vt:lpstr>
      <vt:lpstr>OUTLINE</vt:lpstr>
      <vt:lpstr>INTRODUCTION</vt:lpstr>
      <vt:lpstr>METADATA</vt:lpstr>
      <vt:lpstr>OBJECTIVE</vt:lpstr>
      <vt:lpstr>EXPLORATORY DATA ANALYSIS</vt:lpstr>
      <vt:lpstr>Model report</vt:lpstr>
      <vt:lpstr>FINDINGS</vt:lpstr>
      <vt:lpstr>PCA REPRESNTATION OF THE CLUSTERS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2024-01-18T13:24:58Z</dcterms:created>
  <dcterms:modified xsi:type="dcterms:W3CDTF">2024-01-23T13:02:44Z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