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3"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595578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7624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5593f78d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Google Shape;59;g145593f7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9006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55de7ee8_0_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455de7e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0273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455de7ee8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455de7e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9544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455de7ee8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455de7e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5579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55de7ee8_0_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Google Shape;80;g1455de7e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956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55de7ee8_0_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Google Shape;87;g1455de7ee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3318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95477" y="2903025"/>
            <a:ext cx="6468300" cy="72727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fr" sz="3600" dirty="0">
                <a:solidFill>
                  <a:srgbClr val="CD003A"/>
                </a:solidFill>
              </a:rPr>
              <a:t>La lettre de </a:t>
            </a:r>
            <a:r>
              <a:rPr lang="fr" sz="3600" dirty="0" smtClean="0">
                <a:solidFill>
                  <a:srgbClr val="CD003A"/>
                </a:solidFill>
              </a:rPr>
              <a:t>motivation </a:t>
            </a:r>
            <a:endParaRPr sz="3600" dirty="0">
              <a:solidFill>
                <a:srgbClr val="CD003A"/>
              </a:solidFill>
            </a:endParaRPr>
          </a:p>
        </p:txBody>
      </p:sp>
      <p:pic>
        <p:nvPicPr>
          <p:cNvPr id="55" name="Google Shape;55;p13"/>
          <p:cNvPicPr preferRelativeResize="0"/>
          <p:nvPr/>
        </p:nvPicPr>
        <p:blipFill>
          <a:blip r:embed="rId3">
            <a:alphaModFix/>
          </a:blip>
          <a:stretch>
            <a:fillRect/>
          </a:stretch>
        </p:blipFill>
        <p:spPr>
          <a:xfrm>
            <a:off x="826825" y="625200"/>
            <a:ext cx="7804951" cy="2372375"/>
          </a:xfrm>
          <a:prstGeom prst="rect">
            <a:avLst/>
          </a:prstGeom>
          <a:noFill/>
          <a:ln>
            <a:noFill/>
          </a:ln>
        </p:spPr>
      </p:pic>
      <p:sp>
        <p:nvSpPr>
          <p:cNvPr id="56" name="Google Shape;56;p13"/>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
        <p:nvSpPr>
          <p:cNvPr id="2" name="Rectangle 1"/>
          <p:cNvSpPr/>
          <p:nvPr/>
        </p:nvSpPr>
        <p:spPr>
          <a:xfrm>
            <a:off x="3746310" y="3702211"/>
            <a:ext cx="4572000" cy="523220"/>
          </a:xfrm>
          <a:prstGeom prst="rect">
            <a:avLst/>
          </a:prstGeom>
        </p:spPr>
        <p:txBody>
          <a:bodyPr>
            <a:spAutoFit/>
          </a:bodyPr>
          <a:lstStyle/>
          <a:p>
            <a:r>
              <a:rPr lang="fr-FR" dirty="0"/>
              <a:t>Une démonstration logique pour convaincre l’employeur que vous êtes le bon candidat à recevoir en entretien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42425"/>
            <a:ext cx="8520600" cy="870300"/>
          </a:xfrm>
          <a:prstGeom prst="rect">
            <a:avLst/>
          </a:prstGeom>
        </p:spPr>
        <p:txBody>
          <a:bodyPr spcFirstLastPara="1" wrap="square" lIns="91425" tIns="91425" rIns="91425" bIns="91425" anchor="t" anchorCtr="0">
            <a:noAutofit/>
          </a:bodyPr>
          <a:lstStyle/>
          <a:p>
            <a:pPr marL="0" lvl="0" indent="0">
              <a:lnSpc>
                <a:spcPct val="120000"/>
              </a:lnSpc>
              <a:spcBef>
                <a:spcPts val="0"/>
              </a:spcBef>
              <a:spcAft>
                <a:spcPts val="0"/>
              </a:spcAft>
              <a:buClr>
                <a:schemeClr val="dk1"/>
              </a:buClr>
              <a:buSzPts val="1100"/>
              <a:buFont typeface="Arial"/>
              <a:buNone/>
            </a:pPr>
            <a:r>
              <a:rPr lang="fr" sz="3200">
                <a:solidFill>
                  <a:srgbClr val="CD003A"/>
                </a:solidFill>
              </a:rPr>
              <a:t>Quels sont les objectifs d’une lettre de motivation?</a:t>
            </a:r>
            <a:endParaRPr sz="3200">
              <a:solidFill>
                <a:srgbClr val="CD003A"/>
              </a:solidFill>
            </a:endParaRPr>
          </a:p>
          <a:p>
            <a:pPr marL="0" lvl="0" indent="0">
              <a:spcBef>
                <a:spcPts val="0"/>
              </a:spcBef>
              <a:spcAft>
                <a:spcPts val="0"/>
              </a:spcAft>
              <a:buNone/>
            </a:pPr>
            <a:endParaRPr/>
          </a:p>
        </p:txBody>
      </p:sp>
      <p:sp>
        <p:nvSpPr>
          <p:cNvPr id="62" name="Google Shape;62;p14"/>
          <p:cNvSpPr txBox="1">
            <a:spLocks noGrp="1"/>
          </p:cNvSpPr>
          <p:nvPr>
            <p:ph type="body" idx="1"/>
          </p:nvPr>
        </p:nvSpPr>
        <p:spPr>
          <a:xfrm>
            <a:off x="207675" y="1152450"/>
            <a:ext cx="8520600" cy="34164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None/>
            </a:pPr>
            <a:endParaRPr sz="2400" dirty="0">
              <a:solidFill>
                <a:srgbClr val="CD003A"/>
              </a:solidFill>
              <a:latin typeface="Calibri"/>
              <a:ea typeface="Calibri"/>
              <a:cs typeface="Calibri"/>
              <a:sym typeface="Calibri"/>
            </a:endParaRPr>
          </a:p>
          <a:p>
            <a:pPr marL="457200" lvl="0" indent="-355600" rtl="0">
              <a:lnSpc>
                <a:spcPct val="120000"/>
              </a:lnSpc>
              <a:spcBef>
                <a:spcPts val="0"/>
              </a:spcBef>
              <a:spcAft>
                <a:spcPts val="0"/>
              </a:spcAft>
              <a:buClr>
                <a:srgbClr val="CD003A"/>
              </a:buClr>
              <a:buSzPts val="2000"/>
              <a:buChar char="➔"/>
            </a:pPr>
            <a:r>
              <a:rPr lang="fr" sz="2000" dirty="0">
                <a:solidFill>
                  <a:srgbClr val="CD003A"/>
                </a:solidFill>
                <a:latin typeface="Calibri"/>
                <a:ea typeface="Calibri"/>
                <a:cs typeface="Calibri"/>
                <a:sym typeface="Calibri"/>
              </a:rPr>
              <a:t>La lettre de motivation doit faciliter la lecture de votre CV.</a:t>
            </a:r>
            <a:endParaRPr sz="2000" dirty="0">
              <a:solidFill>
                <a:srgbClr val="CD003A"/>
              </a:solidFill>
              <a:latin typeface="Calibri"/>
              <a:ea typeface="Calibri"/>
              <a:cs typeface="Calibri"/>
              <a:sym typeface="Calibri"/>
            </a:endParaRPr>
          </a:p>
          <a:p>
            <a:pPr marL="914400" lvl="1" indent="-355600" rtl="0">
              <a:lnSpc>
                <a:spcPct val="120000"/>
              </a:lnSpc>
              <a:spcBef>
                <a:spcPts val="0"/>
              </a:spcBef>
              <a:spcAft>
                <a:spcPts val="0"/>
              </a:spcAft>
              <a:buClr>
                <a:srgbClr val="777877"/>
              </a:buClr>
              <a:buSzPts val="2000"/>
              <a:buChar char="◆"/>
            </a:pPr>
            <a:r>
              <a:rPr lang="fr" sz="2000" dirty="0">
                <a:solidFill>
                  <a:srgbClr val="777877"/>
                </a:solidFill>
                <a:latin typeface="Calibri"/>
                <a:ea typeface="Calibri"/>
                <a:cs typeface="Calibri"/>
                <a:sym typeface="Calibri"/>
              </a:rPr>
              <a:t>Elle comporte des arguments sur vos qualités et vos compétences : tout ce qui peut représenter des atouts pour l’entreprise</a:t>
            </a:r>
            <a:endParaRPr sz="2000" dirty="0">
              <a:solidFill>
                <a:srgbClr val="777877"/>
              </a:solidFill>
              <a:latin typeface="Calibri"/>
              <a:ea typeface="Calibri"/>
              <a:cs typeface="Calibri"/>
              <a:sym typeface="Calibri"/>
            </a:endParaRPr>
          </a:p>
          <a:p>
            <a:pPr marL="914400" lvl="1" indent="-355600" rtl="0">
              <a:lnSpc>
                <a:spcPct val="120000"/>
              </a:lnSpc>
              <a:spcBef>
                <a:spcPts val="0"/>
              </a:spcBef>
              <a:spcAft>
                <a:spcPts val="0"/>
              </a:spcAft>
              <a:buClr>
                <a:srgbClr val="777877"/>
              </a:buClr>
              <a:buSzPts val="2000"/>
              <a:buChar char="◆"/>
            </a:pPr>
            <a:r>
              <a:rPr lang="fr" sz="2000" dirty="0">
                <a:solidFill>
                  <a:srgbClr val="777877"/>
                </a:solidFill>
                <a:latin typeface="Calibri"/>
                <a:ea typeface="Calibri"/>
                <a:cs typeface="Calibri"/>
                <a:sym typeface="Calibri"/>
              </a:rPr>
              <a:t>Elle doit convaincre, càd persuader le recruteur que vous possédez les qualités </a:t>
            </a:r>
            <a:r>
              <a:rPr lang="fr" sz="2000" dirty="0" smtClean="0">
                <a:solidFill>
                  <a:srgbClr val="777877"/>
                </a:solidFill>
                <a:latin typeface="Calibri"/>
                <a:ea typeface="Calibri"/>
                <a:cs typeface="Calibri"/>
                <a:sym typeface="Calibri"/>
              </a:rPr>
              <a:t>requises</a:t>
            </a:r>
          </a:p>
          <a:p>
            <a:pPr marL="914400" lvl="1" indent="-355600" rtl="0">
              <a:lnSpc>
                <a:spcPct val="120000"/>
              </a:lnSpc>
              <a:spcBef>
                <a:spcPts val="0"/>
              </a:spcBef>
              <a:spcAft>
                <a:spcPts val="0"/>
              </a:spcAft>
              <a:buClr>
                <a:srgbClr val="777877"/>
              </a:buClr>
              <a:buSzPts val="2000"/>
              <a:buChar char="◆"/>
            </a:pPr>
            <a:r>
              <a:rPr lang="fr" sz="2000" dirty="0" smtClean="0">
                <a:solidFill>
                  <a:srgbClr val="777877"/>
                </a:solidFill>
                <a:latin typeface="Calibri"/>
                <a:ea typeface="Calibri"/>
                <a:cs typeface="Calibri"/>
                <a:sym typeface="Calibri"/>
              </a:rPr>
              <a:t>Elle doit contenir des informations différentes et complémentaires par rapport au CV</a:t>
            </a:r>
            <a:endParaRPr sz="2000" dirty="0">
              <a:solidFill>
                <a:srgbClr val="777877"/>
              </a:solidFill>
              <a:latin typeface="Calibri"/>
              <a:ea typeface="Calibri"/>
              <a:cs typeface="Calibri"/>
              <a:sym typeface="Calibri"/>
            </a:endParaRPr>
          </a:p>
          <a:p>
            <a:pPr marL="0" marR="0" lvl="0" indent="0" algn="l" rtl="0">
              <a:lnSpc>
                <a:spcPct val="96000"/>
              </a:lnSpc>
              <a:spcBef>
                <a:spcPts val="300"/>
              </a:spcBef>
              <a:spcAft>
                <a:spcPts val="0"/>
              </a:spcAft>
              <a:buNone/>
            </a:pPr>
            <a:endParaRPr sz="1400" dirty="0">
              <a:solidFill>
                <a:srgbClr val="CD003A"/>
              </a:solidFill>
              <a:latin typeface="Calibri"/>
              <a:ea typeface="Calibri"/>
              <a:cs typeface="Calibri"/>
              <a:sym typeface="Calibri"/>
            </a:endParaRPr>
          </a:p>
          <a:p>
            <a:pPr marL="0" marR="0" lvl="0" indent="0" algn="l" rtl="0">
              <a:lnSpc>
                <a:spcPct val="120000"/>
              </a:lnSpc>
              <a:spcBef>
                <a:spcPts val="0"/>
              </a:spcBef>
              <a:spcAft>
                <a:spcPts val="0"/>
              </a:spcAft>
              <a:buNone/>
            </a:pPr>
            <a:endParaRPr sz="1400" dirty="0">
              <a:solidFill>
                <a:srgbClr val="CD003A"/>
              </a:solidFill>
            </a:endParaRPr>
          </a:p>
          <a:p>
            <a:pPr marL="0" lvl="0" indent="0">
              <a:spcBef>
                <a:spcPts val="0"/>
              </a:spcBef>
              <a:spcAft>
                <a:spcPts val="1600"/>
              </a:spcAft>
              <a:buNone/>
            </a:pPr>
            <a:endParaRPr dirty="0"/>
          </a:p>
        </p:txBody>
      </p:sp>
      <p:sp>
        <p:nvSpPr>
          <p:cNvPr id="63" name="Google Shape;63;p14"/>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75500" y="142500"/>
            <a:ext cx="9003300" cy="8703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Clr>
                <a:schemeClr val="dk1"/>
              </a:buClr>
              <a:buSzPts val="1100"/>
              <a:buFont typeface="Arial"/>
              <a:buNone/>
            </a:pPr>
            <a:r>
              <a:rPr lang="fr" sz="3200">
                <a:solidFill>
                  <a:srgbClr val="CD003A"/>
                </a:solidFill>
              </a:rPr>
              <a:t>Comment bien débuter une lettre de motivation?</a:t>
            </a:r>
            <a:endParaRPr sz="3200">
              <a:solidFill>
                <a:srgbClr val="CD003A"/>
              </a:solidFill>
            </a:endParaRPr>
          </a:p>
          <a:p>
            <a:pPr marL="0" lvl="0" indent="0" rtl="0">
              <a:spcBef>
                <a:spcPts val="0"/>
              </a:spcBef>
              <a:spcAft>
                <a:spcPts val="0"/>
              </a:spcAft>
              <a:buNone/>
            </a:pPr>
            <a:endParaRPr/>
          </a:p>
        </p:txBody>
      </p:sp>
      <p:sp>
        <p:nvSpPr>
          <p:cNvPr id="69" name="Google Shape;69;p15"/>
          <p:cNvSpPr txBox="1">
            <a:spLocks noGrp="1"/>
          </p:cNvSpPr>
          <p:nvPr>
            <p:ph type="body" idx="1"/>
          </p:nvPr>
        </p:nvSpPr>
        <p:spPr>
          <a:xfrm>
            <a:off x="141600" y="822125"/>
            <a:ext cx="8520600" cy="3886500"/>
          </a:xfrm>
          <a:prstGeom prst="rect">
            <a:avLst/>
          </a:prstGeom>
        </p:spPr>
        <p:txBody>
          <a:bodyPr spcFirstLastPara="1" wrap="square" lIns="91425" tIns="91425" rIns="91425" bIns="91425" anchor="t" anchorCtr="0">
            <a:noAutofit/>
          </a:bodyPr>
          <a:lstStyle/>
          <a:p>
            <a:pPr marL="457200" lvl="0" indent="-342900" rtl="0">
              <a:lnSpc>
                <a:spcPct val="108000"/>
              </a:lnSpc>
              <a:spcBef>
                <a:spcPts val="0"/>
              </a:spcBef>
              <a:spcAft>
                <a:spcPts val="0"/>
              </a:spcAft>
              <a:buClr>
                <a:srgbClr val="CD003A"/>
              </a:buClr>
              <a:buSzPts val="1800"/>
              <a:buFont typeface="Calibri"/>
              <a:buChar char="➔"/>
            </a:pPr>
            <a:r>
              <a:rPr lang="fr" dirty="0">
                <a:solidFill>
                  <a:srgbClr val="CD003A"/>
                </a:solidFill>
                <a:latin typeface="Calibri"/>
                <a:ea typeface="Calibri"/>
                <a:cs typeface="Calibri"/>
                <a:sym typeface="Calibri"/>
              </a:rPr>
              <a:t>Faire son CV</a:t>
            </a:r>
            <a:endParaRPr dirty="0">
              <a:solidFill>
                <a:srgbClr val="CD003A"/>
              </a:solidFill>
              <a:latin typeface="Calibri"/>
              <a:ea typeface="Calibri"/>
              <a:cs typeface="Calibri"/>
              <a:sym typeface="Calibri"/>
            </a:endParaRPr>
          </a:p>
          <a:p>
            <a:pPr marL="914400" lvl="1"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Avoir les idées claires</a:t>
            </a:r>
            <a:endParaRPr sz="1800" dirty="0">
              <a:solidFill>
                <a:srgbClr val="777877"/>
              </a:solidFill>
              <a:latin typeface="Calibri"/>
              <a:ea typeface="Calibri"/>
              <a:cs typeface="Calibri"/>
              <a:sym typeface="Calibri"/>
            </a:endParaRPr>
          </a:p>
          <a:p>
            <a:pPr marL="914400" lvl="1"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Dégager certaines infos</a:t>
            </a:r>
            <a:endParaRPr sz="1800" dirty="0">
              <a:solidFill>
                <a:srgbClr val="777877"/>
              </a:solidFill>
              <a:latin typeface="Calibri"/>
              <a:ea typeface="Calibri"/>
              <a:cs typeface="Calibri"/>
              <a:sym typeface="Calibri"/>
            </a:endParaRPr>
          </a:p>
          <a:p>
            <a:pPr marL="457200" lvl="0" indent="-342900" rtl="0">
              <a:lnSpc>
                <a:spcPct val="108000"/>
              </a:lnSpc>
              <a:spcBef>
                <a:spcPts val="0"/>
              </a:spcBef>
              <a:spcAft>
                <a:spcPts val="0"/>
              </a:spcAft>
              <a:buClr>
                <a:srgbClr val="CD003A"/>
              </a:buClr>
              <a:buSzPts val="1800"/>
              <a:buChar char="➔"/>
            </a:pPr>
            <a:r>
              <a:rPr lang="fr" dirty="0">
                <a:solidFill>
                  <a:srgbClr val="CD003A"/>
                </a:solidFill>
                <a:latin typeface="Calibri"/>
                <a:ea typeface="Calibri"/>
                <a:cs typeface="Calibri"/>
                <a:sym typeface="Calibri"/>
              </a:rPr>
              <a:t>S’informer</a:t>
            </a:r>
            <a:endParaRPr dirty="0">
              <a:solidFill>
                <a:srgbClr val="CD003A"/>
              </a:solidFill>
              <a:latin typeface="Calibri"/>
              <a:ea typeface="Calibri"/>
              <a:cs typeface="Calibri"/>
              <a:sym typeface="Calibri"/>
            </a:endParaRPr>
          </a:p>
          <a:p>
            <a:pPr marL="914400" lvl="1"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Site Internet de l’entreprise</a:t>
            </a:r>
            <a:endParaRPr sz="1800" dirty="0">
              <a:solidFill>
                <a:srgbClr val="777877"/>
              </a:solidFill>
              <a:latin typeface="Calibri"/>
              <a:ea typeface="Calibri"/>
              <a:cs typeface="Calibri"/>
              <a:sym typeface="Calibri"/>
            </a:endParaRPr>
          </a:p>
          <a:p>
            <a:pPr marL="1371600" lvl="2"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Métiers / services</a:t>
            </a:r>
            <a:endParaRPr sz="1800" dirty="0">
              <a:solidFill>
                <a:srgbClr val="777877"/>
              </a:solidFill>
              <a:latin typeface="Calibri"/>
              <a:ea typeface="Calibri"/>
              <a:cs typeface="Calibri"/>
              <a:sym typeface="Calibri"/>
            </a:endParaRPr>
          </a:p>
          <a:p>
            <a:pPr marL="1371600" lvl="2"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Interlocuteur.trice </a:t>
            </a:r>
            <a:endParaRPr sz="1800" dirty="0">
              <a:solidFill>
                <a:srgbClr val="777877"/>
              </a:solidFill>
              <a:latin typeface="Calibri"/>
              <a:ea typeface="Calibri"/>
              <a:cs typeface="Calibri"/>
              <a:sym typeface="Calibri"/>
            </a:endParaRPr>
          </a:p>
          <a:p>
            <a:pPr marL="1371600" lvl="2"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Procédure de recrutement</a:t>
            </a:r>
            <a:endParaRPr sz="1800" dirty="0">
              <a:solidFill>
                <a:srgbClr val="777877"/>
              </a:solidFill>
              <a:latin typeface="Calibri"/>
              <a:ea typeface="Calibri"/>
              <a:cs typeface="Calibri"/>
              <a:sym typeface="Calibri"/>
            </a:endParaRPr>
          </a:p>
          <a:p>
            <a:pPr marL="1371600" lvl="2"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Offres emploi / stage (surligner les termes importants)</a:t>
            </a:r>
            <a:endParaRPr sz="1800" dirty="0">
              <a:solidFill>
                <a:srgbClr val="777877"/>
              </a:solidFill>
              <a:latin typeface="Calibri"/>
              <a:ea typeface="Calibri"/>
              <a:cs typeface="Calibri"/>
              <a:sym typeface="Calibri"/>
            </a:endParaRPr>
          </a:p>
          <a:p>
            <a:pPr marL="1371600" lvl="2"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Identifier le vocabulaire de l’entreprise</a:t>
            </a:r>
            <a:endParaRPr sz="1800" dirty="0">
              <a:solidFill>
                <a:srgbClr val="777877"/>
              </a:solidFill>
              <a:latin typeface="Calibri"/>
              <a:ea typeface="Calibri"/>
              <a:cs typeface="Calibri"/>
              <a:sym typeface="Calibri"/>
            </a:endParaRPr>
          </a:p>
          <a:p>
            <a:pPr marL="457200" lvl="0" indent="-342900" rtl="0">
              <a:lnSpc>
                <a:spcPct val="108000"/>
              </a:lnSpc>
              <a:spcBef>
                <a:spcPts val="0"/>
              </a:spcBef>
              <a:spcAft>
                <a:spcPts val="0"/>
              </a:spcAft>
              <a:buClr>
                <a:srgbClr val="CD003A"/>
              </a:buClr>
              <a:buSzPts val="1800"/>
              <a:buChar char="➔"/>
            </a:pPr>
            <a:r>
              <a:rPr lang="fr" dirty="0">
                <a:solidFill>
                  <a:srgbClr val="CD003A"/>
                </a:solidFill>
                <a:latin typeface="Calibri"/>
                <a:ea typeface="Calibri"/>
                <a:cs typeface="Calibri"/>
                <a:sym typeface="Calibri"/>
              </a:rPr>
              <a:t>Bien choisir ses mots</a:t>
            </a:r>
            <a:endParaRPr dirty="0">
              <a:solidFill>
                <a:srgbClr val="CD003A"/>
              </a:solidFill>
              <a:latin typeface="Calibri"/>
              <a:ea typeface="Calibri"/>
              <a:cs typeface="Calibri"/>
              <a:sym typeface="Calibri"/>
            </a:endParaRPr>
          </a:p>
          <a:p>
            <a:pPr marL="914400" lvl="1" indent="-342900" rtl="0">
              <a:lnSpc>
                <a:spcPct val="108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Trouver le juste milieu (sans être trop prétentieux / mettre ses qualités et compétences en avant)</a:t>
            </a:r>
            <a:endParaRPr sz="1800" dirty="0">
              <a:solidFill>
                <a:srgbClr val="777877"/>
              </a:solidFill>
              <a:latin typeface="Calibri"/>
              <a:ea typeface="Calibri"/>
              <a:cs typeface="Calibri"/>
              <a:sym typeface="Calibri"/>
            </a:endParaRPr>
          </a:p>
          <a:p>
            <a:pPr marL="0" marR="0" lvl="0" indent="0" algn="l" rtl="0">
              <a:lnSpc>
                <a:spcPct val="96000"/>
              </a:lnSpc>
              <a:spcBef>
                <a:spcPts val="300"/>
              </a:spcBef>
              <a:spcAft>
                <a:spcPts val="0"/>
              </a:spcAft>
              <a:buNone/>
            </a:pPr>
            <a:endParaRPr sz="1400" dirty="0">
              <a:solidFill>
                <a:srgbClr val="CD003A"/>
              </a:solidFill>
              <a:latin typeface="Calibri"/>
              <a:ea typeface="Calibri"/>
              <a:cs typeface="Calibri"/>
              <a:sym typeface="Calibri"/>
            </a:endParaRPr>
          </a:p>
          <a:p>
            <a:pPr marL="0" marR="0" lvl="0" indent="0" algn="l" rtl="0">
              <a:lnSpc>
                <a:spcPct val="120000"/>
              </a:lnSpc>
              <a:spcBef>
                <a:spcPts val="0"/>
              </a:spcBef>
              <a:spcAft>
                <a:spcPts val="0"/>
              </a:spcAft>
              <a:buNone/>
            </a:pPr>
            <a:endParaRPr sz="1400" dirty="0">
              <a:solidFill>
                <a:srgbClr val="CD003A"/>
              </a:solidFill>
            </a:endParaRPr>
          </a:p>
          <a:p>
            <a:pPr marL="0" lvl="0" indent="0" rtl="0">
              <a:spcBef>
                <a:spcPts val="0"/>
              </a:spcBef>
              <a:spcAft>
                <a:spcPts val="1600"/>
              </a:spcAft>
              <a:buNone/>
            </a:pPr>
            <a:endParaRPr dirty="0"/>
          </a:p>
        </p:txBody>
      </p:sp>
      <p:sp>
        <p:nvSpPr>
          <p:cNvPr id="70" name="Google Shape;70;p15"/>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5500" y="142500"/>
            <a:ext cx="9003300" cy="8703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Clr>
                <a:schemeClr val="dk1"/>
              </a:buClr>
              <a:buSzPts val="1100"/>
              <a:buFont typeface="Arial"/>
              <a:buNone/>
            </a:pPr>
            <a:r>
              <a:rPr lang="fr" sz="3200" dirty="0" smtClean="0">
                <a:solidFill>
                  <a:srgbClr val="CD003A"/>
                </a:solidFill>
              </a:rPr>
              <a:t>Contenu de </a:t>
            </a:r>
            <a:r>
              <a:rPr lang="fr" sz="3200" dirty="0">
                <a:solidFill>
                  <a:srgbClr val="CD003A"/>
                </a:solidFill>
              </a:rPr>
              <a:t>la lettre de motivation</a:t>
            </a:r>
            <a:endParaRPr sz="3200" dirty="0">
              <a:solidFill>
                <a:srgbClr val="CD003A"/>
              </a:solidFill>
            </a:endParaRPr>
          </a:p>
          <a:p>
            <a:pPr marL="0" lvl="0" indent="0" rtl="0">
              <a:spcBef>
                <a:spcPts val="0"/>
              </a:spcBef>
              <a:spcAft>
                <a:spcPts val="0"/>
              </a:spcAft>
              <a:buNone/>
            </a:pPr>
            <a:endParaRPr dirty="0"/>
          </a:p>
        </p:txBody>
      </p:sp>
      <p:sp>
        <p:nvSpPr>
          <p:cNvPr id="76" name="Google Shape;76;p16"/>
          <p:cNvSpPr txBox="1">
            <a:spLocks noGrp="1"/>
          </p:cNvSpPr>
          <p:nvPr>
            <p:ph type="body" idx="1"/>
          </p:nvPr>
        </p:nvSpPr>
        <p:spPr>
          <a:xfrm>
            <a:off x="141600" y="822125"/>
            <a:ext cx="8520600" cy="3416400"/>
          </a:xfrm>
          <a:prstGeom prst="rect">
            <a:avLst/>
          </a:prstGeom>
        </p:spPr>
        <p:txBody>
          <a:bodyPr spcFirstLastPara="1" wrap="square" lIns="91425" tIns="91425" rIns="91425" bIns="91425" anchor="t" anchorCtr="0">
            <a:noAutofit/>
          </a:bodyPr>
          <a:lstStyle/>
          <a:p>
            <a:pPr lvl="0" indent="-317500">
              <a:lnSpc>
                <a:spcPct val="120000"/>
              </a:lnSpc>
              <a:buClr>
                <a:srgbClr val="CD003A"/>
              </a:buClr>
              <a:buSzPts val="1400"/>
              <a:buChar char="➔"/>
            </a:pPr>
            <a:r>
              <a:rPr lang="fr-FR" dirty="0" smtClean="0">
                <a:solidFill>
                  <a:srgbClr val="CD003A"/>
                </a:solidFill>
                <a:latin typeface="Calibri"/>
                <a:ea typeface="Calibri"/>
                <a:cs typeface="Calibri"/>
                <a:sym typeface="Calibri"/>
              </a:rPr>
              <a:t>L'en </a:t>
            </a:r>
            <a:r>
              <a:rPr lang="fr-FR" dirty="0">
                <a:solidFill>
                  <a:srgbClr val="CD003A"/>
                </a:solidFill>
                <a:latin typeface="Calibri"/>
                <a:ea typeface="Calibri"/>
                <a:cs typeface="Calibri"/>
                <a:sym typeface="Calibri"/>
              </a:rPr>
              <a:t>tête : </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en haut à gauche vos coordonnées (prénom nom - adresse - numéro de téléphone - adresse mail - </a:t>
            </a:r>
            <a:r>
              <a:rPr lang="fr-FR" dirty="0" err="1">
                <a:solidFill>
                  <a:srgbClr val="777877"/>
                </a:solidFill>
                <a:latin typeface="Calibri"/>
                <a:ea typeface="Calibri"/>
                <a:cs typeface="Calibri"/>
                <a:sym typeface="Calibri"/>
              </a:rPr>
              <a:t>github</a:t>
            </a:r>
            <a:r>
              <a:rPr lang="fr-FR" dirty="0">
                <a:solidFill>
                  <a:srgbClr val="777877"/>
                </a:solidFill>
                <a:latin typeface="Calibri"/>
                <a:ea typeface="Calibri"/>
                <a:cs typeface="Calibri"/>
                <a:sym typeface="Calibri"/>
              </a:rPr>
              <a:t>)</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en haut à droite le destinataire (société - adresse - prénom nom du recruteur)</a:t>
            </a:r>
          </a:p>
          <a:p>
            <a:pPr lvl="0" indent="-317500">
              <a:lnSpc>
                <a:spcPct val="120000"/>
              </a:lnSpc>
              <a:buClr>
                <a:srgbClr val="CD003A"/>
              </a:buClr>
              <a:buSzPts val="1400"/>
              <a:buChar char="➔"/>
            </a:pPr>
            <a:r>
              <a:rPr lang="fr-FR" sz="1600" dirty="0" smtClean="0">
                <a:solidFill>
                  <a:srgbClr val="CD003A"/>
                </a:solidFill>
                <a:latin typeface="Calibri"/>
                <a:ea typeface="Calibri"/>
                <a:cs typeface="Calibri"/>
                <a:sym typeface="Calibri"/>
              </a:rPr>
              <a:t>l’objet </a:t>
            </a:r>
            <a:r>
              <a:rPr lang="fr-FR" sz="1600" dirty="0">
                <a:solidFill>
                  <a:srgbClr val="CD003A"/>
                </a:solidFill>
                <a:latin typeface="Calibri"/>
                <a:ea typeface="Calibri"/>
                <a:cs typeface="Calibri"/>
                <a:sym typeface="Calibri"/>
              </a:rPr>
              <a:t>de la lettre</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Objet : Candidature à l’offre d’emploi </a:t>
            </a:r>
            <a:r>
              <a:rPr lang="fr-FR" dirty="0" err="1">
                <a:solidFill>
                  <a:srgbClr val="777877"/>
                </a:solidFill>
                <a:latin typeface="Calibri"/>
                <a:ea typeface="Calibri"/>
                <a:cs typeface="Calibri"/>
                <a:sym typeface="Calibri"/>
              </a:rPr>
              <a:t>n°xxxxx</a:t>
            </a:r>
            <a:r>
              <a:rPr lang="fr-FR" dirty="0">
                <a:solidFill>
                  <a:srgbClr val="777877"/>
                </a:solidFill>
                <a:latin typeface="Calibri"/>
                <a:ea typeface="Calibri"/>
                <a:cs typeface="Calibri"/>
                <a:sym typeface="Calibri"/>
              </a:rPr>
              <a:t> : Développeur web </a:t>
            </a:r>
            <a:r>
              <a:rPr lang="fr-FR" dirty="0" err="1">
                <a:solidFill>
                  <a:srgbClr val="777877"/>
                </a:solidFill>
                <a:latin typeface="Calibri"/>
                <a:ea typeface="Calibri"/>
                <a:cs typeface="Calibri"/>
                <a:sym typeface="Calibri"/>
              </a:rPr>
              <a:t>fullstack</a:t>
            </a:r>
            <a:endParaRPr lang="fr-FR" dirty="0">
              <a:solidFill>
                <a:srgbClr val="777877"/>
              </a:solidFill>
              <a:latin typeface="Calibri"/>
              <a:ea typeface="Calibri"/>
              <a:cs typeface="Calibri"/>
              <a:sym typeface="Calibri"/>
            </a:endParaRPr>
          </a:p>
          <a:p>
            <a:pPr indent="-317500">
              <a:lnSpc>
                <a:spcPct val="120000"/>
              </a:lnSpc>
              <a:buClr>
                <a:srgbClr val="CD003A"/>
              </a:buClr>
              <a:buSzPts val="1400"/>
              <a:buFont typeface="Arial"/>
              <a:buChar char="➔"/>
            </a:pPr>
            <a:r>
              <a:rPr lang="fr-FR" sz="1600" dirty="0">
                <a:solidFill>
                  <a:srgbClr val="CD003A"/>
                </a:solidFill>
                <a:latin typeface="Calibri"/>
                <a:ea typeface="Calibri"/>
                <a:cs typeface="Calibri"/>
                <a:sym typeface="Calibri"/>
              </a:rPr>
              <a:t>1er paragraphe : Développer le contexte de votre candidature et votre profil </a:t>
            </a:r>
            <a:r>
              <a:rPr lang="fr-FR" sz="1600" dirty="0">
                <a:solidFill>
                  <a:srgbClr val="777877"/>
                </a:solidFill>
                <a:latin typeface="Calibri"/>
                <a:ea typeface="Calibri"/>
                <a:cs typeface="Calibri"/>
                <a:sym typeface="Calibri"/>
              </a:rPr>
              <a:t>(ce paragraphe peut être fixe pour l’ensemble de vos candidatures)</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Votre parcours de formation</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Votre profil</a:t>
            </a:r>
          </a:p>
          <a:p>
            <a:pPr indent="-317500">
              <a:lnSpc>
                <a:spcPct val="120000"/>
              </a:lnSpc>
              <a:buClr>
                <a:srgbClr val="CD003A"/>
              </a:buClr>
              <a:buSzPts val="1400"/>
              <a:buFont typeface="Arial"/>
              <a:buChar char="➔"/>
            </a:pPr>
            <a:r>
              <a:rPr lang="fr-FR" sz="1600" dirty="0" smtClean="0">
                <a:solidFill>
                  <a:srgbClr val="CD003A"/>
                </a:solidFill>
                <a:latin typeface="Calibri"/>
                <a:ea typeface="Calibri"/>
                <a:cs typeface="Calibri"/>
                <a:sym typeface="Calibri"/>
              </a:rPr>
              <a:t>2ième </a:t>
            </a:r>
            <a:r>
              <a:rPr lang="fr-FR" sz="1600" dirty="0">
                <a:solidFill>
                  <a:srgbClr val="CD003A"/>
                </a:solidFill>
                <a:latin typeface="Calibri"/>
                <a:ea typeface="Calibri"/>
                <a:cs typeface="Calibri"/>
                <a:sym typeface="Calibri"/>
              </a:rPr>
              <a:t>paragraphe : la mission et l’adéquation de votre profil à ce poste</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Rappeler ce que vous avez compris du poste et des missions confiées, les qualités requises et démontrer que vous les avez. (organisé - assidu - à </a:t>
            </a:r>
            <a:r>
              <a:rPr lang="fr-FR" dirty="0" smtClean="0">
                <a:solidFill>
                  <a:srgbClr val="777877"/>
                </a:solidFill>
                <a:latin typeface="Calibri"/>
                <a:ea typeface="Calibri"/>
                <a:cs typeface="Calibri"/>
                <a:sym typeface="Calibri"/>
              </a:rPr>
              <a:t>l’écoute </a:t>
            </a:r>
            <a:r>
              <a:rPr lang="fr-FR" dirty="0">
                <a:solidFill>
                  <a:srgbClr val="777877"/>
                </a:solidFill>
                <a:latin typeface="Calibri"/>
                <a:ea typeface="Calibri"/>
                <a:cs typeface="Calibri"/>
                <a:sym typeface="Calibri"/>
              </a:rPr>
              <a:t>etc…)</a:t>
            </a:r>
          </a:p>
          <a:p>
            <a:pPr lvl="1" indent="-342900">
              <a:lnSpc>
                <a:spcPct val="108000"/>
              </a:lnSpc>
              <a:spcBef>
                <a:spcPts val="0"/>
              </a:spcBef>
              <a:buClr>
                <a:srgbClr val="777877"/>
              </a:buClr>
              <a:buSzPts val="1800"/>
              <a:buFont typeface="Arial"/>
              <a:buChar char="◆"/>
            </a:pPr>
            <a:r>
              <a:rPr lang="fr-FR" dirty="0">
                <a:solidFill>
                  <a:srgbClr val="777877"/>
                </a:solidFill>
                <a:latin typeface="Calibri"/>
                <a:ea typeface="Calibri"/>
                <a:cs typeface="Calibri"/>
                <a:sym typeface="Calibri"/>
              </a:rPr>
              <a:t>Démontrer la maîtrise des technologies demandées (ex. dans le cadre d’un projet concernant un intranet vous avez conçu une BDD SQL avec de nombreux accès etc… pour chaque technologie demandée une phrase de justification</a:t>
            </a:r>
            <a:endParaRPr dirty="0">
              <a:solidFill>
                <a:srgbClr val="777877"/>
              </a:solidFill>
              <a:latin typeface="Calibri"/>
              <a:ea typeface="Calibri"/>
              <a:cs typeface="Calibri"/>
              <a:sym typeface="Calibri"/>
            </a:endParaRPr>
          </a:p>
          <a:p>
            <a:pPr marL="0" marR="0" lvl="0" indent="0" algn="l" rtl="0">
              <a:lnSpc>
                <a:spcPct val="120000"/>
              </a:lnSpc>
              <a:spcBef>
                <a:spcPts val="0"/>
              </a:spcBef>
              <a:spcAft>
                <a:spcPts val="0"/>
              </a:spcAft>
              <a:buNone/>
            </a:pPr>
            <a:endParaRPr sz="1400" dirty="0">
              <a:solidFill>
                <a:srgbClr val="CD003A"/>
              </a:solidFill>
            </a:endParaRPr>
          </a:p>
          <a:p>
            <a:pPr marL="0" lvl="0" indent="0" rtl="0">
              <a:spcBef>
                <a:spcPts val="0"/>
              </a:spcBef>
              <a:spcAft>
                <a:spcPts val="1600"/>
              </a:spcAft>
              <a:buNone/>
            </a:pPr>
            <a:endParaRPr dirty="0"/>
          </a:p>
        </p:txBody>
      </p:sp>
      <p:sp>
        <p:nvSpPr>
          <p:cNvPr id="77" name="Google Shape;77;p16"/>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5500" y="142500"/>
            <a:ext cx="9003300" cy="8703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Clr>
                <a:schemeClr val="dk1"/>
              </a:buClr>
              <a:buSzPts val="1100"/>
              <a:buFont typeface="Arial"/>
              <a:buNone/>
            </a:pPr>
            <a:r>
              <a:rPr lang="fr" sz="3200" dirty="0" smtClean="0">
                <a:solidFill>
                  <a:srgbClr val="CD003A"/>
                </a:solidFill>
              </a:rPr>
              <a:t>Contenu de </a:t>
            </a:r>
            <a:r>
              <a:rPr lang="fr" sz="3200" dirty="0">
                <a:solidFill>
                  <a:srgbClr val="CD003A"/>
                </a:solidFill>
              </a:rPr>
              <a:t>la lettre de motivation</a:t>
            </a:r>
            <a:endParaRPr sz="3200" dirty="0">
              <a:solidFill>
                <a:srgbClr val="CD003A"/>
              </a:solidFill>
            </a:endParaRPr>
          </a:p>
          <a:p>
            <a:pPr marL="0" lvl="0" indent="0" rtl="0">
              <a:spcBef>
                <a:spcPts val="0"/>
              </a:spcBef>
              <a:spcAft>
                <a:spcPts val="0"/>
              </a:spcAft>
              <a:buNone/>
            </a:pPr>
            <a:endParaRPr dirty="0"/>
          </a:p>
        </p:txBody>
      </p:sp>
      <p:sp>
        <p:nvSpPr>
          <p:cNvPr id="76" name="Google Shape;76;p16"/>
          <p:cNvSpPr txBox="1">
            <a:spLocks noGrp="1"/>
          </p:cNvSpPr>
          <p:nvPr>
            <p:ph type="body" idx="1"/>
          </p:nvPr>
        </p:nvSpPr>
        <p:spPr>
          <a:xfrm>
            <a:off x="141600" y="822125"/>
            <a:ext cx="8520600" cy="3416400"/>
          </a:xfrm>
          <a:prstGeom prst="rect">
            <a:avLst/>
          </a:prstGeom>
        </p:spPr>
        <p:txBody>
          <a:bodyPr spcFirstLastPara="1" wrap="square" lIns="91425" tIns="91425" rIns="91425" bIns="91425" anchor="t" anchorCtr="0">
            <a:noAutofit/>
          </a:bodyPr>
          <a:lstStyle/>
          <a:p>
            <a:pPr lvl="0" indent="-317500">
              <a:lnSpc>
                <a:spcPct val="120000"/>
              </a:lnSpc>
              <a:buClr>
                <a:srgbClr val="CD003A"/>
              </a:buClr>
              <a:buSzPts val="1400"/>
              <a:buChar char="➔"/>
            </a:pPr>
            <a:r>
              <a:rPr lang="fr-FR" dirty="0">
                <a:solidFill>
                  <a:srgbClr val="CD003A"/>
                </a:solidFill>
                <a:latin typeface="Calibri"/>
                <a:ea typeface="Calibri"/>
                <a:cs typeface="Calibri"/>
                <a:sym typeface="Calibri"/>
              </a:rPr>
              <a:t>3ième paragraphe : l’entreprise - ses valeurs et vous</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Montrer que vous connaissez l’entreprise - son secteur d’activité </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Démontrer que vous avez votre place dans leur équipe et que vous partager leur vision.</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Proposer des idées de collaboration sur leur projet, montrer que vous commencez à l’approprier</a:t>
            </a:r>
            <a:endParaRPr lang="fr-FR" dirty="0">
              <a:solidFill>
                <a:srgbClr val="777877"/>
              </a:solidFill>
              <a:latin typeface="Calibri"/>
              <a:ea typeface="Calibri"/>
              <a:cs typeface="Calibri"/>
              <a:sym typeface="Calibri"/>
            </a:endParaRPr>
          </a:p>
          <a:p>
            <a:pPr lvl="0" indent="-317500">
              <a:lnSpc>
                <a:spcPct val="120000"/>
              </a:lnSpc>
              <a:buClr>
                <a:srgbClr val="CD003A"/>
              </a:buClr>
              <a:buSzPts val="1400"/>
              <a:buChar char="➔"/>
            </a:pPr>
            <a:r>
              <a:rPr lang="fr-FR" dirty="0">
                <a:solidFill>
                  <a:srgbClr val="CD003A"/>
                </a:solidFill>
                <a:latin typeface="Calibri"/>
                <a:ea typeface="Calibri"/>
                <a:cs typeface="Calibri"/>
                <a:sym typeface="Calibri"/>
              </a:rPr>
              <a:t>Conclusion et formule de politesse</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Résumer l’ensemble des points très brièvement</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Remercier et insérer une formule de politesse</a:t>
            </a:r>
          </a:p>
          <a:p>
            <a:pPr lvl="1" indent="-342900">
              <a:lnSpc>
                <a:spcPct val="108000"/>
              </a:lnSpc>
              <a:spcBef>
                <a:spcPts val="0"/>
              </a:spcBef>
              <a:buClr>
                <a:srgbClr val="777877"/>
              </a:buClr>
              <a:buSzPts val="1800"/>
              <a:buFont typeface="Arial"/>
              <a:buChar char="◆"/>
            </a:pPr>
            <a:r>
              <a:rPr lang="fr-FR" sz="1600" dirty="0">
                <a:solidFill>
                  <a:srgbClr val="777877"/>
                </a:solidFill>
                <a:latin typeface="Calibri"/>
                <a:ea typeface="Calibri"/>
                <a:cs typeface="Calibri"/>
                <a:sym typeface="Calibri"/>
              </a:rPr>
              <a:t>Signer</a:t>
            </a:r>
          </a:p>
          <a:p>
            <a:pPr marL="0" marR="0" lvl="0" indent="0" algn="l" rtl="0">
              <a:lnSpc>
                <a:spcPct val="120000"/>
              </a:lnSpc>
              <a:spcBef>
                <a:spcPts val="0"/>
              </a:spcBef>
              <a:spcAft>
                <a:spcPts val="0"/>
              </a:spcAft>
              <a:buNone/>
            </a:pPr>
            <a:endParaRPr sz="1400" dirty="0">
              <a:solidFill>
                <a:srgbClr val="CD003A"/>
              </a:solidFill>
            </a:endParaRPr>
          </a:p>
          <a:p>
            <a:pPr marL="0" lvl="0" indent="0" rtl="0">
              <a:spcBef>
                <a:spcPts val="0"/>
              </a:spcBef>
              <a:spcAft>
                <a:spcPts val="1600"/>
              </a:spcAft>
              <a:buNone/>
            </a:pPr>
            <a:endParaRPr dirty="0"/>
          </a:p>
        </p:txBody>
      </p:sp>
      <p:sp>
        <p:nvSpPr>
          <p:cNvPr id="77" name="Google Shape;77;p16"/>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extLst>
      <p:ext uri="{BB962C8B-B14F-4D97-AF65-F5344CB8AC3E}">
        <p14:creationId xmlns:p14="http://schemas.microsoft.com/office/powerpoint/2010/main" val="67387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75500" y="142500"/>
            <a:ext cx="9003300" cy="8703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Clr>
                <a:schemeClr val="dk1"/>
              </a:buClr>
              <a:buSzPts val="1100"/>
              <a:buFont typeface="Arial"/>
              <a:buNone/>
            </a:pPr>
            <a:r>
              <a:rPr lang="fr" sz="3200">
                <a:solidFill>
                  <a:srgbClr val="CD003A"/>
                </a:solidFill>
              </a:rPr>
              <a:t>Finaliser une lettre de motivation</a:t>
            </a:r>
            <a:endParaRPr sz="3200">
              <a:solidFill>
                <a:srgbClr val="CD003A"/>
              </a:solidFill>
            </a:endParaRPr>
          </a:p>
          <a:p>
            <a:pPr marL="0" lvl="0" indent="0" rtl="0">
              <a:spcBef>
                <a:spcPts val="0"/>
              </a:spcBef>
              <a:spcAft>
                <a:spcPts val="0"/>
              </a:spcAft>
              <a:buNone/>
            </a:pPr>
            <a:endParaRPr/>
          </a:p>
        </p:txBody>
      </p:sp>
      <p:sp>
        <p:nvSpPr>
          <p:cNvPr id="83" name="Google Shape;83;p17"/>
          <p:cNvSpPr txBox="1">
            <a:spLocks noGrp="1"/>
          </p:cNvSpPr>
          <p:nvPr>
            <p:ph type="body" idx="1"/>
          </p:nvPr>
        </p:nvSpPr>
        <p:spPr>
          <a:xfrm>
            <a:off x="141600" y="822125"/>
            <a:ext cx="8520600" cy="3416400"/>
          </a:xfrm>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rgbClr val="CD003A"/>
              </a:buClr>
              <a:buSzPts val="1800"/>
              <a:buChar char="➔"/>
            </a:pPr>
            <a:r>
              <a:rPr lang="fr" dirty="0">
                <a:solidFill>
                  <a:srgbClr val="CD003A"/>
                </a:solidFill>
                <a:latin typeface="Calibri"/>
                <a:ea typeface="Calibri"/>
                <a:cs typeface="Calibri"/>
                <a:sym typeface="Calibri"/>
              </a:rPr>
              <a:t>Ne pas s’y prendre au dernier moment :</a:t>
            </a:r>
            <a:endParaRPr dirty="0">
              <a:solidFill>
                <a:srgbClr val="CD003A"/>
              </a:solidFill>
              <a:latin typeface="Calibri"/>
              <a:ea typeface="Calibri"/>
              <a:cs typeface="Calibri"/>
              <a:sym typeface="Calibri"/>
            </a:endParaRPr>
          </a:p>
          <a:p>
            <a:pPr marL="914400" lvl="1" indent="-342900" rtl="0">
              <a:lnSpc>
                <a:spcPct val="120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Relecture nécessaire</a:t>
            </a:r>
            <a:endParaRPr sz="1800" dirty="0">
              <a:solidFill>
                <a:srgbClr val="777877"/>
              </a:solidFill>
              <a:latin typeface="Calibri"/>
              <a:ea typeface="Calibri"/>
              <a:cs typeface="Calibri"/>
              <a:sym typeface="Calibri"/>
            </a:endParaRPr>
          </a:p>
          <a:p>
            <a:pPr marL="1371600" lvl="2" indent="-342900" rtl="0">
              <a:lnSpc>
                <a:spcPct val="120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Lisser le texte</a:t>
            </a:r>
            <a:endParaRPr sz="1800" dirty="0">
              <a:solidFill>
                <a:srgbClr val="777877"/>
              </a:solidFill>
              <a:latin typeface="Calibri"/>
              <a:ea typeface="Calibri"/>
              <a:cs typeface="Calibri"/>
              <a:sym typeface="Calibri"/>
            </a:endParaRPr>
          </a:p>
          <a:p>
            <a:pPr marL="1371600" lvl="2" indent="-342900" rtl="0">
              <a:lnSpc>
                <a:spcPct val="120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Améliorer</a:t>
            </a:r>
            <a:endParaRPr sz="1800" dirty="0">
              <a:solidFill>
                <a:srgbClr val="777877"/>
              </a:solidFill>
              <a:latin typeface="Calibri"/>
              <a:ea typeface="Calibri"/>
              <a:cs typeface="Calibri"/>
              <a:sym typeface="Calibri"/>
            </a:endParaRPr>
          </a:p>
          <a:p>
            <a:pPr marL="1371600" lvl="2" indent="-342900" rtl="0">
              <a:lnSpc>
                <a:spcPct val="120000"/>
              </a:lnSpc>
              <a:spcBef>
                <a:spcPts val="0"/>
              </a:spcBef>
              <a:spcAft>
                <a:spcPts val="0"/>
              </a:spcAft>
              <a:buClr>
                <a:srgbClr val="777877"/>
              </a:buClr>
              <a:buSzPts val="1800"/>
              <a:buChar char="●"/>
            </a:pPr>
            <a:r>
              <a:rPr lang="fr" sz="1800" dirty="0">
                <a:solidFill>
                  <a:srgbClr val="777877"/>
                </a:solidFill>
                <a:latin typeface="Calibri"/>
                <a:ea typeface="Calibri"/>
                <a:cs typeface="Calibri"/>
                <a:sym typeface="Calibri"/>
              </a:rPr>
              <a:t>Corriger et faire relire par d’autres</a:t>
            </a:r>
            <a:endParaRPr sz="1800" dirty="0">
              <a:solidFill>
                <a:srgbClr val="777877"/>
              </a:solidFill>
              <a:latin typeface="Calibri"/>
              <a:ea typeface="Calibri"/>
              <a:cs typeface="Calibri"/>
              <a:sym typeface="Calibri"/>
            </a:endParaRPr>
          </a:p>
          <a:p>
            <a:pPr>
              <a:lnSpc>
                <a:spcPct val="120000"/>
              </a:lnSpc>
              <a:buClr>
                <a:srgbClr val="CD003A"/>
              </a:buClr>
              <a:buFont typeface="Arial"/>
              <a:buChar char="➔"/>
            </a:pPr>
            <a:r>
              <a:rPr lang="fr-FR" dirty="0">
                <a:solidFill>
                  <a:srgbClr val="CD003A"/>
                </a:solidFill>
                <a:latin typeface="Calibri"/>
                <a:ea typeface="Calibri"/>
                <a:cs typeface="Calibri"/>
              </a:rPr>
              <a:t>Adopter un esprit de synthèse</a:t>
            </a:r>
          </a:p>
          <a:p>
            <a:pPr lvl="1" indent="-342900">
              <a:lnSpc>
                <a:spcPct val="120000"/>
              </a:lnSpc>
              <a:spcBef>
                <a:spcPts val="0"/>
              </a:spcBef>
              <a:buClr>
                <a:srgbClr val="777877"/>
              </a:buClr>
              <a:buSzPts val="1800"/>
              <a:buFont typeface="Arial"/>
              <a:buChar char="◆"/>
            </a:pPr>
            <a:r>
              <a:rPr lang="fr-FR" sz="1800" dirty="0">
                <a:solidFill>
                  <a:srgbClr val="777877"/>
                </a:solidFill>
                <a:latin typeface="Calibri"/>
                <a:ea typeface="Calibri"/>
                <a:cs typeface="Calibri"/>
              </a:rPr>
              <a:t>montre votre dynamisme, une qualité recherchée en entreprise</a:t>
            </a:r>
          </a:p>
          <a:p>
            <a:pPr lvl="1" indent="-342900">
              <a:lnSpc>
                <a:spcPct val="120000"/>
              </a:lnSpc>
              <a:spcBef>
                <a:spcPts val="0"/>
              </a:spcBef>
              <a:buClr>
                <a:srgbClr val="777877"/>
              </a:buClr>
              <a:buSzPts val="1800"/>
              <a:buFont typeface="Arial"/>
              <a:buChar char="◆"/>
            </a:pPr>
            <a:r>
              <a:rPr lang="fr-FR" sz="1800" dirty="0">
                <a:solidFill>
                  <a:srgbClr val="777877"/>
                </a:solidFill>
                <a:latin typeface="Calibri"/>
                <a:ea typeface="Calibri"/>
                <a:cs typeface="Calibri"/>
              </a:rPr>
              <a:t>simplifier vos phrases - phrases courtes</a:t>
            </a:r>
          </a:p>
          <a:p>
            <a:pPr marL="457200" lvl="0" indent="-342900" rtl="0">
              <a:lnSpc>
                <a:spcPct val="120000"/>
              </a:lnSpc>
              <a:spcBef>
                <a:spcPts val="0"/>
              </a:spcBef>
              <a:spcAft>
                <a:spcPts val="0"/>
              </a:spcAft>
              <a:buClr>
                <a:srgbClr val="CD003A"/>
              </a:buClr>
              <a:buSzPts val="1800"/>
              <a:buChar char="➔"/>
            </a:pPr>
            <a:r>
              <a:rPr lang="fr" dirty="0" smtClean="0">
                <a:solidFill>
                  <a:srgbClr val="CD003A"/>
                </a:solidFill>
                <a:latin typeface="Calibri"/>
                <a:ea typeface="Calibri"/>
                <a:cs typeface="Calibri"/>
                <a:sym typeface="Calibri"/>
              </a:rPr>
              <a:t>Une </a:t>
            </a:r>
            <a:r>
              <a:rPr lang="fr" dirty="0">
                <a:solidFill>
                  <a:srgbClr val="CD003A"/>
                </a:solidFill>
                <a:latin typeface="Calibri"/>
                <a:ea typeface="Calibri"/>
                <a:cs typeface="Calibri"/>
                <a:sym typeface="Calibri"/>
              </a:rPr>
              <a:t>lettre de motivation = 1 demande/1 offre</a:t>
            </a:r>
            <a:endParaRPr dirty="0">
              <a:solidFill>
                <a:srgbClr val="CD003A"/>
              </a:solidFill>
              <a:latin typeface="Calibri"/>
              <a:ea typeface="Calibri"/>
              <a:cs typeface="Calibri"/>
              <a:sym typeface="Calibri"/>
            </a:endParaRPr>
          </a:p>
          <a:p>
            <a:pPr marL="457200" lvl="0" indent="-342900" rtl="0">
              <a:lnSpc>
                <a:spcPct val="120000"/>
              </a:lnSpc>
              <a:spcBef>
                <a:spcPts val="0"/>
              </a:spcBef>
              <a:spcAft>
                <a:spcPts val="0"/>
              </a:spcAft>
              <a:buClr>
                <a:srgbClr val="CD003A"/>
              </a:buClr>
              <a:buSzPts val="1800"/>
              <a:buChar char="➔"/>
            </a:pPr>
            <a:r>
              <a:rPr lang="fr" dirty="0">
                <a:solidFill>
                  <a:srgbClr val="CD003A"/>
                </a:solidFill>
                <a:latin typeface="Calibri"/>
                <a:ea typeface="Calibri"/>
                <a:cs typeface="Calibri"/>
                <a:sym typeface="Calibri"/>
              </a:rPr>
              <a:t>Adapter sa lettre à chaque entreprise</a:t>
            </a:r>
            <a:endParaRPr dirty="0">
              <a:solidFill>
                <a:srgbClr val="CD003A"/>
              </a:solidFill>
              <a:latin typeface="Calibri"/>
              <a:ea typeface="Calibri"/>
              <a:cs typeface="Calibri"/>
              <a:sym typeface="Calibri"/>
            </a:endParaRPr>
          </a:p>
          <a:p>
            <a:pPr marL="0" marR="0" lvl="0" indent="0" algn="l" rtl="0">
              <a:lnSpc>
                <a:spcPct val="120000"/>
              </a:lnSpc>
              <a:spcBef>
                <a:spcPts val="0"/>
              </a:spcBef>
              <a:spcAft>
                <a:spcPts val="0"/>
              </a:spcAft>
              <a:buNone/>
            </a:pPr>
            <a:endParaRPr sz="1400" dirty="0">
              <a:solidFill>
                <a:srgbClr val="CD003A"/>
              </a:solidFill>
              <a:latin typeface="Calibri"/>
              <a:ea typeface="Calibri"/>
              <a:cs typeface="Calibri"/>
              <a:sym typeface="Calibri"/>
            </a:endParaRPr>
          </a:p>
          <a:p>
            <a:pPr marL="0" marR="0" lvl="0" indent="0" algn="l" rtl="0">
              <a:lnSpc>
                <a:spcPct val="108000"/>
              </a:lnSpc>
              <a:spcBef>
                <a:spcPts val="0"/>
              </a:spcBef>
              <a:spcAft>
                <a:spcPts val="0"/>
              </a:spcAft>
              <a:buNone/>
            </a:pPr>
            <a:endParaRPr dirty="0">
              <a:solidFill>
                <a:srgbClr val="CD003A"/>
              </a:solidFill>
              <a:latin typeface="Calibri"/>
              <a:ea typeface="Calibri"/>
              <a:cs typeface="Calibri"/>
              <a:sym typeface="Calibri"/>
            </a:endParaRPr>
          </a:p>
          <a:p>
            <a:pPr marL="0" marR="0" lvl="0" indent="0" algn="l" rtl="0">
              <a:lnSpc>
                <a:spcPct val="96000"/>
              </a:lnSpc>
              <a:spcBef>
                <a:spcPts val="300"/>
              </a:spcBef>
              <a:spcAft>
                <a:spcPts val="0"/>
              </a:spcAft>
              <a:buNone/>
            </a:pPr>
            <a:endParaRPr sz="1400" dirty="0">
              <a:solidFill>
                <a:srgbClr val="CD003A"/>
              </a:solidFill>
              <a:latin typeface="Calibri"/>
              <a:ea typeface="Calibri"/>
              <a:cs typeface="Calibri"/>
              <a:sym typeface="Calibri"/>
            </a:endParaRPr>
          </a:p>
          <a:p>
            <a:pPr marL="0" marR="0" lvl="0" indent="0" algn="l" rtl="0">
              <a:lnSpc>
                <a:spcPct val="120000"/>
              </a:lnSpc>
              <a:spcBef>
                <a:spcPts val="0"/>
              </a:spcBef>
              <a:spcAft>
                <a:spcPts val="0"/>
              </a:spcAft>
              <a:buNone/>
            </a:pPr>
            <a:endParaRPr sz="1400" dirty="0">
              <a:solidFill>
                <a:srgbClr val="CD003A"/>
              </a:solidFill>
            </a:endParaRPr>
          </a:p>
          <a:p>
            <a:pPr marL="0" lvl="0" indent="0" rtl="0">
              <a:spcBef>
                <a:spcPts val="0"/>
              </a:spcBef>
              <a:spcAft>
                <a:spcPts val="1600"/>
              </a:spcAft>
              <a:buNone/>
            </a:pPr>
            <a:endParaRPr dirty="0"/>
          </a:p>
        </p:txBody>
      </p:sp>
      <p:sp>
        <p:nvSpPr>
          <p:cNvPr id="84" name="Google Shape;84;p17"/>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5500" y="142500"/>
            <a:ext cx="9003300" cy="8703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Clr>
                <a:schemeClr val="dk1"/>
              </a:buClr>
              <a:buSzPts val="1100"/>
              <a:buFont typeface="Arial"/>
              <a:buNone/>
            </a:pPr>
            <a:r>
              <a:rPr lang="fr" sz="3200">
                <a:solidFill>
                  <a:srgbClr val="CD003A"/>
                </a:solidFill>
              </a:rPr>
              <a:t>Pertinence de la lettre de motivation</a:t>
            </a:r>
            <a:endParaRPr sz="3200">
              <a:solidFill>
                <a:srgbClr val="CD003A"/>
              </a:solidFill>
            </a:endParaRPr>
          </a:p>
          <a:p>
            <a:pPr marL="0" lvl="0" indent="0" rtl="0">
              <a:spcBef>
                <a:spcPts val="0"/>
              </a:spcBef>
              <a:spcAft>
                <a:spcPts val="0"/>
              </a:spcAft>
              <a:buNone/>
            </a:pPr>
            <a:endParaRPr/>
          </a:p>
        </p:txBody>
      </p:sp>
      <p:sp>
        <p:nvSpPr>
          <p:cNvPr id="90" name="Google Shape;90;p18"/>
          <p:cNvSpPr txBox="1">
            <a:spLocks noGrp="1"/>
          </p:cNvSpPr>
          <p:nvPr>
            <p:ph type="body" idx="1"/>
          </p:nvPr>
        </p:nvSpPr>
        <p:spPr>
          <a:xfrm>
            <a:off x="141600" y="822125"/>
            <a:ext cx="8520600" cy="3416400"/>
          </a:xfrm>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rgbClr val="CD003A"/>
              </a:buClr>
              <a:buSzPts val="1800"/>
              <a:buChar char="➔"/>
            </a:pPr>
            <a:r>
              <a:rPr lang="fr">
                <a:solidFill>
                  <a:srgbClr val="CD003A"/>
                </a:solidFill>
                <a:latin typeface="Calibri"/>
                <a:ea typeface="Calibri"/>
                <a:cs typeface="Calibri"/>
                <a:sym typeface="Calibri"/>
              </a:rPr>
              <a:t>La lettre de motivation est encore demandée dans certaines entreprises</a:t>
            </a:r>
            <a:endParaRPr sz="1800">
              <a:solidFill>
                <a:srgbClr val="777877"/>
              </a:solidFill>
              <a:latin typeface="Calibri"/>
              <a:ea typeface="Calibri"/>
              <a:cs typeface="Calibri"/>
              <a:sym typeface="Calibri"/>
            </a:endParaRPr>
          </a:p>
          <a:p>
            <a:pPr marL="457200" lvl="0" indent="-342900" rtl="0">
              <a:lnSpc>
                <a:spcPct val="120000"/>
              </a:lnSpc>
              <a:spcBef>
                <a:spcPts val="0"/>
              </a:spcBef>
              <a:spcAft>
                <a:spcPts val="0"/>
              </a:spcAft>
              <a:buClr>
                <a:srgbClr val="CD003A"/>
              </a:buClr>
              <a:buSzPts val="1800"/>
              <a:buChar char="➔"/>
            </a:pPr>
            <a:r>
              <a:rPr lang="fr">
                <a:solidFill>
                  <a:srgbClr val="CD003A"/>
                </a:solidFill>
                <a:latin typeface="Calibri"/>
                <a:ea typeface="Calibri"/>
                <a:cs typeface="Calibri"/>
                <a:sym typeface="Calibri"/>
              </a:rPr>
              <a:t>Toutefois, un simple mail “de motivation” suffit de plus en plus</a:t>
            </a:r>
            <a:endParaRPr>
              <a:solidFill>
                <a:srgbClr val="CD003A"/>
              </a:solidFill>
              <a:latin typeface="Calibri"/>
              <a:ea typeface="Calibri"/>
              <a:cs typeface="Calibri"/>
              <a:sym typeface="Calibri"/>
            </a:endParaRPr>
          </a:p>
          <a:p>
            <a:pPr marL="914400" lvl="1" indent="-342900" rtl="0">
              <a:lnSpc>
                <a:spcPct val="120000"/>
              </a:lnSpc>
              <a:spcBef>
                <a:spcPts val="0"/>
              </a:spcBef>
              <a:spcAft>
                <a:spcPts val="0"/>
              </a:spcAft>
              <a:buClr>
                <a:srgbClr val="777877"/>
              </a:buClr>
              <a:buSzPts val="1800"/>
              <a:buFont typeface="Calibri"/>
              <a:buChar char="◆"/>
            </a:pPr>
            <a:r>
              <a:rPr lang="fr" sz="1800">
                <a:solidFill>
                  <a:srgbClr val="777877"/>
                </a:solidFill>
                <a:latin typeface="Calibri"/>
                <a:ea typeface="Calibri"/>
                <a:cs typeface="Calibri"/>
                <a:sym typeface="Calibri"/>
              </a:rPr>
              <a:t>Apportez-y un soin particulier</a:t>
            </a:r>
            <a:endParaRPr sz="1800">
              <a:solidFill>
                <a:srgbClr val="777877"/>
              </a:solidFill>
              <a:latin typeface="Calibri"/>
              <a:ea typeface="Calibri"/>
              <a:cs typeface="Calibri"/>
              <a:sym typeface="Calibri"/>
            </a:endParaRPr>
          </a:p>
          <a:p>
            <a:pPr marL="914400" lvl="1" indent="-342900" rtl="0">
              <a:lnSpc>
                <a:spcPct val="120000"/>
              </a:lnSpc>
              <a:spcBef>
                <a:spcPts val="0"/>
              </a:spcBef>
              <a:spcAft>
                <a:spcPts val="0"/>
              </a:spcAft>
              <a:buClr>
                <a:srgbClr val="777877"/>
              </a:buClr>
              <a:buSzPts val="1800"/>
              <a:buFont typeface="Calibri"/>
              <a:buChar char="◆"/>
            </a:pPr>
            <a:r>
              <a:rPr lang="fr" sz="1800">
                <a:solidFill>
                  <a:srgbClr val="777877"/>
                </a:solidFill>
                <a:latin typeface="Calibri"/>
                <a:ea typeface="Calibri"/>
                <a:cs typeface="Calibri"/>
                <a:sym typeface="Calibri"/>
              </a:rPr>
              <a:t>Soyez concis et tentez de marquer les esprits</a:t>
            </a:r>
            <a:endParaRPr sz="1800">
              <a:solidFill>
                <a:srgbClr val="777877"/>
              </a:solidFill>
              <a:latin typeface="Calibri"/>
              <a:ea typeface="Calibri"/>
              <a:cs typeface="Calibri"/>
              <a:sym typeface="Calibri"/>
            </a:endParaRPr>
          </a:p>
          <a:p>
            <a:pPr marL="0" marR="0" lvl="0" indent="0" algn="l" rtl="0">
              <a:lnSpc>
                <a:spcPct val="120000"/>
              </a:lnSpc>
              <a:spcBef>
                <a:spcPts val="0"/>
              </a:spcBef>
              <a:spcAft>
                <a:spcPts val="0"/>
              </a:spcAft>
              <a:buNone/>
            </a:pPr>
            <a:endParaRPr sz="1400">
              <a:solidFill>
                <a:srgbClr val="CD003A"/>
              </a:solidFill>
              <a:latin typeface="Calibri"/>
              <a:ea typeface="Calibri"/>
              <a:cs typeface="Calibri"/>
              <a:sym typeface="Calibri"/>
            </a:endParaRPr>
          </a:p>
          <a:p>
            <a:pPr marL="0" marR="0" lvl="0" indent="0" algn="l" rtl="0">
              <a:lnSpc>
                <a:spcPct val="108000"/>
              </a:lnSpc>
              <a:spcBef>
                <a:spcPts val="0"/>
              </a:spcBef>
              <a:spcAft>
                <a:spcPts val="0"/>
              </a:spcAft>
              <a:buNone/>
            </a:pPr>
            <a:endParaRPr>
              <a:solidFill>
                <a:srgbClr val="CD003A"/>
              </a:solidFill>
              <a:latin typeface="Calibri"/>
              <a:ea typeface="Calibri"/>
              <a:cs typeface="Calibri"/>
              <a:sym typeface="Calibri"/>
            </a:endParaRPr>
          </a:p>
          <a:p>
            <a:pPr marL="0" marR="0" lvl="0" indent="0" algn="l" rtl="0">
              <a:lnSpc>
                <a:spcPct val="96000"/>
              </a:lnSpc>
              <a:spcBef>
                <a:spcPts val="300"/>
              </a:spcBef>
              <a:spcAft>
                <a:spcPts val="0"/>
              </a:spcAft>
              <a:buNone/>
            </a:pPr>
            <a:endParaRPr sz="1400">
              <a:solidFill>
                <a:srgbClr val="CD003A"/>
              </a:solidFill>
              <a:latin typeface="Calibri"/>
              <a:ea typeface="Calibri"/>
              <a:cs typeface="Calibri"/>
              <a:sym typeface="Calibri"/>
            </a:endParaRPr>
          </a:p>
          <a:p>
            <a:pPr marL="0" marR="0" lvl="0" indent="0" algn="l" rtl="0">
              <a:lnSpc>
                <a:spcPct val="120000"/>
              </a:lnSpc>
              <a:spcBef>
                <a:spcPts val="0"/>
              </a:spcBef>
              <a:spcAft>
                <a:spcPts val="0"/>
              </a:spcAft>
              <a:buNone/>
            </a:pPr>
            <a:endParaRPr sz="1400">
              <a:solidFill>
                <a:srgbClr val="CD003A"/>
              </a:solidFill>
            </a:endParaRPr>
          </a:p>
          <a:p>
            <a:pPr marL="0" lvl="0" indent="0" rtl="0">
              <a:spcBef>
                <a:spcPts val="0"/>
              </a:spcBef>
              <a:spcAft>
                <a:spcPts val="1600"/>
              </a:spcAft>
              <a:buNone/>
            </a:pPr>
            <a:endParaRPr/>
          </a:p>
        </p:txBody>
      </p:sp>
      <p:sp>
        <p:nvSpPr>
          <p:cNvPr id="91" name="Google Shape;91;p18"/>
          <p:cNvSpPr txBox="1"/>
          <p:nvPr/>
        </p:nvSpPr>
        <p:spPr>
          <a:xfrm>
            <a:off x="7927200" y="4708500"/>
            <a:ext cx="1216800" cy="435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fr" sz="1000">
                <a:solidFill>
                  <a:srgbClr val="666666"/>
                </a:solidFill>
                <a:latin typeface="Calibri"/>
                <a:ea typeface="Calibri"/>
                <a:cs typeface="Calibri"/>
                <a:sym typeface="Calibri"/>
              </a:rPr>
              <a:t>ⓒ Simplon.co	</a:t>
            </a:r>
            <a:endParaRPr sz="100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516</Words>
  <Application>Microsoft Office PowerPoint</Application>
  <PresentationFormat>Affichage à l'écran (16:9)</PresentationFormat>
  <Paragraphs>73</Paragraphs>
  <Slides>7</Slides>
  <Notes>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Calibri</vt:lpstr>
      <vt:lpstr>Simple Light</vt:lpstr>
      <vt:lpstr>La lettre de motivation </vt:lpstr>
      <vt:lpstr>Quels sont les objectifs d’une lettre de motivation? </vt:lpstr>
      <vt:lpstr>Comment bien débuter une lettre de motivation? </vt:lpstr>
      <vt:lpstr>Contenu de la lettre de motivation </vt:lpstr>
      <vt:lpstr>Contenu de la lettre de motivation </vt:lpstr>
      <vt:lpstr>Finaliser une lettre de motivation </vt:lpstr>
      <vt:lpstr>Pertinence de la lettre de motivation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lettre de motivation</dc:title>
  <dc:creator>simplonco</dc:creator>
  <cp:lastModifiedBy>simplonco</cp:lastModifiedBy>
  <cp:revision>4</cp:revision>
  <dcterms:modified xsi:type="dcterms:W3CDTF">2019-01-28T16:34:50Z</dcterms:modified>
</cp:coreProperties>
</file>