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0" r:id="rId6"/>
    <p:sldMasterId id="214748365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9" roundtripDataSignature="AMtx7mjRxd/oVQTRmJ1rcEYFvuUE5d9r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35F6FA-8E00-49BD-9F3D-864CAAB80670}">
  <a:tblStyle styleId="{7835F6FA-8E00-49BD-9F3D-864CAAB8067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customschemas.google.com/relationships/presentationmetadata" Target="metadata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3"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0" type="dt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7" name="Google Shape;207;p20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3" name="Google Shape;223;p2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1" name="Google Shape;231;p2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9" name="Google Shape;239;p24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5b5f82d32_1_0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47" name="Google Shape;247;ge5b5f82d32_1_0:notes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5b5f82d32_1_0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e5b5f82d32_1_0:notes"/>
          <p:cNvSpPr txBox="1"/>
          <p:nvPr>
            <p:ph idx="3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5b5f82d32_1_10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55" name="Google Shape;255;ge5b5f82d32_1_10:notes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5b5f82d32_1_10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e5b5f82d32_1_10:notes"/>
          <p:cNvSpPr txBox="1"/>
          <p:nvPr>
            <p:ph idx="3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5b5f82d32_1_19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63" name="Google Shape;263;ge5b5f82d32_1_19:notes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e5b5f82d32_1_19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e5b5f82d32_1_19:notes"/>
          <p:cNvSpPr txBox="1"/>
          <p:nvPr>
            <p:ph idx="3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5b5f82d32_1_27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71" name="Google Shape;271;ge5b5f82d32_1_27:notes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5b5f82d32_1_27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e5b5f82d32_1_27:notes"/>
          <p:cNvSpPr txBox="1"/>
          <p:nvPr>
            <p:ph idx="3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5b5f82d32_5_0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79" name="Google Shape;279;ge5b5f82d32_5_0:notes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5b5f82d32_5_0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e5b5f82d32_5_0:notes"/>
          <p:cNvSpPr txBox="1"/>
          <p:nvPr>
            <p:ph idx="3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5b5f82d32_5_7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89" name="Google Shape;289;ge5b5f82d32_5_7:notes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5b5f82d32_5_7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e5b5f82d32_5_7:notes"/>
          <p:cNvSpPr txBox="1"/>
          <p:nvPr>
            <p:ph idx="3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0" y="1619250"/>
            <a:ext cx="8997950" cy="10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/>
          <p:nvPr>
            <p:ph type="title"/>
          </p:nvPr>
        </p:nvSpPr>
        <p:spPr>
          <a:xfrm>
            <a:off x="360362" y="179387"/>
            <a:ext cx="9358312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" type="body"/>
          </p:nvPr>
        </p:nvSpPr>
        <p:spPr>
          <a:xfrm>
            <a:off x="360362" y="1079500"/>
            <a:ext cx="9358312" cy="3598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0" type="dt"/>
          </p:nvPr>
        </p:nvSpPr>
        <p:spPr>
          <a:xfrm>
            <a:off x="360362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1" type="ftr"/>
          </p:nvPr>
        </p:nvSpPr>
        <p:spPr>
          <a:xfrm>
            <a:off x="3419475" y="5219700"/>
            <a:ext cx="323850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7380287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indent="0" lvl="1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indent="0" lvl="2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indent="0" lvl="3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indent="0" lvl="4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indent="0" lvl="5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indent="0" lvl="6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indent="0" lvl="7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indent="0" lvl="8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type="title"/>
          </p:nvPr>
        </p:nvSpPr>
        <p:spPr>
          <a:xfrm>
            <a:off x="360362" y="179387"/>
            <a:ext cx="9358312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360362" y="1079500"/>
            <a:ext cx="9358312" cy="3598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0" type="dt"/>
          </p:nvPr>
        </p:nvSpPr>
        <p:spPr>
          <a:xfrm>
            <a:off x="360362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1" type="ftr"/>
          </p:nvPr>
        </p:nvSpPr>
        <p:spPr>
          <a:xfrm>
            <a:off x="3419475" y="5219700"/>
            <a:ext cx="323850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7380287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indent="0" lvl="1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indent="0" lvl="2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indent="0" lvl="3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indent="0" lvl="4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indent="0" lvl="5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indent="0" lvl="6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indent="0" lvl="7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indent="0" lvl="8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5"/>
          <p:cNvSpPr/>
          <p:nvPr/>
        </p:nvSpPr>
        <p:spPr>
          <a:xfrm rot="10800000">
            <a:off x="0" y="4500562"/>
            <a:ext cx="10080625" cy="1169987"/>
          </a:xfrm>
          <a:prstGeom prst="flowChartDocument">
            <a:avLst/>
          </a:pr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  <a:effectLst>
            <a:outerShdw blurRad="63500" dir="5400000" dist="10800">
              <a:srgbClr val="009B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5"/>
          <p:cNvSpPr txBox="1"/>
          <p:nvPr>
            <p:ph type="title"/>
          </p:nvPr>
        </p:nvSpPr>
        <p:spPr>
          <a:xfrm>
            <a:off x="0" y="1619250"/>
            <a:ext cx="8997950" cy="10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DD41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DD41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DD41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DD41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DD41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DD41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DD41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DD41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DD41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" type="body"/>
          </p:nvPr>
        </p:nvSpPr>
        <p:spPr>
          <a:xfrm>
            <a:off x="360362" y="2879725"/>
            <a:ext cx="9358312" cy="161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5"/>
          <p:cNvSpPr txBox="1"/>
          <p:nvPr/>
        </p:nvSpPr>
        <p:spPr>
          <a:xfrm>
            <a:off x="360362" y="5219700"/>
            <a:ext cx="23399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5" name="Google Shape;15;p25"/>
          <p:cNvSpPr txBox="1"/>
          <p:nvPr/>
        </p:nvSpPr>
        <p:spPr>
          <a:xfrm>
            <a:off x="3419475" y="5219700"/>
            <a:ext cx="3240087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6" name="Google Shape;16;p25"/>
          <p:cNvSpPr txBox="1"/>
          <p:nvPr/>
        </p:nvSpPr>
        <p:spPr>
          <a:xfrm>
            <a:off x="7380287" y="5219700"/>
            <a:ext cx="23399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25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/>
          <p:nvPr/>
        </p:nvSpPr>
        <p:spPr>
          <a:xfrm>
            <a:off x="0" y="0"/>
            <a:ext cx="10077450" cy="720725"/>
          </a:xfrm>
          <a:prstGeom prst="rect">
            <a:avLst/>
          </a:pr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  <a:effectLst>
            <a:outerShdw blurRad="63500" dir="5400000" dist="10800">
              <a:srgbClr val="009B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7"/>
          <p:cNvSpPr/>
          <p:nvPr/>
        </p:nvSpPr>
        <p:spPr>
          <a:xfrm>
            <a:off x="3175" y="5040312"/>
            <a:ext cx="10077450" cy="631825"/>
          </a:xfrm>
          <a:prstGeom prst="rect">
            <a:avLst/>
          </a:pr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  <a:effectLst>
            <a:outerShdw blurRad="63500" dir="5400000" dist="10800">
              <a:srgbClr val="009B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7"/>
          <p:cNvSpPr txBox="1"/>
          <p:nvPr>
            <p:ph type="title"/>
          </p:nvPr>
        </p:nvSpPr>
        <p:spPr>
          <a:xfrm>
            <a:off x="360362" y="179387"/>
            <a:ext cx="9358312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7"/>
          <p:cNvSpPr txBox="1"/>
          <p:nvPr>
            <p:ph idx="1" type="body"/>
          </p:nvPr>
        </p:nvSpPr>
        <p:spPr>
          <a:xfrm>
            <a:off x="360362" y="1079500"/>
            <a:ext cx="9358312" cy="3598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7"/>
          <p:cNvSpPr txBox="1"/>
          <p:nvPr>
            <p:ph idx="10" type="dt"/>
          </p:nvPr>
        </p:nvSpPr>
        <p:spPr>
          <a:xfrm>
            <a:off x="360362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7"/>
          <p:cNvSpPr txBox="1"/>
          <p:nvPr>
            <p:ph idx="11" type="ftr"/>
          </p:nvPr>
        </p:nvSpPr>
        <p:spPr>
          <a:xfrm>
            <a:off x="3419475" y="5219700"/>
            <a:ext cx="323850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7"/>
          <p:cNvSpPr txBox="1"/>
          <p:nvPr>
            <p:ph idx="12" type="sldNum"/>
          </p:nvPr>
        </p:nvSpPr>
        <p:spPr>
          <a:xfrm>
            <a:off x="7380287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/>
          <p:nvPr/>
        </p:nvSpPr>
        <p:spPr>
          <a:xfrm>
            <a:off x="0" y="0"/>
            <a:ext cx="10077450" cy="720725"/>
          </a:xfrm>
          <a:prstGeom prst="rect">
            <a:avLst/>
          </a:pr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  <a:effectLst>
            <a:outerShdw blurRad="63500" dir="5400000" dist="10800">
              <a:srgbClr val="009B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9"/>
          <p:cNvSpPr/>
          <p:nvPr/>
        </p:nvSpPr>
        <p:spPr>
          <a:xfrm>
            <a:off x="3175" y="5040312"/>
            <a:ext cx="10077450" cy="631825"/>
          </a:xfrm>
          <a:prstGeom prst="rect">
            <a:avLst/>
          </a:pr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  <a:effectLst>
            <a:outerShdw blurRad="63500" dir="5400000" dist="10800">
              <a:srgbClr val="009B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9"/>
          <p:cNvSpPr txBox="1"/>
          <p:nvPr>
            <p:ph type="title"/>
          </p:nvPr>
        </p:nvSpPr>
        <p:spPr>
          <a:xfrm>
            <a:off x="360362" y="179387"/>
            <a:ext cx="9358312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360362" y="1079500"/>
            <a:ext cx="9358312" cy="3598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9"/>
          <p:cNvSpPr txBox="1"/>
          <p:nvPr>
            <p:ph idx="10" type="dt"/>
          </p:nvPr>
        </p:nvSpPr>
        <p:spPr>
          <a:xfrm>
            <a:off x="360362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9"/>
          <p:cNvSpPr txBox="1"/>
          <p:nvPr>
            <p:ph idx="11" type="ftr"/>
          </p:nvPr>
        </p:nvSpPr>
        <p:spPr>
          <a:xfrm>
            <a:off x="3419475" y="5219700"/>
            <a:ext cx="323850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7380287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hyperlink" Target="https://rasa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uvergnerhonealpes.simplon.co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owardsdatascience.com/text-classification-with-nlp-tf-idf-vs-word2vec-vs-bert-41ff868d1794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qualiblog.fr/outils-et-methodes/methode-qqoqccp-outil-analyse-simple-et-performant/#:~:text=La%20m%C3%A9thode%20QQOQCCP%20%3A%20Quoi%2C%20Qui%2C%20O%C3%B9%2C%20Quand%2C,mesurer%20le%20niveau%20de%20connaissance%20que%20l%E2%80%99on%20poss%C3%A8de.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0" y="1619250"/>
            <a:ext cx="8999537" cy="10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93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D4100"/>
              </a:buClr>
              <a:buSzPts val="3300"/>
              <a:buFont typeface="Arial"/>
              <a:buNone/>
            </a:pPr>
            <a:r>
              <a:rPr b="1" i="0" lang="en-US" sz="3300" u="none">
                <a:solidFill>
                  <a:srgbClr val="DD4100"/>
                </a:solidFill>
                <a:latin typeface="Arial"/>
                <a:ea typeface="Arial"/>
                <a:cs typeface="Arial"/>
                <a:sym typeface="Arial"/>
              </a:rPr>
              <a:t>Création d’un ChatBot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>
            <p:ph idx="10" type="dt"/>
          </p:nvPr>
        </p:nvSpPr>
        <p:spPr>
          <a:xfrm>
            <a:off x="360362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05/18/2021</a:t>
            </a:r>
            <a:endParaRPr/>
          </a:p>
        </p:txBody>
      </p:sp>
      <p:sp>
        <p:nvSpPr>
          <p:cNvPr id="124" name="Google Shape;124;p10"/>
          <p:cNvSpPr txBox="1"/>
          <p:nvPr>
            <p:ph idx="12" type="sldNum"/>
          </p:nvPr>
        </p:nvSpPr>
        <p:spPr>
          <a:xfrm>
            <a:off x="7380287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5" name="Google Shape;125;p10"/>
          <p:cNvSpPr txBox="1"/>
          <p:nvPr>
            <p:ph type="title"/>
          </p:nvPr>
        </p:nvSpPr>
        <p:spPr>
          <a:xfrm>
            <a:off x="360362" y="179387"/>
            <a:ext cx="93599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93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Définition du besoin</a:t>
            </a:r>
            <a:endParaRPr/>
          </a:p>
        </p:txBody>
      </p:sp>
      <p:graphicFrame>
        <p:nvGraphicFramePr>
          <p:cNvPr id="126" name="Google Shape;126;p10"/>
          <p:cNvGraphicFramePr/>
          <p:nvPr/>
        </p:nvGraphicFramePr>
        <p:xfrm>
          <a:off x="463550" y="94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{7835F6FA-8E00-49BD-9F3D-864CAAB80670}</a:tableStyleId>
              </a:tblPr>
              <a:tblGrid>
                <a:gridCol w="1673225"/>
                <a:gridCol w="3421050"/>
                <a:gridCol w="4265600"/>
              </a:tblGrid>
              <a:tr h="99217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i="1" lang="en-US" sz="3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Comment ?</a:t>
                      </a:r>
                      <a:endParaRPr/>
                    </a:p>
                  </a:txBody>
                  <a:tcPr marT="75250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 hMerge="1"/>
                <a:tc hMerge="1"/>
              </a:tr>
              <a:tr h="99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T="59250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des méthodes, des modes opératoires, des manières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72F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Réponse par roulement de personnel sans automatisation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72F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Chatbot sur réseau sociaux (Facebook) non optimisée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8CE"/>
                    </a:solidFill>
                  </a:tcPr>
                </a:tc>
              </a:tr>
              <a:tr h="99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Question à se poser</a:t>
                      </a:r>
                      <a:endParaRPr/>
                    </a:p>
                  </a:txBody>
                  <a:tcPr marT="59250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 quelle manière ? Dans quelles circonstances ?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72F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Utilisation mail de façon non automatisé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8CE"/>
                    </a:solidFill>
                  </a:tcPr>
                </a:tc>
              </a:tr>
              <a:tr h="99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Cible</a:t>
                      </a:r>
                      <a:endParaRPr/>
                    </a:p>
                  </a:txBody>
                  <a:tcPr marT="59250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Moyens, fournitures, procédures, mode opératoire…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72F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Réponse par mail avec réponse générique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8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/>
          <p:nvPr>
            <p:ph idx="10" type="dt"/>
          </p:nvPr>
        </p:nvSpPr>
        <p:spPr>
          <a:xfrm>
            <a:off x="360362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05/18/2021</a:t>
            </a:r>
            <a:endParaRPr/>
          </a:p>
        </p:txBody>
      </p:sp>
      <p:sp>
        <p:nvSpPr>
          <p:cNvPr id="132" name="Google Shape;132;p11"/>
          <p:cNvSpPr txBox="1"/>
          <p:nvPr>
            <p:ph idx="12" type="sldNum"/>
          </p:nvPr>
        </p:nvSpPr>
        <p:spPr>
          <a:xfrm>
            <a:off x="7380287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3" name="Google Shape;133;p11"/>
          <p:cNvSpPr txBox="1"/>
          <p:nvPr>
            <p:ph type="title"/>
          </p:nvPr>
        </p:nvSpPr>
        <p:spPr>
          <a:xfrm>
            <a:off x="360362" y="179387"/>
            <a:ext cx="93599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93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Définition du besoin</a:t>
            </a:r>
            <a:endParaRPr/>
          </a:p>
        </p:txBody>
      </p:sp>
      <p:graphicFrame>
        <p:nvGraphicFramePr>
          <p:cNvPr id="134" name="Google Shape;134;p11"/>
          <p:cNvGraphicFramePr/>
          <p:nvPr/>
        </p:nvGraphicFramePr>
        <p:xfrm>
          <a:off x="463550" y="94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{7835F6FA-8E00-49BD-9F3D-864CAAB80670}</a:tableStyleId>
              </a:tblPr>
              <a:tblGrid>
                <a:gridCol w="1673225"/>
                <a:gridCol w="3421050"/>
                <a:gridCol w="4265600"/>
              </a:tblGrid>
              <a:tr h="99217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i="1" lang="en-US" sz="3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Combien ?</a:t>
                      </a:r>
                      <a:endParaRPr/>
                    </a:p>
                  </a:txBody>
                  <a:tcPr marT="75250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 hMerge="1"/>
                <a:tc hMerge="1"/>
              </a:tr>
              <a:tr h="99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T="59250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des moyens, du matériel, des équipements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72F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80 % des mails reçu aboutissent à des réponses génériques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8CE"/>
                    </a:solidFill>
                  </a:tcPr>
                </a:tc>
              </a:tr>
              <a:tr h="1152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Question à se poser</a:t>
                      </a:r>
                      <a:endParaRPr/>
                    </a:p>
                  </a:txBody>
                  <a:tcPr marT="59250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Quel coût ? Quels moyens ? Quelles ressources ?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72F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Temps consacré : 8h / mois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72F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Personnel mobilisé : 4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72F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Coût apporté au SMIC horaire : 10,25 € au 01/21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>
                        <a:solidFill>
                          <a:srgbClr val="FF972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8CE"/>
                    </a:solidFill>
                  </a:tcPr>
                </a:tc>
              </a:tr>
              <a:tr h="1152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Cible</a:t>
                      </a:r>
                      <a:endParaRPr/>
                    </a:p>
                  </a:txBody>
                  <a:tcPr marT="59250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Budget, pertes, nombre de ressources…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72F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 : 0€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72F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Ressource : 11 apprenants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72F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Temps : à définir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72F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Pertes net temps / an : </a:t>
                      </a:r>
                      <a:r>
                        <a:rPr b="0" i="0" lang="en-US" sz="1500" u="non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b="0" i="0" lang="en-US" sz="1500" u="non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x12 = </a:t>
                      </a:r>
                      <a:r>
                        <a:rPr b="0" i="0" lang="en-US" sz="1500" u="non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</a:t>
                      </a:r>
                      <a:r>
                        <a:rPr b="0" i="0" lang="en-US" sz="1500" u="non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72F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Pertes net argent / an : </a:t>
                      </a:r>
                      <a:r>
                        <a:rPr b="0" i="0" lang="en-US" sz="1500" u="non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</a:t>
                      </a:r>
                      <a:r>
                        <a:rPr b="0" i="0" lang="en-US" sz="1500" u="non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x 10,25 =  984€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8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/>
          <p:nvPr>
            <p:ph idx="10" type="dt"/>
          </p:nvPr>
        </p:nvSpPr>
        <p:spPr>
          <a:xfrm>
            <a:off x="360362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05/18/2021</a:t>
            </a:r>
            <a:endParaRPr/>
          </a:p>
        </p:txBody>
      </p:sp>
      <p:sp>
        <p:nvSpPr>
          <p:cNvPr id="140" name="Google Shape;140;p12"/>
          <p:cNvSpPr txBox="1"/>
          <p:nvPr>
            <p:ph idx="12" type="sldNum"/>
          </p:nvPr>
        </p:nvSpPr>
        <p:spPr>
          <a:xfrm>
            <a:off x="7380287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1" name="Google Shape;141;p12"/>
          <p:cNvSpPr txBox="1"/>
          <p:nvPr>
            <p:ph type="title"/>
          </p:nvPr>
        </p:nvSpPr>
        <p:spPr>
          <a:xfrm>
            <a:off x="360362" y="179387"/>
            <a:ext cx="93599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93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Définition du besoin</a:t>
            </a:r>
            <a:endParaRPr/>
          </a:p>
        </p:txBody>
      </p:sp>
      <p:graphicFrame>
        <p:nvGraphicFramePr>
          <p:cNvPr id="142" name="Google Shape;142;p12"/>
          <p:cNvGraphicFramePr/>
          <p:nvPr/>
        </p:nvGraphicFramePr>
        <p:xfrm>
          <a:off x="463550" y="94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{7835F6FA-8E00-49BD-9F3D-864CAAB80670}</a:tableStyleId>
              </a:tblPr>
              <a:tblGrid>
                <a:gridCol w="1673225"/>
                <a:gridCol w="3421050"/>
                <a:gridCol w="4265600"/>
              </a:tblGrid>
              <a:tr h="99217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i="1" lang="en-US" sz="3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Pourquoi ?</a:t>
                      </a:r>
                      <a:endParaRPr/>
                    </a:p>
                  </a:txBody>
                  <a:tcPr marT="75250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 hMerge="1"/>
                <a:tc hMerge="1"/>
              </a:tr>
              <a:tr h="99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T="59250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des raisons, des causes, des objectifs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72F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 les plateformes de communication Facebook, Site Web apporte répondent de façon automatique à 80 % des questions grand public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8CE"/>
                    </a:solidFill>
                  </a:tcPr>
                </a:tc>
              </a:tr>
              <a:tr h="99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Question à se poser</a:t>
                      </a:r>
                      <a:endParaRPr/>
                    </a:p>
                  </a:txBody>
                  <a:tcPr marT="59250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Dans quel but ? Quelle finalité ?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72F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Optimisation de temps du personnel en supprimant les tâches répétitives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8CE"/>
                    </a:solidFill>
                  </a:tcPr>
                </a:tc>
              </a:tr>
              <a:tr h="99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Cible</a:t>
                      </a:r>
                      <a:endParaRPr/>
                    </a:p>
                  </a:txBody>
                  <a:tcPr marT="59250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Action correctives, préventives, former, atteindre les objectifs…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800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8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idx="10" type="dt"/>
          </p:nvPr>
        </p:nvSpPr>
        <p:spPr>
          <a:xfrm>
            <a:off x="360362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05/18/2021</a:t>
            </a:r>
            <a:endParaRPr/>
          </a:p>
        </p:txBody>
      </p:sp>
      <p:sp>
        <p:nvSpPr>
          <p:cNvPr id="148" name="Google Shape;148;p13"/>
          <p:cNvSpPr txBox="1"/>
          <p:nvPr>
            <p:ph idx="12" type="sldNum"/>
          </p:nvPr>
        </p:nvSpPr>
        <p:spPr>
          <a:xfrm>
            <a:off x="7380287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9" name="Google Shape;149;p13"/>
          <p:cNvSpPr txBox="1"/>
          <p:nvPr>
            <p:ph type="title"/>
          </p:nvPr>
        </p:nvSpPr>
        <p:spPr>
          <a:xfrm>
            <a:off x="360362" y="179387"/>
            <a:ext cx="93599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93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Projet</a:t>
            </a:r>
            <a:endParaRPr/>
          </a:p>
        </p:txBody>
      </p:sp>
      <p:sp>
        <p:nvSpPr>
          <p:cNvPr id="150" name="Google Shape;150;p13"/>
          <p:cNvSpPr txBox="1"/>
          <p:nvPr>
            <p:ph idx="1" type="body"/>
          </p:nvPr>
        </p:nvSpPr>
        <p:spPr>
          <a:xfrm>
            <a:off x="720725" y="1079500"/>
            <a:ext cx="882015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25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Contraintes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9BDD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863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77CAEE"/>
              </a:buClr>
              <a:buSzPts val="945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Pas de possibilité de faire des requêtes en BDD</a:t>
            </a:r>
            <a:endParaRPr/>
          </a:p>
          <a:p>
            <a:pPr indent="-323850" lvl="1" marL="863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77CAEE"/>
              </a:buClr>
              <a:buSzPts val="945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Pas d’API car site web utilisé en full Laravel (Back et Front non distinct)</a:t>
            </a:r>
            <a:endParaRPr/>
          </a:p>
          <a:p>
            <a:pPr indent="-323850" lvl="1" marL="863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77CAEE"/>
              </a:buClr>
              <a:buSzPts val="945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Pas de budget alloué, utilisation de solutions open source</a:t>
            </a:r>
            <a:endParaRPr/>
          </a:p>
          <a:p>
            <a:pPr indent="-323850" lvl="1" marL="863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77CAEE"/>
              </a:buClr>
              <a:buSzPts val="945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Temps réduit et à définir</a:t>
            </a:r>
            <a:endParaRPr/>
          </a:p>
          <a:p>
            <a:pPr indent="-323850" lvl="1" marL="863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77CAEE"/>
              </a:buClr>
              <a:buSzPts val="945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Utilisation adaptable en multi-support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9BDD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>
            <p:ph idx="10" type="dt"/>
          </p:nvPr>
        </p:nvSpPr>
        <p:spPr>
          <a:xfrm>
            <a:off x="360362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05/18/2021</a:t>
            </a:r>
            <a:endParaRPr/>
          </a:p>
        </p:txBody>
      </p:sp>
      <p:sp>
        <p:nvSpPr>
          <p:cNvPr id="156" name="Google Shape;156;p14"/>
          <p:cNvSpPr txBox="1"/>
          <p:nvPr>
            <p:ph idx="12" type="sldNum"/>
          </p:nvPr>
        </p:nvSpPr>
        <p:spPr>
          <a:xfrm>
            <a:off x="7380287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7" name="Google Shape;157;p14"/>
          <p:cNvSpPr txBox="1"/>
          <p:nvPr>
            <p:ph type="title"/>
          </p:nvPr>
        </p:nvSpPr>
        <p:spPr>
          <a:xfrm>
            <a:off x="360362" y="179387"/>
            <a:ext cx="93599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93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Technologie</a:t>
            </a:r>
            <a:endParaRPr/>
          </a:p>
        </p:txBody>
      </p:sp>
      <p:sp>
        <p:nvSpPr>
          <p:cNvPr id="158" name="Google Shape;158;p14"/>
          <p:cNvSpPr txBox="1"/>
          <p:nvPr>
            <p:ph idx="1" type="body"/>
          </p:nvPr>
        </p:nvSpPr>
        <p:spPr>
          <a:xfrm>
            <a:off x="360362" y="1079500"/>
            <a:ext cx="4140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25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Solution possible :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9BDD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2227262"/>
            <a:ext cx="295275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4"/>
          <p:cNvSpPr txBox="1"/>
          <p:nvPr/>
        </p:nvSpPr>
        <p:spPr>
          <a:xfrm>
            <a:off x="5400675" y="1079500"/>
            <a:ext cx="4140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25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Site Web : </a:t>
            </a:r>
            <a:r>
              <a:rPr b="0" i="0"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https://rasa.com/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863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77CAEE"/>
              </a:buClr>
              <a:buSzPts val="945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Multi-plateforme</a:t>
            </a:r>
            <a:endParaRPr/>
          </a:p>
          <a:p>
            <a:pPr indent="-323850" lvl="1" marL="863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77CAEE"/>
              </a:buClr>
              <a:buSzPts val="945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Open Source</a:t>
            </a:r>
            <a:endParaRPr/>
          </a:p>
          <a:p>
            <a:pPr indent="-323850" lvl="1" marL="863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77CAEE"/>
              </a:buClr>
              <a:buSzPts val="945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Gain de temps</a:t>
            </a:r>
            <a:endParaRPr/>
          </a:p>
          <a:p>
            <a:pPr indent="-323850" lvl="1" marL="863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77CAEE"/>
              </a:buClr>
              <a:buSzPts val="945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Solution utilisée en entreprise</a:t>
            </a:r>
            <a:endParaRPr/>
          </a:p>
          <a:p>
            <a:pPr indent="-323850" lvl="1" marL="863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77CAEE"/>
              </a:buClr>
              <a:buSzPts val="945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Nexworld → Humanis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idx="10" type="dt"/>
          </p:nvPr>
        </p:nvSpPr>
        <p:spPr>
          <a:xfrm>
            <a:off x="360362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05/18/2021</a:t>
            </a:r>
            <a:endParaRPr/>
          </a:p>
        </p:txBody>
      </p:sp>
      <p:sp>
        <p:nvSpPr>
          <p:cNvPr id="166" name="Google Shape;166;p15"/>
          <p:cNvSpPr txBox="1"/>
          <p:nvPr>
            <p:ph idx="12" type="sldNum"/>
          </p:nvPr>
        </p:nvSpPr>
        <p:spPr>
          <a:xfrm>
            <a:off x="7380287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7" name="Google Shape;167;p15"/>
          <p:cNvSpPr txBox="1"/>
          <p:nvPr>
            <p:ph type="title"/>
          </p:nvPr>
        </p:nvSpPr>
        <p:spPr>
          <a:xfrm>
            <a:off x="360362" y="179387"/>
            <a:ext cx="93599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93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Technologie</a:t>
            </a:r>
            <a:endParaRPr/>
          </a:p>
        </p:txBody>
      </p:sp>
      <p:sp>
        <p:nvSpPr>
          <p:cNvPr id="168" name="Google Shape;168;p15"/>
          <p:cNvSpPr txBox="1"/>
          <p:nvPr>
            <p:ph idx="1" type="body"/>
          </p:nvPr>
        </p:nvSpPr>
        <p:spPr>
          <a:xfrm>
            <a:off x="360362" y="1079500"/>
            <a:ext cx="4140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25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Solution possible :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9BDD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5400675" y="1079500"/>
            <a:ext cx="4140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25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Site Web : 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9BDD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https://spacy.io/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863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77CAEE"/>
              </a:buClr>
              <a:buSzPts val="945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Model pré-entrainé</a:t>
            </a:r>
            <a:endParaRPr/>
          </a:p>
          <a:p>
            <a:pPr indent="-323850" lvl="1" marL="863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77CAEE"/>
              </a:buClr>
              <a:buSzPts val="945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Intégration du français</a:t>
            </a:r>
            <a:endParaRPr/>
          </a:p>
          <a:p>
            <a:pPr indent="-323850" lvl="1" marL="863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77CAEE"/>
              </a:buClr>
              <a:buSzPts val="945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Gain de temps</a:t>
            </a:r>
            <a:endParaRPr/>
          </a:p>
          <a:p>
            <a:pPr indent="-323850" lvl="1" marL="863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77CAEE"/>
              </a:buClr>
              <a:buSzPts val="945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Compatible RASA</a:t>
            </a:r>
            <a:endParaRPr/>
          </a:p>
          <a:p>
            <a:pPr indent="-323850" lvl="1" marL="863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77CAEE"/>
              </a:buClr>
              <a:buSzPts val="945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Solution utilisée en entreprise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2339975"/>
            <a:ext cx="29527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idx="10" type="dt"/>
          </p:nvPr>
        </p:nvSpPr>
        <p:spPr>
          <a:xfrm>
            <a:off x="360362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05/18/2021</a:t>
            </a:r>
            <a:endParaRPr/>
          </a:p>
        </p:txBody>
      </p:sp>
      <p:sp>
        <p:nvSpPr>
          <p:cNvPr id="176" name="Google Shape;176;p16"/>
          <p:cNvSpPr txBox="1"/>
          <p:nvPr>
            <p:ph idx="12" type="sldNum"/>
          </p:nvPr>
        </p:nvSpPr>
        <p:spPr>
          <a:xfrm>
            <a:off x="7380287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7" name="Google Shape;177;p16"/>
          <p:cNvSpPr txBox="1"/>
          <p:nvPr>
            <p:ph type="title"/>
          </p:nvPr>
        </p:nvSpPr>
        <p:spPr>
          <a:xfrm>
            <a:off x="360362" y="179387"/>
            <a:ext cx="93599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93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Technologie</a:t>
            </a:r>
            <a:endParaRPr/>
          </a:p>
        </p:txBody>
      </p:sp>
      <p:sp>
        <p:nvSpPr>
          <p:cNvPr id="178" name="Google Shape;178;p16"/>
          <p:cNvSpPr txBox="1"/>
          <p:nvPr>
            <p:ph idx="1" type="body"/>
          </p:nvPr>
        </p:nvSpPr>
        <p:spPr>
          <a:xfrm>
            <a:off x="360362" y="1079500"/>
            <a:ext cx="4140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25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Solution possible :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9BDD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5400675" y="1079500"/>
            <a:ext cx="467995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25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Tuto : 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9BDD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https://www.scrapingbee.com/blog/selenium-python/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863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863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77CAEE"/>
              </a:buClr>
              <a:buSzPts val="945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Solution utilisée en entreprise</a:t>
            </a:r>
            <a:endParaRPr/>
          </a:p>
          <a:p>
            <a:pPr indent="-323850" lvl="1" marL="863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77CAEE"/>
              </a:buClr>
              <a:buSzPts val="945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Utilisé pour Web Scrapping</a:t>
            </a:r>
            <a:endParaRPr/>
          </a:p>
          <a:p>
            <a:pPr indent="-323850" lvl="1" marL="863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77CAEE"/>
              </a:buClr>
              <a:buSzPts val="945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Reconstitution d’une base de donnée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825" y="2160587"/>
            <a:ext cx="3614737" cy="197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/>
          <p:nvPr>
            <p:ph idx="10" type="dt"/>
          </p:nvPr>
        </p:nvSpPr>
        <p:spPr>
          <a:xfrm>
            <a:off x="360362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05/18/2021</a:t>
            </a:r>
            <a:endParaRPr/>
          </a:p>
        </p:txBody>
      </p:sp>
      <p:sp>
        <p:nvSpPr>
          <p:cNvPr id="186" name="Google Shape;186;p17"/>
          <p:cNvSpPr txBox="1"/>
          <p:nvPr>
            <p:ph idx="12" type="sldNum"/>
          </p:nvPr>
        </p:nvSpPr>
        <p:spPr>
          <a:xfrm>
            <a:off x="7380287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7" name="Google Shape;187;p17"/>
          <p:cNvSpPr txBox="1"/>
          <p:nvPr>
            <p:ph type="title"/>
          </p:nvPr>
        </p:nvSpPr>
        <p:spPr>
          <a:xfrm>
            <a:off x="360362" y="179387"/>
            <a:ext cx="93599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93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Échange avec le client (Général)</a:t>
            </a:r>
            <a:endParaRPr/>
          </a:p>
        </p:txBody>
      </p:sp>
      <p:pic>
        <p:nvPicPr>
          <p:cNvPr id="188" name="Google Shape;1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437" y="965200"/>
            <a:ext cx="888682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idx="10" type="dt"/>
          </p:nvPr>
        </p:nvSpPr>
        <p:spPr>
          <a:xfrm>
            <a:off x="360362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05/18/2021</a:t>
            </a:r>
            <a:endParaRPr/>
          </a:p>
        </p:txBody>
      </p:sp>
      <p:sp>
        <p:nvSpPr>
          <p:cNvPr id="194" name="Google Shape;194;p18"/>
          <p:cNvSpPr txBox="1"/>
          <p:nvPr>
            <p:ph idx="12" type="sldNum"/>
          </p:nvPr>
        </p:nvSpPr>
        <p:spPr>
          <a:xfrm>
            <a:off x="7380287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5" name="Google Shape;195;p18"/>
          <p:cNvSpPr txBox="1"/>
          <p:nvPr>
            <p:ph type="title"/>
          </p:nvPr>
        </p:nvSpPr>
        <p:spPr>
          <a:xfrm>
            <a:off x="360362" y="179387"/>
            <a:ext cx="93599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93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Échange avec le client (Général)</a:t>
            </a:r>
            <a:endParaRPr/>
          </a:p>
        </p:txBody>
      </p:sp>
      <p:pic>
        <p:nvPicPr>
          <p:cNvPr id="196" name="Google Shape;1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562" y="1035050"/>
            <a:ext cx="9082087" cy="316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>
            <p:ph idx="10" type="dt"/>
          </p:nvPr>
        </p:nvSpPr>
        <p:spPr>
          <a:xfrm>
            <a:off x="360362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05/18/2021</a:t>
            </a:r>
            <a:endParaRPr/>
          </a:p>
        </p:txBody>
      </p:sp>
      <p:sp>
        <p:nvSpPr>
          <p:cNvPr id="202" name="Google Shape;202;p19"/>
          <p:cNvSpPr txBox="1"/>
          <p:nvPr>
            <p:ph idx="12" type="sldNum"/>
          </p:nvPr>
        </p:nvSpPr>
        <p:spPr>
          <a:xfrm>
            <a:off x="7380287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3" name="Google Shape;203;p19"/>
          <p:cNvSpPr txBox="1"/>
          <p:nvPr>
            <p:ph type="title"/>
          </p:nvPr>
        </p:nvSpPr>
        <p:spPr>
          <a:xfrm>
            <a:off x="360362" y="179387"/>
            <a:ext cx="93599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93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Échange avec le client (Général)</a:t>
            </a:r>
            <a:endParaRPr/>
          </a:p>
        </p:txBody>
      </p:sp>
      <p:pic>
        <p:nvPicPr>
          <p:cNvPr id="204" name="Google Shape;2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1079500"/>
            <a:ext cx="8999537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idx="10" type="dt"/>
          </p:nvPr>
        </p:nvSpPr>
        <p:spPr>
          <a:xfrm>
            <a:off x="360362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05/18/2021</a:t>
            </a:r>
            <a:endParaRPr/>
          </a:p>
        </p:txBody>
      </p:sp>
      <p:sp>
        <p:nvSpPr>
          <p:cNvPr id="60" name="Google Shape;60;p2"/>
          <p:cNvSpPr txBox="1"/>
          <p:nvPr>
            <p:ph idx="12" type="sldNum"/>
          </p:nvPr>
        </p:nvSpPr>
        <p:spPr>
          <a:xfrm>
            <a:off x="7380287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" name="Google Shape;61;p2"/>
          <p:cNvSpPr txBox="1"/>
          <p:nvPr>
            <p:ph type="title"/>
          </p:nvPr>
        </p:nvSpPr>
        <p:spPr>
          <a:xfrm>
            <a:off x="360362" y="179387"/>
            <a:ext cx="93599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93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Sommaire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60362" y="1079500"/>
            <a:ext cx="93599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25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Contexte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Cahier des charges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Définition du besoin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Projet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Technologie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idx="10" type="dt"/>
          </p:nvPr>
        </p:nvSpPr>
        <p:spPr>
          <a:xfrm>
            <a:off x="360362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05/18/2021</a:t>
            </a:r>
            <a:endParaRPr/>
          </a:p>
        </p:txBody>
      </p:sp>
      <p:sp>
        <p:nvSpPr>
          <p:cNvPr id="210" name="Google Shape;210;p20"/>
          <p:cNvSpPr txBox="1"/>
          <p:nvPr>
            <p:ph idx="12" type="sldNum"/>
          </p:nvPr>
        </p:nvSpPr>
        <p:spPr>
          <a:xfrm>
            <a:off x="7380287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1" name="Google Shape;211;p20"/>
          <p:cNvSpPr txBox="1"/>
          <p:nvPr>
            <p:ph type="title"/>
          </p:nvPr>
        </p:nvSpPr>
        <p:spPr>
          <a:xfrm>
            <a:off x="360362" y="179387"/>
            <a:ext cx="93599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93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Échange avec le client (Général)</a:t>
            </a:r>
            <a:endParaRPr/>
          </a:p>
        </p:txBody>
      </p:sp>
      <p:pic>
        <p:nvPicPr>
          <p:cNvPr id="212" name="Google Shape;2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895350"/>
            <a:ext cx="8820150" cy="3963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idx="10" type="dt"/>
          </p:nvPr>
        </p:nvSpPr>
        <p:spPr>
          <a:xfrm>
            <a:off x="360362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05/18/2021</a:t>
            </a:r>
            <a:endParaRPr/>
          </a:p>
        </p:txBody>
      </p:sp>
      <p:sp>
        <p:nvSpPr>
          <p:cNvPr id="218" name="Google Shape;218;p21"/>
          <p:cNvSpPr txBox="1"/>
          <p:nvPr>
            <p:ph idx="12" type="sldNum"/>
          </p:nvPr>
        </p:nvSpPr>
        <p:spPr>
          <a:xfrm>
            <a:off x="7380287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9" name="Google Shape;219;p21"/>
          <p:cNvSpPr txBox="1"/>
          <p:nvPr>
            <p:ph type="title"/>
          </p:nvPr>
        </p:nvSpPr>
        <p:spPr>
          <a:xfrm>
            <a:off x="360362" y="179387"/>
            <a:ext cx="93599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93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Échange avec le client (Général)</a:t>
            </a:r>
            <a:endParaRPr/>
          </a:p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75" y="900112"/>
            <a:ext cx="9190037" cy="39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idx="10" type="dt"/>
          </p:nvPr>
        </p:nvSpPr>
        <p:spPr>
          <a:xfrm>
            <a:off x="360362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05/18/2021</a:t>
            </a:r>
            <a:endParaRPr/>
          </a:p>
        </p:txBody>
      </p:sp>
      <p:sp>
        <p:nvSpPr>
          <p:cNvPr id="226" name="Google Shape;226;p22"/>
          <p:cNvSpPr txBox="1"/>
          <p:nvPr>
            <p:ph idx="12" type="sldNum"/>
          </p:nvPr>
        </p:nvSpPr>
        <p:spPr>
          <a:xfrm>
            <a:off x="7380287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7" name="Google Shape;227;p22"/>
          <p:cNvSpPr txBox="1"/>
          <p:nvPr>
            <p:ph type="title"/>
          </p:nvPr>
        </p:nvSpPr>
        <p:spPr>
          <a:xfrm>
            <a:off x="360362" y="179387"/>
            <a:ext cx="93599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93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Échange avec le client (Technique)</a:t>
            </a:r>
            <a:endParaRPr/>
          </a:p>
        </p:txBody>
      </p:sp>
      <p:pic>
        <p:nvPicPr>
          <p:cNvPr id="228" name="Google Shape;2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525" y="1435100"/>
            <a:ext cx="8886825" cy="1265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idx="10" type="dt"/>
          </p:nvPr>
        </p:nvSpPr>
        <p:spPr>
          <a:xfrm>
            <a:off x="360362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05/18/2021</a:t>
            </a:r>
            <a:endParaRPr/>
          </a:p>
        </p:txBody>
      </p:sp>
      <p:sp>
        <p:nvSpPr>
          <p:cNvPr id="234" name="Google Shape;234;p23"/>
          <p:cNvSpPr txBox="1"/>
          <p:nvPr>
            <p:ph idx="12" type="sldNum"/>
          </p:nvPr>
        </p:nvSpPr>
        <p:spPr>
          <a:xfrm>
            <a:off x="7380287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5" name="Google Shape;235;p23"/>
          <p:cNvSpPr txBox="1"/>
          <p:nvPr>
            <p:ph type="title"/>
          </p:nvPr>
        </p:nvSpPr>
        <p:spPr>
          <a:xfrm>
            <a:off x="360362" y="179387"/>
            <a:ext cx="93599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93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Échange avec le client (Technique)</a:t>
            </a:r>
            <a:endParaRPr/>
          </a:p>
        </p:txBody>
      </p:sp>
      <p:pic>
        <p:nvPicPr>
          <p:cNvPr id="236" name="Google Shape;2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312" y="1136650"/>
            <a:ext cx="8869362" cy="35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/>
          <p:nvPr>
            <p:ph idx="10" type="dt"/>
          </p:nvPr>
        </p:nvSpPr>
        <p:spPr>
          <a:xfrm>
            <a:off x="360362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05/18/2021</a:t>
            </a:r>
            <a:endParaRPr/>
          </a:p>
        </p:txBody>
      </p:sp>
      <p:sp>
        <p:nvSpPr>
          <p:cNvPr id="242" name="Google Shape;242;p24"/>
          <p:cNvSpPr txBox="1"/>
          <p:nvPr>
            <p:ph idx="12" type="sldNum"/>
          </p:nvPr>
        </p:nvSpPr>
        <p:spPr>
          <a:xfrm>
            <a:off x="7380287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3" name="Google Shape;243;p24"/>
          <p:cNvSpPr txBox="1"/>
          <p:nvPr>
            <p:ph type="title"/>
          </p:nvPr>
        </p:nvSpPr>
        <p:spPr>
          <a:xfrm>
            <a:off x="360362" y="179387"/>
            <a:ext cx="93599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93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Échange avec le client (Technique)</a:t>
            </a:r>
            <a:endParaRPr/>
          </a:p>
        </p:txBody>
      </p:sp>
      <p:pic>
        <p:nvPicPr>
          <p:cNvPr id="244" name="Google Shape;2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201" y="741351"/>
            <a:ext cx="8206698" cy="42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5b5f82d32_1_0"/>
          <p:cNvSpPr txBox="1"/>
          <p:nvPr>
            <p:ph type="title"/>
          </p:nvPr>
        </p:nvSpPr>
        <p:spPr>
          <a:xfrm>
            <a:off x="360362" y="179387"/>
            <a:ext cx="9358200" cy="4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Organisation</a:t>
            </a:r>
            <a:endParaRPr/>
          </a:p>
        </p:txBody>
      </p:sp>
      <p:sp>
        <p:nvSpPr>
          <p:cNvPr id="252" name="Google Shape;252;ge5b5f82d32_1_0"/>
          <p:cNvSpPr txBox="1"/>
          <p:nvPr>
            <p:ph idx="1" type="body"/>
          </p:nvPr>
        </p:nvSpPr>
        <p:spPr>
          <a:xfrm>
            <a:off x="25" y="737850"/>
            <a:ext cx="10080600" cy="4331400"/>
          </a:xfrm>
          <a:prstGeom prst="rect">
            <a:avLst/>
          </a:prstGeom>
        </p:spPr>
        <p:txBody>
          <a:bodyPr anchorCtr="0" anchor="t" bIns="0" lIns="0" spcFirstLastPara="1" rIns="0" wrap="square" tIns="213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US"/>
              <a:t>A date :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Abdel a synthétisé les besoins du client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Wissem a avancé le Webscrapping =&gt; mais pas sur le bon site.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US"/>
              <a:t>Les Next Steps:</a:t>
            </a:r>
            <a:endParaRPr b="1" i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Vérifier que le Scrap fonctionne sur le bon site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https://auvergnerhonealpes.simplon.co/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Formaliser les questions/réponses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Définir l’objectif de scoring (&gt;=85% OK)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Cross Validation pour définir le périmètre des intentions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Metrics Recall sur les intentions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5b5f82d32_1_10"/>
          <p:cNvSpPr txBox="1"/>
          <p:nvPr>
            <p:ph type="title"/>
          </p:nvPr>
        </p:nvSpPr>
        <p:spPr>
          <a:xfrm>
            <a:off x="456012" y="196212"/>
            <a:ext cx="9358200" cy="4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Organisation</a:t>
            </a:r>
            <a:endParaRPr/>
          </a:p>
        </p:txBody>
      </p:sp>
      <p:sp>
        <p:nvSpPr>
          <p:cNvPr id="260" name="Google Shape;260;ge5b5f82d32_1_10"/>
          <p:cNvSpPr txBox="1"/>
          <p:nvPr>
            <p:ph idx="1" type="body"/>
          </p:nvPr>
        </p:nvSpPr>
        <p:spPr>
          <a:xfrm>
            <a:off x="25" y="737850"/>
            <a:ext cx="10080600" cy="4331400"/>
          </a:xfrm>
          <a:prstGeom prst="rect">
            <a:avLst/>
          </a:prstGeom>
        </p:spPr>
        <p:txBody>
          <a:bodyPr anchorCtr="0" anchor="t" bIns="0" lIns="0" spcFirstLastPara="1" rIns="0" wrap="square" tIns="213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US"/>
              <a:t>Les Next Steps (la suite)</a:t>
            </a:r>
            <a:endParaRPr b="1" i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Garder un historique des échanges pour monitorer l’évolution du Chatbot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Préférer l’utilisation de BERT et Word2Vec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Intention ShitChat (Suffit Wiwi!)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-"/>
            </a:pPr>
            <a:r>
              <a:rPr lang="en-US"/>
              <a:t>Automatisation et Récupération des données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5b5f82d32_1_19"/>
          <p:cNvSpPr txBox="1"/>
          <p:nvPr>
            <p:ph type="title"/>
          </p:nvPr>
        </p:nvSpPr>
        <p:spPr>
          <a:xfrm>
            <a:off x="360362" y="179387"/>
            <a:ext cx="9358200" cy="4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Groupes de travail</a:t>
            </a:r>
            <a:endParaRPr/>
          </a:p>
        </p:txBody>
      </p:sp>
      <p:sp>
        <p:nvSpPr>
          <p:cNvPr id="268" name="Google Shape;268;ge5b5f82d32_1_19"/>
          <p:cNvSpPr txBox="1"/>
          <p:nvPr>
            <p:ph idx="1" type="body"/>
          </p:nvPr>
        </p:nvSpPr>
        <p:spPr>
          <a:xfrm>
            <a:off x="360362" y="1079500"/>
            <a:ext cx="9358200" cy="3598800"/>
          </a:xfrm>
          <a:prstGeom prst="rect">
            <a:avLst/>
          </a:prstGeom>
        </p:spPr>
        <p:txBody>
          <a:bodyPr anchorCtr="0" anchor="t" bIns="0" lIns="0" spcFirstLastPara="1" rIns="0" wrap="square" tIns="213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Wissem/Daline/Farah/Orkun =&gt; Adaptation du scrapping au bon site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Lamine/Abdel =&gt; RASA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Guillaume/Ambre/Karine =&gt; Q&amp;A / modélisation bag of words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Doc Toska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5b5f82d32_1_27"/>
          <p:cNvSpPr txBox="1"/>
          <p:nvPr>
            <p:ph type="title"/>
          </p:nvPr>
        </p:nvSpPr>
        <p:spPr>
          <a:xfrm>
            <a:off x="360362" y="179387"/>
            <a:ext cx="9358200" cy="4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Guillaume/Ambre/Karine =&gt; Q&amp;A + Doc Toska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6" name="Google Shape;276;ge5b5f82d32_1_27"/>
          <p:cNvSpPr txBox="1"/>
          <p:nvPr>
            <p:ph idx="1" type="body"/>
          </p:nvPr>
        </p:nvSpPr>
        <p:spPr>
          <a:xfrm>
            <a:off x="0" y="765175"/>
            <a:ext cx="10080600" cy="4317900"/>
          </a:xfrm>
          <a:prstGeom prst="rect">
            <a:avLst/>
          </a:prstGeom>
        </p:spPr>
        <p:txBody>
          <a:bodyPr anchorCtr="0" anchor="t" bIns="0" lIns="0" spcFirstLastPara="1" rIns="0" wrap="square" tIns="213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Q&amp;A =&gt; Renvoit vers RASA </a:t>
            </a:r>
            <a:r>
              <a:rPr lang="en-US"/>
              <a:t>https://ajinkyat.github.io/nlp/faq-chatbot/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https://towardsdatascience.com/text-classification-with-nlp-tf-idf-vs-word2vec-vs-bert-41ff868d1794</a:t>
            </a:r>
            <a:r>
              <a:rPr lang="en-US"/>
              <a:t>) =&gt; Génération de texte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5b5f82d32_5_0"/>
          <p:cNvSpPr txBox="1"/>
          <p:nvPr>
            <p:ph type="title"/>
          </p:nvPr>
        </p:nvSpPr>
        <p:spPr>
          <a:xfrm>
            <a:off x="361225" y="168112"/>
            <a:ext cx="9358200" cy="4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Contraintes épreuve E2</a:t>
            </a:r>
            <a:endParaRPr/>
          </a:p>
        </p:txBody>
      </p:sp>
      <p:sp>
        <p:nvSpPr>
          <p:cNvPr id="284" name="Google Shape;284;ge5b5f82d32_5_0"/>
          <p:cNvSpPr txBox="1"/>
          <p:nvPr/>
        </p:nvSpPr>
        <p:spPr>
          <a:xfrm>
            <a:off x="2198075" y="3856050"/>
            <a:ext cx="2174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C8 Scoring</a:t>
            </a:r>
            <a:r>
              <a:rPr b="1" lang="en-US"/>
              <a:t> 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-metrics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-amélioration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-définition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ge5b5f82d32_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925" y="727025"/>
            <a:ext cx="8018780" cy="29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e5b5f82d32_5_0"/>
          <p:cNvSpPr txBox="1"/>
          <p:nvPr/>
        </p:nvSpPr>
        <p:spPr>
          <a:xfrm>
            <a:off x="5971450" y="3856050"/>
            <a:ext cx="2174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C14 Planification</a:t>
            </a:r>
            <a:r>
              <a:rPr b="1" lang="en-US"/>
              <a:t> 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-estimation changement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-évolution fonctionnelle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-test et régression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idx="10" type="dt"/>
          </p:nvPr>
        </p:nvSpPr>
        <p:spPr>
          <a:xfrm>
            <a:off x="360362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05/18/2021</a:t>
            </a:r>
            <a:endParaRPr/>
          </a:p>
        </p:txBody>
      </p:sp>
      <p:sp>
        <p:nvSpPr>
          <p:cNvPr id="68" name="Google Shape;68;p3"/>
          <p:cNvSpPr txBox="1"/>
          <p:nvPr>
            <p:ph idx="12" type="sldNum"/>
          </p:nvPr>
        </p:nvSpPr>
        <p:spPr>
          <a:xfrm>
            <a:off x="7380287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9" name="Google Shape;69;p3"/>
          <p:cNvSpPr txBox="1"/>
          <p:nvPr>
            <p:ph type="title"/>
          </p:nvPr>
        </p:nvSpPr>
        <p:spPr>
          <a:xfrm>
            <a:off x="360362" y="179387"/>
            <a:ext cx="93599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93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Contexte</a:t>
            </a:r>
            <a:endParaRPr/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60362" y="1079500"/>
            <a:ext cx="93599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BDD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Compétence à valider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9BDD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9BDD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9BDD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C14. Améliorer l’application d’intelligence artificielle en développant une évolution fonctionnelle pour répondre à un besoin exprimé par un client ou un utilisateur 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5b5f82d32_5_7"/>
          <p:cNvSpPr txBox="1"/>
          <p:nvPr>
            <p:ph type="title"/>
          </p:nvPr>
        </p:nvSpPr>
        <p:spPr>
          <a:xfrm>
            <a:off x="360362" y="179387"/>
            <a:ext cx="9358200" cy="4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e5b5f82d32_5_7"/>
          <p:cNvSpPr txBox="1"/>
          <p:nvPr>
            <p:ph idx="1" type="body"/>
          </p:nvPr>
        </p:nvSpPr>
        <p:spPr>
          <a:xfrm>
            <a:off x="360362" y="1079500"/>
            <a:ext cx="9358200" cy="3598800"/>
          </a:xfrm>
          <a:prstGeom prst="rect">
            <a:avLst/>
          </a:prstGeom>
        </p:spPr>
        <p:txBody>
          <a:bodyPr anchorCtr="0" anchor="t" bIns="0" lIns="0" spcFirstLastPara="1" rIns="0" wrap="square" tIns="213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idx="10" type="dt"/>
          </p:nvPr>
        </p:nvSpPr>
        <p:spPr>
          <a:xfrm>
            <a:off x="360362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05/18/2021</a:t>
            </a:r>
            <a:endParaRPr/>
          </a:p>
        </p:txBody>
      </p:sp>
      <p:sp>
        <p:nvSpPr>
          <p:cNvPr id="76" name="Google Shape;76;p4"/>
          <p:cNvSpPr txBox="1"/>
          <p:nvPr>
            <p:ph idx="12" type="sldNum"/>
          </p:nvPr>
        </p:nvSpPr>
        <p:spPr>
          <a:xfrm>
            <a:off x="7380287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7" name="Google Shape;77;p4"/>
          <p:cNvSpPr txBox="1"/>
          <p:nvPr>
            <p:ph type="title"/>
          </p:nvPr>
        </p:nvSpPr>
        <p:spPr>
          <a:xfrm>
            <a:off x="360362" y="179387"/>
            <a:ext cx="93599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93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Information Projet</a:t>
            </a:r>
            <a:endParaRPr/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60362" y="1079500"/>
            <a:ext cx="93599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25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Client : Simplon.co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Interlocuteur privilégié : Annaëlle Garcia (Chargé de formation)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Moyen de communication : Discord / Mail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Périmètre : Auvergne Rhone Alpes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Problématique : 80 % des mails envoyé par le grand public aux chargé de formation sont les mêmes.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Souhait de la direction : automatisation des tâches répétitives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Solution envisagée : Création d’un ChatBot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idx="10" type="dt"/>
          </p:nvPr>
        </p:nvSpPr>
        <p:spPr>
          <a:xfrm>
            <a:off x="360362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05/18/2021</a:t>
            </a:r>
            <a:endParaRPr/>
          </a:p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7380287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5" name="Google Shape;85;p5"/>
          <p:cNvSpPr txBox="1"/>
          <p:nvPr>
            <p:ph type="title"/>
          </p:nvPr>
        </p:nvSpPr>
        <p:spPr>
          <a:xfrm>
            <a:off x="360362" y="179387"/>
            <a:ext cx="93599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93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Définition du besoin</a:t>
            </a:r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360362" y="1079500"/>
            <a:ext cx="93599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55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Afin de définir un besoin client, nous utilisons des outils couramment utilisé en management, à savoir : La méthode QQOQCCP :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9BDD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863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77CAEE"/>
              </a:buClr>
              <a:buSzPts val="945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Quoi ? / Qui ? / Où ? / Quand ? / Comment ? / Combien ? / Pourquoi ?</a:t>
            </a:r>
            <a:endParaRPr/>
          </a:p>
          <a:p>
            <a:pPr indent="-323850" lvl="1" marL="863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9BDD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9BDD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Réf : </a:t>
            </a:r>
            <a:r>
              <a:rPr b="0" i="0" lang="en-US" sz="2200" u="sng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Lien redirigeant vers la méthode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idx="10" type="dt"/>
          </p:nvPr>
        </p:nvSpPr>
        <p:spPr>
          <a:xfrm>
            <a:off x="360362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05/18/2021</a:t>
            </a:r>
            <a:endParaRPr/>
          </a:p>
        </p:txBody>
      </p:sp>
      <p:sp>
        <p:nvSpPr>
          <p:cNvPr id="92" name="Google Shape;92;p6"/>
          <p:cNvSpPr txBox="1"/>
          <p:nvPr>
            <p:ph idx="12" type="sldNum"/>
          </p:nvPr>
        </p:nvSpPr>
        <p:spPr>
          <a:xfrm>
            <a:off x="7380287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3" name="Google Shape;93;p6"/>
          <p:cNvSpPr txBox="1"/>
          <p:nvPr>
            <p:ph type="title"/>
          </p:nvPr>
        </p:nvSpPr>
        <p:spPr>
          <a:xfrm>
            <a:off x="360362" y="179387"/>
            <a:ext cx="93599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93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Définition du besoin</a:t>
            </a:r>
            <a:endParaRPr/>
          </a:p>
        </p:txBody>
      </p:sp>
      <p:graphicFrame>
        <p:nvGraphicFramePr>
          <p:cNvPr id="94" name="Google Shape;94;p6"/>
          <p:cNvGraphicFramePr/>
          <p:nvPr/>
        </p:nvGraphicFramePr>
        <p:xfrm>
          <a:off x="463550" y="94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{7835F6FA-8E00-49BD-9F3D-864CAAB80670}</a:tableStyleId>
              </a:tblPr>
              <a:tblGrid>
                <a:gridCol w="1673225"/>
                <a:gridCol w="3421050"/>
                <a:gridCol w="4265600"/>
              </a:tblGrid>
              <a:tr h="99217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i="1" lang="en-US" sz="3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Quoi ?</a:t>
                      </a:r>
                      <a:endParaRPr/>
                    </a:p>
                  </a:txBody>
                  <a:tcPr marT="75250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 hMerge="1"/>
                <a:tc hMerge="1"/>
              </a:tr>
              <a:tr h="99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T="59250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de la problématique, de la tâche, de l’activité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72F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Chargé de formation perdent leur temps à répondre à un même ensemble de questions de façon répétitives.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8CE"/>
                    </a:solidFill>
                  </a:tcPr>
                </a:tc>
              </a:tr>
              <a:tr h="99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Question à se poser</a:t>
                      </a:r>
                      <a:endParaRPr/>
                    </a:p>
                  </a:txBody>
                  <a:tcPr marT="59250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 quoi s’agit-il ? Que s’est il passé ? Qu’observe-t-on ?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72F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perte de temps, tâche répétitives et chronophages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72F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un ensemble de question sont posées alors que les réponses sont sur le site web du client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8CE"/>
                    </a:solidFill>
                  </a:tcPr>
                </a:tc>
              </a:tr>
              <a:tr h="99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Cible</a:t>
                      </a:r>
                      <a:endParaRPr/>
                    </a:p>
                  </a:txBody>
                  <a:tcPr marT="59250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Objet, actions, procédés, phase, opération, machine…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72F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chargé de formation (optimisation du temps)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8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idx="10" type="dt"/>
          </p:nvPr>
        </p:nvSpPr>
        <p:spPr>
          <a:xfrm>
            <a:off x="360362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05/18/2021</a:t>
            </a:r>
            <a:endParaRPr/>
          </a:p>
        </p:txBody>
      </p:sp>
      <p:sp>
        <p:nvSpPr>
          <p:cNvPr id="100" name="Google Shape;100;p7"/>
          <p:cNvSpPr txBox="1"/>
          <p:nvPr>
            <p:ph idx="12" type="sldNum"/>
          </p:nvPr>
        </p:nvSpPr>
        <p:spPr>
          <a:xfrm>
            <a:off x="7380287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" name="Google Shape;101;p7"/>
          <p:cNvSpPr txBox="1"/>
          <p:nvPr>
            <p:ph type="title"/>
          </p:nvPr>
        </p:nvSpPr>
        <p:spPr>
          <a:xfrm>
            <a:off x="360362" y="179387"/>
            <a:ext cx="93599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93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Définition du besoin</a:t>
            </a:r>
            <a:endParaRPr/>
          </a:p>
        </p:txBody>
      </p:sp>
      <p:graphicFrame>
        <p:nvGraphicFramePr>
          <p:cNvPr id="102" name="Google Shape;102;p7"/>
          <p:cNvGraphicFramePr/>
          <p:nvPr/>
        </p:nvGraphicFramePr>
        <p:xfrm>
          <a:off x="463550" y="94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{7835F6FA-8E00-49BD-9F3D-864CAAB80670}</a:tableStyleId>
              </a:tblPr>
              <a:tblGrid>
                <a:gridCol w="1673225"/>
                <a:gridCol w="3421050"/>
                <a:gridCol w="4265600"/>
              </a:tblGrid>
              <a:tr h="99217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i="1" lang="en-US" sz="3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Qui ?</a:t>
                      </a:r>
                      <a:endParaRPr/>
                    </a:p>
                  </a:txBody>
                  <a:tcPr marT="75250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 hMerge="1"/>
                <a:tc hMerge="1"/>
              </a:tr>
              <a:tr h="99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T="59250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des personnes concernées, des parties prenantes, des intervenants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72F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chargé de formation souhaite ne plus perdre leur temps à répondre aux même questions.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72F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apporter une réponse immédiate au grand public 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8CE"/>
                    </a:solidFill>
                  </a:tcPr>
                </a:tc>
              </a:tr>
              <a:tr h="99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Question à se poser</a:t>
                      </a:r>
                      <a:endParaRPr/>
                    </a:p>
                  </a:txBody>
                  <a:tcPr marT="59250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Qui est concerné ? Qui a détecté le problème ?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72F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- 4 chargés de formation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8CE"/>
                    </a:solidFill>
                  </a:tcPr>
                </a:tc>
              </a:tr>
              <a:tr h="99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Cible</a:t>
                      </a:r>
                      <a:endParaRPr/>
                    </a:p>
                  </a:txBody>
                  <a:tcPr marT="59250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Personnel, clients, fournisseur…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72F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Personnel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8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>
            <p:ph idx="10" type="dt"/>
          </p:nvPr>
        </p:nvSpPr>
        <p:spPr>
          <a:xfrm>
            <a:off x="360362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05/18/2021</a:t>
            </a:r>
            <a:endParaRPr/>
          </a:p>
        </p:txBody>
      </p:sp>
      <p:sp>
        <p:nvSpPr>
          <p:cNvPr id="108" name="Google Shape;108;p8"/>
          <p:cNvSpPr txBox="1"/>
          <p:nvPr>
            <p:ph idx="12" type="sldNum"/>
          </p:nvPr>
        </p:nvSpPr>
        <p:spPr>
          <a:xfrm>
            <a:off x="7380287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9" name="Google Shape;109;p8"/>
          <p:cNvSpPr txBox="1"/>
          <p:nvPr>
            <p:ph type="title"/>
          </p:nvPr>
        </p:nvSpPr>
        <p:spPr>
          <a:xfrm>
            <a:off x="360362" y="179387"/>
            <a:ext cx="93599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93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Définition du besoin</a:t>
            </a:r>
            <a:endParaRPr/>
          </a:p>
        </p:txBody>
      </p:sp>
      <p:graphicFrame>
        <p:nvGraphicFramePr>
          <p:cNvPr id="110" name="Google Shape;110;p8"/>
          <p:cNvGraphicFramePr/>
          <p:nvPr/>
        </p:nvGraphicFramePr>
        <p:xfrm>
          <a:off x="463550" y="94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{7835F6FA-8E00-49BD-9F3D-864CAAB80670}</a:tableStyleId>
              </a:tblPr>
              <a:tblGrid>
                <a:gridCol w="1673225"/>
                <a:gridCol w="3421050"/>
                <a:gridCol w="4265600"/>
              </a:tblGrid>
              <a:tr h="99217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i="1" lang="en-US" sz="3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Où ?</a:t>
                      </a:r>
                      <a:endParaRPr/>
                    </a:p>
                  </a:txBody>
                  <a:tcPr marT="75250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 hMerge="1"/>
                <a:tc hMerge="1"/>
              </a:tr>
              <a:tr h="99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T="59250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des lieux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72F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Administration Simplon Auvergne Rhone Alpes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72F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Site web : https://auvergnerhonealpes.simplon.co/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8CE"/>
                    </a:solidFill>
                  </a:tcPr>
                </a:tc>
              </a:tr>
              <a:tr h="99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Question à se poser</a:t>
                      </a:r>
                      <a:endParaRPr/>
                    </a:p>
                  </a:txBody>
                  <a:tcPr marT="59250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Où cela s’est-il produit ? Où cela se passe-t-il ? Sur quel poste? Quelle machine ?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72F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Boite de réception mail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8CE"/>
                    </a:solidFill>
                  </a:tcPr>
                </a:tc>
              </a:tr>
              <a:tr h="99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Cible</a:t>
                      </a:r>
                      <a:endParaRPr/>
                    </a:p>
                  </a:txBody>
                  <a:tcPr marT="59250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Lieux, atelier, poste, machines…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800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8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idx="10" type="dt"/>
          </p:nvPr>
        </p:nvSpPr>
        <p:spPr>
          <a:xfrm>
            <a:off x="360362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05/18/2021</a:t>
            </a:r>
            <a:endParaRPr/>
          </a:p>
        </p:txBody>
      </p:sp>
      <p:sp>
        <p:nvSpPr>
          <p:cNvPr id="116" name="Google Shape;116;p9"/>
          <p:cNvSpPr txBox="1"/>
          <p:nvPr>
            <p:ph idx="12" type="sldNum"/>
          </p:nvPr>
        </p:nvSpPr>
        <p:spPr>
          <a:xfrm>
            <a:off x="7380287" y="5219700"/>
            <a:ext cx="233838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7" name="Google Shape;117;p9"/>
          <p:cNvSpPr txBox="1"/>
          <p:nvPr>
            <p:ph type="title"/>
          </p:nvPr>
        </p:nvSpPr>
        <p:spPr>
          <a:xfrm>
            <a:off x="360362" y="179387"/>
            <a:ext cx="93599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93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Définition du besoin</a:t>
            </a:r>
            <a:endParaRPr/>
          </a:p>
        </p:txBody>
      </p:sp>
      <p:graphicFrame>
        <p:nvGraphicFramePr>
          <p:cNvPr id="118" name="Google Shape;118;p9"/>
          <p:cNvGraphicFramePr/>
          <p:nvPr/>
        </p:nvGraphicFramePr>
        <p:xfrm>
          <a:off x="463550" y="94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{7835F6FA-8E00-49BD-9F3D-864CAAB80670}</a:tableStyleId>
              </a:tblPr>
              <a:tblGrid>
                <a:gridCol w="1673225"/>
                <a:gridCol w="3421050"/>
                <a:gridCol w="4265600"/>
              </a:tblGrid>
              <a:tr h="99217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i="1" lang="en-US" sz="3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Quand ?</a:t>
                      </a:r>
                      <a:endParaRPr/>
                    </a:p>
                  </a:txBody>
                  <a:tcPr marT="75250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 hMerge="1"/>
                <a:tc hMerge="1"/>
              </a:tr>
              <a:tr h="99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T="59250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du moment, de la durée, de la fréquence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72F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Hebdomadaire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8CE"/>
                    </a:solidFill>
                  </a:tcPr>
                </a:tc>
              </a:tr>
              <a:tr h="99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Question à se poser</a:t>
                      </a:r>
                      <a:endParaRPr/>
                    </a:p>
                  </a:txBody>
                  <a:tcPr marT="59250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Quel moment ? Combien de fois par cycle ? Depuis quand ?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72F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Réponses aux questions 1 fois par semaine à tour de rôle entre les différents chargés de formation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8CE"/>
                    </a:solidFill>
                  </a:tcPr>
                </a:tc>
              </a:tr>
              <a:tr h="99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Cible</a:t>
                      </a:r>
                      <a:endParaRPr/>
                    </a:p>
                  </a:txBody>
                  <a:tcPr marT="59250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Mois, jour, heure, durée, fréquence, planning, délais…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72F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>
                          <a:solidFill>
                            <a:srgbClr val="FF97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1h30 à 2h / semaine =&gt; 8h par mois</a:t>
                      </a:r>
                      <a:endParaRPr/>
                    </a:p>
                  </a:txBody>
                  <a:tcPr marT="60125" marB="46800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8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2021-05-17T19:14:39Z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