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2" r:id="rId4"/>
    <p:sldId id="273" r:id="rId5"/>
    <p:sldId id="274" r:id="rId6"/>
    <p:sldId id="269" r:id="rId7"/>
    <p:sldId id="268" r:id="rId8"/>
    <p:sldId id="263" r:id="rId9"/>
    <p:sldId id="270" r:id="rId10"/>
    <p:sldId id="260" r:id="rId11"/>
    <p:sldId id="275" r:id="rId12"/>
    <p:sldId id="276" r:id="rId1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D2E"/>
    <a:srgbClr val="97CC71"/>
    <a:srgbClr val="97E963"/>
    <a:srgbClr val="A3D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96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75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49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53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2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31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1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25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44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16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61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D502-E8BC-9743-B817-1A169000D4A0}" type="datetimeFigureOut">
              <a:rPr lang="it-IT" smtClean="0"/>
              <a:t>12/09/16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08BB-93A4-824B-92F4-CB9AEA96D3D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93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ti.trentino.it/" TargetMode="External"/><Relationship Id="rId4" Type="http://schemas.openxmlformats.org/officeDocument/2006/relationships/hyperlink" Target="http://www.innovazione.provincia.tn.it/opendata" TargetMode="External"/><Relationship Id="rId5" Type="http://schemas.openxmlformats.org/officeDocument/2006/relationships/hyperlink" Target="http://www.europeandataportal.eu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78844" y="1837348"/>
            <a:ext cx="7772400" cy="14700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Come cambiano le PA nelle economie e società data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14970"/>
            <a:ext cx="7772400" cy="17526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CC0 –by</a:t>
            </a:r>
            <a:endParaRPr lang="it-IT" dirty="0"/>
          </a:p>
          <a:p>
            <a:r>
              <a:rPr lang="it-IT" dirty="0" smtClean="0"/>
              <a:t>Marco </a:t>
            </a:r>
            <a:r>
              <a:rPr lang="it-IT" dirty="0" err="1" smtClean="0"/>
              <a:t>Combetto</a:t>
            </a:r>
            <a:r>
              <a:rPr lang="it-IT" dirty="0" smtClean="0"/>
              <a:t> (IT), Gabriele </a:t>
            </a:r>
            <a:r>
              <a:rPr lang="it-IT" dirty="0" err="1" smtClean="0"/>
              <a:t>Francescotto</a:t>
            </a:r>
            <a:r>
              <a:rPr lang="it-IT" dirty="0" smtClean="0"/>
              <a:t>, (CCT) Francesca Gleria (</a:t>
            </a:r>
            <a:r>
              <a:rPr lang="it-IT" dirty="0" err="1" smtClean="0"/>
              <a:t>PaT</a:t>
            </a:r>
            <a:r>
              <a:rPr lang="it-IT" dirty="0"/>
              <a:t>)</a:t>
            </a:r>
            <a:endParaRPr lang="it-IT" dirty="0" smtClean="0"/>
          </a:p>
        </p:txBody>
      </p:sp>
      <p:pic>
        <p:nvPicPr>
          <p:cNvPr id="4" name="Picture 4" descr="Dati Trent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3516" y="492680"/>
            <a:ext cx="2617249" cy="1154007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927516" y="5638800"/>
            <a:ext cx="7115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hlinkClick r:id="rId3"/>
              </a:rPr>
              <a:t>http://dati.trentino.it/</a:t>
            </a:r>
            <a:endParaRPr lang="it-IT" i="1" dirty="0"/>
          </a:p>
          <a:p>
            <a:pPr algn="ctr"/>
            <a:r>
              <a:rPr lang="it-IT" i="1" dirty="0">
                <a:hlinkClick r:id="rId4"/>
              </a:rPr>
              <a:t>http://www.innovazione.provincia.tn.it/opendata</a:t>
            </a:r>
            <a:endParaRPr lang="it-IT" i="1" dirty="0"/>
          </a:p>
          <a:p>
            <a:pPr algn="ctr"/>
            <a:r>
              <a:rPr lang="it-IT" i="1" dirty="0">
                <a:hlinkClick r:id="rId5"/>
              </a:rPr>
              <a:t>http://www.europeandataportal.eu/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64114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1734" y="1864152"/>
            <a:ext cx="8465066" cy="3843451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t-IT" sz="1800" dirty="0"/>
              <a:t>Se la PA vuole cogliere la sfida lanciata </a:t>
            </a:r>
            <a:r>
              <a:rPr lang="it-IT" sz="1800" dirty="0" smtClean="0"/>
              <a:t>dalla data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economy, </a:t>
            </a:r>
            <a:r>
              <a:rPr lang="it-IT" sz="1800" dirty="0"/>
              <a:t>così come per altri modelli di business dove i propri dati giocano un ruolo di primo piano, </a:t>
            </a:r>
            <a:endParaRPr lang="it-IT" sz="1800" dirty="0" smtClean="0"/>
          </a:p>
          <a:p>
            <a:endParaRPr lang="it-IT" sz="1800" dirty="0" smtClean="0"/>
          </a:p>
          <a:p>
            <a:r>
              <a:rPr lang="it-IT" sz="1800" dirty="0" smtClean="0"/>
              <a:t>Si devono </a:t>
            </a:r>
            <a:r>
              <a:rPr lang="it-IT" sz="1800" dirty="0"/>
              <a:t>trovare strumenti (a tutti i livelli amministrativi) che siano in grado di mettere in comune competenze, coordinarsi, creare massa critica, confrontarsi con standard europei, garantire legittimità e sostenibilità. </a:t>
            </a:r>
            <a:endParaRPr lang="it-IT" sz="1800" dirty="0" smtClean="0"/>
          </a:p>
          <a:p>
            <a:endParaRPr lang="it-IT" sz="1800" b="1" dirty="0"/>
          </a:p>
          <a:p>
            <a:r>
              <a:rPr lang="it-IT" sz="1800" b="1" dirty="0" smtClean="0"/>
              <a:t>Ogni </a:t>
            </a:r>
            <a:r>
              <a:rPr lang="it-IT" sz="1800" b="1" dirty="0"/>
              <a:t>soluzione che non garantisca la sua scalabilità ai diversi livelli di </a:t>
            </a:r>
            <a:r>
              <a:rPr lang="it-IT" sz="1800" b="1" dirty="0" err="1"/>
              <a:t>governance</a:t>
            </a:r>
            <a:r>
              <a:rPr lang="it-IT" sz="1800" b="1" dirty="0"/>
              <a:t> e in modalità cross </a:t>
            </a:r>
            <a:r>
              <a:rPr lang="it-IT" sz="1800" b="1" dirty="0" err="1"/>
              <a:t>border</a:t>
            </a:r>
            <a:r>
              <a:rPr lang="it-IT" sz="1800" b="1" dirty="0"/>
              <a:t> è una soluzione non funzionale alla valorizzazione del patrimonio informativo </a:t>
            </a:r>
            <a:r>
              <a:rPr lang="it-IT" sz="1800" b="1" dirty="0" smtClean="0"/>
              <a:t>pubblico</a:t>
            </a:r>
            <a:endParaRPr lang="it-IT" sz="1800" dirty="0" smtClean="0"/>
          </a:p>
          <a:p>
            <a:endParaRPr lang="it-IT" sz="1800" dirty="0"/>
          </a:p>
          <a:p>
            <a:r>
              <a:rPr lang="it-IT" sz="1800" dirty="0" smtClean="0"/>
              <a:t>il </a:t>
            </a:r>
            <a:r>
              <a:rPr lang="it-IT" sz="1800" dirty="0"/>
              <a:t>valore sta nell’uscire dal particolare e trovare la chiave di lettura condivisa.</a:t>
            </a:r>
          </a:p>
          <a:p>
            <a:pPr marL="0" indent="0">
              <a:buNone/>
            </a:pPr>
            <a:r>
              <a:rPr lang="it-IT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934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0220" y="1571626"/>
            <a:ext cx="8312894" cy="446368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t-IT" sz="1800" dirty="0" smtClean="0"/>
              <a:t>La </a:t>
            </a:r>
            <a:r>
              <a:rPr lang="it-IT" sz="1800" dirty="0"/>
              <a:t>sfida è quella di costruire un “data </a:t>
            </a:r>
            <a:r>
              <a:rPr lang="it-IT" sz="1800" dirty="0" err="1"/>
              <a:t>driven</a:t>
            </a:r>
            <a:r>
              <a:rPr lang="it-IT" sz="1800" dirty="0"/>
              <a:t> </a:t>
            </a:r>
            <a:r>
              <a:rPr lang="it-IT" sz="1800" dirty="0" err="1"/>
              <a:t>government</a:t>
            </a:r>
            <a:r>
              <a:rPr lang="it-IT" sz="1800" dirty="0"/>
              <a:t>” dove il dato e la sua valorizzazione è il centro focale dell’attenzione di una </a:t>
            </a:r>
            <a:r>
              <a:rPr lang="it-IT" sz="1800" dirty="0" smtClean="0"/>
              <a:t>PA</a:t>
            </a:r>
            <a:endParaRPr lang="it-IT" sz="1800" dirty="0"/>
          </a:p>
          <a:p>
            <a:endParaRPr lang="it-IT" sz="1800" b="1" dirty="0" smtClean="0"/>
          </a:p>
          <a:p>
            <a:r>
              <a:rPr lang="it-IT" sz="1800" b="1" dirty="0" smtClean="0"/>
              <a:t>in </a:t>
            </a:r>
            <a:r>
              <a:rPr lang="it-IT" sz="1800" b="1" dirty="0"/>
              <a:t>questo modo le pratiche locali diventano un valore concreto di conoscenza da allineare e scalare alle pratiche di livello superiore.</a:t>
            </a:r>
          </a:p>
          <a:p>
            <a:pPr marL="0" indent="0">
              <a:buNone/>
            </a:pPr>
            <a:r>
              <a:rPr lang="it-IT" sz="1800" dirty="0"/>
              <a:t> </a:t>
            </a:r>
          </a:p>
          <a:p>
            <a:r>
              <a:rPr lang="it-IT" sz="1800" dirty="0"/>
              <a:t>La sfida sta nella capacità di costruire </a:t>
            </a:r>
            <a:r>
              <a:rPr lang="it-IT" sz="1800" b="1" dirty="0"/>
              <a:t>ecosistemi profondamente radicati nei territori, all'interno dei quali far maturare una elevata </a:t>
            </a:r>
            <a:r>
              <a:rPr lang="it-IT" sz="1800" b="1" i="1" dirty="0"/>
              <a:t>cultura del </a:t>
            </a:r>
            <a:r>
              <a:rPr lang="it-IT" sz="1800" b="1" i="1" dirty="0" smtClean="0"/>
              <a:t>dato</a:t>
            </a:r>
            <a:endParaRPr lang="it-IT" sz="1800" dirty="0"/>
          </a:p>
          <a:p>
            <a:endParaRPr lang="it-IT" sz="1800" dirty="0" smtClean="0"/>
          </a:p>
          <a:p>
            <a:r>
              <a:rPr lang="it-IT" sz="1800" dirty="0" smtClean="0"/>
              <a:t>Questo </a:t>
            </a:r>
            <a:r>
              <a:rPr lang="it-IT" sz="1800" dirty="0"/>
              <a:t>costituisce un background tecnologico (una sorta di </a:t>
            </a:r>
            <a:r>
              <a:rPr lang="it-IT" sz="1800" i="1" dirty="0"/>
              <a:t>bus</a:t>
            </a:r>
            <a:r>
              <a:rPr lang="it-IT" sz="1800" dirty="0"/>
              <a:t> informativo omogeneo disponibile per tutti gli enti e le strutture del territorio) ed organizzativo su cui attori terzi possono costruire nuove </a:t>
            </a:r>
            <a:r>
              <a:rPr lang="it-IT" sz="1800" dirty="0" smtClean="0"/>
              <a:t>piattaform</a:t>
            </a:r>
            <a:r>
              <a:rPr lang="it-IT" sz="1800" dirty="0"/>
              <a:t>e</a:t>
            </a:r>
            <a:r>
              <a:rPr lang="it-IT" sz="1800" b="1" dirty="0" smtClean="0"/>
              <a:t>, </a:t>
            </a:r>
            <a:r>
              <a:rPr lang="it-IT" sz="1800" b="1" dirty="0"/>
              <a:t>integrando altri dati, offrendo nuovi servizi, coinvolgendo a loro volta nuovi utenti.</a:t>
            </a:r>
          </a:p>
          <a:p>
            <a:endParaRPr lang="it-IT" sz="1800" dirty="0" smtClean="0"/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75682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0220" y="746125"/>
            <a:ext cx="8312894" cy="528918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it-IT" sz="1800" dirty="0" smtClean="0"/>
          </a:p>
          <a:p>
            <a:pPr marL="0" indent="0">
              <a:buNone/>
            </a:pPr>
            <a:r>
              <a:rPr lang="it-IT" sz="1800" dirty="0" smtClean="0"/>
              <a:t>Con questo modo di pensare  l’azione della </a:t>
            </a:r>
            <a:r>
              <a:rPr lang="it-IT" sz="1800" dirty="0" err="1" smtClean="0"/>
              <a:t>pa</a:t>
            </a:r>
            <a:r>
              <a:rPr lang="it-IT" sz="1800" dirty="0" smtClean="0"/>
              <a:t>  stiamo affrontando  ogni sviluppo del </a:t>
            </a:r>
            <a:r>
              <a:rPr lang="it-IT" sz="1800" dirty="0" err="1" smtClean="0"/>
              <a:t>prtocesso</a:t>
            </a:r>
            <a:r>
              <a:rPr lang="it-IT" sz="1800" dirty="0" smtClean="0"/>
              <a:t> di valorizzazione del patrimonio informativo pubblico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 smtClean="0"/>
              <a:t>Progetto pilota (piccolo)  nel programma ISA2: abbiamo bisogno di riferimenti per fare qualità, noi mettiamo 4 anni di esperienza nei comuni e nella provincia e 5000 data set di pratiche ISA2  ci aiuta a trovare risorse  sullo stato dell’arte delle ontologie  per allinearci  e implementare  gli </a:t>
            </a:r>
            <a:r>
              <a:rPr lang="it-IT" sz="1800" dirty="0" err="1"/>
              <a:t>E</a:t>
            </a:r>
            <a:r>
              <a:rPr lang="it-IT" sz="1800" dirty="0" err="1" smtClean="0"/>
              <a:t>uroVoc</a:t>
            </a:r>
            <a:r>
              <a:rPr lang="it-IT" sz="1800" dirty="0" smtClean="0"/>
              <a:t> ( public service) 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 smtClean="0"/>
              <a:t>CEF (scadenza 15 agosto) costruire una rete fra territori diversi, cross </a:t>
            </a:r>
            <a:r>
              <a:rPr lang="it-IT" sz="1800" dirty="0" err="1" smtClean="0"/>
              <a:t>border</a:t>
            </a:r>
            <a:r>
              <a:rPr lang="it-IT" sz="1800" dirty="0" smtClean="0"/>
              <a:t>, </a:t>
            </a:r>
            <a:r>
              <a:rPr lang="it-IT" sz="1800" dirty="0" smtClean="0"/>
              <a:t>piattaforme diverse (</a:t>
            </a:r>
            <a:r>
              <a:rPr lang="it-IT" sz="1800" dirty="0" err="1" smtClean="0"/>
              <a:t>Ckan</a:t>
            </a:r>
            <a:r>
              <a:rPr lang="it-IT" sz="1800" dirty="0" smtClean="0"/>
              <a:t> – </a:t>
            </a:r>
            <a:r>
              <a:rPr lang="it-IT" sz="1800" dirty="0" err="1" smtClean="0"/>
              <a:t>socrata</a:t>
            </a:r>
            <a:r>
              <a:rPr lang="it-IT" sz="1800" dirty="0" smtClean="0"/>
              <a:t>)  </a:t>
            </a:r>
            <a:r>
              <a:rPr lang="it-IT" sz="1800" dirty="0" err="1" smtClean="0"/>
              <a:t>tematismi</a:t>
            </a:r>
            <a:r>
              <a:rPr lang="it-IT" sz="1800" dirty="0" smtClean="0"/>
              <a:t> diversi (…), cataloghi “base </a:t>
            </a:r>
            <a:r>
              <a:rPr lang="it-IT" sz="1800" dirty="0" err="1" smtClean="0"/>
              <a:t>register</a:t>
            </a:r>
            <a:r>
              <a:rPr lang="it-IT" sz="1800" dirty="0" smtClean="0"/>
              <a:t>” diversi, che fa riferimento agli standard dell’EDP, neutrale tecnologicamente, per strutturare in co-finanziamento, nodi di interoperabilità da mettere a disposizione degli altri.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 smtClean="0"/>
              <a:t>Se non acceleriamo in questo modo mettendo a frutto i nodi del sistema  e </a:t>
            </a:r>
            <a:r>
              <a:rPr lang="it-IT" sz="1800" dirty="0" smtClean="0"/>
              <a:t> </a:t>
            </a:r>
            <a:r>
              <a:rPr lang="it-IT" sz="1800" dirty="0" err="1" smtClean="0"/>
              <a:t>allineiano</a:t>
            </a:r>
            <a:r>
              <a:rPr lang="it-IT" sz="1800" dirty="0" smtClean="0"/>
              <a:t> al </a:t>
            </a:r>
            <a:r>
              <a:rPr lang="it-IT" sz="1800" dirty="0" smtClean="0"/>
              <a:t>cambiamento in corso  credo che  saremo sempre troppo in ritardo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64819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Facciano il punto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2400" dirty="0" smtClean="0"/>
              <a:t>Da 4 anni ci occupiamo concretamente di Open data nella provincia di Trento </a:t>
            </a:r>
          </a:p>
          <a:p>
            <a:r>
              <a:rPr lang="it-IT" sz="2400" dirty="0" smtClean="0"/>
              <a:t>Pubblica amministrazione, non impresa, non ricerca, non associazione di cittadini </a:t>
            </a:r>
          </a:p>
          <a:p>
            <a:r>
              <a:rPr lang="it-IT" sz="2400" dirty="0" smtClean="0"/>
              <a:t>Abbiamo creato una piattaforma/catalogo federato, delle linee guida, un network, degli eventi, molti dati, molto vari, multi livello amministrativo, a breve cross-</a:t>
            </a:r>
            <a:r>
              <a:rPr lang="it-IT" sz="2400" dirty="0" err="1" smtClean="0"/>
              <a:t>border</a:t>
            </a:r>
            <a:endParaRPr lang="it-IT" sz="2400" dirty="0" smtClean="0"/>
          </a:p>
          <a:p>
            <a:r>
              <a:rPr lang="it-IT" sz="2400" dirty="0" smtClean="0"/>
              <a:t>Abbiamo deciso di concentraci sull’accompagnare/facilitare  il cambiamento in corso (organizzativo nella </a:t>
            </a:r>
            <a:r>
              <a:rPr lang="it-IT" sz="2400" dirty="0" err="1" smtClean="0"/>
              <a:t>pa</a:t>
            </a:r>
            <a:r>
              <a:rPr lang="it-IT" sz="2400" dirty="0"/>
              <a:t> </a:t>
            </a:r>
            <a:r>
              <a:rPr lang="it-IT" sz="2400" dirty="0" smtClean="0"/>
              <a:t>– epocale nella società) per dare opportunità ai nostri territori entro la strategia EU2020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204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piè di pagina 4"/>
          <p:cNvSpPr>
            <a:spLocks noGrp="1"/>
          </p:cNvSpPr>
          <p:nvPr>
            <p:ph type="ftr" sz="quarter" idx="11"/>
          </p:nvPr>
        </p:nvSpPr>
        <p:spPr bwMode="auto">
          <a:xfrm>
            <a:off x="1157654" y="6356351"/>
            <a:ext cx="71877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it-IT">
                <a:solidFill>
                  <a:srgbClr val="898989"/>
                </a:solidFill>
              </a:rPr>
              <a:t>Provincia autonoma di Trento  S. Supporto alla direzione generale, ICT – 9 giugno 2016 – OCSEDay 2016 - Rovereto</a:t>
            </a:r>
          </a:p>
        </p:txBody>
      </p:sp>
      <p:sp>
        <p:nvSpPr>
          <p:cNvPr id="4099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C7A38EF-0E88-904B-9359-D4921B8A6E8F}" type="slidenum">
              <a:rPr lang="it-IT">
                <a:solidFill>
                  <a:srgbClr val="898989"/>
                </a:solidFill>
              </a:rPr>
              <a:pPr/>
              <a:t>3</a:t>
            </a:fld>
            <a:endParaRPr lang="it-IT">
              <a:solidFill>
                <a:srgbClr val="898989"/>
              </a:solidFill>
            </a:endParaRPr>
          </a:p>
        </p:txBody>
      </p:sp>
      <p:sp>
        <p:nvSpPr>
          <p:cNvPr id="4100" name="Rectangle 12"/>
          <p:cNvSpPr>
            <a:spLocks noGrp="1"/>
          </p:cNvSpPr>
          <p:nvPr>
            <p:ph type="title" idx="4294967295"/>
          </p:nvPr>
        </p:nvSpPr>
        <p:spPr>
          <a:xfrm>
            <a:off x="275493" y="287338"/>
            <a:ext cx="8544658" cy="863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sz="2400" b="1" dirty="0" smtClean="0"/>
              <a:t>Cosa stiamo facendo</a:t>
            </a:r>
            <a:endParaRPr lang="it-IT" sz="2400" b="1" dirty="0"/>
          </a:p>
        </p:txBody>
      </p:sp>
      <p:pic>
        <p:nvPicPr>
          <p:cNvPr id="4101" name="Immagine 13" descr="Superschema_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3" y="1049338"/>
            <a:ext cx="844061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61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piè di pagina 4"/>
          <p:cNvSpPr>
            <a:spLocks noGrp="1"/>
          </p:cNvSpPr>
          <p:nvPr>
            <p:ph type="ftr" sz="quarter" idx="11"/>
          </p:nvPr>
        </p:nvSpPr>
        <p:spPr bwMode="auto">
          <a:xfrm>
            <a:off x="322528" y="6321427"/>
            <a:ext cx="8345366" cy="400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it-IT" dirty="0">
                <a:solidFill>
                  <a:srgbClr val="898989"/>
                </a:solidFill>
              </a:rPr>
              <a:t>Provincia autonoma di Trento  S. Supporto alla direzione generale, ICT – 9 giugno 2016 – </a:t>
            </a:r>
            <a:r>
              <a:rPr lang="it-IT" dirty="0" err="1">
                <a:solidFill>
                  <a:srgbClr val="898989"/>
                </a:solidFill>
              </a:rPr>
              <a:t>OCSEDay</a:t>
            </a:r>
            <a:r>
              <a:rPr lang="it-IT" dirty="0">
                <a:solidFill>
                  <a:srgbClr val="898989"/>
                </a:solidFill>
              </a:rPr>
              <a:t> 2016 - Rovereto</a:t>
            </a:r>
          </a:p>
        </p:txBody>
      </p:sp>
      <p:sp>
        <p:nvSpPr>
          <p:cNvPr id="5123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6F183EF-C72E-9542-AE6B-575A19DE8C32}" type="slidenum">
              <a:rPr lang="it-IT">
                <a:solidFill>
                  <a:srgbClr val="898989"/>
                </a:solidFill>
              </a:rPr>
              <a:pPr/>
              <a:t>4</a:t>
            </a:fld>
            <a:endParaRPr lang="it-IT">
              <a:solidFill>
                <a:srgbClr val="898989"/>
              </a:solidFill>
            </a:endParaRPr>
          </a:p>
        </p:txBody>
      </p:sp>
      <p:sp>
        <p:nvSpPr>
          <p:cNvPr id="5124" name="Rectangle 12"/>
          <p:cNvSpPr>
            <a:spLocks noGrp="1"/>
          </p:cNvSpPr>
          <p:nvPr>
            <p:ph type="title" idx="4294967295"/>
          </p:nvPr>
        </p:nvSpPr>
        <p:spPr>
          <a:xfrm>
            <a:off x="142142" y="287338"/>
            <a:ext cx="8544658" cy="863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sz="2400" b="1" dirty="0" smtClean="0">
                <a:solidFill>
                  <a:srgbClr val="FFFFFF"/>
                </a:solidFill>
              </a:rPr>
              <a:t>Gli </a:t>
            </a:r>
            <a:r>
              <a:rPr lang="it-IT" sz="2400" b="1" dirty="0" err="1" smtClean="0">
                <a:solidFill>
                  <a:srgbClr val="FFFFFF"/>
                </a:solidFill>
              </a:rPr>
              <a:t>Opendata</a:t>
            </a:r>
            <a:r>
              <a:rPr lang="it-IT" sz="2400" b="1" dirty="0" smtClean="0">
                <a:solidFill>
                  <a:srgbClr val="FFFFFF"/>
                </a:solidFill>
              </a:rPr>
              <a:t> nella PA</a:t>
            </a:r>
            <a:endParaRPr lang="it-IT" sz="2400" b="1" dirty="0">
              <a:solidFill>
                <a:srgbClr val="FFFFFF"/>
              </a:solidFill>
            </a:endParaRPr>
          </a:p>
        </p:txBody>
      </p:sp>
      <p:grpSp>
        <p:nvGrpSpPr>
          <p:cNvPr id="5125" name="Shape 140"/>
          <p:cNvGrpSpPr>
            <a:grpSpLocks/>
          </p:cNvGrpSpPr>
          <p:nvPr/>
        </p:nvGrpSpPr>
        <p:grpSpPr bwMode="auto">
          <a:xfrm>
            <a:off x="322528" y="1371601"/>
            <a:ext cx="8497623" cy="5140325"/>
            <a:chOff x="3663950" y="-654050"/>
            <a:chExt cx="16248062" cy="11082336"/>
          </a:xfrm>
        </p:grpSpPr>
        <p:sp>
          <p:nvSpPr>
            <p:cNvPr id="5126" name="Shape 141"/>
            <p:cNvSpPr txBox="1">
              <a:spLocks noChangeArrowheads="1"/>
            </p:cNvSpPr>
            <p:nvPr/>
          </p:nvSpPr>
          <p:spPr bwMode="auto">
            <a:xfrm>
              <a:off x="3663950" y="-654050"/>
              <a:ext cx="16248062" cy="11082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endParaRPr lang="it-IT">
                <a:solidFill>
                  <a:srgbClr val="000000"/>
                </a:solidFill>
                <a:sym typeface="Arial" charset="0"/>
              </a:endParaRPr>
            </a:p>
          </p:txBody>
        </p:sp>
        <p:sp>
          <p:nvSpPr>
            <p:cNvPr id="5127" name="Shape 142"/>
            <p:cNvSpPr>
              <a:spLocks noChangeArrowheads="1"/>
            </p:cNvSpPr>
            <p:nvPr/>
          </p:nvSpPr>
          <p:spPr bwMode="auto">
            <a:xfrm>
              <a:off x="3663950" y="-654050"/>
              <a:ext cx="16248062" cy="11082336"/>
            </a:xfrm>
            <a:prstGeom prst="ellipse">
              <a:avLst/>
            </a:prstGeom>
            <a:solidFill>
              <a:srgbClr val="FBE5D6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lIns="48675" tIns="24325" rIns="48675" bIns="24325" anchor="ctr"/>
            <a:lstStyle/>
            <a:p>
              <a:endParaRPr lang="it-IT">
                <a:solidFill>
                  <a:srgbClr val="000000"/>
                </a:solidFill>
                <a:sym typeface="Arial" charset="0"/>
              </a:endParaRPr>
            </a:p>
          </p:txBody>
        </p:sp>
        <p:sp>
          <p:nvSpPr>
            <p:cNvPr id="5128" name="Shape 143"/>
            <p:cNvSpPr>
              <a:spLocks noChangeArrowheads="1"/>
            </p:cNvSpPr>
            <p:nvPr/>
          </p:nvSpPr>
          <p:spPr bwMode="auto">
            <a:xfrm>
              <a:off x="3663950" y="236537"/>
              <a:ext cx="11990386" cy="9418637"/>
            </a:xfrm>
            <a:prstGeom prst="ellipse">
              <a:avLst/>
            </a:prstGeom>
            <a:solidFill>
              <a:srgbClr val="E2F0D9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lIns="48675" tIns="24325" rIns="48675" bIns="24325" anchor="ctr"/>
            <a:lstStyle/>
            <a:p>
              <a:endParaRPr lang="it-IT">
                <a:solidFill>
                  <a:srgbClr val="000000"/>
                </a:solidFill>
                <a:sym typeface="Arial" charset="0"/>
              </a:endParaRPr>
            </a:p>
          </p:txBody>
        </p:sp>
        <p:sp>
          <p:nvSpPr>
            <p:cNvPr id="5129" name="Shape 144"/>
            <p:cNvSpPr txBox="1">
              <a:spLocks noChangeArrowheads="1"/>
            </p:cNvSpPr>
            <p:nvPr/>
          </p:nvSpPr>
          <p:spPr bwMode="auto">
            <a:xfrm>
              <a:off x="11112500" y="1670050"/>
              <a:ext cx="3841750" cy="6827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900" tIns="32450" rIns="64900" bIns="3245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 b="1">
                  <a:solidFill>
                    <a:srgbClr val="000000"/>
                  </a:solidFill>
                  <a:sym typeface="Calibri" charset="0"/>
                </a:rPr>
                <a:t>OPEN GOVERNMENT </a:t>
              </a: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 b="1">
                  <a:solidFill>
                    <a:srgbClr val="000000"/>
                  </a:solidFill>
                  <a:sym typeface="Calibri" charset="0"/>
                </a:rPr>
                <a:t>DATA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it-IT" sz="1200">
                <a:solidFill>
                  <a:srgbClr val="000000"/>
                </a:solidFill>
                <a:sym typeface="Calibri" charset="0"/>
              </a:endParaRP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Crescita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it-IT" sz="1200">
                <a:solidFill>
                  <a:srgbClr val="000000"/>
                </a:solidFill>
                <a:sym typeface="Calibri" charset="0"/>
              </a:endParaRP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Valorizzazione del  patrimonio informativo pubblico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it-IT" sz="1200">
                <a:solidFill>
                  <a:srgbClr val="000000"/>
                </a:solidFill>
                <a:sym typeface="Calibri" charset="0"/>
              </a:endParaRP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I dati come  materia prima economia della conoscenza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it-IT" sz="1200">
                <a:solidFill>
                  <a:srgbClr val="000000"/>
                </a:solidFill>
                <a:sym typeface="Calibri" charset="0"/>
              </a:endParaRP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I dati per far creare ad altri  maggior conoscenza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it-IT" sz="1200">
                <a:solidFill>
                  <a:srgbClr val="000000"/>
                </a:solidFill>
                <a:sym typeface="Calibri" charset="0"/>
              </a:endParaRP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I dati per essere più efficienti</a:t>
              </a:r>
            </a:p>
          </p:txBody>
        </p:sp>
        <p:sp>
          <p:nvSpPr>
            <p:cNvPr id="5130" name="Shape 145"/>
            <p:cNvSpPr>
              <a:spLocks noChangeArrowheads="1"/>
            </p:cNvSpPr>
            <p:nvPr/>
          </p:nvSpPr>
          <p:spPr bwMode="auto">
            <a:xfrm>
              <a:off x="3663950" y="981075"/>
              <a:ext cx="7653337" cy="8083549"/>
            </a:xfrm>
            <a:prstGeom prst="ellipse">
              <a:avLst/>
            </a:prstGeom>
            <a:solidFill>
              <a:srgbClr val="E7E6E6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lIns="48675" tIns="24325" rIns="48675" bIns="24325" anchor="ctr"/>
            <a:lstStyle/>
            <a:p>
              <a:endParaRPr lang="it-IT">
                <a:solidFill>
                  <a:srgbClr val="000000"/>
                </a:solidFill>
                <a:sym typeface="Arial" charset="0"/>
              </a:endParaRPr>
            </a:p>
          </p:txBody>
        </p:sp>
        <p:sp>
          <p:nvSpPr>
            <p:cNvPr id="5131" name="Shape 146"/>
            <p:cNvSpPr txBox="1">
              <a:spLocks noChangeArrowheads="1"/>
            </p:cNvSpPr>
            <p:nvPr/>
          </p:nvSpPr>
          <p:spPr bwMode="auto">
            <a:xfrm>
              <a:off x="6808786" y="3138486"/>
              <a:ext cx="3609975" cy="4465636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900" tIns="32450" rIns="64900" bIns="3245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 b="1">
                  <a:solidFill>
                    <a:srgbClr val="000000"/>
                  </a:solidFill>
                  <a:sym typeface="Calibri" charset="0"/>
                </a:rPr>
                <a:t>TRASPARENZA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it-IT" sz="1200">
                <a:solidFill>
                  <a:srgbClr val="000000"/>
                </a:solidFill>
                <a:sym typeface="Calibri" charset="0"/>
              </a:endParaRP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Accesso e riusabilità</a:t>
              </a: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delle  informazioni  su </a:t>
              </a: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bilancio – organizzazione  -</a:t>
              </a: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gestione del territorio </a:t>
              </a: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Incarichi, contratti  …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it-IT" sz="1200">
                <a:solidFill>
                  <a:srgbClr val="000000"/>
                </a:solidFill>
                <a:sym typeface="Calibri" charset="0"/>
              </a:endParaRP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La PA che mostra </a:t>
              </a: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chi è e cosa fa   </a:t>
              </a:r>
            </a:p>
            <a:p>
              <a:endParaRPr lang="it-IT" sz="1200">
                <a:solidFill>
                  <a:srgbClr val="000000"/>
                </a:solidFill>
                <a:sym typeface="Calibri" charset="0"/>
              </a:endParaRPr>
            </a:p>
          </p:txBody>
        </p:sp>
        <p:sp>
          <p:nvSpPr>
            <p:cNvPr id="5132" name="Shape 147"/>
            <p:cNvSpPr>
              <a:spLocks noChangeArrowheads="1"/>
            </p:cNvSpPr>
            <p:nvPr/>
          </p:nvSpPr>
          <p:spPr bwMode="auto">
            <a:xfrm>
              <a:off x="3663950" y="3490912"/>
              <a:ext cx="2597150" cy="290671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lIns="48675" tIns="24325" rIns="48675" bIns="24325" anchor="ctr"/>
            <a:lstStyle/>
            <a:p>
              <a:pPr algn="ctr"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000" b="1">
                  <a:solidFill>
                    <a:srgbClr val="000000"/>
                  </a:solidFill>
                  <a:sym typeface="Calibri" charset="0"/>
                </a:rPr>
                <a:t>ANTI</a:t>
              </a:r>
            </a:p>
            <a:p>
              <a:pPr algn="ctr"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000" b="1">
                  <a:solidFill>
                    <a:srgbClr val="000000"/>
                  </a:solidFill>
                  <a:sym typeface="Calibri" charset="0"/>
                </a:rPr>
                <a:t>CORRUZIONE</a:t>
              </a:r>
            </a:p>
            <a:p>
              <a:pPr algn="ctr"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000" b="1">
                  <a:solidFill>
                    <a:srgbClr val="000000"/>
                  </a:solidFill>
                  <a:sym typeface="Calibri" charset="0"/>
                </a:rPr>
                <a:t>Prevenzione di comportamenti penalmente rilevanti dentro la PA </a:t>
              </a:r>
            </a:p>
            <a:p>
              <a:endParaRPr lang="it-IT" sz="1000" b="1">
                <a:solidFill>
                  <a:srgbClr val="000000"/>
                </a:solidFill>
                <a:sym typeface="Calibri" charset="0"/>
              </a:endParaRPr>
            </a:p>
          </p:txBody>
        </p:sp>
        <p:sp>
          <p:nvSpPr>
            <p:cNvPr id="5133" name="Shape 148"/>
            <p:cNvSpPr txBox="1">
              <a:spLocks noChangeArrowheads="1"/>
            </p:cNvSpPr>
            <p:nvPr/>
          </p:nvSpPr>
          <p:spPr bwMode="auto">
            <a:xfrm>
              <a:off x="15709900" y="2101850"/>
              <a:ext cx="3448050" cy="6827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900" tIns="32450" rIns="64900" bIns="3245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 b="1">
                  <a:solidFill>
                    <a:srgbClr val="000000"/>
                  </a:solidFill>
                  <a:sym typeface="Calibri" charset="0"/>
                </a:rPr>
                <a:t>PARTECIPAZIONE</a:t>
              </a: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 b="1">
                  <a:solidFill>
                    <a:srgbClr val="000000"/>
                  </a:solidFill>
                  <a:sym typeface="Calibri" charset="0"/>
                </a:rPr>
                <a:t>OPEN GOVERNMENT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it-IT" sz="1200">
                <a:solidFill>
                  <a:srgbClr val="000000"/>
                </a:solidFill>
                <a:sym typeface="Calibri" charset="0"/>
              </a:endParaRP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Le motivazioni delle policy  </a:t>
              </a: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 Il contributo di cittadini informati  alle policy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it-IT" sz="1200">
                <a:solidFill>
                  <a:srgbClr val="000000"/>
                </a:solidFill>
                <a:sym typeface="Calibri" charset="0"/>
              </a:endParaRP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 Processo interattivo di Cittadinanza e  partecipazione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it-IT" sz="1200">
                <a:solidFill>
                  <a:srgbClr val="000000"/>
                </a:solidFill>
                <a:sym typeface="Calibri" charset="0"/>
              </a:endParaRPr>
            </a:p>
            <a:p>
              <a:pPr>
                <a:buClr>
                  <a:srgbClr val="000000"/>
                </a:buClr>
                <a:buSzPct val="25000"/>
                <a:buFont typeface="Calibri" charset="0"/>
                <a:buNone/>
              </a:pPr>
              <a:r>
                <a:rPr lang="en-US" sz="1200">
                  <a:solidFill>
                    <a:srgbClr val="000000"/>
                  </a:solidFill>
                  <a:sym typeface="Calibri" charset="0"/>
                </a:rPr>
                <a:t>Scambio di contributi fra attori dello stesso scenario (lo sviluppo del territorio) con ruoli diversi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83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piè di pagina 4"/>
          <p:cNvSpPr>
            <a:spLocks noGrp="1"/>
          </p:cNvSpPr>
          <p:nvPr>
            <p:ph type="ftr" sz="quarter" idx="11"/>
          </p:nvPr>
        </p:nvSpPr>
        <p:spPr bwMode="auto">
          <a:xfrm>
            <a:off x="1157654" y="6356351"/>
            <a:ext cx="71877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it-IT" dirty="0">
                <a:solidFill>
                  <a:srgbClr val="898989"/>
                </a:solidFill>
              </a:rPr>
              <a:t>Provincia autonoma di Trento  S. Supporto alla direzione generale, ICT – 9 giugno 2016 – </a:t>
            </a:r>
            <a:r>
              <a:rPr lang="it-IT" dirty="0" err="1">
                <a:solidFill>
                  <a:srgbClr val="898989"/>
                </a:solidFill>
              </a:rPr>
              <a:t>OCSEDay</a:t>
            </a:r>
            <a:r>
              <a:rPr lang="it-IT" dirty="0">
                <a:solidFill>
                  <a:srgbClr val="898989"/>
                </a:solidFill>
              </a:rPr>
              <a:t> 2016 - Rovereto</a:t>
            </a:r>
          </a:p>
        </p:txBody>
      </p:sp>
      <p:sp>
        <p:nvSpPr>
          <p:cNvPr id="6147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0189827-780D-FD4F-9F45-10E56DBC475D}" type="slidenum">
              <a:rPr lang="it-IT">
                <a:solidFill>
                  <a:srgbClr val="898989"/>
                </a:solidFill>
              </a:rPr>
              <a:pPr/>
              <a:t>5</a:t>
            </a:fld>
            <a:endParaRPr lang="it-IT">
              <a:solidFill>
                <a:srgbClr val="898989"/>
              </a:solidFill>
            </a:endParaRPr>
          </a:p>
        </p:txBody>
      </p:sp>
      <p:sp>
        <p:nvSpPr>
          <p:cNvPr id="6148" name="Rectangle 12"/>
          <p:cNvSpPr>
            <a:spLocks noGrp="1"/>
          </p:cNvSpPr>
          <p:nvPr>
            <p:ph type="title" idx="4294967295"/>
          </p:nvPr>
        </p:nvSpPr>
        <p:spPr>
          <a:xfrm>
            <a:off x="275493" y="287338"/>
            <a:ext cx="8544658" cy="863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sz="2400" b="1" dirty="0">
                <a:solidFill>
                  <a:schemeClr val="bg1"/>
                </a:solidFill>
              </a:rPr>
              <a:t>Nelle linee guida..</a:t>
            </a: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71BD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2188"/>
            <a:ext cx="9007446" cy="3782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6150" name="Rettangolo 7"/>
          <p:cNvSpPr>
            <a:spLocks noChangeArrowheads="1"/>
          </p:cNvSpPr>
          <p:nvPr/>
        </p:nvSpPr>
        <p:spPr bwMode="auto">
          <a:xfrm>
            <a:off x="136555" y="5652985"/>
            <a:ext cx="9007446" cy="369332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t-IT" dirty="0" smtClean="0"/>
              <a:t>http</a:t>
            </a:r>
            <a:r>
              <a:rPr lang="it-IT" dirty="0"/>
              <a:t>://</a:t>
            </a:r>
            <a:r>
              <a:rPr lang="it-IT" dirty="0" err="1"/>
              <a:t>www.innovazione.provincia.tn.it</a:t>
            </a:r>
            <a:r>
              <a:rPr lang="it-IT" dirty="0"/>
              <a:t>/notizie/pagina636.html</a:t>
            </a:r>
          </a:p>
        </p:txBody>
      </p:sp>
    </p:spTree>
    <p:extLst>
      <p:ext uri="{BB962C8B-B14F-4D97-AF65-F5344CB8AC3E}">
        <p14:creationId xmlns:p14="http://schemas.microsoft.com/office/powerpoint/2010/main" val="77490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Una nuova strana risorsa economica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it-IT" dirty="0" smtClean="0"/>
              <a:t>I dati </a:t>
            </a:r>
            <a:r>
              <a:rPr lang="it-IT" dirty="0"/>
              <a:t>sono una delle rare risorse economiche che non si consuma con l’uso, anzi si </a:t>
            </a:r>
            <a:r>
              <a:rPr lang="it-IT" dirty="0" smtClean="0"/>
              <a:t>arricchisce. 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vuol </a:t>
            </a:r>
            <a:r>
              <a:rPr lang="it-IT" dirty="0"/>
              <a:t>dire che   “l’economia data </a:t>
            </a:r>
            <a:r>
              <a:rPr lang="it-IT" dirty="0" err="1"/>
              <a:t>driven</a:t>
            </a:r>
            <a:r>
              <a:rPr lang="it-IT" dirty="0"/>
              <a:t>” è</a:t>
            </a:r>
            <a:r>
              <a:rPr lang="it-IT" b="1" dirty="0"/>
              <a:t> strutturalmente una economia diversa da quelle</a:t>
            </a:r>
            <a:r>
              <a:rPr lang="it-IT" dirty="0"/>
              <a:t> consuete.  </a:t>
            </a:r>
          </a:p>
          <a:p>
            <a:pPr marL="0" indent="0">
              <a:buNone/>
            </a:pPr>
            <a:r>
              <a:rPr lang="it-IT" dirty="0"/>
              <a:t> </a:t>
            </a:r>
          </a:p>
          <a:p>
            <a:r>
              <a:rPr lang="it-IT" dirty="0"/>
              <a:t>Essa produce infatti </a:t>
            </a:r>
            <a:r>
              <a:rPr lang="it-IT" b="1" dirty="0"/>
              <a:t>beni immateriali</a:t>
            </a:r>
            <a:r>
              <a:rPr lang="it-IT" dirty="0"/>
              <a:t> quali l’efficienza, la migliore qualità della vita, dei migliori rapporti fra le persone, migliori e innovativi servizi. 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Questa </a:t>
            </a:r>
            <a:r>
              <a:rPr lang="it-IT" dirty="0"/>
              <a:t>diversità è anche favorita dalle licenze di tipo “</a:t>
            </a:r>
            <a:r>
              <a:rPr lang="it-IT" b="1" dirty="0"/>
              <a:t>creative </a:t>
            </a:r>
            <a:r>
              <a:rPr lang="it-IT" b="1" dirty="0" err="1"/>
              <a:t>commons</a:t>
            </a:r>
            <a:r>
              <a:rPr lang="it-IT" dirty="0"/>
              <a:t>” applicate ai dati del servizio pubblico, licenze che limitano al massimo i vincoli nel riutilizzo di quelle stesse risorse. </a:t>
            </a:r>
          </a:p>
          <a:p>
            <a:pPr marL="0" indent="0">
              <a:buNone/>
            </a:pPr>
            <a:r>
              <a:rPr lang="it-IT" dirty="0"/>
              <a:t> </a:t>
            </a:r>
          </a:p>
          <a:p>
            <a:r>
              <a:rPr lang="it-IT" dirty="0"/>
              <a:t>Questa peculiarità della risorsa “dato” sta cambiando molti scenari del mercato digitale, per quanto concerne gli sviluppi tecnologici, i modelli di business e i contesti organizzativi della PA.</a:t>
            </a:r>
          </a:p>
          <a:p>
            <a:pPr marL="0" indent="0">
              <a:buNone/>
            </a:pPr>
            <a:r>
              <a:rPr lang="it-IT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2937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72625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Una nuova strana risorsa economica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7639"/>
            <a:ext cx="8472625" cy="5173297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 </a:t>
            </a:r>
          </a:p>
          <a:p>
            <a:r>
              <a:rPr lang="it-IT" dirty="0" smtClean="0"/>
              <a:t>La radice </a:t>
            </a:r>
            <a:r>
              <a:rPr lang="it-IT" dirty="0"/>
              <a:t>“</a:t>
            </a:r>
            <a:r>
              <a:rPr lang="it-IT" dirty="0" err="1"/>
              <a:t>Commons</a:t>
            </a:r>
            <a:r>
              <a:rPr lang="it-IT" dirty="0"/>
              <a:t>” </a:t>
            </a:r>
            <a:r>
              <a:rPr lang="it-IT" dirty="0" smtClean="0"/>
              <a:t>crea  </a:t>
            </a:r>
            <a:r>
              <a:rPr lang="it-IT" dirty="0"/>
              <a:t>connessione fra i progetti Open Data delle PPAA ed i </a:t>
            </a:r>
            <a:r>
              <a:rPr lang="it-IT" dirty="0" smtClean="0"/>
              <a:t>territori e le loro comunità</a:t>
            </a:r>
          </a:p>
          <a:p>
            <a:endParaRPr lang="it-IT" dirty="0"/>
          </a:p>
          <a:p>
            <a:r>
              <a:rPr lang="it-IT" dirty="0" smtClean="0"/>
              <a:t>L’interoperabilità </a:t>
            </a:r>
            <a:r>
              <a:rPr lang="it-IT" dirty="0"/>
              <a:t>tra i dati facilita la connessione tra Enti (in particolare tra centro e periferie) e ne fa emergere il valore </a:t>
            </a:r>
            <a:r>
              <a:rPr lang="it-IT" dirty="0" smtClean="0"/>
              <a:t>nel momento </a:t>
            </a:r>
            <a:r>
              <a:rPr lang="it-IT" dirty="0"/>
              <a:t>in cui vengono resi utilizzabili da chiunque, </a:t>
            </a:r>
            <a:r>
              <a:rPr lang="it-IT" b="1" dirty="0"/>
              <a:t>rompendo </a:t>
            </a:r>
            <a:r>
              <a:rPr lang="it-IT" b="1" dirty="0" smtClean="0"/>
              <a:t>all'interno </a:t>
            </a:r>
            <a:r>
              <a:rPr lang="it-IT" b="1" dirty="0"/>
              <a:t>della </a:t>
            </a:r>
            <a:r>
              <a:rPr lang="it-IT" b="1" dirty="0" smtClean="0"/>
              <a:t>PA </a:t>
            </a:r>
            <a:r>
              <a:rPr lang="it-IT" b="1" dirty="0"/>
              <a:t>modalità settoriali di governo dei proces</a:t>
            </a:r>
            <a:r>
              <a:rPr lang="it-IT" dirty="0"/>
              <a:t>si e favorendo </a:t>
            </a:r>
            <a:r>
              <a:rPr lang="it-IT" dirty="0" smtClean="0"/>
              <a:t>all'esterno </a:t>
            </a:r>
            <a:r>
              <a:rPr lang="it-IT" dirty="0"/>
              <a:t>la crescita di iniziative </a:t>
            </a:r>
            <a:r>
              <a:rPr lang="it-IT" dirty="0" smtClean="0"/>
              <a:t>imprenditoriali capaci di utilizzare una risorsa sempre in mutamento (il dato)</a:t>
            </a:r>
          </a:p>
          <a:p>
            <a:pPr marL="0" indent="0">
              <a:buNone/>
            </a:pPr>
            <a:r>
              <a:rPr lang="it-IT" dirty="0"/>
              <a:t> </a:t>
            </a:r>
          </a:p>
          <a:p>
            <a:r>
              <a:rPr lang="it-IT" dirty="0" smtClean="0"/>
              <a:t>Il valore </a:t>
            </a:r>
            <a:r>
              <a:rPr lang="it-IT" dirty="0"/>
              <a:t>dei dati aumenta in </a:t>
            </a:r>
            <a:r>
              <a:rPr lang="it-IT" b="1" dirty="0"/>
              <a:t>base alla loro capacità di integrarsi. Allo stesso modo anche le nostre attività più sanno </a:t>
            </a:r>
            <a:r>
              <a:rPr lang="it-IT" b="1" dirty="0" smtClean="0"/>
              <a:t>incontrarsi </a:t>
            </a:r>
            <a:r>
              <a:rPr lang="it-IT" b="1" dirty="0"/>
              <a:t>e condividere metodi, </a:t>
            </a:r>
            <a:r>
              <a:rPr lang="it-IT" b="1" dirty="0" smtClean="0"/>
              <a:t>standard, pratiche</a:t>
            </a:r>
            <a:r>
              <a:rPr lang="it-IT" b="1" dirty="0"/>
              <a:t>, sistemi, ecc... più danno valore al lavoro interno alla </a:t>
            </a:r>
            <a:r>
              <a:rPr lang="it-IT" b="1" dirty="0" smtClean="0"/>
              <a:t>PA</a:t>
            </a:r>
            <a:endParaRPr lang="it-IT" b="1" dirty="0"/>
          </a:p>
          <a:p>
            <a:endParaRPr lang="it-IT" b="1" dirty="0" smtClean="0"/>
          </a:p>
          <a:p>
            <a:r>
              <a:rPr lang="it-IT" b="1" dirty="0" smtClean="0"/>
              <a:t>s</a:t>
            </a:r>
            <a:r>
              <a:rPr lang="it-IT" dirty="0" smtClean="0"/>
              <a:t>i </a:t>
            </a:r>
            <a:r>
              <a:rPr lang="it-IT" dirty="0"/>
              <a:t>sta diffondendo un nuovo “modus operandi” che ha come scenario di riferimento economie diverse centrate sulla condivisione piuttosto che sul controllo.</a:t>
            </a:r>
          </a:p>
        </p:txBody>
      </p:sp>
    </p:spTree>
    <p:extLst>
      <p:ext uri="{BB962C8B-B14F-4D97-AF65-F5344CB8AC3E}">
        <p14:creationId xmlns:p14="http://schemas.microsoft.com/office/powerpoint/2010/main" val="372937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18812" cy="175989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t-IT" sz="3600" dirty="0" smtClean="0"/>
              <a:t>Circolarità </a:t>
            </a:r>
            <a:br>
              <a:rPr lang="it-IT" sz="3600" dirty="0" smtClean="0"/>
            </a:br>
            <a:r>
              <a:rPr lang="it-IT" sz="3600" dirty="0" smtClean="0"/>
              <a:t>share economy </a:t>
            </a:r>
            <a:br>
              <a:rPr lang="it-IT" sz="3600" dirty="0" smtClean="0"/>
            </a:br>
            <a:r>
              <a:rPr lang="it-IT" sz="3600" dirty="0" smtClean="0"/>
              <a:t>costo marginale zero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526093"/>
            <a:ext cx="8229600" cy="360007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 smtClean="0"/>
              <a:t>Quattro anni di progetto, quattro anni in cui abbiamo iniziato a trovare le parole per descrivere quello che stavamo facendo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Localmente: 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Riuso lavoro di altri -&gt; in 4 mesi linee guida e portale</a:t>
            </a:r>
          </a:p>
          <a:p>
            <a:endParaRPr lang="it-IT" dirty="0"/>
          </a:p>
          <a:p>
            <a:r>
              <a:rPr lang="it-IT" dirty="0" smtClean="0"/>
              <a:t>Rapporto con Consorzio Comuni – </a:t>
            </a:r>
            <a:r>
              <a:rPr lang="it-IT" dirty="0" err="1" smtClean="0"/>
              <a:t>PaT</a:t>
            </a:r>
            <a:r>
              <a:rPr lang="it-IT" dirty="0" smtClean="0"/>
              <a:t>  </a:t>
            </a:r>
            <a:r>
              <a:rPr lang="it-IT" dirty="0" err="1" smtClean="0"/>
              <a:t>ComunWeb</a:t>
            </a:r>
            <a:r>
              <a:rPr lang="it-IT" dirty="0" smtClean="0"/>
              <a:t> in </a:t>
            </a:r>
            <a:r>
              <a:rPr lang="it-IT" dirty="0" err="1" smtClean="0"/>
              <a:t>datitrentino.it</a:t>
            </a:r>
            <a:r>
              <a:rPr lang="it-IT" dirty="0"/>
              <a:t>)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Trentino e Sud Tirolo/Alto Adige-&gt; ODD16 assieme 10 aziende per certi aspetti competitive fra loro ma la competizione è fuori dai confini locali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746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099425" cy="17732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/>
              <a:t>Circolarità </a:t>
            </a:r>
            <a:br>
              <a:rPr lang="it-IT" dirty="0"/>
            </a:br>
            <a:r>
              <a:rPr lang="it-IT" dirty="0"/>
              <a:t>share economy </a:t>
            </a:r>
            <a:br>
              <a:rPr lang="it-IT" dirty="0"/>
            </a:br>
            <a:r>
              <a:rPr lang="it-IT" dirty="0"/>
              <a:t>costo marginale zero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365375"/>
            <a:ext cx="8099425" cy="376078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A livello nazionale ed europeo</a:t>
            </a:r>
          </a:p>
          <a:p>
            <a:endParaRPr lang="it-IT" dirty="0" smtClean="0"/>
          </a:p>
          <a:p>
            <a:r>
              <a:rPr lang="it-IT" dirty="0" smtClean="0"/>
              <a:t>La mailing list di SOD</a:t>
            </a:r>
          </a:p>
          <a:p>
            <a:r>
              <a:rPr lang="it-IT" dirty="0" smtClean="0"/>
              <a:t>Le piattaforma </a:t>
            </a:r>
            <a:r>
              <a:rPr lang="it-IT" dirty="0" err="1" smtClean="0"/>
              <a:t>Github</a:t>
            </a:r>
            <a:endParaRPr lang="it-IT" dirty="0" smtClean="0"/>
          </a:p>
          <a:p>
            <a:r>
              <a:rPr lang="it-IT" dirty="0" smtClean="0"/>
              <a:t>I social e i rapporti fra le community -&gt; Sicilia</a:t>
            </a:r>
            <a:endParaRPr lang="it-IT" dirty="0"/>
          </a:p>
          <a:p>
            <a:r>
              <a:rPr lang="it-IT" dirty="0"/>
              <a:t>Il Laboratorio Digital </a:t>
            </a:r>
            <a:r>
              <a:rPr lang="it-IT" dirty="0" err="1"/>
              <a:t>Commons</a:t>
            </a:r>
            <a:r>
              <a:rPr lang="it-IT" dirty="0"/>
              <a:t> oggi – OKF – ODI</a:t>
            </a:r>
          </a:p>
          <a:p>
            <a:r>
              <a:rPr lang="it-IT" dirty="0" smtClean="0"/>
              <a:t>L’</a:t>
            </a:r>
            <a:r>
              <a:rPr lang="it-IT" dirty="0" err="1" smtClean="0"/>
              <a:t>European</a:t>
            </a:r>
            <a:r>
              <a:rPr lang="it-IT" dirty="0" smtClean="0"/>
              <a:t> data </a:t>
            </a:r>
            <a:r>
              <a:rPr lang="it-IT" dirty="0" err="1" smtClean="0"/>
              <a:t>portal</a:t>
            </a:r>
            <a:r>
              <a:rPr lang="it-IT" dirty="0" smtClean="0"/>
              <a:t> (non è normativo è armonizzato allineato di visione)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smtClean="0"/>
              <a:t>niente è strutturato tutto è più veloce di una strutturazione tutto è modulare flessibile -&gt; organico al cambiamento vivo)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57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832</Words>
  <Application>Microsoft Macintosh PowerPoint</Application>
  <PresentationFormat>Presentazione su schermo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Come cambiano le PA nelle economie e società data</vt:lpstr>
      <vt:lpstr>Facciano il punto</vt:lpstr>
      <vt:lpstr>Cosa stiamo facendo</vt:lpstr>
      <vt:lpstr>Gli Opendata nella PA</vt:lpstr>
      <vt:lpstr>Nelle linee guida..</vt:lpstr>
      <vt:lpstr>Una nuova strana risorsa economica</vt:lpstr>
      <vt:lpstr>Una nuova strana risorsa economica</vt:lpstr>
      <vt:lpstr>Circolarità  share economy  costo marginale zero</vt:lpstr>
      <vt:lpstr>Circolarità  share economy  costo marginale zero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e  trasformazione della PA</dc:title>
  <dc:creator>Francesca Gleria</dc:creator>
  <cp:lastModifiedBy>Francesca Gleria</cp:lastModifiedBy>
  <cp:revision>17</cp:revision>
  <cp:lastPrinted>2016-09-01T09:45:24Z</cp:lastPrinted>
  <dcterms:created xsi:type="dcterms:W3CDTF">2016-06-09T04:17:29Z</dcterms:created>
  <dcterms:modified xsi:type="dcterms:W3CDTF">2016-09-12T21:53:40Z</dcterms:modified>
</cp:coreProperties>
</file>