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318" r:id="rId2"/>
    <p:sldId id="323" r:id="rId3"/>
    <p:sldId id="324" r:id="rId4"/>
    <p:sldId id="331" r:id="rId5"/>
    <p:sldId id="333" r:id="rId6"/>
    <p:sldId id="328" r:id="rId7"/>
    <p:sldId id="329" r:id="rId8"/>
    <p:sldId id="335" r:id="rId9"/>
    <p:sldId id="334" r:id="rId10"/>
    <p:sldId id="337" r:id="rId11"/>
    <p:sldId id="336" r:id="rId12"/>
    <p:sldId id="326" r:id="rId13"/>
    <p:sldId id="327" r:id="rId14"/>
    <p:sldId id="325" r:id="rId15"/>
    <p:sldId id="330" r:id="rId16"/>
    <p:sldId id="32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A270443-C7E6-4B6B-8F95-376FA48F52AD}">
          <p14:sldIdLst>
            <p14:sldId id="318"/>
            <p14:sldId id="323"/>
            <p14:sldId id="324"/>
            <p14:sldId id="331"/>
            <p14:sldId id="333"/>
            <p14:sldId id="328"/>
            <p14:sldId id="329"/>
            <p14:sldId id="335"/>
            <p14:sldId id="334"/>
            <p14:sldId id="337"/>
            <p14:sldId id="336"/>
            <p14:sldId id="326"/>
            <p14:sldId id="327"/>
            <p14:sldId id="325"/>
            <p14:sldId id="330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32"/>
    <a:srgbClr val="00CC99"/>
    <a:srgbClr val="000000"/>
    <a:srgbClr val="63666A"/>
    <a:srgbClr val="FF5050"/>
    <a:srgbClr val="FF0066"/>
    <a:srgbClr val="0099CC"/>
    <a:srgbClr val="3366CC"/>
    <a:srgbClr val="0066C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7" autoAdjust="0"/>
    <p:restoredTop sz="98422" autoAdjust="0"/>
  </p:normalViewPr>
  <p:slideViewPr>
    <p:cSldViewPr>
      <p:cViewPr varScale="1">
        <p:scale>
          <a:sx n="76" d="100"/>
          <a:sy n="76" d="100"/>
        </p:scale>
        <p:origin x="-15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322-B922-4C99-B361-52D0D80FCEBF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00300-5517-4DC2-9E9C-261D9D43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13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D15C-AD06-4DD9-830C-195806055D38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21D3B-FC25-4AFC-A545-3A8341610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96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612000" y="1556792"/>
            <a:ext cx="7920000" cy="1468800"/>
          </a:xfrm>
        </p:spPr>
        <p:txBody>
          <a:bodyPr>
            <a:normAutofit/>
          </a:bodyPr>
          <a:lstStyle>
            <a:lvl1pPr algn="ctr">
              <a:defRPr sz="2800" baseline="0">
                <a:solidFill>
                  <a:srgbClr val="D50032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12566"/>
            <a:ext cx="6400800" cy="1753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9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sz="quarter" idx="11" hasCustomPrompt="1"/>
          </p:nvPr>
        </p:nvSpPr>
        <p:spPr>
          <a:xfrm>
            <a:off x="540804" y="1052736"/>
            <a:ext cx="1438908" cy="411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100" b="1">
                <a:solidFill>
                  <a:srgbClr val="D50032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zh-TW" dirty="0" smtClean="0"/>
              <a:t>Agenda</a:t>
            </a:r>
            <a:endParaRPr lang="zh-TW" altLang="en-US" dirty="0"/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1979712" y="620688"/>
            <a:ext cx="0" cy="518457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字版面配置區 16"/>
          <p:cNvSpPr>
            <a:spLocks noGrp="1"/>
          </p:cNvSpPr>
          <p:nvPr>
            <p:ph type="body" sz="quarter" idx="12" hasCustomPrompt="1"/>
          </p:nvPr>
        </p:nvSpPr>
        <p:spPr>
          <a:xfrm>
            <a:off x="2301875" y="1052736"/>
            <a:ext cx="287655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</a:p>
          <a:p>
            <a:pPr lvl="0"/>
            <a:endParaRPr lang="en-US" altLang="zh-TW" dirty="0" smtClean="0"/>
          </a:p>
        </p:txBody>
      </p:sp>
      <p:sp>
        <p:nvSpPr>
          <p:cNvPr id="7" name="文字版面配置區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02513" y="1772816"/>
            <a:ext cx="2876550" cy="337470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Text</a:t>
            </a:r>
          </a:p>
          <a:p>
            <a:pPr lvl="0"/>
            <a:r>
              <a:rPr lang="en-US" altLang="zh-TW" dirty="0" smtClean="0"/>
              <a:t>Text</a:t>
            </a:r>
          </a:p>
          <a:p>
            <a:pPr lvl="0"/>
            <a:r>
              <a:rPr lang="en-US" altLang="zh-TW" dirty="0" smtClean="0"/>
              <a:t>Text</a:t>
            </a:r>
          </a:p>
          <a:p>
            <a:pPr lvl="0"/>
            <a:r>
              <a:rPr lang="en-US" altLang="zh-TW" dirty="0" smtClean="0"/>
              <a:t>Text</a:t>
            </a:r>
          </a:p>
        </p:txBody>
      </p:sp>
      <p:sp>
        <p:nvSpPr>
          <p:cNvPr id="8" name="文字版面配置區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24128" y="1052736"/>
            <a:ext cx="287655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</a:p>
          <a:p>
            <a:pPr lvl="0"/>
            <a:endParaRPr lang="en-US" altLang="zh-TW" dirty="0" smtClean="0"/>
          </a:p>
        </p:txBody>
      </p:sp>
      <p:sp>
        <p:nvSpPr>
          <p:cNvPr id="9" name="文字版面配置區 16"/>
          <p:cNvSpPr>
            <a:spLocks noGrp="1"/>
          </p:cNvSpPr>
          <p:nvPr>
            <p:ph type="body" sz="quarter" idx="15" hasCustomPrompt="1"/>
          </p:nvPr>
        </p:nvSpPr>
        <p:spPr>
          <a:xfrm>
            <a:off x="5724766" y="1772816"/>
            <a:ext cx="2876550" cy="337470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Text</a:t>
            </a:r>
          </a:p>
          <a:p>
            <a:pPr lvl="0"/>
            <a:r>
              <a:rPr lang="en-US" altLang="zh-TW" dirty="0" smtClean="0"/>
              <a:t>Text</a:t>
            </a:r>
          </a:p>
          <a:p>
            <a:pPr lvl="0"/>
            <a:r>
              <a:rPr lang="en-US" altLang="zh-TW" dirty="0" smtClean="0"/>
              <a:t>Text</a:t>
            </a:r>
          </a:p>
          <a:p>
            <a:pPr lvl="0"/>
            <a:r>
              <a:rPr lang="en-US" altLang="zh-TW" dirty="0" smtClean="0"/>
              <a:t>Text</a:t>
            </a: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8622728" y="63595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54F708-0CE6-44F6-9973-B3F5A71F00F0}" type="slidenum">
              <a:rPr lang="zh-TW" altLang="en-US" sz="1200" i="0" smtClean="0">
                <a:solidFill>
                  <a:schemeClr val="bg1"/>
                </a:solidFill>
                <a:latin typeface="+mn-lt"/>
                <a:ea typeface="新細明體" panose="02020500000000000000" pitchFamily="18" charset="-120"/>
              </a:rPr>
              <a:t>‹#›</a:t>
            </a:fld>
            <a:endParaRPr lang="zh-TW" altLang="en-US" sz="1200" i="0" dirty="0">
              <a:solidFill>
                <a:schemeClr val="bg1"/>
              </a:solidFill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560594" y="6354000"/>
            <a:ext cx="0" cy="28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333988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D50032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8622728" y="63595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54F708-0CE6-44F6-9973-B3F5A71F00F0}" type="slidenum">
              <a:rPr lang="zh-TW" altLang="en-US" sz="1200" i="0" smtClean="0">
                <a:solidFill>
                  <a:schemeClr val="bg1"/>
                </a:solidFill>
                <a:latin typeface="+mn-lt"/>
                <a:ea typeface="新細明體" panose="02020500000000000000" pitchFamily="18" charset="-120"/>
              </a:rPr>
              <a:t>‹#›</a:t>
            </a:fld>
            <a:endParaRPr lang="zh-TW" altLang="en-US" sz="1200" i="0" dirty="0">
              <a:solidFill>
                <a:schemeClr val="bg1"/>
              </a:solidFill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8560594" y="6354000"/>
            <a:ext cx="0" cy="28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65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 hasCustomPrompt="1"/>
          </p:nvPr>
        </p:nvSpPr>
        <p:spPr>
          <a:xfrm>
            <a:off x="364455" y="260648"/>
            <a:ext cx="8415090" cy="576061"/>
          </a:xfrm>
        </p:spPr>
        <p:txBody>
          <a:bodyPr/>
          <a:lstStyle>
            <a:lvl1pPr algn="l">
              <a:defRPr>
                <a:solidFill>
                  <a:srgbClr val="D50032"/>
                </a:solidFill>
              </a:defRPr>
            </a:lvl1pPr>
          </a:lstStyle>
          <a:p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72964" y="1340768"/>
            <a:ext cx="8398072" cy="46085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2pPr>
              <a:defRPr sz="180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2pPr>
            <a:lvl3pPr>
              <a:defRPr sz="1600" baseline="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3pPr>
            <a:lvl4pPr>
              <a:defRPr sz="1400" baseline="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4pPr>
            <a:lvl5pPr>
              <a:defRPr sz="1200" baseline="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Layer 2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Layer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Layer 4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Layer 5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5" hasCustomPrompt="1"/>
          </p:nvPr>
        </p:nvSpPr>
        <p:spPr>
          <a:xfrm>
            <a:off x="364454" y="764704"/>
            <a:ext cx="8415093" cy="360040"/>
          </a:xfrm>
        </p:spPr>
        <p:txBody>
          <a:bodyPr anchor="ctr">
            <a:no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altLang="zh-TW" dirty="0" smtClean="0"/>
              <a:t>Click to Edit Subheading</a:t>
            </a:r>
            <a:endParaRPr lang="zh-TW" altLang="en-US" dirty="0" smtClean="0"/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8622728" y="63595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54F708-0CE6-44F6-9973-B3F5A71F00F0}" type="slidenum">
              <a:rPr lang="zh-TW" altLang="en-US" sz="1200" i="0" smtClean="0">
                <a:solidFill>
                  <a:schemeClr val="bg1"/>
                </a:solidFill>
                <a:latin typeface="+mn-lt"/>
                <a:ea typeface="新細明體" panose="02020500000000000000" pitchFamily="18" charset="-120"/>
              </a:rPr>
              <a:t>‹#›</a:t>
            </a:fld>
            <a:endParaRPr lang="zh-TW" altLang="en-US" sz="1200" i="0" dirty="0">
              <a:solidFill>
                <a:schemeClr val="bg1"/>
              </a:solidFill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8560594" y="6354000"/>
            <a:ext cx="0" cy="28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6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 userDrawn="1"/>
        </p:nvCxnSpPr>
        <p:spPr>
          <a:xfrm>
            <a:off x="2556792" y="1280691"/>
            <a:ext cx="0" cy="460800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內容版面配置區 15"/>
          <p:cNvSpPr>
            <a:spLocks noGrp="1"/>
          </p:cNvSpPr>
          <p:nvPr>
            <p:ph sz="quarter" idx="12" hasCustomPrompt="1"/>
          </p:nvPr>
        </p:nvSpPr>
        <p:spPr>
          <a:xfrm>
            <a:off x="364455" y="1280691"/>
            <a:ext cx="1944216" cy="23082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50000"/>
              </a:lnSpc>
              <a:buNone/>
              <a:defRPr sz="200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altLang="zh-TW" dirty="0" smtClean="0"/>
              <a:t>Text</a:t>
            </a:r>
          </a:p>
          <a:p>
            <a:pPr lvl="0"/>
            <a:r>
              <a:rPr lang="en-US" altLang="zh-TW" dirty="0" smtClean="0"/>
              <a:t>Text</a:t>
            </a:r>
          </a:p>
          <a:p>
            <a:pPr lvl="0"/>
            <a:r>
              <a:rPr lang="en-US" altLang="zh-TW" dirty="0" smtClean="0"/>
              <a:t>Text</a:t>
            </a:r>
          </a:p>
          <a:p>
            <a:pPr lvl="0"/>
            <a:r>
              <a:rPr lang="en-US" altLang="zh-TW" dirty="0" smtClean="0"/>
              <a:t>Text</a:t>
            </a:r>
            <a:endParaRPr lang="zh-TW" altLang="en-US" dirty="0"/>
          </a:p>
        </p:txBody>
      </p:sp>
      <p:sp>
        <p:nvSpPr>
          <p:cNvPr id="7" name="內容版面配置區 20"/>
          <p:cNvSpPr>
            <a:spLocks noGrp="1"/>
          </p:cNvSpPr>
          <p:nvPr>
            <p:ph sz="quarter" idx="13" hasCustomPrompt="1"/>
          </p:nvPr>
        </p:nvSpPr>
        <p:spPr>
          <a:xfrm>
            <a:off x="2804914" y="1378987"/>
            <a:ext cx="5991695" cy="4034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</a:p>
        </p:txBody>
      </p:sp>
      <p:sp>
        <p:nvSpPr>
          <p:cNvPr id="8" name="內容版面配置區 22"/>
          <p:cNvSpPr>
            <a:spLocks noGrp="1"/>
          </p:cNvSpPr>
          <p:nvPr>
            <p:ph sz="quarter" idx="14" hasCustomPrompt="1"/>
          </p:nvPr>
        </p:nvSpPr>
        <p:spPr>
          <a:xfrm>
            <a:off x="2804914" y="1856755"/>
            <a:ext cx="5988694" cy="113347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aseline="0">
                <a:solidFill>
                  <a:srgbClr val="63666A"/>
                </a:solidFill>
              </a:defRPr>
            </a:lvl1pPr>
          </a:lstStyle>
          <a:p>
            <a:pPr lvl="0"/>
            <a:r>
              <a:rPr lang="en-US" altLang="zh-TW" dirty="0" smtClean="0"/>
              <a:t>Enter text</a:t>
            </a:r>
            <a:endParaRPr lang="zh-TW" altLang="en-US" dirty="0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391887" y="260648"/>
            <a:ext cx="8415090" cy="576061"/>
          </a:xfrm>
        </p:spPr>
        <p:txBody>
          <a:bodyPr anchor="ctr"/>
          <a:lstStyle>
            <a:lvl1pPr algn="l">
              <a:defRPr>
                <a:solidFill>
                  <a:srgbClr val="D50032"/>
                </a:solidFill>
              </a:defRPr>
            </a:lvl1pPr>
          </a:lstStyle>
          <a:p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sz="quarter" idx="15" hasCustomPrompt="1"/>
          </p:nvPr>
        </p:nvSpPr>
        <p:spPr>
          <a:xfrm>
            <a:off x="391887" y="764704"/>
            <a:ext cx="8415093" cy="360040"/>
          </a:xfrm>
        </p:spPr>
        <p:txBody>
          <a:bodyPr anchor="ctr">
            <a:no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altLang="zh-TW" dirty="0" smtClean="0"/>
              <a:t>Click to Edit Subheading</a:t>
            </a:r>
            <a:endParaRPr lang="zh-TW" altLang="en-US" dirty="0" smtClean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8622728" y="63595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54F708-0CE6-44F6-9973-B3F5A71F00F0}" type="slidenum">
              <a:rPr lang="zh-TW" altLang="en-US" sz="1200" i="0" smtClean="0">
                <a:solidFill>
                  <a:schemeClr val="bg1"/>
                </a:solidFill>
                <a:latin typeface="+mn-lt"/>
                <a:ea typeface="新細明體" panose="02020500000000000000" pitchFamily="18" charset="-120"/>
              </a:rPr>
              <a:t>‹#›</a:t>
            </a:fld>
            <a:endParaRPr lang="zh-TW" altLang="en-US" sz="1200" i="0" dirty="0">
              <a:solidFill>
                <a:schemeClr val="bg1"/>
              </a:solidFill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17" name="直線接點 16"/>
          <p:cNvCxnSpPr/>
          <p:nvPr userDrawn="1"/>
        </p:nvCxnSpPr>
        <p:spPr>
          <a:xfrm>
            <a:off x="8560594" y="6354000"/>
            <a:ext cx="0" cy="28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3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536" y="3861048"/>
            <a:ext cx="8398072" cy="641996"/>
          </a:xfrm>
        </p:spPr>
        <p:txBody>
          <a:bodyPr anchor="ctr">
            <a:normAutofit/>
          </a:bodyPr>
          <a:lstStyle>
            <a:lvl1pPr algn="l">
              <a:defRPr sz="2800" b="1" cap="none">
                <a:solidFill>
                  <a:srgbClr val="D50032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395536" y="4437112"/>
            <a:ext cx="8398072" cy="4320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100" baseline="0">
                <a:solidFill>
                  <a:schemeClr val="tx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Click to Edit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3" hasCustomPrompt="1"/>
          </p:nvPr>
        </p:nvSpPr>
        <p:spPr>
          <a:xfrm>
            <a:off x="395536" y="4941168"/>
            <a:ext cx="8398072" cy="1008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aseline="0">
                <a:solidFill>
                  <a:srgbClr val="63666A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Sample text……</a:t>
            </a: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8622728" y="63595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54F708-0CE6-44F6-9973-B3F5A71F00F0}" type="slidenum">
              <a:rPr lang="zh-TW" altLang="en-US" sz="1200" i="0" smtClean="0">
                <a:solidFill>
                  <a:schemeClr val="bg1"/>
                </a:solidFill>
                <a:latin typeface="+mn-lt"/>
                <a:ea typeface="新細明體" panose="02020500000000000000" pitchFamily="18" charset="-120"/>
              </a:rPr>
              <a:t>‹#›</a:t>
            </a:fld>
            <a:endParaRPr lang="zh-TW" altLang="en-US" sz="1200" i="0" dirty="0">
              <a:solidFill>
                <a:schemeClr val="bg1"/>
              </a:solidFill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8560594" y="6354000"/>
            <a:ext cx="0" cy="28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1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4455" y="260648"/>
            <a:ext cx="3069979" cy="2088232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D50032"/>
                </a:solidFill>
              </a:defRPr>
            </a:lvl1pPr>
          </a:lstStyle>
          <a:p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60648"/>
            <a:ext cx="5218558" cy="56886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63666A"/>
                </a:solidFill>
              </a:defRPr>
            </a:lvl1pPr>
            <a:lvl2pPr>
              <a:defRPr sz="1800">
                <a:solidFill>
                  <a:srgbClr val="63666A"/>
                </a:solidFill>
              </a:defRPr>
            </a:lvl2pPr>
            <a:lvl3pPr>
              <a:defRPr sz="1600">
                <a:solidFill>
                  <a:srgbClr val="63666A"/>
                </a:solidFill>
              </a:defRPr>
            </a:lvl3pPr>
            <a:lvl4pPr>
              <a:defRPr sz="1400" baseline="0">
                <a:solidFill>
                  <a:srgbClr val="63666A"/>
                </a:solidFill>
              </a:defRPr>
            </a:lvl4pPr>
            <a:lvl5pPr>
              <a:defRPr sz="1200">
                <a:solidFill>
                  <a:srgbClr val="6366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Layer 2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Layer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Layer 4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Layer 5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364455" y="2348880"/>
            <a:ext cx="3069979" cy="35612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 smtClean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622728" y="63595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54F708-0CE6-44F6-9973-B3F5A71F00F0}" type="slidenum">
              <a:rPr lang="zh-TW" altLang="en-US" sz="1200" i="0" smtClean="0">
                <a:solidFill>
                  <a:schemeClr val="bg1"/>
                </a:solidFill>
                <a:latin typeface="+mn-lt"/>
                <a:ea typeface="新細明體" panose="02020500000000000000" pitchFamily="18" charset="-120"/>
              </a:rPr>
              <a:t>‹#›</a:t>
            </a:fld>
            <a:endParaRPr lang="zh-TW" altLang="en-US" sz="1200" i="0" dirty="0">
              <a:solidFill>
                <a:schemeClr val="bg1"/>
              </a:solidFill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12" name="直線接點 11"/>
          <p:cNvCxnSpPr/>
          <p:nvPr userDrawn="1"/>
        </p:nvCxnSpPr>
        <p:spPr>
          <a:xfrm>
            <a:off x="8560594" y="6354000"/>
            <a:ext cx="0" cy="28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4455" y="4924945"/>
            <a:ext cx="8356578" cy="566739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rgbClr val="D50032"/>
                </a:solidFill>
              </a:defRPr>
            </a:lvl1pPr>
          </a:lstStyle>
          <a:p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364455" y="332656"/>
            <a:ext cx="8356578" cy="446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D50032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364455" y="5432450"/>
            <a:ext cx="8356578" cy="5888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 smtClean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622728" y="63595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54F708-0CE6-44F6-9973-B3F5A71F00F0}" type="slidenum">
              <a:rPr lang="zh-TW" altLang="en-US" sz="1200" i="0" smtClean="0">
                <a:solidFill>
                  <a:schemeClr val="bg1"/>
                </a:solidFill>
                <a:latin typeface="+mn-lt"/>
                <a:ea typeface="新細明體" panose="02020500000000000000" pitchFamily="18" charset="-120"/>
              </a:rPr>
              <a:t>‹#›</a:t>
            </a:fld>
            <a:endParaRPr lang="zh-TW" altLang="en-US" sz="1200" i="0" dirty="0">
              <a:solidFill>
                <a:schemeClr val="bg1"/>
              </a:solidFill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12" name="直線接點 11"/>
          <p:cNvCxnSpPr/>
          <p:nvPr userDrawn="1"/>
        </p:nvCxnSpPr>
        <p:spPr>
          <a:xfrm>
            <a:off x="8560594" y="6354000"/>
            <a:ext cx="0" cy="28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56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cyberpower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 userDrawn="1"/>
        </p:nvSpPr>
        <p:spPr>
          <a:xfrm>
            <a:off x="457200" y="2204865"/>
            <a:ext cx="8229600" cy="39212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B0029"/>
                </a:solidFill>
                <a:latin typeface="Ebrima" panose="02000000000000000000" pitchFamily="2" charset="0"/>
                <a:ea typeface="+mn-ea"/>
                <a:cs typeface="Ebrima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+mn-ea"/>
                <a:cs typeface="Ebrima" panose="02000000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+mn-ea"/>
                <a:cs typeface="Ebrima" panose="02000000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+mn-ea"/>
                <a:cs typeface="Ebrima" panose="02000000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+mn-ea"/>
                <a:cs typeface="Ebrima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45239"/>
            <a:ext cx="8229600" cy="420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Layer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Layer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Layer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Layer</a:t>
            </a:r>
            <a:endParaRPr lang="zh-TW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3635896" y="6138000"/>
            <a:ext cx="5508104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 userDrawn="1"/>
        </p:nvGrpSpPr>
        <p:grpSpPr>
          <a:xfrm>
            <a:off x="0" y="6138000"/>
            <a:ext cx="3841200" cy="720000"/>
            <a:chOff x="0" y="6138000"/>
            <a:chExt cx="3848400" cy="720000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6138000"/>
              <a:ext cx="3848400" cy="720000"/>
            </a:xfrm>
            <a:prstGeom prst="rect">
              <a:avLst/>
            </a:prstGeom>
            <a:solidFill>
              <a:srgbClr val="D50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293" y="6336000"/>
              <a:ext cx="1695814" cy="324000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 userDrawn="1"/>
        </p:nvSpPr>
        <p:spPr>
          <a:xfrm>
            <a:off x="5076056" y="6470792"/>
            <a:ext cx="34563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sz="9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Copyright © Cyber Power Systems, Inc. All rights reserved.</a:t>
            </a:r>
            <a:endParaRPr lang="zh-TW" altLang="en-US" sz="9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文字方塊 19">
            <a:hlinkClick r:id="rId11"/>
          </p:cNvPr>
          <p:cNvSpPr txBox="1"/>
          <p:nvPr userDrawn="1"/>
        </p:nvSpPr>
        <p:spPr>
          <a:xfrm>
            <a:off x="6588224" y="6294376"/>
            <a:ext cx="194421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sz="800" b="1" dirty="0" smtClean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WWW.CYBERPOWER.COM</a:t>
            </a:r>
            <a:r>
              <a:rPr lang="zh-TW" altLang="en-US" sz="800" b="1" dirty="0" smtClean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TW" sz="800" b="1" dirty="0" smtClean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zh-TW" altLang="en-US" sz="800" b="1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3866778" y="6470792"/>
            <a:ext cx="259228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TW" sz="900" b="1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** INTERNAL USE ONLY **</a:t>
            </a:r>
            <a:endParaRPr lang="zh-TW" altLang="en-US" sz="900" b="1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7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rgbClr val="D50032"/>
          </a:solidFill>
          <a:latin typeface="Ebrima" panose="02000000000000000000" pitchFamily="2" charset="0"/>
          <a:ea typeface="+mj-ea"/>
          <a:cs typeface="Ebrima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63666A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 baseline="0">
          <a:solidFill>
            <a:srgbClr val="63666A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 baseline="0">
          <a:solidFill>
            <a:srgbClr val="63666A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rgbClr val="63666A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PDU Ethernet Board (STM32MP1) Schematic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TK05 Andrew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9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Power consumption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524238"/>
              </p:ext>
            </p:extLst>
          </p:nvPr>
        </p:nvGraphicFramePr>
        <p:xfrm>
          <a:off x="539552" y="1556792"/>
          <a:ext cx="8136903" cy="3960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777"/>
                <a:gridCol w="1698559"/>
                <a:gridCol w="1698559"/>
                <a:gridCol w="1007002"/>
                <a:gridCol w="1007002"/>
                <a:gridCol w="1007002"/>
                <a:gridCol w="1007002"/>
              </a:tblGrid>
              <a:tr h="31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Scene.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With Gb-Ethernet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With LCD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Vrms (V)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Irms (A)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Prms (W)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Pmax (W)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5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5.15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2.7557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5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5.1996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0.245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1.2958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5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5.0511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3.468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5.1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0.408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2.078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2.6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5320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5320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LCD about: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A-B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1.4599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5320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C-D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5320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Gb-Ethernet About: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C-A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0.7123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5320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D-B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5320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2839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*Measure on 5V Input (before STPMIC1)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Measure STM32MP157C-EV1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9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Power supplies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2964" y="1340768"/>
            <a:ext cx="8771036" cy="4608512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Buck ICs</a:t>
            </a:r>
            <a:r>
              <a:rPr lang="zh-TW" altLang="en-US" dirty="0" smtClean="0"/>
              <a:t> </a:t>
            </a:r>
            <a:r>
              <a:rPr lang="en-US" altLang="zh-TW" dirty="0" smtClean="0"/>
              <a:t>ST-L5973D for 12V/24V to </a:t>
            </a:r>
            <a:r>
              <a:rPr lang="en-US" altLang="zh-TW" b="1" dirty="0" smtClean="0">
                <a:solidFill>
                  <a:srgbClr val="FF0000"/>
                </a:solidFill>
              </a:rPr>
              <a:t>+3.3V </a:t>
            </a:r>
            <a:r>
              <a:rPr lang="en-US" altLang="zh-TW" dirty="0" smtClean="0"/>
              <a:t>and 5V </a:t>
            </a:r>
            <a:r>
              <a:rPr lang="en-US" altLang="zh-TW" b="1" dirty="0" smtClean="0">
                <a:solidFill>
                  <a:srgbClr val="FF0000"/>
                </a:solidFill>
              </a:rPr>
              <a:t>on LCD board </a:t>
            </a:r>
            <a:r>
              <a:rPr lang="en-US" altLang="zh-TW" dirty="0" smtClean="0"/>
              <a:t>for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+3.3V </a:t>
            </a:r>
            <a:r>
              <a:rPr lang="en-US" altLang="zh-TW" dirty="0" smtClean="0"/>
              <a:t>for LCD/ LED/ BUTTON </a:t>
            </a:r>
            <a:r>
              <a:rPr lang="en-US" altLang="zh-TW" dirty="0"/>
              <a:t>(LCD board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+3.3V </a:t>
            </a:r>
            <a:r>
              <a:rPr lang="en-US" altLang="zh-TW" dirty="0" smtClean="0"/>
              <a:t>for PHY IC RTL-8211-FI </a:t>
            </a:r>
            <a:r>
              <a:rPr lang="en-US" altLang="zh-TW" b="1" dirty="0" smtClean="0">
                <a:solidFill>
                  <a:srgbClr val="FF0000"/>
                </a:solidFill>
              </a:rPr>
              <a:t>(Ethernet board)</a:t>
            </a:r>
          </a:p>
          <a:p>
            <a:pPr lvl="1"/>
            <a:r>
              <a:rPr lang="en-US" altLang="zh-TW" dirty="0" smtClean="0"/>
              <a:t>5V for USB (LCD board)</a:t>
            </a:r>
          </a:p>
          <a:p>
            <a:r>
              <a:rPr lang="en-US" altLang="zh-TW" dirty="0" smtClean="0"/>
              <a:t>1 Buck IC ST-L5973D for 12V/24V to </a:t>
            </a:r>
            <a:r>
              <a:rPr lang="en-US" altLang="zh-TW" b="1" dirty="0">
                <a:solidFill>
                  <a:srgbClr val="FF0000"/>
                </a:solidFill>
              </a:rPr>
              <a:t>+</a:t>
            </a:r>
            <a:r>
              <a:rPr lang="en-US" altLang="zh-TW" b="1" dirty="0" smtClean="0">
                <a:solidFill>
                  <a:srgbClr val="FF0000"/>
                </a:solidFill>
              </a:rPr>
              <a:t>3V3 on Ethernet board </a:t>
            </a:r>
            <a:r>
              <a:rPr lang="en-US" altLang="zh-TW" dirty="0" smtClean="0"/>
              <a:t>for</a:t>
            </a:r>
          </a:p>
          <a:p>
            <a:pPr lvl="1"/>
            <a:r>
              <a:rPr lang="en-US" altLang="zh-TW" dirty="0" smtClean="0"/>
              <a:t>MCU ST32MP151C</a:t>
            </a:r>
          </a:p>
          <a:p>
            <a:pPr lvl="1"/>
            <a:r>
              <a:rPr lang="en-US" altLang="zh-TW" dirty="0" smtClean="0"/>
              <a:t>NAND FLASH/ SPI FLASH/ I2C/ UART/ ACCELEROMETER</a:t>
            </a:r>
          </a:p>
          <a:p>
            <a:pPr lvl="1"/>
            <a:r>
              <a:rPr lang="en-US" altLang="zh-TW" dirty="0" smtClean="0"/>
              <a:t>PMIC STPMIC1</a:t>
            </a:r>
          </a:p>
          <a:p>
            <a:r>
              <a:rPr lang="en-US" altLang="zh-TW" dirty="0" smtClean="0"/>
              <a:t>1 PMIC-STPMIC1 for </a:t>
            </a:r>
            <a:r>
              <a:rPr lang="en-US" altLang="zh-TW" b="1" dirty="0" smtClean="0">
                <a:solidFill>
                  <a:srgbClr val="FF0000"/>
                </a:solidFill>
              </a:rPr>
              <a:t>+3V3 </a:t>
            </a:r>
            <a:r>
              <a:rPr lang="en-US" altLang="zh-TW" dirty="0" smtClean="0"/>
              <a:t>to 1.35V/ 1.2V/ 0.675V </a:t>
            </a:r>
            <a:r>
              <a:rPr lang="en-US" altLang="zh-TW" b="1" dirty="0" smtClean="0">
                <a:solidFill>
                  <a:srgbClr val="FF0000"/>
                </a:solidFill>
              </a:rPr>
              <a:t>on </a:t>
            </a:r>
            <a:r>
              <a:rPr lang="en-US" altLang="zh-TW" b="1" dirty="0">
                <a:solidFill>
                  <a:srgbClr val="FF0000"/>
                </a:solidFill>
              </a:rPr>
              <a:t>Ethernet board </a:t>
            </a:r>
            <a:r>
              <a:rPr lang="en-US" altLang="zh-TW" dirty="0"/>
              <a:t>for</a:t>
            </a:r>
          </a:p>
          <a:p>
            <a:pPr lvl="1"/>
            <a:r>
              <a:rPr lang="en-US" altLang="zh-TW" dirty="0" smtClean="0"/>
              <a:t>1.2V for MCU ST32MP151C</a:t>
            </a:r>
          </a:p>
          <a:p>
            <a:pPr lvl="1"/>
            <a:r>
              <a:rPr lang="en-US" altLang="zh-TW" dirty="0" smtClean="0"/>
              <a:t>1.35V for DDR3L</a:t>
            </a:r>
          </a:p>
          <a:p>
            <a:pPr lvl="1"/>
            <a:r>
              <a:rPr lang="en-US" altLang="zh-TW" dirty="0" smtClean="0"/>
              <a:t>0.675V for DDR3L/ MCU ST32MP151C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36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Power Management IC-STPMIC1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voltage range from 2.8 V to 5.5 </a:t>
            </a:r>
            <a:r>
              <a:rPr lang="en-US" altLang="zh-TW" dirty="0" smtClean="0"/>
              <a:t>V</a:t>
            </a:r>
          </a:p>
          <a:p>
            <a:r>
              <a:rPr lang="en-US" altLang="zh-TW" dirty="0" smtClean="0"/>
              <a:t>7xLDOs+4xBUCK+1xBOOST</a:t>
            </a:r>
            <a:endParaRPr lang="en-US" altLang="zh-TW" dirty="0"/>
          </a:p>
          <a:p>
            <a:pPr lvl="1"/>
            <a:r>
              <a:rPr lang="en-US" altLang="zh-TW" dirty="0" smtClean="0"/>
              <a:t>BUCK1</a:t>
            </a:r>
            <a:r>
              <a:rPr lang="zh-TW" altLang="en-US" dirty="0" smtClean="0"/>
              <a:t>：</a:t>
            </a:r>
            <a:r>
              <a:rPr lang="en-US" altLang="zh-TW" dirty="0"/>
              <a:t>For VDDCORE-1.2V (STM32MP151C</a:t>
            </a:r>
            <a:r>
              <a:rPr lang="en-US" altLang="zh-TW" dirty="0" smtClean="0"/>
              <a:t>) @ 2A</a:t>
            </a:r>
          </a:p>
          <a:p>
            <a:pPr lvl="1"/>
            <a:r>
              <a:rPr lang="en-US" altLang="zh-TW" dirty="0" smtClean="0"/>
              <a:t>BUCK2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For VDD_DDR-1.35V (DDR3L) @ 1A</a:t>
            </a:r>
          </a:p>
          <a:p>
            <a:pPr lvl="1"/>
            <a:r>
              <a:rPr lang="en-US" altLang="zh-TW" dirty="0" smtClean="0"/>
              <a:t>LDO3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For VTT_DDR3</a:t>
            </a:r>
            <a:r>
              <a:rPr lang="en-US" altLang="zh-TW" dirty="0"/>
              <a:t>-BUCK2/2</a:t>
            </a:r>
            <a:r>
              <a:rPr lang="en-US" altLang="zh-TW" dirty="0" smtClean="0"/>
              <a:t> (</a:t>
            </a:r>
            <a:r>
              <a:rPr lang="en-US" altLang="zh-TW" dirty="0"/>
              <a:t>DDR3L</a:t>
            </a:r>
            <a:r>
              <a:rPr lang="en-US" altLang="zh-TW" dirty="0" smtClean="0"/>
              <a:t>) @ ±200mA</a:t>
            </a:r>
          </a:p>
          <a:p>
            <a:pPr lvl="1"/>
            <a:r>
              <a:rPr lang="en-US" altLang="zh-TW" dirty="0" smtClean="0"/>
              <a:t>LDO </a:t>
            </a:r>
            <a:r>
              <a:rPr lang="en-US" altLang="zh-TW" dirty="0" err="1" smtClean="0"/>
              <a:t>Vref_DDR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VREF_DDR-BUCK2/2 </a:t>
            </a:r>
            <a:r>
              <a:rPr lang="en-US" altLang="zh-TW" dirty="0"/>
              <a:t>(DDR3L</a:t>
            </a:r>
            <a:r>
              <a:rPr lang="en-US" altLang="zh-TW" dirty="0" smtClean="0"/>
              <a:t>) @ ±25mA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5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NAND </a:t>
            </a:r>
            <a:r>
              <a:rPr lang="en-US" altLang="zh-TW" dirty="0"/>
              <a:t>FLASH-Micron </a:t>
            </a:r>
            <a:r>
              <a:rPr lang="en-US" altLang="zh-TW" dirty="0" smtClean="0"/>
              <a:t>MT29F8G08ABACAH4-IT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Operating voltage </a:t>
            </a:r>
            <a:r>
              <a:rPr lang="en-US" altLang="zh-TW" dirty="0" smtClean="0"/>
              <a:t>range – </a:t>
            </a:r>
            <a:r>
              <a:rPr lang="en-US" altLang="zh-TW" dirty="0"/>
              <a:t>VCC: </a:t>
            </a:r>
            <a:r>
              <a:rPr lang="en-US" altLang="zh-TW" dirty="0" smtClean="0"/>
              <a:t>2.7–3.6V (3.3V typ. @ 35mA)</a:t>
            </a:r>
          </a:p>
          <a:p>
            <a:r>
              <a:rPr lang="en-US" altLang="zh-TW" dirty="0"/>
              <a:t>Page size x8: 4320 bytes (4096 + 224 bytes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Block size: 64 pages (256K + 14K bytes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Plane size: 2 planes x 2048 blocks per plane</a:t>
            </a:r>
            <a:endParaRPr lang="en-US" altLang="zh-TW" dirty="0" smtClean="0"/>
          </a:p>
          <a:p>
            <a:r>
              <a:rPr lang="en-US" altLang="zh-TW" dirty="0"/>
              <a:t>Device size: 8Gb: 4096 </a:t>
            </a:r>
            <a:r>
              <a:rPr lang="en-US" altLang="zh-TW" dirty="0" smtClean="0"/>
              <a:t>blocks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04467"/>
            <a:ext cx="5220072" cy="272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5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Pin header definition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The original vs. current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97" y="1272530"/>
            <a:ext cx="2529126" cy="328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59691"/>
            <a:ext cx="2926113" cy="329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1" y="4579252"/>
            <a:ext cx="2520280" cy="154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095" y="4554225"/>
            <a:ext cx="2030181" cy="158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5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Verification strategy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Measure each voltage- 3.3V/ 1.35V/ 1.2V</a:t>
            </a:r>
            <a:r>
              <a:rPr lang="en-US" altLang="zh-TW" dirty="0"/>
              <a:t>/ </a:t>
            </a:r>
            <a:r>
              <a:rPr lang="en-US" altLang="zh-TW" dirty="0" smtClean="0"/>
              <a:t>0.675V</a:t>
            </a:r>
            <a:endParaRPr lang="en-US" altLang="zh-TW" dirty="0"/>
          </a:p>
          <a:p>
            <a:r>
              <a:rPr lang="en-US" altLang="zh-TW" dirty="0"/>
              <a:t>Confirm the power </a:t>
            </a:r>
            <a:r>
              <a:rPr lang="en-US" altLang="zh-TW" dirty="0" smtClean="0"/>
              <a:t>sequences meet </a:t>
            </a:r>
            <a:r>
              <a:rPr lang="en-US" altLang="zh-TW" dirty="0"/>
              <a:t>spec or </a:t>
            </a:r>
            <a:r>
              <a:rPr lang="en-US" altLang="zh-TW" dirty="0" smtClean="0"/>
              <a:t>not</a:t>
            </a:r>
            <a:endParaRPr lang="en-US" altLang="zh-TW" dirty="0"/>
          </a:p>
          <a:p>
            <a:r>
              <a:rPr lang="en-US" altLang="zh-TW" dirty="0"/>
              <a:t>Confirm the </a:t>
            </a:r>
            <a:r>
              <a:rPr lang="en-US" altLang="zh-TW" dirty="0" smtClean="0"/>
              <a:t>crystal output meets </a:t>
            </a:r>
            <a:r>
              <a:rPr lang="en-US" altLang="zh-TW" dirty="0"/>
              <a:t>PHY IC spec or </a:t>
            </a:r>
            <a:r>
              <a:rPr lang="en-US" altLang="zh-TW" dirty="0" smtClean="0"/>
              <a:t>not</a:t>
            </a:r>
          </a:p>
          <a:p>
            <a:pPr lvl="0"/>
            <a:r>
              <a:rPr lang="en-US" altLang="zh-TW" dirty="0" smtClean="0"/>
              <a:t>Confirm display interface </a:t>
            </a:r>
            <a:r>
              <a:rPr lang="en-US" altLang="zh-TW" dirty="0"/>
              <a:t>(LCD, LED… </a:t>
            </a:r>
            <a:r>
              <a:rPr lang="en-US" altLang="zh-TW" dirty="0" smtClean="0"/>
              <a:t>)</a:t>
            </a:r>
          </a:p>
          <a:p>
            <a:pPr lvl="0"/>
            <a:r>
              <a:rPr lang="en-US" altLang="zh-TW" dirty="0"/>
              <a:t>Confirm </a:t>
            </a:r>
            <a:r>
              <a:rPr lang="en-US" altLang="zh-TW" dirty="0" smtClean="0"/>
              <a:t>communication </a:t>
            </a:r>
            <a:r>
              <a:rPr lang="en-US" altLang="zh-TW" dirty="0"/>
              <a:t>i</a:t>
            </a:r>
            <a:r>
              <a:rPr lang="en-US" altLang="zh-TW" dirty="0" smtClean="0"/>
              <a:t>nterface </a:t>
            </a:r>
            <a:r>
              <a:rPr lang="en-US" altLang="zh-TW" dirty="0"/>
              <a:t>(USB, UARTs, SPI-LCD… 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Confirm </a:t>
            </a:r>
            <a:r>
              <a:rPr lang="en-US" altLang="zh-TW" dirty="0" smtClean="0"/>
              <a:t> internal drivers </a:t>
            </a:r>
            <a:r>
              <a:rPr lang="en-US" altLang="zh-TW" dirty="0"/>
              <a:t>(I2C EEPROM, SPI Flash, SPI </a:t>
            </a:r>
            <a:r>
              <a:rPr lang="en-US" altLang="zh-TW" dirty="0" smtClean="0"/>
              <a:t>ACCEMETER… )</a:t>
            </a:r>
            <a:endParaRPr lang="zh-TW" altLang="zh-TW" dirty="0"/>
          </a:p>
          <a:p>
            <a:r>
              <a:rPr lang="en-US" altLang="zh-TW" dirty="0" smtClean="0"/>
              <a:t>Confirm 10/100Mb Ethernet is compliant or not</a:t>
            </a:r>
          </a:p>
          <a:p>
            <a:r>
              <a:rPr lang="en-US" altLang="zh-TW" dirty="0" smtClean="0"/>
              <a:t>Confirm 1Gb Ethernet via jumpers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W/ PDU41001 LCD 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5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2000" y="2334600"/>
            <a:ext cx="7920000" cy="1468800"/>
          </a:xfrm>
        </p:spPr>
        <p:txBody>
          <a:bodyPr/>
          <a:lstStyle/>
          <a:p>
            <a:r>
              <a:rPr lang="en-US" altLang="zh-TW" dirty="0" smtClean="0"/>
              <a:t>Thank You!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42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Functional block </a:t>
            </a:r>
            <a:r>
              <a:rPr lang="en-US" altLang="zh-TW" dirty="0" smtClean="0"/>
              <a:t>diagram</a:t>
            </a:r>
          </a:p>
          <a:p>
            <a:r>
              <a:rPr lang="en-US" altLang="zh-TW" dirty="0" smtClean="0"/>
              <a:t>MCU-STM32MP151C</a:t>
            </a:r>
          </a:p>
          <a:p>
            <a:r>
              <a:rPr lang="en-US" altLang="zh-TW" dirty="0"/>
              <a:t>DDR3L-WinBond </a:t>
            </a:r>
            <a:r>
              <a:rPr lang="en-US" altLang="zh-TW" dirty="0" smtClean="0"/>
              <a:t>W634GU6NB</a:t>
            </a:r>
          </a:p>
          <a:p>
            <a:r>
              <a:rPr lang="en-US" altLang="zh-TW" dirty="0"/>
              <a:t>PHY IC-</a:t>
            </a:r>
            <a:r>
              <a:rPr lang="en-US" altLang="zh-TW" dirty="0" err="1"/>
              <a:t>Realtek</a:t>
            </a:r>
            <a:r>
              <a:rPr lang="en-US" altLang="zh-TW" dirty="0"/>
              <a:t> RTL8211-FI </a:t>
            </a:r>
            <a:endParaRPr lang="en-US" altLang="zh-TW" dirty="0" smtClean="0"/>
          </a:p>
          <a:p>
            <a:r>
              <a:rPr lang="en-US" altLang="zh-TW" dirty="0"/>
              <a:t>Power </a:t>
            </a:r>
            <a:r>
              <a:rPr lang="en-US" altLang="zh-TW" dirty="0" smtClean="0"/>
              <a:t>Management IC-STPMIC1</a:t>
            </a:r>
          </a:p>
          <a:p>
            <a:r>
              <a:rPr lang="en-US" altLang="zh-TW" dirty="0"/>
              <a:t>NAND FLASH-Micron </a:t>
            </a:r>
            <a:r>
              <a:rPr lang="en-US" altLang="zh-TW" dirty="0" smtClean="0"/>
              <a:t>MT29F8G08ABACAH4-IT</a:t>
            </a:r>
          </a:p>
          <a:p>
            <a:r>
              <a:rPr lang="en-US" altLang="zh-TW" dirty="0"/>
              <a:t>Pin header </a:t>
            </a:r>
            <a:r>
              <a:rPr lang="en-US" altLang="zh-TW" dirty="0" smtClean="0"/>
              <a:t>definition</a:t>
            </a:r>
          </a:p>
          <a:p>
            <a:r>
              <a:rPr lang="en-US" altLang="zh-TW" dirty="0"/>
              <a:t>Verification strategy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2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block diagram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STM32F437 vs. STM32MP151C</a:t>
            </a:r>
            <a:endParaRPr lang="zh-TW" altLang="en-US" dirty="0"/>
          </a:p>
        </p:txBody>
      </p:sp>
      <p:pic>
        <p:nvPicPr>
          <p:cNvPr id="1026" name="Picture 2" descr="C:\Users\andrew.lee\Documents\Eth_compa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40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MCU-STM32MP151C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32-bit Arm® Cortex®-A7 650 MHz </a:t>
            </a:r>
            <a:endParaRPr lang="en-US" altLang="zh-TW" dirty="0" smtClean="0"/>
          </a:p>
          <a:p>
            <a:r>
              <a:rPr lang="en-US" altLang="zh-TW" dirty="0"/>
              <a:t>32-bit Arm® Cortex®-M4 with FPU/MPU Up to </a:t>
            </a:r>
            <a:r>
              <a:rPr lang="en-US" altLang="zh-TW" dirty="0" smtClean="0"/>
              <a:t>209</a:t>
            </a:r>
            <a:r>
              <a:rPr lang="zh-TW" altLang="en-US" dirty="0" smtClean="0"/>
              <a:t> </a:t>
            </a:r>
            <a:r>
              <a:rPr lang="en-US" altLang="zh-TW" dirty="0" smtClean="0"/>
              <a:t>MHz</a:t>
            </a:r>
          </a:p>
          <a:p>
            <a:r>
              <a:rPr lang="en-US" altLang="zh-TW" dirty="0"/>
              <a:t>External DDR memory up to 1 </a:t>
            </a:r>
            <a:r>
              <a:rPr lang="en-US" altLang="zh-TW" dirty="0" err="1" smtClean="0"/>
              <a:t>Gbyte</a:t>
            </a:r>
            <a:r>
              <a:rPr lang="zh-TW" altLang="en-US" dirty="0"/>
              <a:t> </a:t>
            </a:r>
            <a:r>
              <a:rPr lang="en-US" altLang="zh-TW" dirty="0" smtClean="0"/>
              <a:t>LPDDR2/LPDDR3/DDR3/</a:t>
            </a:r>
            <a:r>
              <a:rPr lang="en-US" altLang="zh-TW" b="1" dirty="0" smtClean="0"/>
              <a:t>DDR3L</a:t>
            </a:r>
            <a:r>
              <a:rPr lang="en-US" altLang="zh-TW" dirty="0" smtClean="0"/>
              <a:t>-1066 </a:t>
            </a:r>
            <a:r>
              <a:rPr lang="en-US" altLang="zh-TW" dirty="0"/>
              <a:t>16/32-bit </a:t>
            </a:r>
            <a:endParaRPr lang="en-US" altLang="zh-TW" dirty="0" smtClean="0"/>
          </a:p>
          <a:p>
            <a:r>
              <a:rPr lang="en-US" altLang="zh-TW" dirty="0" smtClean="0"/>
              <a:t>Internal </a:t>
            </a:r>
            <a:r>
              <a:rPr lang="en-US" altLang="zh-TW" dirty="0"/>
              <a:t>oscillators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64 </a:t>
            </a:r>
            <a:r>
              <a:rPr lang="en-US" altLang="zh-TW" dirty="0"/>
              <a:t>MHz HSI </a:t>
            </a:r>
            <a:r>
              <a:rPr lang="en-US" altLang="zh-TW" dirty="0" smtClean="0"/>
              <a:t>oscillator, 4 </a:t>
            </a:r>
            <a:r>
              <a:rPr lang="en-US" altLang="zh-TW" dirty="0"/>
              <a:t>MHz CSI oscillator, 32 kHz LSI </a:t>
            </a:r>
            <a:r>
              <a:rPr lang="en-US" altLang="zh-TW" dirty="0" smtClean="0"/>
              <a:t>oscillator</a:t>
            </a:r>
          </a:p>
          <a:p>
            <a:r>
              <a:rPr lang="en-US" altLang="zh-TW" dirty="0" smtClean="0"/>
              <a:t>External oscillators:</a:t>
            </a:r>
            <a:br>
              <a:rPr lang="en-US" altLang="zh-TW" dirty="0" smtClean="0"/>
            </a:br>
            <a:r>
              <a:rPr lang="en-US" altLang="zh-TW" dirty="0" smtClean="0"/>
              <a:t>8-48 </a:t>
            </a:r>
            <a:r>
              <a:rPr lang="en-US" altLang="zh-TW" dirty="0"/>
              <a:t>MHz HSE oscillator, 32.768 kHz LSE oscillator </a:t>
            </a:r>
            <a:endParaRPr lang="en-US" altLang="zh-TW" dirty="0" smtClean="0"/>
          </a:p>
          <a:p>
            <a:r>
              <a:rPr lang="en-US" altLang="zh-TW" dirty="0"/>
              <a:t>2 × USB 2.0 high-speed Host + 1 × USB 2.0 full-speed </a:t>
            </a:r>
            <a:r>
              <a:rPr lang="en-US" altLang="zh-TW" dirty="0" smtClean="0"/>
              <a:t>OTG or</a:t>
            </a:r>
            <a:br>
              <a:rPr lang="en-US" altLang="zh-TW" dirty="0" smtClean="0"/>
            </a:br>
            <a:r>
              <a:rPr lang="en-US" altLang="zh-TW" dirty="0" smtClean="0"/>
              <a:t>1× </a:t>
            </a:r>
            <a:r>
              <a:rPr lang="en-US" altLang="zh-TW" dirty="0"/>
              <a:t>USB 2.0 high-speed Host + 1 × USB 2.0 high-speed OTG </a:t>
            </a:r>
            <a:endParaRPr lang="en-US" altLang="zh-TW" dirty="0" smtClean="0"/>
          </a:p>
          <a:p>
            <a:r>
              <a:rPr lang="en-US" altLang="zh-TW" dirty="0"/>
              <a:t>10/100M or </a:t>
            </a:r>
            <a:r>
              <a:rPr lang="en-US" altLang="zh-TW" b="1" dirty="0"/>
              <a:t>Gigabit Ethernet</a:t>
            </a:r>
            <a:r>
              <a:rPr lang="en-US" altLang="zh-TW" dirty="0"/>
              <a:t> GMAC – IEEE 1588v2 hardware, MII/RMII/GMII/</a:t>
            </a:r>
            <a:r>
              <a:rPr lang="en-US" altLang="zh-TW" b="1" dirty="0"/>
              <a:t>RGMII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0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MCU-STM32MP151C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VDD</a:t>
            </a:r>
            <a:r>
              <a:rPr lang="en-US" altLang="zh-TW" dirty="0"/>
              <a:t> </a:t>
            </a:r>
            <a:r>
              <a:rPr lang="en-US" altLang="zh-TW" dirty="0" smtClean="0"/>
              <a:t>- the </a:t>
            </a:r>
            <a:r>
              <a:rPr lang="en-US" altLang="zh-TW" dirty="0"/>
              <a:t>main supply for </a:t>
            </a:r>
            <a:r>
              <a:rPr lang="en-US" altLang="zh-TW" dirty="0" smtClean="0"/>
              <a:t>I/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. Useful </a:t>
            </a:r>
            <a:r>
              <a:rPr lang="en-US" altLang="zh-TW" dirty="0"/>
              <a:t>voltage range is 1.71 V to 3.6 </a:t>
            </a:r>
            <a:r>
              <a:rPr lang="en-US" altLang="zh-TW" dirty="0" smtClean="0"/>
              <a:t>V </a:t>
            </a:r>
            <a:r>
              <a:rPr lang="en-US" altLang="zh-TW" dirty="0"/>
              <a:t>(e.g. 1.8 V, 2.5 V, 3.0 V or </a:t>
            </a:r>
            <a:r>
              <a:rPr lang="en-US" altLang="zh-TW" b="1" dirty="0"/>
              <a:t>3.3 V typ</a:t>
            </a:r>
            <a:r>
              <a:rPr lang="en-US" altLang="zh-TW" dirty="0"/>
              <a:t>.) </a:t>
            </a:r>
            <a:endParaRPr lang="en-US" altLang="zh-TW" dirty="0" smtClean="0"/>
          </a:p>
          <a:p>
            <a:r>
              <a:rPr lang="en-US" altLang="zh-TW" b="1" dirty="0" smtClean="0"/>
              <a:t>VDDA</a:t>
            </a:r>
            <a:r>
              <a:rPr lang="en-US" altLang="zh-TW" dirty="0" smtClean="0"/>
              <a:t> - </a:t>
            </a:r>
            <a:r>
              <a:rPr lang="en-US" altLang="zh-TW" dirty="0"/>
              <a:t>the analog (ADC/DAC/VREF), supply voltage range is 1.71 V to 3.6 V. </a:t>
            </a:r>
            <a:endParaRPr lang="en-US" altLang="zh-TW" dirty="0" smtClean="0"/>
          </a:p>
          <a:p>
            <a:r>
              <a:rPr lang="en-US" altLang="zh-TW" b="1" dirty="0" smtClean="0"/>
              <a:t>VDDCORE</a:t>
            </a:r>
            <a:r>
              <a:rPr lang="en-US" altLang="zh-TW" dirty="0" smtClean="0"/>
              <a:t> - the </a:t>
            </a:r>
            <a:r>
              <a:rPr lang="en-US" altLang="zh-TW" dirty="0"/>
              <a:t>main digital voltage and is usually shutdown during Standby mode. Voltage range is 1.18 V to 1.25 V (</a:t>
            </a:r>
            <a:r>
              <a:rPr lang="en-US" altLang="zh-TW" b="1" dirty="0"/>
              <a:t>1.2 V typ</a:t>
            </a:r>
            <a:r>
              <a:rPr lang="en-US" altLang="zh-TW" dirty="0" smtClean="0"/>
              <a:t>.)</a:t>
            </a:r>
          </a:p>
          <a:p>
            <a:r>
              <a:rPr lang="en-US" altLang="zh-TW" b="1" dirty="0"/>
              <a:t>VDDQ_DDR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the DDR IO supply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Voltage </a:t>
            </a:r>
            <a:r>
              <a:rPr lang="en-US" altLang="zh-TW" dirty="0"/>
              <a:t>range is 1.425 V to 1.575 V for </a:t>
            </a:r>
            <a:r>
              <a:rPr lang="en-US" altLang="zh-TW" dirty="0" smtClean="0"/>
              <a:t>DDR3 </a:t>
            </a:r>
            <a:r>
              <a:rPr lang="en-US" altLang="zh-TW" dirty="0"/>
              <a:t>memories (1.5 V typ</a:t>
            </a:r>
            <a:r>
              <a:rPr lang="en-US" altLang="zh-TW" dirty="0" smtClean="0"/>
              <a:t>.)</a:t>
            </a:r>
          </a:p>
          <a:p>
            <a:pPr lvl="1"/>
            <a:r>
              <a:rPr lang="en-US" altLang="zh-TW" dirty="0" smtClean="0"/>
              <a:t>Voltage </a:t>
            </a:r>
            <a:r>
              <a:rPr lang="en-US" altLang="zh-TW" dirty="0"/>
              <a:t>range is 1.283 V to 1.45 V for </a:t>
            </a:r>
            <a:r>
              <a:rPr lang="en-US" altLang="zh-TW" dirty="0" smtClean="0"/>
              <a:t>DDR3L </a:t>
            </a:r>
            <a:r>
              <a:rPr lang="en-US" altLang="zh-TW" dirty="0"/>
              <a:t>memories (</a:t>
            </a:r>
            <a:r>
              <a:rPr lang="en-US" altLang="zh-TW" b="1" dirty="0"/>
              <a:t>1.35 V typ</a:t>
            </a:r>
            <a:r>
              <a:rPr lang="en-US" altLang="zh-TW" dirty="0" smtClean="0"/>
              <a:t>.)</a:t>
            </a:r>
          </a:p>
          <a:p>
            <a:pPr lvl="1"/>
            <a:r>
              <a:rPr lang="en-US" altLang="zh-TW" dirty="0"/>
              <a:t>Voltage range is 1.14 V to 1.3 V for </a:t>
            </a:r>
            <a:r>
              <a:rPr lang="en-US" altLang="zh-TW" dirty="0" smtClean="0"/>
              <a:t>LPDDR2 </a:t>
            </a:r>
            <a:r>
              <a:rPr lang="en-US" altLang="zh-TW" dirty="0"/>
              <a:t>or LPDDR3 memories (1.2 V typ</a:t>
            </a:r>
            <a:r>
              <a:rPr lang="en-US" altLang="zh-TW" dirty="0" smtClean="0"/>
              <a:t>.).</a:t>
            </a:r>
          </a:p>
          <a:p>
            <a:r>
              <a:rPr lang="en-US" altLang="zh-TW" dirty="0" smtClean="0"/>
              <a:t>Maximum current for VDD/VDDA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440mA</a:t>
            </a:r>
          </a:p>
          <a:p>
            <a:r>
              <a:rPr lang="en-US" altLang="zh-TW" dirty="0"/>
              <a:t>Maximum current for </a:t>
            </a:r>
            <a:r>
              <a:rPr lang="en-US" altLang="zh-TW" dirty="0" smtClean="0"/>
              <a:t>VDDCORE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1500mA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Power supply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28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DDR3L-WinBond </a:t>
            </a:r>
            <a:r>
              <a:rPr lang="en-US" altLang="zh-TW" dirty="0" smtClean="0"/>
              <a:t>W634GU6NB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32M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x 8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BANKS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x 16 Bit = 512MByte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For 32 bit bandwidth, 2 pcs 16bit-DDR3L are required</a:t>
            </a:r>
          </a:p>
          <a:p>
            <a:r>
              <a:rPr lang="en-US" altLang="zh-TW" dirty="0"/>
              <a:t>Power </a:t>
            </a:r>
            <a:r>
              <a:rPr lang="en-US" altLang="zh-TW" dirty="0" smtClean="0"/>
              <a:t>Supply</a:t>
            </a:r>
            <a:r>
              <a:rPr lang="en-US" altLang="zh-TW" dirty="0"/>
              <a:t>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VDD</a:t>
            </a:r>
            <a:r>
              <a:rPr lang="en-US" altLang="zh-TW" dirty="0"/>
              <a:t>, VDDQ = 1.283V to </a:t>
            </a:r>
            <a:r>
              <a:rPr lang="en-US" altLang="zh-TW" dirty="0" smtClean="0"/>
              <a:t>1.45V</a:t>
            </a:r>
            <a:r>
              <a:rPr lang="en-US" altLang="zh-TW" dirty="0"/>
              <a:t> </a:t>
            </a:r>
            <a:r>
              <a:rPr lang="en-US" altLang="zh-TW" dirty="0" smtClean="0"/>
              <a:t>(1.35V typ.)</a:t>
            </a:r>
            <a:br>
              <a:rPr lang="en-US" altLang="zh-TW" dirty="0" smtClean="0"/>
            </a:br>
            <a:r>
              <a:rPr lang="en-US" altLang="zh-TW" dirty="0" smtClean="0"/>
              <a:t>Imax = 295mA @</a:t>
            </a:r>
            <a:r>
              <a:rPr lang="en-US" altLang="zh-TW" dirty="0"/>
              <a:t> Operating Bank Interleave </a:t>
            </a:r>
            <a:r>
              <a:rPr lang="en-US" altLang="zh-TW" dirty="0" smtClean="0"/>
              <a:t>w/ DDR3L-1333</a:t>
            </a: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6321"/>
            <a:ext cx="46005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71" y="3426321"/>
            <a:ext cx="32480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5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PHY IC-</a:t>
            </a:r>
            <a:r>
              <a:rPr lang="en-US" altLang="zh-TW" dirty="0" err="1" smtClean="0"/>
              <a:t>Realtek</a:t>
            </a:r>
            <a:r>
              <a:rPr lang="en-US" altLang="zh-TW" dirty="0" smtClean="0"/>
              <a:t> </a:t>
            </a:r>
            <a:r>
              <a:rPr lang="en-US" altLang="zh-TW" dirty="0"/>
              <a:t>RTL8211-FI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/>
              <a:t>1000Base-T </a:t>
            </a:r>
            <a:r>
              <a:rPr lang="fr-FR" altLang="zh-TW" dirty="0"/>
              <a:t>IEEE 802.3ab </a:t>
            </a:r>
            <a:r>
              <a:rPr lang="fr-FR" altLang="zh-TW" dirty="0" smtClean="0"/>
              <a:t>Compliant</a:t>
            </a:r>
          </a:p>
          <a:p>
            <a:r>
              <a:rPr lang="fr-FR" altLang="zh-TW" dirty="0" smtClean="0"/>
              <a:t>100Base-TX </a:t>
            </a:r>
            <a:r>
              <a:rPr lang="fr-FR" altLang="zh-TW" dirty="0"/>
              <a:t>IEEE 802.3u </a:t>
            </a:r>
            <a:r>
              <a:rPr lang="fr-FR" altLang="zh-TW" dirty="0" smtClean="0"/>
              <a:t>Compliant</a:t>
            </a:r>
          </a:p>
          <a:p>
            <a:r>
              <a:rPr lang="fr-FR" altLang="zh-TW" dirty="0" smtClean="0"/>
              <a:t>10Base-T </a:t>
            </a:r>
            <a:r>
              <a:rPr lang="fr-FR" altLang="zh-TW" dirty="0"/>
              <a:t>IEEE 802.3 </a:t>
            </a:r>
            <a:r>
              <a:rPr lang="fr-FR" altLang="zh-TW" dirty="0" smtClean="0"/>
              <a:t>Compliant</a:t>
            </a:r>
          </a:p>
          <a:p>
            <a:r>
              <a:rPr lang="en-US" altLang="zh-TW" dirty="0"/>
              <a:t>Supports </a:t>
            </a:r>
            <a:r>
              <a:rPr lang="en-US" altLang="zh-TW" b="1" dirty="0" smtClean="0"/>
              <a:t>RGMII</a:t>
            </a:r>
          </a:p>
          <a:p>
            <a:r>
              <a:rPr lang="en-US" altLang="zh-TW" dirty="0" smtClean="0"/>
              <a:t>Supports </a:t>
            </a:r>
            <a:r>
              <a:rPr lang="en-US" altLang="zh-TW" dirty="0"/>
              <a:t>25MHz external crystal or </a:t>
            </a:r>
            <a:r>
              <a:rPr lang="en-US" altLang="zh-TW" dirty="0" smtClean="0"/>
              <a:t>OSC</a:t>
            </a:r>
          </a:p>
          <a:p>
            <a:r>
              <a:rPr lang="en-US" altLang="zh-TW" dirty="0" smtClean="0"/>
              <a:t>Provides 125MHz clock source for MAC</a:t>
            </a:r>
          </a:p>
          <a:p>
            <a:r>
              <a:rPr lang="en-US" altLang="zh-TW" dirty="0"/>
              <a:t>Power supply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4" y="4077072"/>
            <a:ext cx="7920881" cy="12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5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PHY IC-</a:t>
            </a:r>
            <a:r>
              <a:rPr lang="en-US" altLang="zh-TW" dirty="0" err="1" smtClean="0"/>
              <a:t>Realtek</a:t>
            </a:r>
            <a:r>
              <a:rPr lang="en-US" altLang="zh-TW" dirty="0" smtClean="0"/>
              <a:t> </a:t>
            </a:r>
            <a:r>
              <a:rPr lang="en-US" altLang="zh-TW" dirty="0"/>
              <a:t>RTL8211-FI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Transceiver Interface</a:t>
            </a:r>
            <a:endParaRPr lang="zh-TW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859285"/>
            <a:ext cx="8397875" cy="357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1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Maximum power consumption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MCU- ST STM32MP151C</a:t>
            </a:r>
            <a:endParaRPr lang="en-US" altLang="zh-TW" dirty="0"/>
          </a:p>
          <a:p>
            <a:pPr lvl="1"/>
            <a:r>
              <a:rPr lang="en-US" altLang="zh-TW" dirty="0" smtClean="0"/>
              <a:t>VDD/VDDA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3.3Vx440mA=1.452W</a:t>
            </a:r>
          </a:p>
          <a:p>
            <a:pPr lvl="1"/>
            <a:r>
              <a:rPr lang="en-US" altLang="zh-TW" dirty="0" smtClean="0"/>
              <a:t>VDDCORE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1.2Vx1500mA=1.8W</a:t>
            </a:r>
          </a:p>
          <a:p>
            <a:r>
              <a:rPr lang="en-US" altLang="zh-TW" dirty="0" smtClean="0"/>
              <a:t>DDR3L- </a:t>
            </a:r>
            <a:r>
              <a:rPr lang="en-US" altLang="zh-TW" dirty="0" err="1" smtClean="0"/>
              <a:t>WinBond</a:t>
            </a:r>
            <a:r>
              <a:rPr lang="en-US" altLang="zh-TW" dirty="0" smtClean="0"/>
              <a:t> W634GU6NB</a:t>
            </a:r>
            <a:r>
              <a:rPr lang="en-US" altLang="zh-TW" dirty="0"/>
              <a:t> x2 (For 32-bit </a:t>
            </a:r>
            <a:r>
              <a:rPr lang="en-US" altLang="zh-TW" dirty="0" smtClean="0"/>
              <a:t>bandwidth)</a:t>
            </a:r>
          </a:p>
          <a:p>
            <a:pPr lvl="1"/>
            <a:r>
              <a:rPr lang="en-US" altLang="zh-TW" dirty="0" smtClean="0"/>
              <a:t>VDDQ_DDR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1.35Vx590mA=0.797W</a:t>
            </a:r>
          </a:p>
          <a:p>
            <a:r>
              <a:rPr lang="en-US" altLang="zh-TW" dirty="0" smtClean="0"/>
              <a:t>PHY IC- </a:t>
            </a:r>
            <a:r>
              <a:rPr lang="en-US" altLang="zh-TW" dirty="0" err="1" smtClean="0"/>
              <a:t>Realtek</a:t>
            </a:r>
            <a:r>
              <a:rPr lang="en-US" altLang="zh-TW" dirty="0" smtClean="0"/>
              <a:t> RTL8211-FI</a:t>
            </a:r>
          </a:p>
          <a:p>
            <a:pPr lvl="1"/>
            <a:r>
              <a:rPr lang="en-US" altLang="zh-TW" dirty="0" smtClean="0"/>
              <a:t>VDD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3.3Vx1000mA=3.3W</a:t>
            </a:r>
            <a:r>
              <a:rPr lang="zh-TW" altLang="en-US" dirty="0" smtClean="0"/>
              <a:t> </a:t>
            </a:r>
            <a:r>
              <a:rPr lang="en-US" altLang="zh-TW" dirty="0" smtClean="0"/>
              <a:t>(Not continuous)</a:t>
            </a:r>
          </a:p>
          <a:p>
            <a:r>
              <a:rPr lang="en-US" altLang="zh-TW" dirty="0" smtClean="0"/>
              <a:t>Maximum power consumption</a:t>
            </a:r>
            <a:r>
              <a:rPr lang="zh-TW" altLang="en-US" dirty="0" smtClean="0"/>
              <a:t>：</a:t>
            </a:r>
            <a:r>
              <a:rPr lang="en-US" altLang="zh-TW" dirty="0" smtClean="0"/>
              <a:t>7.35W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smtClean="0"/>
              <a:t>Maximum Power consumption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4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佈景主題">
  <a:themeElements>
    <a:clrScheme name="CPS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0032"/>
      </a:hlink>
      <a:folHlink>
        <a:srgbClr val="D50032"/>
      </a:folHlink>
    </a:clrScheme>
    <a:fontScheme name="自訂 3">
      <a:majorFont>
        <a:latin typeface="Ebrima"/>
        <a:ea typeface="微軟正黑體"/>
        <a:cs typeface=""/>
      </a:majorFont>
      <a:minorFont>
        <a:latin typeface="Ebri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13813</TotalTime>
  <Words>711</Words>
  <Application>Microsoft Office PowerPoint</Application>
  <PresentationFormat>如螢幕大小 (4:3)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3_Office 佈景主題</vt:lpstr>
      <vt:lpstr>PDU Ethernet Board (STM32MP1) Schematic</vt:lpstr>
      <vt:lpstr>Outline</vt:lpstr>
      <vt:lpstr>Function block diagram</vt:lpstr>
      <vt:lpstr>MCU-STM32MP151C</vt:lpstr>
      <vt:lpstr>MCU-STM32MP151C</vt:lpstr>
      <vt:lpstr>DDR3L-WinBond W634GU6NB</vt:lpstr>
      <vt:lpstr>PHY IC-Realtek RTL8211-FI </vt:lpstr>
      <vt:lpstr>PHY IC-Realtek RTL8211-FI </vt:lpstr>
      <vt:lpstr>Maximum power consumption</vt:lpstr>
      <vt:lpstr>Power consumption</vt:lpstr>
      <vt:lpstr>Power supplies scheme</vt:lpstr>
      <vt:lpstr>Power Management IC-STPMIC1</vt:lpstr>
      <vt:lpstr>NAND FLASH-Micron MT29F8G08ABACAH4-IT</vt:lpstr>
      <vt:lpstr>Pin header definition</vt:lpstr>
      <vt:lpstr>Verification strategy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Cyber Power Systems, Inc.</dc:creator>
  <cp:lastModifiedBy>Andrew.Lee (Datacenter)</cp:lastModifiedBy>
  <cp:revision>36</cp:revision>
  <dcterms:created xsi:type="dcterms:W3CDTF">2016-08-19T03:57:21Z</dcterms:created>
  <dcterms:modified xsi:type="dcterms:W3CDTF">2020-04-13T04:16:38Z</dcterms:modified>
  <cp:version>19v1</cp:version>
</cp:coreProperties>
</file>