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59" r:id="rId5"/>
    <p:sldId id="262" r:id="rId6"/>
    <p:sldId id="266" r:id="rId7"/>
    <p:sldId id="264" r:id="rId8"/>
    <p:sldId id="265" r:id="rId9"/>
    <p:sldId id="258" r:id="rId10"/>
    <p:sldId id="261" r:id="rId11"/>
    <p:sldId id="260" r:id="rId12"/>
    <p:sldId id="267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77321" autoAdjust="0"/>
  </p:normalViewPr>
  <p:slideViewPr>
    <p:cSldViewPr snapToGrid="0">
      <p:cViewPr>
        <p:scale>
          <a:sx n="85" d="100"/>
          <a:sy n="85" d="100"/>
        </p:scale>
        <p:origin x="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7D0BA-AF13-419D-9E92-C286F322123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71D95F-71DE-48C6-A058-2C51A739AA3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https://promptengineering.rocks</a:t>
          </a:r>
          <a:endParaRPr lang="en-US"/>
        </a:p>
      </dgm:t>
    </dgm:pt>
    <dgm:pt modelId="{C277BA2B-E8B2-4BBF-9CA9-171703594228}" type="parTrans" cxnId="{5E0C10BE-3174-441F-B828-A893FB4D7F1E}">
      <dgm:prSet/>
      <dgm:spPr/>
      <dgm:t>
        <a:bodyPr/>
        <a:lstStyle/>
        <a:p>
          <a:endParaRPr lang="en-US"/>
        </a:p>
      </dgm:t>
    </dgm:pt>
    <dgm:pt modelId="{6DBC85EE-C296-4809-B4E4-5191EB986CBA}" type="sibTrans" cxnId="{5E0C10BE-3174-441F-B828-A893FB4D7F1E}">
      <dgm:prSet/>
      <dgm:spPr/>
      <dgm:t>
        <a:bodyPr/>
        <a:lstStyle/>
        <a:p>
          <a:endParaRPr lang="en-US"/>
        </a:p>
      </dgm:t>
    </dgm:pt>
    <dgm:pt modelId="{79DAE9EA-A13E-47D5-A419-6E663083B38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YouTube Chat</a:t>
          </a:r>
          <a:endParaRPr lang="en-US"/>
        </a:p>
      </dgm:t>
    </dgm:pt>
    <dgm:pt modelId="{37F831F7-D6D6-4AB6-90F8-4D8043928CB0}" type="parTrans" cxnId="{83882F68-FA61-4588-834D-C141E00313B4}">
      <dgm:prSet/>
      <dgm:spPr/>
      <dgm:t>
        <a:bodyPr/>
        <a:lstStyle/>
        <a:p>
          <a:endParaRPr lang="en-US"/>
        </a:p>
      </dgm:t>
    </dgm:pt>
    <dgm:pt modelId="{7BD53D32-F613-4E53-BB3C-4D9BFA116B6A}" type="sibTrans" cxnId="{83882F68-FA61-4588-834D-C141E00313B4}">
      <dgm:prSet/>
      <dgm:spPr/>
      <dgm:t>
        <a:bodyPr/>
        <a:lstStyle/>
        <a:p>
          <a:endParaRPr lang="en-US"/>
        </a:p>
      </dgm:t>
    </dgm:pt>
    <dgm:pt modelId="{CCBB5650-0263-4AA7-977B-4CDD76FBE51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Twitter @PromptEngConf #PromptEngConf</a:t>
          </a:r>
          <a:endParaRPr lang="en-US" dirty="0"/>
        </a:p>
      </dgm:t>
    </dgm:pt>
    <dgm:pt modelId="{FBA7AD40-43C5-4D92-A05D-B028649BF589}" type="parTrans" cxnId="{3D9DE14A-678D-468A-84EF-4D26DD21EF3B}">
      <dgm:prSet/>
      <dgm:spPr/>
      <dgm:t>
        <a:bodyPr/>
        <a:lstStyle/>
        <a:p>
          <a:endParaRPr lang="en-US"/>
        </a:p>
      </dgm:t>
    </dgm:pt>
    <dgm:pt modelId="{1BDC1100-FCE8-4476-8E77-93754AB11ED1}" type="sibTrans" cxnId="{3D9DE14A-678D-468A-84EF-4D26DD21EF3B}">
      <dgm:prSet/>
      <dgm:spPr/>
      <dgm:t>
        <a:bodyPr/>
        <a:lstStyle/>
        <a:p>
          <a:endParaRPr lang="en-US"/>
        </a:p>
      </dgm:t>
    </dgm:pt>
    <dgm:pt modelId="{0CD05E51-1A7B-4410-A5DC-585C6262D1C1}" type="pres">
      <dgm:prSet presAssocID="{AC77D0BA-AF13-419D-9E92-C286F3221231}" presName="root" presStyleCnt="0">
        <dgm:presLayoutVars>
          <dgm:dir/>
          <dgm:resizeHandles val="exact"/>
        </dgm:presLayoutVars>
      </dgm:prSet>
      <dgm:spPr/>
    </dgm:pt>
    <dgm:pt modelId="{8828FE00-7DB8-447A-854F-09BA25A50C74}" type="pres">
      <dgm:prSet presAssocID="{F571D95F-71DE-48C6-A058-2C51A739AA39}" presName="compNode" presStyleCnt="0"/>
      <dgm:spPr/>
    </dgm:pt>
    <dgm:pt modelId="{185B2708-D306-4209-8655-9E985C781EE8}" type="pres">
      <dgm:prSet presAssocID="{F571D95F-71DE-48C6-A058-2C51A739AA39}" presName="bgRect" presStyleLbl="bgShp" presStyleIdx="0" presStyleCnt="3"/>
      <dgm:spPr/>
    </dgm:pt>
    <dgm:pt modelId="{24C9A0D4-1924-4D71-A489-6F7D1819AB6E}" type="pres">
      <dgm:prSet presAssocID="{F571D95F-71DE-48C6-A058-2C51A739AA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FD018F7A-9AF4-43A5-A07C-6FB7F90D5D38}" type="pres">
      <dgm:prSet presAssocID="{F571D95F-71DE-48C6-A058-2C51A739AA39}" presName="spaceRect" presStyleCnt="0"/>
      <dgm:spPr/>
    </dgm:pt>
    <dgm:pt modelId="{D758AEEE-61E3-45D5-BBA1-15EB6BA7CC45}" type="pres">
      <dgm:prSet presAssocID="{F571D95F-71DE-48C6-A058-2C51A739AA39}" presName="parTx" presStyleLbl="revTx" presStyleIdx="0" presStyleCnt="3">
        <dgm:presLayoutVars>
          <dgm:chMax val="0"/>
          <dgm:chPref val="0"/>
        </dgm:presLayoutVars>
      </dgm:prSet>
      <dgm:spPr/>
    </dgm:pt>
    <dgm:pt modelId="{BD428FCA-4BD5-4EE2-BF55-22AD4B00DD80}" type="pres">
      <dgm:prSet presAssocID="{6DBC85EE-C296-4809-B4E4-5191EB986CBA}" presName="sibTrans" presStyleCnt="0"/>
      <dgm:spPr/>
    </dgm:pt>
    <dgm:pt modelId="{3FF2107B-8DEF-4986-AAE1-EF2B82591769}" type="pres">
      <dgm:prSet presAssocID="{79DAE9EA-A13E-47D5-A419-6E663083B389}" presName="compNode" presStyleCnt="0"/>
      <dgm:spPr/>
    </dgm:pt>
    <dgm:pt modelId="{34F92D50-9619-4A8D-9D32-D82F4E18FA1A}" type="pres">
      <dgm:prSet presAssocID="{79DAE9EA-A13E-47D5-A419-6E663083B389}" presName="bgRect" presStyleLbl="bgShp" presStyleIdx="1" presStyleCnt="3"/>
      <dgm:spPr/>
    </dgm:pt>
    <dgm:pt modelId="{3BC5339F-0170-4C5B-A2C5-307BD0300862}" type="pres">
      <dgm:prSet presAssocID="{79DAE9EA-A13E-47D5-A419-6E663083B3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DF11163-FB8E-406B-95FA-17D637625E0E}" type="pres">
      <dgm:prSet presAssocID="{79DAE9EA-A13E-47D5-A419-6E663083B389}" presName="spaceRect" presStyleCnt="0"/>
      <dgm:spPr/>
    </dgm:pt>
    <dgm:pt modelId="{40C11049-F394-44F6-A20F-21358D5F472B}" type="pres">
      <dgm:prSet presAssocID="{79DAE9EA-A13E-47D5-A419-6E663083B389}" presName="parTx" presStyleLbl="revTx" presStyleIdx="1" presStyleCnt="3">
        <dgm:presLayoutVars>
          <dgm:chMax val="0"/>
          <dgm:chPref val="0"/>
        </dgm:presLayoutVars>
      </dgm:prSet>
      <dgm:spPr/>
    </dgm:pt>
    <dgm:pt modelId="{305D4AF6-18AD-4435-BA47-0C2C88DCCAD6}" type="pres">
      <dgm:prSet presAssocID="{7BD53D32-F613-4E53-BB3C-4D9BFA116B6A}" presName="sibTrans" presStyleCnt="0"/>
      <dgm:spPr/>
    </dgm:pt>
    <dgm:pt modelId="{B5467320-5FA6-4B55-ABBC-C01E5BE2E102}" type="pres">
      <dgm:prSet presAssocID="{CCBB5650-0263-4AA7-977B-4CDD76FBE51A}" presName="compNode" presStyleCnt="0"/>
      <dgm:spPr/>
    </dgm:pt>
    <dgm:pt modelId="{F38EA75D-F6F4-4210-B472-459D31884FDB}" type="pres">
      <dgm:prSet presAssocID="{CCBB5650-0263-4AA7-977B-4CDD76FBE51A}" presName="bgRect" presStyleLbl="bgShp" presStyleIdx="2" presStyleCnt="3"/>
      <dgm:spPr/>
    </dgm:pt>
    <dgm:pt modelId="{25612F89-58E4-47D7-9D86-B8B247BFD80F}" type="pres">
      <dgm:prSet presAssocID="{CCBB5650-0263-4AA7-977B-4CDD76FBE5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2259F487-936B-4B9E-9130-B44E163259BF}" type="pres">
      <dgm:prSet presAssocID="{CCBB5650-0263-4AA7-977B-4CDD76FBE51A}" presName="spaceRect" presStyleCnt="0"/>
      <dgm:spPr/>
    </dgm:pt>
    <dgm:pt modelId="{195C1436-E5C6-40E2-A1D0-11D060604156}" type="pres">
      <dgm:prSet presAssocID="{CCBB5650-0263-4AA7-977B-4CDD76FBE51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2E7AC0E-CD36-480F-9DAE-445FC0B1CFA7}" type="presOf" srcId="{CCBB5650-0263-4AA7-977B-4CDD76FBE51A}" destId="{195C1436-E5C6-40E2-A1D0-11D060604156}" srcOrd="0" destOrd="0" presId="urn:microsoft.com/office/officeart/2018/2/layout/IconVerticalSolidList"/>
    <dgm:cxn modelId="{7EC58D1C-7726-429E-82DC-EE15D3B31DC5}" type="presOf" srcId="{AC77D0BA-AF13-419D-9E92-C286F3221231}" destId="{0CD05E51-1A7B-4410-A5DC-585C6262D1C1}" srcOrd="0" destOrd="0" presId="urn:microsoft.com/office/officeart/2018/2/layout/IconVerticalSolidList"/>
    <dgm:cxn modelId="{38E20C46-ACBB-4B5E-9F4B-774C3FB17219}" type="presOf" srcId="{79DAE9EA-A13E-47D5-A419-6E663083B389}" destId="{40C11049-F394-44F6-A20F-21358D5F472B}" srcOrd="0" destOrd="0" presId="urn:microsoft.com/office/officeart/2018/2/layout/IconVerticalSolidList"/>
    <dgm:cxn modelId="{83882F68-FA61-4588-834D-C141E00313B4}" srcId="{AC77D0BA-AF13-419D-9E92-C286F3221231}" destId="{79DAE9EA-A13E-47D5-A419-6E663083B389}" srcOrd="1" destOrd="0" parTransId="{37F831F7-D6D6-4AB6-90F8-4D8043928CB0}" sibTransId="{7BD53D32-F613-4E53-BB3C-4D9BFA116B6A}"/>
    <dgm:cxn modelId="{3D9DE14A-678D-468A-84EF-4D26DD21EF3B}" srcId="{AC77D0BA-AF13-419D-9E92-C286F3221231}" destId="{CCBB5650-0263-4AA7-977B-4CDD76FBE51A}" srcOrd="2" destOrd="0" parTransId="{FBA7AD40-43C5-4D92-A05D-B028649BF589}" sibTransId="{1BDC1100-FCE8-4476-8E77-93754AB11ED1}"/>
    <dgm:cxn modelId="{5E0C10BE-3174-441F-B828-A893FB4D7F1E}" srcId="{AC77D0BA-AF13-419D-9E92-C286F3221231}" destId="{F571D95F-71DE-48C6-A058-2C51A739AA39}" srcOrd="0" destOrd="0" parTransId="{C277BA2B-E8B2-4BBF-9CA9-171703594228}" sibTransId="{6DBC85EE-C296-4809-B4E4-5191EB986CBA}"/>
    <dgm:cxn modelId="{57F175FE-95E7-4A4A-8A57-BB5AE75586F5}" type="presOf" srcId="{F571D95F-71DE-48C6-A058-2C51A739AA39}" destId="{D758AEEE-61E3-45D5-BBA1-15EB6BA7CC45}" srcOrd="0" destOrd="0" presId="urn:microsoft.com/office/officeart/2018/2/layout/IconVerticalSolidList"/>
    <dgm:cxn modelId="{31721710-3CF3-49BD-93F2-3EB544C97B15}" type="presParOf" srcId="{0CD05E51-1A7B-4410-A5DC-585C6262D1C1}" destId="{8828FE00-7DB8-447A-854F-09BA25A50C74}" srcOrd="0" destOrd="0" presId="urn:microsoft.com/office/officeart/2018/2/layout/IconVerticalSolidList"/>
    <dgm:cxn modelId="{6F47688A-3D67-4339-AFDE-1AEAED98E69C}" type="presParOf" srcId="{8828FE00-7DB8-447A-854F-09BA25A50C74}" destId="{185B2708-D306-4209-8655-9E985C781EE8}" srcOrd="0" destOrd="0" presId="urn:microsoft.com/office/officeart/2018/2/layout/IconVerticalSolidList"/>
    <dgm:cxn modelId="{DFD382D2-5AD6-4AFE-A83A-7A36F8822FF1}" type="presParOf" srcId="{8828FE00-7DB8-447A-854F-09BA25A50C74}" destId="{24C9A0D4-1924-4D71-A489-6F7D1819AB6E}" srcOrd="1" destOrd="0" presId="urn:microsoft.com/office/officeart/2018/2/layout/IconVerticalSolidList"/>
    <dgm:cxn modelId="{A95387F6-8D79-46C7-AB2B-B45559E9642E}" type="presParOf" srcId="{8828FE00-7DB8-447A-854F-09BA25A50C74}" destId="{FD018F7A-9AF4-43A5-A07C-6FB7F90D5D38}" srcOrd="2" destOrd="0" presId="urn:microsoft.com/office/officeart/2018/2/layout/IconVerticalSolidList"/>
    <dgm:cxn modelId="{4D6BAC96-BACE-4459-9B30-23E3C234EA92}" type="presParOf" srcId="{8828FE00-7DB8-447A-854F-09BA25A50C74}" destId="{D758AEEE-61E3-45D5-BBA1-15EB6BA7CC45}" srcOrd="3" destOrd="0" presId="urn:microsoft.com/office/officeart/2018/2/layout/IconVerticalSolidList"/>
    <dgm:cxn modelId="{5800E470-0850-44A6-B167-98D07501195A}" type="presParOf" srcId="{0CD05E51-1A7B-4410-A5DC-585C6262D1C1}" destId="{BD428FCA-4BD5-4EE2-BF55-22AD4B00DD80}" srcOrd="1" destOrd="0" presId="urn:microsoft.com/office/officeart/2018/2/layout/IconVerticalSolidList"/>
    <dgm:cxn modelId="{81DF832C-FCD6-49A3-BFE8-C234749D9CD3}" type="presParOf" srcId="{0CD05E51-1A7B-4410-A5DC-585C6262D1C1}" destId="{3FF2107B-8DEF-4986-AAE1-EF2B82591769}" srcOrd="2" destOrd="0" presId="urn:microsoft.com/office/officeart/2018/2/layout/IconVerticalSolidList"/>
    <dgm:cxn modelId="{979C7DF6-B9F3-44E0-BB47-4B5F2244BC7B}" type="presParOf" srcId="{3FF2107B-8DEF-4986-AAE1-EF2B82591769}" destId="{34F92D50-9619-4A8D-9D32-D82F4E18FA1A}" srcOrd="0" destOrd="0" presId="urn:microsoft.com/office/officeart/2018/2/layout/IconVerticalSolidList"/>
    <dgm:cxn modelId="{D782667F-E156-45C5-871B-E5648E28BBBD}" type="presParOf" srcId="{3FF2107B-8DEF-4986-AAE1-EF2B82591769}" destId="{3BC5339F-0170-4C5B-A2C5-307BD0300862}" srcOrd="1" destOrd="0" presId="urn:microsoft.com/office/officeart/2018/2/layout/IconVerticalSolidList"/>
    <dgm:cxn modelId="{B9115BF9-C7FC-4C04-8E95-23C70A1D10EE}" type="presParOf" srcId="{3FF2107B-8DEF-4986-AAE1-EF2B82591769}" destId="{2DF11163-FB8E-406B-95FA-17D637625E0E}" srcOrd="2" destOrd="0" presId="urn:microsoft.com/office/officeart/2018/2/layout/IconVerticalSolidList"/>
    <dgm:cxn modelId="{A6F1AC82-4818-45F6-91A4-A2AE4471CBC3}" type="presParOf" srcId="{3FF2107B-8DEF-4986-AAE1-EF2B82591769}" destId="{40C11049-F394-44F6-A20F-21358D5F472B}" srcOrd="3" destOrd="0" presId="urn:microsoft.com/office/officeart/2018/2/layout/IconVerticalSolidList"/>
    <dgm:cxn modelId="{B15DF9EB-144A-4359-91B7-25D4ABC4B349}" type="presParOf" srcId="{0CD05E51-1A7B-4410-A5DC-585C6262D1C1}" destId="{305D4AF6-18AD-4435-BA47-0C2C88DCCAD6}" srcOrd="3" destOrd="0" presId="urn:microsoft.com/office/officeart/2018/2/layout/IconVerticalSolidList"/>
    <dgm:cxn modelId="{6F1CCADF-8850-4222-A86A-E3F1C61588E8}" type="presParOf" srcId="{0CD05E51-1A7B-4410-A5DC-585C6262D1C1}" destId="{B5467320-5FA6-4B55-ABBC-C01E5BE2E102}" srcOrd="4" destOrd="0" presId="urn:microsoft.com/office/officeart/2018/2/layout/IconVerticalSolidList"/>
    <dgm:cxn modelId="{B6525848-A450-4784-AA66-816F4162B05C}" type="presParOf" srcId="{B5467320-5FA6-4B55-ABBC-C01E5BE2E102}" destId="{F38EA75D-F6F4-4210-B472-459D31884FDB}" srcOrd="0" destOrd="0" presId="urn:microsoft.com/office/officeart/2018/2/layout/IconVerticalSolidList"/>
    <dgm:cxn modelId="{3AE8CCE4-7288-47C9-9242-E0A2E7D5E312}" type="presParOf" srcId="{B5467320-5FA6-4B55-ABBC-C01E5BE2E102}" destId="{25612F89-58E4-47D7-9D86-B8B247BFD80F}" srcOrd="1" destOrd="0" presId="urn:microsoft.com/office/officeart/2018/2/layout/IconVerticalSolidList"/>
    <dgm:cxn modelId="{82049C4E-D91A-43F9-AA6D-53E8EACE2FF5}" type="presParOf" srcId="{B5467320-5FA6-4B55-ABBC-C01E5BE2E102}" destId="{2259F487-936B-4B9E-9130-B44E163259BF}" srcOrd="2" destOrd="0" presId="urn:microsoft.com/office/officeart/2018/2/layout/IconVerticalSolidList"/>
    <dgm:cxn modelId="{9D56941D-CB09-48D0-AE98-98D2AEA796E1}" type="presParOf" srcId="{B5467320-5FA6-4B55-ABBC-C01E5BE2E102}" destId="{195C1436-E5C6-40E2-A1D0-11D0606041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B2708-D306-4209-8655-9E985C781EE8}">
      <dsp:nvSpPr>
        <dsp:cNvPr id="0" name=""/>
        <dsp:cNvSpPr/>
      </dsp:nvSpPr>
      <dsp:spPr>
        <a:xfrm>
          <a:off x="0" y="331"/>
          <a:ext cx="6929053" cy="7758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9A0D4-1924-4D71-A489-6F7D1819AB6E}">
      <dsp:nvSpPr>
        <dsp:cNvPr id="0" name=""/>
        <dsp:cNvSpPr/>
      </dsp:nvSpPr>
      <dsp:spPr>
        <a:xfrm>
          <a:off x="234686" y="174891"/>
          <a:ext cx="426702" cy="4267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8AEEE-61E3-45D5-BBA1-15EB6BA7CC45}">
      <dsp:nvSpPr>
        <dsp:cNvPr id="0" name=""/>
        <dsp:cNvSpPr/>
      </dsp:nvSpPr>
      <dsp:spPr>
        <a:xfrm>
          <a:off x="896075" y="331"/>
          <a:ext cx="6032977" cy="775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08" tIns="82108" rIns="82108" bIns="8210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https://promptengineering.rocks</a:t>
          </a:r>
          <a:endParaRPr lang="en-US" sz="2400" kern="1200"/>
        </a:p>
      </dsp:txBody>
      <dsp:txXfrm>
        <a:off x="896075" y="331"/>
        <a:ext cx="6032977" cy="775822"/>
      </dsp:txXfrm>
    </dsp:sp>
    <dsp:sp modelId="{34F92D50-9619-4A8D-9D32-D82F4E18FA1A}">
      <dsp:nvSpPr>
        <dsp:cNvPr id="0" name=""/>
        <dsp:cNvSpPr/>
      </dsp:nvSpPr>
      <dsp:spPr>
        <a:xfrm>
          <a:off x="0" y="970109"/>
          <a:ext cx="6929053" cy="7758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5339F-0170-4C5B-A2C5-307BD0300862}">
      <dsp:nvSpPr>
        <dsp:cNvPr id="0" name=""/>
        <dsp:cNvSpPr/>
      </dsp:nvSpPr>
      <dsp:spPr>
        <a:xfrm>
          <a:off x="234686" y="1144669"/>
          <a:ext cx="426702" cy="4267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11049-F394-44F6-A20F-21358D5F472B}">
      <dsp:nvSpPr>
        <dsp:cNvPr id="0" name=""/>
        <dsp:cNvSpPr/>
      </dsp:nvSpPr>
      <dsp:spPr>
        <a:xfrm>
          <a:off x="896075" y="970109"/>
          <a:ext cx="6032977" cy="775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08" tIns="82108" rIns="82108" bIns="8210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YouTube Chat</a:t>
          </a:r>
          <a:endParaRPr lang="en-US" sz="2400" kern="1200"/>
        </a:p>
      </dsp:txBody>
      <dsp:txXfrm>
        <a:off x="896075" y="970109"/>
        <a:ext cx="6032977" cy="775822"/>
      </dsp:txXfrm>
    </dsp:sp>
    <dsp:sp modelId="{F38EA75D-F6F4-4210-B472-459D31884FDB}">
      <dsp:nvSpPr>
        <dsp:cNvPr id="0" name=""/>
        <dsp:cNvSpPr/>
      </dsp:nvSpPr>
      <dsp:spPr>
        <a:xfrm>
          <a:off x="0" y="1939887"/>
          <a:ext cx="6929053" cy="7758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12F89-58E4-47D7-9D86-B8B247BFD80F}">
      <dsp:nvSpPr>
        <dsp:cNvPr id="0" name=""/>
        <dsp:cNvSpPr/>
      </dsp:nvSpPr>
      <dsp:spPr>
        <a:xfrm>
          <a:off x="234686" y="2114447"/>
          <a:ext cx="426702" cy="4267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C1436-E5C6-40E2-A1D0-11D060604156}">
      <dsp:nvSpPr>
        <dsp:cNvPr id="0" name=""/>
        <dsp:cNvSpPr/>
      </dsp:nvSpPr>
      <dsp:spPr>
        <a:xfrm>
          <a:off x="896075" y="1939887"/>
          <a:ext cx="6032977" cy="775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08" tIns="82108" rIns="82108" bIns="8210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Twitter @PromptEngConf #PromptEngConf</a:t>
          </a:r>
          <a:endParaRPr lang="en-US" sz="2400" kern="1200" dirty="0"/>
        </a:p>
      </dsp:txBody>
      <dsp:txXfrm>
        <a:off x="896075" y="1939887"/>
        <a:ext cx="6032977" cy="775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6D27A-BE2F-425D-B30F-36EE662E4DC6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C2D67-959B-4B3A-B179-DB16DDE6D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09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C2D67-959B-4B3A-B179-DB16DDE6D1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373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C2D67-959B-4B3A-B179-DB16DDE6D1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813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C2D67-959B-4B3A-B179-DB16DDE6D1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14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C2D67-959B-4B3A-B179-DB16DDE6D1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386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C2D67-959B-4B3A-B179-DB16DDE6D1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751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C2D67-959B-4B3A-B179-DB16DDE6D1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51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Maxim, Erich, 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C2D67-959B-4B3A-B179-DB16DDE6D1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51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C2D67-959B-4B3A-B179-DB16DDE6D1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20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C2D67-959B-4B3A-B179-DB16DDE6D1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884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C2D67-959B-4B3A-B179-DB16DDE6D1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82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Erich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C2D67-959B-4B3A-B179-DB16DDE6D1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357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Erich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C2D67-959B-4B3A-B179-DB16DDE6D1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137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Erich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C2D67-959B-4B3A-B179-DB16DDE6D1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07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97BA-A795-5BD1-057E-379D383BC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17226-346F-B31D-9950-F938890C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2B8AA-E8AF-4EBA-4620-25653D14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3FE-74B5-4BFD-B444-032474064E0F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E27C3-4082-CC5E-6C85-002CC7C9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77459-420D-06AA-1EDD-5BA4BD2B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53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F970-BA28-787E-A157-FE281F90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1A244-65D9-28EC-AE5C-398A9980D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83160-CF6E-31E0-4148-70B78AD4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3FE-74B5-4BFD-B444-032474064E0F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D14FD-7650-DB09-B0E2-CE833272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902C-4FB0-9BA0-2F17-00AAAB4D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41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C289A6-AD50-0EFC-4CC0-F0CEB4EDF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3720A-0E20-1955-5283-82F0B75B2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53D64-2ECD-A22B-2AB1-E51105D9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3FE-74B5-4BFD-B444-032474064E0F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10B00-992E-04A6-C352-06E166EA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3B109-468C-E9C7-9E7A-FD27FB02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22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F47D-AD34-BC3A-A365-F46F522E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A474D-FAE6-9CA8-E25D-2FBF33EF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C57F-1C4B-C2B9-0BB5-88AF07BF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3FE-74B5-4BFD-B444-032474064E0F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0B208-C0F9-9BF9-C8B5-C260C43D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F80B9-14B4-4371-C374-3D774614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39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4A1F-4BF9-56A5-8682-8AE77EF6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93A98-E48C-1A0E-D350-D35FB8113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886DA-06AC-F2A8-BE47-FF8BEDEC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3FE-74B5-4BFD-B444-032474064E0F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9BF3A-319D-212F-972E-3B327271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2EB74-6FC5-847F-0916-2B3DA98B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92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9652-1AA7-ABA5-9977-F98A268D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92B39-7028-FBA8-0FBD-5D59B95BA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9E24E-1A8E-9480-5573-5D6C54BA7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70EFC-F4C0-E606-712C-9C86A9DC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3FE-74B5-4BFD-B444-032474064E0F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1E471-1723-2A64-E342-59FCA4C5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E47B5-B49B-889F-0AC3-773DFDAE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26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8767-42DB-BED0-28BA-92CC7CB8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193A0-788D-2E43-C22E-7E8A8F3B3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79EB7-DFE9-A819-A6A7-AA892704C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06F61-D64B-2A8C-6A40-B69CB93EB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EBA9E-CFD6-D651-2E50-68C86A7D3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701D1-E57E-6585-306B-44C7833C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3FE-74B5-4BFD-B444-032474064E0F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45432-72FA-28E2-EA8D-7FB51265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02F83-C57E-8649-FCCD-6F892C34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31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2703-F2EB-E913-8EA8-72C10184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183BD-1636-A16E-A0F2-A69362CB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3FE-74B5-4BFD-B444-032474064E0F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ADD39-17B3-33FF-50C1-B03EDCDA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41073-94E2-3424-14EF-6940C972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03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75A53-1D16-9FA4-9DE2-1CEE7899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3FE-74B5-4BFD-B444-032474064E0F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E79A3-D3D4-6E66-D435-C8C218E3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ECD7F-E53D-836F-C095-CEB066A6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48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196C-A719-8813-594C-C5A7DE2E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CD04-B898-B183-26ED-0DAC0851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19546-C9FF-362B-7496-3D0743508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8B660-1A37-60E5-E635-0BDA4F4C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3FE-74B5-4BFD-B444-032474064E0F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31CBD-8CF2-2EEA-85FE-AFACE364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12C75-657B-D508-B312-34442BA9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81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17F7-CBB9-0BF0-B1D9-E9E290B2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A4A8A-51E3-3ABB-3F28-ED64AD549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ECD34-C028-CA57-6A42-6959CFC0E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661B1-873E-1C5A-7580-8CC3CB9C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3FE-74B5-4BFD-B444-032474064E0F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4F744-F508-008E-5946-A725B241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26FE4-4CA3-CC14-2EC7-F39DD71D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0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C0AA7-93CD-021C-FA97-945F994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EA678-E6B2-ACB5-7391-6D14644C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04281-F779-F120-89E7-BF4FE47F9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803FE-74B5-4BFD-B444-032474064E0F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D4216-E5A5-4234-8128-321279F12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B4F20-A4FD-BDA9-7A72-5AEA83157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84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rompt-conf-track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romptEngCon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ello@promptengineering.rock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for a conference&#10;&#10;Description automatically generated">
            <a:extLst>
              <a:ext uri="{FF2B5EF4-FFF2-40B4-BE49-F238E27FC236}">
                <a16:creationId xmlns:a16="http://schemas.microsoft.com/office/drawing/2014/main" id="{18D0A045-83E6-871A-9913-167CB81E5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8F551D-BD0C-02A7-49B6-06C34001B3F9}"/>
              </a:ext>
            </a:extLst>
          </p:cNvPr>
          <p:cNvSpPr txBox="1"/>
          <p:nvPr/>
        </p:nvSpPr>
        <p:spPr>
          <a:xfrm>
            <a:off x="3179978" y="5849007"/>
            <a:ext cx="5832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6"/>
                </a:solidFill>
              </a:rPr>
              <a:t>We start in a few moments…</a:t>
            </a:r>
          </a:p>
        </p:txBody>
      </p:sp>
    </p:spTree>
    <p:extLst>
      <p:ext uri="{BB962C8B-B14F-4D97-AF65-F5344CB8AC3E}">
        <p14:creationId xmlns:p14="http://schemas.microsoft.com/office/powerpoint/2010/main" val="153899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97AE-1FAE-10DF-2890-16F7C12F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6603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Synthminds</a:t>
            </a:r>
            <a:r>
              <a:rPr lang="en-GB" dirty="0"/>
              <a:t> AI is a full-service AI agency offering consulting, training, and results-driven solutions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3013E-A9AD-E4DC-0620-C7D7865BC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1551" y="500102"/>
            <a:ext cx="2928898" cy="2928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810EBC-6238-5584-60A7-0E87C7643229}"/>
              </a:ext>
            </a:extLst>
          </p:cNvPr>
          <p:cNvSpPr txBox="1"/>
          <p:nvPr/>
        </p:nvSpPr>
        <p:spPr>
          <a:xfrm>
            <a:off x="3047342" y="5929579"/>
            <a:ext cx="6097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https://synthminds.ai</a:t>
            </a:r>
          </a:p>
        </p:txBody>
      </p:sp>
    </p:spTree>
    <p:extLst>
      <p:ext uri="{BB962C8B-B14F-4D97-AF65-F5344CB8AC3E}">
        <p14:creationId xmlns:p14="http://schemas.microsoft.com/office/powerpoint/2010/main" val="279370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97AE-1FAE-10DF-2890-16F7C12F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6603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Test, deploy, and manage your prompts with </a:t>
            </a:r>
            <a:r>
              <a:rPr lang="en-GB" dirty="0" err="1"/>
              <a:t>PromptHub</a:t>
            </a:r>
            <a:r>
              <a:rPr lang="en-GB" dirty="0"/>
              <a:t>, a prompt management tool built for teams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3013E-A9AD-E4DC-0620-C7D7865BC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6934" y="303699"/>
            <a:ext cx="4738132" cy="4738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810EBC-6238-5584-60A7-0E87C7643229}"/>
              </a:ext>
            </a:extLst>
          </p:cNvPr>
          <p:cNvSpPr txBox="1"/>
          <p:nvPr/>
        </p:nvSpPr>
        <p:spPr>
          <a:xfrm>
            <a:off x="3047342" y="5929579"/>
            <a:ext cx="6097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https://prompthub.us</a:t>
            </a:r>
          </a:p>
        </p:txBody>
      </p:sp>
    </p:spTree>
    <p:extLst>
      <p:ext uri="{BB962C8B-B14F-4D97-AF65-F5344CB8AC3E}">
        <p14:creationId xmlns:p14="http://schemas.microsoft.com/office/powerpoint/2010/main" val="319442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97AE-1FAE-10DF-2890-16F7C12F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660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Podcast about unlocking AI’s Revolutionary Potential through Prompt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3013E-A9AD-E4DC-0620-C7D7865BC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7072" y="840723"/>
            <a:ext cx="2457856" cy="24578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810EBC-6238-5584-60A7-0E87C7643229}"/>
              </a:ext>
            </a:extLst>
          </p:cNvPr>
          <p:cNvSpPr txBox="1"/>
          <p:nvPr/>
        </p:nvSpPr>
        <p:spPr>
          <a:xfrm>
            <a:off x="3047342" y="5929579"/>
            <a:ext cx="6097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@ Spotify</a:t>
            </a:r>
          </a:p>
        </p:txBody>
      </p:sp>
    </p:spTree>
    <p:extLst>
      <p:ext uri="{BB962C8B-B14F-4D97-AF65-F5344CB8AC3E}">
        <p14:creationId xmlns:p14="http://schemas.microsoft.com/office/powerpoint/2010/main" val="160423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0BAA60-2427-3382-CB14-81FCD2896A69}"/>
              </a:ext>
            </a:extLst>
          </p:cNvPr>
          <p:cNvSpPr txBox="1"/>
          <p:nvPr/>
        </p:nvSpPr>
        <p:spPr>
          <a:xfrm>
            <a:off x="2213019" y="307767"/>
            <a:ext cx="7765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>
                <a:solidFill>
                  <a:schemeClr val="accent1"/>
                </a:solidFill>
              </a:rPr>
              <a:t>Community partners</a:t>
            </a:r>
            <a:endParaRPr lang="en-GB" sz="3600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31E19-375F-FD8F-135E-07668AEC8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906" y="1302388"/>
            <a:ext cx="6402187" cy="518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2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1E8018D-D29A-4B9D-BF9C-9F4D7BA1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CC31B4-8FB0-CA77-C63B-E0DFE8BE0DEF}"/>
              </a:ext>
            </a:extLst>
          </p:cNvPr>
          <p:cNvSpPr txBox="1"/>
          <p:nvPr/>
        </p:nvSpPr>
        <p:spPr>
          <a:xfrm>
            <a:off x="2213019" y="307767"/>
            <a:ext cx="7765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What’s next?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EE390-0EEE-494A-6B73-12700D7364DF}"/>
              </a:ext>
            </a:extLst>
          </p:cNvPr>
          <p:cNvSpPr txBox="1"/>
          <p:nvPr/>
        </p:nvSpPr>
        <p:spPr>
          <a:xfrm>
            <a:off x="915402" y="1432806"/>
            <a:ext cx="23871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Track 1</a:t>
            </a:r>
          </a:p>
          <a:p>
            <a:r>
              <a:rPr lang="en-GB" sz="2400" dirty="0"/>
              <a:t>(starts here)</a:t>
            </a: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1182A-B3D3-F7B1-96BF-DD8AE5386078}"/>
              </a:ext>
            </a:extLst>
          </p:cNvPr>
          <p:cNvSpPr txBox="1"/>
          <p:nvPr/>
        </p:nvSpPr>
        <p:spPr>
          <a:xfrm>
            <a:off x="915402" y="4250749"/>
            <a:ext cx="40688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Track 2</a:t>
            </a:r>
          </a:p>
          <a:p>
            <a:r>
              <a:rPr lang="en-GB" dirty="0">
                <a:solidFill>
                  <a:schemeClr val="accent1"/>
                </a:solidFill>
                <a:hlinkClick r:id="rId3"/>
              </a:rPr>
              <a:t>https://bit.ly/prompt-conf-track2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FC91F-BE25-7012-DAC1-E0CA79868174}"/>
              </a:ext>
            </a:extLst>
          </p:cNvPr>
          <p:cNvSpPr txBox="1"/>
          <p:nvPr/>
        </p:nvSpPr>
        <p:spPr>
          <a:xfrm>
            <a:off x="5592334" y="1432807"/>
            <a:ext cx="61009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Prompt Engineering: Democratising learning of AI - experiences from the University of Oxford</a:t>
            </a:r>
          </a:p>
          <a:p>
            <a:r>
              <a:rPr lang="en-GB" sz="2400" i="1" dirty="0"/>
              <a:t>by </a:t>
            </a:r>
            <a:r>
              <a:rPr lang="en-GB" sz="2400" b="0" i="1" u="none" strike="noStrike" dirty="0">
                <a:solidFill>
                  <a:srgbClr val="337AB7"/>
                </a:solidFill>
                <a:effectLst/>
                <a:latin typeface="open sans" panose="020B0606030504020204" pitchFamily="34" charset="0"/>
              </a:rPr>
              <a:t>Ajit </a:t>
            </a:r>
            <a:r>
              <a:rPr lang="en-GB" sz="2400" b="0" i="1" u="none" strike="noStrike" dirty="0" err="1">
                <a:solidFill>
                  <a:srgbClr val="337AB7"/>
                </a:solidFill>
                <a:effectLst/>
                <a:latin typeface="open sans" panose="020B0606030504020204" pitchFamily="34" charset="0"/>
              </a:rPr>
              <a:t>Jaokar</a:t>
            </a:r>
            <a:endParaRPr lang="en-GB" sz="2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9B0EA-F30A-3678-D96E-756B051EB4A9}"/>
              </a:ext>
            </a:extLst>
          </p:cNvPr>
          <p:cNvSpPr txBox="1"/>
          <p:nvPr/>
        </p:nvSpPr>
        <p:spPr>
          <a:xfrm>
            <a:off x="5537617" y="4250749"/>
            <a:ext cx="6100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Navigating the Evolution of Prompt Engineering</a:t>
            </a:r>
          </a:p>
          <a:p>
            <a:r>
              <a:rPr lang="en-GB" sz="2400" i="1" dirty="0"/>
              <a:t>by </a:t>
            </a:r>
            <a:r>
              <a:rPr lang="en-GB" sz="2400" b="0" i="1" u="none" strike="noStrike" dirty="0">
                <a:solidFill>
                  <a:srgbClr val="337AB7"/>
                </a:solidFill>
                <a:effectLst/>
                <a:latin typeface="open sans" panose="020B0606030504020204" pitchFamily="34" charset="0"/>
              </a:rPr>
              <a:t>Stephen </a:t>
            </a:r>
            <a:r>
              <a:rPr lang="en-GB" sz="2400" b="0" i="1" u="none" strike="noStrike" dirty="0" err="1">
                <a:solidFill>
                  <a:srgbClr val="337AB7"/>
                </a:solidFill>
                <a:effectLst/>
                <a:latin typeface="open sans" panose="020B0606030504020204" pitchFamily="34" charset="0"/>
              </a:rPr>
              <a:t>Perin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216440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697AE-1FAE-10DF-2890-16F7C12F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Welcome to the world’s first conference about</a:t>
            </a:r>
            <a:br>
              <a:rPr lang="en-US" sz="4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Prompt Engineering!</a:t>
            </a:r>
          </a:p>
        </p:txBody>
      </p:sp>
      <p:pic>
        <p:nvPicPr>
          <p:cNvPr id="5" name="Content Placeholder 4" descr="A close-up of a logo&#10;&#10;Description automatically generated">
            <a:extLst>
              <a:ext uri="{FF2B5EF4-FFF2-40B4-BE49-F238E27FC236}">
                <a16:creationId xmlns:a16="http://schemas.microsoft.com/office/drawing/2014/main" id="{B7107A63-1BAA-E961-10D7-3D737DFBD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701" y="1408317"/>
            <a:ext cx="6710598" cy="256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6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42E98-2C4B-748E-584B-81142FBE7CCA}"/>
              </a:ext>
            </a:extLst>
          </p:cNvPr>
          <p:cNvGrpSpPr/>
          <p:nvPr/>
        </p:nvGrpSpPr>
        <p:grpSpPr>
          <a:xfrm>
            <a:off x="891915" y="2156842"/>
            <a:ext cx="10656621" cy="2233540"/>
            <a:chOff x="1444374" y="2454057"/>
            <a:chExt cx="9303251" cy="1949884"/>
          </a:xfrm>
        </p:grpSpPr>
        <p:sp>
          <p:nvSpPr>
            <p:cNvPr id="11" name="Rectangle 10" descr="Checkmark">
              <a:extLst>
                <a:ext uri="{FF2B5EF4-FFF2-40B4-BE49-F238E27FC236}">
                  <a16:creationId xmlns:a16="http://schemas.microsoft.com/office/drawing/2014/main" id="{D6B9B05D-0C2F-4A3B-456B-04581C9D6054}"/>
                </a:ext>
              </a:extLst>
            </p:cNvPr>
            <p:cNvSpPr/>
            <p:nvPr/>
          </p:nvSpPr>
          <p:spPr>
            <a:xfrm>
              <a:off x="2009765" y="2454057"/>
              <a:ext cx="925185" cy="925185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69D407A-45F5-81ED-9693-60DA2F555BDE}"/>
                </a:ext>
              </a:extLst>
            </p:cNvPr>
            <p:cNvSpPr/>
            <p:nvPr/>
          </p:nvSpPr>
          <p:spPr>
            <a:xfrm>
              <a:off x="1444374" y="3683941"/>
              <a:ext cx="2055967" cy="720000"/>
            </a:xfrm>
            <a:custGeom>
              <a:avLst/>
              <a:gdLst>
                <a:gd name="connsiteX0" fmla="*/ 0 w 2055967"/>
                <a:gd name="connsiteY0" fmla="*/ 0 h 720000"/>
                <a:gd name="connsiteX1" fmla="*/ 2055967 w 2055967"/>
                <a:gd name="connsiteY1" fmla="*/ 0 h 720000"/>
                <a:gd name="connsiteX2" fmla="*/ 2055967 w 2055967"/>
                <a:gd name="connsiteY2" fmla="*/ 720000 h 720000"/>
                <a:gd name="connsiteX3" fmla="*/ 0 w 2055967"/>
                <a:gd name="connsiteY3" fmla="*/ 720000 h 720000"/>
                <a:gd name="connsiteX4" fmla="*/ 0 w 2055967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5967" h="720000">
                  <a:moveTo>
                    <a:pt x="0" y="0"/>
                  </a:moveTo>
                  <a:lnTo>
                    <a:pt x="2055967" y="0"/>
                  </a:lnTo>
                  <a:lnTo>
                    <a:pt x="2055967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405829"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Confirming Prompt Engineering as an emerging discipline and an important skill</a:t>
              </a:r>
              <a:br>
                <a:rPr lang="en-GB" sz="1600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</a:br>
              <a:endParaRPr lang="en-US" sz="2000" kern="1200" dirty="0"/>
            </a:p>
          </p:txBody>
        </p:sp>
        <p:sp>
          <p:nvSpPr>
            <p:cNvPr id="13" name="Rectangle 12" descr="Programmer">
              <a:extLst>
                <a:ext uri="{FF2B5EF4-FFF2-40B4-BE49-F238E27FC236}">
                  <a16:creationId xmlns:a16="http://schemas.microsoft.com/office/drawing/2014/main" id="{3953B75C-A1A4-1B86-D3CD-712DC27AA0AA}"/>
                </a:ext>
              </a:extLst>
            </p:cNvPr>
            <p:cNvSpPr/>
            <p:nvPr/>
          </p:nvSpPr>
          <p:spPr>
            <a:xfrm>
              <a:off x="4425526" y="2454057"/>
              <a:ext cx="925185" cy="925185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3B775B6-83FE-4AD9-54D4-5139A42F84E2}"/>
                </a:ext>
              </a:extLst>
            </p:cNvPr>
            <p:cNvSpPr/>
            <p:nvPr/>
          </p:nvSpPr>
          <p:spPr>
            <a:xfrm>
              <a:off x="3860135" y="3683941"/>
              <a:ext cx="2055967" cy="720000"/>
            </a:xfrm>
            <a:custGeom>
              <a:avLst/>
              <a:gdLst>
                <a:gd name="connsiteX0" fmla="*/ 0 w 2055967"/>
                <a:gd name="connsiteY0" fmla="*/ 0 h 720000"/>
                <a:gd name="connsiteX1" fmla="*/ 2055967 w 2055967"/>
                <a:gd name="connsiteY1" fmla="*/ 0 h 720000"/>
                <a:gd name="connsiteX2" fmla="*/ 2055967 w 2055967"/>
                <a:gd name="connsiteY2" fmla="*/ 720000 h 720000"/>
                <a:gd name="connsiteX3" fmla="*/ 0 w 2055967"/>
                <a:gd name="connsiteY3" fmla="*/ 720000 h 720000"/>
                <a:gd name="connsiteX4" fmla="*/ 0 w 2055967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5967" h="720000">
                  <a:moveTo>
                    <a:pt x="0" y="0"/>
                  </a:moveTo>
                  <a:lnTo>
                    <a:pt x="2055967" y="0"/>
                  </a:lnTo>
                  <a:lnTo>
                    <a:pt x="2055967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405829"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Helping you to develop prompts for the production-ready applications</a:t>
              </a:r>
              <a:br>
                <a:rPr lang="en-GB" sz="16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</a:br>
              <a:endParaRPr lang="en-US" sz="2000" kern="1200"/>
            </a:p>
          </p:txBody>
        </p:sp>
        <p:sp>
          <p:nvSpPr>
            <p:cNvPr id="15" name="Rectangle 14" descr="Head with Gears">
              <a:extLst>
                <a:ext uri="{FF2B5EF4-FFF2-40B4-BE49-F238E27FC236}">
                  <a16:creationId xmlns:a16="http://schemas.microsoft.com/office/drawing/2014/main" id="{F872C71E-F1F2-443A-07C4-DCBE1E04D076}"/>
                </a:ext>
              </a:extLst>
            </p:cNvPr>
            <p:cNvSpPr/>
            <p:nvPr/>
          </p:nvSpPr>
          <p:spPr>
            <a:xfrm>
              <a:off x="6841288" y="2454057"/>
              <a:ext cx="925185" cy="925185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8EF60D-FFF5-C14A-01D0-6BA0C7BF50C3}"/>
                </a:ext>
              </a:extLst>
            </p:cNvPr>
            <p:cNvSpPr/>
            <p:nvPr/>
          </p:nvSpPr>
          <p:spPr>
            <a:xfrm>
              <a:off x="6275897" y="3683941"/>
              <a:ext cx="2055967" cy="720000"/>
            </a:xfrm>
            <a:custGeom>
              <a:avLst/>
              <a:gdLst>
                <a:gd name="connsiteX0" fmla="*/ 0 w 2055967"/>
                <a:gd name="connsiteY0" fmla="*/ 0 h 720000"/>
                <a:gd name="connsiteX1" fmla="*/ 2055967 w 2055967"/>
                <a:gd name="connsiteY1" fmla="*/ 0 h 720000"/>
                <a:gd name="connsiteX2" fmla="*/ 2055967 w 2055967"/>
                <a:gd name="connsiteY2" fmla="*/ 720000 h 720000"/>
                <a:gd name="connsiteX3" fmla="*/ 0 w 2055967"/>
                <a:gd name="connsiteY3" fmla="*/ 720000 h 720000"/>
                <a:gd name="connsiteX4" fmla="*/ 0 w 2055967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5967" h="720000">
                  <a:moveTo>
                    <a:pt x="0" y="0"/>
                  </a:moveTo>
                  <a:lnTo>
                    <a:pt x="2055967" y="0"/>
                  </a:lnTo>
                  <a:lnTo>
                    <a:pt x="2055967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405829"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Looking into the future of prompt engineering</a:t>
              </a:r>
              <a:br>
                <a:rPr lang="en-GB" sz="16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</a:br>
              <a:endParaRPr lang="en-US" sz="2000" kern="1200"/>
            </a:p>
          </p:txBody>
        </p:sp>
        <p:sp>
          <p:nvSpPr>
            <p:cNvPr id="17" name="Rectangle 16" descr="Group">
              <a:extLst>
                <a:ext uri="{FF2B5EF4-FFF2-40B4-BE49-F238E27FC236}">
                  <a16:creationId xmlns:a16="http://schemas.microsoft.com/office/drawing/2014/main" id="{699F62AE-3925-C1A5-B62A-9AC04940C809}"/>
                </a:ext>
              </a:extLst>
            </p:cNvPr>
            <p:cNvSpPr/>
            <p:nvPr/>
          </p:nvSpPr>
          <p:spPr>
            <a:xfrm>
              <a:off x="9257049" y="2454057"/>
              <a:ext cx="925185" cy="925185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124013-C7DA-0350-ACCA-2EAFF6B76097}"/>
                </a:ext>
              </a:extLst>
            </p:cNvPr>
            <p:cNvSpPr/>
            <p:nvPr/>
          </p:nvSpPr>
          <p:spPr>
            <a:xfrm>
              <a:off x="8691658" y="3683941"/>
              <a:ext cx="2055967" cy="720000"/>
            </a:xfrm>
            <a:custGeom>
              <a:avLst/>
              <a:gdLst>
                <a:gd name="connsiteX0" fmla="*/ 0 w 2055967"/>
                <a:gd name="connsiteY0" fmla="*/ 0 h 720000"/>
                <a:gd name="connsiteX1" fmla="*/ 2055967 w 2055967"/>
                <a:gd name="connsiteY1" fmla="*/ 0 h 720000"/>
                <a:gd name="connsiteX2" fmla="*/ 2055967 w 2055967"/>
                <a:gd name="connsiteY2" fmla="*/ 720000 h 720000"/>
                <a:gd name="connsiteX3" fmla="*/ 0 w 2055967"/>
                <a:gd name="connsiteY3" fmla="*/ 720000 h 720000"/>
                <a:gd name="connsiteX4" fmla="*/ 0 w 2055967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5967" h="720000">
                  <a:moveTo>
                    <a:pt x="0" y="0"/>
                  </a:moveTo>
                  <a:lnTo>
                    <a:pt x="2055967" y="0"/>
                  </a:lnTo>
                  <a:lnTo>
                    <a:pt x="2055967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405829"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Gathering Generative AI community</a:t>
              </a:r>
              <a:endParaRPr lang="en-US" sz="2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90645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1E8018D-D29A-4B9D-BF9C-9F4D7BA1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39AD2875-BF1B-72B4-F215-BA696D8119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8816325" y="1571123"/>
            <a:ext cx="2196401" cy="2196401"/>
          </a:xfrm>
          <a:prstGeom prst="rect">
            <a:avLst/>
          </a:prstGeom>
        </p:spPr>
      </p:pic>
      <p:pic>
        <p:nvPicPr>
          <p:cNvPr id="7" name="Picture 6" descr="A person with a mustache wearing sunglasses&#10;&#10;Description automatically generated">
            <a:extLst>
              <a:ext uri="{FF2B5EF4-FFF2-40B4-BE49-F238E27FC236}">
                <a16:creationId xmlns:a16="http://schemas.microsoft.com/office/drawing/2014/main" id="{61ADEC02-4C15-2988-5CF5-55A539BE17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5"/>
          <a:stretch/>
        </p:blipFill>
        <p:spPr>
          <a:xfrm>
            <a:off x="4994375" y="1571124"/>
            <a:ext cx="2196401" cy="219640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9" name="Picture 8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71C576A2-B19B-3D90-5B57-E254212093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5"/>
          <a:stretch/>
        </p:blipFill>
        <p:spPr>
          <a:xfrm>
            <a:off x="1172425" y="1571123"/>
            <a:ext cx="2196401" cy="219640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3E04452-5C77-0B72-CE03-2A8BC16C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425" y="4003647"/>
            <a:ext cx="3952938" cy="12410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Maxim Salnikov</a:t>
            </a:r>
          </a:p>
          <a:p>
            <a:pPr marL="0" indent="0">
              <a:buNone/>
            </a:pPr>
            <a:r>
              <a:rPr lang="en-US" sz="1400" dirty="0"/>
              <a:t>Developer Productivity @ Microsoft</a:t>
            </a:r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517B3160-4EA5-A397-8966-E148D824EEC3}"/>
              </a:ext>
            </a:extLst>
          </p:cNvPr>
          <p:cNvSpPr txBox="1">
            <a:spLocks/>
          </p:cNvSpPr>
          <p:nvPr/>
        </p:nvSpPr>
        <p:spPr>
          <a:xfrm>
            <a:off x="4994373" y="4003646"/>
            <a:ext cx="3590277" cy="1241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Erich </a:t>
            </a:r>
            <a:r>
              <a:rPr lang="en-US" sz="2400" dirty="0" err="1"/>
              <a:t>Hellstrom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Founder @ Prompt Perfect</a:t>
            </a:r>
          </a:p>
        </p:txBody>
      </p:sp>
      <p:sp>
        <p:nvSpPr>
          <p:cNvPr id="11" name="Content Placeholder 19">
            <a:extLst>
              <a:ext uri="{FF2B5EF4-FFF2-40B4-BE49-F238E27FC236}">
                <a16:creationId xmlns:a16="http://schemas.microsoft.com/office/drawing/2014/main" id="{03414D03-3BAF-E89F-9F8F-4D8D98247664}"/>
              </a:ext>
            </a:extLst>
          </p:cNvPr>
          <p:cNvSpPr txBox="1">
            <a:spLocks/>
          </p:cNvSpPr>
          <p:nvPr/>
        </p:nvSpPr>
        <p:spPr>
          <a:xfrm>
            <a:off x="8816323" y="4003646"/>
            <a:ext cx="3373548" cy="1241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Dan Cleary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Founder @ Prompt Hub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CC31B4-8FB0-CA77-C63B-E0DFE8BE0DEF}"/>
              </a:ext>
            </a:extLst>
          </p:cNvPr>
          <p:cNvSpPr txBox="1"/>
          <p:nvPr/>
        </p:nvSpPr>
        <p:spPr>
          <a:xfrm>
            <a:off x="2213019" y="462396"/>
            <a:ext cx="7765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Event organizers</a:t>
            </a:r>
          </a:p>
        </p:txBody>
      </p:sp>
    </p:spTree>
    <p:extLst>
      <p:ext uri="{BB962C8B-B14F-4D97-AF65-F5344CB8AC3E}">
        <p14:creationId xmlns:p14="http://schemas.microsoft.com/office/powerpoint/2010/main" val="327366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1E8018D-D29A-4B9D-BF9C-9F4D7BA1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576A2-B19B-3D90-5B57-E25421209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6589" y="1660665"/>
            <a:ext cx="2196401" cy="219640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3E04452-5C77-0B72-CE03-2A8BC16C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588" y="4135996"/>
            <a:ext cx="4169411" cy="12410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Goda</a:t>
            </a:r>
            <a:r>
              <a:rPr lang="en-US" sz="2400" dirty="0"/>
              <a:t> Go</a:t>
            </a:r>
          </a:p>
          <a:p>
            <a:pPr marL="0" indent="0">
              <a:buNone/>
            </a:pPr>
            <a:r>
              <a:rPr lang="en-US" sz="1400" dirty="0"/>
              <a:t>Youtuber &amp; Podcast co-host</a:t>
            </a:r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517B3160-4EA5-A397-8966-E148D824EEC3}"/>
              </a:ext>
            </a:extLst>
          </p:cNvPr>
          <p:cNvSpPr txBox="1">
            <a:spLocks/>
          </p:cNvSpPr>
          <p:nvPr/>
        </p:nvSpPr>
        <p:spPr>
          <a:xfrm>
            <a:off x="6714982" y="4135996"/>
            <a:ext cx="4209180" cy="1241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William (Wes) Shields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MS, MBA, Founder @ </a:t>
            </a:r>
            <a:r>
              <a:rPr lang="en-US" sz="1400" dirty="0" err="1"/>
              <a:t>Synthminds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CC31B4-8FB0-CA77-C63B-E0DFE8BE0DEF}"/>
              </a:ext>
            </a:extLst>
          </p:cNvPr>
          <p:cNvSpPr txBox="1"/>
          <p:nvPr/>
        </p:nvSpPr>
        <p:spPr>
          <a:xfrm>
            <a:off x="2213019" y="307767"/>
            <a:ext cx="7765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Track hosts &amp; Q&amp;A moderators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EA9BC3-585F-D8A8-403E-E93C1498C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4982" y="1660665"/>
            <a:ext cx="2196401" cy="219640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8841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2963F-281B-F89A-7CAC-20A7D125BA66}"/>
              </a:ext>
            </a:extLst>
          </p:cNvPr>
          <p:cNvSpPr txBox="1"/>
          <p:nvPr/>
        </p:nvSpPr>
        <p:spPr>
          <a:xfrm>
            <a:off x="0" y="2655993"/>
            <a:ext cx="35865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859536">
              <a:spcAft>
                <a:spcPts val="600"/>
              </a:spcAft>
            </a:pP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 program:</a:t>
            </a:r>
          </a:p>
          <a:p>
            <a:pPr algn="r" defTabSz="859536">
              <a:spcAft>
                <a:spcPts val="600"/>
              </a:spcAft>
            </a:pP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algn="r" defTabSz="859536">
              <a:spcAft>
                <a:spcPts val="600"/>
              </a:spcAft>
            </a:pP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 speakers:</a:t>
            </a:r>
          </a:p>
          <a:p>
            <a:pPr algn="r" defTabSz="859536">
              <a:spcAft>
                <a:spcPts val="600"/>
              </a:spcAft>
            </a:pPr>
            <a:endParaRPr lang="en-GB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 defTabSz="859536">
              <a:spcAft>
                <a:spcPts val="600"/>
              </a:spcAft>
            </a:pP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social:</a:t>
            </a:r>
            <a:endParaRPr lang="en-GB" sz="2800" dirty="0">
              <a:solidFill>
                <a:schemeClr val="accent1"/>
              </a:solidFill>
            </a:endParaRPr>
          </a:p>
        </p:txBody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A9D1C25A-6974-9FB9-BB73-E383B321FD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996381"/>
              </p:ext>
            </p:extLst>
          </p:nvPr>
        </p:nvGraphicFramePr>
        <p:xfrm>
          <a:off x="3668993" y="2589388"/>
          <a:ext cx="6929053" cy="2716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1DEB75-D2B6-EC58-6D85-EB356A2A01F2}"/>
              </a:ext>
            </a:extLst>
          </p:cNvPr>
          <p:cNvSpPr txBox="1"/>
          <p:nvPr/>
        </p:nvSpPr>
        <p:spPr>
          <a:xfrm>
            <a:off x="2213019" y="307767"/>
            <a:ext cx="7765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Key resources</a:t>
            </a:r>
          </a:p>
        </p:txBody>
      </p:sp>
    </p:spTree>
    <p:extLst>
      <p:ext uri="{BB962C8B-B14F-4D97-AF65-F5344CB8AC3E}">
        <p14:creationId xmlns:p14="http://schemas.microsoft.com/office/powerpoint/2010/main" val="210578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0BAA60-2427-3382-CB14-81FCD2896A69}"/>
              </a:ext>
            </a:extLst>
          </p:cNvPr>
          <p:cNvSpPr txBox="1"/>
          <p:nvPr/>
        </p:nvSpPr>
        <p:spPr>
          <a:xfrm>
            <a:off x="2213019" y="56917"/>
            <a:ext cx="7765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Schedule: think sections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96874-DAB3-BAD6-ED42-932CD4F4575B}"/>
              </a:ext>
            </a:extLst>
          </p:cNvPr>
          <p:cNvSpPr txBox="1"/>
          <p:nvPr/>
        </p:nvSpPr>
        <p:spPr>
          <a:xfrm>
            <a:off x="1858848" y="741592"/>
            <a:ext cx="2421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Track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BD0F3-6910-EB10-881A-82DB9D017C95}"/>
              </a:ext>
            </a:extLst>
          </p:cNvPr>
          <p:cNvSpPr txBox="1"/>
          <p:nvPr/>
        </p:nvSpPr>
        <p:spPr>
          <a:xfrm>
            <a:off x="7461159" y="741592"/>
            <a:ext cx="2421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Track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313EF6-7409-47CE-4F55-CFCD053925F3}"/>
              </a:ext>
            </a:extLst>
          </p:cNvPr>
          <p:cNvSpPr/>
          <p:nvPr/>
        </p:nvSpPr>
        <p:spPr>
          <a:xfrm>
            <a:off x="515155" y="1461756"/>
            <a:ext cx="1101787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B12A59-458E-D328-ECE2-418733664DF2}"/>
              </a:ext>
            </a:extLst>
          </p:cNvPr>
          <p:cNvSpPr/>
          <p:nvPr/>
        </p:nvSpPr>
        <p:spPr>
          <a:xfrm>
            <a:off x="515155" y="3318184"/>
            <a:ext cx="1101787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92C49-CD9F-D065-501C-F4C680711D2A}"/>
              </a:ext>
            </a:extLst>
          </p:cNvPr>
          <p:cNvSpPr/>
          <p:nvPr/>
        </p:nvSpPr>
        <p:spPr>
          <a:xfrm>
            <a:off x="515155" y="5156976"/>
            <a:ext cx="1101787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01AE7-C7E6-8629-AF15-4929E89872F9}"/>
              </a:ext>
            </a:extLst>
          </p:cNvPr>
          <p:cNvSpPr txBox="1"/>
          <p:nvPr/>
        </p:nvSpPr>
        <p:spPr>
          <a:xfrm>
            <a:off x="515154" y="1541107"/>
            <a:ext cx="356744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Session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F81B7D-3367-0CDE-F53B-98E211B10BBE}"/>
              </a:ext>
            </a:extLst>
          </p:cNvPr>
          <p:cNvSpPr txBox="1"/>
          <p:nvPr/>
        </p:nvSpPr>
        <p:spPr>
          <a:xfrm>
            <a:off x="515155" y="1868433"/>
            <a:ext cx="3567446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Session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B4C66-3C0C-FB1F-563F-A3D21A424108}"/>
              </a:ext>
            </a:extLst>
          </p:cNvPr>
          <p:cNvSpPr txBox="1"/>
          <p:nvPr/>
        </p:nvSpPr>
        <p:spPr>
          <a:xfrm>
            <a:off x="515155" y="2195759"/>
            <a:ext cx="3567446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Session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F95C8C-37CB-9B7A-8CB5-9531DF73CE02}"/>
              </a:ext>
            </a:extLst>
          </p:cNvPr>
          <p:cNvSpPr txBox="1"/>
          <p:nvPr/>
        </p:nvSpPr>
        <p:spPr>
          <a:xfrm>
            <a:off x="515154" y="2523084"/>
            <a:ext cx="3567445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Q&amp;A with speakers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D0F171-7213-7C71-37E8-867A20B21DCE}"/>
              </a:ext>
            </a:extLst>
          </p:cNvPr>
          <p:cNvSpPr txBox="1"/>
          <p:nvPr/>
        </p:nvSpPr>
        <p:spPr>
          <a:xfrm>
            <a:off x="422855" y="1147693"/>
            <a:ext cx="552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Section 1: 17:00 CEST, 8:00am 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1E9E6B-61B6-9BC0-E3BC-D2417E703E9E}"/>
              </a:ext>
            </a:extLst>
          </p:cNvPr>
          <p:cNvSpPr txBox="1"/>
          <p:nvPr/>
        </p:nvSpPr>
        <p:spPr>
          <a:xfrm>
            <a:off x="418563" y="2994571"/>
            <a:ext cx="585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Section 2: 18:50 CEST, 9:50am 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73572-7DFF-52A6-8B5D-E16AB631EBFB}"/>
              </a:ext>
            </a:extLst>
          </p:cNvPr>
          <p:cNvSpPr txBox="1"/>
          <p:nvPr/>
        </p:nvSpPr>
        <p:spPr>
          <a:xfrm>
            <a:off x="515155" y="3393041"/>
            <a:ext cx="3567444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Session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0D832-F8B6-0560-3FB6-F33BA6FC1BA7}"/>
              </a:ext>
            </a:extLst>
          </p:cNvPr>
          <p:cNvSpPr txBox="1"/>
          <p:nvPr/>
        </p:nvSpPr>
        <p:spPr>
          <a:xfrm>
            <a:off x="515155" y="3720367"/>
            <a:ext cx="3567444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Session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5C8E94-734D-6BCA-1715-BB0C93C83C65}"/>
              </a:ext>
            </a:extLst>
          </p:cNvPr>
          <p:cNvSpPr txBox="1"/>
          <p:nvPr/>
        </p:nvSpPr>
        <p:spPr>
          <a:xfrm>
            <a:off x="515154" y="4047693"/>
            <a:ext cx="3567443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Session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580DD9-EFE2-DD53-6579-5B410E0A0520}"/>
              </a:ext>
            </a:extLst>
          </p:cNvPr>
          <p:cNvSpPr txBox="1"/>
          <p:nvPr/>
        </p:nvSpPr>
        <p:spPr>
          <a:xfrm>
            <a:off x="515155" y="4375018"/>
            <a:ext cx="3567442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Q&amp;A with speakers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CA09F4-69D9-D938-99B5-FBA77551BADB}"/>
              </a:ext>
            </a:extLst>
          </p:cNvPr>
          <p:cNvSpPr txBox="1"/>
          <p:nvPr/>
        </p:nvSpPr>
        <p:spPr>
          <a:xfrm>
            <a:off x="418562" y="4841449"/>
            <a:ext cx="585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Section 3: 20:30 CEST, 11:30am PT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44CBE-6007-C565-D5B0-449E50402F17}"/>
              </a:ext>
            </a:extLst>
          </p:cNvPr>
          <p:cNvSpPr txBox="1"/>
          <p:nvPr/>
        </p:nvSpPr>
        <p:spPr>
          <a:xfrm>
            <a:off x="515155" y="5234067"/>
            <a:ext cx="3567442" cy="30777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Session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18FF9B-966B-1130-5E70-1A3BED3EDD0A}"/>
              </a:ext>
            </a:extLst>
          </p:cNvPr>
          <p:cNvSpPr txBox="1"/>
          <p:nvPr/>
        </p:nvSpPr>
        <p:spPr>
          <a:xfrm>
            <a:off x="515155" y="5561393"/>
            <a:ext cx="3567442" cy="30777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Session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B3AD03-AB28-9EFB-FEEB-9417337AF12B}"/>
              </a:ext>
            </a:extLst>
          </p:cNvPr>
          <p:cNvSpPr txBox="1"/>
          <p:nvPr/>
        </p:nvSpPr>
        <p:spPr>
          <a:xfrm>
            <a:off x="515154" y="5888719"/>
            <a:ext cx="3567441" cy="30777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Session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761889-656D-3774-D196-D93D8320BD8A}"/>
              </a:ext>
            </a:extLst>
          </p:cNvPr>
          <p:cNvSpPr txBox="1"/>
          <p:nvPr/>
        </p:nvSpPr>
        <p:spPr>
          <a:xfrm>
            <a:off x="515155" y="6216044"/>
            <a:ext cx="3567440" cy="30777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Q&amp;A with speakers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1C76B-625F-B92C-9BC9-DC55EA755D4A}"/>
              </a:ext>
            </a:extLst>
          </p:cNvPr>
          <p:cNvSpPr txBox="1"/>
          <p:nvPr/>
        </p:nvSpPr>
        <p:spPr>
          <a:xfrm>
            <a:off x="6100296" y="1541107"/>
            <a:ext cx="356744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Session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2FBD53-C50A-F48C-6AFF-12A102E854FB}"/>
              </a:ext>
            </a:extLst>
          </p:cNvPr>
          <p:cNvSpPr txBox="1"/>
          <p:nvPr/>
        </p:nvSpPr>
        <p:spPr>
          <a:xfrm>
            <a:off x="6100297" y="1868433"/>
            <a:ext cx="3567446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Session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84E1D-CD75-0061-4282-55DA192C8D83}"/>
              </a:ext>
            </a:extLst>
          </p:cNvPr>
          <p:cNvSpPr txBox="1"/>
          <p:nvPr/>
        </p:nvSpPr>
        <p:spPr>
          <a:xfrm>
            <a:off x="6100297" y="2195759"/>
            <a:ext cx="3567446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Session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E46655-E2C0-846D-7C37-A196A060F608}"/>
              </a:ext>
            </a:extLst>
          </p:cNvPr>
          <p:cNvSpPr txBox="1"/>
          <p:nvPr/>
        </p:nvSpPr>
        <p:spPr>
          <a:xfrm>
            <a:off x="6100296" y="2523084"/>
            <a:ext cx="3567445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Q&amp;A with speakers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A6C9CF-AADE-86E9-F7EE-4A8680A53541}"/>
              </a:ext>
            </a:extLst>
          </p:cNvPr>
          <p:cNvSpPr txBox="1"/>
          <p:nvPr/>
        </p:nvSpPr>
        <p:spPr>
          <a:xfrm>
            <a:off x="6100297" y="3393041"/>
            <a:ext cx="3567444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Session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C6146E-759E-0B3F-4D07-C4AFCCCBAD73}"/>
              </a:ext>
            </a:extLst>
          </p:cNvPr>
          <p:cNvSpPr txBox="1"/>
          <p:nvPr/>
        </p:nvSpPr>
        <p:spPr>
          <a:xfrm>
            <a:off x="6100297" y="3720367"/>
            <a:ext cx="3567444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Session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11D5BA-6D7A-D971-68AA-763DC7B5A02F}"/>
              </a:ext>
            </a:extLst>
          </p:cNvPr>
          <p:cNvSpPr txBox="1"/>
          <p:nvPr/>
        </p:nvSpPr>
        <p:spPr>
          <a:xfrm>
            <a:off x="6100296" y="4047693"/>
            <a:ext cx="3567443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Session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B404F2-1DC7-AFE9-CF40-D7044E7DD9F4}"/>
              </a:ext>
            </a:extLst>
          </p:cNvPr>
          <p:cNvSpPr txBox="1"/>
          <p:nvPr/>
        </p:nvSpPr>
        <p:spPr>
          <a:xfrm>
            <a:off x="6100297" y="4375018"/>
            <a:ext cx="3567442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Q&amp;A with speakers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06ABDF-7FF1-EAD4-0B00-46C6A752436F}"/>
              </a:ext>
            </a:extLst>
          </p:cNvPr>
          <p:cNvSpPr txBox="1"/>
          <p:nvPr/>
        </p:nvSpPr>
        <p:spPr>
          <a:xfrm>
            <a:off x="6100297" y="5234067"/>
            <a:ext cx="3567442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Session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52CC9B-1379-8396-5FD6-4FEB2D2ED2A9}"/>
              </a:ext>
            </a:extLst>
          </p:cNvPr>
          <p:cNvSpPr txBox="1"/>
          <p:nvPr/>
        </p:nvSpPr>
        <p:spPr>
          <a:xfrm>
            <a:off x="6100297" y="5561393"/>
            <a:ext cx="3567442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Session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AD20FE-FB0C-159C-8983-64DE5055CDA7}"/>
              </a:ext>
            </a:extLst>
          </p:cNvPr>
          <p:cNvSpPr txBox="1"/>
          <p:nvPr/>
        </p:nvSpPr>
        <p:spPr>
          <a:xfrm>
            <a:off x="6100296" y="5888719"/>
            <a:ext cx="3567441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Session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577987-219F-E271-2031-2EBC43002AB2}"/>
              </a:ext>
            </a:extLst>
          </p:cNvPr>
          <p:cNvSpPr txBox="1"/>
          <p:nvPr/>
        </p:nvSpPr>
        <p:spPr>
          <a:xfrm>
            <a:off x="6100297" y="6216044"/>
            <a:ext cx="3567440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Q&amp;A with speakers</a:t>
            </a:r>
          </a:p>
        </p:txBody>
      </p:sp>
    </p:spTree>
    <p:extLst>
      <p:ext uri="{BB962C8B-B14F-4D97-AF65-F5344CB8AC3E}">
        <p14:creationId xmlns:p14="http://schemas.microsoft.com/office/powerpoint/2010/main" val="331320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244A7-4D42-8839-3BB3-22997DBDA71C}"/>
              </a:ext>
            </a:extLst>
          </p:cNvPr>
          <p:cNvSpPr txBox="1"/>
          <p:nvPr/>
        </p:nvSpPr>
        <p:spPr>
          <a:xfrm>
            <a:off x="1686426" y="5867068"/>
            <a:ext cx="598726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31520">
              <a:spcAft>
                <a:spcPts val="600"/>
              </a:spcAft>
            </a:pPr>
            <a:r>
              <a:rPr lang="en-GB" sz="14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 version: </a:t>
            </a:r>
            <a:r>
              <a:rPr lang="en-GB" sz="144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https://promptengineering.rocks/code-of-conduct</a:t>
            </a:r>
            <a:endParaRPr lang="en-GB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2963F-281B-F89A-7CAC-20A7D125BA66}"/>
              </a:ext>
            </a:extLst>
          </p:cNvPr>
          <p:cNvSpPr txBox="1"/>
          <p:nvPr/>
        </p:nvSpPr>
        <p:spPr>
          <a:xfrm>
            <a:off x="1686426" y="2001902"/>
            <a:ext cx="8819148" cy="378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31520">
              <a:spcAft>
                <a:spcPts val="600"/>
              </a:spcAft>
            </a:pPr>
            <a:r>
              <a:rPr lang="en-GB" sz="2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Prompt Engineering Conference is intended to be an inclusive, welcoming conference for everyone.</a:t>
            </a:r>
          </a:p>
          <a:p>
            <a:pPr defTabSz="731520">
              <a:spcAft>
                <a:spcPts val="600"/>
              </a:spcAft>
            </a:pPr>
            <a:endParaRPr lang="en-GB" sz="144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31520">
              <a:spcAft>
                <a:spcPts val="600"/>
              </a:spcAft>
            </a:pPr>
            <a:r>
              <a:rPr lang="en-GB" sz="14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Prompt Engineering Conference requires everyone to be respectful to each other. Treat everyone with respect. Participate while acknowledging that everyone deserves to be here — and each of us has the right to enjoy our experience without fear of harassment, discrimination, or condescension, whether blatant or via micro-aggressions.</a:t>
            </a:r>
          </a:p>
          <a:p>
            <a:pPr defTabSz="731520">
              <a:spcAft>
                <a:spcPts val="600"/>
              </a:spcAft>
            </a:pPr>
            <a:endParaRPr lang="en-GB" sz="144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31520">
              <a:spcAft>
                <a:spcPts val="600"/>
              </a:spcAft>
            </a:pPr>
            <a:r>
              <a:rPr lang="en-GB" sz="14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 violations:</a:t>
            </a:r>
          </a:p>
          <a:p>
            <a:pPr marL="228600" indent="-22860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4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rPr>
              <a:t>Direct messaging </a:t>
            </a:r>
            <a:r>
              <a:rPr lang="en-GB" sz="1440" kern="1200">
                <a:solidFill>
                  <a:schemeClr val="accent1"/>
                </a:solidFill>
                <a:latin typeface="Source Sans Pro" panose="020B0503030403020204" pitchFamily="34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@PromptEngConf</a:t>
            </a:r>
            <a:endParaRPr lang="en-GB" sz="1440" kern="1200">
              <a:solidFill>
                <a:schemeClr val="accent1"/>
              </a:solidFill>
              <a:latin typeface="Source Sans Pro" panose="020B0503030403020204" pitchFamily="34" charset="0"/>
              <a:ea typeface="+mn-ea"/>
              <a:cs typeface="+mn-cs"/>
            </a:endParaRPr>
          </a:p>
          <a:p>
            <a:pPr marL="228600" indent="-22860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4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rPr>
              <a:t>Mailing </a:t>
            </a:r>
            <a:r>
              <a:rPr lang="en-GB" sz="1440" kern="1200" err="1">
                <a:solidFill>
                  <a:schemeClr val="accent1"/>
                </a:solidFill>
                <a:latin typeface="Source Sans Pro" panose="020B0503030403020204" pitchFamily="34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hello@promptengineering.rocks</a:t>
            </a:r>
            <a:endParaRPr lang="en-GB" sz="144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12950-B92D-B8AF-05D2-7B1DE06023D4}"/>
              </a:ext>
            </a:extLst>
          </p:cNvPr>
          <p:cNvSpPr txBox="1"/>
          <p:nvPr/>
        </p:nvSpPr>
        <p:spPr>
          <a:xfrm>
            <a:off x="2213019" y="307767"/>
            <a:ext cx="7765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Code of Conduct</a:t>
            </a:r>
          </a:p>
        </p:txBody>
      </p:sp>
    </p:spTree>
    <p:extLst>
      <p:ext uri="{BB962C8B-B14F-4D97-AF65-F5344CB8AC3E}">
        <p14:creationId xmlns:p14="http://schemas.microsoft.com/office/powerpoint/2010/main" val="408966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97AE-1FAE-10DF-2890-16F7C12F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6603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Prompt Perfect optimizes your prompts in </a:t>
            </a:r>
            <a:r>
              <a:rPr lang="en-GB" sz="4000" dirty="0"/>
              <a:t>ChatGPT</a:t>
            </a:r>
            <a:r>
              <a:rPr lang="en-GB" dirty="0"/>
              <a:t> to ensure high-quality, relevant responses</a:t>
            </a:r>
          </a:p>
        </p:txBody>
      </p:sp>
      <p:pic>
        <p:nvPicPr>
          <p:cNvPr id="4" name="Picture 3" descr="A black background with a black and blue logo&#10;&#10;Description automatically generated">
            <a:extLst>
              <a:ext uri="{FF2B5EF4-FFF2-40B4-BE49-F238E27FC236}">
                <a16:creationId xmlns:a16="http://schemas.microsoft.com/office/drawing/2014/main" id="{1773013E-A9AD-E4DC-0620-C7D7865BC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934" y="303699"/>
            <a:ext cx="4738132" cy="4738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810EBC-6238-5584-60A7-0E87C7643229}"/>
              </a:ext>
            </a:extLst>
          </p:cNvPr>
          <p:cNvSpPr txBox="1"/>
          <p:nvPr/>
        </p:nvSpPr>
        <p:spPr>
          <a:xfrm>
            <a:off x="3047342" y="5929579"/>
            <a:ext cx="6097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https://promptperfect.xyz</a:t>
            </a:r>
          </a:p>
        </p:txBody>
      </p:sp>
    </p:spTree>
    <p:extLst>
      <p:ext uri="{BB962C8B-B14F-4D97-AF65-F5344CB8AC3E}">
        <p14:creationId xmlns:p14="http://schemas.microsoft.com/office/powerpoint/2010/main" val="92337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Widescreen</PresentationFormat>
  <Paragraphs>110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open sans</vt:lpstr>
      <vt:lpstr>Source Sans Pro</vt:lpstr>
      <vt:lpstr>Office Theme</vt:lpstr>
      <vt:lpstr>PowerPoint Presentation</vt:lpstr>
      <vt:lpstr>Welcome to the world’s first conference about Prompt Engineering!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Prompt Perfect optimizes your prompts in ChatGPT to ensure high-quality, relevant responses</vt:lpstr>
      <vt:lpstr>Synthminds AI is a full-service AI agency offering consulting, training, and results-driven solutions</vt:lpstr>
      <vt:lpstr>Test, deploy, and manage your prompts with PromptHub, a prompt management tool built for teams</vt:lpstr>
      <vt:lpstr>Podcast about unlocking AI’s Revolutionary Potential through Prompt Engineering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 Salnikov</dc:creator>
  <cp:lastModifiedBy>Maxim Salnikov</cp:lastModifiedBy>
  <cp:revision>7</cp:revision>
  <dcterms:created xsi:type="dcterms:W3CDTF">2023-10-10T18:24:22Z</dcterms:created>
  <dcterms:modified xsi:type="dcterms:W3CDTF">2023-10-12T10:55:53Z</dcterms:modified>
</cp:coreProperties>
</file>