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3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7" r:id="rId29"/>
    <p:sldId id="308" r:id="rId30"/>
    <p:sldId id="309" r:id="rId31"/>
    <p:sldId id="269" r:id="rId32"/>
    <p:sldId id="285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://www.linkedin.com/in/biplab-beher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cs.google.com/spreadsheets/d/1SFx0tIusr2mQaX-QrDPQTmGdCaVy4y0w/edit#gid=82609780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ALTERYX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8"/>
            <a:ext cx="8702379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Biplab Behera, Data Analyst</a:t>
            </a:r>
          </a:p>
          <a:p>
            <a:pPr marL="0" indent="0">
              <a:buNone/>
            </a:pPr>
            <a:r>
              <a:rPr lang="en-US" dirty="0"/>
              <a:t>LinkedIn Profile: </a:t>
            </a:r>
            <a:r>
              <a:rPr lang="en-US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http://www.linkedin.com/in/biplab-behera</a:t>
            </a:r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1026" name="Picture 2" descr="Solved: How to Input Image Logo to Final Report - Alteryx Community">
            <a:extLst>
              <a:ext uri="{FF2B5EF4-FFF2-40B4-BE49-F238E27FC236}">
                <a16:creationId xmlns:a16="http://schemas.microsoft.com/office/drawing/2014/main" id="{A6367C21-FD4A-99C9-C9D5-E3FA3C6D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black text&#10;&#10;Description automatically generated">
            <a:extLst>
              <a:ext uri="{FF2B5EF4-FFF2-40B4-BE49-F238E27FC236}">
                <a16:creationId xmlns:a16="http://schemas.microsoft.com/office/drawing/2014/main" id="{B155A1F0-CB5E-FAF3-DCC1-6893996D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39" y="4590288"/>
            <a:ext cx="935353" cy="935353"/>
          </a:xfrm>
          <a:prstGeom prst="rect">
            <a:avLst/>
          </a:prstGeom>
        </p:spPr>
      </p:pic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2BC03667-4C2D-C39B-3851-B3906E458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84" y="4590288"/>
            <a:ext cx="935353" cy="935353"/>
          </a:xfrm>
          <a:prstGeom prst="rect">
            <a:avLst/>
          </a:prstGeom>
        </p:spPr>
      </p:pic>
      <p:pic>
        <p:nvPicPr>
          <p:cNvPr id="9" name="Picture 8" descr="A white and blue square with red and black text&#10;&#10;Description automatically generated">
            <a:extLst>
              <a:ext uri="{FF2B5EF4-FFF2-40B4-BE49-F238E27FC236}">
                <a16:creationId xmlns:a16="http://schemas.microsoft.com/office/drawing/2014/main" id="{C0F3920F-4625-E648-A19E-A0C476571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332" y="4590288"/>
            <a:ext cx="935353" cy="935353"/>
          </a:xfrm>
          <a:prstGeom prst="rect">
            <a:avLst/>
          </a:prstGeom>
        </p:spPr>
      </p:pic>
      <p:pic>
        <p:nvPicPr>
          <p:cNvPr id="11" name="Picture 10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87F4B3FE-6289-FEC3-9361-DCDFC0DF8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294" y="4590288"/>
            <a:ext cx="935353" cy="93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140036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2: To find the loudest music which fills all the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Filtering Relevant Records: </a:t>
            </a:r>
            <a:r>
              <a:rPr lang="en-US" dirty="0">
                <a:solidFill>
                  <a:schemeClr val="bg1"/>
                </a:solidFill>
              </a:rPr>
              <a:t>Used the Filter Tool to narrow down the dataset with the following criteria.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3C3DDD-F797-FBD8-6768-74196F22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3420736"/>
            <a:ext cx="3372321" cy="1409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8CCA7F-3824-E3B9-2F6E-9FF942B58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11" y="2615762"/>
            <a:ext cx="690658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8583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140036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2: To find the loudest music which fills all the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Sorting Records: </a:t>
            </a:r>
            <a:r>
              <a:rPr lang="en-US" dirty="0">
                <a:solidFill>
                  <a:schemeClr val="bg1"/>
                </a:solidFill>
              </a:rPr>
              <a:t>Employed the </a:t>
            </a:r>
            <a:r>
              <a:rPr lang="en-US" b="1" dirty="0">
                <a:solidFill>
                  <a:schemeClr val="bg1"/>
                </a:solidFill>
              </a:rPr>
              <a:t>Sort Tool </a:t>
            </a:r>
            <a:r>
              <a:rPr lang="en-US" dirty="0">
                <a:solidFill>
                  <a:schemeClr val="bg1"/>
                </a:solidFill>
              </a:rPr>
              <a:t>to arrange records by loudness in increasing order.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D6652-4A19-55DD-28F2-C6C5EDAE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19" y="2716460"/>
            <a:ext cx="6944694" cy="3057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8D17D6-3D3F-FF25-1E94-363A38D2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9" y="3810176"/>
            <a:ext cx="335326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0379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140036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2: To find the loudest music which fills all the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632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Selecting the Loudest Track:  </a:t>
            </a:r>
            <a:r>
              <a:rPr lang="en-US" dirty="0">
                <a:solidFill>
                  <a:schemeClr val="bg1"/>
                </a:solidFill>
              </a:rPr>
              <a:t>Utilized the Sample Tool to pick the 15th record, which happened to be: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27D7D-1583-5D3A-483A-EBD0C735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3" y="2755138"/>
            <a:ext cx="314325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F724A-41CC-93F0-EC2C-7F76B1F7E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38" y="3412316"/>
            <a:ext cx="6612462" cy="8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0906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140036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2: To find the loudest music which fills all the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Results: </a:t>
            </a:r>
            <a:r>
              <a:rPr lang="en-US" dirty="0">
                <a:solidFill>
                  <a:schemeClr val="bg1"/>
                </a:solidFill>
              </a:rPr>
              <a:t>With careful selection and analysis, the playlist gained its climax with Justin Bieber's "Mistletoe" as the loudest, setting the perfect festive mood!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F7EF2-FD7D-882B-E452-12EBF95C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3804364"/>
            <a:ext cx="2461067" cy="795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239B9D-16E2-C7F9-22C8-B7B83A413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06"/>
          <a:stretch/>
        </p:blipFill>
        <p:spPr>
          <a:xfrm>
            <a:off x="3328327" y="3322868"/>
            <a:ext cx="8516539" cy="17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0165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3: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Data Cleaning: </a:t>
            </a:r>
            <a:r>
              <a:rPr lang="en-US" dirty="0">
                <a:solidFill>
                  <a:schemeClr val="bg1"/>
                </a:solidFill>
              </a:rPr>
              <a:t>Identified and corrected a data entry issue in the "Genre" field using the Formula tool.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6F5BA4-0601-9288-838E-0E104743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58" y="4222621"/>
            <a:ext cx="3524742" cy="1676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DCD95-7D71-72C9-350D-540A3DB8C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8" y="2451647"/>
            <a:ext cx="7590367" cy="1473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4018EB-173B-E150-0213-33A36EAA7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98" y="4222621"/>
            <a:ext cx="7590367" cy="1648624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DACCD27F-8880-4246-E0B1-FFE13682B84C}"/>
              </a:ext>
            </a:extLst>
          </p:cNvPr>
          <p:cNvSpPr/>
          <p:nvPr/>
        </p:nvSpPr>
        <p:spPr>
          <a:xfrm>
            <a:off x="3700838" y="3924980"/>
            <a:ext cx="1077686" cy="2976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323F5D-C1C3-F50E-6EAA-9891598EC9DB}"/>
              </a:ext>
            </a:extLst>
          </p:cNvPr>
          <p:cNvSpPr/>
          <p:nvPr/>
        </p:nvSpPr>
        <p:spPr>
          <a:xfrm>
            <a:off x="8034865" y="4707123"/>
            <a:ext cx="632393" cy="9146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6126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3: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Filtering Data: </a:t>
            </a:r>
            <a:r>
              <a:rPr lang="en-US" dirty="0">
                <a:solidFill>
                  <a:schemeClr val="bg1"/>
                </a:solidFill>
              </a:rPr>
              <a:t>Applied the Filter Data tool to exclude records that didn't meet the specified criterions.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343E9-188C-0584-09DD-AB20D2A6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8" y="3304649"/>
            <a:ext cx="3296110" cy="156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6CE80-DC90-93EE-FD88-53DC45906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370" y="2424865"/>
            <a:ext cx="6481512" cy="1479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F665E-17ED-44FF-C3B8-31A1CA513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812" y="4677072"/>
            <a:ext cx="6830628" cy="147710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961AE49-8ABA-6617-C739-901E65AFF3FB}"/>
              </a:ext>
            </a:extLst>
          </p:cNvPr>
          <p:cNvSpPr/>
          <p:nvPr/>
        </p:nvSpPr>
        <p:spPr>
          <a:xfrm>
            <a:off x="8034866" y="3880998"/>
            <a:ext cx="1316245" cy="819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5038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3: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Sorting Data:  </a:t>
            </a:r>
            <a:r>
              <a:rPr lang="en-US" dirty="0">
                <a:solidFill>
                  <a:schemeClr val="bg1"/>
                </a:solidFill>
              </a:rPr>
              <a:t>Used the Sort tool to arrange the data. Sorted the "Year" field in </a:t>
            </a:r>
            <a:r>
              <a:rPr lang="en-US" u="sng" dirty="0">
                <a:solidFill>
                  <a:schemeClr val="bg1"/>
                </a:solidFill>
              </a:rPr>
              <a:t>ascending order </a:t>
            </a:r>
            <a:r>
              <a:rPr lang="en-US" dirty="0">
                <a:solidFill>
                  <a:schemeClr val="bg1"/>
                </a:solidFill>
              </a:rPr>
              <a:t>and the "Rating" field in </a:t>
            </a:r>
            <a:r>
              <a:rPr lang="en-US" u="sng" dirty="0">
                <a:solidFill>
                  <a:schemeClr val="bg1"/>
                </a:solidFill>
              </a:rPr>
              <a:t>descending order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FD2395-B79B-0BD3-8E74-E6B29BCB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3969010"/>
            <a:ext cx="3315163" cy="1066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82E4A0-ED5B-A7B7-C25C-B29088C2C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408" y="3394850"/>
            <a:ext cx="7674329" cy="22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9305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3: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Sampling and Grouping: 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Used the Sample tool to group the data by the "Year" field. Extracted the highest-rated film for each year using the Sample tool.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5CEA2-F263-9DE8-4E57-0A83E23C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2993459"/>
            <a:ext cx="2010056" cy="2619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80A99-9B66-0CB9-DEF1-E707A6C8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872" y="3112538"/>
            <a:ext cx="825932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2541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3: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Final Selection: </a:t>
            </a:r>
            <a:r>
              <a:rPr lang="en-US" dirty="0">
                <a:solidFill>
                  <a:schemeClr val="bg1"/>
                </a:solidFill>
              </a:rPr>
              <a:t>Used the Sort tool again to sort the "Genre" field in </a:t>
            </a:r>
            <a:r>
              <a:rPr lang="en-US" u="sng" dirty="0">
                <a:solidFill>
                  <a:schemeClr val="bg1"/>
                </a:solidFill>
              </a:rPr>
              <a:t>ascending order</a:t>
            </a:r>
            <a:r>
              <a:rPr lang="en-US" dirty="0">
                <a:solidFill>
                  <a:schemeClr val="bg1"/>
                </a:solidFill>
              </a:rPr>
              <a:t> and the "Run time" field in </a:t>
            </a:r>
            <a:r>
              <a:rPr lang="en-US" u="sng" dirty="0">
                <a:solidFill>
                  <a:schemeClr val="bg1"/>
                </a:solidFill>
              </a:rPr>
              <a:t>descending order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962A6-7201-5C51-948A-ECD6D301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4035542"/>
            <a:ext cx="3381847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7451DA-881E-3BD6-F1DA-663453CF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175" y="3484581"/>
            <a:ext cx="7569326" cy="21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270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3: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D6A8A-F1AE-D913-2016-B3E32D2C7DD1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Final Selection: </a:t>
            </a:r>
            <a:r>
              <a:rPr lang="en-US" dirty="0">
                <a:solidFill>
                  <a:schemeClr val="bg1"/>
                </a:solidFill>
              </a:rPr>
              <a:t>Select genre to “Comedy” using Filter Tool, Used Sample Tool to isolate the final answer	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059C7-9E2B-14B5-F639-96545684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2632990"/>
            <a:ext cx="3324689" cy="7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C3B1F7-018F-DE06-B7F8-B75B24A23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682" y="2323385"/>
            <a:ext cx="7925906" cy="133368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43A055-2EBB-159D-96B3-6A8F28595E43}"/>
              </a:ext>
            </a:extLst>
          </p:cNvPr>
          <p:cNvSpPr/>
          <p:nvPr/>
        </p:nvSpPr>
        <p:spPr>
          <a:xfrm>
            <a:off x="3769188" y="2667063"/>
            <a:ext cx="470494" cy="646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834A1-4DE9-B333-052B-109808D1A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842" y="3822494"/>
            <a:ext cx="1245957" cy="267514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3F00EE-A8E0-086B-39D3-904E71D59E9E}"/>
              </a:ext>
            </a:extLst>
          </p:cNvPr>
          <p:cNvSpPr/>
          <p:nvPr/>
        </p:nvSpPr>
        <p:spPr>
          <a:xfrm>
            <a:off x="3352798" y="4836901"/>
            <a:ext cx="886883" cy="646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6E356D-18A7-CC7E-45A9-A2CE9D0FB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498" y="4750434"/>
            <a:ext cx="787827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549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21" y="124406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r>
              <a:rPr lang="en-US" sz="2200" dirty="0"/>
              <a:t>Alteryx Weekly Challenge #298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21" y="2240280"/>
            <a:ext cx="7583412" cy="304292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 this challenge, I will be hosting the perfect Christmas night! I've invited friends over to eat cookies, listen to music, and watch a movie! </a:t>
            </a:r>
          </a:p>
          <a:p>
            <a:pPr algn="just">
              <a:lnSpc>
                <a:spcPct val="170000"/>
              </a:lnSpc>
            </a:pPr>
            <a:r>
              <a:rPr lang="en-US" sz="11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 is a two-part challenge: </a:t>
            </a: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First I must choose each item (type of cookie, music and movie) based on a specific criterion that are in the container boxes below (I have opinionated friends), then I must use my 3 selections to find the key to the treasure box. The treasure box holds a special gift from your Weekly Challenge team! </a:t>
            </a:r>
          </a:p>
          <a:p>
            <a:pPr algn="just">
              <a:lnSpc>
                <a:spcPct val="170000"/>
              </a:lnSpc>
            </a:pP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(Hint: Label your final selection column as "Answer")</a:t>
            </a:r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Dataset: </a:t>
            </a:r>
            <a:r>
              <a:rPr lang="en-US" sz="1100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Solved: How to Input Image Logo to Final Report - Alteryx Community">
            <a:extLst>
              <a:ext uri="{FF2B5EF4-FFF2-40B4-BE49-F238E27FC236}">
                <a16:creationId xmlns:a16="http://schemas.microsoft.com/office/drawing/2014/main" id="{82EB6A5C-10F8-FD53-C217-8A450043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3: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Result: </a:t>
            </a:r>
            <a:r>
              <a:rPr lang="en-US" dirty="0">
                <a:solidFill>
                  <a:schemeClr val="bg1"/>
                </a:solidFill>
              </a:rPr>
              <a:t>The highest-rated Christmas film released in theatres between 1980 and 1999, in comedy genre, with longest runtime is "National Lampoon's Christmas Vacation.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8ABA0-E2BB-4DF7-9716-7D00C9EF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3835579"/>
            <a:ext cx="3153215" cy="857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9F1671-3306-3241-8637-95FDD566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15" y="3336580"/>
            <a:ext cx="7478486" cy="17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841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Revisiting All the Tasks Before Proceeding: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658B94-13F8-0772-D670-B11EC032440B}"/>
              </a:ext>
            </a:extLst>
          </p:cNvPr>
          <p:cNvSpPr txBox="1"/>
          <p:nvPr/>
        </p:nvSpPr>
        <p:spPr>
          <a:xfrm>
            <a:off x="444498" y="1179063"/>
            <a:ext cx="7240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Till now we have done 3 tasks, and the answers of all are as follows: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B0AB8-B0A2-C814-8C66-EB60C437DD19}"/>
              </a:ext>
            </a:extLst>
          </p:cNvPr>
          <p:cNvSpPr txBox="1"/>
          <p:nvPr/>
        </p:nvSpPr>
        <p:spPr>
          <a:xfrm>
            <a:off x="1370698" y="1791357"/>
            <a:ext cx="629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  <a:highlight>
                  <a:srgbClr val="000080"/>
                </a:highlight>
              </a:rPr>
              <a:t>Task 1:</a:t>
            </a:r>
            <a:endParaRPr lang="en-US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7A3F5-51F6-7E57-C554-C15994FCA2CB}"/>
              </a:ext>
            </a:extLst>
          </p:cNvPr>
          <p:cNvSpPr txBox="1"/>
          <p:nvPr/>
        </p:nvSpPr>
        <p:spPr>
          <a:xfrm>
            <a:off x="1370698" y="3077994"/>
            <a:ext cx="629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  <a:highlight>
                  <a:srgbClr val="000080"/>
                </a:highlight>
              </a:rPr>
              <a:t>Task 2: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2F278-980C-3B5F-FE9E-B2EA78FED420}"/>
              </a:ext>
            </a:extLst>
          </p:cNvPr>
          <p:cNvSpPr txBox="1"/>
          <p:nvPr/>
        </p:nvSpPr>
        <p:spPr>
          <a:xfrm>
            <a:off x="1370699" y="4623341"/>
            <a:ext cx="629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  <a:highlight>
                  <a:srgbClr val="000080"/>
                </a:highlight>
              </a:rPr>
              <a:t>Task 3: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0C9B5A-BBD0-2E04-9E0C-FEF7122E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85" y="5213230"/>
            <a:ext cx="3153215" cy="857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C22468-3C80-5040-51E8-63CA62094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58" y="3676079"/>
            <a:ext cx="2461067" cy="7958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89029-1661-D57E-EA73-0E8DDCA42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859" y="2257464"/>
            <a:ext cx="2681064" cy="6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4297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4: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Union Tool: </a:t>
            </a:r>
            <a:r>
              <a:rPr lang="en-US" dirty="0">
                <a:solidFill>
                  <a:schemeClr val="bg1"/>
                </a:solidFill>
              </a:rPr>
              <a:t>Used the Union Tool to stack the answers from Tasks 1, 2, and 3 into one column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5CFB4-834B-CF9A-F7B6-9612C744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36" y="2432011"/>
            <a:ext cx="4772691" cy="3801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CECC4A-AF76-1ED5-6E11-C23181D87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06" y="3689486"/>
            <a:ext cx="301984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144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4: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Lookup Table: </a:t>
            </a:r>
            <a:r>
              <a:rPr lang="en-US" dirty="0">
                <a:solidFill>
                  <a:schemeClr val="bg1"/>
                </a:solidFill>
              </a:rPr>
              <a:t>As mentioned in the problem statement a lookup table was given from which we had to replace the answers with the mentioned code.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62A-42B4-8C4B-A535-74B75AF9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05" y="2860289"/>
            <a:ext cx="2372056" cy="2657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036F2-A9B2-CF0D-9542-96DB90B5F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173" y="3536658"/>
            <a:ext cx="359142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245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4: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Find and Replace Tool: </a:t>
            </a:r>
            <a:r>
              <a:rPr lang="en-US" dirty="0">
                <a:solidFill>
                  <a:schemeClr val="bg1"/>
                </a:solidFill>
              </a:rPr>
              <a:t>Matched the answers with the lookup table and replaced them with corresponding codes.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1DFFC-4A69-EC9A-9058-BB6DC982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78" y="2982648"/>
            <a:ext cx="2905456" cy="2876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82151-1E94-9D27-5C54-A8F27CC2B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68" y="3763473"/>
            <a:ext cx="195289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941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4: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Summary Tool: </a:t>
            </a:r>
            <a:r>
              <a:rPr lang="en-US" dirty="0">
                <a:solidFill>
                  <a:schemeClr val="bg1"/>
                </a:solidFill>
              </a:rPr>
              <a:t>Concatenated the three rows into one.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Data Cleansing Tool: </a:t>
            </a:r>
            <a:r>
              <a:rPr lang="en-US" dirty="0">
                <a:solidFill>
                  <a:schemeClr val="bg1"/>
                </a:solidFill>
              </a:rPr>
              <a:t>Remove the punctuations from that one column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810D3-BE24-13A8-DF18-0703CF8F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27" y="2494859"/>
            <a:ext cx="2553056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1707C-749E-A8AC-33F7-2190A9E9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6" y="2865497"/>
            <a:ext cx="1962424" cy="8954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6BDD11-541A-0676-F618-3BC8C5444C3E}"/>
              </a:ext>
            </a:extLst>
          </p:cNvPr>
          <p:cNvSpPr/>
          <p:nvPr/>
        </p:nvSpPr>
        <p:spPr>
          <a:xfrm>
            <a:off x="5546955" y="4954566"/>
            <a:ext cx="817494" cy="737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F1DB6F-7991-3C19-2B47-4C420C4B4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243" y="4418739"/>
            <a:ext cx="2208040" cy="155237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97E28C-6037-F596-E6A6-24E53EFEE999}"/>
              </a:ext>
            </a:extLst>
          </p:cNvPr>
          <p:cNvSpPr/>
          <p:nvPr/>
        </p:nvSpPr>
        <p:spPr>
          <a:xfrm>
            <a:off x="5609628" y="3009899"/>
            <a:ext cx="817494" cy="737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91B17A-DB2E-90D1-CB01-F9ACDA534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122" y="4826091"/>
            <a:ext cx="187668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546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4: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Formula Tool: </a:t>
            </a:r>
            <a:r>
              <a:rPr lang="en-US" dirty="0">
                <a:solidFill>
                  <a:schemeClr val="bg1"/>
                </a:solidFill>
              </a:rPr>
              <a:t>Constructed the final link using the generated </a:t>
            </a:r>
            <a:r>
              <a:rPr lang="en-US" dirty="0" err="1">
                <a:solidFill>
                  <a:schemeClr val="bg1"/>
                </a:solidFill>
              </a:rPr>
              <a:t>Concat_answer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F8060-41AC-2BE6-0BF4-95310DD5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725"/>
            <a:ext cx="3496163" cy="215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7CE8B-8EFA-600D-A0A6-FC9A73547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08" y="3052646"/>
            <a:ext cx="34675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313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213938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4: Choosing the longest comedy movie fitting all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Final Link: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5E6EE-1A46-2EBB-1079-1ED92CC8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10790"/>
            <a:ext cx="3496163" cy="215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35743-5932-FE46-AD1A-E20437DD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25" y="3410922"/>
            <a:ext cx="449642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037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4" y="1630341"/>
            <a:ext cx="7400931" cy="1243584"/>
          </a:xfrm>
        </p:spPr>
        <p:txBody>
          <a:bodyPr/>
          <a:lstStyle/>
          <a:p>
            <a:r>
              <a:rPr lang="en-US" dirty="0"/>
              <a:t>Result and Learnings:</a:t>
            </a:r>
            <a:endParaRPr lang="en-GB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751D39C-F643-29BA-4B7B-795084FF4B3B}"/>
              </a:ext>
            </a:extLst>
          </p:cNvPr>
          <p:cNvSpPr txBox="1">
            <a:spLocks/>
          </p:cNvSpPr>
          <p:nvPr/>
        </p:nvSpPr>
        <p:spPr>
          <a:xfrm>
            <a:off x="4199468" y="2783402"/>
            <a:ext cx="7400931" cy="3685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Finally secured the treasure after a long hunt which was a link to a Christmas celebration video.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Built this workflow and learnt effective usage of multiple tools and workflow designing in Alteryx</a:t>
            </a:r>
            <a:endParaRPr lang="en-US" sz="6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C9DBAC64-804E-20D2-91C0-31EDBCE7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Workflow: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16C03-9322-2D61-D345-DB51D16E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908"/>
            <a:ext cx="12192000" cy="3885652"/>
          </a:xfrm>
          <a:prstGeom prst="rect">
            <a:avLst/>
          </a:prstGeom>
        </p:spPr>
      </p:pic>
      <p:pic>
        <p:nvPicPr>
          <p:cNvPr id="9" name="Picture 8" descr="Solved: How to Input Image Logo to Final Report - Alteryx Community">
            <a:extLst>
              <a:ext uri="{FF2B5EF4-FFF2-40B4-BE49-F238E27FC236}">
                <a16:creationId xmlns:a16="http://schemas.microsoft.com/office/drawing/2014/main" id="{5C508140-4BD9-956E-FB2A-9723BE3F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63536"/>
            <a:ext cx="11214100" cy="535531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32825"/>
            <a:ext cx="5651500" cy="5261639"/>
          </a:xfrm>
        </p:spPr>
        <p:txBody>
          <a:bodyPr/>
          <a:lstStyle/>
          <a:p>
            <a:r>
              <a:rPr lang="en-US" sz="1400" b="1" dirty="0"/>
              <a:t>TASK 1: </a:t>
            </a:r>
          </a:p>
          <a:p>
            <a:pPr marL="0" indent="0">
              <a:buNone/>
            </a:pPr>
            <a:r>
              <a:rPr lang="en-US" sz="1400" dirty="0"/>
              <a:t>Choose the cookie recipe that makes the most cookies!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1. You have 1000 grams of butter and 1000 grams of sugar.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2. The cookies recipes require the ingredients as listed.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3. You are not limited by any of the other ingredients. </a:t>
            </a:r>
          </a:p>
          <a:p>
            <a:r>
              <a:rPr lang="en-US" sz="1400" b="1" dirty="0"/>
              <a:t>TASK 2: </a:t>
            </a:r>
          </a:p>
          <a:p>
            <a:pPr marL="0" indent="0">
              <a:buNone/>
            </a:pPr>
            <a:r>
              <a:rPr lang="en-US" sz="1400" dirty="0"/>
              <a:t>Choose a Christmas playlist for your guests while you eat cookies!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1. Assume each song is 3 minutes and that your total music playtime will be 45 minutes - this determines how many songs you have on the list!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2. Every song must be a -9 or lower in loudness (ex. -15 would be a very quiet song)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3. Eric wants all the minor songs and Matthew wants songs in F major.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4.Thalita loves Dean Martin!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5. Put the songs in order of loudness, so the music builds as a transition to the movie. The title of the last song is your "answer"!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01C6777-7E63-0F62-7907-3AB64E3D4FB7}"/>
              </a:ext>
            </a:extLst>
          </p:cNvPr>
          <p:cNvSpPr txBox="1">
            <a:spLocks/>
          </p:cNvSpPr>
          <p:nvPr/>
        </p:nvSpPr>
        <p:spPr>
          <a:xfrm>
            <a:off x="444500" y="2658318"/>
            <a:ext cx="6718300" cy="320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D876DD8-BD4C-96C3-65C7-EF96A9BF23E7}"/>
              </a:ext>
            </a:extLst>
          </p:cNvPr>
          <p:cNvSpPr txBox="1">
            <a:spLocks/>
          </p:cNvSpPr>
          <p:nvPr/>
        </p:nvSpPr>
        <p:spPr>
          <a:xfrm>
            <a:off x="6051550" y="1078456"/>
            <a:ext cx="5651499" cy="5316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TASK 3: </a:t>
            </a:r>
          </a:p>
          <a:p>
            <a:pPr marL="0" indent="0">
              <a:buNone/>
            </a:pPr>
            <a:r>
              <a:rPr lang="en-US" sz="1400" dirty="0"/>
              <a:t>Movie Time!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You only want a movie that was released in the theatre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Nicole doesn't want to watch an animated movie.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Ryan is feeling nostalgic and wants to watch something from the 80's or 90’s.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It must be the top-rated movie of the year it debuted.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The movie with the longest run time in the Comedy genre is your "answer"! </a:t>
            </a:r>
          </a:p>
          <a:p>
            <a:r>
              <a:rPr lang="en-US" sz="1400" b="1" dirty="0"/>
              <a:t>TASK 4 :</a:t>
            </a:r>
          </a:p>
          <a:p>
            <a:pPr marL="0" indent="0">
              <a:buNone/>
            </a:pPr>
            <a:r>
              <a:rPr lang="en-US" sz="1400" dirty="0"/>
              <a:t>After all that hard work to create the Best Christmas Evening Ever, use your three answers to find the key to the treasure box!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Use the provided lookup table to "find and replace” your answers to produce three sets of scrambled letters and numbers (hint: label column as "Answer").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Concatenate the key and add to the provided formula tool.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Once you run the key through the formula tool, you may open the treasure box and put the link in the tool configuration!</a:t>
            </a:r>
          </a:p>
        </p:txBody>
      </p:sp>
      <p:pic>
        <p:nvPicPr>
          <p:cNvPr id="6" name="Picture 5" descr="Solved: How to Input Image Logo to Final Report - Alteryx Community">
            <a:extLst>
              <a:ext uri="{FF2B5EF4-FFF2-40B4-BE49-F238E27FC236}">
                <a16:creationId xmlns:a16="http://schemas.microsoft.com/office/drawing/2014/main" id="{00C0C13C-D7AF-CB76-9BE0-738D1B3B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250093"/>
            <a:ext cx="1210734" cy="6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3" name="Picture 2" descr="Solved: How to Input Image Logo to Final Report - Alteryx Community">
            <a:extLst>
              <a:ext uri="{FF2B5EF4-FFF2-40B4-BE49-F238E27FC236}">
                <a16:creationId xmlns:a16="http://schemas.microsoft.com/office/drawing/2014/main" id="{62F1FCB6-4DDF-1294-4A0A-131F034F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C6707B0-E478-7E31-70DF-04A60A1C17DC}"/>
              </a:ext>
            </a:extLst>
          </p:cNvPr>
          <p:cNvSpPr txBox="1">
            <a:spLocks/>
          </p:cNvSpPr>
          <p:nvPr/>
        </p:nvSpPr>
        <p:spPr>
          <a:xfrm>
            <a:off x="444500" y="463536"/>
            <a:ext cx="11214100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1: Choosing the most efficient cookie recipe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5D732-7CD3-1411-1A69-FC8121B2AAB9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42A8A-B759-6EE1-C89A-A7D978C89E75}"/>
              </a:ext>
            </a:extLst>
          </p:cNvPr>
          <p:cNvSpPr txBox="1"/>
          <p:nvPr/>
        </p:nvSpPr>
        <p:spPr>
          <a:xfrm>
            <a:off x="444499" y="1534598"/>
            <a:ext cx="759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Data Quality Check: </a:t>
            </a:r>
            <a:r>
              <a:rPr lang="en-US" dirty="0">
                <a:solidFill>
                  <a:schemeClr val="bg1"/>
                </a:solidFill>
              </a:rPr>
              <a:t>Started by ensuring data integrity using the </a:t>
            </a:r>
            <a:r>
              <a:rPr lang="en-US" b="1" dirty="0">
                <a:solidFill>
                  <a:schemeClr val="bg1"/>
                </a:solidFill>
              </a:rPr>
              <a:t>Select Tool </a:t>
            </a:r>
            <a:r>
              <a:rPr lang="en-US" dirty="0">
                <a:solidFill>
                  <a:schemeClr val="bg1"/>
                </a:solidFill>
              </a:rPr>
              <a:t>to verify correct data types &amp; Filtered unnecessary columns using </a:t>
            </a:r>
            <a:r>
              <a:rPr lang="en-US" b="1" dirty="0">
                <a:solidFill>
                  <a:schemeClr val="bg1"/>
                </a:solidFill>
              </a:rPr>
              <a:t>Data Cleansing Tool</a:t>
            </a:r>
          </a:p>
        </p:txBody>
      </p:sp>
      <p:pic>
        <p:nvPicPr>
          <p:cNvPr id="11" name="Picture 10" descr="Solved: How to Input Image Logo to Final Report - Alteryx Community">
            <a:extLst>
              <a:ext uri="{FF2B5EF4-FFF2-40B4-BE49-F238E27FC236}">
                <a16:creationId xmlns:a16="http://schemas.microsoft.com/office/drawing/2014/main" id="{E0FFA00B-5083-BFCA-F92E-8B10ED99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32727A-D43E-1EB2-0C2A-E919419C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2" y="2759741"/>
            <a:ext cx="2486710" cy="2221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F7B7A-EF58-40E9-6DCC-1064B72F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373" y="2759741"/>
            <a:ext cx="6803827" cy="6692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7E883F-9D06-3BBB-7D4D-58F031D3B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202" y="4254474"/>
            <a:ext cx="7459116" cy="1066949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B5092E4-3621-FBDA-8172-7A44938A2FF8}"/>
              </a:ext>
            </a:extLst>
          </p:cNvPr>
          <p:cNvSpPr/>
          <p:nvPr/>
        </p:nvSpPr>
        <p:spPr>
          <a:xfrm>
            <a:off x="7616829" y="3549343"/>
            <a:ext cx="836073" cy="6314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85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A109C02-5ECA-695D-3862-F38137F1D3B2}"/>
              </a:ext>
            </a:extLst>
          </p:cNvPr>
          <p:cNvSpPr txBox="1">
            <a:spLocks/>
          </p:cNvSpPr>
          <p:nvPr/>
        </p:nvSpPr>
        <p:spPr>
          <a:xfrm>
            <a:off x="444500" y="463536"/>
            <a:ext cx="11214100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1: Choosing the most efficient cookie recipe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51CA39E3-FE32-8E59-A087-066AB6EF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8ECD5-CEA4-7AFF-E5F1-8A213EC17284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9807F-6DB6-8F6A-4A48-2193295121C9}"/>
              </a:ext>
            </a:extLst>
          </p:cNvPr>
          <p:cNvSpPr txBox="1"/>
          <p:nvPr/>
        </p:nvSpPr>
        <p:spPr>
          <a:xfrm>
            <a:off x="444499" y="1534598"/>
            <a:ext cx="759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Calculations with Formulas: </a:t>
            </a:r>
            <a:r>
              <a:rPr lang="en-US" dirty="0">
                <a:solidFill>
                  <a:schemeClr val="bg1"/>
                </a:solidFill>
              </a:rPr>
              <a:t>Utilized the Formula tool to calculate the number of rounds possible with available butter and sugar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159D71-7043-0E66-F4F7-6FE324FB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07" y="2347128"/>
            <a:ext cx="3850459" cy="36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157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AF4290A1-7848-5188-F27E-D56A8D86681D}"/>
              </a:ext>
            </a:extLst>
          </p:cNvPr>
          <p:cNvSpPr txBox="1">
            <a:spLocks/>
          </p:cNvSpPr>
          <p:nvPr/>
        </p:nvSpPr>
        <p:spPr>
          <a:xfrm>
            <a:off x="444500" y="463536"/>
            <a:ext cx="11214100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1: Choosing the most efficient cookie recipe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0C45E245-9E61-A530-1632-CD9332B4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33839-A9E4-48ED-F593-82C829D6620D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A575E-B3BF-845C-7923-1C2DFD850AB4}"/>
              </a:ext>
            </a:extLst>
          </p:cNvPr>
          <p:cNvSpPr txBox="1"/>
          <p:nvPr/>
        </p:nvSpPr>
        <p:spPr>
          <a:xfrm>
            <a:off x="444499" y="1534598"/>
            <a:ext cx="759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Optimizing Cookie Yields: </a:t>
            </a:r>
            <a:r>
              <a:rPr lang="en-US" dirty="0">
                <a:solidFill>
                  <a:schemeClr val="bg1"/>
                </a:solidFill>
              </a:rPr>
              <a:t>Employed the following formula in the Formula Tool to determine the exact number of cookies each recipe could produce from available ingredients: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F64E9-25A5-FC05-9B2F-09ABC6D9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28" y="2865445"/>
            <a:ext cx="4955744" cy="23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0557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A3D2D507-306B-4BD2-0DFE-A5AEA5629EF8}"/>
              </a:ext>
            </a:extLst>
          </p:cNvPr>
          <p:cNvSpPr txBox="1">
            <a:spLocks/>
          </p:cNvSpPr>
          <p:nvPr/>
        </p:nvSpPr>
        <p:spPr>
          <a:xfrm>
            <a:off x="444500" y="463536"/>
            <a:ext cx="11214100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1: Choosing the most efficient cookie recipe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C54CC-CA30-693B-2794-2BBE39FB0806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B7F11-95BC-A193-C195-174461E16D59}"/>
              </a:ext>
            </a:extLst>
          </p:cNvPr>
          <p:cNvSpPr txBox="1"/>
          <p:nvPr/>
        </p:nvSpPr>
        <p:spPr>
          <a:xfrm>
            <a:off x="444499" y="1534598"/>
            <a:ext cx="8022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Sorting and Selection: </a:t>
            </a:r>
            <a:r>
              <a:rPr lang="en-US" dirty="0">
                <a:solidFill>
                  <a:schemeClr val="bg1"/>
                </a:solidFill>
              </a:rPr>
              <a:t>Sorted the results in descending order of cookies using the Sort tool. Extracted the top row with the highest cookie yield using the Sample tool.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B47E3-F33B-E838-E8BF-10D561D8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4" y="2530025"/>
            <a:ext cx="2281450" cy="657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A3599-74B2-13A8-A1E0-9899AD31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" y="3281130"/>
            <a:ext cx="10640910" cy="111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228CBC-3B6F-ABCF-140C-7C3519BCA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723342"/>
            <a:ext cx="1401006" cy="1254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FA3073-105B-EF03-61BE-68CB37D2A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406" y="5158941"/>
            <a:ext cx="9261388" cy="405806"/>
          </a:xfrm>
          <a:prstGeom prst="rect">
            <a:avLst/>
          </a:prstGeom>
        </p:spPr>
      </p:pic>
      <p:pic>
        <p:nvPicPr>
          <p:cNvPr id="14" name="Picture 13" descr="Solved: How to Input Image Logo to Final Report - Alteryx Community">
            <a:extLst>
              <a:ext uri="{FF2B5EF4-FFF2-40B4-BE49-F238E27FC236}">
                <a16:creationId xmlns:a16="http://schemas.microsoft.com/office/drawing/2014/main" id="{0BF814E7-4B03-41C0-4A26-FB21DDA4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97006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064D4DE-D045-3852-FEBE-383A3DCAA816}"/>
              </a:ext>
            </a:extLst>
          </p:cNvPr>
          <p:cNvSpPr txBox="1">
            <a:spLocks/>
          </p:cNvSpPr>
          <p:nvPr/>
        </p:nvSpPr>
        <p:spPr>
          <a:xfrm>
            <a:off x="444500" y="463536"/>
            <a:ext cx="11214100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1: Choosing the most efficient cookie recipe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96690AED-1663-89E3-B6B7-D3E2C174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9DAFF-5A36-B25E-E3D3-A6EC802DDC99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27008-0D7E-13B1-0855-003A431E9AF1}"/>
              </a:ext>
            </a:extLst>
          </p:cNvPr>
          <p:cNvSpPr txBox="1"/>
          <p:nvPr/>
        </p:nvSpPr>
        <p:spPr>
          <a:xfrm>
            <a:off x="444499" y="1534598"/>
            <a:ext cx="7497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Result: </a:t>
            </a:r>
            <a:r>
              <a:rPr lang="en-US" dirty="0">
                <a:solidFill>
                  <a:schemeClr val="bg1"/>
                </a:solidFill>
              </a:rPr>
              <a:t>After meticulous calculations and optimization, the winning recipe for the most cookies was "Sugar Twinkle" with an impressive yield of 64 cookies!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B1887-F8B3-DF6D-47DC-8813EC9E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3" y="2555248"/>
            <a:ext cx="1724266" cy="438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3ECFF9-4185-9077-42F1-46120E437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33" y="3230657"/>
            <a:ext cx="947869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158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6036-4E26-7D04-390F-4E4BE1A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458400D-001C-1B2F-BBC0-E0AAC501F5B1}"/>
              </a:ext>
            </a:extLst>
          </p:cNvPr>
          <p:cNvSpPr txBox="1">
            <a:spLocks/>
          </p:cNvSpPr>
          <p:nvPr/>
        </p:nvSpPr>
        <p:spPr>
          <a:xfrm>
            <a:off x="444499" y="463536"/>
            <a:ext cx="11400367" cy="5355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Task 2: To find the loudest music which fills all the criterions</a:t>
            </a:r>
          </a:p>
        </p:txBody>
      </p:sp>
      <p:pic>
        <p:nvPicPr>
          <p:cNvPr id="4" name="Picture 3" descr="Solved: How to Input Image Logo to Final Report - Alteryx Community">
            <a:extLst>
              <a:ext uri="{FF2B5EF4-FFF2-40B4-BE49-F238E27FC236}">
                <a16:creationId xmlns:a16="http://schemas.microsoft.com/office/drawing/2014/main" id="{33E6A3D6-D078-6258-48F5-D1D6F98B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6070600"/>
            <a:ext cx="1563310" cy="7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C9373-850B-4D9C-68E2-202B39F76C87}"/>
              </a:ext>
            </a:extLst>
          </p:cNvPr>
          <p:cNvSpPr txBox="1"/>
          <p:nvPr/>
        </p:nvSpPr>
        <p:spPr>
          <a:xfrm>
            <a:off x="444500" y="99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Workflow 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1D3D-A7A8-ACFD-6D5B-85A28EB2AAC7}"/>
              </a:ext>
            </a:extLst>
          </p:cNvPr>
          <p:cNvSpPr txBox="1"/>
          <p:nvPr/>
        </p:nvSpPr>
        <p:spPr>
          <a:xfrm>
            <a:off x="444499" y="1534598"/>
            <a:ext cx="759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Data Quality Check: </a:t>
            </a:r>
            <a:r>
              <a:rPr lang="en-US" dirty="0">
                <a:solidFill>
                  <a:schemeClr val="bg1"/>
                </a:solidFill>
              </a:rPr>
              <a:t>Filtered unnecessary columns using </a:t>
            </a:r>
            <a:r>
              <a:rPr lang="en-US" b="1" dirty="0">
                <a:solidFill>
                  <a:schemeClr val="bg1"/>
                </a:solidFill>
              </a:rPr>
              <a:t>Data Cleansing Tool &amp; </a:t>
            </a:r>
            <a:r>
              <a:rPr lang="en-US" dirty="0">
                <a:solidFill>
                  <a:schemeClr val="bg1"/>
                </a:solidFill>
              </a:rPr>
              <a:t>Verified the dataset's integrity using the </a:t>
            </a:r>
            <a:r>
              <a:rPr lang="en-US" b="1" dirty="0">
                <a:solidFill>
                  <a:schemeClr val="bg1"/>
                </a:solidFill>
              </a:rPr>
              <a:t>Select Tool </a:t>
            </a:r>
            <a:r>
              <a:rPr lang="en-US" dirty="0">
                <a:solidFill>
                  <a:schemeClr val="bg1"/>
                </a:solidFill>
              </a:rPr>
              <a:t>to ensure correct data types.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77F81-E650-2611-7665-48D99FC5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2709977"/>
            <a:ext cx="3162741" cy="2867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610885-3B98-A6C0-B916-5D9E629B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033" y="2709977"/>
            <a:ext cx="7323666" cy="111947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0926617-9705-24AC-227E-DDB81C8E8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835" y="4369975"/>
            <a:ext cx="7323666" cy="190685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BA5EE50-F85F-5F0B-4ABF-787BBE14AD84}"/>
              </a:ext>
            </a:extLst>
          </p:cNvPr>
          <p:cNvSpPr/>
          <p:nvPr/>
        </p:nvSpPr>
        <p:spPr>
          <a:xfrm>
            <a:off x="7615768" y="3906827"/>
            <a:ext cx="939799" cy="4385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197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343</TotalTime>
  <Words>1480</Words>
  <Application>Microsoft Office PowerPoint</Application>
  <PresentationFormat>Widescreen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Trade Gothic LT Pro</vt:lpstr>
      <vt:lpstr>Trebuchet MS</vt:lpstr>
      <vt:lpstr>Wingdings</vt:lpstr>
      <vt:lpstr>Office Theme</vt:lpstr>
      <vt:lpstr>ALTERYX PROJECT REPORT</vt:lpstr>
      <vt:lpstr>Problem statement Alteryx Weekly Challenge #298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Learnings:</vt:lpstr>
      <vt:lpstr>Full Workflow: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ALTERYX PROJECT REPORT</dc:title>
  <dc:creator>BIPLAB BEHERA</dc:creator>
  <cp:lastModifiedBy>BIPLAB BEHERA</cp:lastModifiedBy>
  <cp:revision>2</cp:revision>
  <dcterms:created xsi:type="dcterms:W3CDTF">2024-05-15T12:38:48Z</dcterms:created>
  <dcterms:modified xsi:type="dcterms:W3CDTF">2024-05-15T18:22:06Z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