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9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71" r:id="rId15"/>
    <p:sldId id="272" r:id="rId16"/>
    <p:sldId id="273" r:id="rId17"/>
    <p:sldId id="27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1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8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00D96C-E548-4BF2-8327-B11D4653565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C1740AB-9755-46E1-91C3-25B0B1619935}">
      <dgm:prSet/>
      <dgm:spPr/>
      <dgm:t>
        <a:bodyPr/>
        <a:lstStyle/>
        <a:p>
          <a:r>
            <a:rPr lang="en-US"/>
            <a:t>Steps to Create star schema for this dataset:</a:t>
          </a:r>
        </a:p>
      </dgm:t>
    </dgm:pt>
    <dgm:pt modelId="{2D73C5EA-6119-4355-8135-60FCA729D89A}" type="parTrans" cxnId="{4E57358B-DDFD-4A2E-9EB9-7E5AB294F447}">
      <dgm:prSet/>
      <dgm:spPr/>
      <dgm:t>
        <a:bodyPr/>
        <a:lstStyle/>
        <a:p>
          <a:endParaRPr lang="en-US"/>
        </a:p>
      </dgm:t>
    </dgm:pt>
    <dgm:pt modelId="{EE18549A-3C70-48BE-A5CB-4AEE70FA1FF7}" type="sibTrans" cxnId="{4E57358B-DDFD-4A2E-9EB9-7E5AB294F447}">
      <dgm:prSet/>
      <dgm:spPr/>
      <dgm:t>
        <a:bodyPr/>
        <a:lstStyle/>
        <a:p>
          <a:endParaRPr lang="en-US"/>
        </a:p>
      </dgm:t>
    </dgm:pt>
    <dgm:pt modelId="{825FD441-33C6-499A-9A35-72DDF05D286F}">
      <dgm:prSet/>
      <dgm:spPr/>
      <dgm:t>
        <a:bodyPr/>
        <a:lstStyle/>
        <a:p>
          <a:r>
            <a:rPr lang="en-US"/>
            <a:t>Import all the tables </a:t>
          </a:r>
        </a:p>
      </dgm:t>
    </dgm:pt>
    <dgm:pt modelId="{575BED7A-4800-4205-97CD-7840A9902999}" type="parTrans" cxnId="{3AB53CFF-6F82-4135-B763-0DDC513932D0}">
      <dgm:prSet/>
      <dgm:spPr/>
      <dgm:t>
        <a:bodyPr/>
        <a:lstStyle/>
        <a:p>
          <a:endParaRPr lang="en-US"/>
        </a:p>
      </dgm:t>
    </dgm:pt>
    <dgm:pt modelId="{62806E58-0BEA-4BB2-A441-498534280A0B}" type="sibTrans" cxnId="{3AB53CFF-6F82-4135-B763-0DDC513932D0}">
      <dgm:prSet/>
      <dgm:spPr/>
      <dgm:t>
        <a:bodyPr/>
        <a:lstStyle/>
        <a:p>
          <a:endParaRPr lang="en-US"/>
        </a:p>
      </dgm:t>
    </dgm:pt>
    <dgm:pt modelId="{D262BB74-9633-4D15-B189-139F09207FB0}">
      <dgm:prSet/>
      <dgm:spPr/>
      <dgm:t>
        <a:bodyPr/>
        <a:lstStyle/>
        <a:p>
          <a:r>
            <a:rPr lang="en-US"/>
            <a:t>Load all the table. </a:t>
          </a:r>
        </a:p>
      </dgm:t>
    </dgm:pt>
    <dgm:pt modelId="{09D4FA37-5B79-4557-BF04-D09E9D3B5375}" type="parTrans" cxnId="{957CF486-C0AA-4E1C-9CDE-9808C2D73417}">
      <dgm:prSet/>
      <dgm:spPr/>
      <dgm:t>
        <a:bodyPr/>
        <a:lstStyle/>
        <a:p>
          <a:endParaRPr lang="en-US"/>
        </a:p>
      </dgm:t>
    </dgm:pt>
    <dgm:pt modelId="{8D1F326D-03A0-48AB-B701-587C5B18B764}" type="sibTrans" cxnId="{957CF486-C0AA-4E1C-9CDE-9808C2D73417}">
      <dgm:prSet/>
      <dgm:spPr/>
      <dgm:t>
        <a:bodyPr/>
        <a:lstStyle/>
        <a:p>
          <a:endParaRPr lang="en-US"/>
        </a:p>
      </dgm:t>
    </dgm:pt>
    <dgm:pt modelId="{A01811B1-0276-4031-A92F-2D5ADD41BBD2}">
      <dgm:prSet/>
      <dgm:spPr/>
      <dgm:t>
        <a:bodyPr/>
        <a:lstStyle/>
        <a:p>
          <a:r>
            <a:rPr lang="en-US"/>
            <a:t>Go to the Model view section </a:t>
          </a:r>
        </a:p>
      </dgm:t>
    </dgm:pt>
    <dgm:pt modelId="{76EAE3CC-5BC2-40B1-B594-D93FAC380443}" type="parTrans" cxnId="{E465F743-BACC-40BB-ADCC-585FC37979EE}">
      <dgm:prSet/>
      <dgm:spPr/>
      <dgm:t>
        <a:bodyPr/>
        <a:lstStyle/>
        <a:p>
          <a:endParaRPr lang="en-US"/>
        </a:p>
      </dgm:t>
    </dgm:pt>
    <dgm:pt modelId="{3FFDBD45-6E8C-434D-87C2-9952433479D9}" type="sibTrans" cxnId="{E465F743-BACC-40BB-ADCC-585FC37979EE}">
      <dgm:prSet/>
      <dgm:spPr/>
      <dgm:t>
        <a:bodyPr/>
        <a:lstStyle/>
        <a:p>
          <a:endParaRPr lang="en-US"/>
        </a:p>
      </dgm:t>
    </dgm:pt>
    <dgm:pt modelId="{CC70AC26-885D-42C6-8886-AFF1E76C2BF1}">
      <dgm:prSet/>
      <dgm:spPr/>
      <dgm:t>
        <a:bodyPr/>
        <a:lstStyle/>
        <a:p>
          <a:r>
            <a:rPr lang="en-US"/>
            <a:t>Take General_data as central query. </a:t>
          </a:r>
        </a:p>
      </dgm:t>
    </dgm:pt>
    <dgm:pt modelId="{8D7F9893-F615-4469-9B02-944E4A126310}" type="parTrans" cxnId="{A9F36AF5-A21D-44D0-AF9F-A133D2274D4F}">
      <dgm:prSet/>
      <dgm:spPr/>
      <dgm:t>
        <a:bodyPr/>
        <a:lstStyle/>
        <a:p>
          <a:endParaRPr lang="en-US"/>
        </a:p>
      </dgm:t>
    </dgm:pt>
    <dgm:pt modelId="{7DED20F7-FA8B-4F05-95A9-19E44307998E}" type="sibTrans" cxnId="{A9F36AF5-A21D-44D0-AF9F-A133D2274D4F}">
      <dgm:prSet/>
      <dgm:spPr/>
      <dgm:t>
        <a:bodyPr/>
        <a:lstStyle/>
        <a:p>
          <a:endParaRPr lang="en-US"/>
        </a:p>
      </dgm:t>
    </dgm:pt>
    <dgm:pt modelId="{07592D98-B4A3-4965-AFD0-5BFF774BCA5C}">
      <dgm:prSet/>
      <dgm:spPr/>
      <dgm:t>
        <a:bodyPr/>
        <a:lstStyle/>
        <a:p>
          <a:r>
            <a:rPr lang="en-US"/>
            <a:t>Establish relationship with employee_survey_data, in_time, out_time,manager_survey. </a:t>
          </a:r>
        </a:p>
      </dgm:t>
    </dgm:pt>
    <dgm:pt modelId="{BEDBA34F-C31B-4F72-9D7C-2B8F660A0FB6}" type="parTrans" cxnId="{70A526EA-74CC-401E-9103-E89A7795A105}">
      <dgm:prSet/>
      <dgm:spPr/>
      <dgm:t>
        <a:bodyPr/>
        <a:lstStyle/>
        <a:p>
          <a:endParaRPr lang="en-US"/>
        </a:p>
      </dgm:t>
    </dgm:pt>
    <dgm:pt modelId="{54717552-4A5F-42F2-9ECB-4CC5DFDB181A}" type="sibTrans" cxnId="{70A526EA-74CC-401E-9103-E89A7795A105}">
      <dgm:prSet/>
      <dgm:spPr/>
      <dgm:t>
        <a:bodyPr/>
        <a:lstStyle/>
        <a:p>
          <a:endParaRPr lang="en-US"/>
        </a:p>
      </dgm:t>
    </dgm:pt>
    <dgm:pt modelId="{D669721B-FEE2-410E-AA9C-BACD4C4BE0D4}">
      <dgm:prSet/>
      <dgm:spPr/>
      <dgm:t>
        <a:bodyPr/>
        <a:lstStyle/>
        <a:p>
          <a:r>
            <a:rPr lang="en-US" dirty="0"/>
            <a:t>Benefits : </a:t>
          </a:r>
        </a:p>
      </dgm:t>
    </dgm:pt>
    <dgm:pt modelId="{70CCEC92-917A-48A0-ABFC-54DB823E00BC}" type="parTrans" cxnId="{E0376346-1246-49BC-8FDB-DD0FC3CFF847}">
      <dgm:prSet/>
      <dgm:spPr/>
      <dgm:t>
        <a:bodyPr/>
        <a:lstStyle/>
        <a:p>
          <a:endParaRPr lang="en-US"/>
        </a:p>
      </dgm:t>
    </dgm:pt>
    <dgm:pt modelId="{BB1B8926-5BE8-4F5F-B777-D9D095D6AD8E}" type="sibTrans" cxnId="{E0376346-1246-49BC-8FDB-DD0FC3CFF847}">
      <dgm:prSet/>
      <dgm:spPr/>
      <dgm:t>
        <a:bodyPr/>
        <a:lstStyle/>
        <a:p>
          <a:endParaRPr lang="en-US"/>
        </a:p>
      </dgm:t>
    </dgm:pt>
    <dgm:pt modelId="{A052D63B-3EC5-4766-BEB3-6F34800AE9FB}">
      <dgm:prSet/>
      <dgm:spPr/>
      <dgm:t>
        <a:bodyPr/>
        <a:lstStyle/>
        <a:p>
          <a:r>
            <a:rPr lang="en-US"/>
            <a:t>Simple and easy-to understand structure</a:t>
          </a:r>
        </a:p>
      </dgm:t>
    </dgm:pt>
    <dgm:pt modelId="{2FE6DAAC-78A7-421C-92C9-82B8B50129AF}" type="parTrans" cxnId="{FD42A721-165F-4695-A5CC-F52F472685E5}">
      <dgm:prSet/>
      <dgm:spPr/>
      <dgm:t>
        <a:bodyPr/>
        <a:lstStyle/>
        <a:p>
          <a:endParaRPr lang="en-US"/>
        </a:p>
      </dgm:t>
    </dgm:pt>
    <dgm:pt modelId="{9E0CC84A-A028-40CE-9992-496519479BCA}" type="sibTrans" cxnId="{FD42A721-165F-4695-A5CC-F52F472685E5}">
      <dgm:prSet/>
      <dgm:spPr/>
      <dgm:t>
        <a:bodyPr/>
        <a:lstStyle/>
        <a:p>
          <a:endParaRPr lang="en-US"/>
        </a:p>
      </dgm:t>
    </dgm:pt>
    <dgm:pt modelId="{4243E9CB-F16D-4801-8A91-60A2F2684B16}">
      <dgm:prSet/>
      <dgm:spPr/>
      <dgm:t>
        <a:bodyPr/>
        <a:lstStyle/>
        <a:p>
          <a:r>
            <a:rPr lang="en-US"/>
            <a:t>Better Performance for analytical queries</a:t>
          </a:r>
        </a:p>
      </dgm:t>
    </dgm:pt>
    <dgm:pt modelId="{6EE8D72B-C2C6-43CD-9E23-C93EF5B95C24}" type="parTrans" cxnId="{D0A7D1C1-C3B3-4D5A-9E9E-1371C189F5EA}">
      <dgm:prSet/>
      <dgm:spPr/>
      <dgm:t>
        <a:bodyPr/>
        <a:lstStyle/>
        <a:p>
          <a:endParaRPr lang="en-US"/>
        </a:p>
      </dgm:t>
    </dgm:pt>
    <dgm:pt modelId="{0810DE5A-ABC3-43BA-A844-FDD19C464262}" type="sibTrans" cxnId="{D0A7D1C1-C3B3-4D5A-9E9E-1371C189F5EA}">
      <dgm:prSet/>
      <dgm:spPr/>
      <dgm:t>
        <a:bodyPr/>
        <a:lstStyle/>
        <a:p>
          <a:endParaRPr lang="en-US"/>
        </a:p>
      </dgm:t>
    </dgm:pt>
    <dgm:pt modelId="{B22C0FDD-EF0C-4C73-A4CB-205E45D0CC0B}">
      <dgm:prSet/>
      <dgm:spPr/>
      <dgm:t>
        <a:bodyPr/>
        <a:lstStyle/>
        <a:p>
          <a:r>
            <a:rPr lang="en-US"/>
            <a:t>Fewer joins to access data </a:t>
          </a:r>
        </a:p>
      </dgm:t>
    </dgm:pt>
    <dgm:pt modelId="{B5C60505-4E7D-4E11-801E-C34DF5AD2553}" type="parTrans" cxnId="{CF9235FD-CEB1-47FC-B4BC-1B763C75E642}">
      <dgm:prSet/>
      <dgm:spPr/>
      <dgm:t>
        <a:bodyPr/>
        <a:lstStyle/>
        <a:p>
          <a:endParaRPr lang="en-US"/>
        </a:p>
      </dgm:t>
    </dgm:pt>
    <dgm:pt modelId="{23A21F99-4C98-4B9C-82F9-6F9884D695FA}" type="sibTrans" cxnId="{CF9235FD-CEB1-47FC-B4BC-1B763C75E642}">
      <dgm:prSet/>
      <dgm:spPr/>
      <dgm:t>
        <a:bodyPr/>
        <a:lstStyle/>
        <a:p>
          <a:endParaRPr lang="en-US"/>
        </a:p>
      </dgm:t>
    </dgm:pt>
    <dgm:pt modelId="{8186A788-9E82-4F97-B255-8F45137FC125}" type="pres">
      <dgm:prSet presAssocID="{3100D96C-E548-4BF2-8327-B11D46535652}" presName="linear" presStyleCnt="0">
        <dgm:presLayoutVars>
          <dgm:animLvl val="lvl"/>
          <dgm:resizeHandles val="exact"/>
        </dgm:presLayoutVars>
      </dgm:prSet>
      <dgm:spPr/>
    </dgm:pt>
    <dgm:pt modelId="{BC54ED08-DEAE-4DB0-B6EA-DAE1C8BAF2F2}" type="pres">
      <dgm:prSet presAssocID="{CC1740AB-9755-46E1-91C3-25B0B1619935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96742A1-9E7C-407E-ACE0-CD9D307AFD7A}" type="pres">
      <dgm:prSet presAssocID="{CC1740AB-9755-46E1-91C3-25B0B1619935}" presName="childText" presStyleLbl="revTx" presStyleIdx="0" presStyleCnt="2">
        <dgm:presLayoutVars>
          <dgm:bulletEnabled val="1"/>
        </dgm:presLayoutVars>
      </dgm:prSet>
      <dgm:spPr/>
    </dgm:pt>
    <dgm:pt modelId="{B2556E28-BD19-472A-B296-D7FF5CD6B4AF}" type="pres">
      <dgm:prSet presAssocID="{D669721B-FEE2-410E-AA9C-BACD4C4BE0D4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C13685FC-662F-48A7-ADF7-FAB8A53D51B0}" type="pres">
      <dgm:prSet presAssocID="{D669721B-FEE2-410E-AA9C-BACD4C4BE0D4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9F575812-1768-44A9-AF93-E227399BFE09}" type="presOf" srcId="{B22C0FDD-EF0C-4C73-A4CB-205E45D0CC0B}" destId="{C13685FC-662F-48A7-ADF7-FAB8A53D51B0}" srcOrd="0" destOrd="2" presId="urn:microsoft.com/office/officeart/2005/8/layout/vList2"/>
    <dgm:cxn modelId="{FD42A721-165F-4695-A5CC-F52F472685E5}" srcId="{D669721B-FEE2-410E-AA9C-BACD4C4BE0D4}" destId="{A052D63B-3EC5-4766-BEB3-6F34800AE9FB}" srcOrd="0" destOrd="0" parTransId="{2FE6DAAC-78A7-421C-92C9-82B8B50129AF}" sibTransId="{9E0CC84A-A028-40CE-9992-496519479BCA}"/>
    <dgm:cxn modelId="{20561D2D-0BE0-498C-88F1-B4E4E113A760}" type="presOf" srcId="{CC1740AB-9755-46E1-91C3-25B0B1619935}" destId="{BC54ED08-DEAE-4DB0-B6EA-DAE1C8BAF2F2}" srcOrd="0" destOrd="0" presId="urn:microsoft.com/office/officeart/2005/8/layout/vList2"/>
    <dgm:cxn modelId="{60EF7E36-4407-4BA6-A451-F2BBCDCD1CAE}" type="presOf" srcId="{A052D63B-3EC5-4766-BEB3-6F34800AE9FB}" destId="{C13685FC-662F-48A7-ADF7-FAB8A53D51B0}" srcOrd="0" destOrd="0" presId="urn:microsoft.com/office/officeart/2005/8/layout/vList2"/>
    <dgm:cxn modelId="{E465F743-BACC-40BB-ADCC-585FC37979EE}" srcId="{CC1740AB-9755-46E1-91C3-25B0B1619935}" destId="{A01811B1-0276-4031-A92F-2D5ADD41BBD2}" srcOrd="2" destOrd="0" parTransId="{76EAE3CC-5BC2-40B1-B594-D93FAC380443}" sibTransId="{3FFDBD45-6E8C-434D-87C2-9952433479D9}"/>
    <dgm:cxn modelId="{E0376346-1246-49BC-8FDB-DD0FC3CFF847}" srcId="{3100D96C-E548-4BF2-8327-B11D46535652}" destId="{D669721B-FEE2-410E-AA9C-BACD4C4BE0D4}" srcOrd="1" destOrd="0" parTransId="{70CCEC92-917A-48A0-ABFC-54DB823E00BC}" sibTransId="{BB1B8926-5BE8-4F5F-B777-D9D095D6AD8E}"/>
    <dgm:cxn modelId="{3CE4A44F-2B89-4F3C-9914-E2B17F1267C6}" type="presOf" srcId="{D262BB74-9633-4D15-B189-139F09207FB0}" destId="{C96742A1-9E7C-407E-ACE0-CD9D307AFD7A}" srcOrd="0" destOrd="1" presId="urn:microsoft.com/office/officeart/2005/8/layout/vList2"/>
    <dgm:cxn modelId="{957CF486-C0AA-4E1C-9CDE-9808C2D73417}" srcId="{CC1740AB-9755-46E1-91C3-25B0B1619935}" destId="{D262BB74-9633-4D15-B189-139F09207FB0}" srcOrd="1" destOrd="0" parTransId="{09D4FA37-5B79-4557-BF04-D09E9D3B5375}" sibTransId="{8D1F326D-03A0-48AB-B701-587C5B18B764}"/>
    <dgm:cxn modelId="{DC44BD87-6071-49D8-8E0F-D001554F4F0A}" type="presOf" srcId="{07592D98-B4A3-4965-AFD0-5BFF774BCA5C}" destId="{C96742A1-9E7C-407E-ACE0-CD9D307AFD7A}" srcOrd="0" destOrd="4" presId="urn:microsoft.com/office/officeart/2005/8/layout/vList2"/>
    <dgm:cxn modelId="{4E57358B-DDFD-4A2E-9EB9-7E5AB294F447}" srcId="{3100D96C-E548-4BF2-8327-B11D46535652}" destId="{CC1740AB-9755-46E1-91C3-25B0B1619935}" srcOrd="0" destOrd="0" parTransId="{2D73C5EA-6119-4355-8135-60FCA729D89A}" sibTransId="{EE18549A-3C70-48BE-A5CB-4AEE70FA1FF7}"/>
    <dgm:cxn modelId="{22AFD7A3-6E7B-4D39-9D49-3BBDB3A8F47A}" type="presOf" srcId="{4243E9CB-F16D-4801-8A91-60A2F2684B16}" destId="{C13685FC-662F-48A7-ADF7-FAB8A53D51B0}" srcOrd="0" destOrd="1" presId="urn:microsoft.com/office/officeart/2005/8/layout/vList2"/>
    <dgm:cxn modelId="{E1ECFFAA-9225-4F0C-A15D-61CCA423FF2B}" type="presOf" srcId="{CC70AC26-885D-42C6-8886-AFF1E76C2BF1}" destId="{C96742A1-9E7C-407E-ACE0-CD9D307AFD7A}" srcOrd="0" destOrd="3" presId="urn:microsoft.com/office/officeart/2005/8/layout/vList2"/>
    <dgm:cxn modelId="{637588AF-5787-4C14-98CC-0A33BF80444C}" type="presOf" srcId="{825FD441-33C6-499A-9A35-72DDF05D286F}" destId="{C96742A1-9E7C-407E-ACE0-CD9D307AFD7A}" srcOrd="0" destOrd="0" presId="urn:microsoft.com/office/officeart/2005/8/layout/vList2"/>
    <dgm:cxn modelId="{D0A7D1C1-C3B3-4D5A-9E9E-1371C189F5EA}" srcId="{D669721B-FEE2-410E-AA9C-BACD4C4BE0D4}" destId="{4243E9CB-F16D-4801-8A91-60A2F2684B16}" srcOrd="1" destOrd="0" parTransId="{6EE8D72B-C2C6-43CD-9E23-C93EF5B95C24}" sibTransId="{0810DE5A-ABC3-43BA-A844-FDD19C464262}"/>
    <dgm:cxn modelId="{37C53FC6-E13B-44F3-B8F8-729F533DBC72}" type="presOf" srcId="{A01811B1-0276-4031-A92F-2D5ADD41BBD2}" destId="{C96742A1-9E7C-407E-ACE0-CD9D307AFD7A}" srcOrd="0" destOrd="2" presId="urn:microsoft.com/office/officeart/2005/8/layout/vList2"/>
    <dgm:cxn modelId="{DB4C64E7-EF37-4EDD-BDE4-A8BD86249DA3}" type="presOf" srcId="{D669721B-FEE2-410E-AA9C-BACD4C4BE0D4}" destId="{B2556E28-BD19-472A-B296-D7FF5CD6B4AF}" srcOrd="0" destOrd="0" presId="urn:microsoft.com/office/officeart/2005/8/layout/vList2"/>
    <dgm:cxn modelId="{70A526EA-74CC-401E-9103-E89A7795A105}" srcId="{CC1740AB-9755-46E1-91C3-25B0B1619935}" destId="{07592D98-B4A3-4965-AFD0-5BFF774BCA5C}" srcOrd="4" destOrd="0" parTransId="{BEDBA34F-C31B-4F72-9D7C-2B8F660A0FB6}" sibTransId="{54717552-4A5F-42F2-9ECB-4CC5DFDB181A}"/>
    <dgm:cxn modelId="{A9F36AF5-A21D-44D0-AF9F-A133D2274D4F}" srcId="{CC1740AB-9755-46E1-91C3-25B0B1619935}" destId="{CC70AC26-885D-42C6-8886-AFF1E76C2BF1}" srcOrd="3" destOrd="0" parTransId="{8D7F9893-F615-4469-9B02-944E4A126310}" sibTransId="{7DED20F7-FA8B-4F05-95A9-19E44307998E}"/>
    <dgm:cxn modelId="{CEAEC5F6-CB0A-4591-A179-CF6266D44A58}" type="presOf" srcId="{3100D96C-E548-4BF2-8327-B11D46535652}" destId="{8186A788-9E82-4F97-B255-8F45137FC125}" srcOrd="0" destOrd="0" presId="urn:microsoft.com/office/officeart/2005/8/layout/vList2"/>
    <dgm:cxn modelId="{CF9235FD-CEB1-47FC-B4BC-1B763C75E642}" srcId="{D669721B-FEE2-410E-AA9C-BACD4C4BE0D4}" destId="{B22C0FDD-EF0C-4C73-A4CB-205E45D0CC0B}" srcOrd="2" destOrd="0" parTransId="{B5C60505-4E7D-4E11-801E-C34DF5AD2553}" sibTransId="{23A21F99-4C98-4B9C-82F9-6F9884D695FA}"/>
    <dgm:cxn modelId="{3AB53CFF-6F82-4135-B763-0DDC513932D0}" srcId="{CC1740AB-9755-46E1-91C3-25B0B1619935}" destId="{825FD441-33C6-499A-9A35-72DDF05D286F}" srcOrd="0" destOrd="0" parTransId="{575BED7A-4800-4205-97CD-7840A9902999}" sibTransId="{62806E58-0BEA-4BB2-A441-498534280A0B}"/>
    <dgm:cxn modelId="{A82136C4-B7D7-4114-9961-190DA0DB122E}" type="presParOf" srcId="{8186A788-9E82-4F97-B255-8F45137FC125}" destId="{BC54ED08-DEAE-4DB0-B6EA-DAE1C8BAF2F2}" srcOrd="0" destOrd="0" presId="urn:microsoft.com/office/officeart/2005/8/layout/vList2"/>
    <dgm:cxn modelId="{F9742DDD-98D8-413A-9096-B98D9636F9B3}" type="presParOf" srcId="{8186A788-9E82-4F97-B255-8F45137FC125}" destId="{C96742A1-9E7C-407E-ACE0-CD9D307AFD7A}" srcOrd="1" destOrd="0" presId="urn:microsoft.com/office/officeart/2005/8/layout/vList2"/>
    <dgm:cxn modelId="{C722D22B-C27E-43E6-93AA-493E8CFB6163}" type="presParOf" srcId="{8186A788-9E82-4F97-B255-8F45137FC125}" destId="{B2556E28-BD19-472A-B296-D7FF5CD6B4AF}" srcOrd="2" destOrd="0" presId="urn:microsoft.com/office/officeart/2005/8/layout/vList2"/>
    <dgm:cxn modelId="{378DB19A-1280-41B5-B014-8E595E4935AC}" type="presParOf" srcId="{8186A788-9E82-4F97-B255-8F45137FC125}" destId="{C13685FC-662F-48A7-ADF7-FAB8A53D51B0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54ED08-DEAE-4DB0-B6EA-DAE1C8BAF2F2}">
      <dsp:nvSpPr>
        <dsp:cNvPr id="0" name=""/>
        <dsp:cNvSpPr/>
      </dsp:nvSpPr>
      <dsp:spPr>
        <a:xfrm>
          <a:off x="0" y="35738"/>
          <a:ext cx="5247340" cy="491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Steps to Create star schema for this dataset:</a:t>
          </a:r>
        </a:p>
      </dsp:txBody>
      <dsp:txXfrm>
        <a:off x="23988" y="59726"/>
        <a:ext cx="5199364" cy="443424"/>
      </dsp:txXfrm>
    </dsp:sp>
    <dsp:sp modelId="{C96742A1-9E7C-407E-ACE0-CD9D307AFD7A}">
      <dsp:nvSpPr>
        <dsp:cNvPr id="0" name=""/>
        <dsp:cNvSpPr/>
      </dsp:nvSpPr>
      <dsp:spPr>
        <a:xfrm>
          <a:off x="0" y="527138"/>
          <a:ext cx="5247340" cy="16145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603" tIns="25400" rIns="142240" bIns="2540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Import all the tables 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Load all the table. 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Go to the Model view section 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Take General_data as central query. 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Establish relationship with employee_survey_data, in_time, out_time,manager_survey. </a:t>
          </a:r>
        </a:p>
      </dsp:txBody>
      <dsp:txXfrm>
        <a:off x="0" y="527138"/>
        <a:ext cx="5247340" cy="1614599"/>
      </dsp:txXfrm>
    </dsp:sp>
    <dsp:sp modelId="{B2556E28-BD19-472A-B296-D7FF5CD6B4AF}">
      <dsp:nvSpPr>
        <dsp:cNvPr id="0" name=""/>
        <dsp:cNvSpPr/>
      </dsp:nvSpPr>
      <dsp:spPr>
        <a:xfrm>
          <a:off x="0" y="2141738"/>
          <a:ext cx="5247340" cy="491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Benefits : </a:t>
          </a:r>
        </a:p>
      </dsp:txBody>
      <dsp:txXfrm>
        <a:off x="23988" y="2165726"/>
        <a:ext cx="5199364" cy="443424"/>
      </dsp:txXfrm>
    </dsp:sp>
    <dsp:sp modelId="{C13685FC-662F-48A7-ADF7-FAB8A53D51B0}">
      <dsp:nvSpPr>
        <dsp:cNvPr id="0" name=""/>
        <dsp:cNvSpPr/>
      </dsp:nvSpPr>
      <dsp:spPr>
        <a:xfrm>
          <a:off x="0" y="2633139"/>
          <a:ext cx="5247340" cy="82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603" tIns="25400" rIns="142240" bIns="2540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Simple and easy-to understand structure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Better Performance for analytical queries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Fewer joins to access data </a:t>
          </a:r>
        </a:p>
      </dsp:txBody>
      <dsp:txXfrm>
        <a:off x="0" y="2633139"/>
        <a:ext cx="5247340" cy="828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96B3B-9A95-F696-67D3-B8CDC884A9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04FF73-A6C3-D1DF-0851-BFBDAB9C5F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ED9555-A143-3F3A-E2FB-0FC3398CE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6D781-D478-4575-B2E5-EA7E644552C7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B4CD8E-04C3-BF3C-2E92-D946A4D74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97A7E1-60AF-8866-32C5-EB3B1A6EF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EB1DD-AC45-4FC7-A353-58619ECB1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450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67F52-0F66-D2F5-692B-614726DC3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2417B3-3BFA-DCE4-09E1-2AEF6AEFC4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490F6D-50E5-7C89-4E75-2A99FF98E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6D781-D478-4575-B2E5-EA7E644552C7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3B69FA-548A-55F7-2CAD-A9D1BB5CB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2123E3-2FBA-7CBD-137D-D8B03F215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EB1DD-AC45-4FC7-A353-58619ECB1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981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64A842-E35B-3DDE-02D5-D45CAD717D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B66435-0219-13E1-A2CF-4B7D838849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0C1793-3F80-0F35-2A97-A6CCAFC48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6D781-D478-4575-B2E5-EA7E644552C7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617A33-C845-42E0-D754-7A5C0772C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598190-C9F8-5C80-C3E1-B0B4A98E2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EB1DD-AC45-4FC7-A353-58619ECB1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274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53E39-3A60-C9A8-2E31-3A569ADB0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000A5-3732-B8CE-7D5F-A3DEC74FA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80CF9E-24A2-0F51-FE5E-12D0BDC8D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6D781-D478-4575-B2E5-EA7E644552C7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C565C9-F160-BEDC-C93A-26B826F5E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90F5BC-656B-7504-2EE0-3B9E31390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EB1DD-AC45-4FC7-A353-58619ECB1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189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445D2-8E18-48EF-DEE0-DFB6AF4A8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F94F4C-ECAF-6C6E-84AA-3C150CEB6C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E80985-6541-C301-CB45-0B22CDED3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6D781-D478-4575-B2E5-EA7E644552C7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5CAB1-B7B0-4505-D151-4556D4638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EFC0E7-E4F6-DA74-A902-37EFEBAF7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EB1DD-AC45-4FC7-A353-58619ECB1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753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7B97C-77E4-BE6D-C81B-B9BFC69F4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7AAE4-98FB-0633-6598-BCACB31AF9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10CD9F-272A-9291-1AF1-C86C25A247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EDAAD9-EC16-940D-6F79-E732C9A4C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6D781-D478-4575-B2E5-EA7E644552C7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CD2962-DEE1-96F8-49C3-AE1C3B401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3BC3CC-ECF2-7D10-8C2E-FE1FD666F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EB1DD-AC45-4FC7-A353-58619ECB1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093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F6CE8-4606-BA74-593F-A0CEFC48B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272938-056E-61F3-86AB-123DC1477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346EFA-8B8B-AC9B-8668-E04214CF14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C3B5A3-EA39-105F-C2A1-9E87301B33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399544-00AB-6014-518D-36BA7AD8C5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192BB8-C955-4DC3-5387-BE4658225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6D781-D478-4575-B2E5-EA7E644552C7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04B1C9-F5CC-0E35-D75B-908AC48A2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7CFBF7-9BC7-F23A-6B8D-BFC911FA2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EB1DD-AC45-4FC7-A353-58619ECB1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935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8ECBE-9758-248C-B547-7BD3A8828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CB3D0D-D00D-DED5-D9C3-FAA15D122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6D781-D478-4575-B2E5-EA7E644552C7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0D1C73-B23E-1625-8886-C54287CAB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046FB7-C076-4968-6A30-E6B577285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EB1DD-AC45-4FC7-A353-58619ECB1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618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B6739B-ABD0-3F2D-9B53-BEC1C2CA2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6D781-D478-4575-B2E5-EA7E644552C7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838BF1-1AD6-07B4-7C61-E68DF3CB6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0B43EE-BF55-02DA-291A-E7A37D4E2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EB1DD-AC45-4FC7-A353-58619ECB1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754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1B0E7-78AB-B1A7-F974-E35CC1677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84C1B-C05F-85BE-AA83-0CA898C2F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731AE6-DCD5-1EEF-2210-4A840FEDAE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D29BA2-6E4D-7FE2-F9EB-00DB7CFE9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6D781-D478-4575-B2E5-EA7E644552C7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D9138F-8F1D-32E8-6A36-601239749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25A83A-16A0-CCD2-7402-BCCDA1095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EB1DD-AC45-4FC7-A353-58619ECB1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163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B596D-1D4A-AD0F-21A5-340F4CA97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310662-6903-35B7-26A3-FA397F27C2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66C268-A87E-EC83-EAA8-107AABA33C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CF3E2C-4423-C344-D73F-3376BEFEC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6D781-D478-4575-B2E5-EA7E644552C7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1D1AF3-85F8-5111-D822-02184418C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B4C56-5301-F215-6C14-B9A2A0FB9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EB1DD-AC45-4FC7-A353-58619ECB1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777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2FCDE5-6F45-ADE3-FFFC-4619E79DE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FDF24F-41B2-A726-C22B-5BF6E6BDFF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9A49FD-52DA-E2D8-6B7D-53376EE7E1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46D781-D478-4575-B2E5-EA7E644552C7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983D1C-8C61-E253-7164-995F06706D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9DADB3-3C0B-DAB4-2437-84FA6E2362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2EB1DD-AC45-4FC7-A353-58619ECB1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101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65F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308023-3970-F92D-AC34-BC193A2F4F5D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1. Using Excel, how would you filter the dataset to only show employees aged 30 and above?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A77291A-7440-43CD-6C91-B7F1140E84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2075" y="829144"/>
            <a:ext cx="4467849" cy="567769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9BFFDBF-3582-104D-5E6D-D62372D76C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9738" y="829144"/>
            <a:ext cx="3782448" cy="150640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1CBB99C-7478-6EF4-07F8-EC6380B12E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9738" y="2724389"/>
            <a:ext cx="3782448" cy="378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734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75F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2C1E84-7CA0-C761-24AF-2C968D35611C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10.In Power BI, create a line chart that visualizes the trend of Employee Attrition over the years.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2CD4E5-29D0-5388-BA66-EC0927F38E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486492"/>
            <a:ext cx="7188199" cy="3881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1861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Cubes connected with a red line">
            <a:extLst>
              <a:ext uri="{FF2B5EF4-FFF2-40B4-BE49-F238E27FC236}">
                <a16:creationId xmlns:a16="http://schemas.microsoft.com/office/drawing/2014/main" id="{C29DD39E-0615-7ED4-5BB9-1B13B3B3DB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343" r="13912" b="-1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5D9AAA-5BB5-043C-2B13-849A6D442A6E}"/>
              </a:ext>
            </a:extLst>
          </p:cNvPr>
          <p:cNvSpPr txBox="1"/>
          <p:nvPr/>
        </p:nvSpPr>
        <p:spPr>
          <a:xfrm>
            <a:off x="6115317" y="405685"/>
            <a:ext cx="5464968" cy="15593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dirty="0">
                <a:latin typeface="+mj-lt"/>
                <a:ea typeface="+mj-ea"/>
                <a:cs typeface="+mj-cs"/>
              </a:rPr>
              <a:t>11. Describe how you would create a star schema for this dataset, explaining the benefits of doing so.</a:t>
            </a:r>
          </a:p>
        </p:txBody>
      </p:sp>
      <p:graphicFrame>
        <p:nvGraphicFramePr>
          <p:cNvPr id="15" name="TextBox 4">
            <a:extLst>
              <a:ext uri="{FF2B5EF4-FFF2-40B4-BE49-F238E27FC236}">
                <a16:creationId xmlns:a16="http://schemas.microsoft.com/office/drawing/2014/main" id="{1B3A83A3-8BEA-67D0-D832-416D924A4F6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87004471"/>
              </p:ext>
            </p:extLst>
          </p:nvPr>
        </p:nvGraphicFramePr>
        <p:xfrm>
          <a:off x="6177428" y="1964986"/>
          <a:ext cx="5247340" cy="34968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335460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Color Cover">
            <a:extLst>
              <a:ext uri="{FF2B5EF4-FFF2-40B4-BE49-F238E27FC236}">
                <a16:creationId xmlns:a16="http://schemas.microsoft.com/office/drawing/2014/main" id="{815925C2-A704-4D47-B1C1-3FCA52512E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Color Cover">
            <a:extLst>
              <a:ext uri="{FF2B5EF4-FFF2-40B4-BE49-F238E27FC236}">
                <a16:creationId xmlns:a16="http://schemas.microsoft.com/office/drawing/2014/main" id="{01D4315C-C23C-4FD3-98DF-08C29E2292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E6B47BC-43FD-4C91-8BFF-B41B99A8A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6064235" cy="6858000"/>
            <a:chOff x="651279" y="598259"/>
            <a:chExt cx="10889442" cy="5680742"/>
          </a:xfrm>
        </p:grpSpPr>
        <p:sp>
          <p:nvSpPr>
            <p:cNvPr id="15" name="Color">
              <a:extLst>
                <a:ext uri="{FF2B5EF4-FFF2-40B4-BE49-F238E27FC236}">
                  <a16:creationId xmlns:a16="http://schemas.microsoft.com/office/drawing/2014/main" id="{13038185-AC3C-4595-945F-25311424C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Color">
              <a:extLst>
                <a:ext uri="{FF2B5EF4-FFF2-40B4-BE49-F238E27FC236}">
                  <a16:creationId xmlns:a16="http://schemas.microsoft.com/office/drawing/2014/main" id="{75D51AA0-C095-4650-A361-B294320BFE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EE3094D-05A4-F60E-164E-B64EF182482B}"/>
              </a:ext>
            </a:extLst>
          </p:cNvPr>
          <p:cNvSpPr txBox="1"/>
          <p:nvPr/>
        </p:nvSpPr>
        <p:spPr>
          <a:xfrm>
            <a:off x="786385" y="841248"/>
            <a:ext cx="5129600" cy="53400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12. Using DAX, calculate the rolling 3-month average of Monthly Income for each employee.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782F36-8F05-C5C6-0179-98CE7FB8E1B0}"/>
              </a:ext>
            </a:extLst>
          </p:cNvPr>
          <p:cNvSpPr txBox="1"/>
          <p:nvPr/>
        </p:nvSpPr>
        <p:spPr>
          <a:xfrm>
            <a:off x="6464410" y="841247"/>
            <a:ext cx="4484536" cy="53400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chemeClr val="tx2"/>
                </a:solidFill>
                <a:latin typeface="+mj-lt"/>
              </a:rPr>
              <a:t>Rolling 3-Month Average =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chemeClr val="tx2"/>
                </a:solidFill>
                <a:latin typeface="+mj-lt"/>
              </a:rPr>
              <a:t>CALCULATE(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chemeClr val="tx2"/>
                </a:solidFill>
                <a:latin typeface="+mj-lt"/>
              </a:rPr>
              <a:t>AVERAGE(</a:t>
            </a:r>
            <a:r>
              <a:rPr lang="en-US" dirty="0" err="1">
                <a:solidFill>
                  <a:schemeClr val="tx2"/>
                </a:solidFill>
                <a:latin typeface="+mj-lt"/>
              </a:rPr>
              <a:t>general_data</a:t>
            </a:r>
            <a:r>
              <a:rPr lang="en-US" dirty="0">
                <a:solidFill>
                  <a:schemeClr val="tx2"/>
                </a:solidFill>
                <a:latin typeface="+mj-lt"/>
              </a:rPr>
              <a:t>'[Monthly Income]),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chemeClr val="tx2"/>
                </a:solidFill>
                <a:latin typeface="+mj-lt"/>
              </a:rPr>
              <a:t>DATESINPERIOD(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chemeClr val="tx2"/>
                </a:solidFill>
                <a:latin typeface="+mj-lt"/>
              </a:rPr>
              <a:t>‘</a:t>
            </a:r>
            <a:r>
              <a:rPr lang="en-US" dirty="0" err="1">
                <a:solidFill>
                  <a:schemeClr val="tx2"/>
                </a:solidFill>
                <a:latin typeface="+mj-lt"/>
              </a:rPr>
              <a:t>general_data</a:t>
            </a:r>
            <a:r>
              <a:rPr lang="en-US" dirty="0">
                <a:solidFill>
                  <a:schemeClr val="tx2"/>
                </a:solidFill>
                <a:latin typeface="+mj-lt"/>
              </a:rPr>
              <a:t>'[Date], 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chemeClr val="tx2"/>
                </a:solidFill>
                <a:latin typeface="+mj-lt"/>
              </a:rPr>
              <a:t>LASTDATE(‘</a:t>
            </a:r>
            <a:r>
              <a:rPr lang="en-US" dirty="0" err="1">
                <a:solidFill>
                  <a:schemeClr val="tx2"/>
                </a:solidFill>
                <a:latin typeface="+mj-lt"/>
              </a:rPr>
              <a:t>general_data</a:t>
            </a:r>
            <a:r>
              <a:rPr lang="en-US" dirty="0">
                <a:solidFill>
                  <a:schemeClr val="tx2"/>
                </a:solidFill>
                <a:latin typeface="+mj-lt"/>
              </a:rPr>
              <a:t>'[Date]),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chemeClr val="tx2"/>
                </a:solidFill>
                <a:latin typeface="+mj-lt"/>
              </a:rPr>
              <a:t>-3, 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chemeClr val="tx2"/>
                </a:solidFill>
                <a:latin typeface="+mj-lt"/>
              </a:rPr>
              <a:t>MONTH ) ) </a:t>
            </a:r>
          </a:p>
        </p:txBody>
      </p:sp>
    </p:spTree>
    <p:extLst>
      <p:ext uri="{BB962C8B-B14F-4D97-AF65-F5344CB8AC3E}">
        <p14:creationId xmlns:p14="http://schemas.microsoft.com/office/powerpoint/2010/main" val="3140246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203DE33-2CD4-4CA8-9AF3-37C3B6513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AF57B88-1D4C-41FA-A761-EC1DD10C3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2548F45-5164-4ABB-8212-7F293FDED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342A09-C964-2681-3285-F673864F6D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87" r="85"/>
          <a:stretch/>
        </p:blipFill>
        <p:spPr>
          <a:xfrm>
            <a:off x="4456039" y="201705"/>
            <a:ext cx="7316385" cy="6472407"/>
          </a:xfrm>
          <a:prstGeom prst="rect">
            <a:avLst/>
          </a:pr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E81CCFB-7BEF-4186-86FB-D09450B4D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B37180-4FC5-4A72-D0CD-046B677B3B29}"/>
              </a:ext>
            </a:extLst>
          </p:cNvPr>
          <p:cNvSpPr txBox="1"/>
          <p:nvPr/>
        </p:nvSpPr>
        <p:spPr>
          <a:xfrm>
            <a:off x="534473" y="2950387"/>
            <a:ext cx="3052293" cy="35314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13. Create a hierarchy in Power BI that allows users to drill down from Department to Job Role to further narrow their analysis. </a:t>
            </a:r>
          </a:p>
        </p:txBody>
      </p:sp>
    </p:spTree>
    <p:extLst>
      <p:ext uri="{BB962C8B-B14F-4D97-AF65-F5344CB8AC3E}">
        <p14:creationId xmlns:p14="http://schemas.microsoft.com/office/powerpoint/2010/main" val="41048928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Slide Background Fill">
            <a:extLst>
              <a:ext uri="{FF2B5EF4-FFF2-40B4-BE49-F238E27FC236}">
                <a16:creationId xmlns:a16="http://schemas.microsoft.com/office/drawing/2014/main" id="{C3420C89-0B09-4632-A4AF-3971D08BF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Color Cover">
            <a:extLst>
              <a:ext uri="{FF2B5EF4-FFF2-40B4-BE49-F238E27FC236}">
                <a16:creationId xmlns:a16="http://schemas.microsoft.com/office/drawing/2014/main" id="{4E5CBA61-BF74-40B4-A3A8-366BBA626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C27E70C-5470-4262-B9CE-AE52C51CF4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2929"/>
            <a:ext cx="12188952" cy="3490956"/>
            <a:chOff x="651279" y="598259"/>
            <a:chExt cx="10889442" cy="5680742"/>
          </a:xfrm>
        </p:grpSpPr>
        <p:sp>
          <p:nvSpPr>
            <p:cNvPr id="15" name="Color">
              <a:extLst>
                <a:ext uri="{FF2B5EF4-FFF2-40B4-BE49-F238E27FC236}">
                  <a16:creationId xmlns:a16="http://schemas.microsoft.com/office/drawing/2014/main" id="{B5C7D35F-738C-47DF-AD6E-859806E460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Color">
              <a:extLst>
                <a:ext uri="{FF2B5EF4-FFF2-40B4-BE49-F238E27FC236}">
                  <a16:creationId xmlns:a16="http://schemas.microsoft.com/office/drawing/2014/main" id="{740F8C8B-E52F-46CF-89C7-51C6A037CF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2C47FC2B-6EC3-36E6-1CD4-1A9223A43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5292" y="1140051"/>
            <a:ext cx="6721897" cy="5343908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E27AF472-EAE3-4572-AB69-B92BD10DBC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F4DB9D2-6215-420C-874C-82EADF8C6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F003139-C97C-44FA-B139-32E4DFDCE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CE4DD6E-8CEA-45EE-B630-DBC22144D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4372F7F-AA3C-470B-AA61-7C35B7722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4B605BF-D199-43DD-9328-E99F2ADFC6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5D42A77-7336-4A35-8922-8098A16AA2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7401EE7D-B85D-4C10-AB8C-71884EFB1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A59E9D4-87F9-14CC-3CB5-F76F73A06E4F}"/>
              </a:ext>
            </a:extLst>
          </p:cNvPr>
          <p:cNvSpPr txBox="1"/>
          <p:nvPr/>
        </p:nvSpPr>
        <p:spPr>
          <a:xfrm>
            <a:off x="108120" y="1219477"/>
            <a:ext cx="5050576" cy="26511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>
                <a:solidFill>
                  <a:schemeClr val="bg1"/>
                </a:solidFill>
              </a:rPr>
              <a:t>14. How can you set up parameterized queries in Power BI to allow users to filter data based on the Distance from Home column? </a:t>
            </a:r>
          </a:p>
        </p:txBody>
      </p:sp>
    </p:spTree>
    <p:extLst>
      <p:ext uri="{BB962C8B-B14F-4D97-AF65-F5344CB8AC3E}">
        <p14:creationId xmlns:p14="http://schemas.microsoft.com/office/powerpoint/2010/main" val="38214466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EDC07B27-4E3C-4BCF-ABDB-6AA72857C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-1500"/>
            <a:ext cx="12191998" cy="6858000"/>
          </a:xfrm>
          <a:prstGeom prst="rect">
            <a:avLst/>
          </a:prstGeom>
          <a:gradFill>
            <a:gsLst>
              <a:gs pos="19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D11BE6-2A04-4DBB-842D-88602B5E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78536" y="12437"/>
            <a:ext cx="11713464" cy="6844063"/>
          </a:xfrm>
          <a:prstGeom prst="rect">
            <a:avLst/>
          </a:prstGeom>
          <a:gradFill>
            <a:gsLst>
              <a:gs pos="0">
                <a:srgbClr val="000000">
                  <a:alpha val="71765"/>
                </a:srgbClr>
              </a:gs>
              <a:gs pos="100000">
                <a:schemeClr val="accent1">
                  <a:alpha val="20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A05E02A-9AA9-45EC-B87B-B46F043F3F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9" y="2724072"/>
            <a:ext cx="12192008" cy="4114801"/>
          </a:xfrm>
          <a:prstGeom prst="rect">
            <a:avLst/>
          </a:prstGeom>
          <a:gradFill>
            <a:gsLst>
              <a:gs pos="30000">
                <a:schemeClr val="accent1">
                  <a:lumMod val="75000"/>
                  <a:alpha val="19000"/>
                </a:schemeClr>
              </a:gs>
              <a:gs pos="100000">
                <a:schemeClr val="accent1">
                  <a:alpha val="2400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E91EDBA-E8E0-4575-8147-B700345215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709672" y="1716338"/>
            <a:ext cx="6858003" cy="3422328"/>
          </a:xfrm>
          <a:prstGeom prst="rect">
            <a:avLst/>
          </a:prstGeom>
          <a:gradFill>
            <a:gsLst>
              <a:gs pos="0">
                <a:schemeClr val="accent1">
                  <a:alpha val="52000"/>
                </a:schemeClr>
              </a:gs>
              <a:gs pos="76000">
                <a:schemeClr val="accent1">
                  <a:lumMod val="75000"/>
                  <a:alpha val="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8AF714-9005-F39A-AA3C-EB8CBC49C072}"/>
              </a:ext>
            </a:extLst>
          </p:cNvPr>
          <p:cNvSpPr txBox="1"/>
          <p:nvPr/>
        </p:nvSpPr>
        <p:spPr>
          <a:xfrm>
            <a:off x="8165" y="388864"/>
            <a:ext cx="12200163" cy="11674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15. In Excel, calculate the total Monthly Income for each Department, considering only the employees with a Job Level greater than or equal to 3.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FEE4473-A122-4E96-8C31-B4C5AAA27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123" y="2706446"/>
            <a:ext cx="12191997" cy="3711900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92000">
                <a:schemeClr val="accent1">
                  <a:lumMod val="75000"/>
                  <a:alpha val="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7140D6-EF1F-78D1-7536-8CD8D4A7C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566" y="2328886"/>
            <a:ext cx="3326352" cy="29545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CC788F4-69EC-6F0A-D753-2049231B03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1602" y="2931119"/>
            <a:ext cx="3984170" cy="17500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1FE10C-EE30-3AA2-AF07-52290D7E97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0399" y="2322788"/>
            <a:ext cx="3179927" cy="2960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7160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74C068-B004-FF0E-6C2D-7CB583784969}"/>
              </a:ext>
            </a:extLst>
          </p:cNvPr>
          <p:cNvSpPr txBox="1"/>
          <p:nvPr/>
        </p:nvSpPr>
        <p:spPr>
          <a:xfrm>
            <a:off x="532690" y="2150947"/>
            <a:ext cx="3115265" cy="239635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16. Explain how to perform a What-If analysis in Excel to understand the impact of a 10% increase in Percent Salary Hike on Monthly Income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C63F03-E838-8B7D-EE14-A944A76B3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5052" y="1473560"/>
            <a:ext cx="6434647" cy="7590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EE2203B-BEFA-4F71-61E1-00E6F28F2F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0751" y="3349127"/>
            <a:ext cx="6666833" cy="6071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9212313-D7D3-8E96-0A58-E21556C466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0751" y="5072753"/>
            <a:ext cx="6743452" cy="534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0681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429361-0C2C-58B7-7C86-EBA688FFFDE6}"/>
              </a:ext>
            </a:extLst>
          </p:cNvPr>
          <p:cNvSpPr txBox="1"/>
          <p:nvPr/>
        </p:nvSpPr>
        <p:spPr>
          <a:xfrm>
            <a:off x="349248" y="1533545"/>
            <a:ext cx="3201366" cy="33874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17. Verify if the data adheres to a predefined schema. What actions would you take if you find inconsistencies?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F90ED0-884E-4669-164E-1FB4D7D42981}"/>
              </a:ext>
            </a:extLst>
          </p:cNvPr>
          <p:cNvSpPr txBox="1"/>
          <p:nvPr/>
        </p:nvSpPr>
        <p:spPr>
          <a:xfrm>
            <a:off x="4905054" y="322729"/>
            <a:ext cx="5929458" cy="5809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342900" algn="just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000" dirty="0"/>
              <a:t>To verify if the data adheres to a predefined schema we need to first understand the business rules to make sure that our relations, tables, columns and data types are the correct ones.</a:t>
            </a:r>
          </a:p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 </a:t>
            </a:r>
          </a:p>
          <a:p>
            <a:pPr marL="342900" indent="-342900" algn="just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000" dirty="0"/>
              <a:t>In the case I find inconsistencies, I would correct some of them manually, and others using a software process to clean my data , communicate my findings with the interested parts and actualize the schema if necessary. </a:t>
            </a:r>
          </a:p>
        </p:txBody>
      </p:sp>
    </p:spTree>
    <p:extLst>
      <p:ext uri="{BB962C8B-B14F-4D97-AF65-F5344CB8AC3E}">
        <p14:creationId xmlns:p14="http://schemas.microsoft.com/office/powerpoint/2010/main" val="2150853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157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3E0C73-B75F-8029-3E25-FB5DC875AD3E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2. Create a pivot table to summarize the average Monthly Income by Job Role.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CAA7D7-0AE1-E9C5-35A4-42B7B2BE11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8239" y="875210"/>
            <a:ext cx="4290320" cy="45197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2F6EE9F-A0A9-66A7-152B-929DB2A2C4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6784" y="1658982"/>
            <a:ext cx="4245216" cy="2941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620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F54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223455-8294-A575-B65B-079C93A51EFE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3. Apply conditional formatting to highlight employees with Monthly Income above the company's average income.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F94B1C-6CF9-2C51-7375-0915EB9012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0989" y="1569378"/>
            <a:ext cx="5202140" cy="37192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096C348-0CDA-0D42-8D6E-A634E6CB96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6667"/>
          <a:stretch/>
        </p:blipFill>
        <p:spPr>
          <a:xfrm>
            <a:off x="9423782" y="339668"/>
            <a:ext cx="2013557" cy="6178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146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2C6E50-2F32-6601-5735-4917C2225AA0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4. Create a bar chart in Excel to visualize the distribution of employee ages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BC2B13-E341-2996-1EFB-F9D1CD958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9303" y="843905"/>
            <a:ext cx="7632617" cy="5170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306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D00E17-F8CA-7E63-AF2E-24BC43EA07CE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 fontScale="85000" lnSpcReduction="20000"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5. Identify and clean any missing or inconsistent data in the "Department" column.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459A1AA-8A4E-48C1-7327-B243210AC1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1920" y="1693332"/>
            <a:ext cx="4006426" cy="493098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09E555E-DC87-6147-D822-EA37A5437BDF}"/>
              </a:ext>
            </a:extLst>
          </p:cNvPr>
          <p:cNvSpPr txBox="1"/>
          <p:nvPr/>
        </p:nvSpPr>
        <p:spPr>
          <a:xfrm>
            <a:off x="4224178" y="986817"/>
            <a:ext cx="6094268" cy="592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800" kern="1200" dirty="0">
                <a:latin typeface="+mj-lt"/>
                <a:ea typeface="+mj-ea"/>
                <a:cs typeface="+mj-cs"/>
              </a:rPr>
              <a:t>There are No missing values or inconsistent data in the Department column. </a:t>
            </a:r>
          </a:p>
        </p:txBody>
      </p:sp>
    </p:spTree>
    <p:extLst>
      <p:ext uri="{BB962C8B-B14F-4D97-AF65-F5344CB8AC3E}">
        <p14:creationId xmlns:p14="http://schemas.microsoft.com/office/powerpoint/2010/main" val="4194323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F52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C4626F-B7C1-FDEE-8C92-807F4F90574D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 Power BI, establish a relationship between the "EmployeeID" in the employee data and the "EmployeeID" in the time tracking data.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66E17A-9943-7C29-E168-6148651AC5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091141"/>
            <a:ext cx="7188199" cy="4672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65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171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504E11-EC90-285E-25A6-841E0F964170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7. Using DAX, create a calculated column that calculates the average years an employee has spent with their current manager.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A97837-8AFC-6A47-DFF5-2A983E837E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220402"/>
            <a:ext cx="7188199" cy="4413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586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3559B9-B860-4980-FD22-3F9295BD6042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Using Excel, create a pivot table that displays the count of employees in each Marital Status category, segmented by Department.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738839-9655-A1C1-FEC8-9695AFAB4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3691" y="1671935"/>
            <a:ext cx="3674572" cy="351962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CB35EA9-22D4-AD84-D391-1D024370B4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8519" y="1666443"/>
            <a:ext cx="4263481" cy="3525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285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356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3A42AF-1029-195F-D2EE-425590BA4E03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9. Apply conditional formatting to highlight employees with both above-average Monthly Income and above-average Job Satisfaction.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361828-412A-C472-F44E-3E1A9F886E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6897" y="412290"/>
            <a:ext cx="4531466" cy="23911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FD57AFC-2D16-D645-3D7F-78E714BDEA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1408" y="2991993"/>
            <a:ext cx="2276711" cy="30559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F54A981-52D4-2D4C-0410-AC6B7E2AAC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429000"/>
            <a:ext cx="3344133" cy="152742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D58049D-DA75-0635-D145-C633E5C460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86214" y="1104768"/>
            <a:ext cx="2643022" cy="5420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30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215</TotalTime>
  <Words>562</Words>
  <Application>Microsoft Office PowerPoint</Application>
  <PresentationFormat>Widescreen</PresentationFormat>
  <Paragraphs>39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Aptos</vt:lpstr>
      <vt:lpstr>Aptos Display</vt:lpstr>
      <vt:lpstr>Arial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BIPLAB BEHERA</dc:creator>
  <cp:lastModifiedBy>BIPLAB BEHERA</cp:lastModifiedBy>
  <cp:revision>2</cp:revision>
  <dcterms:created xsi:type="dcterms:W3CDTF">2024-05-12T17:56:42Z</dcterms:created>
  <dcterms:modified xsi:type="dcterms:W3CDTF">2024-05-12T21:59:47Z</dcterms:modified>
</cp:coreProperties>
</file>