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5" r:id="rId5"/>
    <p:sldId id="264" r:id="rId6"/>
    <p:sldId id="259" r:id="rId7"/>
    <p:sldId id="260" r:id="rId8"/>
    <p:sldId id="266" r:id="rId9"/>
    <p:sldId id="267" r:id="rId10"/>
    <p:sldId id="268" r:id="rId11"/>
    <p:sldId id="262" r:id="rId12"/>
    <p:sldId id="26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2BE504EE-A472-0CBB-04A3-F31D01F7215D}"/>
            </a:ext>
          </a:extLst>
        </p:cNvPr>
        <p:cNvGrpSpPr/>
        <p:nvPr/>
      </p:nvGrpSpPr>
      <p:grpSpPr>
        <a:xfrm>
          <a:off x="0" y="0"/>
          <a:ext cx="0" cy="0"/>
          <a:chOff x="0" y="0"/>
          <a:chExt cx="0" cy="0"/>
        </a:xfrm>
      </p:grpSpPr>
      <p:sp>
        <p:nvSpPr>
          <p:cNvPr id="77" name="Google Shape;77;g2a3cd1957b0_2_12:notes">
            <a:extLst>
              <a:ext uri="{FF2B5EF4-FFF2-40B4-BE49-F238E27FC236}">
                <a16:creationId xmlns:a16="http://schemas.microsoft.com/office/drawing/2014/main" id="{51EBF279-88E4-F12C-8FB9-6CAE6AA197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a:extLst>
              <a:ext uri="{FF2B5EF4-FFF2-40B4-BE49-F238E27FC236}">
                <a16:creationId xmlns:a16="http://schemas.microsoft.com/office/drawing/2014/main" id="{50B82667-A4C7-4A7A-4EDF-FDAE49DB0E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55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3cd1957b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3cd1957b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3b5d3e4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3b5d3e4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3b5d3e4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3b5d3e4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57603C0B-D548-A626-4E00-74F108E9A815}"/>
            </a:ext>
          </a:extLst>
        </p:cNvPr>
        <p:cNvGrpSpPr/>
        <p:nvPr/>
      </p:nvGrpSpPr>
      <p:grpSpPr>
        <a:xfrm>
          <a:off x="0" y="0"/>
          <a:ext cx="0" cy="0"/>
          <a:chOff x="0" y="0"/>
          <a:chExt cx="0" cy="0"/>
        </a:xfrm>
      </p:grpSpPr>
      <p:sp>
        <p:nvSpPr>
          <p:cNvPr id="63" name="Google Shape;63;g2a3cd1957b0_2_4:notes">
            <a:extLst>
              <a:ext uri="{FF2B5EF4-FFF2-40B4-BE49-F238E27FC236}">
                <a16:creationId xmlns:a16="http://schemas.microsoft.com/office/drawing/2014/main" id="{F4DF9AF9-B7C4-9BE0-8150-8A881740A5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a:extLst>
              <a:ext uri="{FF2B5EF4-FFF2-40B4-BE49-F238E27FC236}">
                <a16:creationId xmlns:a16="http://schemas.microsoft.com/office/drawing/2014/main" id="{B97F94DE-008C-4D45-8964-3E1143B7D6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9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CC49031F-29E8-B9CA-57EE-725F9E0863D5}"/>
            </a:ext>
          </a:extLst>
        </p:cNvPr>
        <p:cNvGrpSpPr/>
        <p:nvPr/>
      </p:nvGrpSpPr>
      <p:grpSpPr>
        <a:xfrm>
          <a:off x="0" y="0"/>
          <a:ext cx="0" cy="0"/>
          <a:chOff x="0" y="0"/>
          <a:chExt cx="0" cy="0"/>
        </a:xfrm>
      </p:grpSpPr>
      <p:sp>
        <p:nvSpPr>
          <p:cNvPr id="63" name="Google Shape;63;g2a3cd1957b0_2_4:notes">
            <a:extLst>
              <a:ext uri="{FF2B5EF4-FFF2-40B4-BE49-F238E27FC236}">
                <a16:creationId xmlns:a16="http://schemas.microsoft.com/office/drawing/2014/main" id="{C79E3FA7-8A0E-0794-A8EC-697DEAF58E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a:extLst>
              <a:ext uri="{FF2B5EF4-FFF2-40B4-BE49-F238E27FC236}">
                <a16:creationId xmlns:a16="http://schemas.microsoft.com/office/drawing/2014/main" id="{7AE59F93-8489-DB54-071D-925648B04F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68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3cd1957b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3cd1957b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cd1957b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B7FFCB28-3C8F-8453-6206-CAED7D95F4ED}"/>
            </a:ext>
          </a:extLst>
        </p:cNvPr>
        <p:cNvGrpSpPr/>
        <p:nvPr/>
      </p:nvGrpSpPr>
      <p:grpSpPr>
        <a:xfrm>
          <a:off x="0" y="0"/>
          <a:ext cx="0" cy="0"/>
          <a:chOff x="0" y="0"/>
          <a:chExt cx="0" cy="0"/>
        </a:xfrm>
      </p:grpSpPr>
      <p:sp>
        <p:nvSpPr>
          <p:cNvPr id="77" name="Google Shape;77;g2a3cd1957b0_2_12:notes">
            <a:extLst>
              <a:ext uri="{FF2B5EF4-FFF2-40B4-BE49-F238E27FC236}">
                <a16:creationId xmlns:a16="http://schemas.microsoft.com/office/drawing/2014/main" id="{4D4C0394-1A85-0856-A7A2-E28A31386E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a:extLst>
              <a:ext uri="{FF2B5EF4-FFF2-40B4-BE49-F238E27FC236}">
                <a16:creationId xmlns:a16="http://schemas.microsoft.com/office/drawing/2014/main" id="{AB8691AF-13D4-AE31-3142-9C790B413F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15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7875D221-18D1-2036-2F5B-692B788BAB02}"/>
            </a:ext>
          </a:extLst>
        </p:cNvPr>
        <p:cNvGrpSpPr/>
        <p:nvPr/>
      </p:nvGrpSpPr>
      <p:grpSpPr>
        <a:xfrm>
          <a:off x="0" y="0"/>
          <a:ext cx="0" cy="0"/>
          <a:chOff x="0" y="0"/>
          <a:chExt cx="0" cy="0"/>
        </a:xfrm>
      </p:grpSpPr>
      <p:sp>
        <p:nvSpPr>
          <p:cNvPr id="77" name="Google Shape;77;g2a3cd1957b0_2_12:notes">
            <a:extLst>
              <a:ext uri="{FF2B5EF4-FFF2-40B4-BE49-F238E27FC236}">
                <a16:creationId xmlns:a16="http://schemas.microsoft.com/office/drawing/2014/main" id="{C8912BD6-F10A-94E3-EAE3-7479385567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a:extLst>
              <a:ext uri="{FF2B5EF4-FFF2-40B4-BE49-F238E27FC236}">
                <a16:creationId xmlns:a16="http://schemas.microsoft.com/office/drawing/2014/main" id="{BF656561-C6E0-FD73-DA93-7747B0947C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31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promptilia.vercel.app/" TargetMode="External"/><Relationship Id="rId4" Type="http://schemas.openxmlformats.org/officeDocument/2006/relationships/hyperlink" Target="https://github.com/Promptilia/User-Interfac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18"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F4686B4E-9A88-CA8B-0613-127BCC44394E}"/>
            </a:ext>
          </a:extLst>
        </p:cNvPr>
        <p:cNvGrpSpPr/>
        <p:nvPr/>
      </p:nvGrpSpPr>
      <p:grpSpPr>
        <a:xfrm>
          <a:off x="0" y="0"/>
          <a:ext cx="0" cy="0"/>
          <a:chOff x="0" y="0"/>
          <a:chExt cx="0" cy="0"/>
        </a:xfrm>
      </p:grpSpPr>
      <p:pic>
        <p:nvPicPr>
          <p:cNvPr id="80" name="Google Shape;80;p17">
            <a:extLst>
              <a:ext uri="{FF2B5EF4-FFF2-40B4-BE49-F238E27FC236}">
                <a16:creationId xmlns:a16="http://schemas.microsoft.com/office/drawing/2014/main" id="{B186591F-D568-913B-2777-44A2CBF58810}"/>
              </a:ext>
            </a:extLst>
          </p:cNvPr>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a:extLst>
              <a:ext uri="{FF2B5EF4-FFF2-40B4-BE49-F238E27FC236}">
                <a16:creationId xmlns:a16="http://schemas.microsoft.com/office/drawing/2014/main" id="{A8A690FC-0242-93D9-8307-3B9F77086A7B}"/>
              </a:ext>
            </a:extLst>
          </p:cNvPr>
          <p:cNvSpPr txBox="1"/>
          <p:nvPr/>
        </p:nvSpPr>
        <p:spPr>
          <a:xfrm>
            <a:off x="195575" y="850725"/>
            <a:ext cx="8761500" cy="3996338"/>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2400" dirty="0"/>
          </a:p>
          <a:p>
            <a:pPr>
              <a:buFont typeface="Arial" panose="020B0604020202020204" pitchFamily="34" charset="0"/>
              <a:buChar char="•"/>
            </a:pPr>
            <a:r>
              <a:rPr lang="en-US" sz="2400" b="1" dirty="0"/>
              <a:t>Personalization:</a:t>
            </a:r>
            <a:r>
              <a:rPr lang="en-US" sz="2400" dirty="0"/>
              <a:t> Through natural language processing, our bot can understand user preferences and tailor product recommendations accordingly, enhancing the relevance of shopping experiences.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Engagement:</a:t>
            </a:r>
            <a:r>
              <a:rPr lang="en-US" sz="2400" dirty="0"/>
              <a:t> The integration of 3D product visualization enhances user engagement and satisfaction, providing a visually appealing and immersive shopping environment.</a:t>
            </a:r>
          </a:p>
          <a:p>
            <a:pPr marL="0" lvl="0" indent="0" algn="l" rtl="0">
              <a:spcBef>
                <a:spcPts val="0"/>
              </a:spcBef>
              <a:spcAft>
                <a:spcPts val="0"/>
              </a:spcAft>
              <a:buNone/>
            </a:pPr>
            <a:endParaRPr lang="en-IN" sz="1800" dirty="0">
              <a:solidFill>
                <a:schemeClr val="dk2"/>
              </a:solidFill>
            </a:endParaRPr>
          </a:p>
        </p:txBody>
      </p:sp>
    </p:spTree>
    <p:extLst>
      <p:ext uri="{BB962C8B-B14F-4D97-AF65-F5344CB8AC3E}">
        <p14:creationId xmlns:p14="http://schemas.microsoft.com/office/powerpoint/2010/main" val="18440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9144018" cy="5143499"/>
          </a:xfrm>
          <a:prstGeom prst="rect">
            <a:avLst/>
          </a:prstGeom>
          <a:noFill/>
          <a:ln>
            <a:noFill/>
          </a:ln>
        </p:spPr>
      </p:pic>
      <p:sp>
        <p:nvSpPr>
          <p:cNvPr id="95" name="Google Shape;95;p19"/>
          <p:cNvSpPr txBox="1"/>
          <p:nvPr/>
        </p:nvSpPr>
        <p:spPr>
          <a:xfrm>
            <a:off x="352025" y="958300"/>
            <a:ext cx="8409600" cy="3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u="sng" dirty="0">
                <a:solidFill>
                  <a:schemeClr val="dk2"/>
                </a:solidFill>
              </a:rPr>
              <a:t>Important Links:-</a:t>
            </a:r>
            <a:endParaRPr sz="1800" u="sng" dirty="0">
              <a:solidFill>
                <a:schemeClr val="dk2"/>
              </a:solidFill>
            </a:endParaRPr>
          </a:p>
          <a:p>
            <a:pPr marL="0" lvl="0" indent="0" algn="l" rtl="0">
              <a:spcBef>
                <a:spcPts val="0"/>
              </a:spcBef>
              <a:spcAft>
                <a:spcPts val="0"/>
              </a:spcAft>
              <a:buNone/>
            </a:pPr>
            <a:endParaRPr sz="1800" u="sng" dirty="0">
              <a:solidFill>
                <a:schemeClr val="dk2"/>
              </a:solidFill>
            </a:endParaRPr>
          </a:p>
          <a:p>
            <a:pPr marL="457200" lvl="0" indent="-342900" algn="l" rtl="0">
              <a:spcBef>
                <a:spcPts val="0"/>
              </a:spcBef>
              <a:spcAft>
                <a:spcPts val="0"/>
              </a:spcAft>
              <a:buClr>
                <a:schemeClr val="dk2"/>
              </a:buClr>
              <a:buSzPts val="1800"/>
              <a:buChar char="●"/>
            </a:pPr>
            <a:r>
              <a:rPr lang="en-GB" sz="1800" dirty="0">
                <a:solidFill>
                  <a:schemeClr val="dk2"/>
                </a:solidFill>
              </a:rPr>
              <a:t>GitHub Public Repository Link: </a:t>
            </a:r>
          </a:p>
          <a:p>
            <a:pPr marL="114300" lvl="0" algn="l" rtl="0">
              <a:spcBef>
                <a:spcPts val="0"/>
              </a:spcBef>
              <a:spcAft>
                <a:spcPts val="0"/>
              </a:spcAft>
              <a:buClr>
                <a:schemeClr val="dk2"/>
              </a:buClr>
              <a:buSzPts val="1800"/>
            </a:pPr>
            <a:r>
              <a:rPr lang="en-GB" sz="1800" dirty="0">
                <a:solidFill>
                  <a:schemeClr val="dk2"/>
                </a:solidFill>
                <a:hlinkClick r:id="rId4"/>
              </a:rPr>
              <a:t>https://github.com/Promptilia/User-Interface</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GB" sz="1800" dirty="0">
                <a:solidFill>
                  <a:schemeClr val="dk2"/>
                </a:solidFill>
              </a:rPr>
              <a:t>Web Link: Visit </a:t>
            </a:r>
            <a:r>
              <a:rPr lang="en-GB" sz="1800" dirty="0" err="1">
                <a:solidFill>
                  <a:schemeClr val="dk2"/>
                </a:solidFill>
                <a:hlinkClick r:id="rId5"/>
              </a:rPr>
              <a:t>Promptilia</a:t>
            </a:r>
            <a:endParaRPr sz="18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18" cy="5143499"/>
          </a:xfrm>
          <a:prstGeom prst="rect">
            <a:avLst/>
          </a:prstGeom>
          <a:noFill/>
          <a:ln>
            <a:noFill/>
          </a:ln>
        </p:spPr>
      </p:pic>
      <p:sp>
        <p:nvSpPr>
          <p:cNvPr id="60" name="Google Shape;60;p14"/>
          <p:cNvSpPr txBox="1"/>
          <p:nvPr/>
        </p:nvSpPr>
        <p:spPr>
          <a:xfrm>
            <a:off x="176025" y="938750"/>
            <a:ext cx="8751900" cy="26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2"/>
                </a:solidFill>
              </a:rPr>
              <a:t>Team Name: </a:t>
            </a:r>
            <a:r>
              <a:rPr lang="en-GB" sz="1800" b="1" dirty="0" err="1">
                <a:solidFill>
                  <a:schemeClr val="dk2"/>
                </a:solidFill>
              </a:rPr>
              <a:t>Mern</a:t>
            </a:r>
            <a:endParaRPr sz="1800" b="1"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Leader Name: </a:t>
            </a:r>
            <a:r>
              <a:rPr lang="en-GB" sz="1800" b="1" dirty="0" err="1">
                <a:solidFill>
                  <a:schemeClr val="dk2"/>
                </a:solidFill>
              </a:rPr>
              <a:t>Kashni</a:t>
            </a:r>
            <a:r>
              <a:rPr lang="en-GB" sz="1800" b="1" dirty="0">
                <a:solidFill>
                  <a:schemeClr val="dk2"/>
                </a:solidFill>
              </a:rPr>
              <a:t> Gulati</a:t>
            </a:r>
            <a:endParaRPr sz="1800" b="1"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Member Names: Karan Yadav, Krishna Jain, Himanshi</a:t>
            </a:r>
            <a:endParaRPr sz="1800" b="1"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 Category:</a:t>
            </a:r>
            <a:r>
              <a:rPr lang="en-GB" sz="1800" dirty="0">
                <a:solidFill>
                  <a:schemeClr val="dk2"/>
                </a:solidFill>
              </a:rPr>
              <a:t> Foundational</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a:t>
            </a:r>
            <a:r>
              <a:rPr lang="en-GB" sz="1800" dirty="0">
                <a:solidFill>
                  <a:schemeClr val="dk2"/>
                </a:solidFill>
              </a:rPr>
              <a:t> Conversational Interface</a:t>
            </a: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499"/>
            <a:ext cx="6991500" cy="37709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Powered By:</a:t>
            </a:r>
          </a:p>
          <a:p>
            <a:pPr marL="0" lvl="0" indent="0" algn="l" rtl="0">
              <a:spcBef>
                <a:spcPts val="0"/>
              </a:spcBef>
              <a:spcAft>
                <a:spcPts val="0"/>
              </a:spcAft>
              <a:buNone/>
            </a:pPr>
            <a:endParaRPr sz="1800" dirty="0">
              <a:solidFill>
                <a:schemeClr val="dk2"/>
              </a:solidFill>
            </a:endParaRPr>
          </a:p>
          <a:p>
            <a:pPr marL="596900" lvl="0" algn="l" rtl="0">
              <a:spcBef>
                <a:spcPts val="0"/>
              </a:spcBef>
              <a:spcAft>
                <a:spcPts val="0"/>
              </a:spcAft>
              <a:buSzPts val="1400"/>
            </a:pPr>
            <a:r>
              <a:rPr lang="en-IN" dirty="0"/>
              <a:t>1. Next.js: </a:t>
            </a:r>
            <a:r>
              <a:rPr lang="en-US" dirty="0"/>
              <a:t>A popular open-source React framework that is used for building server-side rendered (SSR) and statically generated (SSG) web applications.</a:t>
            </a:r>
            <a:endParaRPr lang="en-IN" dirty="0"/>
          </a:p>
          <a:p>
            <a:pPr marL="596900" lvl="0" algn="l" rtl="0">
              <a:spcBef>
                <a:spcPts val="0"/>
              </a:spcBef>
              <a:spcAft>
                <a:spcPts val="0"/>
              </a:spcAft>
              <a:buSzPts val="1400"/>
            </a:pPr>
            <a:r>
              <a:rPr lang="en-IN" dirty="0"/>
              <a:t>	</a:t>
            </a:r>
          </a:p>
          <a:p>
            <a:pPr marL="596900" lvl="0" algn="l" rtl="0">
              <a:spcBef>
                <a:spcPts val="0"/>
              </a:spcBef>
              <a:spcAft>
                <a:spcPts val="0"/>
              </a:spcAft>
              <a:buSzPts val="1400"/>
            </a:pPr>
            <a:r>
              <a:rPr lang="en-IN" dirty="0"/>
              <a:t>2. Tailwind CSS: </a:t>
            </a:r>
            <a:r>
              <a:rPr lang="en-US" dirty="0"/>
              <a:t>A popular utility-first CSS framework that provides a set of utility classes to quickly style HTML elements without needing to write custom CSS</a:t>
            </a:r>
          </a:p>
          <a:p>
            <a:pPr marL="596900" lvl="0" algn="l" rtl="0">
              <a:spcBef>
                <a:spcPts val="0"/>
              </a:spcBef>
              <a:spcAft>
                <a:spcPts val="0"/>
              </a:spcAft>
              <a:buSzPts val="1400"/>
            </a:pPr>
            <a:endParaRPr lang="en-IN" dirty="0"/>
          </a:p>
          <a:p>
            <a:pPr marL="596900" lvl="0" algn="l" rtl="0">
              <a:spcBef>
                <a:spcPts val="0"/>
              </a:spcBef>
              <a:spcAft>
                <a:spcPts val="0"/>
              </a:spcAft>
              <a:buSzPts val="1400"/>
            </a:pPr>
            <a:r>
              <a:rPr lang="en-IN" dirty="0"/>
              <a:t>3. Gemini: </a:t>
            </a:r>
            <a:r>
              <a:rPr lang="en-US" dirty="0"/>
              <a:t>A family of multimodal large language models developed by Google DeepMind, serving as the successor to LaMDA and </a:t>
            </a:r>
            <a:r>
              <a:rPr lang="en-US" dirty="0" err="1"/>
              <a:t>PaLM</a:t>
            </a:r>
            <a:r>
              <a:rPr lang="en-US" dirty="0"/>
              <a:t> 2.</a:t>
            </a:r>
            <a:endParaRPr lang="en-IN" dirty="0"/>
          </a:p>
          <a:p>
            <a:pPr marL="939800" lvl="0" indent="-342900" algn="l" rtl="0">
              <a:spcBef>
                <a:spcPts val="0"/>
              </a:spcBef>
              <a:spcAft>
                <a:spcPts val="0"/>
              </a:spcAft>
              <a:buSzPts val="1400"/>
              <a:buAutoNum type="arabicPeriod"/>
            </a:pPr>
            <a:endParaRPr lang="en-IN" dirty="0"/>
          </a:p>
          <a:p>
            <a:pPr marL="596900" lvl="0" algn="l" rtl="0">
              <a:spcBef>
                <a:spcPts val="0"/>
              </a:spcBef>
              <a:spcAft>
                <a:spcPts val="0"/>
              </a:spcAft>
              <a:buSzPts val="1400"/>
            </a:pPr>
            <a:r>
              <a:rPr lang="en-IN" dirty="0"/>
              <a:t>4. Node.js: </a:t>
            </a:r>
            <a:r>
              <a:rPr lang="en-US" dirty="0"/>
              <a:t>an open-source, server-side JavaScript runtime environment built on Chrome's V8 JavaScript engine. It allows developers to run JavaScript code outside of a web browser, enabling the development of scalable and efficient server-side applications.</a:t>
            </a:r>
            <a:endParaRPr lang="en-IN" dirty="0"/>
          </a:p>
          <a:p>
            <a:pPr marL="939800" lvl="0" indent="-342900" algn="l" rtl="0">
              <a:spcBef>
                <a:spcPts val="0"/>
              </a:spcBef>
              <a:spcAft>
                <a:spcPts val="0"/>
              </a:spcAft>
              <a:buSzPts val="1400"/>
              <a:buAutoNum type="arabicPeriod"/>
            </a:pPr>
            <a:endParaRPr dirty="0"/>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53B4B632-EBA1-7227-FEB2-EC04F85EE88C}"/>
            </a:ext>
          </a:extLst>
        </p:cNvPr>
        <p:cNvGrpSpPr/>
        <p:nvPr/>
      </p:nvGrpSpPr>
      <p:grpSpPr>
        <a:xfrm>
          <a:off x="0" y="0"/>
          <a:ext cx="0" cy="0"/>
          <a:chOff x="0" y="0"/>
          <a:chExt cx="0" cy="0"/>
        </a:xfrm>
      </p:grpSpPr>
      <p:pic>
        <p:nvPicPr>
          <p:cNvPr id="66" name="Google Shape;66;p15">
            <a:extLst>
              <a:ext uri="{FF2B5EF4-FFF2-40B4-BE49-F238E27FC236}">
                <a16:creationId xmlns:a16="http://schemas.microsoft.com/office/drawing/2014/main" id="{C4E85D49-5D4F-AE13-1159-03D109673C08}"/>
              </a:ext>
            </a:extLst>
          </p:cNvPr>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a:extLst>
              <a:ext uri="{FF2B5EF4-FFF2-40B4-BE49-F238E27FC236}">
                <a16:creationId xmlns:a16="http://schemas.microsoft.com/office/drawing/2014/main" id="{D4E12478-E758-5C9B-86CE-2FAE7272B635}"/>
              </a:ext>
            </a:extLst>
          </p:cNvPr>
          <p:cNvSpPr txBox="1"/>
          <p:nvPr/>
        </p:nvSpPr>
        <p:spPr>
          <a:xfrm>
            <a:off x="185800" y="698811"/>
            <a:ext cx="8772346" cy="42597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Architecture &amp; Design</a:t>
            </a:r>
          </a:p>
          <a:p>
            <a:pPr marL="0" lvl="0" indent="0" algn="l" rtl="0">
              <a:spcBef>
                <a:spcPts val="0"/>
              </a:spcBef>
              <a:spcAft>
                <a:spcPts val="0"/>
              </a:spcAft>
              <a:buNone/>
            </a:pPr>
            <a:endParaRPr lang="en-IN" sz="1800" dirty="0">
              <a:solidFill>
                <a:schemeClr val="dk2"/>
              </a:solidFill>
            </a:endParaRPr>
          </a:p>
          <a:p>
            <a:pPr lvl="0" algn="l" rtl="0">
              <a:spcBef>
                <a:spcPts val="0"/>
              </a:spcBef>
              <a:spcAft>
                <a:spcPts val="0"/>
              </a:spcAft>
            </a:pPr>
            <a:r>
              <a:rPr lang="en-IN" sz="2400" b="1" dirty="0"/>
              <a:t>1. Frontend Architecture: </a:t>
            </a:r>
          </a:p>
          <a:p>
            <a:pPr lvl="0" algn="l" rtl="0">
              <a:spcBef>
                <a:spcPts val="0"/>
              </a:spcBef>
              <a:spcAft>
                <a:spcPts val="0"/>
              </a:spcAft>
            </a:pPr>
            <a:r>
              <a:rPr lang="en-IN" sz="1800" dirty="0">
                <a:solidFill>
                  <a:schemeClr val="dk2"/>
                </a:solidFill>
              </a:rPr>
              <a:t>Modular structure, all the major code in the app/ directory and assets in the public/ directory, rest all are config files required for the development of the project.</a:t>
            </a:r>
          </a:p>
          <a:p>
            <a:pPr lvl="0" algn="l" rtl="0">
              <a:spcBef>
                <a:spcPts val="0"/>
              </a:spcBef>
              <a:spcAft>
                <a:spcPts val="0"/>
              </a:spcAft>
            </a:pPr>
            <a:r>
              <a:rPr lang="en-IN" sz="2400" b="1" dirty="0"/>
              <a:t>2. Backend Architecture:</a:t>
            </a:r>
          </a:p>
          <a:p>
            <a:pPr lvl="0" algn="l" rtl="0">
              <a:spcBef>
                <a:spcPts val="0"/>
              </a:spcBef>
              <a:spcAft>
                <a:spcPts val="0"/>
              </a:spcAft>
            </a:pPr>
            <a:r>
              <a:rPr lang="en-IN" sz="1800" dirty="0">
                <a:solidFill>
                  <a:schemeClr val="dk2"/>
                </a:solidFill>
              </a:rPr>
              <a:t>Next.js provides method to write backend logic in the same directory (app/</a:t>
            </a:r>
            <a:r>
              <a:rPr lang="en-IN" sz="1800" dirty="0" err="1">
                <a:solidFill>
                  <a:schemeClr val="dk2"/>
                </a:solidFill>
              </a:rPr>
              <a:t>api</a:t>
            </a:r>
            <a:r>
              <a:rPr lang="en-IN" sz="1800" dirty="0">
                <a:solidFill>
                  <a:schemeClr val="dk2"/>
                </a:solidFill>
              </a:rPr>
              <a:t>/) which makes is easier to manage and design.</a:t>
            </a:r>
          </a:p>
          <a:p>
            <a:pPr lvl="0" algn="l" rtl="0">
              <a:spcBef>
                <a:spcPts val="0"/>
              </a:spcBef>
              <a:spcAft>
                <a:spcPts val="0"/>
              </a:spcAft>
            </a:pPr>
            <a:r>
              <a:rPr lang="en-IN" sz="2400" b="1" dirty="0"/>
              <a:t>3. Database Considerations:</a:t>
            </a:r>
          </a:p>
          <a:p>
            <a:pPr lvl="0" algn="l" rtl="0">
              <a:spcBef>
                <a:spcPts val="0"/>
              </a:spcBef>
              <a:spcAft>
                <a:spcPts val="0"/>
              </a:spcAft>
            </a:pPr>
            <a:r>
              <a:rPr lang="en-IN" sz="1800" dirty="0">
                <a:solidFill>
                  <a:schemeClr val="dk2"/>
                </a:solidFill>
              </a:rPr>
              <a:t>we use </a:t>
            </a:r>
            <a:r>
              <a:rPr lang="en-IN" sz="1800" dirty="0" err="1">
                <a:solidFill>
                  <a:schemeClr val="dk2"/>
                </a:solidFill>
              </a:rPr>
              <a:t>mongodb</a:t>
            </a:r>
            <a:r>
              <a:rPr lang="en-IN" sz="1800" dirty="0">
                <a:solidFill>
                  <a:schemeClr val="dk2"/>
                </a:solidFill>
              </a:rPr>
              <a:t> and fs (node.js module) to store the data of the user and the conversation between user and the bot for analytics.</a:t>
            </a:r>
          </a:p>
          <a:p>
            <a:pPr lvl="0" algn="l" rtl="0">
              <a:spcBef>
                <a:spcPts val="0"/>
              </a:spcBef>
              <a:spcAft>
                <a:spcPts val="0"/>
              </a:spcAft>
            </a:pPr>
            <a:r>
              <a:rPr lang="en-IN" sz="2400" b="1" dirty="0"/>
              <a:t>4.Integration with Gemini:</a:t>
            </a:r>
          </a:p>
          <a:p>
            <a:pPr lvl="0" algn="l" rtl="0">
              <a:spcBef>
                <a:spcPts val="0"/>
              </a:spcBef>
              <a:spcAft>
                <a:spcPts val="0"/>
              </a:spcAft>
            </a:pPr>
            <a:r>
              <a:rPr lang="en-IN" sz="1800" dirty="0">
                <a:solidFill>
                  <a:schemeClr val="dk2"/>
                </a:solidFill>
              </a:rPr>
              <a:t>Used the </a:t>
            </a:r>
            <a:r>
              <a:rPr lang="en-IN" sz="1800" dirty="0" err="1">
                <a:solidFill>
                  <a:schemeClr val="dk2"/>
                </a:solidFill>
              </a:rPr>
              <a:t>gemini</a:t>
            </a:r>
            <a:r>
              <a:rPr lang="en-IN" sz="1800" dirty="0">
                <a:solidFill>
                  <a:schemeClr val="dk2"/>
                </a:solidFill>
              </a:rPr>
              <a:t> </a:t>
            </a:r>
            <a:r>
              <a:rPr lang="en-IN" sz="1800" dirty="0" err="1">
                <a:solidFill>
                  <a:schemeClr val="dk2"/>
                </a:solidFill>
              </a:rPr>
              <a:t>api</a:t>
            </a:r>
            <a:r>
              <a:rPr lang="en-IN" sz="1800" dirty="0">
                <a:solidFill>
                  <a:schemeClr val="dk2"/>
                </a:solidFill>
              </a:rPr>
              <a:t> key to integrate the </a:t>
            </a:r>
            <a:r>
              <a:rPr lang="en-IN" sz="1800" dirty="0" err="1">
                <a:solidFill>
                  <a:schemeClr val="dk2"/>
                </a:solidFill>
              </a:rPr>
              <a:t>gemini</a:t>
            </a:r>
            <a:r>
              <a:rPr lang="en-IN" sz="1800" dirty="0">
                <a:solidFill>
                  <a:schemeClr val="dk2"/>
                </a:solidFill>
              </a:rPr>
              <a:t> to our project.</a:t>
            </a: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Tree>
    <p:extLst>
      <p:ext uri="{BB962C8B-B14F-4D97-AF65-F5344CB8AC3E}">
        <p14:creationId xmlns:p14="http://schemas.microsoft.com/office/powerpoint/2010/main" val="2538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F071E4A3-79DE-B5F2-FB70-21A2E86FC189}"/>
            </a:ext>
          </a:extLst>
        </p:cNvPr>
        <p:cNvGrpSpPr/>
        <p:nvPr/>
      </p:nvGrpSpPr>
      <p:grpSpPr>
        <a:xfrm>
          <a:off x="0" y="0"/>
          <a:ext cx="0" cy="0"/>
          <a:chOff x="0" y="0"/>
          <a:chExt cx="0" cy="0"/>
        </a:xfrm>
      </p:grpSpPr>
      <p:pic>
        <p:nvPicPr>
          <p:cNvPr id="66" name="Google Shape;66;p15">
            <a:extLst>
              <a:ext uri="{FF2B5EF4-FFF2-40B4-BE49-F238E27FC236}">
                <a16:creationId xmlns:a16="http://schemas.microsoft.com/office/drawing/2014/main" id="{192B7A46-0755-1D23-517F-CF16A749BDA9}"/>
              </a:ext>
            </a:extLst>
          </p:cNvPr>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a:extLst>
              <a:ext uri="{FF2B5EF4-FFF2-40B4-BE49-F238E27FC236}">
                <a16:creationId xmlns:a16="http://schemas.microsoft.com/office/drawing/2014/main" id="{755B07FA-A2A0-3165-C699-BAF04684873D}"/>
              </a:ext>
            </a:extLst>
          </p:cNvPr>
          <p:cNvSpPr txBox="1"/>
          <p:nvPr/>
        </p:nvSpPr>
        <p:spPr>
          <a:xfrm>
            <a:off x="185800" y="860499"/>
            <a:ext cx="6991500" cy="3770973"/>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2400" b="1" dirty="0"/>
              <a:t>5. Security Measures:</a:t>
            </a:r>
          </a:p>
          <a:p>
            <a:pPr lvl="0" algn="l" rtl="0">
              <a:spcBef>
                <a:spcPts val="0"/>
              </a:spcBef>
              <a:spcAft>
                <a:spcPts val="0"/>
              </a:spcAft>
            </a:pPr>
            <a:r>
              <a:rPr lang="en-IN" sz="1800" dirty="0">
                <a:solidFill>
                  <a:schemeClr val="dk2"/>
                </a:solidFill>
              </a:rPr>
              <a:t>we are deploying it to the trusted platform and using the best and trusted packages/libraries and external </a:t>
            </a:r>
            <a:r>
              <a:rPr lang="en-IN" sz="1800" dirty="0" err="1">
                <a:solidFill>
                  <a:schemeClr val="dk2"/>
                </a:solidFill>
              </a:rPr>
              <a:t>api</a:t>
            </a:r>
            <a:r>
              <a:rPr lang="en-IN" sz="1800" dirty="0">
                <a:solidFill>
                  <a:schemeClr val="dk2"/>
                </a:solidFill>
              </a:rPr>
              <a:t> so that user do not have to compromise with the security.</a:t>
            </a:r>
          </a:p>
          <a:p>
            <a:pPr lvl="0" algn="l" rtl="0">
              <a:spcBef>
                <a:spcPts val="0"/>
              </a:spcBef>
              <a:spcAft>
                <a:spcPts val="0"/>
              </a:spcAft>
            </a:pPr>
            <a:r>
              <a:rPr lang="en-IN" sz="2400" b="1" dirty="0"/>
              <a:t>6. Scalability Strategies:</a:t>
            </a:r>
          </a:p>
          <a:p>
            <a:pPr lvl="0" algn="l" rtl="0">
              <a:spcBef>
                <a:spcPts val="0"/>
              </a:spcBef>
              <a:spcAft>
                <a:spcPts val="0"/>
              </a:spcAft>
            </a:pPr>
            <a:r>
              <a:rPr lang="en-IN" sz="1800" dirty="0">
                <a:solidFill>
                  <a:schemeClr val="dk2"/>
                </a:solidFill>
              </a:rPr>
              <a:t>GCP handle scalability by auto-scaling methods and next.js provides caching mechanisms to provide the fast and uninterrupted user experience. For future we will add </a:t>
            </a:r>
            <a:r>
              <a:rPr lang="en-IN" sz="1800" dirty="0" err="1">
                <a:solidFill>
                  <a:schemeClr val="dk2"/>
                </a:solidFill>
              </a:rPr>
              <a:t>cdns</a:t>
            </a:r>
            <a:r>
              <a:rPr lang="en-IN" sz="1800" dirty="0">
                <a:solidFill>
                  <a:schemeClr val="dk2"/>
                </a:solidFill>
              </a:rPr>
              <a:t> also.</a:t>
            </a:r>
          </a:p>
          <a:p>
            <a:pPr lvl="0" algn="l" rtl="0">
              <a:spcBef>
                <a:spcPts val="0"/>
              </a:spcBef>
              <a:spcAft>
                <a:spcPts val="0"/>
              </a:spcAft>
            </a:pPr>
            <a:r>
              <a:rPr lang="en-IN" sz="2400" b="1" dirty="0"/>
              <a:t>7. Deployment and Infrastructure:</a:t>
            </a:r>
            <a:endParaRPr lang="en-IN" sz="1800" b="1" dirty="0">
              <a:solidFill>
                <a:schemeClr val="dk2"/>
              </a:solidFill>
            </a:endParaRPr>
          </a:p>
          <a:p>
            <a:pPr lvl="0" algn="l" rtl="0">
              <a:spcBef>
                <a:spcPts val="0"/>
              </a:spcBef>
              <a:spcAft>
                <a:spcPts val="0"/>
              </a:spcAft>
            </a:pPr>
            <a:r>
              <a:rPr lang="en-US" sz="1800" dirty="0">
                <a:solidFill>
                  <a:schemeClr val="dk2"/>
                </a:solidFill>
              </a:rPr>
              <a:t>Deployed to the Google Cloud using docker and </a:t>
            </a:r>
            <a:r>
              <a:rPr lang="en-US" sz="1800" dirty="0" err="1">
                <a:solidFill>
                  <a:schemeClr val="dk2"/>
                </a:solidFill>
              </a:rPr>
              <a:t>github</a:t>
            </a:r>
            <a:r>
              <a:rPr lang="en-US" sz="1800" dirty="0">
                <a:solidFill>
                  <a:schemeClr val="dk2"/>
                </a:solidFill>
              </a:rPr>
              <a:t> actions for CI and CD.</a:t>
            </a:r>
            <a:endParaRPr sz="1800" dirty="0">
              <a:solidFill>
                <a:schemeClr val="dk2"/>
              </a:solidFill>
            </a:endParaRPr>
          </a:p>
        </p:txBody>
      </p:sp>
    </p:spTree>
    <p:extLst>
      <p:ext uri="{BB962C8B-B14F-4D97-AF65-F5344CB8AC3E}">
        <p14:creationId xmlns:p14="http://schemas.microsoft.com/office/powerpoint/2010/main" val="300508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4018" cy="5143499"/>
          </a:xfrm>
          <a:prstGeom prst="rect">
            <a:avLst/>
          </a:prstGeom>
          <a:noFill/>
          <a:ln>
            <a:noFill/>
          </a:ln>
        </p:spPr>
      </p:pic>
      <p:sp>
        <p:nvSpPr>
          <p:cNvPr id="74" name="Google Shape;74;p16"/>
          <p:cNvSpPr txBox="1"/>
          <p:nvPr/>
        </p:nvSpPr>
        <p:spPr>
          <a:xfrm>
            <a:off x="234675" y="811625"/>
            <a:ext cx="8674650" cy="40354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dirty="0">
                <a:solidFill>
                  <a:schemeClr val="dk2"/>
                </a:solidFill>
              </a:rPr>
              <a:t>WORKING (How the project works?)</a:t>
            </a:r>
          </a:p>
          <a:p>
            <a:pPr marL="0" lvl="0" indent="0" algn="l" rtl="0">
              <a:spcBef>
                <a:spcPts val="0"/>
              </a:spcBef>
              <a:spcAft>
                <a:spcPts val="0"/>
              </a:spcAft>
              <a:buNone/>
            </a:pPr>
            <a:endParaRPr lang="en-IN" sz="1800" b="1" dirty="0">
              <a:solidFill>
                <a:schemeClr val="dk2"/>
              </a:solidFill>
            </a:endParaRPr>
          </a:p>
        </p:txBody>
      </p:sp>
      <p:pic>
        <p:nvPicPr>
          <p:cNvPr id="3" name="Picture 2">
            <a:extLst>
              <a:ext uri="{FF2B5EF4-FFF2-40B4-BE49-F238E27FC236}">
                <a16:creationId xmlns:a16="http://schemas.microsoft.com/office/drawing/2014/main" id="{7BEC08F3-30F3-A528-60E8-E8F16EE0853E}"/>
              </a:ext>
            </a:extLst>
          </p:cNvPr>
          <p:cNvPicPr>
            <a:picLocks noChangeAspect="1"/>
          </p:cNvPicPr>
          <p:nvPr/>
        </p:nvPicPr>
        <p:blipFill>
          <a:blip r:embed="rId4"/>
          <a:stretch>
            <a:fillRect/>
          </a:stretch>
        </p:blipFill>
        <p:spPr>
          <a:xfrm>
            <a:off x="234675" y="2056702"/>
            <a:ext cx="2060188" cy="1030094"/>
          </a:xfrm>
          <a:prstGeom prst="rect">
            <a:avLst/>
          </a:prstGeom>
        </p:spPr>
      </p:pic>
      <p:pic>
        <p:nvPicPr>
          <p:cNvPr id="5" name="Picture 4">
            <a:extLst>
              <a:ext uri="{FF2B5EF4-FFF2-40B4-BE49-F238E27FC236}">
                <a16:creationId xmlns:a16="http://schemas.microsoft.com/office/drawing/2014/main" id="{7C6A8CDB-3878-C015-A07E-555DC5AEC8F6}"/>
              </a:ext>
            </a:extLst>
          </p:cNvPr>
          <p:cNvPicPr>
            <a:picLocks noChangeAspect="1"/>
          </p:cNvPicPr>
          <p:nvPr/>
        </p:nvPicPr>
        <p:blipFill>
          <a:blip r:embed="rId5"/>
          <a:stretch>
            <a:fillRect/>
          </a:stretch>
        </p:blipFill>
        <p:spPr>
          <a:xfrm>
            <a:off x="5969867" y="878391"/>
            <a:ext cx="2194332" cy="809160"/>
          </a:xfrm>
          <a:prstGeom prst="rect">
            <a:avLst/>
          </a:prstGeom>
        </p:spPr>
      </p:pic>
      <p:pic>
        <p:nvPicPr>
          <p:cNvPr id="7" name="Picture 6">
            <a:extLst>
              <a:ext uri="{FF2B5EF4-FFF2-40B4-BE49-F238E27FC236}">
                <a16:creationId xmlns:a16="http://schemas.microsoft.com/office/drawing/2014/main" id="{C94C8A30-24A9-5292-B4F9-80D0AAE450E3}"/>
              </a:ext>
            </a:extLst>
          </p:cNvPr>
          <p:cNvPicPr>
            <a:picLocks noChangeAspect="1"/>
          </p:cNvPicPr>
          <p:nvPr/>
        </p:nvPicPr>
        <p:blipFill>
          <a:blip r:embed="rId6"/>
          <a:stretch>
            <a:fillRect/>
          </a:stretch>
        </p:blipFill>
        <p:spPr>
          <a:xfrm>
            <a:off x="5969867" y="3353845"/>
            <a:ext cx="2722549" cy="1531434"/>
          </a:xfrm>
          <a:prstGeom prst="rect">
            <a:avLst/>
          </a:prstGeom>
        </p:spPr>
      </p:pic>
      <p:pic>
        <p:nvPicPr>
          <p:cNvPr id="9" name="Picture 8">
            <a:extLst>
              <a:ext uri="{FF2B5EF4-FFF2-40B4-BE49-F238E27FC236}">
                <a16:creationId xmlns:a16="http://schemas.microsoft.com/office/drawing/2014/main" id="{C03DA7D7-F91C-A29B-7362-1DA017692848}"/>
              </a:ext>
            </a:extLst>
          </p:cNvPr>
          <p:cNvPicPr>
            <a:picLocks noChangeAspect="1"/>
          </p:cNvPicPr>
          <p:nvPr/>
        </p:nvPicPr>
        <p:blipFill>
          <a:blip r:embed="rId7"/>
          <a:stretch>
            <a:fillRect/>
          </a:stretch>
        </p:blipFill>
        <p:spPr>
          <a:xfrm>
            <a:off x="2994449" y="2137141"/>
            <a:ext cx="1738430" cy="869215"/>
          </a:xfrm>
          <a:prstGeom prst="rect">
            <a:avLst/>
          </a:prstGeom>
        </p:spPr>
      </p:pic>
      <p:cxnSp>
        <p:nvCxnSpPr>
          <p:cNvPr id="11" name="Straight Arrow Connector 10">
            <a:extLst>
              <a:ext uri="{FF2B5EF4-FFF2-40B4-BE49-F238E27FC236}">
                <a16:creationId xmlns:a16="http://schemas.microsoft.com/office/drawing/2014/main" id="{50005B83-252E-DBF4-5E00-E00199A6A5A9}"/>
              </a:ext>
            </a:extLst>
          </p:cNvPr>
          <p:cNvCxnSpPr/>
          <p:nvPr/>
        </p:nvCxnSpPr>
        <p:spPr>
          <a:xfrm>
            <a:off x="2364059" y="2571748"/>
            <a:ext cx="550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1D2E14-E4B2-D970-9E44-6B6879D2C13D}"/>
              </a:ext>
            </a:extLst>
          </p:cNvPr>
          <p:cNvCxnSpPr/>
          <p:nvPr/>
        </p:nvCxnSpPr>
        <p:spPr>
          <a:xfrm flipV="1">
            <a:off x="4891668" y="1687551"/>
            <a:ext cx="1070517" cy="639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D4BBB7-542C-CCDB-D997-22A6F2D03E90}"/>
              </a:ext>
            </a:extLst>
          </p:cNvPr>
          <p:cNvCxnSpPr/>
          <p:nvPr/>
        </p:nvCxnSpPr>
        <p:spPr>
          <a:xfrm>
            <a:off x="4891668" y="2795239"/>
            <a:ext cx="1078199" cy="44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793D5F-C53D-DB40-92CB-87DCF44B6396}"/>
              </a:ext>
            </a:extLst>
          </p:cNvPr>
          <p:cNvCxnSpPr>
            <a:cxnSpLocks/>
          </p:cNvCxnSpPr>
          <p:nvPr/>
        </p:nvCxnSpPr>
        <p:spPr>
          <a:xfrm flipH="1" flipV="1">
            <a:off x="4891668" y="2680591"/>
            <a:ext cx="1119345" cy="444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20B53E-E808-E456-BFEF-F4C7F04D4131}"/>
              </a:ext>
            </a:extLst>
          </p:cNvPr>
          <p:cNvCxnSpPr>
            <a:cxnSpLocks/>
          </p:cNvCxnSpPr>
          <p:nvPr/>
        </p:nvCxnSpPr>
        <p:spPr>
          <a:xfrm flipH="1">
            <a:off x="4951141" y="1802199"/>
            <a:ext cx="1059872" cy="63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B826BF-A3AB-3E87-AC80-C460487DE0A9}"/>
              </a:ext>
            </a:extLst>
          </p:cNvPr>
          <p:cNvCxnSpPr>
            <a:cxnSpLocks/>
          </p:cNvCxnSpPr>
          <p:nvPr/>
        </p:nvCxnSpPr>
        <p:spPr>
          <a:xfrm flipH="1">
            <a:off x="2364059" y="2724148"/>
            <a:ext cx="550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p:cNvSpPr txBox="1"/>
          <p:nvPr/>
        </p:nvSpPr>
        <p:spPr>
          <a:xfrm>
            <a:off x="195575" y="850725"/>
            <a:ext cx="8761500" cy="39963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dk2"/>
                </a:solidFill>
              </a:rPr>
              <a:t>Explanation:</a:t>
            </a:r>
          </a:p>
          <a:p>
            <a:pPr marL="0" lvl="0" indent="0" algn="l" rtl="0">
              <a:spcBef>
                <a:spcPts val="0"/>
              </a:spcBef>
              <a:spcAft>
                <a:spcPts val="0"/>
              </a:spcAft>
              <a:buNone/>
            </a:pPr>
            <a:endParaRPr lang="en-IN" sz="1800" dirty="0">
              <a:solidFill>
                <a:schemeClr val="dk2"/>
              </a:solidFill>
            </a:endParaRPr>
          </a:p>
          <a:p>
            <a:pPr marL="0" lvl="0" indent="0" algn="l" rtl="0">
              <a:spcBef>
                <a:spcPts val="0"/>
              </a:spcBef>
              <a:spcAft>
                <a:spcPts val="0"/>
              </a:spcAft>
              <a:buNone/>
            </a:pPr>
            <a:r>
              <a:rPr lang="en-US" dirty="0"/>
              <a:t>- Our bot application is designed to provide users with an interactive and immersive shopping experience, combining cutting-edge technologies to streamline the process of buying goods. Leveraging Google AI(Gemini), Next.js, Tailwind CSS, Node.js, and SERP API, our platform offers advanced features such as natural language processing, responsive web design, server-side rendering, and integration with external data sources.</a:t>
            </a:r>
            <a:endParaRPr lang="en-US" dirty="0">
              <a:solidFill>
                <a:schemeClr val="dk2"/>
              </a:solidFill>
            </a:endParaRPr>
          </a:p>
          <a:p>
            <a:pPr marL="0" lvl="0" indent="0" algn="l" rtl="0">
              <a:spcBef>
                <a:spcPts val="0"/>
              </a:spcBef>
              <a:spcAft>
                <a:spcPts val="0"/>
              </a:spcAft>
              <a:buNone/>
            </a:pPr>
            <a:r>
              <a:rPr lang="en-US" dirty="0">
                <a:solidFill>
                  <a:schemeClr val="dk2"/>
                </a:solidFill>
              </a:rPr>
              <a:t>- </a:t>
            </a:r>
            <a:r>
              <a:rPr lang="en-US" dirty="0">
                <a:solidFill>
                  <a:schemeClr val="tx1"/>
                </a:solidFill>
              </a:rPr>
              <a:t>User can come our website then make the request to the server then the server make request to the </a:t>
            </a:r>
            <a:r>
              <a:rPr lang="en-US" dirty="0" err="1">
                <a:solidFill>
                  <a:schemeClr val="tx1"/>
                </a:solidFill>
              </a:rPr>
              <a:t>gemini</a:t>
            </a:r>
            <a:r>
              <a:rPr lang="en-US" dirty="0">
                <a:solidFill>
                  <a:schemeClr val="tx1"/>
                </a:solidFill>
              </a:rPr>
              <a:t> to understand what user is saying then the response from the </a:t>
            </a:r>
            <a:r>
              <a:rPr lang="en-US" dirty="0" err="1">
                <a:solidFill>
                  <a:schemeClr val="tx1"/>
                </a:solidFill>
              </a:rPr>
              <a:t>gemini</a:t>
            </a:r>
            <a:r>
              <a:rPr lang="en-US" dirty="0">
                <a:solidFill>
                  <a:schemeClr val="tx1"/>
                </a:solidFill>
              </a:rPr>
              <a:t> is used to do the further tasks such as getting the products online and asking the user to select the type/category/size and other filters to get the product that best fits them then the server send the response to the user.</a:t>
            </a:r>
          </a:p>
          <a:p>
            <a:pPr marL="0" lvl="0" indent="0" algn="l" rtl="0">
              <a:spcBef>
                <a:spcPts val="0"/>
              </a:spcBef>
              <a:spcAft>
                <a:spcPts val="0"/>
              </a:spcAft>
              <a:buNone/>
            </a:pPr>
            <a:r>
              <a:rPr lang="en-US" dirty="0">
                <a:solidFill>
                  <a:schemeClr val="dk2"/>
                </a:solidFill>
              </a:rPr>
              <a:t>- </a:t>
            </a:r>
            <a:r>
              <a:rPr lang="en-US" dirty="0">
                <a:solidFill>
                  <a:schemeClr val="tx1"/>
                </a:solidFill>
              </a:rPr>
              <a:t>User can read the reviews and bot optimized review so that user do not waste time reading the review, in the separate page by clicking on the products and on that page they will get more details about the products, such as links to buy them etc...</a:t>
            </a:r>
          </a:p>
          <a:p>
            <a:pPr marL="0" lvl="0" indent="0" algn="l" rtl="0">
              <a:spcBef>
                <a:spcPts val="0"/>
              </a:spcBef>
              <a:spcAft>
                <a:spcPts val="0"/>
              </a:spcAft>
              <a:buNone/>
            </a:pPr>
            <a:r>
              <a:rPr lang="en-US" dirty="0">
                <a:solidFill>
                  <a:schemeClr val="tx1"/>
                </a:solidFill>
              </a:rPr>
              <a:t>- They can see how they look in the by mapping the product to the image provided by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83B8C646-69B1-5215-984C-376E015A4994}"/>
            </a:ext>
          </a:extLst>
        </p:cNvPr>
        <p:cNvGrpSpPr/>
        <p:nvPr/>
      </p:nvGrpSpPr>
      <p:grpSpPr>
        <a:xfrm>
          <a:off x="0" y="0"/>
          <a:ext cx="0" cy="0"/>
          <a:chOff x="0" y="0"/>
          <a:chExt cx="0" cy="0"/>
        </a:xfrm>
      </p:grpSpPr>
      <p:pic>
        <p:nvPicPr>
          <p:cNvPr id="80" name="Google Shape;80;p17">
            <a:extLst>
              <a:ext uri="{FF2B5EF4-FFF2-40B4-BE49-F238E27FC236}">
                <a16:creationId xmlns:a16="http://schemas.microsoft.com/office/drawing/2014/main" id="{9AE3B0AC-AD46-E59D-A83E-FD5FAEC58B42}"/>
              </a:ext>
            </a:extLst>
          </p:cNvPr>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a:extLst>
              <a:ext uri="{FF2B5EF4-FFF2-40B4-BE49-F238E27FC236}">
                <a16:creationId xmlns:a16="http://schemas.microsoft.com/office/drawing/2014/main" id="{0E32C270-1B2F-37E8-5E49-31A695919EBC}"/>
              </a:ext>
            </a:extLst>
          </p:cNvPr>
          <p:cNvSpPr txBox="1"/>
          <p:nvPr/>
        </p:nvSpPr>
        <p:spPr>
          <a:xfrm>
            <a:off x="195574" y="654205"/>
            <a:ext cx="8948425" cy="4192858"/>
          </a:xfrm>
          <a:prstGeom prst="rect">
            <a:avLst/>
          </a:prstGeom>
          <a:noFill/>
          <a:ln>
            <a:noFill/>
          </a:ln>
        </p:spPr>
        <p:txBody>
          <a:bodyPr spcFirstLastPara="1" wrap="square" lIns="91425" tIns="91425" rIns="91425" bIns="91425" anchor="t" anchorCtr="0">
            <a:noAutofit/>
          </a:bodyPr>
          <a:lstStyle/>
          <a:p>
            <a:r>
              <a:rPr lang="en-US" sz="2400" b="1" dirty="0"/>
              <a:t>Key Features</a:t>
            </a:r>
          </a:p>
          <a:p>
            <a:endParaRPr lang="en-US" sz="2400" dirty="0"/>
          </a:p>
          <a:p>
            <a:pPr>
              <a:buFont typeface="Arial" panose="020B0604020202020204" pitchFamily="34" charset="0"/>
              <a:buChar char="•"/>
            </a:pPr>
            <a:r>
              <a:rPr lang="en-US" sz="2400" b="1" dirty="0"/>
              <a:t> Conversational Shopping:</a:t>
            </a:r>
            <a:r>
              <a:rPr lang="en-US" sz="2400" dirty="0"/>
              <a:t> Users can interact with the bot using natural language, simplifying the process of expressing their shopping needs and preferences.</a:t>
            </a:r>
          </a:p>
          <a:p>
            <a:pPr>
              <a:buFont typeface="Arial" panose="020B0604020202020204" pitchFamily="34" charset="0"/>
              <a:buChar char="•"/>
            </a:pPr>
            <a:r>
              <a:rPr lang="en-US" sz="2400" b="1" dirty="0"/>
              <a:t> Responsive Web Design:</a:t>
            </a:r>
            <a:r>
              <a:rPr lang="en-US" sz="2400" dirty="0"/>
              <a:t> The application offers a seamless shopping experience across various devices and screen sizes, ensuring accessibility and usability for all users.</a:t>
            </a:r>
          </a:p>
          <a:p>
            <a:pPr>
              <a:buFont typeface="Arial" panose="020B0604020202020204" pitchFamily="34" charset="0"/>
              <a:buChar char="•"/>
            </a:pPr>
            <a:r>
              <a:rPr lang="en-US" sz="2400" b="1" dirty="0"/>
              <a:t> Server-side Rendering:</a:t>
            </a:r>
            <a:r>
              <a:rPr lang="en-US" sz="2400" dirty="0"/>
              <a:t> Next.js enables server-side rendering for improved performance and SEO, enhancing the overall user experience.</a:t>
            </a:r>
            <a:endParaRPr sz="1800" dirty="0">
              <a:solidFill>
                <a:schemeClr val="dk2"/>
              </a:solidFill>
            </a:endParaRPr>
          </a:p>
        </p:txBody>
      </p:sp>
    </p:spTree>
    <p:extLst>
      <p:ext uri="{BB962C8B-B14F-4D97-AF65-F5344CB8AC3E}">
        <p14:creationId xmlns:p14="http://schemas.microsoft.com/office/powerpoint/2010/main" val="86167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AD1C40B5-5B42-55C6-3E87-6ADAA2A09447}"/>
            </a:ext>
          </a:extLst>
        </p:cNvPr>
        <p:cNvGrpSpPr/>
        <p:nvPr/>
      </p:nvGrpSpPr>
      <p:grpSpPr>
        <a:xfrm>
          <a:off x="0" y="0"/>
          <a:ext cx="0" cy="0"/>
          <a:chOff x="0" y="0"/>
          <a:chExt cx="0" cy="0"/>
        </a:xfrm>
      </p:grpSpPr>
      <p:pic>
        <p:nvPicPr>
          <p:cNvPr id="80" name="Google Shape;80;p17">
            <a:extLst>
              <a:ext uri="{FF2B5EF4-FFF2-40B4-BE49-F238E27FC236}">
                <a16:creationId xmlns:a16="http://schemas.microsoft.com/office/drawing/2014/main" id="{B28DC816-300D-334A-F02F-27910EE74916}"/>
              </a:ext>
            </a:extLst>
          </p:cNvPr>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a:extLst>
              <a:ext uri="{FF2B5EF4-FFF2-40B4-BE49-F238E27FC236}">
                <a16:creationId xmlns:a16="http://schemas.microsoft.com/office/drawing/2014/main" id="{03DBC962-12CE-2536-1966-36DEA601773B}"/>
              </a:ext>
            </a:extLst>
          </p:cNvPr>
          <p:cNvSpPr txBox="1"/>
          <p:nvPr/>
        </p:nvSpPr>
        <p:spPr>
          <a:xfrm>
            <a:off x="195575" y="850725"/>
            <a:ext cx="8761500" cy="3996338"/>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2400" b="1" dirty="0"/>
              <a:t> Dynamic Product Visualization:</a:t>
            </a:r>
            <a:r>
              <a:rPr lang="en-US" sz="2400" dirty="0"/>
              <a:t> Leveraging SERP API, users can view products in 3D, allowing for a more immersive and engaging shopping experience.</a:t>
            </a:r>
          </a:p>
          <a:p>
            <a:pPr>
              <a:buFont typeface="Arial" panose="020B0604020202020204" pitchFamily="34" charset="0"/>
              <a:buChar char="•"/>
            </a:pPr>
            <a:endParaRPr lang="en-US" sz="2400" dirty="0"/>
          </a:p>
          <a:p>
            <a:r>
              <a:rPr lang="en-US" sz="2400" b="1" dirty="0"/>
              <a:t>Benefits</a:t>
            </a:r>
          </a:p>
          <a:p>
            <a:endParaRPr lang="en-US" sz="2400" dirty="0"/>
          </a:p>
          <a:p>
            <a:pPr>
              <a:buFont typeface="Arial" panose="020B0604020202020204" pitchFamily="34" charset="0"/>
              <a:buChar char="•"/>
            </a:pPr>
            <a:r>
              <a:rPr lang="en-US" sz="2400" b="1" dirty="0"/>
              <a:t> Efficiency:</a:t>
            </a:r>
            <a:r>
              <a:rPr lang="en-US" sz="2400" dirty="0"/>
              <a:t> By leveraging AI and automation, our application streamlines the shopping process, enabling users to find and purchase goods more efficiently.</a:t>
            </a:r>
            <a:endParaRPr sz="1800" dirty="0">
              <a:solidFill>
                <a:schemeClr val="dk2"/>
              </a:solidFill>
            </a:endParaRPr>
          </a:p>
        </p:txBody>
      </p:sp>
    </p:spTree>
    <p:extLst>
      <p:ext uri="{BB962C8B-B14F-4D97-AF65-F5344CB8AC3E}">
        <p14:creationId xmlns:p14="http://schemas.microsoft.com/office/powerpoint/2010/main" val="9458535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814</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Karan Yadav</cp:lastModifiedBy>
  <cp:revision>3</cp:revision>
  <dcterms:modified xsi:type="dcterms:W3CDTF">2024-02-10T17:08:15Z</dcterms:modified>
</cp:coreProperties>
</file>