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64" r:id="rId14"/>
    <p:sldId id="274" r:id="rId15"/>
    <p:sldId id="276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1" autoAdjust="0"/>
    <p:restoredTop sz="86364" autoAdjust="0"/>
  </p:normalViewPr>
  <p:slideViewPr>
    <p:cSldViewPr snapToGrid="0" snapToObjects="1">
      <p:cViewPr varScale="1">
        <p:scale>
          <a:sx n="77" d="100"/>
          <a:sy n="77" d="100"/>
        </p:scale>
        <p:origin x="7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ABB1-6E7E-43EF-9206-69F52DFC5DE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7D78-B741-4E96-ADA3-8CE35E063D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9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7D78-B741-4E96-ADA3-8CE35E063D7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4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Walmart Sales Data Analysis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 b="1"/>
            </a:pPr>
            <a:r>
              <a:rPr lang="en-IN" dirty="0"/>
              <a:t>submitted</a:t>
            </a:r>
            <a:r>
              <a:rPr dirty="0"/>
              <a:t> by Pronab Kurmi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3860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Task 4: Detected Anomalies (sample)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Insight: Flagged transactions should be reviewed for data entry errors or fraud.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941B3-20E9-A379-FF98-DFF0F3209252}"/>
              </a:ext>
            </a:extLst>
          </p:cNvPr>
          <p:cNvSpPr txBox="1"/>
          <p:nvPr/>
        </p:nvSpPr>
        <p:spPr>
          <a:xfrm>
            <a:off x="457200" y="955041"/>
            <a:ext cx="7721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Totally 41.96% of sales are anomalies compared to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 anomalies are 33.0% and Low anomalies are 8.96%.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Anomalies appear across all product lines.</a:t>
            </a:r>
          </a:p>
          <a:p>
            <a:endParaRPr lang="en-US" sz="1800" dirty="0"/>
          </a:p>
          <a:p>
            <a:r>
              <a:rPr lang="en-US" sz="1800" b="1" dirty="0"/>
              <a:t>Recommendations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 high-invoice anomalies for bulk purchases, special deals, or possible errors.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EBCE6BA2-BB95-03C3-EEB3-ED615F6D7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54719"/>
            <a:ext cx="6896965" cy="2627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C5CCB-50A8-9226-E9F0-516E1014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8" y="3227294"/>
            <a:ext cx="7777384" cy="33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8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79" y="182879"/>
            <a:ext cx="8588585" cy="6339841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1865" y="335279"/>
            <a:ext cx="39748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dirty="0"/>
              <a:t>   </a:t>
            </a:r>
            <a:r>
              <a:rPr dirty="0"/>
              <a:t>Task 5: Payment Methods by Top Cities</a:t>
            </a:r>
          </a:p>
        </p:txBody>
      </p:sp>
      <p:pic>
        <p:nvPicPr>
          <p:cNvPr id="4" name="Picture 3" descr="payment_by_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2" y="650239"/>
            <a:ext cx="5604933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933" y="4714238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Insight: Visual shows payment preferences across major cities.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89E9F-D43A-ACE0-0300-A1F9586FD750}"/>
              </a:ext>
            </a:extLst>
          </p:cNvPr>
          <p:cNvSpPr txBox="1"/>
          <p:nvPr/>
        </p:nvSpPr>
        <p:spPr>
          <a:xfrm>
            <a:off x="372536" y="1015999"/>
            <a:ext cx="24553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contains three cities transaction data Mandalay, Naypyitaw, and Yangon.</a:t>
            </a:r>
          </a:p>
          <a:p>
            <a:r>
              <a:rPr lang="en-US" dirty="0"/>
              <a:t>Results shows more customers from Yangon and Mandalay prefers </a:t>
            </a:r>
            <a:r>
              <a:rPr lang="en-US" dirty="0" err="1"/>
              <a:t>Ewallet</a:t>
            </a:r>
            <a:r>
              <a:rPr lang="en-US" dirty="0"/>
              <a:t> payment method.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77332" y="457200"/>
            <a:ext cx="800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Task 6: Monthly Sales Distribution by Gender (Recent months)</a:t>
            </a:r>
          </a:p>
        </p:txBody>
      </p:sp>
      <p:pic>
        <p:nvPicPr>
          <p:cNvPr id="4" name="Picture 3" descr="monthly_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6" y="822960"/>
            <a:ext cx="3776133" cy="3383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Insight: Compare male vs female contributions month-over-month.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EDAE6-89D0-C2EB-3144-073062F0A08A}"/>
              </a:ext>
            </a:extLst>
          </p:cNvPr>
          <p:cNvSpPr txBox="1"/>
          <p:nvPr/>
        </p:nvSpPr>
        <p:spPr>
          <a:xfrm>
            <a:off x="457200" y="1188720"/>
            <a:ext cx="42333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Female customers are contributed more in January(51%) and February(58%) month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Male customers are most contributed in March month sales (52%).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EAD6C8-05B5-CA4C-310D-02E635B09B3E}"/>
              </a:ext>
            </a:extLst>
          </p:cNvPr>
          <p:cNvSpPr/>
          <p:nvPr/>
        </p:nvSpPr>
        <p:spPr>
          <a:xfrm>
            <a:off x="182880" y="202758"/>
            <a:ext cx="8412480" cy="626872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29A9-5B0B-FE11-BA6D-0E41723348E1}"/>
              </a:ext>
            </a:extLst>
          </p:cNvPr>
          <p:cNvSpPr txBox="1"/>
          <p:nvPr/>
        </p:nvSpPr>
        <p:spPr>
          <a:xfrm>
            <a:off x="711200" y="406400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7:-</a:t>
            </a:r>
            <a:r>
              <a:rPr lang="en-US" sz="1800" b="1" dirty="0"/>
              <a:t> Best Product Line by Customer </a:t>
            </a:r>
            <a:r>
              <a:rPr lang="en-US" sz="1600" b="1" dirty="0"/>
              <a:t>Type</a:t>
            </a:r>
            <a:r>
              <a:rPr lang="en-US" sz="1800" b="1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6660-8A30-87B6-1D78-CBCDD1B6F061}"/>
              </a:ext>
            </a:extLst>
          </p:cNvPr>
          <p:cNvSpPr txBox="1"/>
          <p:nvPr/>
        </p:nvSpPr>
        <p:spPr>
          <a:xfrm>
            <a:off x="548639" y="1272209"/>
            <a:ext cx="76213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contains two customer types:  Membered and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Membered customers most preferred product line is ‘Food and beverages’ followed by ‘Sports and travels’.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Normal customers preferred ‘Electronics accessories’ product line the most and followed by ‘Fashion accessories’.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15D0F-0672-CD4F-4159-B1BE51A5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5" y="2884823"/>
            <a:ext cx="6411759" cy="32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6F4375D2-225A-09A7-EAFD-2F4944677F10}"/>
              </a:ext>
            </a:extLst>
          </p:cNvPr>
          <p:cNvSpPr/>
          <p:nvPr/>
        </p:nvSpPr>
        <p:spPr>
          <a:xfrm>
            <a:off x="182880" y="182880"/>
            <a:ext cx="8412480" cy="626872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43D9-F6F6-D519-2F76-119DA6B882F0}"/>
              </a:ext>
            </a:extLst>
          </p:cNvPr>
          <p:cNvSpPr txBox="1"/>
          <p:nvPr/>
        </p:nvSpPr>
        <p:spPr>
          <a:xfrm>
            <a:off x="785191" y="406400"/>
            <a:ext cx="671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Task 8: Identifying Repeat Customers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896FB-38F0-D1ED-0CA0-84D836E9F0FE}"/>
              </a:ext>
            </a:extLst>
          </p:cNvPr>
          <p:cNvSpPr txBox="1"/>
          <p:nvPr/>
        </p:nvSpPr>
        <p:spPr>
          <a:xfrm>
            <a:off x="548639" y="1311966"/>
            <a:ext cx="7641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Dataset contains 15 customers invoice data over three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customer made 60+ purchases in overall three months.</a:t>
            </a:r>
          </a:p>
        </p:txBody>
      </p:sp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C4F0589-8FDC-3E36-C385-267757993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0" y="2168556"/>
            <a:ext cx="7722702" cy="35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3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86407" y="371721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Task 9: Top 5 Customers by Total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956" y="4536218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Insight: Consider loyalty rewards for top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12D7A-89C1-D04B-3AF6-83521B27C93D}"/>
              </a:ext>
            </a:extLst>
          </p:cNvPr>
          <p:cNvSpPr txBox="1"/>
          <p:nvPr/>
        </p:nvSpPr>
        <p:spPr>
          <a:xfrm>
            <a:off x="548639" y="926322"/>
            <a:ext cx="7949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Customer ID 8 is the highest contributor with sales of </a:t>
            </a:r>
            <a:r>
              <a:rPr lang="en-IN" sz="1800" b="1" dirty="0"/>
              <a:t>26634.38.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Customers 3 and 2 ranked as top 2 and 3 with slight difference in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Followed customers 15 and 1 are in 4</a:t>
            </a:r>
            <a:r>
              <a:rPr lang="en-IN" sz="1800" baseline="30000" dirty="0"/>
              <a:t>th</a:t>
            </a:r>
            <a:r>
              <a:rPr lang="en-IN" sz="1800" dirty="0"/>
              <a:t> and 5</a:t>
            </a:r>
            <a:r>
              <a:rPr lang="en-IN" sz="1800" baseline="30000" dirty="0"/>
              <a:t>th</a:t>
            </a:r>
            <a:r>
              <a:rPr lang="en-IN" sz="1800" dirty="0"/>
              <a:t> position.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B0BF20E-EB79-0796-D3DC-98AD94C89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" y="1994761"/>
            <a:ext cx="5504641" cy="2326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182880"/>
            <a:ext cx="8412480" cy="600919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461052" y="182880"/>
            <a:ext cx="722574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Task 10: Sales Trends by Day of Week</a:t>
            </a:r>
          </a:p>
        </p:txBody>
      </p:sp>
      <p:pic>
        <p:nvPicPr>
          <p:cNvPr id="4" name="Picture 3" descr="dow_s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22960"/>
            <a:ext cx="8229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798" y="4991432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Insight: Use to plan staffing &amp; promotions on peak days.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Focus inventory &amp; promotions on profitable product lines per branch</a:t>
            </a:r>
          </a:p>
          <a:p>
            <a:r>
              <a:rPr dirty="0"/>
              <a:t>• Target top-tier customers for loyalty programs</a:t>
            </a:r>
          </a:p>
          <a:p>
            <a:r>
              <a:rPr dirty="0"/>
              <a:t>• Review flagged anomalies for data quality</a:t>
            </a:r>
          </a:p>
          <a:p>
            <a:r>
              <a:rPr dirty="0"/>
              <a:t>• Optimize staffing on weekend peak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steps:</a:t>
            </a:r>
          </a:p>
          <a:p>
            <a:r>
              <a:rPr dirty="0"/>
              <a:t>• Convert Date strings to DATE (STR_TO_DATE(Date, '%d-%m-%Y'))</a:t>
            </a:r>
          </a:p>
          <a:p>
            <a:r>
              <a:rPr dirty="0"/>
              <a:t>• Created '</a:t>
            </a:r>
            <a:r>
              <a:rPr dirty="0" err="1"/>
              <a:t>sale_date</a:t>
            </a:r>
            <a:r>
              <a:rPr dirty="0"/>
              <a:t>' column and derived month/day</a:t>
            </a:r>
          </a:p>
          <a:p>
            <a:r>
              <a:rPr dirty="0"/>
              <a:t>• Calculated profit = gross income - cogs for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2">
            <a:extLst>
              <a:ext uri="{FF2B5EF4-FFF2-40B4-BE49-F238E27FC236}">
                <a16:creationId xmlns:a16="http://schemas.microsoft.com/office/drawing/2014/main" id="{C01242E1-B342-4744-FF9D-B98DFD5C4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0" y="728133"/>
            <a:ext cx="8446510" cy="5215467"/>
          </a:xfrm>
        </p:spPr>
      </p:pic>
    </p:spTree>
    <p:extLst>
      <p:ext uri="{BB962C8B-B14F-4D97-AF65-F5344CB8AC3E}">
        <p14:creationId xmlns:p14="http://schemas.microsoft.com/office/powerpoint/2010/main" val="15362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182880"/>
            <a:ext cx="8412480" cy="6190488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14984" y="393192"/>
            <a:ext cx="767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1: Top Branch by Sales Growth Rate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638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Branch | Growth Rate</a:t>
            </a:r>
          </a:p>
          <a:p>
            <a:r>
              <a:rPr lang="en-IN" dirty="0"/>
              <a:t>         </a:t>
            </a:r>
            <a:r>
              <a:rPr dirty="0"/>
              <a:t>A | </a:t>
            </a:r>
            <a:r>
              <a:rPr lang="en-IN" dirty="0"/>
              <a:t>  1`,66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2468880"/>
            <a:ext cx="7671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Key Insight:</a:t>
            </a:r>
          </a:p>
          <a:p>
            <a:r>
              <a:rPr dirty="0"/>
              <a:t>Branch with highest growth indicates strong momentum — consider resource allocation.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09002-AB8C-26F6-56BC-A5B0DDB0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0" y="242047"/>
            <a:ext cx="8399869" cy="4585447"/>
          </a:xfrm>
          <a:prstGeom prst="rect">
            <a:avLst/>
          </a:prstGeom>
          <a:effectLst/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2F4A9A2-2EC0-0CD9-ADE2-C9C40896E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4988859"/>
            <a:ext cx="4555625" cy="16270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694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466344"/>
            <a:ext cx="8503920" cy="5202936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462466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Task 2: Most Profitable Product Line per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20445"/>
            <a:ext cx="35602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Branch | Product Line | Total Profit</a:t>
            </a:r>
          </a:p>
          <a:p>
            <a:r>
              <a:rPr dirty="0"/>
              <a:t>A | Health and beauty | 1</a:t>
            </a:r>
            <a:r>
              <a:rPr lang="en-IN" dirty="0"/>
              <a:t>067.50</a:t>
            </a:r>
          </a:p>
          <a:p>
            <a:r>
              <a:rPr dirty="0"/>
              <a:t>B | </a:t>
            </a:r>
            <a:r>
              <a:rPr lang="en-IN" dirty="0"/>
              <a:t>sports and travel</a:t>
            </a:r>
            <a:r>
              <a:rPr dirty="0"/>
              <a:t>| </a:t>
            </a:r>
            <a:r>
              <a:rPr lang="en-IN" dirty="0"/>
              <a:t>951</a:t>
            </a:r>
            <a:r>
              <a:rPr dirty="0"/>
              <a:t>.8</a:t>
            </a:r>
            <a:r>
              <a:rPr lang="en-IN" dirty="0"/>
              <a:t>8</a:t>
            </a:r>
            <a:endParaRPr dirty="0"/>
          </a:p>
          <a:p>
            <a:r>
              <a:rPr dirty="0"/>
              <a:t>C | </a:t>
            </a:r>
            <a:r>
              <a:rPr lang="en-IN" dirty="0"/>
              <a:t>food and beverages</a:t>
            </a:r>
            <a:r>
              <a:rPr dirty="0"/>
              <a:t> | 1</a:t>
            </a:r>
            <a:r>
              <a:rPr lang="en-IN" dirty="0"/>
              <a:t>131</a:t>
            </a:r>
            <a:r>
              <a:rPr dirty="0"/>
              <a:t>.7</a:t>
            </a:r>
            <a:r>
              <a:rPr lang="en-IN" dirty="0"/>
              <a:t>8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83280"/>
            <a:ext cx="77519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Insight: Product lines with highest profit per branch should be prioritized for </a:t>
            </a:r>
            <a:endParaRPr lang="en-IN" dirty="0"/>
          </a:p>
          <a:p>
            <a:r>
              <a:rPr dirty="0"/>
              <a:t>inventory &amp; promotions.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2ACDE7C-29A5-9B15-47FC-D9A2E8E1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309282"/>
            <a:ext cx="8263465" cy="3449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FD21B-740F-E0BB-E302-8F27F0029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153717"/>
            <a:ext cx="5897370" cy="19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2880" y="182880"/>
            <a:ext cx="8412480" cy="5486400"/>
          </a:xfrm>
          <a:prstGeom prst="roundRect">
            <a:avLst/>
          </a:prstGeom>
          <a:noFill/>
          <a:ln w="25400">
            <a:solidFill>
              <a:srgbClr val="0066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713232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Task 3: Customer Segmentation by Spending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4CA4E-FBB7-117A-B867-66C1376E4416}"/>
              </a:ext>
            </a:extLst>
          </p:cNvPr>
          <p:cNvSpPr txBox="1"/>
          <p:nvPr/>
        </p:nvSpPr>
        <p:spPr>
          <a:xfrm>
            <a:off x="548640" y="1371600"/>
            <a:ext cx="7426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given data the top 20% of total sales </a:t>
            </a:r>
            <a:r>
              <a:rPr lang="en-US" b="1" dirty="0"/>
              <a:t>(&gt;=23000)</a:t>
            </a:r>
            <a:r>
              <a:rPr lang="en-US" dirty="0"/>
              <a:t> spent customers are segmented as </a:t>
            </a:r>
            <a:r>
              <a:rPr lang="en-US" b="1" dirty="0"/>
              <a:t>High</a:t>
            </a:r>
            <a:r>
              <a:rPr lang="en-US" dirty="0"/>
              <a:t>. Bottom 20% of total sales </a:t>
            </a:r>
            <a:r>
              <a:rPr lang="en-US" b="1" dirty="0"/>
              <a:t>(&lt;=19999)</a:t>
            </a:r>
            <a:r>
              <a:rPr lang="en-US" dirty="0"/>
              <a:t> spent customers are segmented as </a:t>
            </a:r>
            <a:r>
              <a:rPr lang="en-US" b="1" dirty="0"/>
              <a:t>Low</a:t>
            </a:r>
            <a:r>
              <a:rPr lang="en-US" dirty="0"/>
              <a:t>. The other 60% </a:t>
            </a:r>
            <a:r>
              <a:rPr lang="en-US" b="1" dirty="0"/>
              <a:t>(between 20k and 22999)</a:t>
            </a:r>
            <a:r>
              <a:rPr lang="en-US" dirty="0"/>
              <a:t> spent customers are </a:t>
            </a:r>
            <a:r>
              <a:rPr lang="en-US" b="1" dirty="0"/>
              <a:t>Medium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C53E8-AB96-13E6-F596-4538AA0041FF}"/>
              </a:ext>
            </a:extLst>
          </p:cNvPr>
          <p:cNvSpPr txBox="1"/>
          <p:nvPr/>
        </p:nvSpPr>
        <p:spPr>
          <a:xfrm>
            <a:off x="745067" y="2864536"/>
            <a:ext cx="61129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Recommendations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High-level customers</a:t>
            </a:r>
            <a:r>
              <a:rPr lang="en-IN" dirty="0"/>
              <a:t>: </a:t>
            </a:r>
            <a:r>
              <a:rPr lang="en-US" dirty="0"/>
              <a:t>Offer VIP loyalty programs and exclusive discounts to retain and upsell.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Medium-level customers</a:t>
            </a:r>
            <a:r>
              <a:rPr lang="en-IN" dirty="0"/>
              <a:t>: </a:t>
            </a:r>
            <a:r>
              <a:rPr lang="en-US" dirty="0"/>
              <a:t>Target with personalized promotions to move them into the high-level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Low-level customers</a:t>
            </a:r>
            <a:r>
              <a:rPr lang="en-US" dirty="0"/>
              <a:t>: Use entry level offers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89863596-3D75-F7A2-437F-BC317CDF0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5" y="349624"/>
            <a:ext cx="7819161" cy="2958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94887C-21FB-C062-1382-E3415F19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8" y="3429000"/>
            <a:ext cx="722442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617</Words>
  <Application>Microsoft Office PowerPoint</Application>
  <PresentationFormat>On-screen Show (4:3)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Calibri</vt:lpstr>
      <vt:lpstr>Office Theme</vt:lpstr>
      <vt:lpstr>Walmart Sales Data Analysis using SQL</vt:lpstr>
      <vt:lpstr>Data Cleaning &amp;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pronab kurmi</dc:creator>
  <cp:keywords/>
  <dc:description>generated using python-pptx</dc:description>
  <cp:lastModifiedBy>pronab kurmi</cp:lastModifiedBy>
  <cp:revision>4</cp:revision>
  <dcterms:created xsi:type="dcterms:W3CDTF">2013-01-27T09:14:16Z</dcterms:created>
  <dcterms:modified xsi:type="dcterms:W3CDTF">2025-09-19T18:59:28Z</dcterms:modified>
  <cp:category/>
</cp:coreProperties>
</file>