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9" r:id="rId5"/>
  </p:sldIdLst>
  <p:sldSz cx="2138838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83" autoAdjust="0"/>
  </p:normalViewPr>
  <p:slideViewPr>
    <p:cSldViewPr snapToGrid="0">
      <p:cViewPr>
        <p:scale>
          <a:sx n="33" d="100"/>
          <a:sy n="33" d="100"/>
        </p:scale>
        <p:origin x="1206" y="-17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03BFD-1F53-42C3-A96D-D728AE625FF3}" type="datetimeFigureOut">
              <a:rPr lang="en-US" smtClean="0"/>
              <a:t>3/31/2023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A82B-8820-41F2-9650-F1FC49D0587F}" type="slidenum">
              <a:rPr lang="en-US" smtClean="0"/>
              <a:t>‹#›</a:t>
            </a:fld>
            <a:endParaRPr lang="en-US"/>
          </a:p>
        </p:txBody>
      </p:sp>
    </p:spTree>
    <p:extLst>
      <p:ext uri="{BB962C8B-B14F-4D97-AF65-F5344CB8AC3E}">
        <p14:creationId xmlns:p14="http://schemas.microsoft.com/office/powerpoint/2010/main" val="1121872406"/>
      </p:ext>
    </p:extLst>
  </p:cSld>
  <p:clrMap bg1="lt1" tx1="dk1" bg2="lt2" tx2="dk2" accent1="accent1" accent2="accent2" accent3="accent3" accent4="accent4" accent5="accent5" accent6="accent6" hlink="hlink" folHlink="folHlink"/>
  <p:notesStyle>
    <a:lvl1pPr marL="0" algn="l" defTabSz="2817998" rtl="0" eaLnBrk="1" latinLnBrk="0" hangingPunct="1">
      <a:defRPr sz="3698" kern="1200">
        <a:solidFill>
          <a:schemeClr val="tx1"/>
        </a:solidFill>
        <a:latin typeface="+mn-lt"/>
        <a:ea typeface="+mn-ea"/>
        <a:cs typeface="+mn-cs"/>
      </a:defRPr>
    </a:lvl1pPr>
    <a:lvl2pPr marL="1408999" algn="l" defTabSz="2817998" rtl="0" eaLnBrk="1" latinLnBrk="0" hangingPunct="1">
      <a:defRPr sz="3698" kern="1200">
        <a:solidFill>
          <a:schemeClr val="tx1"/>
        </a:solidFill>
        <a:latin typeface="+mn-lt"/>
        <a:ea typeface="+mn-ea"/>
        <a:cs typeface="+mn-cs"/>
      </a:defRPr>
    </a:lvl2pPr>
    <a:lvl3pPr marL="2817998" algn="l" defTabSz="2817998" rtl="0" eaLnBrk="1" latinLnBrk="0" hangingPunct="1">
      <a:defRPr sz="3698" kern="1200">
        <a:solidFill>
          <a:schemeClr val="tx1"/>
        </a:solidFill>
        <a:latin typeface="+mn-lt"/>
        <a:ea typeface="+mn-ea"/>
        <a:cs typeface="+mn-cs"/>
      </a:defRPr>
    </a:lvl3pPr>
    <a:lvl4pPr marL="4226997" algn="l" defTabSz="2817998" rtl="0" eaLnBrk="1" latinLnBrk="0" hangingPunct="1">
      <a:defRPr sz="3698" kern="1200">
        <a:solidFill>
          <a:schemeClr val="tx1"/>
        </a:solidFill>
        <a:latin typeface="+mn-lt"/>
        <a:ea typeface="+mn-ea"/>
        <a:cs typeface="+mn-cs"/>
      </a:defRPr>
    </a:lvl4pPr>
    <a:lvl5pPr marL="5635996" algn="l" defTabSz="2817998" rtl="0" eaLnBrk="1" latinLnBrk="0" hangingPunct="1">
      <a:defRPr sz="3698" kern="1200">
        <a:solidFill>
          <a:schemeClr val="tx1"/>
        </a:solidFill>
        <a:latin typeface="+mn-lt"/>
        <a:ea typeface="+mn-ea"/>
        <a:cs typeface="+mn-cs"/>
      </a:defRPr>
    </a:lvl5pPr>
    <a:lvl6pPr marL="7044995" algn="l" defTabSz="2817998" rtl="0" eaLnBrk="1" latinLnBrk="0" hangingPunct="1">
      <a:defRPr sz="3698" kern="1200">
        <a:solidFill>
          <a:schemeClr val="tx1"/>
        </a:solidFill>
        <a:latin typeface="+mn-lt"/>
        <a:ea typeface="+mn-ea"/>
        <a:cs typeface="+mn-cs"/>
      </a:defRPr>
    </a:lvl6pPr>
    <a:lvl7pPr marL="8453994" algn="l" defTabSz="2817998" rtl="0" eaLnBrk="1" latinLnBrk="0" hangingPunct="1">
      <a:defRPr sz="3698" kern="1200">
        <a:solidFill>
          <a:schemeClr val="tx1"/>
        </a:solidFill>
        <a:latin typeface="+mn-lt"/>
        <a:ea typeface="+mn-ea"/>
        <a:cs typeface="+mn-cs"/>
      </a:defRPr>
    </a:lvl7pPr>
    <a:lvl8pPr marL="9862993" algn="l" defTabSz="2817998" rtl="0" eaLnBrk="1" latinLnBrk="0" hangingPunct="1">
      <a:defRPr sz="3698" kern="1200">
        <a:solidFill>
          <a:schemeClr val="tx1"/>
        </a:solidFill>
        <a:latin typeface="+mn-lt"/>
        <a:ea typeface="+mn-ea"/>
        <a:cs typeface="+mn-cs"/>
      </a:defRPr>
    </a:lvl8pPr>
    <a:lvl9pPr marL="11271992" algn="l" defTabSz="2817998" rtl="0" eaLnBrk="1" latinLnBrk="0" hangingPunct="1">
      <a:defRPr sz="3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98" b="1" i="0" u="none" strike="noStrike" kern="1200" baseline="0" dirty="0" smtClean="0">
                <a:solidFill>
                  <a:schemeClr val="tx1"/>
                </a:solidFill>
                <a:latin typeface="+mn-lt"/>
                <a:ea typeface="+mn-ea"/>
                <a:cs typeface="+mn-cs"/>
              </a:rPr>
              <a:t>D – Content</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Heading (Font: Arial Bold, Size: 32)</a:t>
            </a:r>
          </a:p>
          <a:p>
            <a:r>
              <a:rPr lang="en-US" sz="3698" b="0" i="0" u="none" strike="noStrike" kern="1200" baseline="0" dirty="0" smtClean="0">
                <a:solidFill>
                  <a:schemeClr val="tx1"/>
                </a:solidFill>
                <a:latin typeface="+mn-lt"/>
                <a:ea typeface="+mn-ea"/>
                <a:cs typeface="+mn-cs"/>
              </a:rPr>
              <a:t>Body content (Font: Arial Regular, Size: 20pt, Leading: 27pt).</a:t>
            </a:r>
          </a:p>
          <a:p>
            <a:r>
              <a:rPr lang="en-US" sz="3698" b="1" i="0" u="none" strike="noStrike" kern="1200" baseline="0" dirty="0" smtClean="0">
                <a:solidFill>
                  <a:schemeClr val="tx1"/>
                </a:solidFill>
                <a:latin typeface="+mn-lt"/>
                <a:ea typeface="+mn-ea"/>
                <a:cs typeface="+mn-cs"/>
              </a:rPr>
              <a:t>Font Guidelines</a:t>
            </a:r>
          </a:p>
          <a:p>
            <a:r>
              <a:rPr lang="pt-BR" sz="3698" b="0" i="0" u="none" strike="noStrike" kern="1200" baseline="0" dirty="0" smtClean="0">
                <a:solidFill>
                  <a:schemeClr val="tx1"/>
                </a:solidFill>
                <a:latin typeface="+mn-lt"/>
                <a:ea typeface="+mn-ea"/>
                <a:cs typeface="+mn-cs"/>
              </a:rPr>
              <a:t>• Arial as a default font</a:t>
            </a:r>
          </a:p>
          <a:p>
            <a:r>
              <a:rPr lang="en-US" sz="3698" b="0" i="0" u="none" strike="noStrike" kern="1200" baseline="0" dirty="0" smtClean="0">
                <a:solidFill>
                  <a:schemeClr val="tx1"/>
                </a:solidFill>
                <a:latin typeface="+mn-lt"/>
                <a:ea typeface="+mn-ea"/>
                <a:cs typeface="+mn-cs"/>
              </a:rPr>
              <a:t>• Headings size range: 32 - 34pt; body size range: 20 - 22pt</a:t>
            </a:r>
          </a:p>
          <a:p>
            <a:r>
              <a:rPr lang="en-US" sz="3698" b="0" i="0" u="none" strike="noStrike" kern="1200" baseline="0" dirty="0" smtClean="0">
                <a:solidFill>
                  <a:schemeClr val="tx1"/>
                </a:solidFill>
                <a:latin typeface="+mn-lt"/>
                <a:ea typeface="+mn-ea"/>
                <a:cs typeface="+mn-cs"/>
              </a:rPr>
              <a:t>• No effects (e.g. font outline, font shadow)</a:t>
            </a:r>
          </a:p>
          <a:p>
            <a:r>
              <a:rPr lang="en-US" sz="3698" b="0" i="0" u="none" strike="noStrike" kern="1200" baseline="0" dirty="0" smtClean="0">
                <a:solidFill>
                  <a:schemeClr val="tx1"/>
                </a:solidFill>
                <a:latin typeface="+mn-lt"/>
                <a:ea typeface="+mn-ea"/>
                <a:cs typeface="+mn-cs"/>
              </a:rPr>
              <a:t>• Type in sentence case only</a:t>
            </a:r>
          </a:p>
          <a:p>
            <a:r>
              <a:rPr lang="en-US" sz="3698" b="0" i="0" u="none" strike="noStrike" kern="1200" baseline="0" dirty="0" smtClean="0">
                <a:solidFill>
                  <a:schemeClr val="tx1"/>
                </a:solidFill>
                <a:latin typeface="+mn-lt"/>
                <a:ea typeface="+mn-ea"/>
                <a:cs typeface="+mn-cs"/>
              </a:rPr>
              <a:t>• Bold for headings and sub-headings</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err="1" smtClean="0">
                <a:solidFill>
                  <a:schemeClr val="tx1"/>
                </a:solidFill>
                <a:latin typeface="+mn-lt"/>
                <a:ea typeface="+mn-ea"/>
                <a:cs typeface="+mn-cs"/>
              </a:rPr>
              <a:t>Colour</a:t>
            </a:r>
            <a:r>
              <a:rPr lang="en-US" sz="3698" b="1" i="0" u="none" strike="noStrike" kern="1200" baseline="0" dirty="0" smtClean="0">
                <a:solidFill>
                  <a:schemeClr val="tx1"/>
                </a:solidFill>
                <a:latin typeface="+mn-lt"/>
                <a:ea typeface="+mn-ea"/>
                <a:cs typeface="+mn-cs"/>
              </a:rPr>
              <a:t> guidelines</a:t>
            </a:r>
          </a:p>
          <a:p>
            <a:r>
              <a:rPr lang="en-US" sz="3698" b="0" i="0" u="none" strike="noStrike" kern="1200" baseline="0" dirty="0" smtClean="0">
                <a:solidFill>
                  <a:schemeClr val="tx1"/>
                </a:solidFill>
                <a:latin typeface="+mn-lt"/>
                <a:ea typeface="+mn-ea"/>
                <a:cs typeface="+mn-cs"/>
              </a:rPr>
              <a:t>• Black as a default </a:t>
            </a:r>
            <a:r>
              <a:rPr lang="en-US" sz="3698" b="0" i="0" u="none" strike="noStrike" kern="1200" baseline="0" dirty="0" err="1" smtClean="0">
                <a:solidFill>
                  <a:schemeClr val="tx1"/>
                </a:solidFill>
                <a:latin typeface="+mn-lt"/>
                <a:ea typeface="+mn-ea"/>
                <a:cs typeface="+mn-cs"/>
              </a:rPr>
              <a:t>colour</a:t>
            </a:r>
            <a:endParaRPr lang="en-US" sz="3698" b="0" i="0" u="none" strike="noStrike" kern="1200" baseline="0" dirty="0" smtClean="0">
              <a:solidFill>
                <a:schemeClr val="tx1"/>
              </a:solidFill>
              <a:latin typeface="+mn-lt"/>
              <a:ea typeface="+mn-ea"/>
              <a:cs typeface="+mn-cs"/>
            </a:endParaRPr>
          </a:p>
          <a:p>
            <a:r>
              <a:rPr lang="en-US" sz="3698" b="0" i="0" u="none" strike="noStrike" kern="1200" baseline="0" dirty="0" smtClean="0">
                <a:solidFill>
                  <a:schemeClr val="tx1"/>
                </a:solidFill>
                <a:latin typeface="+mn-lt"/>
                <a:ea typeface="+mn-ea"/>
                <a:cs typeface="+mn-cs"/>
              </a:rPr>
              <a:t>• Maximum of three </a:t>
            </a:r>
            <a:r>
              <a:rPr lang="en-US" sz="3698" b="0" i="0" u="none" strike="noStrike" kern="1200" baseline="0" dirty="0" err="1" smtClean="0">
                <a:solidFill>
                  <a:schemeClr val="tx1"/>
                </a:solidFill>
                <a:latin typeface="+mn-lt"/>
                <a:ea typeface="+mn-ea"/>
                <a:cs typeface="+mn-cs"/>
              </a:rPr>
              <a:t>colours</a:t>
            </a:r>
            <a:r>
              <a:rPr lang="en-US" sz="3698" b="0" i="0" u="none" strike="noStrike" kern="1200" baseline="0" dirty="0" smtClean="0">
                <a:solidFill>
                  <a:schemeClr val="tx1"/>
                </a:solidFill>
                <a:latin typeface="+mn-lt"/>
                <a:ea typeface="+mn-ea"/>
                <a:cs typeface="+mn-cs"/>
              </a:rPr>
              <a:t> (including black)</a:t>
            </a:r>
          </a:p>
          <a:p>
            <a:r>
              <a:rPr lang="en-US" sz="3698" b="0" i="0" u="none" strike="noStrike" kern="1200" baseline="0" dirty="0" smtClean="0">
                <a:solidFill>
                  <a:schemeClr val="tx1"/>
                </a:solidFill>
                <a:latin typeface="+mn-lt"/>
                <a:ea typeface="+mn-ea"/>
                <a:cs typeface="+mn-cs"/>
              </a:rPr>
              <a:t>• Invert </a:t>
            </a:r>
            <a:r>
              <a:rPr lang="en-US" sz="3698" b="0" i="0" u="none" strike="noStrike" kern="1200" baseline="0" dirty="0" err="1" smtClean="0">
                <a:solidFill>
                  <a:schemeClr val="tx1"/>
                </a:solidFill>
                <a:latin typeface="+mn-lt"/>
                <a:ea typeface="+mn-ea"/>
                <a:cs typeface="+mn-cs"/>
              </a:rPr>
              <a:t>colours</a:t>
            </a:r>
            <a:r>
              <a:rPr lang="en-US" sz="3698" b="0" i="0" u="none" strike="noStrike" kern="1200" baseline="0" dirty="0" smtClean="0">
                <a:solidFill>
                  <a:schemeClr val="tx1"/>
                </a:solidFill>
                <a:latin typeface="+mn-lt"/>
                <a:ea typeface="+mn-ea"/>
                <a:cs typeface="+mn-cs"/>
              </a:rPr>
              <a:t> for contrast (e.g. text to be white if based on dark background)</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Approved </a:t>
            </a:r>
            <a:r>
              <a:rPr lang="en-US" sz="3698" b="1" i="0" u="none" strike="noStrike" kern="1200" baseline="0" dirty="0" err="1" smtClean="0">
                <a:solidFill>
                  <a:schemeClr val="tx1"/>
                </a:solidFill>
                <a:latin typeface="+mn-lt"/>
                <a:ea typeface="+mn-ea"/>
                <a:cs typeface="+mn-cs"/>
              </a:rPr>
              <a:t>Colours</a:t>
            </a:r>
            <a:endParaRPr lang="en-US" sz="3698" b="1" i="0" u="none" strike="noStrike" kern="1200" baseline="0" dirty="0" smtClean="0">
              <a:solidFill>
                <a:schemeClr val="tx1"/>
              </a:solidFill>
              <a:latin typeface="+mn-lt"/>
              <a:ea typeface="+mn-ea"/>
              <a:cs typeface="+mn-cs"/>
            </a:endParaRPr>
          </a:p>
          <a:p>
            <a:r>
              <a:rPr lang="en-US" sz="3698" b="0" i="1" u="none" strike="noStrike" kern="1200" baseline="0" dirty="0" smtClean="0">
                <a:solidFill>
                  <a:schemeClr val="tx1"/>
                </a:solidFill>
                <a:latin typeface="+mn-lt"/>
                <a:ea typeface="+mn-ea"/>
                <a:cs typeface="+mn-cs"/>
              </a:rPr>
              <a:t>Primary: Black / Red</a:t>
            </a:r>
          </a:p>
          <a:p>
            <a:r>
              <a:rPr lang="en-US" sz="3698" b="0" i="1" u="none" strike="noStrike" kern="1200" baseline="0" dirty="0" smtClean="0">
                <a:solidFill>
                  <a:schemeClr val="tx1"/>
                </a:solidFill>
                <a:latin typeface="+mn-lt"/>
                <a:ea typeface="+mn-ea"/>
                <a:cs typeface="+mn-cs"/>
              </a:rPr>
              <a:t>Secondary: Blue / Orange / Purple / Green</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Margin guidelines</a:t>
            </a:r>
          </a:p>
          <a:p>
            <a:r>
              <a:rPr lang="en-US" sz="3698" b="0" i="0" u="none" strike="noStrike" kern="1200" baseline="0" dirty="0" smtClean="0">
                <a:solidFill>
                  <a:schemeClr val="tx1"/>
                </a:solidFill>
                <a:latin typeface="+mn-lt"/>
                <a:ea typeface="+mn-ea"/>
                <a:cs typeface="+mn-cs"/>
              </a:rPr>
              <a:t>• Ensure spacing of 25mm away from the sides, except title section</a:t>
            </a:r>
          </a:p>
          <a:p>
            <a:r>
              <a:rPr lang="en-US" sz="3698" b="0" i="0" u="none" strike="noStrike" kern="1200" baseline="0" dirty="0" smtClean="0">
                <a:solidFill>
                  <a:schemeClr val="tx1"/>
                </a:solidFill>
                <a:latin typeface="+mn-lt"/>
                <a:ea typeface="+mn-ea"/>
                <a:cs typeface="+mn-cs"/>
              </a:rPr>
              <a:t>• Header dimensions: 594mm X 175mm; Footer dimensions: 594mm x 70mm</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Picture guidelines</a:t>
            </a:r>
          </a:p>
          <a:p>
            <a:r>
              <a:rPr lang="en-US" sz="3698" b="0" i="0" u="none" strike="noStrike" kern="1200" baseline="0" dirty="0" smtClean="0">
                <a:solidFill>
                  <a:schemeClr val="tx1"/>
                </a:solidFill>
                <a:latin typeface="+mn-lt"/>
                <a:ea typeface="+mn-ea"/>
                <a:cs typeface="+mn-cs"/>
              </a:rPr>
              <a:t>All photo must be in 300 dpi.</a:t>
            </a:r>
          </a:p>
          <a:p>
            <a:r>
              <a:rPr lang="en-US" sz="3698" b="0" i="0" u="none" strike="noStrike" kern="1200" baseline="0" dirty="0" smtClean="0">
                <a:solidFill>
                  <a:schemeClr val="tx1"/>
                </a:solidFill>
                <a:latin typeface="+mn-lt"/>
                <a:ea typeface="+mn-ea"/>
                <a:cs typeface="+mn-cs"/>
              </a:rPr>
              <a:t>All photo captions to be Italicized and with punctuation. Arial 20 regular.</a:t>
            </a:r>
          </a:p>
        </p:txBody>
      </p:sp>
      <p:sp>
        <p:nvSpPr>
          <p:cNvPr id="4" name="Slide Number Placeholder 3"/>
          <p:cNvSpPr>
            <a:spLocks noGrp="1"/>
          </p:cNvSpPr>
          <p:nvPr>
            <p:ph type="sldNum" sz="quarter" idx="10"/>
          </p:nvPr>
        </p:nvSpPr>
        <p:spPr/>
        <p:txBody>
          <a:bodyPr/>
          <a:lstStyle/>
          <a:p>
            <a:fld id="{9E90A82B-8820-41F2-9650-F1FC49D0587F}" type="slidenum">
              <a:rPr lang="en-US" smtClean="0"/>
              <a:t>1</a:t>
            </a:fld>
            <a:endParaRPr lang="en-US"/>
          </a:p>
        </p:txBody>
      </p:sp>
    </p:spTree>
    <p:extLst>
      <p:ext uri="{BB962C8B-B14F-4D97-AF65-F5344CB8AC3E}">
        <p14:creationId xmlns:p14="http://schemas.microsoft.com/office/powerpoint/2010/main" val="225931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85693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84836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0535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5309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4562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6FA8E-7D7F-467E-A1CB-59DD29E2915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99701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4" name="Content Placeholder 3"/>
          <p:cNvSpPr>
            <a:spLocks noGrp="1"/>
          </p:cNvSpPr>
          <p:nvPr>
            <p:ph sz="half" idx="2"/>
          </p:nvPr>
        </p:nvSpPr>
        <p:spPr>
          <a:xfrm>
            <a:off x="1473240" y="11058863"/>
            <a:ext cx="9048289"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6" name="Content Placeholder 5"/>
          <p:cNvSpPr>
            <a:spLocks noGrp="1"/>
          </p:cNvSpPr>
          <p:nvPr>
            <p:ph sz="quarter" idx="4"/>
          </p:nvPr>
        </p:nvSpPr>
        <p:spPr>
          <a:xfrm>
            <a:off x="10827872" y="11058863"/>
            <a:ext cx="9092851"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6FA8E-7D7F-467E-A1CB-59DD29E29154}"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99407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6FA8E-7D7F-467E-A1CB-59DD29E29154}"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6319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FA8E-7D7F-467E-A1CB-59DD29E29154}"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67428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4490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95879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7">
                <a:solidFill>
                  <a:schemeClr val="tx1">
                    <a:tint val="75000"/>
                  </a:schemeClr>
                </a:solidFill>
              </a:defRPr>
            </a:lvl1pPr>
          </a:lstStyle>
          <a:p>
            <a:fld id="{B1B6FA8E-7D7F-467E-A1CB-59DD29E29154}" type="datetimeFigureOut">
              <a:rPr lang="en-US" smtClean="0"/>
              <a:t>3/31/2023</a:t>
            </a:fld>
            <a:endParaRPr 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7">
                <a:solidFill>
                  <a:schemeClr val="tx1">
                    <a:tint val="75000"/>
                  </a:schemeClr>
                </a:solidFill>
              </a:defRPr>
            </a:lvl1pPr>
          </a:lstStyle>
          <a:p>
            <a:fld id="{B4F9CDF1-7105-4A24-B8FB-B601CADC01BC}" type="slidenum">
              <a:rPr lang="en-US" smtClean="0"/>
              <a:t>‹#›</a:t>
            </a:fld>
            <a:endParaRPr lang="en-US"/>
          </a:p>
        </p:txBody>
      </p:sp>
    </p:spTree>
    <p:extLst>
      <p:ext uri="{BB962C8B-B14F-4D97-AF65-F5344CB8AC3E}">
        <p14:creationId xmlns:p14="http://schemas.microsoft.com/office/powerpoint/2010/main" val="1322597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042" y="-5652249"/>
            <a:ext cx="22716652" cy="3626549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371" y="-1105499"/>
            <a:ext cx="4970299" cy="4970299"/>
          </a:xfrm>
          <a:prstGeom prst="rect">
            <a:avLst/>
          </a:prstGeom>
        </p:spPr>
      </p:pic>
      <p:sp>
        <p:nvSpPr>
          <p:cNvPr id="3" name="TextBox 2"/>
          <p:cNvSpPr txBox="1"/>
          <p:nvPr/>
        </p:nvSpPr>
        <p:spPr>
          <a:xfrm>
            <a:off x="973395" y="3008670"/>
            <a:ext cx="19025418" cy="1200329"/>
          </a:xfrm>
          <a:prstGeom prst="rect">
            <a:avLst/>
          </a:prstGeom>
          <a:noFill/>
        </p:spPr>
        <p:txBody>
          <a:bodyPr wrap="square" rtlCol="0">
            <a:spAutoFit/>
          </a:bodyPr>
          <a:lstStyle/>
          <a:p>
            <a:r>
              <a:rPr lang="en-SG" sz="7200" b="1" dirty="0">
                <a:solidFill>
                  <a:schemeClr val="bg1"/>
                </a:solidFill>
                <a:latin typeface="Agency FB" panose="020B0503020202020204" pitchFamily="34" charset="0"/>
              </a:rPr>
              <a:t>Responsiveness Utility Device - Elderly Alertness Detector</a:t>
            </a:r>
          </a:p>
        </p:txBody>
      </p:sp>
      <p:sp>
        <p:nvSpPr>
          <p:cNvPr id="6" name="TextBox 5"/>
          <p:cNvSpPr txBox="1"/>
          <p:nvPr/>
        </p:nvSpPr>
        <p:spPr>
          <a:xfrm>
            <a:off x="11533239" y="487099"/>
            <a:ext cx="1504336" cy="769441"/>
          </a:xfrm>
          <a:prstGeom prst="rect">
            <a:avLst/>
          </a:prstGeom>
          <a:noFill/>
        </p:spPr>
        <p:txBody>
          <a:bodyPr wrap="square" rtlCol="0">
            <a:spAutoFit/>
          </a:bodyPr>
          <a:lstStyle/>
          <a:p>
            <a:r>
              <a:rPr lang="en-US" sz="2200" b="1" dirty="0" smtClean="0">
                <a:latin typeface="Arial" panose="020B0604020202020204" pitchFamily="34" charset="0"/>
                <a:cs typeface="Arial" panose="020B0604020202020204" pitchFamily="34" charset="0"/>
              </a:rPr>
              <a:t>Faculty</a:t>
            </a:r>
            <a:r>
              <a:rPr lang="en-US" sz="2200" dirty="0" smtClean="0">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Students</a:t>
            </a:r>
            <a:r>
              <a:rPr lang="en-US" sz="2200" dirty="0" smtClean="0">
                <a:latin typeface="Arial" panose="020B0604020202020204" pitchFamily="34" charset="0"/>
                <a:cs typeface="Arial" panose="020B0604020202020204" pitchFamily="34" charset="0"/>
              </a:rPr>
              <a:t>: </a:t>
            </a:r>
          </a:p>
        </p:txBody>
      </p:sp>
      <p:sp>
        <p:nvSpPr>
          <p:cNvPr id="7" name="TextBox 6"/>
          <p:cNvSpPr txBox="1"/>
          <p:nvPr/>
        </p:nvSpPr>
        <p:spPr>
          <a:xfrm>
            <a:off x="13037575" y="487099"/>
            <a:ext cx="6961238" cy="1785104"/>
          </a:xfrm>
          <a:prstGeom prst="rect">
            <a:avLst/>
          </a:prstGeom>
          <a:noFill/>
        </p:spPr>
        <p:txBody>
          <a:bodyPr wrap="square" rtlCol="0">
            <a:spAutoFit/>
          </a:bodyPr>
          <a:lstStyle/>
          <a:p>
            <a:r>
              <a:rPr lang="en-US" sz="2200" dirty="0" err="1" smtClean="0">
                <a:latin typeface="Arial" panose="020B0604020202020204" pitchFamily="34" charset="0"/>
                <a:cs typeface="Arial" panose="020B0604020202020204" pitchFamily="34" charset="0"/>
              </a:rPr>
              <a:t>UofG</a:t>
            </a:r>
            <a:r>
              <a:rPr lang="en-US" sz="2200" dirty="0" smtClean="0">
                <a:latin typeface="Arial" panose="020B0604020202020204" pitchFamily="34" charset="0"/>
                <a:cs typeface="Arial" panose="020B0604020202020204" pitchFamily="34" charset="0"/>
              </a:rPr>
              <a:t> Computing Science</a:t>
            </a:r>
          </a:p>
          <a:p>
            <a:r>
              <a:rPr lang="en-US" sz="2200" dirty="0" err="1">
                <a:latin typeface="Arial" panose="020B0604020202020204" pitchFamily="34" charset="0"/>
                <a:cs typeface="Arial" panose="020B0604020202020204" pitchFamily="34" charset="0"/>
              </a:rPr>
              <a:t>Liew</a:t>
            </a:r>
            <a:r>
              <a:rPr lang="en-US" sz="2200" dirty="0">
                <a:latin typeface="Arial" panose="020B0604020202020204" pitchFamily="34" charset="0"/>
                <a:cs typeface="Arial" panose="020B0604020202020204" pitchFamily="34" charset="0"/>
              </a:rPr>
              <a:t> Jun Wei </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Gabriel </a:t>
            </a:r>
            <a:r>
              <a:rPr lang="en-US" sz="2200" dirty="0">
                <a:latin typeface="Arial" panose="020B0604020202020204" pitchFamily="34" charset="0"/>
                <a:cs typeface="Arial" panose="020B0604020202020204" pitchFamily="34" charset="0"/>
              </a:rPr>
              <a:t>Lau </a:t>
            </a:r>
            <a:r>
              <a:rPr lang="en-US" sz="2200" dirty="0" err="1">
                <a:latin typeface="Arial" panose="020B0604020202020204" pitchFamily="34" charset="0"/>
                <a:cs typeface="Arial" panose="020B0604020202020204" pitchFamily="34" charset="0"/>
              </a:rPr>
              <a:t>Hian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Ng </a:t>
            </a:r>
            <a:r>
              <a:rPr lang="en-US" sz="2200" dirty="0">
                <a:latin typeface="Arial" panose="020B0604020202020204" pitchFamily="34" charset="0"/>
                <a:cs typeface="Arial" panose="020B0604020202020204" pitchFamily="34" charset="0"/>
              </a:rPr>
              <a:t>Jing Yi </a:t>
            </a:r>
            <a:r>
              <a:rPr lang="en-US" sz="2200" dirty="0" smtClean="0">
                <a:latin typeface="Arial" panose="020B0604020202020204" pitchFamily="34" charset="0"/>
                <a:cs typeface="Arial" panose="020B0604020202020204" pitchFamily="34" charset="0"/>
              </a:rPr>
              <a:t>						</a:t>
            </a:r>
          </a:p>
          <a:p>
            <a:r>
              <a:rPr lang="en-SG" sz="2200" dirty="0">
                <a:latin typeface="Arial" panose="020B0604020202020204" pitchFamily="34" charset="0"/>
                <a:cs typeface="Arial" panose="020B0604020202020204" pitchFamily="34" charset="0"/>
              </a:rPr>
              <a:t>Ryan Ong Qi Cheng </a:t>
            </a:r>
            <a:r>
              <a:rPr lang="en-SG" sz="2200" dirty="0" smtClean="0">
                <a:latin typeface="Arial" panose="020B0604020202020204" pitchFamily="34" charset="0"/>
                <a:cs typeface="Arial" panose="020B0604020202020204" pitchFamily="34" charset="0"/>
              </a:rPr>
              <a:t>			</a:t>
            </a:r>
            <a:endParaRPr lang="en-SG" sz="2200" dirty="0">
              <a:latin typeface="Arial" panose="020B0604020202020204" pitchFamily="34" charset="0"/>
              <a:cs typeface="Arial" panose="020B0604020202020204" pitchFamily="34" charset="0"/>
            </a:endParaRPr>
          </a:p>
        </p:txBody>
      </p:sp>
      <p:sp>
        <p:nvSpPr>
          <p:cNvPr id="10" name="Rectangle 9"/>
          <p:cNvSpPr/>
          <p:nvPr/>
        </p:nvSpPr>
        <p:spPr>
          <a:xfrm>
            <a:off x="973395" y="6489290"/>
            <a:ext cx="19526863" cy="2120818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1" name="Isosceles Triangle 10"/>
          <p:cNvSpPr/>
          <p:nvPr/>
        </p:nvSpPr>
        <p:spPr>
          <a:xfrm>
            <a:off x="973395" y="4940144"/>
            <a:ext cx="19526863" cy="1549146"/>
          </a:xfrm>
          <a:prstGeom prst="triangle">
            <a:avLst>
              <a:gd name="adj" fmla="val 100000"/>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03643" y="6131152"/>
            <a:ext cx="9732859" cy="415898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7207964"/>
            <a:ext cx="4762500" cy="1393777"/>
          </a:xfrm>
          <a:prstGeom prst="rect">
            <a:avLst/>
          </a:prstGeom>
        </p:spPr>
      </p:pic>
      <p:sp>
        <p:nvSpPr>
          <p:cNvPr id="18" name="TextBox 17"/>
          <p:cNvSpPr txBox="1"/>
          <p:nvPr/>
        </p:nvSpPr>
        <p:spPr>
          <a:xfrm>
            <a:off x="2059245" y="8053577"/>
            <a:ext cx="3560126" cy="2492990"/>
          </a:xfrm>
          <a:prstGeom prst="rect">
            <a:avLst/>
          </a:prstGeom>
          <a:noFill/>
        </p:spPr>
        <p:txBody>
          <a:bodyPr wrap="square" rtlCol="0">
            <a:spAutoFit/>
          </a:bodyPr>
          <a:lstStyle/>
          <a:p>
            <a:r>
              <a:rPr lang="en-SG" sz="2000" dirty="0">
                <a:latin typeface="Arial" panose="020B0604020202020204" pitchFamily="34" charset="0"/>
                <a:cs typeface="Arial" panose="020B0604020202020204" pitchFamily="34" charset="0"/>
              </a:rPr>
              <a:t>As the global population continues to age, there is an increasing demand for technology-based solutions to help care for the elderly. </a:t>
            </a: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11489879"/>
            <a:ext cx="4762500" cy="1393777"/>
          </a:xfrm>
          <a:prstGeom prst="rect">
            <a:avLst/>
          </a:prstGeom>
        </p:spPr>
      </p:pic>
      <p:sp>
        <p:nvSpPr>
          <p:cNvPr id="23" name="TextBox 22"/>
          <p:cNvSpPr txBox="1"/>
          <p:nvPr/>
        </p:nvSpPr>
        <p:spPr>
          <a:xfrm>
            <a:off x="2059245" y="7336480"/>
            <a:ext cx="4352532"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Problem Statement</a:t>
            </a:r>
            <a:endParaRPr lang="en-SG" b="1" dirty="0">
              <a:solidFill>
                <a:srgbClr val="C00000"/>
              </a:solidFill>
              <a:latin typeface="Arial" panose="020B0604020202020204" pitchFamily="34" charset="0"/>
              <a:cs typeface="Arial" panose="020B0604020202020204" pitchFamily="34" charset="0"/>
            </a:endParaRPr>
          </a:p>
        </p:txBody>
      </p:sp>
      <p:sp>
        <p:nvSpPr>
          <p:cNvPr id="22" name="TextBox 21"/>
          <p:cNvSpPr txBox="1"/>
          <p:nvPr/>
        </p:nvSpPr>
        <p:spPr>
          <a:xfrm>
            <a:off x="2059245" y="12303277"/>
            <a:ext cx="3676650" cy="5293757"/>
          </a:xfrm>
          <a:prstGeom prst="rect">
            <a:avLst/>
          </a:prstGeom>
          <a:noFill/>
        </p:spPr>
        <p:txBody>
          <a:bodyPr wrap="square" rtlCol="0">
            <a:spAutoFit/>
          </a:bodyPr>
          <a:lstStyle/>
          <a:p>
            <a:r>
              <a:rPr lang="en-SG" sz="2000" dirty="0">
                <a:latin typeface="Arial" panose="020B0604020202020204" pitchFamily="34" charset="0"/>
                <a:cs typeface="Arial" panose="020B0604020202020204" pitchFamily="34" charset="0"/>
              </a:rPr>
              <a:t>The system conducts daily checks through sensors and alerts which allows caregivers or family members to monitor concerning changes in the elderly person's health status without the use of smartphones which may be confusing to use to these patients.</a:t>
            </a:r>
          </a:p>
          <a:p>
            <a:endParaRPr lang="en-SG" sz="2000" dirty="0">
              <a:latin typeface="Arial" panose="020B0604020202020204" pitchFamily="34" charset="0"/>
              <a:cs typeface="Arial" panose="020B0604020202020204" pitchFamily="34" charset="0"/>
            </a:endParaRPr>
          </a:p>
          <a:p>
            <a:r>
              <a:rPr lang="en-SG" sz="2000" dirty="0">
                <a:latin typeface="Arial" panose="020B0604020202020204" pitchFamily="34" charset="0"/>
                <a:cs typeface="Arial" panose="020B0604020202020204" pitchFamily="34" charset="0"/>
              </a:rPr>
              <a:t>Our solution is an elderly communication system, which uses sensors and buttons to allow caregivers to conduct daily checks with the elderly.</a:t>
            </a:r>
            <a:r>
              <a:rPr lang="en-SG" sz="2000" dirty="0"/>
              <a:t/>
            </a:r>
            <a:br>
              <a:rPr lang="en-SG" sz="2000" dirty="0"/>
            </a:br>
            <a:endParaRPr lang="en-SG" sz="2000" dirty="0"/>
          </a:p>
        </p:txBody>
      </p:sp>
      <p:sp>
        <p:nvSpPr>
          <p:cNvPr id="25" name="TextBox 24"/>
          <p:cNvSpPr txBox="1"/>
          <p:nvPr/>
        </p:nvSpPr>
        <p:spPr>
          <a:xfrm>
            <a:off x="2059244" y="11604191"/>
            <a:ext cx="3947015" cy="584775"/>
          </a:xfrm>
          <a:prstGeom prst="rect">
            <a:avLst/>
          </a:prstGeom>
          <a:noFill/>
        </p:spPr>
        <p:txBody>
          <a:bodyPr wrap="square" rtlCol="0">
            <a:spAutoFit/>
          </a:bodyPr>
          <a:lstStyle/>
          <a:p>
            <a:r>
              <a:rPr lang="en-US" sz="3200" b="1" dirty="0">
                <a:solidFill>
                  <a:srgbClr val="C00000"/>
                </a:solidFill>
                <a:latin typeface="Arial" panose="020B0604020202020204" pitchFamily="34" charset="0"/>
                <a:cs typeface="Arial" panose="020B0604020202020204" pitchFamily="34" charset="0"/>
              </a:rPr>
              <a:t>Proposed Solution</a:t>
            </a:r>
            <a:endParaRPr lang="en-SG" sz="3200" b="1" dirty="0">
              <a:solidFill>
                <a:srgbClr val="C00000"/>
              </a:solidFill>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977" y="19831798"/>
            <a:ext cx="4762500" cy="1393777"/>
          </a:xfrm>
          <a:prstGeom prst="rect">
            <a:avLst/>
          </a:prstGeom>
        </p:spPr>
      </p:pic>
      <p:sp>
        <p:nvSpPr>
          <p:cNvPr id="30" name="TextBox 29"/>
          <p:cNvSpPr txBox="1"/>
          <p:nvPr/>
        </p:nvSpPr>
        <p:spPr>
          <a:xfrm>
            <a:off x="2060827" y="20677411"/>
            <a:ext cx="3560126" cy="2185214"/>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CISCO Packet Tracer</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Visual Studio Code</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MQTT</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Raspberry Pi 4</a:t>
            </a: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31" name="TextBox 30"/>
          <p:cNvSpPr txBox="1"/>
          <p:nvPr/>
        </p:nvSpPr>
        <p:spPr>
          <a:xfrm>
            <a:off x="2060827" y="19960314"/>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Tools Implemented</a:t>
            </a:r>
            <a:endParaRPr lang="en-US" sz="3200" b="1" dirty="0">
              <a:solidFill>
                <a:srgbClr val="C00000"/>
              </a:solidFill>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2495" y="19848200"/>
            <a:ext cx="4762500" cy="1393777"/>
          </a:xfrm>
          <a:prstGeom prst="rect">
            <a:avLst/>
          </a:prstGeom>
        </p:spPr>
      </p:pic>
      <p:sp>
        <p:nvSpPr>
          <p:cNvPr id="36" name="TextBox 35"/>
          <p:cNvSpPr txBox="1"/>
          <p:nvPr/>
        </p:nvSpPr>
        <p:spPr>
          <a:xfrm>
            <a:off x="8958345" y="20693813"/>
            <a:ext cx="3560126" cy="310854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Basic LED</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Basic </a:t>
            </a:r>
            <a:r>
              <a:rPr lang="en-US" sz="2000" dirty="0" smtClean="0">
                <a:latin typeface="Arial" panose="020B0604020202020204" pitchFamily="34" charset="0"/>
                <a:cs typeface="Arial" panose="020B0604020202020204" pitchFamily="34" charset="0"/>
              </a:rPr>
              <a:t>Button</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Changing of check in time</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(English)</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(Chinese)</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SMS</a:t>
            </a:r>
          </a:p>
          <a:p>
            <a:pPr marL="342900" indent="-342900">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37" name="TextBox 36"/>
          <p:cNvSpPr txBox="1"/>
          <p:nvPr/>
        </p:nvSpPr>
        <p:spPr>
          <a:xfrm>
            <a:off x="8958345" y="19976716"/>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Features Implemented</a:t>
            </a:r>
            <a:endParaRPr lang="en-US" sz="3200" b="1" dirty="0">
              <a:solidFill>
                <a:srgbClr val="C000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2495" y="11492077"/>
            <a:ext cx="4762500" cy="1393777"/>
          </a:xfrm>
          <a:prstGeom prst="rect">
            <a:avLst/>
          </a:prstGeom>
        </p:spPr>
      </p:pic>
      <p:sp>
        <p:nvSpPr>
          <p:cNvPr id="33" name="TextBox 32"/>
          <p:cNvSpPr txBox="1"/>
          <p:nvPr/>
        </p:nvSpPr>
        <p:spPr>
          <a:xfrm>
            <a:off x="7426255" y="12967973"/>
            <a:ext cx="6384996" cy="6801862"/>
          </a:xfrm>
          <a:prstGeom prst="rect">
            <a:avLst/>
          </a:prstGeom>
          <a:noFill/>
        </p:spPr>
        <p:txBody>
          <a:bodyPr wrap="square" rtlCol="0">
            <a:spAutoFit/>
          </a:bodyPr>
          <a:lstStyle/>
          <a:p>
            <a:pPr marL="457200" indent="-457200">
              <a:buFont typeface="+mj-lt"/>
              <a:buAutoNum type="arabicPeriod"/>
            </a:pPr>
            <a:r>
              <a:rPr lang="en-US" sz="2000" dirty="0" smtClean="0">
                <a:latin typeface="Arial" panose="020B0604020202020204" pitchFamily="34" charset="0"/>
                <a:cs typeface="Arial" panose="020B0604020202020204" pitchFamily="34" charset="0"/>
              </a:rPr>
              <a:t>Patient registers a device and logs their details and preferred check in time, preferably when they wake up, into the hospital database									</a:t>
            </a:r>
          </a:p>
          <a:p>
            <a:pPr marL="457200" indent="-457200">
              <a:buFont typeface="+mj-lt"/>
              <a:buAutoNum type="arabicPeriod"/>
            </a:pPr>
            <a:r>
              <a:rPr lang="en-US" sz="2000" dirty="0" smtClean="0">
                <a:latin typeface="Arial" panose="020B0604020202020204" pitchFamily="34" charset="0"/>
                <a:cs typeface="Arial" panose="020B0604020202020204" pitchFamily="34" charset="0"/>
              </a:rPr>
              <a:t>Upon check in time, patient’s device would light up prompting them to press the button to respond					</a:t>
            </a:r>
          </a:p>
          <a:p>
            <a:pPr marL="457200" indent="-457200">
              <a:buFont typeface="+mj-lt"/>
              <a:buAutoNum type="arabicPeriod"/>
            </a:pPr>
            <a:r>
              <a:rPr lang="en-US" sz="2000" dirty="0" smtClean="0">
                <a:latin typeface="Arial" panose="020B0604020202020204" pitchFamily="34" charset="0"/>
                <a:cs typeface="Arial" panose="020B0604020202020204" pitchFamily="34" charset="0"/>
              </a:rPr>
              <a:t>If the patient did not respond within 3min, an SMS would be sent to their phone prompting them to respond											</a:t>
            </a:r>
          </a:p>
          <a:p>
            <a:pPr marL="457200" indent="-457200">
              <a:buFont typeface="+mj-lt"/>
              <a:buAutoNum type="arabicPeriod"/>
            </a:pPr>
            <a:r>
              <a:rPr lang="en-US" sz="2000" dirty="0" smtClean="0">
                <a:latin typeface="Arial" panose="020B0604020202020204" pitchFamily="34" charset="0"/>
                <a:cs typeface="Arial" panose="020B0604020202020204" pitchFamily="34" charset="0"/>
              </a:rPr>
              <a:t>If the patient did not respond within 3min of the SMS, the healthcare worker device would be notified and the healthcare worker would try and contact the patient</a:t>
            </a:r>
          </a:p>
          <a:p>
            <a:pPr marL="457200" indent="-457200">
              <a:buFont typeface="+mj-lt"/>
              <a:buAutoNum type="arabicPeriod"/>
            </a:pPr>
            <a:endParaRPr lang="en-US" sz="2000" dirty="0" smtClean="0">
              <a:latin typeface="Arial" panose="020B0604020202020204" pitchFamily="34" charset="0"/>
              <a:cs typeface="Arial" panose="020B0604020202020204" pitchFamily="34" charset="0"/>
            </a:endParaRPr>
          </a:p>
          <a:p>
            <a:pPr marL="457200" indent="-457200">
              <a:buFont typeface="+mj-lt"/>
              <a:buAutoNum type="arabicPeriod"/>
            </a:pPr>
            <a:endParaRPr lang="en-US" sz="2000" dirty="0" smtClean="0">
              <a:latin typeface="Arial" panose="020B0604020202020204" pitchFamily="34" charset="0"/>
              <a:cs typeface="Arial" panose="020B0604020202020204" pitchFamily="34" charset="0"/>
            </a:endParaRPr>
          </a:p>
          <a:p>
            <a:pPr marL="457200" indent="-457200">
              <a:buFont typeface="+mj-lt"/>
              <a:buAutoNum type="arabicPeriod"/>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endParaRPr lang="en-SG" sz="2000" dirty="0" smtClean="0">
              <a:latin typeface="Arial" panose="020B0604020202020204" pitchFamily="34" charset="0"/>
              <a:cs typeface="Arial" panose="020B0604020202020204" pitchFamily="34" charset="0"/>
            </a:endParaRPr>
          </a:p>
          <a:p>
            <a:r>
              <a:rPr lang="en-SG" dirty="0" smtClean="0"/>
              <a:t/>
            </a:r>
            <a:br>
              <a:rPr lang="en-SG" dirty="0" smtClean="0"/>
            </a:br>
            <a:endParaRPr lang="en-SG" dirty="0"/>
          </a:p>
        </p:txBody>
      </p:sp>
      <p:sp>
        <p:nvSpPr>
          <p:cNvPr id="34" name="TextBox 33"/>
          <p:cNvSpPr txBox="1"/>
          <p:nvPr/>
        </p:nvSpPr>
        <p:spPr>
          <a:xfrm>
            <a:off x="8958345" y="11620593"/>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Device Operations</a:t>
            </a:r>
            <a:endParaRPr lang="en-US" sz="3200" b="1" dirty="0">
              <a:solidFill>
                <a:srgbClr val="C00000"/>
              </a:solidFill>
              <a:latin typeface="Arial" panose="020B0604020202020204" pitchFamily="34" charset="0"/>
              <a:cs typeface="Arial" panose="020B0604020202020204" pitchFamily="34" charset="0"/>
            </a:endParaRPr>
          </a:p>
        </p:txBody>
      </p:sp>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70013" y="19951379"/>
            <a:ext cx="4762500" cy="1393777"/>
          </a:xfrm>
          <a:prstGeom prst="rect">
            <a:avLst/>
          </a:prstGeom>
        </p:spPr>
      </p:pic>
      <p:sp>
        <p:nvSpPr>
          <p:cNvPr id="39" name="TextBox 38"/>
          <p:cNvSpPr txBox="1"/>
          <p:nvPr/>
        </p:nvSpPr>
        <p:spPr>
          <a:xfrm>
            <a:off x="15855863" y="20796992"/>
            <a:ext cx="4323782" cy="218521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Calls ambulance </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Calls family member </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(Malay)</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(Tamil)</a:t>
            </a:r>
          </a:p>
          <a:p>
            <a:pPr marL="342900" indent="-342900">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40" name="TextBox 39"/>
          <p:cNvSpPr txBox="1"/>
          <p:nvPr/>
        </p:nvSpPr>
        <p:spPr>
          <a:xfrm>
            <a:off x="15855863" y="20079895"/>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Future Implementation</a:t>
            </a:r>
            <a:endParaRPr lang="en-US" sz="3200" b="1" dirty="0">
              <a:solidFill>
                <a:srgbClr val="C00000"/>
              </a:solidFill>
              <a:latin typeface="Arial" panose="020B0604020202020204" pitchFamily="34" charset="0"/>
              <a:cs typeface="Arial" panose="020B0604020202020204" pitchFamily="34" charset="0"/>
            </a:endParaRPr>
          </a:p>
        </p:txBody>
      </p:sp>
      <p:pic>
        <p:nvPicPr>
          <p:cNvPr id="1026" name="Picture 2" descr="Cisco Packet Tracer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7862" y="22949883"/>
            <a:ext cx="2092997" cy="148897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291660" y="22747571"/>
            <a:ext cx="4538397" cy="33874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1" name="Picture 4" descr="Visual Studio Code [ Download - Logo - icon ] png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2093" y="22980446"/>
            <a:ext cx="1335749" cy="13357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QTT Broker-Client - The Blog of Ivan Krizsa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53400" y="24447395"/>
            <a:ext cx="1907460" cy="163440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aspberry icon - Free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02093" y="24495727"/>
            <a:ext cx="1382471" cy="13824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TS REPEATER - Android Apps on Google Pla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56763" y="22949883"/>
            <a:ext cx="1359049" cy="1359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ms Logo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120284" y="22862625"/>
            <a:ext cx="1396605" cy="1745756"/>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8467627" y="22745151"/>
            <a:ext cx="4538397" cy="443767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40183" y="24438862"/>
            <a:ext cx="3993283" cy="2574447"/>
          </a:xfrm>
          <a:prstGeom prst="rect">
            <a:avLst/>
          </a:prstGeom>
        </p:spPr>
      </p:pic>
      <p:pic>
        <p:nvPicPr>
          <p:cNvPr id="1046" name="Picture 22" descr="Vector Ambulance Icon 421159 Vector Art at Vecteezy"/>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17890396" y="22716168"/>
            <a:ext cx="1892213" cy="189221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4" descr="TTS REPEATER - Android Apps on Google Pla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34312" y="22968795"/>
            <a:ext cx="1359049" cy="1359049"/>
          </a:xfrm>
          <a:prstGeom prst="rect">
            <a:avLst/>
          </a:prstGeom>
          <a:noFill/>
          <a:extLst>
            <a:ext uri="{909E8E84-426E-40DD-AFC4-6F175D3DCCD1}">
              <a14:hiddenFill xmlns:a14="http://schemas.microsoft.com/office/drawing/2010/main">
                <a:solidFill>
                  <a:srgbClr val="FFFFFF"/>
                </a:solidFill>
              </a14:hiddenFill>
            </a:ext>
          </a:extLst>
        </p:spPr>
      </p:pic>
      <p:sp>
        <p:nvSpPr>
          <p:cNvPr id="45" name="Rounded Rectangle 44"/>
          <p:cNvSpPr/>
          <p:nvPr/>
        </p:nvSpPr>
        <p:spPr>
          <a:xfrm>
            <a:off x="15641248" y="22801648"/>
            <a:ext cx="4538397" cy="192427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68431" y="11432061"/>
            <a:ext cx="4762500" cy="1393777"/>
          </a:xfrm>
          <a:prstGeom prst="rect">
            <a:avLst/>
          </a:prstGeom>
        </p:spPr>
      </p:pic>
      <p:sp>
        <p:nvSpPr>
          <p:cNvPr id="51" name="TextBox 50"/>
          <p:cNvSpPr txBox="1"/>
          <p:nvPr/>
        </p:nvSpPr>
        <p:spPr>
          <a:xfrm>
            <a:off x="15854281" y="12277674"/>
            <a:ext cx="356012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Patient’s device would connect to the MQTT server via their home Wi-Fi	</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Healthcare worker would connect to the MQTT server through their work stations  						</a:t>
            </a:r>
            <a:endParaRPr lang="en-SG" dirty="0"/>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Both patient and healthcare worker device would communicate through the MQTT server</a:t>
            </a:r>
          </a:p>
        </p:txBody>
      </p:sp>
      <p:sp>
        <p:nvSpPr>
          <p:cNvPr id="52" name="TextBox 51"/>
          <p:cNvSpPr txBox="1"/>
          <p:nvPr/>
        </p:nvSpPr>
        <p:spPr>
          <a:xfrm>
            <a:off x="15854281" y="11560577"/>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Network Connection</a:t>
            </a:r>
            <a:endParaRPr lang="en-US"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046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AF73011A2DAB45BDE0298602A2D081" ma:contentTypeVersion="15" ma:contentTypeDescription="Create a new document." ma:contentTypeScope="" ma:versionID="95d6f7be84cac729823795ee2faef057">
  <xsd:schema xmlns:xsd="http://www.w3.org/2001/XMLSchema" xmlns:xs="http://www.w3.org/2001/XMLSchema" xmlns:p="http://schemas.microsoft.com/office/2006/metadata/properties" xmlns:ns1="http://schemas.microsoft.com/sharepoint/v3" xmlns:ns2="f3a3a796-c958-4844-91fb-5d8351522e3b" xmlns:ns3="4b2ee772-610b-4608-83fe-2d971c0d96a3" xmlns:ns4="4464f5c8-ae05-415f-b9ca-4f85a263cc97" targetNamespace="http://schemas.microsoft.com/office/2006/metadata/properties" ma:root="true" ma:fieldsID="c413ca4ecf76b762014e32cae31c63f4" ns1:_="" ns2:_="" ns3:_="" ns4:_="">
    <xsd:import namespace="http://schemas.microsoft.com/sharepoint/v3"/>
    <xsd:import namespace="f3a3a796-c958-4844-91fb-5d8351522e3b"/>
    <xsd:import namespace="4b2ee772-610b-4608-83fe-2d971c0d96a3"/>
    <xsd:import namespace="4464f5c8-ae05-415f-b9ca-4f85a263cc9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LastSharedByUser" minOccurs="0"/>
                <xsd:element ref="ns3:LastSharedByTime" minOccurs="0"/>
                <xsd:element ref="ns4:hl2c" minOccurs="0"/>
                <xsd:element ref="ns4:u1pr" minOccurs="0"/>
                <xsd:element ref="ns4:dsrh"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64f5c8-ae05-415f-b9ca-4f85a263cc97" elementFormDefault="qualified">
    <xsd:import namespace="http://schemas.microsoft.com/office/2006/documentManagement/types"/>
    <xsd:import namespace="http://schemas.microsoft.com/office/infopath/2007/PartnerControls"/>
    <xsd:element name="hl2c" ma:index="14" nillable="true" ma:displayName="Date and Time" ma:internalName="hl2c">
      <xsd:simpleType>
        <xsd:restriction base="dms:DateTime"/>
      </xsd:simpleType>
    </xsd:element>
    <xsd:element name="u1pr" ma:index="15" nillable="true" ma:displayName="Location" ma:internalName="u1pr">
      <xsd:simpleType>
        <xsd:restriction base="dms:Text"/>
      </xsd:simpleType>
    </xsd:element>
    <xsd:element name="dsrh" ma:index="16" nillable="true" ma:displayName="Tags" ma:internalName="dsrh">
      <xsd:simpleType>
        <xsd:restriction base="dms:Text"/>
      </xsd:simpleType>
    </xsd:element>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srh xmlns="4464f5c8-ae05-415f-b9ca-4f85a263cc97" xsi:nil="true"/>
    <_ip_UnifiedCompliancePolicyProperties xmlns="http://schemas.microsoft.com/sharepoint/v3" xsi:nil="true"/>
    <PublishingExpirationDate xmlns="http://schemas.microsoft.com/sharepoint/v3" xsi:nil="true"/>
    <hl2c xmlns="4464f5c8-ae05-415f-b9ca-4f85a263cc97" xsi:nil="true"/>
    <PublishingStartDate xmlns="http://schemas.microsoft.com/sharepoint/v3" xsi:nil="true"/>
    <u1pr xmlns="4464f5c8-ae05-415f-b9ca-4f85a263cc9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3F4DB0-59F5-4313-8E43-6F52A7CB99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a3a796-c958-4844-91fb-5d8351522e3b"/>
    <ds:schemaRef ds:uri="4b2ee772-610b-4608-83fe-2d971c0d96a3"/>
    <ds:schemaRef ds:uri="4464f5c8-ae05-415f-b9ca-4f85a263cc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721F8A-D1E5-43C4-BAD1-F8D8F7A81000}">
  <ds:schemaRefs>
    <ds:schemaRef ds:uri="http://purl.org/dc/terms/"/>
    <ds:schemaRef ds:uri="http://schemas.microsoft.com/office/2006/documentManagement/types"/>
    <ds:schemaRef ds:uri="http://schemas.microsoft.com/office/infopath/2007/PartnerControls"/>
    <ds:schemaRef ds:uri="http://purl.org/dc/dcmitype/"/>
    <ds:schemaRef ds:uri="f3a3a796-c958-4844-91fb-5d8351522e3b"/>
    <ds:schemaRef ds:uri="http://schemas.openxmlformats.org/package/2006/metadata/core-properties"/>
    <ds:schemaRef ds:uri="http://purl.org/dc/elements/1.1/"/>
    <ds:schemaRef ds:uri="http://www.w3.org/XML/1998/namespace"/>
    <ds:schemaRef ds:uri="4464f5c8-ae05-415f-b9ca-4f85a263cc97"/>
    <ds:schemaRef ds:uri="4b2ee772-610b-4608-83fe-2d971c0d96a3"/>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F32FF808-2AA1-436E-A604-73A5DA1CB4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333</TotalTime>
  <Words>386</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Agency FB</vt:lpstr>
      <vt:lpstr>Arial</vt:lpstr>
      <vt:lpstr>Calibri</vt:lpstr>
      <vt:lpstr>Calibri Light</vt:lpstr>
      <vt:lpstr>Office Theme</vt:lpstr>
      <vt:lpstr>PowerPoint Presentation</vt:lpstr>
    </vt:vector>
  </TitlesOfParts>
  <Company>SIT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 Poster Template</dc:title>
  <dc:creator>Shawn Low Kay Wang</dc:creator>
  <cp:lastModifiedBy>Jing Yi</cp:lastModifiedBy>
  <cp:revision>47</cp:revision>
  <dcterms:created xsi:type="dcterms:W3CDTF">2017-09-12T02:56:21Z</dcterms:created>
  <dcterms:modified xsi:type="dcterms:W3CDTF">2023-03-31T14:56:19Z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0x01010076AF73011A2DAB45BDE0298602A2D081</vt:lpwstr>
  </property>
</Properties>
</file>