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Cost</c:v>
                </c:pt>
              </c:strCache>
            </c:strRef>
          </c:tx>
          <c:invertIfNegative val="0"/>
          <c:cat>
            <c:strRef>
              <c:f>Sheet1!$B$4:$B$9</c:f>
              <c:strCache>
                <c:ptCount val="6"/>
                <c:pt idx="0">
                  <c:v>Turmeric</c:v>
                </c:pt>
                <c:pt idx="1">
                  <c:v>Chili Power</c:v>
                </c:pt>
                <c:pt idx="2">
                  <c:v>Pachforan</c:v>
                </c:pt>
                <c:pt idx="3">
                  <c:v>Chanachue</c:v>
                </c:pt>
                <c:pt idx="4">
                  <c:v>Dal Bhaja</c:v>
                </c:pt>
                <c:pt idx="5">
                  <c:v>Mango Juice</c:v>
                </c:pt>
              </c:strCache>
            </c:strRef>
          </c:cat>
          <c:val>
            <c:numRef>
              <c:f>Sheet1!$C$4:$C$9</c:f>
              <c:numCache>
                <c:formatCode>"$"#,##0_);[Red]\("$"#,##0\)</c:formatCode>
                <c:ptCount val="6"/>
                <c:pt idx="0">
                  <c:v>150000</c:v>
                </c:pt>
                <c:pt idx="1">
                  <c:v>120000</c:v>
                </c:pt>
                <c:pt idx="2">
                  <c:v>50000</c:v>
                </c:pt>
                <c:pt idx="3">
                  <c:v>180000</c:v>
                </c:pt>
                <c:pt idx="4">
                  <c:v>80000</c:v>
                </c:pt>
                <c:pt idx="5">
                  <c:v>110000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7F-4975-8F01-CCBB2409D6C8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Sheet1!$B$4:$B$9</c:f>
              <c:strCache>
                <c:ptCount val="6"/>
                <c:pt idx="0">
                  <c:v>Turmeric</c:v>
                </c:pt>
                <c:pt idx="1">
                  <c:v>Chili Power</c:v>
                </c:pt>
                <c:pt idx="2">
                  <c:v>Pachforan</c:v>
                </c:pt>
                <c:pt idx="3">
                  <c:v>Chanachue</c:v>
                </c:pt>
                <c:pt idx="4">
                  <c:v>Dal Bhaja</c:v>
                </c:pt>
                <c:pt idx="5">
                  <c:v>Mango Juice</c:v>
                </c:pt>
              </c:strCache>
            </c:strRef>
          </c:cat>
          <c:val>
            <c:numRef>
              <c:f>Sheet1!$D$4:$D$9</c:f>
              <c:numCache>
                <c:formatCode>"$"#,##0_);[Red]\("$"#,##0\)</c:formatCode>
                <c:ptCount val="6"/>
                <c:pt idx="0">
                  <c:v>170000</c:v>
                </c:pt>
                <c:pt idx="1">
                  <c:v>140000</c:v>
                </c:pt>
                <c:pt idx="2">
                  <c:v>80000</c:v>
                </c:pt>
                <c:pt idx="3">
                  <c:v>230000</c:v>
                </c:pt>
                <c:pt idx="4">
                  <c:v>100000</c:v>
                </c:pt>
                <c:pt idx="5">
                  <c:v>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7F-4975-8F01-CCBB2409D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547776"/>
        <c:axId val="161549696"/>
      </c:barChart>
      <c:catAx>
        <c:axId val="161547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1549696"/>
        <c:crosses val="autoZero"/>
        <c:auto val="1"/>
        <c:lblAlgn val="ctr"/>
        <c:lblOffset val="100"/>
        <c:noMultiLvlLbl val="0"/>
      </c:catAx>
      <c:valAx>
        <c:axId val="161549696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161547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9" name="Hexagon 8"/>
          <p:cNvSpPr/>
          <p:nvPr userDrawn="1"/>
        </p:nvSpPr>
        <p:spPr>
          <a:xfrm>
            <a:off x="990600" y="311045"/>
            <a:ext cx="1203960" cy="954427"/>
          </a:xfrm>
          <a:prstGeom prst="hexagon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 userDrawn="1"/>
        </p:nvSpPr>
        <p:spPr>
          <a:xfrm>
            <a:off x="1031575" y="1316004"/>
            <a:ext cx="1203960" cy="954427"/>
          </a:xfrm>
          <a:prstGeom prst="hexagon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71"/>
            <a:ext cx="1143000" cy="1320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69893"/>
            <a:ext cx="6858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Presentation Topic</a:t>
            </a:r>
            <a:r>
              <a:rPr lang="en-US" sz="2400" b="1" dirty="0" smtClean="0"/>
              <a:t>:  </a:t>
            </a:r>
            <a:r>
              <a:rPr lang="en-US" sz="2400" b="1" dirty="0"/>
              <a:t>An </a:t>
            </a:r>
            <a:r>
              <a:rPr lang="en-US" sz="2400" b="1" dirty="0" smtClean="0"/>
              <a:t>Overview About </a:t>
            </a:r>
            <a:r>
              <a:rPr lang="en-US" sz="2400" b="1" dirty="0"/>
              <a:t>Amrita </a:t>
            </a:r>
            <a:r>
              <a:rPr lang="en-US" sz="2400" b="1" dirty="0" smtClean="0"/>
              <a:t>Consumer Food </a:t>
            </a:r>
            <a:r>
              <a:rPr lang="en-US" sz="2400" b="1" dirty="0"/>
              <a:t>Products Ltd</a:t>
            </a:r>
            <a:r>
              <a:rPr lang="en-US" sz="2800" b="1" dirty="0"/>
              <a:t>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828800"/>
            <a:ext cx="491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Pronoy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-027-07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Economics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30-10-2024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3430"/>
            <a:ext cx="9144000" cy="22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609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Algerian" pitchFamily="82" charset="0"/>
              </a:rPr>
              <a:t>Introdution</a:t>
            </a:r>
            <a:r>
              <a:rPr lang="en-US" sz="2800" dirty="0" smtClean="0">
                <a:latin typeface="Algerian" pitchFamily="82" charset="0"/>
              </a:rPr>
              <a:t> to the Company: 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5" name="AutoShape 2" descr="https://b3452145.smushcdn.com/3452145/wp-content/uploads/2023/10/newimage-768x512-1.webp?lossy=1&amp;strip=1&amp;webp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b3452145.smushcdn.com/3452145/wp-content/uploads/2023/10/newimage-768x512-1.webp?lossy=1&amp;strip=1&amp;webp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Types of Building Structure | Everest Indust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335" y="1625302"/>
            <a:ext cx="304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b="1" dirty="0" smtClean="0"/>
              <a:t>Established in 1998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2" y="2045732"/>
            <a:ext cx="3335148" cy="36692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0" y="1800255"/>
            <a:ext cx="358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2006 – Amrita Food Product &amp; Amrita Consumer were merged as Amrita Consumer Food Products Ltd.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2009- The Company got ISO certificate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2001- The company got GMP certificate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2012- Company got Health HACCP certificate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5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00600"/>
            <a:ext cx="6553199" cy="2057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0200" y="5334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Felix Titling" pitchFamily="82" charset="0"/>
              </a:rPr>
              <a:t>Key Product &amp; Services</a:t>
            </a:r>
            <a:endParaRPr lang="en-US" sz="2800" b="1" dirty="0">
              <a:latin typeface="Felix Titling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524000"/>
            <a:ext cx="1905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Spices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Snaks</a:t>
            </a:r>
            <a:r>
              <a:rPr lang="en-US" sz="2400" dirty="0" smtClean="0"/>
              <a:t>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Semai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Chatny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Oil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Noodls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Rice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Flour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Fruit Jell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Candy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764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38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Product Cost &amp; Sales</a:t>
            </a:r>
            <a:endParaRPr lang="en-US" sz="32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55205"/>
              </p:ext>
            </p:extLst>
          </p:nvPr>
        </p:nvGraphicFramePr>
        <p:xfrm>
          <a:off x="533400" y="1877291"/>
          <a:ext cx="3489325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Turmeric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$170,000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Chili Power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$140,000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Pachforan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$80,000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Chanachur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$180,000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Dal Bhaja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$80,000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$100,000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Mango Juice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$110,000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88917746"/>
              </p:ext>
            </p:extLst>
          </p:nvPr>
        </p:nvGraphicFramePr>
        <p:xfrm>
          <a:off x="42672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33600" y="685800"/>
            <a:ext cx="4648200" cy="4572000"/>
            <a:chOff x="0" y="0"/>
            <a:chExt cx="4631934" cy="3476227"/>
          </a:xfrm>
        </p:grpSpPr>
        <p:sp>
          <p:nvSpPr>
            <p:cNvPr id="3" name="Rounded Rectangle 2"/>
            <p:cNvSpPr/>
            <p:nvPr/>
          </p:nvSpPr>
          <p:spPr>
            <a:xfrm>
              <a:off x="1678075" y="0"/>
              <a:ext cx="1265555" cy="35115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Product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41160" y="612949"/>
              <a:ext cx="1265555" cy="5118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Marketing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944167" y="643094"/>
              <a:ext cx="1376352" cy="516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Management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0" y="1507252"/>
              <a:ext cx="1235563" cy="502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Analysis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35569" y="1587639"/>
              <a:ext cx="1396365" cy="441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Planning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2079" y="2411604"/>
              <a:ext cx="1165225" cy="492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Development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893925" y="2401556"/>
              <a:ext cx="1205230" cy="431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Investment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98171" y="3064747"/>
              <a:ext cx="1296035" cy="41148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Finance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rved Down Arrow 10"/>
            <p:cNvSpPr/>
            <p:nvPr/>
          </p:nvSpPr>
          <p:spPr>
            <a:xfrm rot="19305007">
              <a:off x="755408" y="169115"/>
              <a:ext cx="923391" cy="235725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Curved Down Arrow 11"/>
            <p:cNvSpPr/>
            <p:nvPr/>
          </p:nvSpPr>
          <p:spPr>
            <a:xfrm rot="16953441">
              <a:off x="492369" y="1266092"/>
              <a:ext cx="296094" cy="96540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urved Down Arrow 12"/>
            <p:cNvSpPr/>
            <p:nvPr/>
          </p:nvSpPr>
          <p:spPr>
            <a:xfrm rot="14536292">
              <a:off x="527539" y="2185515"/>
              <a:ext cx="350520" cy="119380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Curved Right Arrow 13"/>
            <p:cNvSpPr/>
            <p:nvPr/>
          </p:nvSpPr>
          <p:spPr>
            <a:xfrm rot="7674581">
              <a:off x="3295859" y="-180871"/>
              <a:ext cx="204195" cy="881843"/>
            </a:xfrm>
            <a:prstGeom prst="curv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Curved Right Arrow 14"/>
            <p:cNvSpPr/>
            <p:nvPr/>
          </p:nvSpPr>
          <p:spPr>
            <a:xfrm rot="8926860">
              <a:off x="3908809" y="1145512"/>
              <a:ext cx="125995" cy="397614"/>
            </a:xfrm>
            <a:prstGeom prst="curv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Curved Right Arrow 15"/>
            <p:cNvSpPr/>
            <p:nvPr/>
          </p:nvSpPr>
          <p:spPr>
            <a:xfrm rot="13981233">
              <a:off x="3250641" y="2838659"/>
              <a:ext cx="140335" cy="565520"/>
            </a:xfrm>
            <a:prstGeom prst="curv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Curved Down Arrow 16"/>
          <p:cNvSpPr/>
          <p:nvPr/>
        </p:nvSpPr>
        <p:spPr>
          <a:xfrm rot="12364450">
            <a:off x="2994281" y="4678887"/>
            <a:ext cx="841617" cy="214439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457200"/>
            <a:ext cx="2209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Flow Chart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46336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9873" y="525030"/>
            <a:ext cx="71628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ahnschrift Light" pitchFamily="34" charset="0"/>
              </a:rPr>
              <a:t>Final Thought &amp; Concluding Remark</a:t>
            </a:r>
            <a:endParaRPr lang="en-US" sz="3200" b="1" dirty="0">
              <a:latin typeface="Bahnschrift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447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Amrita Consumer Food and Products Ltd. is a fast-growing FMCG company focused on quality, affordability, and sustainability. With a strong market presence and plans for expansion, it is well-positioned for future growth.</a:t>
            </a:r>
          </a:p>
        </p:txBody>
      </p:sp>
      <p:sp>
        <p:nvSpPr>
          <p:cNvPr id="5" name="AutoShape 2" descr="The end Stock Photos, Royalty Free The end Images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00400"/>
            <a:ext cx="6934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all" dirty="0"/>
              <a:t>Address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i="1" dirty="0" smtClean="0"/>
              <a:t>Head </a:t>
            </a:r>
            <a:r>
              <a:rPr lang="en-US" sz="1600" i="1" dirty="0"/>
              <a:t>Office: 9/1, A.C Roy Road, </a:t>
            </a:r>
            <a:r>
              <a:rPr lang="en-US" sz="1600" i="1" dirty="0" err="1"/>
              <a:t>Armanitola</a:t>
            </a:r>
            <a:r>
              <a:rPr lang="en-US" sz="1600" i="1" dirty="0"/>
              <a:t>, Dhaka-1100, </a:t>
            </a:r>
            <a:r>
              <a:rPr lang="en-US" sz="1600" i="1" dirty="0" smtClean="0"/>
              <a:t>Bangladesh.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i="1" dirty="0" smtClean="0"/>
              <a:t>Corporate </a:t>
            </a:r>
            <a:r>
              <a:rPr lang="en-US" sz="1600" i="1" dirty="0"/>
              <a:t>Office: 119, Amrita </a:t>
            </a:r>
            <a:r>
              <a:rPr lang="en-US" sz="1600" i="1" dirty="0" err="1"/>
              <a:t>Lal</a:t>
            </a:r>
            <a:r>
              <a:rPr lang="en-US" sz="1600" i="1" dirty="0"/>
              <a:t> </a:t>
            </a:r>
            <a:r>
              <a:rPr lang="en-US" sz="1600" i="1" dirty="0" err="1"/>
              <a:t>Dey</a:t>
            </a:r>
            <a:r>
              <a:rPr lang="en-US" sz="1600" i="1" dirty="0"/>
              <a:t> Road, Barishal-8200, </a:t>
            </a:r>
            <a:r>
              <a:rPr lang="en-US" sz="1600" i="1" dirty="0" smtClean="0"/>
              <a:t>Bangladesh.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i="1" dirty="0" smtClean="0"/>
              <a:t>Factory</a:t>
            </a:r>
            <a:r>
              <a:rPr lang="en-US" sz="1600" i="1" dirty="0"/>
              <a:t>: Amrita </a:t>
            </a:r>
            <a:r>
              <a:rPr lang="en-US" sz="1600" i="1" dirty="0" err="1"/>
              <a:t>Nagor</a:t>
            </a:r>
            <a:r>
              <a:rPr lang="en-US" sz="1600" i="1" dirty="0"/>
              <a:t>, </a:t>
            </a:r>
            <a:r>
              <a:rPr lang="en-US" sz="1600" i="1" dirty="0" err="1"/>
              <a:t>Pangsha</a:t>
            </a:r>
            <a:r>
              <a:rPr lang="en-US" sz="1600" i="1" dirty="0"/>
              <a:t>, P.S: </a:t>
            </a:r>
            <a:r>
              <a:rPr lang="en-US" sz="1600" i="1" dirty="0" err="1"/>
              <a:t>Biman</a:t>
            </a:r>
            <a:r>
              <a:rPr lang="en-US" sz="1600" i="1" dirty="0"/>
              <a:t> </a:t>
            </a:r>
            <a:r>
              <a:rPr lang="en-US" sz="1600" i="1" dirty="0" err="1"/>
              <a:t>Bondor</a:t>
            </a:r>
            <a:r>
              <a:rPr lang="en-US" sz="1600" i="1" dirty="0"/>
              <a:t>, </a:t>
            </a:r>
            <a:r>
              <a:rPr lang="en-US" sz="1600" i="1" dirty="0" err="1"/>
              <a:t>Upazila</a:t>
            </a:r>
            <a:r>
              <a:rPr lang="en-US" sz="1600" i="1" dirty="0"/>
              <a:t>: </a:t>
            </a:r>
            <a:r>
              <a:rPr lang="en-US" sz="1600" i="1" dirty="0" err="1"/>
              <a:t>Babugonj</a:t>
            </a:r>
            <a:r>
              <a:rPr lang="en-US" sz="1600" i="1" dirty="0"/>
              <a:t>, </a:t>
            </a:r>
            <a:r>
              <a:rPr lang="en-US" sz="1600" i="1" dirty="0" err="1"/>
              <a:t>Barishal</a:t>
            </a:r>
            <a:r>
              <a:rPr lang="en-US" sz="1600" i="1" dirty="0"/>
              <a:t>, Bangladesh</a:t>
            </a:r>
            <a:r>
              <a:rPr lang="en-US" sz="1600" dirty="0"/>
              <a:t>.</a:t>
            </a:r>
          </a:p>
          <a:p>
            <a:r>
              <a:rPr lang="en-US" sz="1600" b="1" cap="all" dirty="0"/>
              <a:t>Contacts</a:t>
            </a:r>
          </a:p>
          <a:p>
            <a:r>
              <a:rPr lang="en-US" sz="1600" i="1" dirty="0"/>
              <a:t>+88 01709 392 896</a:t>
            </a:r>
            <a:br>
              <a:rPr lang="en-US" sz="1600" i="1" dirty="0"/>
            </a:br>
            <a:r>
              <a:rPr lang="en-US" sz="1600" i="1" dirty="0"/>
              <a:t>+88 01709 392 855</a:t>
            </a:r>
          </a:p>
          <a:p>
            <a:r>
              <a:rPr lang="en-US" sz="1600" b="1" cap="all" dirty="0"/>
              <a:t>Email</a:t>
            </a:r>
          </a:p>
          <a:p>
            <a:r>
              <a:rPr lang="en-US" sz="1600" i="1" dirty="0"/>
              <a:t>info@amritaconsumer.com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579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 Everyone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7840"/>
            <a:ext cx="6096000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175</TotalTime>
  <Words>241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Algerian</vt:lpstr>
      <vt:lpstr>Bahnschrift Light</vt:lpstr>
      <vt:lpstr>Calibri</vt:lpstr>
      <vt:lpstr>Felix Titling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mdsohagm243@gmail.com</dc:creator>
  <cp:lastModifiedBy>SABUJ</cp:lastModifiedBy>
  <cp:revision>30</cp:revision>
  <dcterms:created xsi:type="dcterms:W3CDTF">2024-09-29T06:41:18Z</dcterms:created>
  <dcterms:modified xsi:type="dcterms:W3CDTF">2024-09-29T19:50:51Z</dcterms:modified>
</cp:coreProperties>
</file>