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8" r:id="rId12"/>
    <p:sldId id="269" r:id="rId13"/>
    <p:sldId id="271" r:id="rId14"/>
    <p:sldId id="272" r:id="rId15"/>
    <p:sldId id="274" r:id="rId16"/>
    <p:sldId id="273" r:id="rId17"/>
    <p:sldId id="275" r:id="rId18"/>
    <p:sldId id="276" r:id="rId19"/>
    <p:sldId id="277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941" autoAdjust="0"/>
  </p:normalViewPr>
  <p:slideViewPr>
    <p:cSldViewPr snapToGrid="0">
      <p:cViewPr varScale="1">
        <p:scale>
          <a:sx n="86" d="100"/>
          <a:sy n="86" d="100"/>
        </p:scale>
        <p:origin x="14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04110-9F9D-4F61-A126-04369FD0EEA2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79A97-5D62-4284-B58E-AE1E4D7142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946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9A97-5D62-4284-B58E-AE1E4D7142D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222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9A97-5D62-4284-B58E-AE1E4D7142D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715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9A97-5D62-4284-B58E-AE1E4D7142D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181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9A97-5D62-4284-B58E-AE1E4D7142D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334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9A97-5D62-4284-B58E-AE1E4D7142D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124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9A97-5D62-4284-B58E-AE1E4D7142D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327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9A97-5D62-4284-B58E-AE1E4D7142D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2073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9A97-5D62-4284-B58E-AE1E4D7142D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221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9A97-5D62-4284-B58E-AE1E4D7142D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175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9A97-5D62-4284-B58E-AE1E4D7142D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2065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Robert von Chester – Arabist und Mathematiker</a:t>
            </a:r>
            <a:r>
              <a:rPr lang="de-DE" baseline="0" dirty="0"/>
              <a:t> – übersetzte mathematische Texte der Araber ins Lateinische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9A97-5D62-4284-B58E-AE1E4D7142D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407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9A97-5D62-4284-B58E-AE1E4D7142D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366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9A97-5D62-4284-B58E-AE1E4D7142D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532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9A97-5D62-4284-B58E-AE1E4D7142D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545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9A97-5D62-4284-B58E-AE1E4D7142D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479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9A97-5D62-4284-B58E-AE1E4D7142D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054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9A97-5D62-4284-B58E-AE1E4D7142D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900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9A97-5D62-4284-B58E-AE1E4D7142D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826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7850-0734-4D52-83EA-DBA6914D4EE7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B51C-6402-43D5-A4E1-7DA3185DEC88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8540-DE48-45C1-A0FA-A6EDF26609FF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5DB-204A-4614-8536-472126F2D96F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5025-FAB4-4B7F-9DF1-6F38C410FA76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D9E0-7333-4DD3-9EB6-E7085930727B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9463-A16F-45FB-994C-2E7323515B5A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1F52-990D-4C67-A4B6-84F418A106EB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76CA-3F6A-4871-965A-3C4B72217FAA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7E5E-66C1-409F-BA1A-1DF55A73040B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B807-8FE8-4722-BCD5-534F309D27A4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32B2-A8BB-473C-9A62-B6C1CC4D562D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02AA-16DB-4223-B1DF-E4F775AA9481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9CBF-917E-4DA9-A90B-EACECBC1AE96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7899-5D39-4135-AC92-3AD2E82B0A90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B03B-2CC5-469E-BC1F-4CDFD653294A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2767-AFA3-4489-8DC3-D3AA7B897891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B3337E-8436-4E4A-846E-61105400141A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gi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Sinus und Kosinus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Daniel </a:t>
            </a:r>
            <a:r>
              <a:rPr lang="de-DE" dirty="0" err="1"/>
              <a:t>Muharemi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2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29384" cy="1400530"/>
          </a:xfrm>
        </p:spPr>
        <p:txBody>
          <a:bodyPr/>
          <a:lstStyle/>
          <a:p>
            <a:r>
              <a:rPr lang="de-DE" dirty="0"/>
              <a:t>Die Vervollständigung durch die Araber</a:t>
            </a:r>
            <a:endParaRPr lang="de-DE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06371" cy="4805082"/>
          </a:xfrm>
        </p:spPr>
        <p:txBody>
          <a:bodyPr>
            <a:normAutofit/>
          </a:bodyPr>
          <a:lstStyle/>
          <a:p>
            <a:r>
              <a:rPr lang="de-DE" dirty="0"/>
              <a:t>Im späten 8.Jahrhundert übernahmen arabische Astronomen </a:t>
            </a:r>
            <a:br>
              <a:rPr lang="de-DE" dirty="0"/>
            </a:br>
            <a:r>
              <a:rPr lang="de-DE" dirty="0"/>
              <a:t>sowohl griechische als auch indische Erkenntnisse</a:t>
            </a:r>
          </a:p>
          <a:p>
            <a:r>
              <a:rPr lang="de-DE" dirty="0"/>
              <a:t>Bis zum Ende des 10. Jahrhunderts hatten sie die grundlegende trigonometrische Funktion vervollständigt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126" y="2426634"/>
            <a:ext cx="2857500" cy="405765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 rot="1378114">
            <a:off x="6256093" y="1088135"/>
            <a:ext cx="152403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119810" y="752755"/>
            <a:ext cx="11430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7" name="Textfeld 6"/>
          <p:cNvSpPr txBox="1"/>
          <p:nvPr/>
        </p:nvSpPr>
        <p:spPr>
          <a:xfrm rot="20565399">
            <a:off x="3997747" y="1003281"/>
            <a:ext cx="137799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19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134" y="1394856"/>
            <a:ext cx="4911578" cy="5020352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de-DE" sz="3900" dirty="0"/>
              <a:t>Wie sieht der Sinus und Cosinus </a:t>
            </a:r>
            <a:r>
              <a:rPr lang="de-DE" sz="3900"/>
              <a:t>heute </a:t>
            </a:r>
            <a:r>
              <a:rPr lang="de-DE" sz="3900" dirty="0"/>
              <a:t>aus?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3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75" y="1996068"/>
            <a:ext cx="3650148" cy="4419140"/>
          </a:xfrm>
          <a:prstGeom prst="rect">
            <a:avLst/>
          </a:prstGeom>
        </p:spPr>
      </p:pic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134" y="1394856"/>
            <a:ext cx="4911578" cy="5020352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de-DE" sz="3900" dirty="0"/>
              <a:t>Wie sieht der Sinus und Cosinus </a:t>
            </a:r>
            <a:r>
              <a:rPr lang="de-DE" sz="3900"/>
              <a:t>heute </a:t>
            </a:r>
            <a:r>
              <a:rPr lang="de-DE" sz="3900" dirty="0"/>
              <a:t>aus?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7134" y="1394856"/>
            <a:ext cx="4911578" cy="5020352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548" y="1993492"/>
            <a:ext cx="3652275" cy="4421715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549" y="1993491"/>
            <a:ext cx="3652276" cy="4421716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548" y="1993491"/>
            <a:ext cx="3652275" cy="4421715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 flipH="1">
            <a:off x="2386362" y="1854820"/>
            <a:ext cx="5577008" cy="20502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3985786" y="3705672"/>
            <a:ext cx="238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sin²(a) + cos²(a) = 1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977823" y="4614308"/>
            <a:ext cx="294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sin(a) = </a:t>
            </a:r>
            <a:r>
              <a:rPr lang="de-DE" u="sng" dirty="0">
                <a:solidFill>
                  <a:srgbClr val="FF0000"/>
                </a:solidFill>
              </a:rPr>
              <a:t>Gegenkathete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5018049" y="4874360"/>
            <a:ext cx="1906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92D050"/>
                </a:solidFill>
              </a:rPr>
              <a:t>Hypotenuse</a:t>
            </a:r>
            <a:endParaRPr lang="de-DE" u="sng" dirty="0">
              <a:solidFill>
                <a:srgbClr val="92D05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3977823" y="5658125"/>
            <a:ext cx="294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cos(a) = </a:t>
            </a:r>
            <a:r>
              <a:rPr lang="de-DE" u="sng" dirty="0">
                <a:solidFill>
                  <a:srgbClr val="00B0F0"/>
                </a:solidFill>
              </a:rPr>
              <a:t>Ankathete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4895388" y="5918177"/>
            <a:ext cx="1906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92D050"/>
                </a:solidFill>
              </a:rPr>
              <a:t>Hypotenuse</a:t>
            </a:r>
            <a:endParaRPr lang="de-DE" u="sng" dirty="0">
              <a:solidFill>
                <a:srgbClr val="92D05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5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75" y="1996068"/>
            <a:ext cx="3650148" cy="4419140"/>
          </a:xfrm>
          <a:prstGeom prst="rect">
            <a:avLst/>
          </a:prstGeom>
        </p:spPr>
      </p:pic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134" y="1394856"/>
            <a:ext cx="4911578" cy="5020352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de-DE" sz="3900" dirty="0"/>
              <a:t>Problemstellung sin(x)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7134" y="1394856"/>
            <a:ext cx="4911578" cy="5020352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548" y="1993492"/>
            <a:ext cx="3652275" cy="4421715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549" y="1993491"/>
            <a:ext cx="3652276" cy="4421716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548" y="1993491"/>
            <a:ext cx="3652275" cy="4421715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 flipH="1">
            <a:off x="2386362" y="1854820"/>
            <a:ext cx="5577008" cy="20502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3985786" y="3705672"/>
            <a:ext cx="238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sin²(a) + cos²(a) = 1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977823" y="4614308"/>
            <a:ext cx="294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sin(a) = </a:t>
            </a:r>
            <a:r>
              <a:rPr lang="de-DE" u="sng" dirty="0">
                <a:solidFill>
                  <a:srgbClr val="FF0000"/>
                </a:solidFill>
              </a:rPr>
              <a:t>Gegenkathete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5018049" y="4874360"/>
            <a:ext cx="1906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92D050"/>
                </a:solidFill>
              </a:rPr>
              <a:t>Hypotenuse</a:t>
            </a:r>
            <a:endParaRPr lang="de-DE" u="sng" dirty="0">
              <a:solidFill>
                <a:srgbClr val="92D05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3977823" y="5658125"/>
            <a:ext cx="294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cos(a) = </a:t>
            </a:r>
            <a:r>
              <a:rPr lang="de-DE" u="sng" dirty="0">
                <a:solidFill>
                  <a:srgbClr val="00B0F0"/>
                </a:solidFill>
              </a:rPr>
              <a:t>Ankathete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4895388" y="5918177"/>
            <a:ext cx="1906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92D050"/>
                </a:solidFill>
              </a:rPr>
              <a:t>Hypotenuse</a:t>
            </a:r>
            <a:endParaRPr lang="de-DE" u="sng" dirty="0">
              <a:solidFill>
                <a:srgbClr val="92D05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8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134" y="1394856"/>
            <a:ext cx="4911578" cy="5020352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de-DE" sz="3900" dirty="0"/>
              <a:t>Lösung Taylorreihe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134" y="1394856"/>
            <a:ext cx="4911578" cy="5020352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025913" y="1940312"/>
            <a:ext cx="349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sin(x)= x -      +      </a:t>
            </a:r>
            <a:r>
              <a:rPr lang="de-DE" dirty="0">
                <a:latin typeface="Georgia" panose="02040502050405020303" pitchFamily="18" charset="0"/>
              </a:rPr>
              <a:t>-         …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2152668" y="1843669"/>
            <a:ext cx="43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x³</a:t>
            </a:r>
            <a:r>
              <a:rPr lang="de-DE" dirty="0"/>
              <a:t> 3!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658733" y="1839952"/>
            <a:ext cx="502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x</a:t>
            </a:r>
            <a:r>
              <a:rPr lang="de-DE" u="sng" dirty="0">
                <a:latin typeface="Georgia" panose="02040502050405020303" pitchFamily="18" charset="0"/>
              </a:rPr>
              <a:t>⁵</a:t>
            </a:r>
            <a:r>
              <a:rPr lang="de-DE" dirty="0">
                <a:latin typeface="Georgia" panose="02040502050405020303" pitchFamily="18" charset="0"/>
              </a:rPr>
              <a:t> </a:t>
            </a:r>
            <a:r>
              <a:rPr lang="de-DE" dirty="0"/>
              <a:t>5!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3143098" y="1822705"/>
            <a:ext cx="617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>
                <a:latin typeface="Georgia" panose="02040502050405020303" pitchFamily="18" charset="0"/>
              </a:rPr>
              <a:t>x⁷</a:t>
            </a:r>
            <a:r>
              <a:rPr lang="de-DE" dirty="0">
                <a:latin typeface="Georgia" panose="02040502050405020303" pitchFamily="18" charset="0"/>
              </a:rPr>
              <a:t> </a:t>
            </a:r>
            <a:r>
              <a:rPr lang="de-DE" dirty="0"/>
              <a:t>7!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1025913" y="3595416"/>
            <a:ext cx="349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cos(x)= 1 -      +      </a:t>
            </a:r>
            <a:r>
              <a:rPr lang="de-DE" dirty="0">
                <a:latin typeface="Georgia" panose="02040502050405020303" pitchFamily="18" charset="0"/>
              </a:rPr>
              <a:t>-         …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2230725" y="3512637"/>
            <a:ext cx="43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x²</a:t>
            </a:r>
            <a:r>
              <a:rPr lang="de-DE" dirty="0"/>
              <a:t> 2!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2736790" y="3508920"/>
            <a:ext cx="502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x</a:t>
            </a:r>
            <a:r>
              <a:rPr lang="de-DE" u="sng" dirty="0">
                <a:latin typeface="Georgia" panose="02040502050405020303" pitchFamily="18" charset="0"/>
              </a:rPr>
              <a:t>⁴</a:t>
            </a:r>
            <a:r>
              <a:rPr lang="de-DE" dirty="0">
                <a:latin typeface="Georgia" panose="02040502050405020303" pitchFamily="18" charset="0"/>
              </a:rPr>
              <a:t> </a:t>
            </a:r>
            <a:r>
              <a:rPr lang="de-DE" dirty="0"/>
              <a:t>4!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3221155" y="3502824"/>
            <a:ext cx="617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>
                <a:latin typeface="Georgia" panose="02040502050405020303" pitchFamily="18" charset="0"/>
              </a:rPr>
              <a:t>x⁶</a:t>
            </a:r>
            <a:r>
              <a:rPr lang="de-DE" dirty="0">
                <a:latin typeface="Georgia" panose="02040502050405020303" pitchFamily="18" charset="0"/>
              </a:rPr>
              <a:t> </a:t>
            </a:r>
            <a:r>
              <a:rPr lang="de-DE" dirty="0"/>
              <a:t>6!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6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/>
      <p:bldP spid="26" grpId="0"/>
      <p:bldP spid="27" grpId="0"/>
      <p:bldP spid="40" grpId="0"/>
      <p:bldP spid="41" grpId="0"/>
      <p:bldP spid="42" grpId="0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134" y="1394856"/>
            <a:ext cx="4911578" cy="5020352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de-DE" sz="3900" dirty="0"/>
              <a:t>Lösung Taylorreihe</a:t>
            </a:r>
            <a:br>
              <a:rPr lang="de-DE" sz="3900" dirty="0"/>
            </a:br>
            <a:r>
              <a:rPr lang="de-DE" sz="3900" dirty="0"/>
              <a:t>mit Horner-Schema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134" y="1394856"/>
            <a:ext cx="4911578" cy="5020352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025913" y="1940312"/>
            <a:ext cx="349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sin(x)= x -      +      </a:t>
            </a:r>
            <a:r>
              <a:rPr lang="de-DE" dirty="0">
                <a:latin typeface="Georgia" panose="02040502050405020303" pitchFamily="18" charset="0"/>
              </a:rPr>
              <a:t>-         …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2152668" y="1843669"/>
            <a:ext cx="43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x³</a:t>
            </a:r>
            <a:r>
              <a:rPr lang="de-DE" dirty="0"/>
              <a:t> 3!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658733" y="1839952"/>
            <a:ext cx="502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x</a:t>
            </a:r>
            <a:r>
              <a:rPr lang="de-DE" u="sng" dirty="0">
                <a:latin typeface="Georgia" panose="02040502050405020303" pitchFamily="18" charset="0"/>
              </a:rPr>
              <a:t>⁵</a:t>
            </a:r>
            <a:r>
              <a:rPr lang="de-DE" dirty="0">
                <a:latin typeface="Georgia" panose="02040502050405020303" pitchFamily="18" charset="0"/>
              </a:rPr>
              <a:t> </a:t>
            </a:r>
            <a:r>
              <a:rPr lang="de-DE" dirty="0"/>
              <a:t>5!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3143098" y="1822705"/>
            <a:ext cx="617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>
                <a:latin typeface="Georgia" panose="02040502050405020303" pitchFamily="18" charset="0"/>
              </a:rPr>
              <a:t>x⁷</a:t>
            </a:r>
            <a:r>
              <a:rPr lang="de-DE" dirty="0">
                <a:latin typeface="Georgia" panose="02040502050405020303" pitchFamily="18" charset="0"/>
              </a:rPr>
              <a:t> </a:t>
            </a:r>
            <a:r>
              <a:rPr lang="de-DE" dirty="0"/>
              <a:t>7!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1025913" y="3595416"/>
            <a:ext cx="349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cos(x)= 1 -      +      </a:t>
            </a:r>
            <a:r>
              <a:rPr lang="de-DE" dirty="0">
                <a:latin typeface="Georgia" panose="02040502050405020303" pitchFamily="18" charset="0"/>
              </a:rPr>
              <a:t>-         …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2230725" y="3512637"/>
            <a:ext cx="43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x²</a:t>
            </a:r>
            <a:r>
              <a:rPr lang="de-DE" dirty="0"/>
              <a:t> 2!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2736790" y="3508920"/>
            <a:ext cx="502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x</a:t>
            </a:r>
            <a:r>
              <a:rPr lang="de-DE" u="sng" dirty="0">
                <a:latin typeface="Georgia" panose="02040502050405020303" pitchFamily="18" charset="0"/>
              </a:rPr>
              <a:t>⁴</a:t>
            </a:r>
            <a:r>
              <a:rPr lang="de-DE" dirty="0">
                <a:latin typeface="Georgia" panose="02040502050405020303" pitchFamily="18" charset="0"/>
              </a:rPr>
              <a:t> </a:t>
            </a:r>
            <a:r>
              <a:rPr lang="de-DE" dirty="0"/>
              <a:t>4!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3221155" y="3502824"/>
            <a:ext cx="617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>
                <a:latin typeface="Georgia" panose="02040502050405020303" pitchFamily="18" charset="0"/>
              </a:rPr>
              <a:t>x⁶</a:t>
            </a:r>
            <a:r>
              <a:rPr lang="de-DE" dirty="0">
                <a:latin typeface="Georgia" panose="02040502050405020303" pitchFamily="18" charset="0"/>
              </a:rPr>
              <a:t> </a:t>
            </a:r>
            <a:r>
              <a:rPr lang="de-DE" dirty="0"/>
              <a:t>6!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033350" y="2583366"/>
            <a:ext cx="470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	 = x ( 1 + x² ( -     + x² (     + x² (-     ))))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065729" y="2486283"/>
            <a:ext cx="617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>
                <a:latin typeface="+mj-lt"/>
              </a:rPr>
              <a:t>1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3!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3887205" y="2482569"/>
            <a:ext cx="50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>
                <a:latin typeface="+mj-lt"/>
              </a:rPr>
              <a:t>1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5!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4824161" y="2512302"/>
            <a:ext cx="50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>
                <a:latin typeface="+mj-lt"/>
              </a:rPr>
              <a:t>1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7!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1025913" y="4207345"/>
            <a:ext cx="471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dirty="0"/>
              <a:t>   = 1 ( 1 + x² ( -     + x² (     + x² (-     ))))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3192109" y="4110262"/>
            <a:ext cx="617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>
                <a:latin typeface="+mj-lt"/>
              </a:rPr>
              <a:t>1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2!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4013585" y="4106548"/>
            <a:ext cx="50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>
                <a:latin typeface="+mj-lt"/>
              </a:rPr>
              <a:t>1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4!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4950541" y="4136281"/>
            <a:ext cx="50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>
                <a:latin typeface="+mj-lt"/>
              </a:rPr>
              <a:t>1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6!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78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/>
      <p:bldP spid="22" grpId="0"/>
      <p:bldP spid="23" grpId="0"/>
      <p:bldP spid="25" grpId="0"/>
      <p:bldP spid="28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134" y="1394856"/>
            <a:ext cx="4911578" cy="5020352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6014112" cy="162232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de-DE" sz="3900" dirty="0"/>
              <a:t>Festen Koeffizienten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134" y="1394856"/>
            <a:ext cx="4911578" cy="5020352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648930" y="1394856"/>
            <a:ext cx="39446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const</a:t>
            </a:r>
            <a:r>
              <a:rPr lang="de-DE" dirty="0"/>
              <a:t> double </a:t>
            </a:r>
            <a:r>
              <a:rPr lang="de-DE" dirty="0" err="1"/>
              <a:t>sin_c</a:t>
            </a:r>
            <a:r>
              <a:rPr lang="de-DE" dirty="0"/>
              <a:t>[10] = {</a:t>
            </a:r>
          </a:p>
          <a:p>
            <a:r>
              <a:rPr lang="de-DE" dirty="0"/>
              <a:t>	-0.00000000000000000822, </a:t>
            </a:r>
            <a:endParaRPr lang="de-DE" dirty="0">
              <a:solidFill>
                <a:srgbClr val="FFC000"/>
              </a:solidFill>
            </a:endParaRPr>
          </a:p>
          <a:p>
            <a:r>
              <a:rPr lang="de-DE" dirty="0"/>
              <a:t>	 0.00000000000000281145, </a:t>
            </a:r>
            <a:endParaRPr lang="de-DE" dirty="0">
              <a:solidFill>
                <a:srgbClr val="FFC000"/>
              </a:solidFill>
            </a:endParaRPr>
          </a:p>
          <a:p>
            <a:r>
              <a:rPr lang="de-DE" dirty="0"/>
              <a:t>	-0.00000000000076471637, </a:t>
            </a:r>
            <a:endParaRPr lang="de-DE" dirty="0">
              <a:solidFill>
                <a:srgbClr val="FFC000"/>
              </a:solidFill>
            </a:endParaRPr>
          </a:p>
          <a:p>
            <a:r>
              <a:rPr lang="de-DE" dirty="0"/>
              <a:t>	 0.00000000016059043836, </a:t>
            </a:r>
            <a:endParaRPr lang="de-DE" dirty="0">
              <a:solidFill>
                <a:srgbClr val="FFC000"/>
              </a:solidFill>
            </a:endParaRPr>
          </a:p>
          <a:p>
            <a:r>
              <a:rPr lang="de-DE" dirty="0"/>
              <a:t>	-0.00000002505210838544, </a:t>
            </a:r>
            <a:endParaRPr lang="de-DE" dirty="0">
              <a:solidFill>
                <a:srgbClr val="FFC000"/>
              </a:solidFill>
            </a:endParaRPr>
          </a:p>
          <a:p>
            <a:r>
              <a:rPr lang="de-DE" dirty="0"/>
              <a:t>	 0.00000275573192239858, 	   </a:t>
            </a:r>
          </a:p>
          <a:p>
            <a:r>
              <a:rPr lang="de-DE" dirty="0"/>
              <a:t>	-0.00019841269841269841, 	  </a:t>
            </a:r>
          </a:p>
          <a:p>
            <a:r>
              <a:rPr lang="de-DE" dirty="0"/>
              <a:t>	 0.00833333333333333333, </a:t>
            </a:r>
          </a:p>
          <a:p>
            <a:r>
              <a:rPr lang="de-DE" dirty="0"/>
              <a:t>	-0.16666666666666666666, </a:t>
            </a:r>
          </a:p>
          <a:p>
            <a:r>
              <a:rPr lang="de-DE" dirty="0"/>
              <a:t>	 1.0};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4520972" y="3821153"/>
            <a:ext cx="617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>
                <a:latin typeface="+mj-lt"/>
              </a:rPr>
              <a:t>1</a:t>
            </a:r>
            <a:endParaRPr lang="de-DE" sz="1400" dirty="0">
              <a:latin typeface="+mj-lt"/>
            </a:endParaRPr>
          </a:p>
          <a:p>
            <a:r>
              <a:rPr lang="de-DE" sz="1400" dirty="0">
                <a:latin typeface="+mj-lt"/>
              </a:rPr>
              <a:t>3!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4125951" y="4082763"/>
            <a:ext cx="39502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4517257" y="3226426"/>
            <a:ext cx="617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>
                <a:latin typeface="+mj-lt"/>
              </a:rPr>
              <a:t>1</a:t>
            </a:r>
            <a:endParaRPr lang="de-DE" sz="1400" dirty="0">
              <a:latin typeface="+mj-lt"/>
            </a:endParaRPr>
          </a:p>
          <a:p>
            <a:r>
              <a:rPr lang="de-DE" sz="1400" dirty="0">
                <a:latin typeface="+mj-lt"/>
              </a:rPr>
              <a:t>7!</a:t>
            </a:r>
          </a:p>
        </p:txBody>
      </p:sp>
      <p:cxnSp>
        <p:nvCxnSpPr>
          <p:cNvPr id="38" name="Gerade Verbindung mit Pfeil 37"/>
          <p:cNvCxnSpPr/>
          <p:nvPr/>
        </p:nvCxnSpPr>
        <p:spPr>
          <a:xfrm>
            <a:off x="4122236" y="3488036"/>
            <a:ext cx="39502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4524693" y="2676301"/>
            <a:ext cx="617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>
                <a:latin typeface="+mj-lt"/>
              </a:rPr>
              <a:t>1</a:t>
            </a:r>
            <a:endParaRPr lang="de-DE" sz="1400" dirty="0">
              <a:latin typeface="+mj-lt"/>
            </a:endParaRPr>
          </a:p>
          <a:p>
            <a:r>
              <a:rPr lang="de-DE" sz="1400" dirty="0">
                <a:latin typeface="+mj-lt"/>
              </a:rPr>
              <a:t>11!</a:t>
            </a:r>
          </a:p>
        </p:txBody>
      </p:sp>
      <p:cxnSp>
        <p:nvCxnSpPr>
          <p:cNvPr id="40" name="Gerade Verbindung mit Pfeil 39"/>
          <p:cNvCxnSpPr/>
          <p:nvPr/>
        </p:nvCxnSpPr>
        <p:spPr>
          <a:xfrm>
            <a:off x="4129672" y="2937911"/>
            <a:ext cx="39502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4535845" y="2141043"/>
            <a:ext cx="617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>
                <a:latin typeface="+mj-lt"/>
              </a:rPr>
              <a:t>1</a:t>
            </a:r>
            <a:endParaRPr lang="de-DE" sz="1400" dirty="0">
              <a:latin typeface="+mj-lt"/>
            </a:endParaRPr>
          </a:p>
          <a:p>
            <a:r>
              <a:rPr lang="de-DE" sz="1400" dirty="0">
                <a:latin typeface="+mj-lt"/>
              </a:rPr>
              <a:t>15!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>
            <a:off x="4140824" y="2402653"/>
            <a:ext cx="39502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4546996" y="1594632"/>
            <a:ext cx="617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>
                <a:latin typeface="+mj-lt"/>
              </a:rPr>
              <a:t>1</a:t>
            </a:r>
            <a:endParaRPr lang="de-DE" sz="1400" dirty="0">
              <a:latin typeface="+mj-lt"/>
            </a:endParaRPr>
          </a:p>
          <a:p>
            <a:r>
              <a:rPr lang="de-DE" sz="1400" dirty="0">
                <a:latin typeface="+mj-lt"/>
              </a:rPr>
              <a:t>19!</a:t>
            </a:r>
          </a:p>
        </p:txBody>
      </p:sp>
      <p:cxnSp>
        <p:nvCxnSpPr>
          <p:cNvPr id="44" name="Gerade Verbindung mit Pfeil 43"/>
          <p:cNvCxnSpPr/>
          <p:nvPr/>
        </p:nvCxnSpPr>
        <p:spPr>
          <a:xfrm>
            <a:off x="4151975" y="1856242"/>
            <a:ext cx="39502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0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0" grpId="0"/>
      <p:bldP spid="37" grpId="0"/>
      <p:bldP spid="39" grpId="0"/>
      <p:bldP spid="41" grpId="0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134" y="1394856"/>
            <a:ext cx="4911578" cy="5020352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6014112" cy="162232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de-DE" sz="3900" dirty="0"/>
              <a:t>Verschiebung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134" y="1394856"/>
            <a:ext cx="4911578" cy="5020352"/>
          </a:xfrm>
          <a:prstGeom prst="rect">
            <a:avLst/>
          </a:prstGeom>
        </p:spPr>
      </p:pic>
      <p:sp>
        <p:nvSpPr>
          <p:cNvPr id="21" name="Inhaltsplatzhalter 5"/>
          <p:cNvSpPr>
            <a:spLocks noGrp="1"/>
          </p:cNvSpPr>
          <p:nvPr>
            <p:ph idx="1"/>
          </p:nvPr>
        </p:nvSpPr>
        <p:spPr>
          <a:xfrm>
            <a:off x="1103313" y="2052918"/>
            <a:ext cx="5559730" cy="4195481"/>
          </a:xfrm>
        </p:spPr>
        <p:txBody>
          <a:bodyPr/>
          <a:lstStyle/>
          <a:p>
            <a:r>
              <a:rPr lang="de-DE" dirty="0"/>
              <a:t>x = 11</a:t>
            </a:r>
          </a:p>
          <a:p>
            <a:r>
              <a:rPr lang="de-DE" dirty="0"/>
              <a:t>g = x * ( 1/     ) -&gt; 		Anzahl        in x</a:t>
            </a:r>
          </a:p>
          <a:p>
            <a:endParaRPr lang="de-DE" dirty="0"/>
          </a:p>
          <a:p>
            <a:r>
              <a:rPr lang="de-DE" dirty="0"/>
              <a:t>x – g * </a:t>
            </a:r>
          </a:p>
          <a:p>
            <a:r>
              <a:rPr lang="de-DE" dirty="0"/>
              <a:t>11 – 7 *      = 4.425712436 * 10  ³</a:t>
            </a:r>
          </a:p>
          <a:p>
            <a:endParaRPr lang="de-DE" dirty="0"/>
          </a:p>
          <a:p>
            <a:r>
              <a:rPr lang="de-DE" dirty="0"/>
              <a:t>Leider ungenau weil    mehr als 16 Kommastellen hat</a:t>
            </a:r>
          </a:p>
          <a:p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2318784" y="3297045"/>
            <a:ext cx="617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u="sng" dirty="0"/>
              <a:t>π</a:t>
            </a:r>
            <a:endParaRPr lang="de-DE" sz="1400" u="sng" dirty="0">
              <a:latin typeface="+mj-lt"/>
            </a:endParaRPr>
          </a:p>
          <a:p>
            <a:r>
              <a:rPr lang="de-DE" sz="1400" dirty="0">
                <a:latin typeface="+mj-lt"/>
              </a:rPr>
              <a:t>2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333476" y="2423941"/>
            <a:ext cx="617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u="sng" dirty="0"/>
              <a:t>π</a:t>
            </a:r>
            <a:endParaRPr lang="de-DE" sz="1400" u="sng" dirty="0">
              <a:latin typeface="+mj-lt"/>
            </a:endParaRPr>
          </a:p>
          <a:p>
            <a:r>
              <a:rPr lang="de-DE" sz="1400" dirty="0">
                <a:latin typeface="+mj-lt"/>
              </a:rPr>
              <a:t>2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828178" y="2407212"/>
            <a:ext cx="617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u="sng" dirty="0"/>
              <a:t>π</a:t>
            </a:r>
            <a:endParaRPr lang="de-DE" sz="1400" u="sng" dirty="0">
              <a:latin typeface="+mj-lt"/>
            </a:endParaRPr>
          </a:p>
          <a:p>
            <a:r>
              <a:rPr lang="de-DE" sz="1400" dirty="0">
                <a:latin typeface="+mj-lt"/>
              </a:rPr>
              <a:t>2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491920" y="3654573"/>
            <a:ext cx="617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u="sng" dirty="0"/>
              <a:t>π</a:t>
            </a:r>
            <a:endParaRPr lang="de-DE" sz="1400" u="sng" dirty="0">
              <a:latin typeface="+mj-lt"/>
            </a:endParaRPr>
          </a:p>
          <a:p>
            <a:r>
              <a:rPr lang="de-DE" sz="1400" dirty="0">
                <a:latin typeface="+mj-lt"/>
              </a:rPr>
              <a:t>2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5073804" y="3898322"/>
            <a:ext cx="10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4038222" y="4598709"/>
            <a:ext cx="617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u="sng" dirty="0"/>
              <a:t>π</a:t>
            </a:r>
            <a:endParaRPr lang="de-DE" sz="1400" u="sng" dirty="0">
              <a:latin typeface="+mj-lt"/>
            </a:endParaRPr>
          </a:p>
          <a:p>
            <a:r>
              <a:rPr lang="de-DE" sz="1400" dirty="0">
                <a:latin typeface="+mj-lt"/>
              </a:rPr>
              <a:t>2</a:t>
            </a:r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6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134" y="1394856"/>
            <a:ext cx="4911578" cy="5020352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6014112" cy="162232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de-DE" sz="3900" dirty="0"/>
              <a:t>Doppelte Genauigkeit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134" y="1394856"/>
            <a:ext cx="4911578" cy="5020352"/>
          </a:xfrm>
          <a:prstGeom prst="rect">
            <a:avLst/>
          </a:prstGeom>
        </p:spPr>
      </p:pic>
      <p:sp>
        <p:nvSpPr>
          <p:cNvPr id="21" name="Inhaltsplatzhalter 5"/>
          <p:cNvSpPr>
            <a:spLocks noGrp="1"/>
          </p:cNvSpPr>
          <p:nvPr>
            <p:ph idx="1"/>
          </p:nvPr>
        </p:nvSpPr>
        <p:spPr>
          <a:xfrm>
            <a:off x="1103313" y="2052918"/>
            <a:ext cx="5559730" cy="4195481"/>
          </a:xfrm>
        </p:spPr>
        <p:txBody>
          <a:bodyPr/>
          <a:lstStyle/>
          <a:p>
            <a:r>
              <a:rPr lang="de-DE" dirty="0"/>
              <a:t>c1 = </a:t>
            </a:r>
            <a:r>
              <a:rPr lang="de-DE" dirty="0">
                <a:solidFill>
                  <a:srgbClr val="FFC000"/>
                </a:solidFill>
              </a:rPr>
              <a:t>1,5707…………….</a:t>
            </a:r>
            <a:r>
              <a:rPr lang="de-DE" dirty="0"/>
              <a:t>|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………………..</a:t>
            </a:r>
          </a:p>
          <a:p>
            <a:endParaRPr lang="de-DE" dirty="0">
              <a:solidFill>
                <a:srgbClr val="FF0000"/>
              </a:solidFill>
            </a:endParaRPr>
          </a:p>
          <a:p>
            <a:endParaRPr lang="de-DE" dirty="0">
              <a:solidFill>
                <a:srgbClr val="FF0000"/>
              </a:solidFill>
            </a:endParaRPr>
          </a:p>
          <a:p>
            <a:r>
              <a:rPr lang="de-DE" dirty="0"/>
              <a:t>c2 =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0,00000000000|…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rest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……………</a:t>
            </a:r>
          </a:p>
          <a:p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dirty="0"/>
              <a:t>( x – g * c1 ) 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de-DE" dirty="0"/>
          </a:p>
        </p:txBody>
      </p:sp>
      <p:sp>
        <p:nvSpPr>
          <p:cNvPr id="4" name="Geschweifte Klammer links 3"/>
          <p:cNvSpPr/>
          <p:nvPr/>
        </p:nvSpPr>
        <p:spPr>
          <a:xfrm rot="16200000">
            <a:off x="3110320" y="1477636"/>
            <a:ext cx="285100" cy="2080700"/>
          </a:xfrm>
          <a:prstGeom prst="leftBrac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2708711" y="2657559"/>
            <a:ext cx="1107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C000"/>
                </a:solidFill>
                <a:latin typeface="+mj-lt"/>
              </a:rPr>
              <a:t>16 Stellen</a:t>
            </a:r>
          </a:p>
        </p:txBody>
      </p:sp>
      <p:sp>
        <p:nvSpPr>
          <p:cNvPr id="33" name="Geschweifte Klammer links 32"/>
          <p:cNvSpPr/>
          <p:nvPr/>
        </p:nvSpPr>
        <p:spPr>
          <a:xfrm rot="16200000">
            <a:off x="5165739" y="1661130"/>
            <a:ext cx="285100" cy="1738975"/>
          </a:xfrm>
          <a:prstGeom prst="leftBrac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mit Pfeil 34"/>
          <p:cNvCxnSpPr/>
          <p:nvPr/>
        </p:nvCxnSpPr>
        <p:spPr>
          <a:xfrm flipH="1">
            <a:off x="4745467" y="2668268"/>
            <a:ext cx="535704" cy="576737"/>
          </a:xfrm>
          <a:prstGeom prst="straightConnector1">
            <a:avLst/>
          </a:prstGeom>
          <a:ln w="571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3030527" y="4237535"/>
            <a:ext cx="198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 g * c2</a:t>
            </a:r>
          </a:p>
        </p:txBody>
      </p:sp>
      <p:sp>
        <p:nvSpPr>
          <p:cNvPr id="40" name="Foliennummernplatzhalt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59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4" grpId="0" animBg="1"/>
      <p:bldP spid="16" grpId="0"/>
      <p:bldP spid="33" grpId="0" animBg="1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Entwicklung Taylorreihe</a:t>
            </a:r>
          </a:p>
          <a:p>
            <a:r>
              <a:rPr lang="de-DE" dirty="0"/>
              <a:t>Horner-Schema (um große Exponenten zu verhindern)</a:t>
            </a:r>
          </a:p>
          <a:p>
            <a:r>
              <a:rPr lang="de-DE" dirty="0"/>
              <a:t>Feste Koeffizienten (Vorberechnung von 1 / n-Fakultät)</a:t>
            </a:r>
          </a:p>
          <a:p>
            <a:r>
              <a:rPr lang="de-DE" dirty="0"/>
              <a:t>Verschiebung – Rest</a:t>
            </a:r>
          </a:p>
          <a:p>
            <a:r>
              <a:rPr lang="de-DE" dirty="0"/>
              <a:t>Verwende Cosinus wenn x &gt; 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995747" y="3635299"/>
            <a:ext cx="80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u="sng" dirty="0"/>
              <a:t>π</a:t>
            </a:r>
            <a:br>
              <a:rPr lang="de-DE" dirty="0"/>
            </a:br>
            <a:r>
              <a:rPr lang="de-DE" dirty="0"/>
              <a:t>4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21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1349298"/>
            <a:ext cx="8946541" cy="4899102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Einführung</a:t>
            </a:r>
          </a:p>
          <a:p>
            <a:pPr lvl="1"/>
            <a:r>
              <a:rPr lang="de-DE" dirty="0"/>
              <a:t>Etymologie – von der Bogensehne zur Tasche</a:t>
            </a:r>
          </a:p>
          <a:p>
            <a:pPr lvl="1"/>
            <a:r>
              <a:rPr lang="de-DE" dirty="0"/>
              <a:t>Wer fand nun den Sinus und Cosinus?</a:t>
            </a:r>
          </a:p>
          <a:p>
            <a:pPr lvl="1"/>
            <a:r>
              <a:rPr lang="de-DE" dirty="0"/>
              <a:t>Geometrische Sehnen</a:t>
            </a:r>
          </a:p>
          <a:p>
            <a:pPr lvl="1"/>
            <a:r>
              <a:rPr lang="de-DE" dirty="0"/>
              <a:t>Sinustrigonometrie der Inder</a:t>
            </a:r>
          </a:p>
          <a:p>
            <a:pPr lvl="1"/>
            <a:r>
              <a:rPr lang="de-DE" dirty="0"/>
              <a:t>Die Vervollständigung durch die Araber</a:t>
            </a:r>
          </a:p>
          <a:p>
            <a:r>
              <a:rPr lang="de-DE" dirty="0"/>
              <a:t>Wie sieht der Sinus und Cosinus heute aus?</a:t>
            </a:r>
          </a:p>
          <a:p>
            <a:r>
              <a:rPr lang="de-DE" dirty="0"/>
              <a:t>Problemstellung sin(x)</a:t>
            </a:r>
          </a:p>
          <a:p>
            <a:pPr lvl="1"/>
            <a:r>
              <a:rPr lang="de-DE" dirty="0"/>
              <a:t>Lösung Taylorreihe</a:t>
            </a:r>
          </a:p>
          <a:p>
            <a:pPr lvl="1"/>
            <a:r>
              <a:rPr lang="de-DE" dirty="0"/>
              <a:t>Lösung Taylorreihe mit Horner-Schema</a:t>
            </a:r>
          </a:p>
          <a:p>
            <a:pPr lvl="1"/>
            <a:r>
              <a:rPr lang="de-DE" dirty="0"/>
              <a:t>Feste Koeffizienten</a:t>
            </a:r>
          </a:p>
          <a:p>
            <a:pPr lvl="1"/>
            <a:r>
              <a:rPr lang="de-DE" dirty="0"/>
              <a:t>Verschiebung</a:t>
            </a:r>
          </a:p>
          <a:p>
            <a:pPr lvl="1"/>
            <a:r>
              <a:rPr lang="de-DE" dirty="0"/>
              <a:t>Doppelte Genauigkeit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42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29384" cy="1400530"/>
          </a:xfrm>
        </p:spPr>
        <p:txBody>
          <a:bodyPr/>
          <a:lstStyle/>
          <a:p>
            <a:r>
              <a:rPr lang="de-DE" dirty="0"/>
              <a:t>Quellen</a:t>
            </a:r>
            <a:endParaRPr lang="de-DE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06371" cy="4805082"/>
          </a:xfrm>
        </p:spPr>
        <p:txBody>
          <a:bodyPr>
            <a:normAutofit/>
          </a:bodyPr>
          <a:lstStyle/>
          <a:p>
            <a:r>
              <a:rPr lang="de-DE" b="1" dirty="0"/>
              <a:t>Technik im Überblick: die bedeutendsten Daten, Fakten, Ereignisse und Personen</a:t>
            </a:r>
            <a:r>
              <a:rPr lang="de-DE" dirty="0"/>
              <a:t> (von Florian </a:t>
            </a:r>
            <a:r>
              <a:rPr lang="de-DE" dirty="0" err="1"/>
              <a:t>Breitsameter,Mike</a:t>
            </a:r>
            <a:r>
              <a:rPr lang="de-DE" dirty="0"/>
              <a:t> </a:t>
            </a:r>
            <a:r>
              <a:rPr lang="de-DE" dirty="0" err="1"/>
              <a:t>Hillenbrand,Andreas</a:t>
            </a:r>
            <a:r>
              <a:rPr lang="de-DE" dirty="0"/>
              <a:t> </a:t>
            </a:r>
            <a:r>
              <a:rPr lang="de-DE" dirty="0" err="1"/>
              <a:t>Burgwitz</a:t>
            </a:r>
            <a:r>
              <a:rPr lang="de-DE" dirty="0"/>
              <a:t>)</a:t>
            </a:r>
          </a:p>
          <a:p>
            <a:r>
              <a:rPr lang="de-DE" b="1" dirty="0"/>
              <a:t>Im Haus der Weisheit: Die arabischen Wissenschaften als Fundament unserer Kultur (</a:t>
            </a:r>
            <a:r>
              <a:rPr lang="de-DE" dirty="0"/>
              <a:t>von Jim al-Khalili</a:t>
            </a:r>
            <a:r>
              <a:rPr lang="de-DE" b="1" dirty="0"/>
              <a:t>)</a:t>
            </a:r>
          </a:p>
          <a:p>
            <a:r>
              <a:rPr lang="de-DE" b="1" dirty="0"/>
              <a:t>6000 Jahre Mathematik: Eine kulturgeschichtliche Zeitreise - 1. Von den (</a:t>
            </a:r>
            <a:r>
              <a:rPr lang="de-DE" dirty="0"/>
              <a:t>von Hans </a:t>
            </a:r>
            <a:r>
              <a:rPr lang="de-DE" dirty="0" err="1"/>
              <a:t>Wußing</a:t>
            </a:r>
            <a:r>
              <a:rPr lang="de-DE" b="1" dirty="0"/>
              <a:t>)</a:t>
            </a:r>
          </a:p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09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Etymologie – von der Bogensehne zur Tasche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79881" cy="4805082"/>
          </a:xfrm>
        </p:spPr>
        <p:txBody>
          <a:bodyPr/>
          <a:lstStyle/>
          <a:p>
            <a:r>
              <a:rPr lang="de-DE" dirty="0"/>
              <a:t>Erste Übersetzung ins Lateinische war</a:t>
            </a:r>
            <a:br>
              <a:rPr lang="de-DE" dirty="0"/>
            </a:br>
            <a:r>
              <a:rPr lang="de-DE" dirty="0"/>
              <a:t>Robert von Chester, 1145 (danach Gerard von Cremona)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Ursprung beginnt bei dem hinduistischen Sanskrit-Wort </a:t>
            </a:r>
            <a:br>
              <a:rPr lang="de-DE" dirty="0"/>
            </a:br>
            <a:r>
              <a:rPr lang="de-DE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jya-ardha</a:t>
            </a:r>
            <a:r>
              <a:rPr lang="de-DE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= „die halbe Bogensehne“</a:t>
            </a:r>
            <a:br>
              <a:rPr lang="de-DE" b="1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br>
              <a:rPr lang="de-DE" b="1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de-DE" dirty="0"/>
              <a:t>(Indische Mathematiker kürzten es ab in </a:t>
            </a:r>
            <a:r>
              <a:rPr lang="de-DE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jiva</a:t>
            </a:r>
            <a:r>
              <a:rPr lang="de-DE" dirty="0"/>
              <a:t>)</a:t>
            </a:r>
          </a:p>
          <a:p>
            <a:endParaRPr lang="de-DE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dirty="0"/>
              <a:t> Später lautete es in Arabischen Umschriften </a:t>
            </a:r>
            <a:br>
              <a:rPr lang="de-DE" dirty="0"/>
            </a:br>
            <a:r>
              <a:rPr lang="de-DE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jiba</a:t>
            </a:r>
            <a:endParaRPr lang="de-DE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1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Etymologie – von der Bogensehne zur Tasche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79881" cy="4805082"/>
          </a:xfrm>
        </p:spPr>
        <p:txBody>
          <a:bodyPr>
            <a:normAutofit/>
          </a:bodyPr>
          <a:lstStyle/>
          <a:p>
            <a:r>
              <a:rPr lang="de-DE" dirty="0"/>
              <a:t>Robert von Chester übersetze die Arabischen Umschriften</a:t>
            </a:r>
          </a:p>
          <a:p>
            <a:endParaRPr lang="de-DE" dirty="0"/>
          </a:p>
          <a:p>
            <a:r>
              <a:rPr lang="de-DE" dirty="0"/>
              <a:t>Leider lies Robert das Wort </a:t>
            </a:r>
            <a:r>
              <a:rPr lang="de-DE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„</a:t>
            </a:r>
            <a:r>
              <a:rPr lang="de-DE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jiba</a:t>
            </a:r>
            <a:r>
              <a:rPr lang="de-DE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“</a:t>
            </a:r>
            <a:r>
              <a:rPr lang="de-DE" dirty="0"/>
              <a:t> fälschlich mit </a:t>
            </a:r>
            <a:r>
              <a:rPr lang="de-DE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„</a:t>
            </a:r>
            <a:r>
              <a:rPr lang="de-DE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jayb</a:t>
            </a:r>
            <a:r>
              <a:rPr lang="de-DE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“ </a:t>
            </a:r>
            <a:r>
              <a:rPr lang="de-DE" dirty="0"/>
              <a:t>ab</a:t>
            </a:r>
          </a:p>
          <a:p>
            <a:r>
              <a:rPr lang="de-DE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jayb</a:t>
            </a:r>
            <a:r>
              <a:rPr lang="de-DE" dirty="0"/>
              <a:t> = Tasche (im arabischen)</a:t>
            </a:r>
          </a:p>
          <a:p>
            <a:endParaRPr lang="de-DE" dirty="0"/>
          </a:p>
          <a:p>
            <a:r>
              <a:rPr lang="de-DE" dirty="0"/>
              <a:t>Verwendete in Latein das einfach Wort für Tasche</a:t>
            </a:r>
            <a:br>
              <a:rPr lang="de-DE" dirty="0"/>
            </a:br>
            <a:r>
              <a:rPr lang="de-DE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sinus</a:t>
            </a:r>
            <a:r>
              <a:rPr lang="de-DE" dirty="0"/>
              <a:t> =  Tasche (im lateinischen)</a:t>
            </a:r>
          </a:p>
          <a:p>
            <a:endParaRPr lang="de-DE" dirty="0"/>
          </a:p>
          <a:p>
            <a:r>
              <a:rPr lang="de-DE" dirty="0"/>
              <a:t>Demnach ist die Übersetzung für Sinus </a:t>
            </a:r>
            <a:r>
              <a:rPr lang="de-DE" b="1" dirty="0">
                <a:solidFill>
                  <a:srgbClr val="C00000"/>
                </a:solidFill>
              </a:rPr>
              <a:t>nicht wirklich</a:t>
            </a:r>
            <a:br>
              <a:rPr lang="de-DE" dirty="0"/>
            </a:br>
            <a:r>
              <a:rPr lang="de-DE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Bogen, Krümmung, Bucht…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7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29384" cy="1400530"/>
          </a:xfrm>
        </p:spPr>
        <p:txBody>
          <a:bodyPr/>
          <a:lstStyle/>
          <a:p>
            <a:r>
              <a:rPr lang="de-DE" dirty="0"/>
              <a:t>Wer fand nun den Sinus und Kosinus?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3" y="2052918"/>
            <a:ext cx="7690168" cy="4805082"/>
          </a:xfrm>
        </p:spPr>
        <p:txBody>
          <a:bodyPr>
            <a:normAutofit/>
          </a:bodyPr>
          <a:lstStyle/>
          <a:p>
            <a:r>
              <a:rPr lang="de-DE" dirty="0"/>
              <a:t>Einer Quelle zur Folge</a:t>
            </a:r>
            <a:b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Albatanius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(latinisiert) bzw. Al-Battani </a:t>
            </a:r>
            <a:b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ca. im 8. Jahrhundert</a:t>
            </a:r>
          </a:p>
          <a:p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dirty="0"/>
              <a:t>Arabischer Gelehrter und galt in seiner Zeit als größter Astronom im Nahen Osten</a:t>
            </a:r>
          </a:p>
          <a:p>
            <a:endParaRPr lang="de-DE" dirty="0"/>
          </a:p>
          <a:p>
            <a:r>
              <a:rPr lang="de-DE" dirty="0"/>
              <a:t>Vermittelte die Grundlagen der Indischen Mathematik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488" y="2052918"/>
            <a:ext cx="2857500" cy="405765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29384" cy="1400530"/>
          </a:xfrm>
        </p:spPr>
        <p:txBody>
          <a:bodyPr/>
          <a:lstStyle/>
          <a:p>
            <a:r>
              <a:rPr lang="de-DE" dirty="0"/>
              <a:t>Wer fand nun den Sinus und Kosinus?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3" y="2052918"/>
            <a:ext cx="7690168" cy="4805082"/>
          </a:xfrm>
        </p:spPr>
        <p:txBody>
          <a:bodyPr>
            <a:normAutofit/>
          </a:bodyPr>
          <a:lstStyle/>
          <a:p>
            <a:r>
              <a:rPr lang="de-DE" dirty="0"/>
              <a:t>Berechnete die Länge des Sonnenjahrs bis auf 2 Min. genau (auf 365 Tage, 5 Stunden, 46 Min und 24 Sek)</a:t>
            </a:r>
          </a:p>
          <a:p>
            <a:endParaRPr lang="de-DE" dirty="0"/>
          </a:p>
          <a:p>
            <a:r>
              <a:rPr lang="de-DE" dirty="0"/>
              <a:t>In der Trigonometrie gebraucht er als erster den Sinus anstatt der geometrischen Sehnen</a:t>
            </a:r>
          </a:p>
          <a:p>
            <a:endParaRPr lang="de-DE" dirty="0"/>
          </a:p>
          <a:p>
            <a:r>
              <a:rPr lang="de-DE" dirty="0"/>
              <a:t>Er fand und bewies als erster den Sinussatz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488" y="2052918"/>
            <a:ext cx="2857500" cy="405765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361" y="4360609"/>
            <a:ext cx="1931952" cy="581781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82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29384" cy="1400530"/>
          </a:xfrm>
        </p:spPr>
        <p:txBody>
          <a:bodyPr/>
          <a:lstStyle/>
          <a:p>
            <a:r>
              <a:rPr lang="de-DE" dirty="0"/>
              <a:t>Geometrische Sehnen</a:t>
            </a:r>
            <a:endParaRPr lang="de-DE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06371" cy="4805082"/>
          </a:xfrm>
        </p:spPr>
        <p:txBody>
          <a:bodyPr>
            <a:normAutofit/>
          </a:bodyPr>
          <a:lstStyle/>
          <a:p>
            <a:r>
              <a:rPr lang="de-DE" dirty="0"/>
              <a:t>Historische Alternative zum Sinus/Kosinus:</a:t>
            </a:r>
            <a:br>
              <a:rPr lang="de-DE" dirty="0"/>
            </a:br>
            <a:r>
              <a:rPr lang="de-DE" dirty="0"/>
              <a:t>Geometrische Sehnen in der Antike</a:t>
            </a:r>
          </a:p>
          <a:p>
            <a:endParaRPr lang="de-DE" dirty="0"/>
          </a:p>
          <a:p>
            <a:r>
              <a:rPr lang="de-DE" dirty="0"/>
              <a:t>Idee wurde von den Griechen gefördert</a:t>
            </a:r>
          </a:p>
          <a:p>
            <a:endParaRPr lang="de-DE" dirty="0"/>
          </a:p>
          <a:p>
            <a:r>
              <a:rPr lang="de-DE" dirty="0" err="1"/>
              <a:t>Hipparchos</a:t>
            </a:r>
            <a:r>
              <a:rPr lang="de-DE" dirty="0"/>
              <a:t> von Nicäa zwischen </a:t>
            </a:r>
            <a:br>
              <a:rPr lang="de-DE" dirty="0"/>
            </a:br>
            <a:r>
              <a:rPr lang="de-DE" dirty="0"/>
              <a:t>2 – 1 Jahrhundert v.Chr.</a:t>
            </a:r>
          </a:p>
          <a:p>
            <a:endParaRPr lang="de-DE" dirty="0"/>
          </a:p>
          <a:p>
            <a:r>
              <a:rPr lang="de-DE" dirty="0"/>
              <a:t>Entwickelte die trigonometrische Tafel (= auch Sehnentafel)</a:t>
            </a:r>
            <a:br>
              <a:rPr lang="de-DE" dirty="0"/>
            </a:br>
            <a:r>
              <a:rPr lang="de-DE" dirty="0"/>
              <a:t>Winkel enthielten Länge der ihm gegenüberliegenden Sekante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098" y="1663682"/>
            <a:ext cx="4008858" cy="359789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098" y="1663682"/>
            <a:ext cx="4008858" cy="359789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0096" y="1663681"/>
            <a:ext cx="4008859" cy="3597893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0095" y="1663681"/>
            <a:ext cx="4008860" cy="3597894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0095" y="1663681"/>
            <a:ext cx="4008860" cy="3597894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0093" y="1663681"/>
            <a:ext cx="4008861" cy="3597895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3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29384" cy="1400530"/>
          </a:xfrm>
        </p:spPr>
        <p:txBody>
          <a:bodyPr/>
          <a:lstStyle/>
          <a:p>
            <a:r>
              <a:rPr lang="de-DE" dirty="0"/>
              <a:t>Sinustrigonometrie der Inder</a:t>
            </a:r>
            <a:endParaRPr lang="de-DE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06371" cy="4805082"/>
          </a:xfrm>
        </p:spPr>
        <p:txBody>
          <a:bodyPr>
            <a:normAutofit/>
          </a:bodyPr>
          <a:lstStyle/>
          <a:p>
            <a:r>
              <a:rPr lang="de-DE" dirty="0"/>
              <a:t>Ungefähr zur selben Zeit entwickelten die Inder</a:t>
            </a:r>
            <a:br>
              <a:rPr lang="de-DE" dirty="0"/>
            </a:br>
            <a:r>
              <a:rPr lang="de-DE" dirty="0"/>
              <a:t>eine Umgestaltung der Sehnengeometrie zur Sinustrigonometrie</a:t>
            </a:r>
          </a:p>
          <a:p>
            <a:endParaRPr lang="de-DE" dirty="0"/>
          </a:p>
          <a:p>
            <a:r>
              <a:rPr lang="de-DE" dirty="0"/>
              <a:t>Manuskripte zeigen den verwendeten Sinus im 4. / 5. Jahrhundert</a:t>
            </a:r>
            <a:br>
              <a:rPr lang="de-DE" dirty="0"/>
            </a:b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1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29384" cy="1400530"/>
          </a:xfrm>
        </p:spPr>
        <p:txBody>
          <a:bodyPr/>
          <a:lstStyle/>
          <a:p>
            <a:r>
              <a:rPr lang="de-DE" dirty="0"/>
              <a:t>Sinustrigonometrie der Inder</a:t>
            </a:r>
            <a:endParaRPr lang="de-DE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06371" cy="4805082"/>
          </a:xfrm>
        </p:spPr>
        <p:txBody>
          <a:bodyPr>
            <a:normAutofit/>
          </a:bodyPr>
          <a:lstStyle/>
          <a:p>
            <a:r>
              <a:rPr lang="de-DE" dirty="0"/>
              <a:t>Sehnengeometrie: </a:t>
            </a:r>
            <a:br>
              <a:rPr lang="de-DE" dirty="0"/>
            </a:br>
            <a:r>
              <a:rPr lang="de-DE" dirty="0"/>
              <a:t>AC = </a:t>
            </a:r>
            <a:r>
              <a:rPr lang="de-DE" dirty="0" err="1"/>
              <a:t>ch</a:t>
            </a:r>
            <a:r>
              <a:rPr lang="de-DE" dirty="0"/>
              <a:t> 2a, AB = sin a</a:t>
            </a:r>
          </a:p>
          <a:p>
            <a:endParaRPr lang="de-DE" dirty="0"/>
          </a:p>
          <a:p>
            <a:r>
              <a:rPr lang="de-DE" dirty="0"/>
              <a:t>Kein geschlossenes System</a:t>
            </a:r>
            <a:br>
              <a:rPr lang="de-DE" dirty="0"/>
            </a:br>
            <a:r>
              <a:rPr lang="de-DE" dirty="0"/>
              <a:t>(Wurde mehr für Einzelfälle verwendet)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205" y="2052918"/>
            <a:ext cx="4016478" cy="370751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205" y="2052918"/>
            <a:ext cx="4016478" cy="370751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3205" y="2052918"/>
            <a:ext cx="4016478" cy="370751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3205" y="2052918"/>
            <a:ext cx="4016478" cy="370751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3205" y="2052918"/>
            <a:ext cx="4016478" cy="3707518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3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587</Words>
  <Application>Microsoft Office PowerPoint</Application>
  <PresentationFormat>Breitbild</PresentationFormat>
  <Paragraphs>209</Paragraphs>
  <Slides>20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Georgia</vt:lpstr>
      <vt:lpstr>Wingdings 3</vt:lpstr>
      <vt:lpstr>Ion</vt:lpstr>
      <vt:lpstr>Sinus und Kosinus</vt:lpstr>
      <vt:lpstr>Agenda</vt:lpstr>
      <vt:lpstr>Etymologie – von der Bogensehne zur Tasche</vt:lpstr>
      <vt:lpstr>Etymologie – von der Bogensehne zur Tasche</vt:lpstr>
      <vt:lpstr>Wer fand nun den Sinus und Kosinus?</vt:lpstr>
      <vt:lpstr>Wer fand nun den Sinus und Kosinus?</vt:lpstr>
      <vt:lpstr>Geometrische Sehnen</vt:lpstr>
      <vt:lpstr>Sinustrigonometrie der Inder</vt:lpstr>
      <vt:lpstr>Sinustrigonometrie der Inder</vt:lpstr>
      <vt:lpstr>Die Vervollständigung durch die Araber</vt:lpstr>
      <vt:lpstr>Wie sieht der Sinus und Cosinus heute aus?</vt:lpstr>
      <vt:lpstr>Wie sieht der Sinus und Cosinus heute aus?</vt:lpstr>
      <vt:lpstr>Problemstellung sin(x)</vt:lpstr>
      <vt:lpstr>Lösung Taylorreihe</vt:lpstr>
      <vt:lpstr>Lösung Taylorreihe mit Horner-Schema</vt:lpstr>
      <vt:lpstr>Festen Koeffizienten</vt:lpstr>
      <vt:lpstr>Verschiebung</vt:lpstr>
      <vt:lpstr>Doppelte Genauigkeit</vt:lpstr>
      <vt:lpstr>Zusammenfassung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Sinus und Kosinus</dc:title>
  <dc:creator>Proof</dc:creator>
  <cp:lastModifiedBy>Proof</cp:lastModifiedBy>
  <cp:revision>65</cp:revision>
  <dcterms:created xsi:type="dcterms:W3CDTF">2016-06-03T09:53:22Z</dcterms:created>
  <dcterms:modified xsi:type="dcterms:W3CDTF">2016-06-06T18:37:42Z</dcterms:modified>
</cp:coreProperties>
</file>