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941" autoAdjust="0"/>
  </p:normalViewPr>
  <p:slideViewPr>
    <p:cSldViewPr snapToGrid="0">
      <p:cViewPr varScale="1">
        <p:scale>
          <a:sx n="86" d="100"/>
          <a:sy n="86" d="100"/>
        </p:scale>
        <p:origin x="8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04110-9F9D-4F61-A126-04369FD0EEA2}" type="datetimeFigureOut">
              <a:rPr lang="de-DE" smtClean="0"/>
              <a:t>04.06.2016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79A97-5D62-4284-B58E-AE1E4D7142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3946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9A97-5D62-4284-B58E-AE1E4D7142D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222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9A97-5D62-4284-B58E-AE1E4D7142D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962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9A97-5D62-4284-B58E-AE1E4D7142D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715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9A97-5D62-4284-B58E-AE1E4D7142D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2065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Robert von Chester – Arabist und Mathematiker</a:t>
            </a:r>
            <a:r>
              <a:rPr lang="de-DE" baseline="0" dirty="0"/>
              <a:t> – übersetzte mathematische Texte der Araber ins Lateinische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9A97-5D62-4284-B58E-AE1E4D7142D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4407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9A97-5D62-4284-B58E-AE1E4D7142D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366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9A97-5D62-4284-B58E-AE1E4D7142D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532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9A97-5D62-4284-B58E-AE1E4D7142D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545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9A97-5D62-4284-B58E-AE1E4D7142D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479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9A97-5D62-4284-B58E-AE1E4D7142D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054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9A97-5D62-4284-B58E-AE1E4D7142D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900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9A97-5D62-4284-B58E-AE1E4D7142D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826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Sinus und Kosinus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Daniel </a:t>
            </a:r>
            <a:r>
              <a:rPr lang="de-DE" dirty="0" err="1"/>
              <a:t>Muharemi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9020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29384" cy="1400530"/>
          </a:xfrm>
        </p:spPr>
        <p:txBody>
          <a:bodyPr/>
          <a:lstStyle/>
          <a:p>
            <a:r>
              <a:rPr lang="de-DE" dirty="0"/>
              <a:t>Die Vervollständigung durch die Araber</a:t>
            </a:r>
            <a:endParaRPr lang="de-DE" sz="2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206371" cy="4805082"/>
          </a:xfrm>
        </p:spPr>
        <p:txBody>
          <a:bodyPr>
            <a:normAutofit/>
          </a:bodyPr>
          <a:lstStyle/>
          <a:p>
            <a:r>
              <a:rPr lang="de-DE" dirty="0"/>
              <a:t>Im späten 8.Jahrhundert übernahmen arabische Astronomen </a:t>
            </a:r>
            <a:br>
              <a:rPr lang="de-DE" dirty="0"/>
            </a:br>
            <a:r>
              <a:rPr lang="de-DE" dirty="0"/>
              <a:t>sowohl griechische als auch indische Erkenntnisse</a:t>
            </a:r>
          </a:p>
          <a:p>
            <a:r>
              <a:rPr lang="de-DE" dirty="0"/>
              <a:t>Bis zum Ende des 10. Jahrhunderts hatten sie die grundlegende trigonometrische Funktion vervollständigt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126" y="2426634"/>
            <a:ext cx="2857500" cy="405765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 rot="1378114">
            <a:off x="6256093" y="1088135"/>
            <a:ext cx="152403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119810" y="752755"/>
            <a:ext cx="11430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7" name="Textfeld 6"/>
          <p:cNvSpPr txBox="1"/>
          <p:nvPr/>
        </p:nvSpPr>
        <p:spPr>
          <a:xfrm rot="20565399">
            <a:off x="3997747" y="1003281"/>
            <a:ext cx="137799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38198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4139" y="0"/>
            <a:ext cx="463828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906400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742" y="1394856"/>
            <a:ext cx="3980139" cy="4068285"/>
          </a:xfrm>
          <a:prstGeom prst="rect">
            <a:avLst/>
          </a:prstGeom>
          <a:effectLst/>
        </p:spPr>
      </p:pic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de-DE" sz="3900" dirty="0"/>
              <a:t>Wie sieht der Sinus und Cosinus heute aus?</a:t>
            </a:r>
          </a:p>
        </p:txBody>
      </p:sp>
    </p:spTree>
    <p:extLst>
      <p:ext uri="{BB962C8B-B14F-4D97-AF65-F5344CB8AC3E}">
        <p14:creationId xmlns:p14="http://schemas.microsoft.com/office/powerpoint/2010/main" val="2451875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4139" y="0"/>
            <a:ext cx="463828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906400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742" y="1394856"/>
            <a:ext cx="3980139" cy="4068285"/>
          </a:xfrm>
          <a:prstGeom prst="rect">
            <a:avLst/>
          </a:prstGeom>
          <a:effectLst/>
        </p:spPr>
      </p:pic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de-DE" sz="3900" dirty="0"/>
              <a:t>Wie sieht der Sinus und Cosinus heute aus?</a:t>
            </a:r>
          </a:p>
        </p:txBody>
      </p:sp>
    </p:spTree>
    <p:extLst>
      <p:ext uri="{BB962C8B-B14F-4D97-AF65-F5344CB8AC3E}">
        <p14:creationId xmlns:p14="http://schemas.microsoft.com/office/powerpoint/2010/main" val="1194738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29384" cy="1400530"/>
          </a:xfrm>
        </p:spPr>
        <p:txBody>
          <a:bodyPr/>
          <a:lstStyle/>
          <a:p>
            <a:r>
              <a:rPr lang="de-DE" dirty="0"/>
              <a:t>Quellen</a:t>
            </a:r>
            <a:endParaRPr lang="de-DE" sz="2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206371" cy="4805082"/>
          </a:xfrm>
        </p:spPr>
        <p:txBody>
          <a:bodyPr>
            <a:normAutofit/>
          </a:bodyPr>
          <a:lstStyle/>
          <a:p>
            <a:r>
              <a:rPr lang="de-DE" b="1" dirty="0"/>
              <a:t>Technik im Überblick: die bedeutendsten Daten, Fakten, Ereignisse und Personen</a:t>
            </a:r>
            <a:r>
              <a:rPr lang="de-DE" dirty="0"/>
              <a:t> (von Florian </a:t>
            </a:r>
            <a:r>
              <a:rPr lang="de-DE" dirty="0" err="1"/>
              <a:t>Breitsameter,Mike</a:t>
            </a:r>
            <a:r>
              <a:rPr lang="de-DE" dirty="0"/>
              <a:t> </a:t>
            </a:r>
            <a:r>
              <a:rPr lang="de-DE" dirty="0" err="1"/>
              <a:t>Hillenbrand,Andreas</a:t>
            </a:r>
            <a:r>
              <a:rPr lang="de-DE" dirty="0"/>
              <a:t> </a:t>
            </a:r>
            <a:r>
              <a:rPr lang="de-DE" dirty="0" err="1"/>
              <a:t>Burgwitz</a:t>
            </a:r>
            <a:r>
              <a:rPr lang="de-DE" dirty="0"/>
              <a:t>)</a:t>
            </a:r>
          </a:p>
          <a:p>
            <a:r>
              <a:rPr lang="de-DE" b="1" dirty="0"/>
              <a:t>Im Haus der Weisheit: Die arabischen Wissenschaften als Fundament unserer Kultur (</a:t>
            </a:r>
            <a:r>
              <a:rPr lang="de-DE" dirty="0"/>
              <a:t>von Jim al-Khalili</a:t>
            </a:r>
            <a:r>
              <a:rPr lang="de-DE" b="1" dirty="0"/>
              <a:t>)</a:t>
            </a:r>
          </a:p>
          <a:p>
            <a:r>
              <a:rPr lang="de-DE" b="1" dirty="0"/>
              <a:t>6000 Jahre Mathematik: Eine kulturgeschichtliche Zeitreise - 1. Von den (</a:t>
            </a:r>
            <a:r>
              <a:rPr lang="de-DE" dirty="0"/>
              <a:t>von Hans </a:t>
            </a:r>
            <a:r>
              <a:rPr lang="de-DE" dirty="0" err="1"/>
              <a:t>Wußing</a:t>
            </a:r>
            <a:r>
              <a:rPr lang="de-DE" b="1" dirty="0"/>
              <a:t>)</a:t>
            </a:r>
          </a:p>
          <a:p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497095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  <a:p>
            <a:pPr lvl="1"/>
            <a:r>
              <a:rPr lang="de-DE" dirty="0"/>
              <a:t>Etymologie – von der Bogensehne zur Tasche</a:t>
            </a:r>
          </a:p>
          <a:p>
            <a:pPr lvl="1"/>
            <a:r>
              <a:rPr lang="de-DE" dirty="0"/>
              <a:t>Wer fand nun den Sinus und Cosinus?</a:t>
            </a:r>
          </a:p>
          <a:p>
            <a:pPr lvl="1"/>
            <a:r>
              <a:rPr lang="de-DE" dirty="0"/>
              <a:t>Geometrische Sehnen</a:t>
            </a:r>
          </a:p>
          <a:p>
            <a:pPr lvl="1"/>
            <a:r>
              <a:rPr lang="de-DE" dirty="0"/>
              <a:t>Sinustrigonometrie der Inder</a:t>
            </a:r>
          </a:p>
          <a:p>
            <a:pPr lvl="1"/>
            <a:r>
              <a:rPr lang="de-DE" dirty="0"/>
              <a:t>Die Vervollständigung durch die Araber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8420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Etymologie – von der Bogensehne zur Tasche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79881" cy="4805082"/>
          </a:xfrm>
        </p:spPr>
        <p:txBody>
          <a:bodyPr/>
          <a:lstStyle/>
          <a:p>
            <a:r>
              <a:rPr lang="de-DE" dirty="0"/>
              <a:t>Erste Übersetzung ins Lateinische war</a:t>
            </a:r>
            <a:br>
              <a:rPr lang="de-DE" dirty="0"/>
            </a:br>
            <a:r>
              <a:rPr lang="de-DE" dirty="0"/>
              <a:t>Robert von Chester, 1145 (danach Gerard von Cremona)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Ursprung beginnt bei dem hinduistischen Sanskrit-Wort </a:t>
            </a:r>
            <a:br>
              <a:rPr lang="de-DE" dirty="0"/>
            </a:br>
            <a:r>
              <a:rPr lang="de-DE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jya-ardha</a:t>
            </a:r>
            <a:r>
              <a:rPr lang="de-DE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= „die halbe Bogensehne“</a:t>
            </a:r>
            <a:endParaRPr lang="de-DE" dirty="0"/>
          </a:p>
          <a:p>
            <a:r>
              <a:rPr lang="de-DE" dirty="0"/>
              <a:t>Indische Mathematiker abgekürzt in </a:t>
            </a:r>
            <a:br>
              <a:rPr lang="de-DE" dirty="0"/>
            </a:br>
            <a:r>
              <a:rPr lang="de-DE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jiva</a:t>
            </a:r>
            <a:endParaRPr lang="de-DE" dirty="0"/>
          </a:p>
          <a:p>
            <a:r>
              <a:rPr lang="de-DE" dirty="0"/>
              <a:t>Später lautete es in Arabischen Umschriften </a:t>
            </a:r>
            <a:br>
              <a:rPr lang="de-DE" dirty="0"/>
            </a:br>
            <a:r>
              <a:rPr lang="de-DE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jiba</a:t>
            </a:r>
            <a:endParaRPr lang="de-DE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212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Etymologie – von der Bogensehne zur Tasche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79881" cy="4805082"/>
          </a:xfrm>
        </p:spPr>
        <p:txBody>
          <a:bodyPr>
            <a:normAutofit/>
          </a:bodyPr>
          <a:lstStyle/>
          <a:p>
            <a:r>
              <a:rPr lang="de-DE" dirty="0"/>
              <a:t>Robert von Chester übersetze die Arabischen Umschriften</a:t>
            </a:r>
          </a:p>
          <a:p>
            <a:endParaRPr lang="de-DE" dirty="0"/>
          </a:p>
          <a:p>
            <a:r>
              <a:rPr lang="de-DE" dirty="0"/>
              <a:t>Leider lies Robert das Wort </a:t>
            </a:r>
            <a:r>
              <a:rPr lang="de-DE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„</a:t>
            </a:r>
            <a:r>
              <a:rPr lang="de-DE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jiba</a:t>
            </a:r>
            <a:r>
              <a:rPr lang="de-DE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“</a:t>
            </a:r>
            <a:r>
              <a:rPr lang="de-DE" dirty="0"/>
              <a:t> fälschlich mit </a:t>
            </a:r>
            <a:r>
              <a:rPr lang="de-DE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„</a:t>
            </a:r>
            <a:r>
              <a:rPr lang="de-DE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jayb</a:t>
            </a:r>
            <a:r>
              <a:rPr lang="de-DE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“ </a:t>
            </a:r>
            <a:r>
              <a:rPr lang="de-DE" dirty="0"/>
              <a:t>ab</a:t>
            </a:r>
          </a:p>
          <a:p>
            <a:r>
              <a:rPr lang="de-DE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jayb</a:t>
            </a:r>
            <a:r>
              <a:rPr lang="de-DE" dirty="0"/>
              <a:t> = Tasche (im arabischen)</a:t>
            </a:r>
          </a:p>
          <a:p>
            <a:endParaRPr lang="de-DE" dirty="0"/>
          </a:p>
          <a:p>
            <a:r>
              <a:rPr lang="de-DE" dirty="0"/>
              <a:t>Verwendete in Latein das einfach Wort für Tasche</a:t>
            </a:r>
          </a:p>
          <a:p>
            <a:r>
              <a:rPr lang="de-DE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sinus</a:t>
            </a:r>
            <a:r>
              <a:rPr lang="de-DE" dirty="0"/>
              <a:t> =  Tasche (im lateinischen)</a:t>
            </a:r>
          </a:p>
          <a:p>
            <a:endParaRPr lang="de-DE" dirty="0"/>
          </a:p>
          <a:p>
            <a:r>
              <a:rPr lang="de-DE" dirty="0"/>
              <a:t>Demnach ist die Übersetzung für Sinus </a:t>
            </a:r>
            <a:r>
              <a:rPr lang="de-DE" b="1" dirty="0">
                <a:solidFill>
                  <a:srgbClr val="C00000"/>
                </a:solidFill>
              </a:rPr>
              <a:t>nicht wirklich</a:t>
            </a:r>
            <a:br>
              <a:rPr lang="de-DE" dirty="0"/>
            </a:br>
            <a:r>
              <a:rPr lang="de-DE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Bogen, Krümmung, Bucht…</a:t>
            </a:r>
          </a:p>
        </p:txBody>
      </p:sp>
    </p:spTree>
    <p:extLst>
      <p:ext uri="{BB962C8B-B14F-4D97-AF65-F5344CB8AC3E}">
        <p14:creationId xmlns:p14="http://schemas.microsoft.com/office/powerpoint/2010/main" val="1988577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29384" cy="1400530"/>
          </a:xfrm>
        </p:spPr>
        <p:txBody>
          <a:bodyPr/>
          <a:lstStyle/>
          <a:p>
            <a:r>
              <a:rPr lang="de-DE" dirty="0"/>
              <a:t>Wer fand nun den Sinus und Kosinus?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3" y="2052918"/>
            <a:ext cx="7690168" cy="4805082"/>
          </a:xfrm>
        </p:spPr>
        <p:txBody>
          <a:bodyPr>
            <a:normAutofit/>
          </a:bodyPr>
          <a:lstStyle/>
          <a:p>
            <a:r>
              <a:rPr lang="de-DE" dirty="0"/>
              <a:t>Einer Quelle zur Folge</a:t>
            </a:r>
            <a:b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Albatanius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(latinisiert) bzw. Al-Battani </a:t>
            </a:r>
            <a:b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ca. im 8. Jahrhundert</a:t>
            </a:r>
          </a:p>
          <a:p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dirty="0"/>
              <a:t>Arabischer Gelehrter und galt in seiner Zeit als größter Astronom im Nahen Osten</a:t>
            </a:r>
          </a:p>
          <a:p>
            <a:endParaRPr lang="de-DE" dirty="0"/>
          </a:p>
          <a:p>
            <a:r>
              <a:rPr lang="de-DE" dirty="0"/>
              <a:t>Vermittelte die Grundlagen der Indischen Mathematik</a:t>
            </a: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7488" y="2052918"/>
            <a:ext cx="28575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1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29384" cy="1400530"/>
          </a:xfrm>
        </p:spPr>
        <p:txBody>
          <a:bodyPr/>
          <a:lstStyle/>
          <a:p>
            <a:r>
              <a:rPr lang="de-DE" dirty="0"/>
              <a:t>Wer fand nun den Sinus und Kosinus?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3" y="2052918"/>
            <a:ext cx="7690168" cy="4805082"/>
          </a:xfrm>
        </p:spPr>
        <p:txBody>
          <a:bodyPr>
            <a:normAutofit/>
          </a:bodyPr>
          <a:lstStyle/>
          <a:p>
            <a:r>
              <a:rPr lang="de-DE" dirty="0"/>
              <a:t>Berechnete die Länge des Sonnenjahrs bis auf 2 Min. genau (auf 365 Tage, 5 Stunden, 46 Min und 24 Sek)</a:t>
            </a:r>
          </a:p>
          <a:p>
            <a:endParaRPr lang="de-DE" dirty="0"/>
          </a:p>
          <a:p>
            <a:r>
              <a:rPr lang="de-DE" dirty="0"/>
              <a:t>In der Trigonometrie gebraucht er als erster den Sinus anstatt der geometrischen Sehnen</a:t>
            </a:r>
          </a:p>
          <a:p>
            <a:endParaRPr lang="de-DE" dirty="0"/>
          </a:p>
          <a:p>
            <a:r>
              <a:rPr lang="de-DE" dirty="0"/>
              <a:t>Er fand und bewies als erster den Sinussatz</a:t>
            </a: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7488" y="2052918"/>
            <a:ext cx="2857500" cy="405765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361" y="4360609"/>
            <a:ext cx="1931952" cy="58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828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29384" cy="1400530"/>
          </a:xfrm>
        </p:spPr>
        <p:txBody>
          <a:bodyPr/>
          <a:lstStyle/>
          <a:p>
            <a:r>
              <a:rPr lang="de-DE" dirty="0"/>
              <a:t>Geometrische Sehnen</a:t>
            </a:r>
            <a:endParaRPr lang="de-DE" sz="2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206371" cy="4805082"/>
          </a:xfrm>
        </p:spPr>
        <p:txBody>
          <a:bodyPr>
            <a:normAutofit/>
          </a:bodyPr>
          <a:lstStyle/>
          <a:p>
            <a:r>
              <a:rPr lang="de-DE" dirty="0"/>
              <a:t>Historische Alternative zum Sinus/Kosinus:</a:t>
            </a:r>
            <a:br>
              <a:rPr lang="de-DE" dirty="0"/>
            </a:br>
            <a:r>
              <a:rPr lang="de-DE" dirty="0"/>
              <a:t>Geometrische Sehnen in der Antike</a:t>
            </a:r>
          </a:p>
          <a:p>
            <a:endParaRPr lang="de-DE" dirty="0"/>
          </a:p>
          <a:p>
            <a:r>
              <a:rPr lang="de-DE" dirty="0"/>
              <a:t>Idee wurde von den Griechen gefördert,</a:t>
            </a:r>
            <a:br>
              <a:rPr lang="de-DE" dirty="0"/>
            </a:br>
            <a:r>
              <a:rPr lang="de-DE" dirty="0"/>
              <a:t>darunter vom Vater der Astronomie</a:t>
            </a:r>
          </a:p>
          <a:p>
            <a:endParaRPr lang="de-DE" dirty="0"/>
          </a:p>
          <a:p>
            <a:r>
              <a:rPr lang="de-DE" dirty="0" err="1"/>
              <a:t>Hipparchos</a:t>
            </a:r>
            <a:r>
              <a:rPr lang="de-DE" dirty="0"/>
              <a:t> von Nicäa zwischen </a:t>
            </a:r>
            <a:br>
              <a:rPr lang="de-DE" dirty="0"/>
            </a:br>
            <a:r>
              <a:rPr lang="de-DE" dirty="0"/>
              <a:t>2 – 1 Jahrhundert v.Chr.</a:t>
            </a:r>
          </a:p>
          <a:p>
            <a:endParaRPr lang="de-DE" dirty="0"/>
          </a:p>
          <a:p>
            <a:r>
              <a:rPr lang="de-DE" dirty="0"/>
              <a:t>Entwickelte die trigonometrische Tafel (= auch Sehnentafel)</a:t>
            </a:r>
            <a:br>
              <a:rPr lang="de-DE" dirty="0"/>
            </a:br>
            <a:r>
              <a:rPr lang="de-DE" dirty="0"/>
              <a:t>Winkel enthielten Länge der ihm gegenüberliegenden Sekante</a:t>
            </a: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098" y="1853249"/>
            <a:ext cx="4008858" cy="3597892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0098" y="1853249"/>
            <a:ext cx="4008858" cy="3597892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0096" y="1853248"/>
            <a:ext cx="4008859" cy="3597893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0095" y="1853248"/>
            <a:ext cx="4008860" cy="3597894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0095" y="1853248"/>
            <a:ext cx="4008860" cy="3597894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50093" y="1853248"/>
            <a:ext cx="4008861" cy="359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37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29384" cy="1400530"/>
          </a:xfrm>
        </p:spPr>
        <p:txBody>
          <a:bodyPr/>
          <a:lstStyle/>
          <a:p>
            <a:r>
              <a:rPr lang="de-DE" dirty="0"/>
              <a:t>Sinustrigonometrie der Inder</a:t>
            </a:r>
            <a:endParaRPr lang="de-DE" sz="2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206371" cy="4805082"/>
          </a:xfrm>
        </p:spPr>
        <p:txBody>
          <a:bodyPr>
            <a:normAutofit/>
          </a:bodyPr>
          <a:lstStyle/>
          <a:p>
            <a:r>
              <a:rPr lang="de-DE" dirty="0"/>
              <a:t>Ungefähr zur selben Zeit entwickelten die Inder</a:t>
            </a:r>
            <a:br>
              <a:rPr lang="de-DE" dirty="0"/>
            </a:br>
            <a:r>
              <a:rPr lang="de-DE" dirty="0"/>
              <a:t>eine Umgestaltung der Sehnengeometrie zur Sinustrigonometrie</a:t>
            </a:r>
          </a:p>
          <a:p>
            <a:endParaRPr lang="de-DE" dirty="0"/>
          </a:p>
          <a:p>
            <a:r>
              <a:rPr lang="de-DE" dirty="0"/>
              <a:t>Manuskripte zeigen den verwendeten Sinus im 4. / 5. Jahrhundert</a:t>
            </a:r>
            <a:br>
              <a:rPr lang="de-DE" dirty="0"/>
            </a:b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3912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29384" cy="1400530"/>
          </a:xfrm>
        </p:spPr>
        <p:txBody>
          <a:bodyPr/>
          <a:lstStyle/>
          <a:p>
            <a:r>
              <a:rPr lang="de-DE" dirty="0"/>
              <a:t>Sinustrigonometrie der Inder</a:t>
            </a:r>
            <a:endParaRPr lang="de-DE" sz="2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206371" cy="4805082"/>
          </a:xfrm>
        </p:spPr>
        <p:txBody>
          <a:bodyPr>
            <a:normAutofit/>
          </a:bodyPr>
          <a:lstStyle/>
          <a:p>
            <a:r>
              <a:rPr lang="de-DE" dirty="0"/>
              <a:t>Sehnengeometrie: </a:t>
            </a:r>
            <a:br>
              <a:rPr lang="de-DE" dirty="0"/>
            </a:br>
            <a:r>
              <a:rPr lang="de-DE" dirty="0"/>
              <a:t>AC = </a:t>
            </a:r>
            <a:r>
              <a:rPr lang="de-DE" dirty="0" err="1"/>
              <a:t>ch</a:t>
            </a:r>
            <a:r>
              <a:rPr lang="de-DE" dirty="0"/>
              <a:t> 2a, AB = sin a</a:t>
            </a:r>
          </a:p>
          <a:p>
            <a:endParaRPr lang="de-DE" dirty="0"/>
          </a:p>
          <a:p>
            <a:r>
              <a:rPr lang="de-DE" dirty="0"/>
              <a:t>Kein geschlossenes System</a:t>
            </a:r>
            <a:br>
              <a:rPr lang="de-DE" dirty="0"/>
            </a:br>
            <a:r>
              <a:rPr lang="de-DE" dirty="0"/>
              <a:t>(Wurde mehr für Einzelfälle verwendet)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205" y="2052918"/>
            <a:ext cx="4016478" cy="370751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3205" y="2052918"/>
            <a:ext cx="4016478" cy="370751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3205" y="2052918"/>
            <a:ext cx="4016478" cy="370751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3205" y="2052918"/>
            <a:ext cx="4016478" cy="370751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3205" y="2052918"/>
            <a:ext cx="4016478" cy="370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36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304</Words>
  <Application>Microsoft Office PowerPoint</Application>
  <PresentationFormat>Breitbild</PresentationFormat>
  <Paragraphs>77</Paragraphs>
  <Slides>13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</vt:lpstr>
      <vt:lpstr>Sinus und Kosinus</vt:lpstr>
      <vt:lpstr>PowerPoint-Präsentation</vt:lpstr>
      <vt:lpstr>Etymologie – von der Bogensehne zur Tasche</vt:lpstr>
      <vt:lpstr>Etymologie – von der Bogensehne zur Tasche</vt:lpstr>
      <vt:lpstr>Wer fand nun den Sinus und Kosinus?</vt:lpstr>
      <vt:lpstr>Wer fand nun den Sinus und Kosinus?</vt:lpstr>
      <vt:lpstr>Geometrische Sehnen</vt:lpstr>
      <vt:lpstr>Sinustrigonometrie der Inder</vt:lpstr>
      <vt:lpstr>Sinustrigonometrie der Inder</vt:lpstr>
      <vt:lpstr>Die Vervollständigung durch die Araber</vt:lpstr>
      <vt:lpstr>Wie sieht der Sinus und Cosinus heute aus?</vt:lpstr>
      <vt:lpstr>Wie sieht der Sinus und Cosinus heute aus?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Sinus und Kosinus</dc:title>
  <dc:creator>Proof</dc:creator>
  <cp:lastModifiedBy>Proof</cp:lastModifiedBy>
  <cp:revision>33</cp:revision>
  <dcterms:created xsi:type="dcterms:W3CDTF">2016-06-03T09:53:22Z</dcterms:created>
  <dcterms:modified xsi:type="dcterms:W3CDTF">2016-06-04T12:18:14Z</dcterms:modified>
</cp:coreProperties>
</file>