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63" r:id="rId2"/>
    <p:sldId id="260" r:id="rId3"/>
    <p:sldId id="264" r:id="rId4"/>
    <p:sldId id="262" r:id="rId5"/>
    <p:sldId id="259" r:id="rId6"/>
  </p:sldIdLst>
  <p:sldSz cx="11677650" cy="8458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281C"/>
    <a:srgbClr val="81320D"/>
    <a:srgbClr val="419C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1"/>
    <p:restoredTop sz="94694"/>
  </p:normalViewPr>
  <p:slideViewPr>
    <p:cSldViewPr snapToGrid="0">
      <p:cViewPr varScale="1">
        <p:scale>
          <a:sx n="87" d="100"/>
          <a:sy n="87" d="100"/>
        </p:scale>
        <p:origin x="2128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5824" y="1384248"/>
            <a:ext cx="9926003" cy="2944707"/>
          </a:xfrm>
        </p:spPr>
        <p:txBody>
          <a:bodyPr anchor="b"/>
          <a:lstStyle>
            <a:lvl1pPr algn="ctr">
              <a:defRPr sz="7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9706" y="4442514"/>
            <a:ext cx="8758238" cy="2042106"/>
          </a:xfrm>
        </p:spPr>
        <p:txBody>
          <a:bodyPr/>
          <a:lstStyle>
            <a:lvl1pPr marL="0" indent="0" algn="ctr">
              <a:buNone/>
              <a:defRPr sz="2960"/>
            </a:lvl1pPr>
            <a:lvl2pPr marL="563865" indent="0" algn="ctr">
              <a:buNone/>
              <a:defRPr sz="2467"/>
            </a:lvl2pPr>
            <a:lvl3pPr marL="1127730" indent="0" algn="ctr">
              <a:buNone/>
              <a:defRPr sz="2220"/>
            </a:lvl3pPr>
            <a:lvl4pPr marL="1691594" indent="0" algn="ctr">
              <a:buNone/>
              <a:defRPr sz="1973"/>
            </a:lvl4pPr>
            <a:lvl5pPr marL="2255459" indent="0" algn="ctr">
              <a:buNone/>
              <a:defRPr sz="1973"/>
            </a:lvl5pPr>
            <a:lvl6pPr marL="2819324" indent="0" algn="ctr">
              <a:buNone/>
              <a:defRPr sz="1973"/>
            </a:lvl6pPr>
            <a:lvl7pPr marL="3383189" indent="0" algn="ctr">
              <a:buNone/>
              <a:defRPr sz="1973"/>
            </a:lvl7pPr>
            <a:lvl8pPr marL="3947053" indent="0" algn="ctr">
              <a:buNone/>
              <a:defRPr sz="1973"/>
            </a:lvl8pPr>
            <a:lvl9pPr marL="4510918" indent="0" algn="ctr">
              <a:buNone/>
              <a:defRPr sz="19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75181-920C-7B47-9282-F567EF63224D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111FC-9D67-C64D-8108-241C5350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9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75181-920C-7B47-9282-F567EF63224D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111FC-9D67-C64D-8108-241C5350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81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56819" y="450321"/>
            <a:ext cx="2517993" cy="71679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839" y="450321"/>
            <a:ext cx="7408009" cy="7167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75181-920C-7B47-9282-F567EF63224D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111FC-9D67-C64D-8108-241C5350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68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75181-920C-7B47-9282-F567EF63224D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111FC-9D67-C64D-8108-241C5350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90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757" y="2108679"/>
            <a:ext cx="10071973" cy="3518376"/>
          </a:xfrm>
        </p:spPr>
        <p:txBody>
          <a:bodyPr anchor="b"/>
          <a:lstStyle>
            <a:lvl1pPr>
              <a:defRPr sz="7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757" y="5660339"/>
            <a:ext cx="10071973" cy="1850231"/>
          </a:xfrm>
        </p:spPr>
        <p:txBody>
          <a:bodyPr/>
          <a:lstStyle>
            <a:lvl1pPr marL="0" indent="0">
              <a:buNone/>
              <a:defRPr sz="2960">
                <a:solidFill>
                  <a:schemeClr val="tx1">
                    <a:tint val="82000"/>
                  </a:schemeClr>
                </a:solidFill>
              </a:defRPr>
            </a:lvl1pPr>
            <a:lvl2pPr marL="563865" indent="0">
              <a:buNone/>
              <a:defRPr sz="2467">
                <a:solidFill>
                  <a:schemeClr val="tx1">
                    <a:tint val="82000"/>
                  </a:schemeClr>
                </a:solidFill>
              </a:defRPr>
            </a:lvl2pPr>
            <a:lvl3pPr marL="1127730" indent="0">
              <a:buNone/>
              <a:defRPr sz="2220">
                <a:solidFill>
                  <a:schemeClr val="tx1">
                    <a:tint val="82000"/>
                  </a:schemeClr>
                </a:solidFill>
              </a:defRPr>
            </a:lvl3pPr>
            <a:lvl4pPr marL="1691594" indent="0">
              <a:buNone/>
              <a:defRPr sz="1973">
                <a:solidFill>
                  <a:schemeClr val="tx1">
                    <a:tint val="82000"/>
                  </a:schemeClr>
                </a:solidFill>
              </a:defRPr>
            </a:lvl4pPr>
            <a:lvl5pPr marL="2255459" indent="0">
              <a:buNone/>
              <a:defRPr sz="1973">
                <a:solidFill>
                  <a:schemeClr val="tx1">
                    <a:tint val="82000"/>
                  </a:schemeClr>
                </a:solidFill>
              </a:defRPr>
            </a:lvl5pPr>
            <a:lvl6pPr marL="2819324" indent="0">
              <a:buNone/>
              <a:defRPr sz="1973">
                <a:solidFill>
                  <a:schemeClr val="tx1">
                    <a:tint val="82000"/>
                  </a:schemeClr>
                </a:solidFill>
              </a:defRPr>
            </a:lvl6pPr>
            <a:lvl7pPr marL="3383189" indent="0">
              <a:buNone/>
              <a:defRPr sz="1973">
                <a:solidFill>
                  <a:schemeClr val="tx1">
                    <a:tint val="82000"/>
                  </a:schemeClr>
                </a:solidFill>
              </a:defRPr>
            </a:lvl7pPr>
            <a:lvl8pPr marL="3947053" indent="0">
              <a:buNone/>
              <a:defRPr sz="1973">
                <a:solidFill>
                  <a:schemeClr val="tx1">
                    <a:tint val="82000"/>
                  </a:schemeClr>
                </a:solidFill>
              </a:defRPr>
            </a:lvl8pPr>
            <a:lvl9pPr marL="4510918" indent="0">
              <a:buNone/>
              <a:defRPr sz="197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75181-920C-7B47-9282-F567EF63224D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111FC-9D67-C64D-8108-241C5350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08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839" y="2251604"/>
            <a:ext cx="4963001" cy="536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11810" y="2251604"/>
            <a:ext cx="4963001" cy="536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75181-920C-7B47-9282-F567EF63224D}" type="datetimeFigureOut">
              <a:rPr lang="en-US" smtClean="0"/>
              <a:t>7/30/25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111FC-9D67-C64D-8108-241C5350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00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360" y="450323"/>
            <a:ext cx="10071973" cy="16348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360" y="2073434"/>
            <a:ext cx="4940193" cy="1016158"/>
          </a:xfrm>
        </p:spPr>
        <p:txBody>
          <a:bodyPr anchor="b"/>
          <a:lstStyle>
            <a:lvl1pPr marL="0" indent="0">
              <a:buNone/>
              <a:defRPr sz="2960" b="1"/>
            </a:lvl1pPr>
            <a:lvl2pPr marL="563865" indent="0">
              <a:buNone/>
              <a:defRPr sz="2467" b="1"/>
            </a:lvl2pPr>
            <a:lvl3pPr marL="1127730" indent="0">
              <a:buNone/>
              <a:defRPr sz="2220" b="1"/>
            </a:lvl3pPr>
            <a:lvl4pPr marL="1691594" indent="0">
              <a:buNone/>
              <a:defRPr sz="1973" b="1"/>
            </a:lvl4pPr>
            <a:lvl5pPr marL="2255459" indent="0">
              <a:buNone/>
              <a:defRPr sz="1973" b="1"/>
            </a:lvl5pPr>
            <a:lvl6pPr marL="2819324" indent="0">
              <a:buNone/>
              <a:defRPr sz="1973" b="1"/>
            </a:lvl6pPr>
            <a:lvl7pPr marL="3383189" indent="0">
              <a:buNone/>
              <a:defRPr sz="1973" b="1"/>
            </a:lvl7pPr>
            <a:lvl8pPr marL="3947053" indent="0">
              <a:buNone/>
              <a:defRPr sz="1973" b="1"/>
            </a:lvl8pPr>
            <a:lvl9pPr marL="4510918" indent="0">
              <a:buNone/>
              <a:defRPr sz="19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4360" y="3089593"/>
            <a:ext cx="4940193" cy="4544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11811" y="2073434"/>
            <a:ext cx="4964522" cy="1016158"/>
          </a:xfrm>
        </p:spPr>
        <p:txBody>
          <a:bodyPr anchor="b"/>
          <a:lstStyle>
            <a:lvl1pPr marL="0" indent="0">
              <a:buNone/>
              <a:defRPr sz="2960" b="1"/>
            </a:lvl1pPr>
            <a:lvl2pPr marL="563865" indent="0">
              <a:buNone/>
              <a:defRPr sz="2467" b="1"/>
            </a:lvl2pPr>
            <a:lvl3pPr marL="1127730" indent="0">
              <a:buNone/>
              <a:defRPr sz="2220" b="1"/>
            </a:lvl3pPr>
            <a:lvl4pPr marL="1691594" indent="0">
              <a:buNone/>
              <a:defRPr sz="1973" b="1"/>
            </a:lvl4pPr>
            <a:lvl5pPr marL="2255459" indent="0">
              <a:buNone/>
              <a:defRPr sz="1973" b="1"/>
            </a:lvl5pPr>
            <a:lvl6pPr marL="2819324" indent="0">
              <a:buNone/>
              <a:defRPr sz="1973" b="1"/>
            </a:lvl6pPr>
            <a:lvl7pPr marL="3383189" indent="0">
              <a:buNone/>
              <a:defRPr sz="1973" b="1"/>
            </a:lvl7pPr>
            <a:lvl8pPr marL="3947053" indent="0">
              <a:buNone/>
              <a:defRPr sz="1973" b="1"/>
            </a:lvl8pPr>
            <a:lvl9pPr marL="4510918" indent="0">
              <a:buNone/>
              <a:defRPr sz="19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11811" y="3089593"/>
            <a:ext cx="4964522" cy="4544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75181-920C-7B47-9282-F567EF63224D}" type="datetimeFigureOut">
              <a:rPr lang="en-US" smtClean="0"/>
              <a:t>7/30/25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111FC-9D67-C64D-8108-241C5350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87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75181-920C-7B47-9282-F567EF63224D}" type="datetimeFigureOut">
              <a:rPr lang="en-US" smtClean="0"/>
              <a:t>7/30/25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111FC-9D67-C64D-8108-241C5350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09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75181-920C-7B47-9282-F567EF63224D}" type="datetimeFigureOut">
              <a:rPr lang="en-US" smtClean="0"/>
              <a:t>7/30/25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111FC-9D67-C64D-8108-241C5350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41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359" y="563880"/>
            <a:ext cx="3766346" cy="1973580"/>
          </a:xfrm>
        </p:spPr>
        <p:txBody>
          <a:bodyPr anchor="b"/>
          <a:lstStyle>
            <a:lvl1pPr>
              <a:defRPr sz="39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4522" y="1217826"/>
            <a:ext cx="5911810" cy="6010804"/>
          </a:xfrm>
        </p:spPr>
        <p:txBody>
          <a:bodyPr/>
          <a:lstStyle>
            <a:lvl1pPr>
              <a:defRPr sz="3947"/>
            </a:lvl1pPr>
            <a:lvl2pPr>
              <a:defRPr sz="3453"/>
            </a:lvl2pPr>
            <a:lvl3pPr>
              <a:defRPr sz="2960"/>
            </a:lvl3pPr>
            <a:lvl4pPr>
              <a:defRPr sz="2467"/>
            </a:lvl4pPr>
            <a:lvl5pPr>
              <a:defRPr sz="2467"/>
            </a:lvl5pPr>
            <a:lvl6pPr>
              <a:defRPr sz="2467"/>
            </a:lvl6pPr>
            <a:lvl7pPr>
              <a:defRPr sz="2467"/>
            </a:lvl7pPr>
            <a:lvl8pPr>
              <a:defRPr sz="2467"/>
            </a:lvl8pPr>
            <a:lvl9pPr>
              <a:defRPr sz="24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359" y="2537460"/>
            <a:ext cx="3766346" cy="4700959"/>
          </a:xfrm>
        </p:spPr>
        <p:txBody>
          <a:bodyPr/>
          <a:lstStyle>
            <a:lvl1pPr marL="0" indent="0">
              <a:buNone/>
              <a:defRPr sz="1973"/>
            </a:lvl1pPr>
            <a:lvl2pPr marL="563865" indent="0">
              <a:buNone/>
              <a:defRPr sz="1727"/>
            </a:lvl2pPr>
            <a:lvl3pPr marL="1127730" indent="0">
              <a:buNone/>
              <a:defRPr sz="1480"/>
            </a:lvl3pPr>
            <a:lvl4pPr marL="1691594" indent="0">
              <a:buNone/>
              <a:defRPr sz="1233"/>
            </a:lvl4pPr>
            <a:lvl5pPr marL="2255459" indent="0">
              <a:buNone/>
              <a:defRPr sz="1233"/>
            </a:lvl5pPr>
            <a:lvl6pPr marL="2819324" indent="0">
              <a:buNone/>
              <a:defRPr sz="1233"/>
            </a:lvl6pPr>
            <a:lvl7pPr marL="3383189" indent="0">
              <a:buNone/>
              <a:defRPr sz="1233"/>
            </a:lvl7pPr>
            <a:lvl8pPr marL="3947053" indent="0">
              <a:buNone/>
              <a:defRPr sz="1233"/>
            </a:lvl8pPr>
            <a:lvl9pPr marL="4510918" indent="0">
              <a:buNone/>
              <a:defRPr sz="12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75181-920C-7B47-9282-F567EF63224D}" type="datetimeFigureOut">
              <a:rPr lang="en-US" smtClean="0"/>
              <a:t>7/30/25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111FC-9D67-C64D-8108-241C5350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37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359" y="563880"/>
            <a:ext cx="3766346" cy="1973580"/>
          </a:xfrm>
        </p:spPr>
        <p:txBody>
          <a:bodyPr anchor="b"/>
          <a:lstStyle>
            <a:lvl1pPr>
              <a:defRPr sz="39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64522" y="1217826"/>
            <a:ext cx="5911810" cy="6010804"/>
          </a:xfrm>
        </p:spPr>
        <p:txBody>
          <a:bodyPr anchor="t"/>
          <a:lstStyle>
            <a:lvl1pPr marL="0" indent="0">
              <a:buNone/>
              <a:defRPr sz="3947"/>
            </a:lvl1pPr>
            <a:lvl2pPr marL="563865" indent="0">
              <a:buNone/>
              <a:defRPr sz="3453"/>
            </a:lvl2pPr>
            <a:lvl3pPr marL="1127730" indent="0">
              <a:buNone/>
              <a:defRPr sz="2960"/>
            </a:lvl3pPr>
            <a:lvl4pPr marL="1691594" indent="0">
              <a:buNone/>
              <a:defRPr sz="2467"/>
            </a:lvl4pPr>
            <a:lvl5pPr marL="2255459" indent="0">
              <a:buNone/>
              <a:defRPr sz="2467"/>
            </a:lvl5pPr>
            <a:lvl6pPr marL="2819324" indent="0">
              <a:buNone/>
              <a:defRPr sz="2467"/>
            </a:lvl6pPr>
            <a:lvl7pPr marL="3383189" indent="0">
              <a:buNone/>
              <a:defRPr sz="2467"/>
            </a:lvl7pPr>
            <a:lvl8pPr marL="3947053" indent="0">
              <a:buNone/>
              <a:defRPr sz="2467"/>
            </a:lvl8pPr>
            <a:lvl9pPr marL="4510918" indent="0">
              <a:buNone/>
              <a:defRPr sz="24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359" y="2537460"/>
            <a:ext cx="3766346" cy="4700959"/>
          </a:xfrm>
        </p:spPr>
        <p:txBody>
          <a:bodyPr/>
          <a:lstStyle>
            <a:lvl1pPr marL="0" indent="0">
              <a:buNone/>
              <a:defRPr sz="1973"/>
            </a:lvl1pPr>
            <a:lvl2pPr marL="563865" indent="0">
              <a:buNone/>
              <a:defRPr sz="1727"/>
            </a:lvl2pPr>
            <a:lvl3pPr marL="1127730" indent="0">
              <a:buNone/>
              <a:defRPr sz="1480"/>
            </a:lvl3pPr>
            <a:lvl4pPr marL="1691594" indent="0">
              <a:buNone/>
              <a:defRPr sz="1233"/>
            </a:lvl4pPr>
            <a:lvl5pPr marL="2255459" indent="0">
              <a:buNone/>
              <a:defRPr sz="1233"/>
            </a:lvl5pPr>
            <a:lvl6pPr marL="2819324" indent="0">
              <a:buNone/>
              <a:defRPr sz="1233"/>
            </a:lvl6pPr>
            <a:lvl7pPr marL="3383189" indent="0">
              <a:buNone/>
              <a:defRPr sz="1233"/>
            </a:lvl7pPr>
            <a:lvl8pPr marL="3947053" indent="0">
              <a:buNone/>
              <a:defRPr sz="1233"/>
            </a:lvl8pPr>
            <a:lvl9pPr marL="4510918" indent="0">
              <a:buNone/>
              <a:defRPr sz="12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75181-920C-7B47-9282-F567EF63224D}" type="datetimeFigureOut">
              <a:rPr lang="en-US" smtClean="0"/>
              <a:t>7/30/25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111FC-9D67-C64D-8108-241C5350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60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839" y="450323"/>
            <a:ext cx="10071973" cy="1634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839" y="2251604"/>
            <a:ext cx="10071973" cy="5366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2839" y="7839500"/>
            <a:ext cx="2627471" cy="4503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975181-920C-7B47-9282-F567EF63224D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8222" y="7839500"/>
            <a:ext cx="3941207" cy="4503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7340" y="7839500"/>
            <a:ext cx="2627471" cy="4503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A111FC-9D67-C64D-8108-241C53504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14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127730" rtl="0" eaLnBrk="1" latinLnBrk="0" hangingPunct="1">
        <a:lnSpc>
          <a:spcPct val="90000"/>
        </a:lnSpc>
        <a:spcBef>
          <a:spcPct val="0"/>
        </a:spcBef>
        <a:buNone/>
        <a:defRPr sz="54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932" indent="-281932" algn="l" defTabSz="1127730" rtl="0" eaLnBrk="1" latinLnBrk="0" hangingPunct="1">
        <a:lnSpc>
          <a:spcPct val="90000"/>
        </a:lnSpc>
        <a:spcBef>
          <a:spcPts val="1233"/>
        </a:spcBef>
        <a:buFont typeface="Arial" panose="020B0604020202020204" pitchFamily="34" charset="0"/>
        <a:buChar char="•"/>
        <a:defRPr sz="3453" kern="1200">
          <a:solidFill>
            <a:schemeClr val="tx1"/>
          </a:solidFill>
          <a:latin typeface="+mn-lt"/>
          <a:ea typeface="+mn-ea"/>
          <a:cs typeface="+mn-cs"/>
        </a:defRPr>
      </a:lvl1pPr>
      <a:lvl2pPr marL="845797" indent="-281932" algn="l" defTabSz="1127730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960" kern="1200">
          <a:solidFill>
            <a:schemeClr val="tx1"/>
          </a:solidFill>
          <a:latin typeface="+mn-lt"/>
          <a:ea typeface="+mn-ea"/>
          <a:cs typeface="+mn-cs"/>
        </a:defRPr>
      </a:lvl2pPr>
      <a:lvl3pPr marL="1409662" indent="-281932" algn="l" defTabSz="1127730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467" kern="1200">
          <a:solidFill>
            <a:schemeClr val="tx1"/>
          </a:solidFill>
          <a:latin typeface="+mn-lt"/>
          <a:ea typeface="+mn-ea"/>
          <a:cs typeface="+mn-cs"/>
        </a:defRPr>
      </a:lvl3pPr>
      <a:lvl4pPr marL="1973527" indent="-281932" algn="l" defTabSz="1127730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220" kern="1200">
          <a:solidFill>
            <a:schemeClr val="tx1"/>
          </a:solidFill>
          <a:latin typeface="+mn-lt"/>
          <a:ea typeface="+mn-ea"/>
          <a:cs typeface="+mn-cs"/>
        </a:defRPr>
      </a:lvl4pPr>
      <a:lvl5pPr marL="2537391" indent="-281932" algn="l" defTabSz="1127730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220" kern="1200">
          <a:solidFill>
            <a:schemeClr val="tx1"/>
          </a:solidFill>
          <a:latin typeface="+mn-lt"/>
          <a:ea typeface="+mn-ea"/>
          <a:cs typeface="+mn-cs"/>
        </a:defRPr>
      </a:lvl5pPr>
      <a:lvl6pPr marL="3101256" indent="-281932" algn="l" defTabSz="1127730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220" kern="1200">
          <a:solidFill>
            <a:schemeClr val="tx1"/>
          </a:solidFill>
          <a:latin typeface="+mn-lt"/>
          <a:ea typeface="+mn-ea"/>
          <a:cs typeface="+mn-cs"/>
        </a:defRPr>
      </a:lvl6pPr>
      <a:lvl7pPr marL="3665121" indent="-281932" algn="l" defTabSz="1127730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220" kern="1200">
          <a:solidFill>
            <a:schemeClr val="tx1"/>
          </a:solidFill>
          <a:latin typeface="+mn-lt"/>
          <a:ea typeface="+mn-ea"/>
          <a:cs typeface="+mn-cs"/>
        </a:defRPr>
      </a:lvl7pPr>
      <a:lvl8pPr marL="4228986" indent="-281932" algn="l" defTabSz="1127730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220" kern="1200">
          <a:solidFill>
            <a:schemeClr val="tx1"/>
          </a:solidFill>
          <a:latin typeface="+mn-lt"/>
          <a:ea typeface="+mn-ea"/>
          <a:cs typeface="+mn-cs"/>
        </a:defRPr>
      </a:lvl8pPr>
      <a:lvl9pPr marL="4792850" indent="-281932" algn="l" defTabSz="1127730" rtl="0" eaLnBrk="1" latinLnBrk="0" hangingPunct="1">
        <a:lnSpc>
          <a:spcPct val="90000"/>
        </a:lnSpc>
        <a:spcBef>
          <a:spcPts val="617"/>
        </a:spcBef>
        <a:buFont typeface="Arial" panose="020B0604020202020204" pitchFamily="34" charset="0"/>
        <a:buChar char="•"/>
        <a:defRPr sz="22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1pPr>
      <a:lvl2pPr marL="563865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2pPr>
      <a:lvl3pPr marL="1127730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3pPr>
      <a:lvl4pPr marL="1691594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4pPr>
      <a:lvl5pPr marL="2255459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5pPr>
      <a:lvl6pPr marL="2819324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6pPr>
      <a:lvl7pPr marL="3383189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7pPr>
      <a:lvl8pPr marL="3947053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8pPr>
      <a:lvl9pPr marL="4510918" algn="l" defTabSz="1127730" rtl="0" eaLnBrk="1" latinLnBrk="0" hangingPunct="1">
        <a:defRPr sz="22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D4A8D0-A9CB-9549-5FE6-3BC5CD1D0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285" y="570983"/>
            <a:ext cx="4848141" cy="73574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77EA3C-D034-11D9-6866-2DE2FCBAC012}"/>
              </a:ext>
            </a:extLst>
          </p:cNvPr>
          <p:cNvSpPr txBox="1"/>
          <p:nvPr/>
        </p:nvSpPr>
        <p:spPr>
          <a:xfrm>
            <a:off x="6839242" y="600409"/>
            <a:ext cx="4219027" cy="2166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45" b="1" dirty="0">
                <a:solidFill>
                  <a:schemeClr val="bg1"/>
                </a:solidFill>
                <a:latin typeface="Optima" panose="02000503060000020004" pitchFamily="2" charset="0"/>
              </a:rPr>
              <a:t>Onchain Commerce Unveiled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25E2B3-9B37-A51D-D570-BCEBD7A53D05}"/>
              </a:ext>
            </a:extLst>
          </p:cNvPr>
          <p:cNvSpPr txBox="1"/>
          <p:nvPr/>
        </p:nvSpPr>
        <p:spPr>
          <a:xfrm>
            <a:off x="6819672" y="6712625"/>
            <a:ext cx="4430060" cy="963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29" b="1" dirty="0">
                <a:solidFill>
                  <a:schemeClr val="bg1"/>
                </a:solidFill>
                <a:latin typeface="Optima" panose="02000503060000020004" pitchFamily="2" charset="0"/>
              </a:rPr>
              <a:t>Engineering the Next Era of Digital Trade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9C502D8-9E83-2417-6FEE-847FFEF4ACE8}"/>
              </a:ext>
            </a:extLst>
          </p:cNvPr>
          <p:cNvGrpSpPr/>
          <p:nvPr/>
        </p:nvGrpSpPr>
        <p:grpSpPr>
          <a:xfrm>
            <a:off x="672286" y="651700"/>
            <a:ext cx="4455185" cy="5840737"/>
            <a:chOff x="665431" y="688174"/>
            <a:chExt cx="4409761" cy="578118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0D6D18-498C-CD2C-B6CA-4E52C4F63CE3}"/>
                </a:ext>
              </a:extLst>
            </p:cNvPr>
            <p:cNvSpPr txBox="1"/>
            <p:nvPr/>
          </p:nvSpPr>
          <p:spPr>
            <a:xfrm>
              <a:off x="2269745" y="688174"/>
              <a:ext cx="2805447" cy="138407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61" dirty="0">
                  <a:solidFill>
                    <a:schemeClr val="bg1"/>
                  </a:solidFill>
                  <a:latin typeface="Optima" panose="02000503060000020004" pitchFamily="2" charset="0"/>
                </a:rPr>
                <a:t>Apollo Sun is a serial entrepreneur who has founded many successful businesses in diverse fields, from real estate to health. </a:t>
              </a:r>
            </a:p>
            <a:p>
              <a:endParaRPr lang="en-US" sz="1061" dirty="0">
                <a:solidFill>
                  <a:schemeClr val="bg1"/>
                </a:solidFill>
                <a:latin typeface="Optima" panose="02000503060000020004" pitchFamily="2" charset="0"/>
              </a:endParaRPr>
            </a:p>
            <a:p>
              <a:r>
                <a:rPr lang="en-US" sz="1061" dirty="0">
                  <a:solidFill>
                    <a:schemeClr val="bg1"/>
                  </a:solidFill>
                  <a:latin typeface="Optima" panose="02000503060000020004" pitchFamily="2" charset="0"/>
                </a:rPr>
                <a:t>He and his wife live in Southern California and are active in numerous local philanthropic charities.</a:t>
              </a:r>
            </a:p>
            <a:p>
              <a:endParaRPr lang="en-US" sz="1061" dirty="0">
                <a:solidFill>
                  <a:schemeClr val="bg1"/>
                </a:solidFill>
                <a:latin typeface="Optima" panose="02000503060000020004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302BE29-1A74-FF8E-3505-D3809693A50E}"/>
                </a:ext>
              </a:extLst>
            </p:cNvPr>
            <p:cNvSpPr txBox="1"/>
            <p:nvPr/>
          </p:nvSpPr>
          <p:spPr>
            <a:xfrm>
              <a:off x="665431" y="2176750"/>
              <a:ext cx="4409761" cy="429261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061" dirty="0">
                  <a:solidFill>
                    <a:schemeClr val="tx2"/>
                  </a:solidFill>
                  <a:latin typeface="Optima" panose="02000503060000020004" pitchFamily="2" charset="0"/>
                </a:rPr>
                <a:t>In an era where centralized platforms dominate commerce, Onchain Commerce Unveiled: describes a pragmatic blueprint for decentralized trade powered by Web3. Drawing from blockchain's core principles, this book explores how entrepreneurs can build self-sustaining ecosystems that eliminate intermediaries, foster trust, and distribute value equitably.</a:t>
              </a:r>
            </a:p>
            <a:p>
              <a:endParaRPr lang="en-US" sz="1061" dirty="0">
                <a:solidFill>
                  <a:schemeClr val="tx2"/>
                </a:solidFill>
                <a:latin typeface="Optima" panose="02000503060000020004" pitchFamily="2" charset="0"/>
              </a:endParaRPr>
            </a:p>
            <a:p>
              <a:r>
                <a:rPr lang="en-US" sz="1061" dirty="0">
                  <a:solidFill>
                    <a:schemeClr val="tx2"/>
                  </a:solidFill>
                  <a:latin typeface="Optima" panose="02000503060000020004" pitchFamily="2" charset="0"/>
                </a:rPr>
                <a:t>At its heart are six foundational pillars: fair profit-sharing with automated mechanisms; stable token models backed by reserves; scalable growth ladders for merchants from solo operators to strategic networks; high-trust communities that transcend pyramid schemes; genuine shared revenue designs; and high-frequency applications addressing real-world business needs. These integrate into a robust framework where expenditures convert to assets, transactions drive rewards, and participants co-govern via DAOs.</a:t>
              </a:r>
            </a:p>
            <a:p>
              <a:endParaRPr lang="en-US" sz="1061" dirty="0">
                <a:solidFill>
                  <a:schemeClr val="tx2"/>
                </a:solidFill>
                <a:latin typeface="Optima" panose="02000503060000020004" pitchFamily="2" charset="0"/>
              </a:endParaRPr>
            </a:p>
            <a:p>
              <a:r>
                <a:rPr lang="en-US" sz="1061" dirty="0">
                  <a:solidFill>
                    <a:schemeClr val="tx2"/>
                  </a:solidFill>
                  <a:latin typeface="Optima" panose="02000503060000020004" pitchFamily="2" charset="0"/>
                </a:rPr>
                <a:t>For forward-thinking entrepreneurs, this isn't just theory—it's an opportunity to pioneer models like cross-chain participation and community-driven circulation, potentially scaling globally without traditional gatekeepers. The book highlights edge cases, such as token volatility tradeoffs and governance challenges, while offering implementation details grounded in Ethereum and offline-first tools.</a:t>
              </a:r>
            </a:p>
            <a:p>
              <a:endParaRPr lang="en-US" sz="1061" dirty="0">
                <a:solidFill>
                  <a:schemeClr val="tx2"/>
                </a:solidFill>
                <a:latin typeface="Optima" panose="02000503060000020004" pitchFamily="2" charset="0"/>
              </a:endParaRPr>
            </a:p>
            <a:p>
              <a:r>
                <a:rPr lang="en-US" sz="1061" dirty="0">
                  <a:solidFill>
                    <a:schemeClr val="tx2"/>
                  </a:solidFill>
                  <a:latin typeface="Optima" panose="02000503060000020004" pitchFamily="2" charset="0"/>
                </a:rPr>
                <a:t>Rooted in practical insights, this guide equips readers to navigate the shift from control to collaboration. Whether biohacking supply chains or innovating in AI-driven markets, Onchain Commerce Unveiled provides concrete strategies for capturing emerging value in a decentralized future.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184C78E-3B1F-1410-5131-B4361A642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5828" y="688174"/>
              <a:ext cx="1335693" cy="1332354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3BDBECD-11BD-CED6-AFDE-AE9B97087F14}"/>
              </a:ext>
            </a:extLst>
          </p:cNvPr>
          <p:cNvSpPr txBox="1"/>
          <p:nvPr/>
        </p:nvSpPr>
        <p:spPr>
          <a:xfrm rot="5400000">
            <a:off x="4475548" y="1858296"/>
            <a:ext cx="2703008" cy="342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14" b="1" dirty="0">
                <a:solidFill>
                  <a:schemeClr val="bg1"/>
                </a:solidFill>
                <a:latin typeface="Optima" panose="02000503060000020004" pitchFamily="2" charset="0"/>
              </a:rPr>
              <a:t>Onchain </a:t>
            </a:r>
            <a:r>
              <a:rPr lang="en-US" sz="1616" b="1" dirty="0">
                <a:solidFill>
                  <a:schemeClr val="bg1"/>
                </a:solidFill>
                <a:latin typeface="Optima" panose="02000503060000020004" pitchFamily="2" charset="0"/>
              </a:rPr>
              <a:t>Commerce</a:t>
            </a:r>
            <a:r>
              <a:rPr lang="en-US" sz="1414" b="1" dirty="0">
                <a:solidFill>
                  <a:schemeClr val="bg1"/>
                </a:solidFill>
                <a:latin typeface="Optima" panose="02000503060000020004" pitchFamily="2" charset="0"/>
              </a:rPr>
              <a:t> Unveiled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F33ECC-B188-456F-C914-65D34E16A78F}"/>
              </a:ext>
            </a:extLst>
          </p:cNvPr>
          <p:cNvSpPr txBox="1"/>
          <p:nvPr/>
        </p:nvSpPr>
        <p:spPr>
          <a:xfrm rot="5400000">
            <a:off x="4913551" y="6661633"/>
            <a:ext cx="1926564" cy="310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14" b="1" dirty="0">
                <a:solidFill>
                  <a:schemeClr val="bg1"/>
                </a:solidFill>
                <a:latin typeface="Optima" panose="02000503060000020004" pitchFamily="2" charset="0"/>
              </a:rPr>
              <a:t>Jason Apollo Lu</a:t>
            </a:r>
          </a:p>
        </p:txBody>
      </p:sp>
    </p:spTree>
    <p:extLst>
      <p:ext uri="{BB962C8B-B14F-4D97-AF65-F5344CB8AC3E}">
        <p14:creationId xmlns:p14="http://schemas.microsoft.com/office/powerpoint/2010/main" val="1423539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6F9846E-4D34-9E0C-CD0C-220F05B9A3D0}"/>
              </a:ext>
            </a:extLst>
          </p:cNvPr>
          <p:cNvGrpSpPr/>
          <p:nvPr/>
        </p:nvGrpSpPr>
        <p:grpSpPr>
          <a:xfrm>
            <a:off x="6075825" y="119409"/>
            <a:ext cx="5601825" cy="8181200"/>
            <a:chOff x="6146614" y="367788"/>
            <a:chExt cx="5233380" cy="755923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0080906-BADE-46AC-302E-34538B7B38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46614" y="367788"/>
              <a:ext cx="5036342" cy="755923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7EE75E7-EAE8-CCF9-686E-4FA600DF715B}"/>
                </a:ext>
              </a:extLst>
            </p:cNvPr>
            <p:cNvSpPr txBox="1"/>
            <p:nvPr/>
          </p:nvSpPr>
          <p:spPr>
            <a:xfrm>
              <a:off x="6343650" y="616921"/>
              <a:ext cx="4457700" cy="20018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45" b="1" dirty="0">
                  <a:solidFill>
                    <a:schemeClr val="bg1"/>
                  </a:solidFill>
                  <a:latin typeface="Optima" panose="02000503060000020004" pitchFamily="2" charset="0"/>
                </a:rPr>
                <a:t>Onchain Commerce Unveiled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93317A2-0374-DE43-95DC-B1CFC9BF2EEC}"/>
                </a:ext>
              </a:extLst>
            </p:cNvPr>
            <p:cNvSpPr txBox="1"/>
            <p:nvPr/>
          </p:nvSpPr>
          <p:spPr>
            <a:xfrm>
              <a:off x="6343650" y="6887172"/>
              <a:ext cx="5036344" cy="899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29" b="1" dirty="0">
                  <a:solidFill>
                    <a:schemeClr val="bg1"/>
                  </a:solidFill>
                  <a:latin typeface="Optima" panose="02000503060000020004" pitchFamily="2" charset="0"/>
                </a:rPr>
                <a:t>Engineering the Next Era of Digital Trade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389D489-C4AC-21F4-6B06-0F88862F22C5}"/>
              </a:ext>
            </a:extLst>
          </p:cNvPr>
          <p:cNvGrpSpPr/>
          <p:nvPr/>
        </p:nvGrpSpPr>
        <p:grpSpPr>
          <a:xfrm>
            <a:off x="379501" y="651701"/>
            <a:ext cx="5088222" cy="6151560"/>
            <a:chOff x="375632" y="688175"/>
            <a:chExt cx="5036344" cy="608884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5B27729-0EAB-461E-9356-1D1BE9721578}"/>
                </a:ext>
              </a:extLst>
            </p:cNvPr>
            <p:cNvSpPr txBox="1"/>
            <p:nvPr/>
          </p:nvSpPr>
          <p:spPr>
            <a:xfrm>
              <a:off x="2269745" y="688175"/>
              <a:ext cx="3142231" cy="122341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61" dirty="0">
                  <a:solidFill>
                    <a:schemeClr val="bg1"/>
                  </a:solidFill>
                  <a:latin typeface="Optima" panose="02000503060000020004" pitchFamily="2" charset="0"/>
                </a:rPr>
                <a:t>Apollo Sun is a serial entrepreneur who has founded many successful businesses in diverse fields, from real estate to health. </a:t>
              </a:r>
            </a:p>
            <a:p>
              <a:endParaRPr lang="en-US" sz="1061" dirty="0">
                <a:solidFill>
                  <a:schemeClr val="bg1"/>
                </a:solidFill>
                <a:latin typeface="Optima" panose="02000503060000020004" pitchFamily="2" charset="0"/>
              </a:endParaRPr>
            </a:p>
            <a:p>
              <a:r>
                <a:rPr lang="en-US" sz="1061" dirty="0">
                  <a:solidFill>
                    <a:schemeClr val="bg1"/>
                  </a:solidFill>
                  <a:latin typeface="Optima" panose="02000503060000020004" pitchFamily="2" charset="0"/>
                </a:rPr>
                <a:t>He and his wife live in Southern California and are active in numerous local philanthropic charities.</a:t>
              </a:r>
            </a:p>
            <a:p>
              <a:endParaRPr lang="en-US" sz="1061" dirty="0">
                <a:solidFill>
                  <a:schemeClr val="bg1"/>
                </a:solidFill>
                <a:latin typeface="Optima" panose="02000503060000020004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4E50C0A-A8B7-3C0A-5FE9-0FD53158D162}"/>
                </a:ext>
              </a:extLst>
            </p:cNvPr>
            <p:cNvSpPr txBox="1"/>
            <p:nvPr/>
          </p:nvSpPr>
          <p:spPr>
            <a:xfrm>
              <a:off x="375632" y="2766686"/>
              <a:ext cx="5036344" cy="401032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061" dirty="0">
                  <a:solidFill>
                    <a:schemeClr val="tx2"/>
                  </a:solidFill>
                  <a:latin typeface="Optima" panose="02000503060000020004" pitchFamily="2" charset="0"/>
                </a:rPr>
                <a:t>In an era where centralized platforms dominate commerce, Onchain Commerce Unveiled: describes a pragmatic blueprint for decentralized trade powered by Web3. Drawing from blockchain's core principles, this book explores how entrepreneurs can build self-sustaining ecosystems that eliminate intermediaries, foster trust, and distribute value equitably.</a:t>
              </a:r>
            </a:p>
            <a:p>
              <a:endParaRPr lang="en-US" sz="1061" dirty="0">
                <a:solidFill>
                  <a:schemeClr val="tx2"/>
                </a:solidFill>
                <a:latin typeface="Optima" panose="02000503060000020004" pitchFamily="2" charset="0"/>
              </a:endParaRPr>
            </a:p>
            <a:p>
              <a:r>
                <a:rPr lang="en-US" sz="1061" dirty="0">
                  <a:solidFill>
                    <a:schemeClr val="tx2"/>
                  </a:solidFill>
                  <a:latin typeface="Optima" panose="02000503060000020004" pitchFamily="2" charset="0"/>
                </a:rPr>
                <a:t>At its heart are six foundational pillars: fair profit-sharing with automated mechanisms; stable token models backed by reserves; scalable growth ladders for merchants from solo operators to strategic networks; high-trust communities that transcend pyramid schemes; genuine shared revenue designs; and high-frequency applications addressing real-world business needs. These integrate into a robust framework where expenditures convert to assets, transactions drive rewards, and participants co-govern via DAOs.</a:t>
              </a:r>
            </a:p>
            <a:p>
              <a:endParaRPr lang="en-US" sz="1061" dirty="0">
                <a:solidFill>
                  <a:schemeClr val="tx2"/>
                </a:solidFill>
                <a:latin typeface="Optima" panose="02000503060000020004" pitchFamily="2" charset="0"/>
              </a:endParaRPr>
            </a:p>
            <a:p>
              <a:r>
                <a:rPr lang="en-US" sz="1061" dirty="0">
                  <a:solidFill>
                    <a:schemeClr val="tx2"/>
                  </a:solidFill>
                  <a:latin typeface="Optima" panose="02000503060000020004" pitchFamily="2" charset="0"/>
                </a:rPr>
                <a:t>For forward-thinking entrepreneurs, this isn't just theory—it's an opportunity to pioneer models like cross-chain participation and community-driven circulation, potentially scaling globally without traditional gatekeepers. The book highlights edge cases, such as token volatility tradeoffs and governance challenges, while offering implementation details grounded in Ethereum and offline-first tools.</a:t>
              </a:r>
            </a:p>
            <a:p>
              <a:endParaRPr lang="en-US" sz="1061" dirty="0">
                <a:solidFill>
                  <a:schemeClr val="tx2"/>
                </a:solidFill>
                <a:latin typeface="Optima" panose="02000503060000020004" pitchFamily="2" charset="0"/>
              </a:endParaRPr>
            </a:p>
            <a:p>
              <a:r>
                <a:rPr lang="en-US" sz="1061" dirty="0">
                  <a:solidFill>
                    <a:schemeClr val="tx2"/>
                  </a:solidFill>
                  <a:latin typeface="Optima" panose="02000503060000020004" pitchFamily="2" charset="0"/>
                </a:rPr>
                <a:t>Rooted in practical insights, this guide equips readers to navigate the shift from control to collaboration. Whether biohacking supply chains or innovating in AI-driven markets, Onchain Commerce Unveiled provides concrete strategies for capturing emerging value in a decentralized future.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D788841-7B45-A1AE-F513-A354F6139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0638" y="688175"/>
              <a:ext cx="1799882" cy="1795382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B2C03B3-E3ED-B2F4-1B0E-129580E5FB72}"/>
              </a:ext>
            </a:extLst>
          </p:cNvPr>
          <p:cNvSpPr txBox="1"/>
          <p:nvPr/>
        </p:nvSpPr>
        <p:spPr>
          <a:xfrm rot="5400000">
            <a:off x="4510175" y="1524045"/>
            <a:ext cx="2703008" cy="310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14" b="1" dirty="0">
                <a:solidFill>
                  <a:schemeClr val="bg1"/>
                </a:solidFill>
                <a:latin typeface="Optima" panose="02000503060000020004" pitchFamily="2" charset="0"/>
              </a:rPr>
              <a:t>Onchain Commerce Unveiled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89615-F0E5-288C-83D1-A5730A4CB6B9}"/>
              </a:ext>
            </a:extLst>
          </p:cNvPr>
          <p:cNvSpPr txBox="1"/>
          <p:nvPr/>
        </p:nvSpPr>
        <p:spPr>
          <a:xfrm rot="5400000">
            <a:off x="4913551" y="6684953"/>
            <a:ext cx="1926564" cy="26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11" b="1" dirty="0">
                <a:solidFill>
                  <a:schemeClr val="bg1"/>
                </a:solidFill>
                <a:latin typeface="Optima" panose="02000503060000020004" pitchFamily="2" charset="0"/>
              </a:rPr>
              <a:t>Jason Apollo Lu</a:t>
            </a:r>
          </a:p>
        </p:txBody>
      </p:sp>
    </p:spTree>
    <p:extLst>
      <p:ext uri="{BB962C8B-B14F-4D97-AF65-F5344CB8AC3E}">
        <p14:creationId xmlns:p14="http://schemas.microsoft.com/office/powerpoint/2010/main" val="1883417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C866A7-321A-5341-B4F4-6C5920473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B1BB80-22BD-5902-F6A2-9BC67DEF9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7" y="19186"/>
            <a:ext cx="11734588" cy="85040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FDEF22-FE62-FDB4-2D25-8590E5D6C872}"/>
              </a:ext>
            </a:extLst>
          </p:cNvPr>
          <p:cNvSpPr txBox="1"/>
          <p:nvPr/>
        </p:nvSpPr>
        <p:spPr>
          <a:xfrm rot="5400000">
            <a:off x="4510175" y="1524045"/>
            <a:ext cx="2703008" cy="310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14" b="1" dirty="0">
                <a:solidFill>
                  <a:schemeClr val="bg1"/>
                </a:solidFill>
                <a:latin typeface="Optima" panose="02000503060000020004" pitchFamily="2" charset="0"/>
              </a:rPr>
              <a:t>Onchain Commerce Unveiled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D99B44-9AA8-4FB2-4C4F-FBAF572959ED}"/>
              </a:ext>
            </a:extLst>
          </p:cNvPr>
          <p:cNvSpPr txBox="1"/>
          <p:nvPr/>
        </p:nvSpPr>
        <p:spPr>
          <a:xfrm rot="5400000">
            <a:off x="4913551" y="6684953"/>
            <a:ext cx="1926564" cy="26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11" b="1" dirty="0">
                <a:solidFill>
                  <a:schemeClr val="bg1"/>
                </a:solidFill>
                <a:latin typeface="Optima" panose="02000503060000020004" pitchFamily="2" charset="0"/>
              </a:rPr>
              <a:t>Jason Apollo Lu</a:t>
            </a:r>
          </a:p>
        </p:txBody>
      </p:sp>
    </p:spTree>
    <p:extLst>
      <p:ext uri="{BB962C8B-B14F-4D97-AF65-F5344CB8AC3E}">
        <p14:creationId xmlns:p14="http://schemas.microsoft.com/office/powerpoint/2010/main" val="1860297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864734B-BF40-F815-D9AB-DBD95B4B6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799"/>
            <a:ext cx="11708927" cy="852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856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7A8F9B-3BBD-F474-F15A-8DB73CC0C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817" y="115423"/>
            <a:ext cx="4766706" cy="715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37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328</TotalTime>
  <Words>564</Words>
  <Application>Microsoft Macintosh PowerPoint</Application>
  <PresentationFormat>Custom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Optima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Richard Sprague</dc:creator>
  <cp:lastModifiedBy>Richard Sprague</cp:lastModifiedBy>
  <cp:revision>20</cp:revision>
  <dcterms:created xsi:type="dcterms:W3CDTF">2025-05-29T18:05:33Z</dcterms:created>
  <dcterms:modified xsi:type="dcterms:W3CDTF">2025-07-30T14:09:13Z</dcterms:modified>
</cp:coreProperties>
</file>