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A71EE-8E9E-4869-9246-76DE21972E37}" v="2025" dt="2020-11-25T20:56:52.545"/>
    <p1510:client id="{5A1499CC-3999-4B26-822F-F5DF18302956}" v="80" dt="2020-11-25T20:58:37.775"/>
    <p1510:client id="{8B3E2A6C-51BC-402B-9CB0-4DD6FED3A008}" v="525" dt="2020-11-25T21:41:49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4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9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3B13FD-7912-4C1B-8088-3E534638E79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1FBAE4-D817-45CC-9EC1-D6EC68489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8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and blue house beside fence">
            <a:extLst>
              <a:ext uri="{FF2B5EF4-FFF2-40B4-BE49-F238E27FC236}">
                <a16:creationId xmlns:a16="http://schemas.microsoft.com/office/drawing/2014/main" id="{BF18EB3B-0458-45AD-AE30-9030D7DBD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8D317D-5CA2-40AB-A100-570B8F208C8B}"/>
              </a:ext>
            </a:extLst>
          </p:cNvPr>
          <p:cNvSpPr/>
          <p:nvPr/>
        </p:nvSpPr>
        <p:spPr>
          <a:xfrm>
            <a:off x="0" y="0"/>
            <a:ext cx="3162650" cy="6858000"/>
          </a:xfrm>
          <a:prstGeom prst="rect">
            <a:avLst/>
          </a:pr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A8206-37A1-47A1-B709-F1AA637361BF}"/>
              </a:ext>
            </a:extLst>
          </p:cNvPr>
          <p:cNvSpPr txBox="1"/>
          <p:nvPr/>
        </p:nvSpPr>
        <p:spPr>
          <a:xfrm>
            <a:off x="130029" y="817939"/>
            <a:ext cx="2902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TP 2  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DS PROPERATI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27E2A-F251-4093-A1DE-ADE556524B85}"/>
              </a:ext>
            </a:extLst>
          </p:cNvPr>
          <p:cNvSpPr txBox="1"/>
          <p:nvPr/>
        </p:nvSpPr>
        <p:spPr>
          <a:xfrm>
            <a:off x="0" y="3070371"/>
            <a:ext cx="239086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-apple-system"/>
              </a:rPr>
              <a:t>Federico </a:t>
            </a:r>
            <a:r>
              <a:rPr lang="en-US" sz="2400" err="1">
                <a:solidFill>
                  <a:schemeClr val="bg1"/>
                </a:solidFill>
                <a:latin typeface="-apple-system"/>
              </a:rPr>
              <a:t>Pazo</a:t>
            </a:r>
            <a:endParaRPr lang="en-US" sz="2400" b="0" i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-apple-system"/>
              </a:rPr>
              <a:t>Rafael Aguilar</a:t>
            </a:r>
            <a:endParaRPr lang="en-US" sz="2400" b="0" i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-apple-system"/>
              </a:rPr>
              <a:t>Nicolas Feniger</a:t>
            </a:r>
            <a:endParaRPr lang="en-US" sz="2400" b="0" i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-apple-system"/>
              </a:rPr>
              <a:t>Bruno </a:t>
            </a:r>
            <a:r>
              <a:rPr lang="en-US" sz="2400" err="1">
                <a:solidFill>
                  <a:schemeClr val="bg1"/>
                </a:solidFill>
                <a:latin typeface="-apple-system"/>
              </a:rPr>
              <a:t>Trezza</a:t>
            </a:r>
            <a:endParaRPr lang="en-US" sz="2400" b="0" i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295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Build a Sales Funnel in 2020 | What Is (And Isn't) a Sales Funnel?">
            <a:extLst>
              <a:ext uri="{FF2B5EF4-FFF2-40B4-BE49-F238E27FC236}">
                <a16:creationId xmlns:a16="http://schemas.microsoft.com/office/drawing/2014/main" id="{BFD8B8F1-3FFA-43D1-BFED-919D3A6BF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" r="1" b="20397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E1C1B3F-0678-4122-A607-13B67595BD2D}"/>
              </a:ext>
            </a:extLst>
          </p:cNvPr>
          <p:cNvSpPr/>
          <p:nvPr/>
        </p:nvSpPr>
        <p:spPr>
          <a:xfrm>
            <a:off x="4397229" y="640991"/>
            <a:ext cx="1765883" cy="81143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Obs</a:t>
            </a:r>
            <a:r>
              <a:rPr lang="en-US" sz="1400"/>
              <a:t>: 31.840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F5042C-1D41-4906-9ED2-460B026B8DA2}"/>
              </a:ext>
            </a:extLst>
          </p:cNvPr>
          <p:cNvSpPr/>
          <p:nvPr/>
        </p:nvSpPr>
        <p:spPr>
          <a:xfrm>
            <a:off x="6238613" y="640991"/>
            <a:ext cx="1765883" cy="81143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Target: </a:t>
            </a:r>
            <a:r>
              <a:rPr lang="en-US" sz="1400" b="0" i="0">
                <a:effectLst/>
                <a:latin typeface="-apple-system"/>
              </a:rPr>
              <a:t>price_usd_per_m2</a:t>
            </a:r>
            <a:endParaRPr lang="en-US" sz="1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709ACA-E49D-4255-946E-F8C0A08D5C94}"/>
              </a:ext>
            </a:extLst>
          </p:cNvPr>
          <p:cNvSpPr/>
          <p:nvPr/>
        </p:nvSpPr>
        <p:spPr>
          <a:xfrm>
            <a:off x="5103302" y="1772747"/>
            <a:ext cx="2119619" cy="81143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Feat: Surf Total -  Prop Type – State &amp; Place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D08422-7BBB-4C01-AFC3-CD95C0142291}"/>
              </a:ext>
            </a:extLst>
          </p:cNvPr>
          <p:cNvSpPr/>
          <p:nvPr/>
        </p:nvSpPr>
        <p:spPr>
          <a:xfrm>
            <a:off x="4678260" y="4951842"/>
            <a:ext cx="3120705" cy="811434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R2 Test: 0,6</a:t>
            </a:r>
          </a:p>
        </p:txBody>
      </p:sp>
      <p:pic>
        <p:nvPicPr>
          <p:cNvPr id="2052" name="Picture 4" descr="Marca de verificación verde - simple vector gratis">
            <a:extLst>
              <a:ext uri="{FF2B5EF4-FFF2-40B4-BE49-F238E27FC236}">
                <a16:creationId xmlns:a16="http://schemas.microsoft.com/office/drawing/2014/main" id="{168999A5-E6A0-49AF-A6D0-46447316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420" y="3829701"/>
            <a:ext cx="16859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35126-9395-495B-9135-0E3A26D2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24" y="2796132"/>
            <a:ext cx="3454623" cy="23083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D70771-83BF-49CE-978C-121E22946E0A}"/>
              </a:ext>
            </a:extLst>
          </p:cNvPr>
          <p:cNvSpPr/>
          <p:nvPr/>
        </p:nvSpPr>
        <p:spPr>
          <a:xfrm>
            <a:off x="289153" y="1953516"/>
            <a:ext cx="3787897" cy="33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RESULTADO MODELOS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13ECE-57D5-45C6-8EC9-9947FFA1C9A8}"/>
              </a:ext>
            </a:extLst>
          </p:cNvPr>
          <p:cNvSpPr txBox="1"/>
          <p:nvPr/>
        </p:nvSpPr>
        <p:spPr>
          <a:xfrm>
            <a:off x="200813" y="108817"/>
            <a:ext cx="396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/>
              <a:t>KEY OUTPUTS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1EB6B-47D2-45B3-ABF0-A367FB085268}"/>
              </a:ext>
            </a:extLst>
          </p:cNvPr>
          <p:cNvSpPr/>
          <p:nvPr/>
        </p:nvSpPr>
        <p:spPr>
          <a:xfrm>
            <a:off x="4253728" y="1951526"/>
            <a:ext cx="4017816" cy="33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RESULTADO VARIABLES (…)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4FFAB-54CE-4D4B-8524-E3DD35D7A155}"/>
              </a:ext>
            </a:extLst>
          </p:cNvPr>
          <p:cNvSpPr/>
          <p:nvPr/>
        </p:nvSpPr>
        <p:spPr>
          <a:xfrm>
            <a:off x="8350862" y="1978617"/>
            <a:ext cx="3551985" cy="33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 VS REAL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1A2B7-F4BD-48B2-9884-17883B6F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22" y="5516079"/>
            <a:ext cx="3776228" cy="791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BE6CFB-AC33-407F-8C2A-87677B2E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3" y="2318705"/>
            <a:ext cx="3776228" cy="2354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958DFD-5995-4840-A464-58B6429E3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1" t="4744" b="667"/>
          <a:stretch/>
        </p:blipFill>
        <p:spPr>
          <a:xfrm>
            <a:off x="4297953" y="2733362"/>
            <a:ext cx="3787758" cy="266973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8AE7742-4494-460D-9743-325F458A2F17}"/>
              </a:ext>
            </a:extLst>
          </p:cNvPr>
          <p:cNvSpPr/>
          <p:nvPr/>
        </p:nvSpPr>
        <p:spPr>
          <a:xfrm>
            <a:off x="6848919" y="4634714"/>
            <a:ext cx="352338" cy="226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6E6436-A4F4-4048-93EE-2589E79CA09A}"/>
              </a:ext>
            </a:extLst>
          </p:cNvPr>
          <p:cNvSpPr/>
          <p:nvPr/>
        </p:nvSpPr>
        <p:spPr>
          <a:xfrm>
            <a:off x="6848919" y="5248084"/>
            <a:ext cx="352338" cy="226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C64815-D55F-4A05-8A7D-FC2FFD3B2944}"/>
              </a:ext>
            </a:extLst>
          </p:cNvPr>
          <p:cNvSpPr/>
          <p:nvPr/>
        </p:nvSpPr>
        <p:spPr>
          <a:xfrm>
            <a:off x="6868141" y="3562715"/>
            <a:ext cx="352338" cy="226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89433-4B21-48F6-851C-B13CCF820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18" y="4923805"/>
            <a:ext cx="3752097" cy="11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2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7635-7A13-4092-950C-22A3395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Validación</a:t>
            </a:r>
            <a:r>
              <a:rPr lang="en-US" b="1">
                <a:cs typeface="Calibri Light"/>
              </a:rPr>
              <a:t> del </a:t>
            </a:r>
            <a:r>
              <a:rPr lang="en-US" b="1" err="1">
                <a:cs typeface="Calibri Light"/>
              </a:rPr>
              <a:t>Modelo</a:t>
            </a:r>
            <a:r>
              <a:rPr lang="en-US" b="1">
                <a:cs typeface="Calibri Light"/>
              </a:rPr>
              <a:t> 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BD5E-3374-4E79-BCA6-3677CC57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Para </a:t>
            </a:r>
            <a:r>
              <a:rPr lang="en-US" err="1">
                <a:cs typeface="Calibri"/>
              </a:rPr>
              <a:t>validar</a:t>
            </a:r>
            <a:r>
              <a:rPr lang="en-US">
                <a:cs typeface="Calibri"/>
              </a:rPr>
              <a:t> el </a:t>
            </a:r>
            <a:r>
              <a:rPr lang="en-US" err="1">
                <a:cs typeface="Calibri"/>
              </a:rPr>
              <a:t>modelo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probar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robustez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analizamos</a:t>
            </a:r>
            <a:r>
              <a:rPr lang="en-US">
                <a:cs typeface="Calibri"/>
              </a:rPr>
              <a:t> los </a:t>
            </a:r>
            <a:r>
              <a:rPr lang="en-US" err="1">
                <a:cs typeface="Calibri"/>
              </a:rPr>
              <a:t>residuos</a:t>
            </a:r>
            <a:r>
              <a:rPr lang="en-US">
                <a:cs typeface="Calibri"/>
              </a:rPr>
              <a:t> en </a:t>
            </a:r>
            <a:r>
              <a:rPr lang="en-US" err="1">
                <a:cs typeface="Calibri"/>
              </a:rPr>
              <a:t>busqueda</a:t>
            </a:r>
            <a:r>
              <a:rPr lang="en-US">
                <a:cs typeface="Calibri"/>
              </a:rPr>
              <a:t> de:</a:t>
            </a:r>
            <a:endParaRPr lang="en-US"/>
          </a:p>
          <a:p>
            <a:pPr marL="932180" lvl="4"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  <a:p>
            <a:pPr marL="932180" lvl="4">
              <a:buFont typeface="Arial" panose="020F0502020204030204" pitchFamily="34" charset="0"/>
              <a:buChar char="•"/>
            </a:pPr>
            <a:r>
              <a:rPr lang="en-US" err="1">
                <a:cs typeface="Calibri"/>
              </a:rPr>
              <a:t>Autocorrelación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Cuando</a:t>
            </a:r>
            <a:r>
              <a:rPr lang="en-US">
                <a:cs typeface="Calibri"/>
              </a:rPr>
              <a:t> las </a:t>
            </a:r>
            <a:r>
              <a:rPr lang="es-AR">
                <a:cs typeface="Calibri"/>
              </a:rPr>
              <a:t>observaciones</a:t>
            </a:r>
            <a:r>
              <a:rPr lang="en-US">
                <a:cs typeface="Calibri"/>
              </a:rPr>
              <a:t> de las variables </a:t>
            </a:r>
            <a:r>
              <a:rPr lang="es-AR">
                <a:cs typeface="Calibri"/>
              </a:rPr>
              <a:t>dependientes</a:t>
            </a:r>
            <a:r>
              <a:rPr lang="en-US">
                <a:cs typeface="Calibri"/>
              </a:rPr>
              <a:t> no son </a:t>
            </a:r>
            <a:r>
              <a:rPr lang="en-US" err="1">
                <a:cs typeface="Calibri"/>
              </a:rPr>
              <a:t>extraidas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independientemente</a:t>
            </a:r>
            <a:r>
              <a:rPr lang="en-US">
                <a:cs typeface="Calibri"/>
              </a:rPr>
              <a:t>. Como los </a:t>
            </a:r>
            <a:r>
              <a:rPr lang="en-US" err="1">
                <a:cs typeface="Calibri"/>
              </a:rPr>
              <a:t>residuos</a:t>
            </a:r>
            <a:r>
              <a:rPr lang="en-US">
                <a:cs typeface="Calibri"/>
              </a:rPr>
              <a:t> son </a:t>
            </a:r>
            <a:r>
              <a:rPr lang="en-US" err="1">
                <a:cs typeface="Calibri"/>
              </a:rPr>
              <a:t>analogos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muestrales</a:t>
            </a:r>
            <a:r>
              <a:rPr lang="en-US">
                <a:cs typeface="Calibri"/>
              </a:rPr>
              <a:t> de los </a:t>
            </a:r>
            <a:r>
              <a:rPr lang="en-US" err="1">
                <a:cs typeface="Calibri"/>
              </a:rPr>
              <a:t>errores</a:t>
            </a:r>
            <a:r>
              <a:rPr lang="en-US">
                <a:cs typeface="Calibri"/>
              </a:rPr>
              <a:t> de la </a:t>
            </a:r>
            <a:r>
              <a:rPr lang="en-US" err="1">
                <a:cs typeface="Calibri"/>
              </a:rPr>
              <a:t>regresion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poblacional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los </a:t>
            </a:r>
            <a:r>
              <a:rPr lang="en-US" err="1">
                <a:cs typeface="Calibri"/>
              </a:rPr>
              <a:t>erroreres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fuesen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independientes</a:t>
            </a:r>
            <a:r>
              <a:rPr lang="en-US">
                <a:cs typeface="Calibri"/>
              </a:rPr>
              <a:t>, no </a:t>
            </a:r>
            <a:r>
              <a:rPr lang="en-US" err="1">
                <a:cs typeface="Calibri"/>
              </a:rPr>
              <a:t>deberiamso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encontar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ningun</a:t>
            </a:r>
            <a:r>
              <a:rPr lang="en-US">
                <a:cs typeface="Calibri"/>
              </a:rPr>
              <a:t> patron. En 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caso</a:t>
            </a:r>
            <a:r>
              <a:rPr lang="en-US">
                <a:cs typeface="Calibri"/>
              </a:rPr>
              <a:t>, se </a:t>
            </a:r>
            <a:r>
              <a:rPr lang="en-US" err="1">
                <a:cs typeface="Calibri"/>
              </a:rPr>
              <a:t>trataria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autocorrelacion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espacial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ya</a:t>
            </a:r>
            <a:r>
              <a:rPr lang="en-US">
                <a:cs typeface="Calibri"/>
              </a:rPr>
              <a:t> que no </a:t>
            </a:r>
            <a:r>
              <a:rPr lang="en-US" err="1">
                <a:cs typeface="Calibri"/>
              </a:rPr>
              <a:t>trabajamos</a:t>
            </a:r>
            <a:r>
              <a:rPr lang="en-US">
                <a:cs typeface="Calibri"/>
              </a:rPr>
              <a:t> con series de </a:t>
            </a:r>
            <a:r>
              <a:rPr lang="en-US" err="1">
                <a:cs typeface="Calibri"/>
              </a:rPr>
              <a:t>tiempo</a:t>
            </a:r>
            <a:r>
              <a:rPr lang="en-US">
                <a:cs typeface="Calibri"/>
              </a:rPr>
              <a:t>.</a:t>
            </a:r>
          </a:p>
          <a:p>
            <a:pPr marL="932180" lvl="4">
              <a:buFont typeface="Arial" panose="020F0502020204030204" pitchFamily="34" charset="0"/>
              <a:buChar char="•"/>
            </a:pPr>
            <a:r>
              <a:rPr lang="en-US" err="1">
                <a:cs typeface="Calibri"/>
              </a:rPr>
              <a:t>Heterocedasticidad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Cuando</a:t>
            </a:r>
            <a:r>
              <a:rPr lang="en-US">
                <a:cs typeface="Calibri"/>
              </a:rPr>
              <a:t> el </a:t>
            </a:r>
            <a:r>
              <a:rPr lang="en-US" err="1">
                <a:cs typeface="Calibri"/>
              </a:rPr>
              <a:t>modelo</a:t>
            </a:r>
            <a:r>
              <a:rPr lang="en-US">
                <a:cs typeface="Calibri"/>
              </a:rPr>
              <a:t> no </a:t>
            </a:r>
            <a:r>
              <a:rPr lang="en-US" err="1">
                <a:cs typeface="Calibri"/>
              </a:rPr>
              <a:t>presenta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varianza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constante</a:t>
            </a:r>
            <a:r>
              <a:rPr lang="en-US">
                <a:cs typeface="Calibri"/>
              </a:rPr>
              <a:t> en sus </a:t>
            </a:r>
            <a:r>
              <a:rPr lang="en-US" err="1">
                <a:cs typeface="Calibri"/>
              </a:rPr>
              <a:t>resiudos</a:t>
            </a:r>
            <a:r>
              <a:rPr lang="en-US">
                <a:cs typeface="Calibri"/>
              </a:rPr>
              <a:t>. La </a:t>
            </a:r>
            <a:r>
              <a:rPr lang="en-US" err="1">
                <a:cs typeface="Calibri"/>
              </a:rPr>
              <a:t>heterocedasticidad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significativa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invalida</a:t>
            </a:r>
            <a:r>
              <a:rPr lang="en-US">
                <a:cs typeface="Calibri"/>
              </a:rPr>
              <a:t> los </a:t>
            </a:r>
            <a:r>
              <a:rPr lang="en-US" err="1">
                <a:cs typeface="Calibri"/>
              </a:rPr>
              <a:t>resultados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modelo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ya</a:t>
            </a:r>
            <a:r>
              <a:rPr lang="en-US">
                <a:cs typeface="Calibri"/>
              </a:rPr>
              <a:t> que </a:t>
            </a:r>
            <a:r>
              <a:rPr lang="en-US" err="1">
                <a:cs typeface="Calibri"/>
              </a:rPr>
              <a:t>habria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marcado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sesgo</a:t>
            </a:r>
            <a:r>
              <a:rPr lang="en-US">
                <a:cs typeface="Calibri"/>
              </a:rPr>
              <a:t> en el error </a:t>
            </a:r>
            <a:r>
              <a:rPr lang="en-US" err="1">
                <a:cs typeface="Calibri"/>
              </a:rPr>
              <a:t>estandar</a:t>
            </a:r>
            <a:r>
              <a:rPr lang="en-US">
                <a:cs typeface="Calibri"/>
              </a:rPr>
              <a:t>.</a:t>
            </a:r>
          </a:p>
          <a:p>
            <a:pPr marL="932180" lvl="4">
              <a:buFont typeface="Arial" panose="020F0502020204030204" pitchFamily="34" charset="0"/>
              <a:buChar char="•"/>
            </a:pPr>
            <a:r>
              <a:rPr lang="en-US" err="1">
                <a:cs typeface="Calibri"/>
              </a:rPr>
              <a:t>Multicolinealidad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Cuando</a:t>
            </a:r>
            <a:r>
              <a:rPr lang="en-US">
                <a:cs typeface="Calibri"/>
              </a:rPr>
              <a:t> 2 o mas variables </a:t>
            </a:r>
            <a:r>
              <a:rPr lang="en-US" err="1">
                <a:cs typeface="Calibri"/>
              </a:rPr>
              <a:t>independientes</a:t>
            </a:r>
            <a:r>
              <a:rPr lang="en-US">
                <a:cs typeface="Calibri"/>
              </a:rPr>
              <a:t> son una </a:t>
            </a:r>
            <a:r>
              <a:rPr lang="en-US" err="1">
                <a:cs typeface="Calibri"/>
              </a:rPr>
              <a:t>combinacion</a:t>
            </a:r>
            <a:r>
              <a:rPr lang="en-US">
                <a:cs typeface="Calibri"/>
              </a:rPr>
              <a:t> lineal de </a:t>
            </a:r>
            <a:r>
              <a:rPr lang="en-US" err="1">
                <a:cs typeface="Calibri"/>
              </a:rPr>
              <a:t>otras</a:t>
            </a:r>
            <a:r>
              <a:rPr lang="en-US">
                <a:cs typeface="Calibri"/>
              </a:rPr>
              <a:t> variables </a:t>
            </a:r>
            <a:r>
              <a:rPr lang="en-US" err="1">
                <a:cs typeface="Calibri"/>
              </a:rPr>
              <a:t>independientes</a:t>
            </a:r>
            <a:r>
              <a:rPr lang="en-US">
                <a:cs typeface="Calibri"/>
              </a:rPr>
              <a:t>. Esto produce entre </a:t>
            </a:r>
            <a:r>
              <a:rPr lang="en-US" err="1">
                <a:cs typeface="Calibri"/>
              </a:rPr>
              <a:t>otras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cosas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sesgos</a:t>
            </a:r>
            <a:r>
              <a:rPr lang="en-US">
                <a:cs typeface="Calibri"/>
              </a:rPr>
              <a:t> de por variable </a:t>
            </a:r>
            <a:r>
              <a:rPr lang="en-US" err="1">
                <a:cs typeface="Calibri"/>
              </a:rPr>
              <a:t>redundante</a:t>
            </a:r>
            <a:r>
              <a:rPr lang="en-US">
                <a:cs typeface="Calibri"/>
              </a:rPr>
              <a:t>.</a:t>
            </a:r>
          </a:p>
          <a:p>
            <a:pPr marL="932180" lvl="4"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6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B430AC4-127E-41F0-A6F8-49C6B99E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9" y="2108875"/>
            <a:ext cx="5092701" cy="3681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C1FC26E-DA15-447A-9DF2-B2E81DFAADBF}"/>
              </a:ext>
            </a:extLst>
          </p:cNvPr>
          <p:cNvSpPr/>
          <p:nvPr/>
        </p:nvSpPr>
        <p:spPr>
          <a:xfrm>
            <a:off x="766889" y="1602630"/>
            <a:ext cx="5092701" cy="33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DISPERSION DE LOS RESIDUOS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0DF59-7395-482B-BE3E-85E103AB247C}"/>
              </a:ext>
            </a:extLst>
          </p:cNvPr>
          <p:cNvSpPr txBox="1"/>
          <p:nvPr/>
        </p:nvSpPr>
        <p:spPr>
          <a:xfrm>
            <a:off x="200813" y="108817"/>
            <a:ext cx="39645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u="sng" err="1">
                <a:cs typeface="Calibri"/>
              </a:rPr>
              <a:t>Autocorrelación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AB1CF-6582-405E-9D6A-DBC8A65002D5}"/>
              </a:ext>
            </a:extLst>
          </p:cNvPr>
          <p:cNvSpPr txBox="1"/>
          <p:nvPr/>
        </p:nvSpPr>
        <p:spPr>
          <a:xfrm>
            <a:off x="7162800" y="2106706"/>
            <a:ext cx="425823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Test Durbin-Watson =&gt;</a:t>
            </a:r>
            <a:r>
              <a:rPr lang="en-US" err="1">
                <a:cs typeface="Calibri"/>
              </a:rPr>
              <a:t>resultado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aproximado</a:t>
            </a:r>
            <a:r>
              <a:rPr lang="en-US">
                <a:cs typeface="Calibri"/>
              </a:rPr>
              <a:t> a 2. Valor que debe </a:t>
            </a:r>
            <a:r>
              <a:rPr lang="en-US" err="1">
                <a:cs typeface="Calibri"/>
              </a:rPr>
              <a:t>tomar</a:t>
            </a:r>
            <a:r>
              <a:rPr lang="en-US">
                <a:cs typeface="Calibri"/>
              </a:rPr>
              <a:t> el </a:t>
            </a:r>
            <a:r>
              <a:rPr lang="en-US" err="1">
                <a:cs typeface="Calibri"/>
              </a:rPr>
              <a:t>estadistico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no hay </a:t>
            </a:r>
            <a:r>
              <a:rPr lang="en-US" err="1">
                <a:cs typeface="Calibri"/>
              </a:rPr>
              <a:t>autocorrelacion</a:t>
            </a:r>
            <a:r>
              <a:rPr lang="en-US">
                <a:cs typeface="Calibri"/>
              </a:rPr>
              <a:t> en los </a:t>
            </a:r>
            <a:r>
              <a:rPr lang="en-US" err="1">
                <a:cs typeface="Calibri"/>
              </a:rPr>
              <a:t>residuos</a:t>
            </a:r>
            <a:r>
              <a:rPr lang="en-US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En el </a:t>
            </a:r>
            <a:r>
              <a:rPr lang="en-US" err="1">
                <a:cs typeface="Calibri"/>
              </a:rPr>
              <a:t>grafico</a:t>
            </a:r>
            <a:r>
              <a:rPr lang="en-US">
                <a:cs typeface="Calibri"/>
              </a:rPr>
              <a:t> no se </a:t>
            </a:r>
            <a:r>
              <a:rPr lang="en-US" err="1">
                <a:cs typeface="Calibri"/>
              </a:rPr>
              <a:t>puede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establecer</a:t>
            </a:r>
            <a:r>
              <a:rPr lang="en-US">
                <a:cs typeface="Calibri"/>
              </a:rPr>
              <a:t> una </a:t>
            </a:r>
            <a:r>
              <a:rPr lang="en-US" err="1">
                <a:cs typeface="Calibri"/>
              </a:rPr>
              <a:t>relacion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caracteristica</a:t>
            </a:r>
            <a:r>
              <a:rPr lang="en-US">
                <a:cs typeface="Calibri"/>
              </a:rPr>
              <a:t> en los puntos, </a:t>
            </a:r>
            <a:r>
              <a:rPr lang="en-US" err="1">
                <a:cs typeface="Calibri"/>
              </a:rPr>
              <a:t>esto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refuerza</a:t>
            </a:r>
            <a:r>
              <a:rPr lang="en-US">
                <a:cs typeface="Calibri"/>
              </a:rPr>
              <a:t> los </a:t>
            </a:r>
            <a:r>
              <a:rPr lang="en-US" err="1">
                <a:cs typeface="Calibri"/>
              </a:rPr>
              <a:t>resultados</a:t>
            </a:r>
            <a:r>
              <a:rPr lang="en-US">
                <a:cs typeface="Calibri"/>
              </a:rPr>
              <a:t> del D-W. Se </a:t>
            </a:r>
            <a:r>
              <a:rPr lang="en-US" err="1">
                <a:cs typeface="Calibri"/>
              </a:rPr>
              <a:t>distribuye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manera</a:t>
            </a:r>
            <a:r>
              <a:rPr lang="en-US">
                <a:cs typeface="Calibri"/>
              </a:rPr>
              <a:t> uniforme.</a:t>
            </a:r>
          </a:p>
        </p:txBody>
      </p:sp>
    </p:spTree>
    <p:extLst>
      <p:ext uri="{BB962C8B-B14F-4D97-AF65-F5344CB8AC3E}">
        <p14:creationId xmlns:p14="http://schemas.microsoft.com/office/powerpoint/2010/main" val="16628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6CC8350-6E09-42C6-B6B1-97520296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3" y="2240284"/>
            <a:ext cx="5092700" cy="3694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1BCE13-566A-418F-89DC-3677A5A4A97C}"/>
              </a:ext>
            </a:extLst>
          </p:cNvPr>
          <p:cNvSpPr/>
          <p:nvPr/>
        </p:nvSpPr>
        <p:spPr>
          <a:xfrm>
            <a:off x="158260" y="1850768"/>
            <a:ext cx="5092701" cy="33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NORMALIDAD DE RESIDUOS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EB668-3F51-4674-8138-93014C8F10F7}"/>
              </a:ext>
            </a:extLst>
          </p:cNvPr>
          <p:cNvSpPr txBox="1"/>
          <p:nvPr/>
        </p:nvSpPr>
        <p:spPr>
          <a:xfrm>
            <a:off x="200813" y="108817"/>
            <a:ext cx="39645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u="sng" err="1">
                <a:cs typeface="Calibri"/>
              </a:rPr>
              <a:t>Heterocedasticidad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51F31-8697-4C2C-AD02-FAD2569447EF}"/>
              </a:ext>
            </a:extLst>
          </p:cNvPr>
          <p:cNvSpPr txBox="1"/>
          <p:nvPr/>
        </p:nvSpPr>
        <p:spPr>
          <a:xfrm>
            <a:off x="6338047" y="2017058"/>
            <a:ext cx="47781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Se </a:t>
            </a:r>
            <a:r>
              <a:rPr lang="en-US" err="1"/>
              <a:t>cumple</a:t>
            </a:r>
            <a:r>
              <a:rPr lang="en-US"/>
              <a:t> </a:t>
            </a:r>
            <a:r>
              <a:rPr lang="en-US" err="1"/>
              <a:t>minimos</a:t>
            </a:r>
            <a:r>
              <a:rPr lang="en-US"/>
              <a:t> </a:t>
            </a:r>
            <a:r>
              <a:rPr lang="en-US" err="1"/>
              <a:t>cuadrados</a:t>
            </a:r>
            <a:r>
              <a:rPr lang="en-US"/>
              <a:t> </a:t>
            </a:r>
            <a:r>
              <a:rPr lang="en-US" err="1"/>
              <a:t>cuadrados</a:t>
            </a:r>
            <a:r>
              <a:rPr lang="en-US"/>
              <a:t> </a:t>
            </a:r>
            <a:r>
              <a:rPr lang="en-US" err="1"/>
              <a:t>ordinarios</a:t>
            </a:r>
            <a:r>
              <a:rPr lang="en-US"/>
              <a:t> al </a:t>
            </a:r>
            <a:r>
              <a:rPr lang="en-US" err="1"/>
              <a:t>probar</a:t>
            </a:r>
            <a:r>
              <a:rPr lang="en-US"/>
              <a:t> </a:t>
            </a:r>
            <a:r>
              <a:rPr lang="en-US" err="1"/>
              <a:t>normalidad</a:t>
            </a:r>
            <a:r>
              <a:rPr lang="en-US"/>
              <a:t> de los </a:t>
            </a:r>
            <a:r>
              <a:rPr lang="en-US" err="1"/>
              <a:t>residuos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Test </a:t>
            </a:r>
            <a:r>
              <a:rPr lang="en-US" err="1">
                <a:cs typeface="Calibri"/>
              </a:rPr>
              <a:t>Jarque</a:t>
            </a:r>
            <a:r>
              <a:rPr lang="en-US">
                <a:cs typeface="Calibri"/>
              </a:rPr>
              <a:t>-Bera =&gt; No </a:t>
            </a:r>
            <a:r>
              <a:rPr lang="en-US" err="1">
                <a:cs typeface="Calibri"/>
              </a:rPr>
              <a:t>rechazamos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hipotesis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nula</a:t>
            </a:r>
            <a:r>
              <a:rPr lang="en-US">
                <a:cs typeface="Calibri"/>
              </a:rPr>
              <a:t> de que los </a:t>
            </a:r>
            <a:r>
              <a:rPr lang="en-US" err="1">
                <a:cs typeface="Calibri"/>
              </a:rPr>
              <a:t>residuos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distribuyen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manera</a:t>
            </a:r>
            <a:r>
              <a:rPr lang="en-US">
                <a:cs typeface="Calibri"/>
              </a:rPr>
              <a:t> normal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41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0DF59-7395-482B-BE3E-85E103AB247C}"/>
              </a:ext>
            </a:extLst>
          </p:cNvPr>
          <p:cNvSpPr txBox="1"/>
          <p:nvPr/>
        </p:nvSpPr>
        <p:spPr>
          <a:xfrm>
            <a:off x="200813" y="108817"/>
            <a:ext cx="39645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u="sng" err="1">
                <a:solidFill>
                  <a:srgbClr val="000000"/>
                </a:solidFill>
                <a:latin typeface="Calibri" panose="020F0502020204030204"/>
              </a:rPr>
              <a:t>Multicolinealidad</a:t>
            </a:r>
            <a:endParaRPr lang="en-US" sz="3600" b="1" u="sng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n-US" sz="3600" b="1" u="sng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E1DCC-EF82-4BE9-B66A-137E6127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6" y="1487782"/>
            <a:ext cx="3113023" cy="4738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7F1BA-C1B5-4497-B64E-B517BC17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607" y="1501871"/>
            <a:ext cx="3170375" cy="4464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EA8BB-02CC-45B3-9B14-65828A26C1FA}"/>
              </a:ext>
            </a:extLst>
          </p:cNvPr>
          <p:cNvSpPr txBox="1"/>
          <p:nvPr/>
        </p:nvSpPr>
        <p:spPr>
          <a:xfrm>
            <a:off x="7790330" y="1506070"/>
            <a:ext cx="41237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Todos los </a:t>
            </a:r>
            <a:r>
              <a:rPr lang="en-US" err="1">
                <a:cs typeface="Calibri"/>
              </a:rPr>
              <a:t>resultados</a:t>
            </a:r>
            <a:r>
              <a:rPr lang="en-US">
                <a:cs typeface="Calibri"/>
              </a:rPr>
              <a:t> de las variables </a:t>
            </a:r>
            <a:r>
              <a:rPr lang="en-US" err="1">
                <a:cs typeface="Calibri"/>
              </a:rPr>
              <a:t>independientes</a:t>
            </a:r>
            <a:r>
              <a:rPr lang="en-US">
                <a:cs typeface="Calibri"/>
              </a:rPr>
              <a:t> con el </a:t>
            </a:r>
            <a:r>
              <a:rPr lang="en-US" err="1">
                <a:cs typeface="Calibri"/>
              </a:rPr>
              <a:t>metodo</a:t>
            </a:r>
            <a:r>
              <a:rPr lang="en-US">
                <a:cs typeface="Calibri"/>
              </a:rPr>
              <a:t> VIF dan </a:t>
            </a:r>
            <a:r>
              <a:rPr lang="en-US" err="1">
                <a:cs typeface="Calibri"/>
              </a:rPr>
              <a:t>menos</a:t>
            </a:r>
            <a:r>
              <a:rPr lang="en-US">
                <a:cs typeface="Calibri"/>
              </a:rPr>
              <a:t> a 6, </a:t>
            </a:r>
            <a:r>
              <a:rPr lang="en-US" err="1">
                <a:cs typeface="Calibri"/>
              </a:rPr>
              <a:t>criterio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establecido</a:t>
            </a:r>
            <a:r>
              <a:rPr lang="en-US">
                <a:cs typeface="Calibri"/>
              </a:rPr>
              <a:t> para </a:t>
            </a:r>
            <a:r>
              <a:rPr lang="en-US" err="1">
                <a:cs typeface="Calibri"/>
              </a:rPr>
              <a:t>determinar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multicolinealidad</a:t>
            </a:r>
            <a:r>
              <a:rPr lang="en-US">
                <a:cs typeface="Calibri"/>
              </a:rPr>
              <a:t> grave.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9DDEB-1B6D-4798-8E3A-04CCD49B8115}"/>
              </a:ext>
            </a:extLst>
          </p:cNvPr>
          <p:cNvSpPr txBox="1"/>
          <p:nvPr/>
        </p:nvSpPr>
        <p:spPr>
          <a:xfrm>
            <a:off x="241487" y="940733"/>
            <a:ext cx="3370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</a:t>
            </a:r>
            <a:r>
              <a:rPr lang="en-US" i="1">
                <a:cs typeface="Calibri"/>
              </a:rPr>
              <a:t>ariance Inflation Factor(VIF)</a:t>
            </a:r>
          </a:p>
        </p:txBody>
      </p:sp>
    </p:spTree>
    <p:extLst>
      <p:ext uri="{BB962C8B-B14F-4D97-AF65-F5344CB8AC3E}">
        <p14:creationId xmlns:p14="http://schemas.microsoft.com/office/powerpoint/2010/main" val="121154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0DF59-7395-482B-BE3E-85E103AB247C}"/>
              </a:ext>
            </a:extLst>
          </p:cNvPr>
          <p:cNvSpPr txBox="1"/>
          <p:nvPr/>
        </p:nvSpPr>
        <p:spPr>
          <a:xfrm>
            <a:off x="200813" y="108817"/>
            <a:ext cx="637481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MX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RIDGE</a:t>
            </a:r>
            <a:r>
              <a:rPr lang="es-MX" sz="3600" b="1" u="sng">
                <a:solidFill>
                  <a:srgbClr val="000000"/>
                </a:solidFill>
                <a:latin typeface="Calibri" panose="020F0502020204030204"/>
              </a:rPr>
              <a:t> y Feature Engineering</a:t>
            </a:r>
            <a:endParaRPr kumimoji="0" lang="en-US" sz="36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38A2E402-033B-468E-9504-1439CA1A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76" y="3344707"/>
            <a:ext cx="4083584" cy="2747171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7FA4CF1-F6F0-47AF-A4D3-C8519E03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26" y="3294811"/>
            <a:ext cx="4239657" cy="2857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E4A312-12BB-4386-A116-9395929B04F9}"/>
              </a:ext>
            </a:extLst>
          </p:cNvPr>
          <p:cNvSpPr txBox="1"/>
          <p:nvPr/>
        </p:nvSpPr>
        <p:spPr>
          <a:xfrm>
            <a:off x="638547" y="1487708"/>
            <a:ext cx="53723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Regression lineal Simple:        r2 = </a:t>
            </a:r>
            <a:r>
              <a:rPr lang="en-US">
                <a:ea typeface="+mn-lt"/>
                <a:cs typeface="+mn-lt"/>
              </a:rPr>
              <a:t>0.38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Ridge con Logspace y CV:       r2 = 0.72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Relación radical cuadrática:   r2 = 0.73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Relación rad</a:t>
            </a:r>
            <a:r>
              <a:rPr lang="en-US" baseline="30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. corregida:        r2 = 0.74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D2D9C-5AFC-4A86-8482-08351E3EC921}"/>
              </a:ext>
            </a:extLst>
          </p:cNvPr>
          <p:cNvSpPr txBox="1"/>
          <p:nvPr/>
        </p:nvSpPr>
        <p:spPr>
          <a:xfrm>
            <a:off x="2016087" y="29249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Relación radical cuadrática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BF37-A099-4467-B092-BC449F53BEC8}"/>
              </a:ext>
            </a:extLst>
          </p:cNvPr>
          <p:cNvSpPr txBox="1"/>
          <p:nvPr/>
        </p:nvSpPr>
        <p:spPr>
          <a:xfrm>
            <a:off x="7258279" y="29249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Relación rad2. corregida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CCA61-F92A-42F1-9AC1-C263E9B01C58}"/>
              </a:ext>
            </a:extLst>
          </p:cNvPr>
          <p:cNvSpPr txBox="1"/>
          <p:nvPr/>
        </p:nvSpPr>
        <p:spPr>
          <a:xfrm>
            <a:off x="317221" y="808333"/>
            <a:ext cx="537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bg1">
                    <a:lumMod val="85000"/>
                  </a:schemeClr>
                </a:solidFill>
                <a:cs typeface="Calibri"/>
              </a:rPr>
              <a:t>Predicción del precio total</a:t>
            </a:r>
          </a:p>
        </p:txBody>
      </p:sp>
    </p:spTree>
    <p:extLst>
      <p:ext uri="{BB962C8B-B14F-4D97-AF65-F5344CB8AC3E}">
        <p14:creationId xmlns:p14="http://schemas.microsoft.com/office/powerpoint/2010/main" val="1786008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PowerPoint Presentation</vt:lpstr>
      <vt:lpstr>PowerPoint Presentation</vt:lpstr>
      <vt:lpstr>PowerPoint Presentation</vt:lpstr>
      <vt:lpstr>Validación del Modelo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Martin FENIGER ESCALANTE</dc:creator>
  <cp:revision>2</cp:revision>
  <dcterms:created xsi:type="dcterms:W3CDTF">2020-11-25T19:03:49Z</dcterms:created>
  <dcterms:modified xsi:type="dcterms:W3CDTF">2020-12-18T00:20:27Z</dcterms:modified>
</cp:coreProperties>
</file>