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4"/>
  </p:notesMasterIdLst>
  <p:handoutMasterIdLst>
    <p:handoutMasterId r:id="rId15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0" r:id="rId12"/>
    <p:sldId id="481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Prophecy-lti-hackathon/LTI-hacka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k.library.smu.edu.sg/cgi/viewcontent.cgi?article=4456&amp;context=sis_research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3164118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algn="l"/>
            <a:r>
              <a:rPr lang="en-US" sz="2400" dirty="0">
                <a:latin typeface="Castellar"/>
              </a:rPr>
              <a:t>PROPHECY</a:t>
            </a:r>
            <a:endParaRPr lang="en-US" sz="2400" dirty="0">
              <a:latin typeface="Castellar" panose="020A0402060406010301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BF7CD68B-821E-47E3-9AEA-4E49013E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05" y="3616267"/>
            <a:ext cx="1630363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r>
              <a:rPr lang="en-US" sz="1600" dirty="0">
                <a:cs typeface="Calibri"/>
              </a:rPr>
              <a:t>Build a solution to predict credit worthiness of individuals using social media analytics.</a:t>
            </a:r>
          </a:p>
          <a:p>
            <a:pPr algn="l"/>
            <a:endParaRPr lang="en-US" sz="1600" dirty="0">
              <a:cs typeface="Calibri"/>
            </a:endParaRPr>
          </a:p>
          <a:p>
            <a:pPr algn="l"/>
            <a:r>
              <a:rPr lang="en-US" sz="1600" b="1" dirty="0">
                <a:cs typeface="Calibri"/>
              </a:rPr>
              <a:t>Description</a:t>
            </a:r>
            <a:r>
              <a:rPr lang="en-US" sz="1600" dirty="0">
                <a:cs typeface="Calibri"/>
              </a:rPr>
              <a:t> : This solution aims at leveraging social network features of individuals on social </a:t>
            </a:r>
            <a:r>
              <a:rPr lang="en-US" sz="1600">
                <a:cs typeface="Calibri"/>
              </a:rPr>
              <a:t>media platform (Ex. followers, text posts) </a:t>
            </a:r>
            <a:r>
              <a:rPr lang="en-US" sz="1600" dirty="0">
                <a:cs typeface="Calibri"/>
              </a:rPr>
              <a:t>along with individual credit history with financial institutions (Ex. credit record &lt;Good or Bad&gt;, loan amt, loan duration etc.) to build a solution that predict credit/loan worthiness of individuals.</a:t>
            </a:r>
          </a:p>
          <a:p>
            <a:pPr algn="l"/>
            <a:endParaRPr lang="en-US" sz="1600" dirty="0">
              <a:cs typeface="Calibri"/>
            </a:endParaRPr>
          </a:p>
          <a:p>
            <a:pPr algn="l"/>
            <a:r>
              <a:rPr lang="en-US" sz="1600">
                <a:cs typeface="Calibri"/>
              </a:rPr>
              <a:t>Following presumptions are used to build this solution.</a:t>
            </a:r>
            <a:endParaRPr lang="en-US" sz="1600" dirty="0">
              <a:cs typeface="Calibri"/>
            </a:endParaRPr>
          </a:p>
          <a:p>
            <a:pPr algn="l"/>
            <a:endParaRPr lang="en-US" sz="1600" dirty="0">
              <a:cs typeface="Calibri"/>
            </a:endParaRPr>
          </a:p>
          <a:p>
            <a:pPr marL="171450" indent="-171450" algn="l">
              <a:buFont typeface="Wingdings"/>
              <a:buChar char="§"/>
            </a:pPr>
            <a:r>
              <a:rPr lang="en-US" sz="1600" dirty="0">
                <a:cs typeface="Calibri"/>
              </a:rPr>
              <a:t>Social Network features such as followers on twitter reflect on social/economical </a:t>
            </a:r>
            <a:r>
              <a:rPr lang="en-US" sz="1600">
                <a:cs typeface="Calibri"/>
              </a:rPr>
              <a:t>status,  social connections of individuals which </a:t>
            </a:r>
            <a:r>
              <a:rPr lang="en-US" sz="1600" dirty="0">
                <a:cs typeface="Calibri"/>
              </a:rPr>
              <a:t>could impact their capability to repay loans.</a:t>
            </a:r>
          </a:p>
          <a:p>
            <a:pPr marL="171450" indent="-171450" algn="l">
              <a:buFont typeface="Wingdings"/>
              <a:buChar char="§"/>
            </a:pPr>
            <a:endParaRPr lang="en-US" sz="1600" dirty="0">
              <a:cs typeface="Calibri"/>
            </a:endParaRPr>
          </a:p>
          <a:p>
            <a:pPr marL="171450" indent="-171450" algn="l">
              <a:buFont typeface="Wingdings"/>
              <a:buChar char="§"/>
            </a:pPr>
            <a:r>
              <a:rPr lang="en-US" sz="1600" dirty="0">
                <a:cs typeface="Calibri"/>
              </a:rPr>
              <a:t>Mean polarity (+</a:t>
            </a:r>
            <a:r>
              <a:rPr lang="en-US" sz="1600" err="1">
                <a:cs typeface="Calibri"/>
              </a:rPr>
              <a:t>ve</a:t>
            </a:r>
            <a:r>
              <a:rPr lang="en-US" sz="1600" dirty="0">
                <a:cs typeface="Calibri"/>
              </a:rPr>
              <a:t>/-</a:t>
            </a:r>
            <a:r>
              <a:rPr lang="en-US" sz="1600" err="1">
                <a:cs typeface="Calibri"/>
              </a:rPr>
              <a:t>ve</a:t>
            </a:r>
            <a:r>
              <a:rPr lang="en-US" sz="1600" dirty="0">
                <a:cs typeface="Calibri"/>
              </a:rPr>
              <a:t> sentiment) of text posts on social media platform could reflect on human personality of an individual therefore it could impact his capability to repay a loan. </a:t>
            </a: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4181" y="3119933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4181" y="3662373"/>
            <a:ext cx="8046109" cy="9722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Wingdings"/>
              <a:buChar char="§"/>
            </a:pPr>
            <a:r>
              <a:rPr lang="en-US" sz="1100" dirty="0">
                <a:cs typeface="Calibri"/>
              </a:rPr>
              <a:t>Python</a:t>
            </a:r>
          </a:p>
          <a:p>
            <a:pPr marL="171450" indent="-171450" algn="l">
              <a:buFont typeface="Wingdings"/>
              <a:buChar char="§"/>
            </a:pPr>
            <a:r>
              <a:rPr lang="en-US" sz="1100" dirty="0">
                <a:cs typeface="Calibri"/>
              </a:rPr>
              <a:t>Gradient Boosting Classifier</a:t>
            </a:r>
            <a:endParaRPr lang="en-US" dirty="0">
              <a:cs typeface="Calibri"/>
            </a:endParaRPr>
          </a:p>
          <a:p>
            <a:pPr marL="171450" indent="-171450" algn="l">
              <a:buFont typeface="Wingdings"/>
              <a:buChar char="§"/>
            </a:pPr>
            <a:r>
              <a:rPr lang="en-US" sz="1100" dirty="0">
                <a:cs typeface="Calibri"/>
              </a:rPr>
              <a:t>Sentiment Analysis</a:t>
            </a:r>
          </a:p>
          <a:p>
            <a:pPr marL="171450" indent="-171450" algn="l">
              <a:buFont typeface="Wingdings"/>
              <a:buChar char="§"/>
            </a:pPr>
            <a:r>
              <a:rPr lang="en-US" sz="1100" dirty="0" err="1">
                <a:cs typeface="Calibri"/>
              </a:rPr>
              <a:t>SkLearn</a:t>
            </a:r>
            <a:r>
              <a:rPr lang="en-US" sz="1100" dirty="0">
                <a:cs typeface="Calibri"/>
              </a:rPr>
              <a:t> ML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Describe your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4BD9C-FB01-450A-BD30-1850CF23DF84}"/>
              </a:ext>
            </a:extLst>
          </p:cNvPr>
          <p:cNvSpPr/>
          <p:nvPr/>
        </p:nvSpPr>
        <p:spPr>
          <a:xfrm>
            <a:off x="804413" y="1090163"/>
            <a:ext cx="3698572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          Credit History Dataset (Credit record status, Loan amt, Loan Months, Age , Job Type, Job Years etc.)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EBF18-C71F-4C6F-85D3-6A2471E0C2DB}"/>
              </a:ext>
            </a:extLst>
          </p:cNvPr>
          <p:cNvSpPr/>
          <p:nvPr/>
        </p:nvSpPr>
        <p:spPr>
          <a:xfrm>
            <a:off x="807109" y="1782972"/>
            <a:ext cx="3698573" cy="4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Twitter Profile Dataset (User, Followers, Following 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7DF66-4FB7-4E5D-84BB-C5FB114257E8}"/>
              </a:ext>
            </a:extLst>
          </p:cNvPr>
          <p:cNvSpPr/>
          <p:nvPr/>
        </p:nvSpPr>
        <p:spPr>
          <a:xfrm>
            <a:off x="809805" y="2389516"/>
            <a:ext cx="2383046" cy="50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Twitter Text Dataset (Text Posts, Date, User ID)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D7868-07D2-4510-B47E-31F5F3A03EAA}"/>
              </a:ext>
            </a:extLst>
          </p:cNvPr>
          <p:cNvSpPr/>
          <p:nvPr/>
        </p:nvSpPr>
        <p:spPr>
          <a:xfrm>
            <a:off x="3392338" y="2384125"/>
            <a:ext cx="1110650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Calculate Mean polarity of text posts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E8B87-583F-4878-A749-D66544851D69}"/>
              </a:ext>
            </a:extLst>
          </p:cNvPr>
          <p:cNvSpPr/>
          <p:nvPr/>
        </p:nvSpPr>
        <p:spPr>
          <a:xfrm>
            <a:off x="4839958" y="1092859"/>
            <a:ext cx="657764" cy="180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Final Feature 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E985B-B286-4B11-B87B-AE8CA9630AA2}"/>
              </a:ext>
            </a:extLst>
          </p:cNvPr>
          <p:cNvSpPr/>
          <p:nvPr/>
        </p:nvSpPr>
        <p:spPr>
          <a:xfrm>
            <a:off x="5791559" y="1095554"/>
            <a:ext cx="765594" cy="180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Feature Encoding , Tuning and Test Train split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85788-4350-4C30-BD91-E06DC723706D}"/>
              </a:ext>
            </a:extLst>
          </p:cNvPr>
          <p:cNvSpPr/>
          <p:nvPr/>
        </p:nvSpPr>
        <p:spPr>
          <a:xfrm>
            <a:off x="6732378" y="1098250"/>
            <a:ext cx="776377" cy="180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Gradient Boosting  Classifier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37D23-B525-45C7-AC23-EE279E08C79E}"/>
              </a:ext>
            </a:extLst>
          </p:cNvPr>
          <p:cNvSpPr/>
          <p:nvPr/>
        </p:nvSpPr>
        <p:spPr>
          <a:xfrm>
            <a:off x="7675892" y="1092859"/>
            <a:ext cx="873424" cy="180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Prediction on Credit record status (Good or Bad)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FE25D7-B8FB-420E-95EA-DD01D39B33A1}"/>
              </a:ext>
            </a:extLst>
          </p:cNvPr>
          <p:cNvSpPr/>
          <p:nvPr/>
        </p:nvSpPr>
        <p:spPr>
          <a:xfrm>
            <a:off x="1316951" y="566409"/>
            <a:ext cx="6663906" cy="48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Transformation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Wingdings"/>
              <a:buChar char="§"/>
            </a:pPr>
            <a:r>
              <a:rPr lang="en-US" sz="1600" dirty="0">
                <a:cs typeface="Calibri"/>
              </a:rPr>
              <a:t>Solution could be used to leverage social media information accessible for loan applicants along with available credit request information to predict their loan default or solvency probability.</a:t>
            </a:r>
          </a:p>
          <a:p>
            <a:pPr algn="l"/>
            <a:endParaRPr lang="en-US" sz="1600" dirty="0">
              <a:cs typeface="Calibri"/>
            </a:endParaRPr>
          </a:p>
          <a:p>
            <a:pPr marL="171450" indent="-171450" algn="l">
              <a:buFont typeface="Wingdings"/>
              <a:buChar char="§"/>
            </a:pPr>
            <a:r>
              <a:rPr lang="en-US" sz="1600" dirty="0">
                <a:cs typeface="Calibri"/>
              </a:rPr>
              <a:t>Solution could be used to do comparative analysis of different social and credit request features that impacts credit worthiness of loan </a:t>
            </a:r>
            <a:r>
              <a:rPr lang="en-US" sz="1600">
                <a:cs typeface="Calibri"/>
              </a:rPr>
              <a:t>requesters.</a:t>
            </a:r>
          </a:p>
          <a:p>
            <a:pPr algn="l"/>
            <a:endParaRPr lang="en-US" sz="1600" dirty="0">
              <a:cs typeface="Calibri"/>
            </a:endParaRPr>
          </a:p>
          <a:p>
            <a:pPr marL="171450" indent="-171450" algn="l">
              <a:buFont typeface="Wingdings"/>
              <a:buChar char="§"/>
            </a:pPr>
            <a:r>
              <a:rPr lang="en-US" sz="1600" dirty="0">
                <a:cs typeface="Calibri"/>
              </a:rPr>
              <a:t>Solution could be used as a basis to further study social network features such as image posts, social connections as having impact on credit worthiness of individuals.</a:t>
            </a: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F15E7-461D-4541-AD35-DDD97B80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03" y="1078595"/>
            <a:ext cx="3806185" cy="3157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6F796-403B-4D06-9C51-742E4509F153}"/>
              </a:ext>
            </a:extLst>
          </p:cNvPr>
          <p:cNvSpPr txBox="1"/>
          <p:nvPr/>
        </p:nvSpPr>
        <p:spPr>
          <a:xfrm>
            <a:off x="480907" y="760616"/>
            <a:ext cx="508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Model test result of Gradient Boosting Classifier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913A8-0C2C-444A-B539-C77D7534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05" y="1099170"/>
            <a:ext cx="3362750" cy="2997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0C8D0-4352-4EB5-A68D-BA4ADA2A1F91}"/>
              </a:ext>
            </a:extLst>
          </p:cNvPr>
          <p:cNvSpPr txBox="1"/>
          <p:nvPr/>
        </p:nvSpPr>
        <p:spPr>
          <a:xfrm>
            <a:off x="5057087" y="740390"/>
            <a:ext cx="289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001EB-2FB9-4319-8D02-62843E255267}"/>
              </a:ext>
            </a:extLst>
          </p:cNvPr>
          <p:cNvSpPr txBox="1"/>
          <p:nvPr/>
        </p:nvSpPr>
        <p:spPr>
          <a:xfrm>
            <a:off x="1600515" y="4324515"/>
            <a:ext cx="593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https://github.com/Prophecy-lti-hackathon/LTI-hackathon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r>
              <a:rPr lang="en-US" sz="1400" b="1" dirty="0">
                <a:cs typeface="Calibri"/>
              </a:rPr>
              <a:t>Challenges:</a:t>
            </a:r>
          </a:p>
          <a:p>
            <a:pPr algn="l"/>
            <a:r>
              <a:rPr lang="en-US" sz="1400" dirty="0">
                <a:cs typeface="Calibri"/>
              </a:rPr>
              <a:t>Exploration of different datasets.</a:t>
            </a:r>
          </a:p>
          <a:p>
            <a:pPr algn="l"/>
            <a:endParaRPr lang="en-US" sz="1400" dirty="0">
              <a:cs typeface="Calibri"/>
            </a:endParaRPr>
          </a:p>
          <a:p>
            <a:pPr algn="l"/>
            <a:r>
              <a:rPr lang="en-US" sz="1400" b="1" dirty="0">
                <a:cs typeface="Calibri"/>
              </a:rPr>
              <a:t>Learnings:</a:t>
            </a:r>
          </a:p>
          <a:p>
            <a:pPr algn="l"/>
            <a:r>
              <a:rPr lang="en-US" sz="1400" dirty="0">
                <a:cs typeface="Calibri"/>
              </a:rPr>
              <a:t>Feature encoding of different credit features.</a:t>
            </a:r>
          </a:p>
          <a:p>
            <a:pPr algn="l"/>
            <a:r>
              <a:rPr lang="en-US" sz="1400" dirty="0">
                <a:cs typeface="Calibri"/>
              </a:rPr>
              <a:t>Ensemble methods to improve accuracy.</a:t>
            </a: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  <a:p>
            <a:pPr algn="l"/>
            <a:r>
              <a:rPr lang="en-US" sz="1400" dirty="0">
                <a:cs typeface="Calibri"/>
              </a:rPr>
              <a:t>Research Document Link: </a:t>
            </a:r>
            <a:r>
              <a:rPr lang="en-US" sz="1400" dirty="0">
                <a:ea typeface="+mn-lt"/>
                <a:cs typeface="+mn-lt"/>
              </a:rPr>
              <a:t>  </a:t>
            </a:r>
            <a:r>
              <a:rPr lang="en-US" sz="1400" dirty="0">
                <a:ea typeface="+mn-lt"/>
                <a:cs typeface="+mn-lt"/>
                <a:hlinkClick r:id="rId2"/>
              </a:rPr>
              <a:t>https://ink.library.smu.edu.sg/cgi/viewcontent.cgi?article=4456&amp;context=sis_research</a:t>
            </a:r>
            <a:endParaRPr lang="en-US" sz="1400" dirty="0">
              <a:cs typeface="Calibri"/>
            </a:endParaRPr>
          </a:p>
          <a:p>
            <a:pPr algn="l"/>
            <a:endParaRPr lang="en-US" sz="1100" dirty="0">
              <a:cs typeface="Calibri"/>
            </a:endParaRPr>
          </a:p>
          <a:p>
            <a:pPr algn="l"/>
            <a:endParaRPr lang="en-US" sz="1100" dirty="0">
              <a:cs typeface="Calibri"/>
            </a:endParaRPr>
          </a:p>
          <a:p>
            <a:pPr algn="l"/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Snapshot of Source data sets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52886-232F-4D2D-9E0D-2AA48175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1" y="1271572"/>
            <a:ext cx="2285064" cy="882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880C2-66A7-4B69-8B5C-B8CA50D193AA}"/>
              </a:ext>
            </a:extLst>
          </p:cNvPr>
          <p:cNvSpPr txBox="1"/>
          <p:nvPr/>
        </p:nvSpPr>
        <p:spPr>
          <a:xfrm>
            <a:off x="638290" y="877843"/>
            <a:ext cx="1792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cs typeface="Arial" panose="020B0604020202020204" pitchFamily="34" charset="0"/>
              </a:rPr>
              <a:t>twitter_profile.csv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78F45-9807-48A2-830D-616C96EC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06" y="2685334"/>
            <a:ext cx="5717057" cy="1881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86382-3DB6-4DF0-ACB3-CA390E0C8869}"/>
              </a:ext>
            </a:extLst>
          </p:cNvPr>
          <p:cNvSpPr txBox="1"/>
          <p:nvPr/>
        </p:nvSpPr>
        <p:spPr>
          <a:xfrm>
            <a:off x="3386667" y="235657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twitter_text.csv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848E00-2253-4C29-8660-CACBE165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010" y="1271572"/>
            <a:ext cx="5403700" cy="8663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C2525-B88E-4674-98AB-EA779B357487}"/>
              </a:ext>
            </a:extLst>
          </p:cNvPr>
          <p:cNvSpPr txBox="1"/>
          <p:nvPr/>
        </p:nvSpPr>
        <p:spPr>
          <a:xfrm>
            <a:off x="4572000" y="942518"/>
            <a:ext cx="186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credit_history.csv</a:t>
            </a:r>
          </a:p>
        </p:txBody>
      </p:sp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440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Amiri</vt:lpstr>
      <vt:lpstr>Arial</vt:lpstr>
      <vt:lpstr>Bodoni MT Black</vt:lpstr>
      <vt:lpstr>Calibri</vt:lpstr>
      <vt:lpstr>Calibri Light</vt:lpstr>
      <vt:lpstr>Castellar</vt:lpstr>
      <vt:lpstr>Wingdings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Siddharth Saraf</cp:lastModifiedBy>
  <cp:revision>1132</cp:revision>
  <cp:lastPrinted>2015-11-28T12:28:20Z</cp:lastPrinted>
  <dcterms:created xsi:type="dcterms:W3CDTF">2018-05-11T06:04:00Z</dcterms:created>
  <dcterms:modified xsi:type="dcterms:W3CDTF">2020-09-06T09:26:50Z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