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4" r:id="rId38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18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imanshupatell7sep199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810" y="941912"/>
            <a:ext cx="5361305" cy="265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5505" marR="5080" indent="-2123440">
              <a:lnSpc>
                <a:spcPct val="1435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Stock Market Analysis and prediction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technical analysis, visualization,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estimation through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monte-carlo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machine learning Algorithm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using Google Financial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 PYTH</a:t>
            </a:r>
            <a:r>
              <a:rPr sz="2400" b="1" spc="-10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639" y="4279934"/>
            <a:ext cx="5093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Times New Roman"/>
                <a:cs typeface="Times New Roman"/>
              </a:rPr>
              <a:t>FOR H</a:t>
            </a:r>
            <a:r>
              <a:rPr sz="3600" b="1" spc="-10" dirty="0">
                <a:latin typeface="Times New Roman"/>
                <a:cs typeface="Times New Roman"/>
              </a:rPr>
              <a:t>A</a:t>
            </a:r>
            <a:r>
              <a:rPr sz="3600" b="1" dirty="0">
                <a:latin typeface="Times New Roman"/>
                <a:cs typeface="Times New Roman"/>
              </a:rPr>
              <a:t>C</a:t>
            </a:r>
            <a:r>
              <a:rPr sz="3600" b="1" spc="-20" dirty="0">
                <a:latin typeface="Times New Roman"/>
                <a:cs typeface="Times New Roman"/>
              </a:rPr>
              <a:t>K</a:t>
            </a:r>
            <a:r>
              <a:rPr sz="3600" b="1" dirty="0">
                <a:latin typeface="Times New Roman"/>
                <a:cs typeface="Times New Roman"/>
              </a:rPr>
              <a:t>X</a:t>
            </a:r>
            <a:r>
              <a:rPr sz="3600" b="1" spc="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by S</a:t>
            </a:r>
            <a:r>
              <a:rPr sz="3600" b="1" spc="-15" dirty="0">
                <a:latin typeface="Times New Roman"/>
                <a:cs typeface="Times New Roman"/>
              </a:rPr>
              <a:t>c</a:t>
            </a:r>
            <a:r>
              <a:rPr sz="3600" b="1" dirty="0">
                <a:latin typeface="Times New Roman"/>
                <a:cs typeface="Times New Roman"/>
              </a:rPr>
              <a:t>aler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4470" y="5715000"/>
            <a:ext cx="4571999" cy="3014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Made </a:t>
            </a:r>
            <a:r>
              <a:rPr sz="2000" b="1" spc="-10" dirty="0">
                <a:latin typeface="Times New Roman"/>
                <a:cs typeface="Times New Roman"/>
              </a:rPr>
              <a:t>b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93500"/>
              </a:lnSpc>
              <a:spcBef>
                <a:spcPts val="10"/>
              </a:spcBef>
            </a:pPr>
            <a:r>
              <a:rPr sz="2000" b="1" dirty="0" err="1">
                <a:latin typeface="Times New Roman"/>
                <a:cs typeface="Times New Roman"/>
              </a:rPr>
              <a:t>Himan</a:t>
            </a:r>
            <a:r>
              <a:rPr sz="2000" b="1" spc="-10" dirty="0" err="1">
                <a:latin typeface="Times New Roman"/>
                <a:cs typeface="Times New Roman"/>
              </a:rPr>
              <a:t>s</a:t>
            </a:r>
            <a:r>
              <a:rPr sz="2000" b="1" dirty="0" err="1">
                <a:latin typeface="Times New Roman"/>
                <a:cs typeface="Times New Roman"/>
              </a:rPr>
              <a:t>hu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5" dirty="0" smtClean="0">
                <a:latin typeface="Times New Roman"/>
                <a:cs typeface="Times New Roman"/>
              </a:rPr>
              <a:t>P</a:t>
            </a:r>
            <a:r>
              <a:rPr sz="2000" b="1" dirty="0" smtClean="0">
                <a:latin typeface="Times New Roman"/>
                <a:cs typeface="Times New Roman"/>
              </a:rPr>
              <a:t>a</a:t>
            </a:r>
            <a:r>
              <a:rPr sz="2000" b="1" spc="-15" dirty="0" smtClean="0">
                <a:latin typeface="Times New Roman"/>
                <a:cs typeface="Times New Roman"/>
              </a:rPr>
              <a:t>t</a:t>
            </a:r>
            <a:r>
              <a:rPr sz="2000" b="1" dirty="0" smtClean="0">
                <a:latin typeface="Times New Roman"/>
                <a:cs typeface="Times New Roman"/>
              </a:rPr>
              <a:t>el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93500"/>
              </a:lnSpc>
              <a:spcBef>
                <a:spcPts val="10"/>
              </a:spcBef>
            </a:pPr>
            <a:r>
              <a:rPr sz="2000" b="1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(</a:t>
            </a:r>
            <a:r>
              <a:rPr lang="en-US" sz="2000" b="1" dirty="0" smtClean="0">
                <a:latin typeface="Times New Roman"/>
                <a:cs typeface="Times New Roman"/>
                <a:hlinkClick r:id="rId3"/>
              </a:rPr>
              <a:t>himanshupatell7sep1999@gmail.com</a:t>
            </a:r>
            <a:r>
              <a:rPr lang="en-US" sz="2000" b="1" dirty="0" smtClean="0">
                <a:latin typeface="Times New Roman"/>
                <a:cs typeface="Times New Roman"/>
              </a:rPr>
              <a:t>)</a:t>
            </a:r>
          </a:p>
          <a:p>
            <a:pPr marL="12700" marR="5080" algn="ctr">
              <a:lnSpc>
                <a:spcPct val="193500"/>
              </a:lnSpc>
              <a:spcBef>
                <a:spcPts val="10"/>
              </a:spcBef>
            </a:pPr>
            <a:r>
              <a:rPr sz="2000" b="1" dirty="0" smtClean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 err="1">
                <a:latin typeface="Times New Roman"/>
                <a:cs typeface="Times New Roman"/>
              </a:rPr>
              <a:t>Akarsh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10" dirty="0" err="1" smtClean="0">
                <a:latin typeface="Times New Roman"/>
                <a:cs typeface="Times New Roman"/>
              </a:rPr>
              <a:t>M</a:t>
            </a:r>
            <a:r>
              <a:rPr sz="2000" b="1" dirty="0" err="1" smtClean="0">
                <a:latin typeface="Times New Roman"/>
                <a:cs typeface="Times New Roman"/>
              </a:rPr>
              <a:t>at</a:t>
            </a:r>
            <a:r>
              <a:rPr sz="2000" b="1" spc="-15" dirty="0" err="1" smtClean="0">
                <a:latin typeface="Times New Roman"/>
                <a:cs typeface="Times New Roman"/>
              </a:rPr>
              <a:t>h</a:t>
            </a:r>
            <a:r>
              <a:rPr sz="2000" b="1" dirty="0" err="1" smtClean="0">
                <a:latin typeface="Times New Roman"/>
                <a:cs typeface="Times New Roman"/>
              </a:rPr>
              <a:t>ur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 smtClean="0">
                <a:latin typeface="Times New Roman"/>
                <a:cs typeface="Times New Roman"/>
              </a:rPr>
              <a:t>(akarshmathur11@gmail.com)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69635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ribe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l,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lude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y dia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ms,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ms,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ms,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tionship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</a:t>
            </a:r>
            <a:r>
              <a:rPr sz="1200" spc="3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ionar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ici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tail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 minim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addition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in</a:t>
            </a:r>
            <a:r>
              <a:rPr sz="1200" spc="-1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ut.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746369"/>
            <a:ext cx="4823460" cy="3223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5" y="6584152"/>
            <a:ext cx="596836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pted,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TM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ssoci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ific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ment.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sta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ment,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RTM,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oj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5" y="7891863"/>
            <a:ext cx="596646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lo</a:t>
            </a:r>
            <a:r>
              <a:rPr sz="1200" b="1" spc="15" dirty="0">
                <a:latin typeface="Times New Roman"/>
                <a:cs typeface="Times New Roman"/>
              </a:rPr>
              <a:t>p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 (Coding) Stag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7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-5" dirty="0">
                <a:latin typeface="Times New Roman"/>
                <a:cs typeface="Times New Roman"/>
              </a:rPr>
              <a:t>ve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be 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ts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nus,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dialo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69000" cy="96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mana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orms, 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porting 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ts, 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iali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tions. App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opri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ts,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 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uide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482839"/>
            <a:ext cx="61722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0" y="7389206"/>
            <a:ext cx="5971540" cy="149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 RTM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spondi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point,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utputs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2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tisfi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vious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d,  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  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 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  that 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 the 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 implem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6582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tness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so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RTM,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proje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pl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1968578"/>
            <a:ext cx="5970270" cy="214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ation &amp;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sting Stag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342900" algn="just">
              <a:lnSpc>
                <a:spcPct val="1438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mi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pment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nvironme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nvironme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tness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cce</a:t>
            </a:r>
            <a:r>
              <a:rPr sz="1200" dirty="0">
                <a:latin typeface="Times New Roman"/>
                <a:cs typeface="Times New Roman"/>
              </a:rPr>
              <a:t>ssful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fer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ntified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fer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s)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list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ompiled in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the Produ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nitiati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Plan.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6720839" cy="5241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6945340"/>
            <a:ext cx="5968365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0" algn="just">
              <a:lnSpc>
                <a:spcPct val="144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 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fer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-5" dirty="0">
                <a:latin typeface="Times New Roman"/>
                <a:cs typeface="Times New Roman"/>
              </a:rPr>
              <a:t>uc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rs,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ptance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ontains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pl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8510064"/>
            <a:ext cx="2313305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Installation &amp;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ptance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71540" cy="1882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ptance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rtifa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prod</a:t>
            </a:r>
            <a:r>
              <a:rPr sz="1200" spc="-5" dirty="0">
                <a:latin typeface="Times New Roman"/>
                <a:cs typeface="Times New Roman"/>
              </a:rPr>
              <a:t>uc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onto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-5" dirty="0">
                <a:latin typeface="Times New Roman"/>
                <a:cs typeface="Times New Roman"/>
              </a:rPr>
              <a:t>uc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point,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ssful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uite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quisite to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pta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ustom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</a:t>
            </a:r>
            <a:endParaRPr sz="1200">
              <a:latin typeface="Times New Roman"/>
              <a:cs typeface="Times New Roman"/>
            </a:endParaRPr>
          </a:p>
          <a:p>
            <a:pPr marL="12700" marR="11430" indent="342900" algn="just">
              <a:lnSpc>
                <a:spcPct val="143800"/>
              </a:lnSpc>
              <a:spcBef>
                <a:spcPts val="100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ustom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rson</a:t>
            </a:r>
            <a:r>
              <a:rPr sz="1200" spc="5" dirty="0">
                <a:latin typeface="Times New Roman"/>
                <a:cs typeface="Times New Roman"/>
              </a:rPr>
              <a:t>ne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nitial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-5" dirty="0">
                <a:latin typeface="Times New Roman"/>
                <a:cs typeface="Times New Roman"/>
              </a:rPr>
              <a:t>uc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uted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tisf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sults,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ustom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pts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398528"/>
            <a:ext cx="6537959" cy="4784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69000" cy="345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 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ptance 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-5" dirty="0">
                <a:latin typeface="Times New Roman"/>
                <a:cs typeface="Times New Roman"/>
              </a:rPr>
              <a:t>uc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ptance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ndum</a:t>
            </a:r>
            <a:r>
              <a:rPr sz="1200" spc="10" dirty="0">
                <a:latin typeface="Times New Roman"/>
                <a:cs typeface="Times New Roman"/>
              </a:rPr>
              <a:t> 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ust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mer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inal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tual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dule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locks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ord.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PDR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</a:t>
            </a:r>
            <a:r>
              <a:rPr sz="1200" dirty="0">
                <a:latin typeface="Times New Roman"/>
                <a:cs typeface="Times New Roman"/>
              </a:rPr>
              <a:t>lock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"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hivi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</a:t>
            </a: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nan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715" indent="342900" algn="just">
              <a:lnSpc>
                <a:spcPct val="143800"/>
              </a:lnSpc>
              <a:spcBef>
                <a:spcPts val="980"/>
              </a:spcBef>
            </a:pP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le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t,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</a:t>
            </a:r>
            <a:r>
              <a:rPr sz="1200" spc="25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standing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that p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ular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ssign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9525">
              <a:lnSpc>
                <a:spcPct val="143300"/>
              </a:lnSpc>
              <a:spcBef>
                <a:spcPts val="1005"/>
              </a:spcBef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ontinu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umbrella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umbr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ks).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4978861"/>
            <a:ext cx="5969000" cy="1694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SYSTEM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CHITE</a:t>
            </a:r>
            <a:r>
              <a:rPr sz="1200" b="1" spc="-1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TU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hit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tu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lo</a:t>
            </a:r>
            <a:r>
              <a:rPr sz="1200" b="1" spc="10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38100" algn="just">
              <a:lnSpc>
                <a:spcPct val="143900"/>
              </a:lnSpc>
              <a:spcBef>
                <a:spcPts val="565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rs.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signed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ntation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ic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 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3-</a:t>
            </a:r>
            <a:r>
              <a:rPr sz="1200" dirty="0">
                <a:latin typeface="Times New Roman"/>
                <a:cs typeface="Times New Roman"/>
              </a:rPr>
              <a:t>tire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316305"/>
            <a:ext cx="1562735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EASI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ILITY STU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SYSTEM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STU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2485214"/>
            <a:ext cx="5969000" cy="161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asi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ility s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udy: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975"/>
              </a:spcBef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sibili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</a:t>
            </a:r>
            <a:r>
              <a:rPr sz="1200" spc="2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knowl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dge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</a:t>
            </a:r>
            <a:r>
              <a:rPr sz="1200" spc="-1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le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not.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ts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sible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 unlimited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sour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infinite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ut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sou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icult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te.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ece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luate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ea</a:t>
            </a:r>
            <a:r>
              <a:rPr sz="1200" dirty="0">
                <a:latin typeface="Times New Roman"/>
                <a:cs typeface="Times New Roman"/>
              </a:rPr>
              <a:t>rli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4579573"/>
            <a:ext cx="5968365" cy="188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ono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ic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asi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ility:</a:t>
            </a:r>
            <a:endParaRPr sz="1200">
              <a:latin typeface="Times New Roman"/>
              <a:cs typeface="Times New Roman"/>
            </a:endParaRPr>
          </a:p>
          <a:p>
            <a:pPr marL="12700" marR="5080" indent="761365" algn="just">
              <a:lnSpc>
                <a:spcPct val="1439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mine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fits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ndidate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mpa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ost.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fits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ost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ision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make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wise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ifi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iam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osts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eca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nvironme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0" y="7063957"/>
            <a:ext cx="5966460" cy="1745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hnical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asi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ility: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  <a:spcBef>
                <a:spcPts val="980"/>
              </a:spcBef>
            </a:pP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sibili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isting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tent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ddition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rious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int,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sibl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hnic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import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role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1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eca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 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ntiment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  <a:spcBef>
                <a:spcPts val="1005"/>
              </a:spcBef>
            </a:pP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hnic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 </a:t>
            </a:r>
            <a:r>
              <a:rPr sz="12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sibili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st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ud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 </a:t>
            </a:r>
            <a:r>
              <a:rPr sz="1200" spc="-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2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200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ompl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te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stu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 </a:t>
            </a:r>
            <a:r>
              <a:rPr sz="1200" spc="-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200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proje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 </a:t>
            </a:r>
            <a:r>
              <a:rPr sz="12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2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 </a:t>
            </a:r>
            <a:r>
              <a:rPr sz="12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input,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pro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s, output,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fi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lds,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pr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ms </a:t>
            </a:r>
            <a:r>
              <a:rPr sz="1200" spc="-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nd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proc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dur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s. </a:t>
            </a:r>
            <a:r>
              <a:rPr sz="1200" spc="-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f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tive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tool</a:t>
            </a:r>
            <a:r>
              <a:rPr sz="12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ng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rm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planni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69000" cy="200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>
              <a:lnSpc>
                <a:spcPct val="143300"/>
              </a:lnSpc>
            </a:pP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trouble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shootin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. </a:t>
            </a:r>
            <a:r>
              <a:rPr sz="1200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 t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hnic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 </a:t>
            </a:r>
            <a:r>
              <a:rPr sz="12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f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sibili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stu</a:t>
            </a:r>
            <a:r>
              <a:rPr sz="1200" spc="25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 </a:t>
            </a:r>
            <a:r>
              <a:rPr sz="1200" spc="-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should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most </a:t>
            </a:r>
            <a:r>
              <a:rPr sz="12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ssential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support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fi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ial info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mation of 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 o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ni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ational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asi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ility:</a:t>
            </a:r>
            <a:endParaRPr sz="1200">
              <a:latin typeface="Times New Roman"/>
              <a:cs typeface="Times New Roman"/>
            </a:endParaRPr>
          </a:p>
          <a:p>
            <a:pPr marL="12700" marR="5080" indent="989965" algn="just">
              <a:lnSpc>
                <a:spcPct val="1439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blems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lps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nities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ils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mana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support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3537156"/>
            <a:ext cx="5970270" cy="497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What 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an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ython do?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side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Times New Roman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gside so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ork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onn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to 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modi</a:t>
            </a:r>
            <a:r>
              <a:rPr sz="1200" spc="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ndle big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 complex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matics.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Times New Roman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pid proto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5" dirty="0">
                <a:latin typeface="Times New Roman"/>
                <a:cs typeface="Times New Roman"/>
              </a:rPr>
              <a:t>pr</a:t>
            </a:r>
            <a:r>
              <a:rPr sz="1200" dirty="0">
                <a:latin typeface="Times New Roman"/>
                <a:cs typeface="Times New Roman"/>
              </a:rPr>
              <a:t>odu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</a:t>
            </a:r>
            <a:r>
              <a:rPr sz="1200" spc="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7965">
              <a:lnSpc>
                <a:spcPct val="144200"/>
              </a:lnSpc>
              <a:spcBef>
                <a:spcPts val="490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Py</a:t>
            </a:r>
            <a:r>
              <a:rPr sz="1200" b="1" u="heavy" spc="-5" dirty="0">
                <a:latin typeface="Times New Roman"/>
                <a:cs typeface="Times New Roman"/>
              </a:rPr>
              <a:t>t</a:t>
            </a:r>
            <a:r>
              <a:rPr sz="1200" b="1" u="heavy" spc="15" dirty="0">
                <a:latin typeface="Times New Roman"/>
                <a:cs typeface="Times New Roman"/>
              </a:rPr>
              <a:t>h</a:t>
            </a:r>
            <a:r>
              <a:rPr sz="1200" b="1" u="heavy" dirty="0">
                <a:latin typeface="Times New Roman"/>
                <a:cs typeface="Times New Roman"/>
              </a:rPr>
              <a:t>on </a:t>
            </a:r>
            <a:r>
              <a:rPr sz="1200" b="1" u="heavy" spc="-12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S</a:t>
            </a:r>
            <a:r>
              <a:rPr sz="1200" b="1" u="heavy" spc="-15" dirty="0">
                <a:latin typeface="Times New Roman"/>
                <a:cs typeface="Times New Roman"/>
              </a:rPr>
              <a:t>o</a:t>
            </a:r>
            <a:r>
              <a:rPr sz="1200" b="1" u="heavy" spc="5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twa</a:t>
            </a:r>
            <a:r>
              <a:rPr sz="1200" b="1" u="heavy" spc="-5" dirty="0">
                <a:latin typeface="Times New Roman"/>
                <a:cs typeface="Times New Roman"/>
              </a:rPr>
              <a:t>r</a:t>
            </a:r>
            <a:r>
              <a:rPr sz="1200" b="1" u="heavy" dirty="0">
                <a:latin typeface="Times New Roman"/>
                <a:cs typeface="Times New Roman"/>
              </a:rPr>
              <a:t>e </a:t>
            </a:r>
            <a:r>
              <a:rPr sz="1200" b="1" u="heavy" spc="-130" dirty="0">
                <a:latin typeface="Times New Roman"/>
                <a:cs typeface="Times New Roman"/>
              </a:rPr>
              <a:t> </a:t>
            </a:r>
            <a:r>
              <a:rPr sz="1200" b="1" u="heavy" spc="-15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oundatio</a:t>
            </a:r>
            <a:r>
              <a:rPr sz="1200" b="1" u="heavy" spc="1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,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fer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of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C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hon 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source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Times New Roman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Why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ython?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ks on diff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 pl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ms (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indows, 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inu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,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spb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Pi, et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a simple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lish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265" marR="10795" indent="-227965">
              <a:lnSpc>
                <a:spcPct val="143500"/>
              </a:lnSpc>
              <a:spcBef>
                <a:spcPts val="500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ntax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llows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ite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469265" marR="10795" indent="-227965">
              <a:lnSpc>
                <a:spcPct val="143300"/>
              </a:lnSpc>
              <a:spcBef>
                <a:spcPts val="515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uted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w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itten.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his m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ns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a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ob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ori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637"/>
            <a:ext cx="5969635" cy="224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ython Syntax 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to o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og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1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la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guag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 marL="469265" marR="6985" indent="-227965" algn="just">
              <a:lnSpc>
                <a:spcPct val="143300"/>
              </a:lnSpc>
              <a:spcBef>
                <a:spcPts val="745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</a:t>
            </a:r>
            <a:r>
              <a:rPr sz="1200" spc="3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rities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lish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 with influ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matics.</a:t>
            </a:r>
            <a:endParaRPr sz="1200">
              <a:latin typeface="Times New Roman"/>
              <a:cs typeface="Times New Roman"/>
            </a:endParaRPr>
          </a:p>
          <a:p>
            <a:pPr marL="469265" marR="9525" indent="-227965" algn="just">
              <a:lnSpc>
                <a:spcPct val="143300"/>
              </a:lnSpc>
              <a:spcBef>
                <a:spcPts val="515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d,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lan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olons or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7965" algn="just">
              <a:lnSpc>
                <a:spcPct val="143800"/>
              </a:lnSpc>
              <a:spcBef>
                <a:spcPts val="495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indent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tion,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whitesp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fine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;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ope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loops,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5" dirty="0">
                <a:latin typeface="Times New Roman"/>
                <a:cs typeface="Times New Roman"/>
              </a:rPr>
              <a:t>ly-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this purpos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302623"/>
            <a:ext cx="6400800" cy="419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4" y="8416119"/>
            <a:ext cx="13893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pilation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3113"/>
            <a:ext cx="5971540" cy="818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(.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b="1" spc="1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yte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Compilation is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nslation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step,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 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l,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indep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nt,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ntation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Compiled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3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.pyc 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re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ted,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wise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distribute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prog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ople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10" dirty="0">
                <a:latin typeface="Times New Roman"/>
                <a:cs typeface="Times New Roman"/>
              </a:rPr>
              <a:t>y</a:t>
            </a:r>
            <a:r>
              <a:rPr sz="1200" b="1" dirty="0">
                <a:latin typeface="Times New Roman"/>
                <a:cs typeface="Times New Roman"/>
              </a:rPr>
              <a:t>thon </a:t>
            </a:r>
            <a:r>
              <a:rPr sz="1200" b="1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d,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ship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8270" indent="-115570" algn="just">
              <a:lnSpc>
                <a:spcPct val="100000"/>
              </a:lnSpc>
              <a:spcBef>
                <a:spcPts val="625"/>
              </a:spcBef>
              <a:buFont typeface="Times New Roman"/>
              <a:buAutoNum type="alphaLcPeriod" startAt="16"/>
              <a:tabLst>
                <a:tab pos="128905" algn="l"/>
              </a:tabLst>
            </a:pP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509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byte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ode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(.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runtime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ython</a:t>
            </a:r>
            <a:r>
              <a:rPr sz="1200" b="1" spc="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Vi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tual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ie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byte 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ode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utes 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ted.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ompi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PVM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PVM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ython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omponent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ripts.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last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). 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b="1" dirty="0">
                <a:latin typeface="Times New Roman"/>
                <a:cs typeface="Times New Roman"/>
              </a:rPr>
              <a:t>opt</a:t>
            </a:r>
            <a:r>
              <a:rPr sz="1200" b="1" spc="5" dirty="0">
                <a:latin typeface="Times New Roman"/>
                <a:cs typeface="Times New Roman"/>
              </a:rPr>
              <a:t>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iz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tions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improve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rform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700"/>
              </a:lnSpc>
              <a:spcBef>
                <a:spcPts val="509"/>
              </a:spcBef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ted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og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pull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unti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lib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ie</a:t>
            </a:r>
            <a:r>
              <a:rPr sz="1200" b="1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rsion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 slow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ompar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itten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ompiled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something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ve</a:t>
            </a:r>
            <a:r>
              <a:rPr sz="1200" dirty="0">
                <a:latin typeface="Times New Roman"/>
                <a:cs typeface="Times New Roman"/>
              </a:rPr>
              <a:t>r 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ompiles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(.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utes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This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10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ution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odule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uted.</a:t>
            </a:r>
            <a:endParaRPr sz="1200">
              <a:latin typeface="Times New Roman"/>
              <a:cs typeface="Times New Roman"/>
            </a:endParaRPr>
          </a:p>
          <a:p>
            <a:pPr marL="499745" marR="41275" lvl="1" indent="-227965">
              <a:lnSpc>
                <a:spcPct val="144200"/>
              </a:lnSpc>
              <a:spcBef>
                <a:spcPts val="490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Easy</a:t>
            </a:r>
            <a:r>
              <a:rPr sz="1200" b="1" spc="-5" dirty="0">
                <a:latin typeface="Times New Roman"/>
                <a:cs typeface="Times New Roman"/>
              </a:rPr>
              <a:t>-t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lea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rds,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1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fined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nta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. This allows the student to pi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 up the 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1"/>
              </a:spcBef>
              <a:buFont typeface="Times New Roman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469265" lvl="1" indent="-19748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Easy</a:t>
            </a:r>
            <a:r>
              <a:rPr sz="1200" b="1" spc="-5" dirty="0">
                <a:latin typeface="Times New Roman"/>
                <a:cs typeface="Times New Roman"/>
              </a:rPr>
              <a:t>-t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-re</a:t>
            </a:r>
            <a:r>
              <a:rPr sz="1200" b="1" dirty="0">
                <a:latin typeface="Times New Roman"/>
                <a:cs typeface="Times New Roman"/>
              </a:rPr>
              <a:t>ad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visible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3"/>
              </a:spcBef>
              <a:buFont typeface="Times New Roman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469265" lvl="1" indent="-19748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Easy</a:t>
            </a:r>
            <a:r>
              <a:rPr sz="1200" b="1" spc="-5" dirty="0">
                <a:latin typeface="Times New Roman"/>
                <a:cs typeface="Times New Roman"/>
              </a:rPr>
              <a:t>-t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-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tain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hon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sou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ir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maintain.</a:t>
            </a:r>
            <a:endParaRPr sz="1200">
              <a:latin typeface="Times New Roman"/>
              <a:cs typeface="Times New Roman"/>
            </a:endParaRPr>
          </a:p>
          <a:p>
            <a:pPr marL="499745" marR="36830" lvl="1" indent="-227965">
              <a:lnSpc>
                <a:spcPct val="144200"/>
              </a:lnSpc>
              <a:spcBef>
                <a:spcPts val="710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oad 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stan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lib</a:t>
            </a:r>
            <a:r>
              <a:rPr sz="1200" b="1" spc="-2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bulk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portable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ros</a:t>
            </a:r>
            <a:r>
              <a:rPr sz="1200" spc="3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- plat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ompatible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X, Windows,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intosh.</a:t>
            </a:r>
            <a:endParaRPr sz="1200">
              <a:latin typeface="Times New Roman"/>
              <a:cs typeface="Times New Roman"/>
            </a:endParaRPr>
          </a:p>
          <a:p>
            <a:pPr marL="499745" marR="40640" lvl="1" indent="-227965">
              <a:lnSpc>
                <a:spcPct val="144200"/>
              </a:lnSpc>
              <a:spcBef>
                <a:spcPts val="705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tive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ode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tive testing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snipp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ts of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99745" marR="41275" lvl="1" indent="-227965">
              <a:lnSpc>
                <a:spcPct val="144200"/>
              </a:lnSpc>
              <a:spcBef>
                <a:spcPts val="705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plat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2536" y="926161"/>
            <a:ext cx="1186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Table of Cont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186" y="1706449"/>
            <a:ext cx="600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18" y="2086907"/>
            <a:ext cx="76898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Abstr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986" y="2093809"/>
            <a:ext cx="101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18" y="2477051"/>
            <a:ext cx="10820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ntrod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4986" y="2483954"/>
            <a:ext cx="2959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8" y="3257721"/>
            <a:ext cx="138303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Aim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18" y="3647865"/>
            <a:ext cx="107442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4986" y="3654768"/>
            <a:ext cx="101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618" y="4038009"/>
            <a:ext cx="78549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618" y="4426630"/>
            <a:ext cx="125793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4986" y="4433532"/>
            <a:ext cx="177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Times New Roman"/>
                <a:cs typeface="Times New Roman"/>
              </a:rPr>
              <a:t>1</a:t>
            </a:r>
            <a:r>
              <a:rPr lang="en-US" sz="1200" dirty="0" smtClean="0">
                <a:latin typeface="Times New Roman"/>
                <a:cs typeface="Times New Roman"/>
              </a:rPr>
              <a:t>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618" y="4816774"/>
            <a:ext cx="137541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4986" y="4823676"/>
            <a:ext cx="177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Times New Roman"/>
                <a:cs typeface="Times New Roman"/>
              </a:rPr>
              <a:t>2</a:t>
            </a:r>
            <a:r>
              <a:rPr lang="en-US" sz="1200" dirty="0" smtClean="0">
                <a:latin typeface="Times New Roman"/>
                <a:cs typeface="Times New Roman"/>
              </a:rPr>
              <a:t>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618" y="5207180"/>
            <a:ext cx="60134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Tools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4986" y="5214082"/>
            <a:ext cx="177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31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618" y="5597324"/>
            <a:ext cx="1628139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Soft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4986" y="5604227"/>
            <a:ext cx="177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32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0618" y="5987469"/>
            <a:ext cx="829944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Probl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4986" y="5994371"/>
            <a:ext cx="177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32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0618" y="6400800"/>
            <a:ext cx="205295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lusion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ope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4986" y="6412495"/>
            <a:ext cx="177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37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6" name="object 10"/>
          <p:cNvSpPr txBox="1"/>
          <p:nvPr/>
        </p:nvSpPr>
        <p:spPr>
          <a:xfrm>
            <a:off x="5474986" y="4054501"/>
            <a:ext cx="101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7998"/>
            <a:ext cx="5967095" cy="554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745" marR="36830" indent="-227965">
              <a:lnSpc>
                <a:spcPct val="1433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Ext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ndable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to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dd to or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ustomi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 to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Times New Roman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469265" indent="-19748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Da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abas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vides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to all 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jor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ial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99745" marR="34290" indent="-227965" algn="just">
              <a:lnSpc>
                <a:spcPct val="143800"/>
              </a:lnSpc>
              <a:spcBef>
                <a:spcPts val="710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UI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og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mm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lls,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stems,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indows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C,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intosh,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X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indow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99745" marR="36830" indent="-227965">
              <a:lnSpc>
                <a:spcPct val="143500"/>
              </a:lnSpc>
              <a:spcBef>
                <a:spcPts val="730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ala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le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riptin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Times New Roman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supports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stru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O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P.</a:t>
            </a:r>
            <a:endParaRPr sz="1200">
              <a:latin typeface="Times New Roman"/>
              <a:cs typeface="Times New Roman"/>
            </a:endParaRPr>
          </a:p>
          <a:p>
            <a:pPr marL="469265" marR="34290" indent="-227965">
              <a:lnSpc>
                <a:spcPct val="144200"/>
              </a:lnSpc>
              <a:spcBef>
                <a:spcPts val="705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rip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ompiled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Font typeface="Times New Roman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provi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2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supports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ki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Times New Roman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supports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Font typeface="Times New Roman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with C, C</a:t>
            </a:r>
            <a:r>
              <a:rPr sz="1200" spc="-5" dirty="0">
                <a:latin typeface="Times New Roman"/>
                <a:cs typeface="Times New Roman"/>
              </a:rPr>
              <a:t>++</a:t>
            </a:r>
            <a:r>
              <a:rPr sz="1200" dirty="0">
                <a:latin typeface="Times New Roman"/>
                <a:cs typeface="Times New Roman"/>
              </a:rPr>
              <a:t>, COM,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X, COR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A,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So</a:t>
            </a:r>
            <a:r>
              <a:rPr sz="1200" b="1" u="heavy" spc="5" dirty="0">
                <a:latin typeface="Times New Roman"/>
                <a:cs typeface="Times New Roman"/>
              </a:rPr>
              <a:t>f</a:t>
            </a:r>
            <a:r>
              <a:rPr sz="1200" b="1" u="heavy" spc="-20" dirty="0">
                <a:latin typeface="Times New Roman"/>
                <a:cs typeface="Times New Roman"/>
              </a:rPr>
              <a:t>t</a:t>
            </a:r>
            <a:r>
              <a:rPr sz="1200" b="1" u="heavy" spc="5" dirty="0">
                <a:latin typeface="Times New Roman"/>
                <a:cs typeface="Times New Roman"/>
              </a:rPr>
              <a:t>w</a:t>
            </a:r>
            <a:r>
              <a:rPr sz="1200" b="1" u="heavy" dirty="0">
                <a:latin typeface="Times New Roman"/>
                <a:cs typeface="Times New Roman"/>
              </a:rPr>
              <a:t>a</a:t>
            </a:r>
            <a:r>
              <a:rPr sz="1200" b="1" u="heavy" spc="-5" dirty="0">
                <a:latin typeface="Times New Roman"/>
                <a:cs typeface="Times New Roman"/>
              </a:rPr>
              <a:t>r</a:t>
            </a:r>
            <a:r>
              <a:rPr sz="1200" b="1" u="heavy" dirty="0"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D</a:t>
            </a:r>
            <a:r>
              <a:rPr sz="1200" b="1" u="heavy" spc="-10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v</a:t>
            </a:r>
            <a:r>
              <a:rPr sz="1200" b="1" u="heavy" spc="-5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lo</a:t>
            </a:r>
            <a:r>
              <a:rPr sz="1200" b="1" u="heavy" spc="15" dirty="0">
                <a:latin typeface="Times New Roman"/>
                <a:cs typeface="Times New Roman"/>
              </a:rPr>
              <a:t>p</a:t>
            </a:r>
            <a:r>
              <a:rPr sz="1200" b="1" u="heavy" spc="-20" dirty="0">
                <a:latin typeface="Times New Roman"/>
                <a:cs typeface="Times New Roman"/>
              </a:rPr>
              <a:t>m</a:t>
            </a:r>
            <a:r>
              <a:rPr sz="1200" b="1" u="heavy" spc="-5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nt</a:t>
            </a:r>
            <a:r>
              <a:rPr sz="1200" b="1" u="heavy" spc="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Li</a:t>
            </a:r>
            <a:r>
              <a:rPr sz="1200" b="1" u="heavy" spc="5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Cy</a:t>
            </a:r>
            <a:r>
              <a:rPr sz="1200" b="1" u="heavy" spc="-10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le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47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Syste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lo</a:t>
            </a:r>
            <a:r>
              <a:rPr sz="1200" b="1" spc="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 </a:t>
            </a:r>
            <a:r>
              <a:rPr sz="1200" b="1" spc="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b="1" spc="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Cy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le 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(S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LC</a:t>
            </a:r>
            <a:r>
              <a:rPr sz="1200" b="1" spc="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ineerin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methodolo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use to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tems.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4846320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5" y="6056584"/>
            <a:ext cx="5969000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R</a:t>
            </a:r>
            <a:r>
              <a:rPr sz="1200" b="1" u="heavy" spc="-10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quire</a:t>
            </a:r>
            <a:r>
              <a:rPr sz="1200" b="1" u="heavy" spc="-20" dirty="0">
                <a:latin typeface="Times New Roman"/>
                <a:cs typeface="Times New Roman"/>
              </a:rPr>
              <a:t>m</a:t>
            </a:r>
            <a:r>
              <a:rPr sz="1200" b="1" u="heavy" spc="-5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nt </a:t>
            </a:r>
            <a:r>
              <a:rPr sz="1200" b="1" u="heavy" spc="-10" dirty="0">
                <a:latin typeface="Times New Roman"/>
                <a:cs typeface="Times New Roman"/>
              </a:rPr>
              <a:t>A</a:t>
            </a:r>
            <a:r>
              <a:rPr sz="1200" b="1" u="heavy" dirty="0">
                <a:latin typeface="Times New Roman"/>
                <a:cs typeface="Times New Roman"/>
              </a:rPr>
              <a:t>nalysis and D</a:t>
            </a:r>
            <a:r>
              <a:rPr sz="1200" b="1" u="heavy" spc="-10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sign</a:t>
            </a:r>
            <a:endParaRPr sz="1200">
              <a:latin typeface="Times New Roman"/>
              <a:cs typeface="Times New Roman"/>
            </a:endParaRPr>
          </a:p>
          <a:p>
            <a:pPr marL="12700" marR="5080" indent="570865" algn="just">
              <a:lnSpc>
                <a:spcPct val="143800"/>
              </a:lnSpc>
              <a:spcBef>
                <a:spcPts val="470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tailed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</a:t>
            </a:r>
            <a:r>
              <a:rPr sz="1200" spc="2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 of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onsid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3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  to 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t,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(how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 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k),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d).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ware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hole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litch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ould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of the 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is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this 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6161"/>
            <a:ext cx="5970270" cy="764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I</a:t>
            </a:r>
            <a:r>
              <a:rPr sz="1200" b="1" u="heavy" spc="-15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pl</a:t>
            </a:r>
            <a:r>
              <a:rPr sz="1200" b="1" u="heavy" spc="5" dirty="0"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latin typeface="Times New Roman"/>
                <a:cs typeface="Times New Roman"/>
              </a:rPr>
              <a:t>me</a:t>
            </a:r>
            <a:r>
              <a:rPr sz="1200" b="1" u="heavy" dirty="0">
                <a:latin typeface="Times New Roman"/>
                <a:cs typeface="Times New Roman"/>
              </a:rPr>
              <a:t>nta</a:t>
            </a:r>
            <a:r>
              <a:rPr sz="1200" b="1" u="heavy" spc="-10" dirty="0">
                <a:latin typeface="Times New Roman"/>
                <a:cs typeface="Times New Roman"/>
              </a:rPr>
              <a:t>t</a:t>
            </a:r>
            <a:r>
              <a:rPr sz="1200" b="1" u="heavy" dirty="0">
                <a:latin typeface="Times New Roman"/>
                <a:cs typeface="Times New Roman"/>
              </a:rPr>
              <a:t>ion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800"/>
              </a:lnSpc>
              <a:spcBef>
                <a:spcPts val="47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 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signs 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nsla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itten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mming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tor.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mming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 Compile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rs, 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 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prog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++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tion, 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cho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T</a:t>
            </a:r>
            <a:r>
              <a:rPr sz="1200" b="1" u="heavy" spc="-5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sti</a:t>
            </a:r>
            <a:r>
              <a:rPr sz="1200" b="1" u="heavy" spc="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900"/>
              </a:lnSpc>
              <a:spcBef>
                <a:spcPts val="47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itten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 modul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tailed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st.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tem.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nsure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rk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),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ks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(volume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g)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do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(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/beta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ai</a:t>
            </a:r>
            <a:r>
              <a:rPr sz="1200" b="1" u="heavy" spc="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t</a:t>
            </a:r>
            <a:r>
              <a:rPr sz="1200" b="1" u="heavy" spc="-10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nan</a:t>
            </a:r>
            <a:r>
              <a:rPr sz="1200" b="1" u="heavy" spc="-5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800"/>
              </a:lnSpc>
              <a:spcBef>
                <a:spcPts val="47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finite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ustom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sons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ould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eca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 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ut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ddition,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ould dir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 the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re  op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tions.  The  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 should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dirty="0">
                <a:latin typeface="Times New Roman"/>
                <a:cs typeface="Times New Roman"/>
              </a:rPr>
              <a:t>ommod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that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ould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du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post imple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ntation 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SDLC </a:t>
            </a:r>
            <a:r>
              <a:rPr sz="1200" b="1" u="heavy" spc="-10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ETHDOLO</a:t>
            </a:r>
            <a:r>
              <a:rPr sz="1200" b="1" u="heavy" spc="-10" dirty="0">
                <a:latin typeface="Times New Roman"/>
                <a:cs typeface="Times New Roman"/>
              </a:rPr>
              <a:t>G</a:t>
            </a:r>
            <a:r>
              <a:rPr sz="1200" b="1" u="heavy" dirty="0">
                <a:latin typeface="Times New Roman"/>
                <a:cs typeface="Times New Roman"/>
              </a:rPr>
              <a:t>IES</a:t>
            </a:r>
            <a:endParaRPr sz="1200">
              <a:latin typeface="Times New Roman"/>
              <a:cs typeface="Times New Roman"/>
            </a:endParaRPr>
          </a:p>
          <a:p>
            <a:pPr marL="241300" marR="8890" indent="227965" algn="just">
              <a:lnSpc>
                <a:spcPct val="1437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m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sic during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 throu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ch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-5" dirty="0">
                <a:latin typeface="Times New Roman"/>
                <a:cs typeface="Times New Roman"/>
              </a:rPr>
              <a:t>va</a:t>
            </a:r>
            <a:r>
              <a:rPr sz="1200" dirty="0">
                <a:latin typeface="Times New Roman"/>
                <a:cs typeface="Times New Roman"/>
              </a:rPr>
              <a:t>l proc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241300" marR="5080" indent="227965" algn="just">
              <a:lnSpc>
                <a:spcPct val="143800"/>
              </a:lnSpc>
              <a:spcBef>
                <a:spcPts val="1000"/>
              </a:spcBef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IR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ODEL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1988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Soft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ment. 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 it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nt, b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t it 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the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irst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to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plain w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24900"/>
            <a:ext cx="5739765" cy="135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796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inal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nvision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 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5" dirty="0">
                <a:latin typeface="Times New Roman"/>
                <a:cs typeface="Times New Roman"/>
              </a:rPr>
              <a:t> 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wing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far. 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ineering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the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oll</a:t>
            </a:r>
            <a:r>
              <a:rPr sz="1200" b="1" spc="-15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ng diagram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sho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how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spiral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 ac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s lik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482864"/>
            <a:ext cx="5228600" cy="4737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5" y="7447118"/>
            <a:ext cx="5744210" cy="148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Spir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Mo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ollows: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43800"/>
              </a:lnSpc>
              <a:spcBef>
                <a:spcPts val="1000"/>
              </a:spcBef>
              <a:buFont typeface="Times New Roman"/>
              <a:buChar char="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quirements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tails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involv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umber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ts of the</a:t>
            </a:r>
            <a:r>
              <a:rPr sz="1200" spc="5" dirty="0">
                <a:latin typeface="Times New Roman"/>
                <a:cs typeface="Times New Roman"/>
              </a:rPr>
              <a:t> 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limin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is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new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7998"/>
            <a:ext cx="5970270" cy="801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65" marR="7620" indent="-228600" algn="just">
              <a:lnSpc>
                <a:spcPct val="143800"/>
              </a:lnSpc>
              <a:buFont typeface="Times New Roman"/>
              <a:buChar char="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</a:t>
            </a:r>
            <a:r>
              <a:rPr sz="1200" spc="2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onstr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limin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n.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is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own 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stem,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istics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 produ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697865" indent="-228600">
              <a:lnSpc>
                <a:spcPct val="100000"/>
              </a:lnSpc>
              <a:buFont typeface="Times New Roman"/>
              <a:buChar char="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A 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oto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olved 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fourfold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Ev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 prot</a:t>
            </a:r>
            <a:r>
              <a:rPr sz="1200" spc="10" dirty="0">
                <a:latin typeface="Times New Roman"/>
                <a:cs typeface="Times New Roman"/>
              </a:rPr>
              <a:t>ot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gths, 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ss,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ond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oto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ond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oto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Constru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testi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oto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697865" marR="5080" indent="-228600" algn="just">
              <a:lnSpc>
                <a:spcPct val="143600"/>
              </a:lnSpc>
              <a:spcBef>
                <a:spcPts val="1005"/>
              </a:spcBef>
              <a:buFont typeface="Times New Roman"/>
              <a:buChar char="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ustom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option,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ntire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bort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med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3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t.     Risk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ost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uns,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-c</a:t>
            </a:r>
            <a:r>
              <a:rPr sz="1200" dirty="0">
                <a:latin typeface="Times New Roman"/>
                <a:cs typeface="Times New Roman"/>
              </a:rPr>
              <a:t>ost mis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ould,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ustom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jud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less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tha</a:t>
            </a:r>
            <a:r>
              <a:rPr sz="1200" spc="-5" dirty="0">
                <a:latin typeface="Times New Roman"/>
                <a:cs typeface="Times New Roman"/>
              </a:rPr>
              <a:t>n-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tisfa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produ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 marL="697865" marR="7620" indent="-228600" algn="just">
              <a:lnSpc>
                <a:spcPct val="143800"/>
              </a:lnSpc>
              <a:spcBef>
                <a:spcPts val="1000"/>
              </a:spcBef>
              <a:buFont typeface="Times New Roman"/>
              <a:buChar char="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ev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m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the 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vious proto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ece</a:t>
            </a:r>
            <a:r>
              <a:rPr sz="1200" dirty="0">
                <a:latin typeface="Times New Roman"/>
                <a:cs typeface="Times New Roman"/>
              </a:rPr>
              <a:t>ssa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noth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dirty="0">
                <a:latin typeface="Times New Roman"/>
                <a:cs typeface="Times New Roman"/>
              </a:rPr>
              <a:t>ording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fold 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outlined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697865" marR="11430" indent="-228600" algn="just">
              <a:lnSpc>
                <a:spcPct val="143300"/>
              </a:lnSpc>
              <a:spcBef>
                <a:spcPts val="1005"/>
              </a:spcBef>
              <a:buFont typeface="Times New Roman"/>
              <a:buChar char="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until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tom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tisfi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proto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produ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desir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697865" indent="-228600">
              <a:lnSpc>
                <a:spcPct val="100000"/>
              </a:lnSpc>
              <a:buFont typeface="Times New Roman"/>
              <a:buChar char="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2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is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onstru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ted, 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pr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697865" marR="9525" indent="-228600" algn="just">
              <a:lnSpc>
                <a:spcPct val="144200"/>
              </a:lnSpc>
              <a:spcBef>
                <a:spcPts val="994"/>
              </a:spcBef>
              <a:buFont typeface="Times New Roman"/>
              <a:buChar char="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thorou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 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Routine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ontinuing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sis to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ilu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to minimi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12700" marR="3368040">
              <a:lnSpc>
                <a:spcPct val="144200"/>
              </a:lnSpc>
              <a:spcBef>
                <a:spcPts val="1010"/>
              </a:spcBef>
            </a:pPr>
            <a:r>
              <a:rPr sz="1200" b="1" u="heavy" dirty="0">
                <a:latin typeface="Times New Roman"/>
                <a:cs typeface="Times New Roman"/>
              </a:rPr>
              <a:t>4.1. </a:t>
            </a:r>
            <a:r>
              <a:rPr sz="1200" b="1" u="heavy" spc="-15" dirty="0">
                <a:latin typeface="Times New Roman"/>
                <a:cs typeface="Times New Roman"/>
              </a:rPr>
              <a:t>F</a:t>
            </a:r>
            <a:r>
              <a:rPr sz="1200" b="1" u="heavy" spc="5" dirty="0">
                <a:latin typeface="Times New Roman"/>
                <a:cs typeface="Times New Roman"/>
              </a:rPr>
              <a:t>U</a:t>
            </a:r>
            <a:r>
              <a:rPr sz="1200" b="1" u="heavy" dirty="0">
                <a:latin typeface="Times New Roman"/>
                <a:cs typeface="Times New Roman"/>
              </a:rPr>
              <a:t>N</a:t>
            </a:r>
            <a:r>
              <a:rPr sz="1200" b="1" u="heavy" spc="-5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TIONAL REQUIREMENTS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OUT</a:t>
            </a: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dirty="0">
                <a:latin typeface="Times New Roman"/>
                <a:cs typeface="Times New Roman"/>
              </a:rPr>
              <a:t>UT DE</a:t>
            </a:r>
            <a:r>
              <a:rPr sz="1200" b="1" u="heavy" spc="5" dirty="0">
                <a:latin typeface="Times New Roman"/>
                <a:cs typeface="Times New Roman"/>
              </a:rPr>
              <a:t>S</a:t>
            </a:r>
            <a:r>
              <a:rPr sz="1200" b="1" u="heavy" dirty="0">
                <a:latin typeface="Times New Roman"/>
                <a:cs typeface="Times New Roman"/>
              </a:rPr>
              <a:t>I</a:t>
            </a:r>
            <a:r>
              <a:rPr sz="1200" b="1" u="heavy" spc="-10" dirty="0">
                <a:latin typeface="Times New Roman"/>
                <a:cs typeface="Times New Roman"/>
              </a:rPr>
              <a:t>G</a:t>
            </a:r>
            <a:r>
              <a:rPr sz="1200" b="1" u="heavy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2700" marR="6350" indent="456565" algn="just">
              <a:lnSpc>
                <a:spcPct val="1437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Outputs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ommunic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rs.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onsultation.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</a:t>
            </a:r>
            <a:r>
              <a:rPr sz="1200" spc="10" dirty="0">
                <a:latin typeface="Times New Roman"/>
                <a:cs typeface="Times New Roman"/>
              </a:rPr>
              <a:t> 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of outputs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3376"/>
            <a:ext cx="475488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Outputs, whose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is outside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Outputs whose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is within or</a:t>
            </a:r>
            <a:r>
              <a:rPr sz="1200" spc="-2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r’</a:t>
            </a:r>
            <a:r>
              <a:rPr sz="1200" dirty="0">
                <a:latin typeface="Times New Roman"/>
                <a:cs typeface="Times New Roman"/>
              </a:rPr>
              <a:t>s main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 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outputs wh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pur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 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outputs,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nvolve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1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2658950"/>
            <a:ext cx="5965190" cy="512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OUT</a:t>
            </a: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dirty="0">
                <a:latin typeface="Times New Roman"/>
                <a:cs typeface="Times New Roman"/>
              </a:rPr>
              <a:t>UT D</a:t>
            </a:r>
            <a:r>
              <a:rPr sz="1200" b="1" u="heavy" spc="10" dirty="0">
                <a:latin typeface="Times New Roman"/>
                <a:cs typeface="Times New Roman"/>
              </a:rPr>
              <a:t>E</a:t>
            </a:r>
            <a:r>
              <a:rPr sz="1200" b="1" u="heavy" spc="-15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INITION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The</a:t>
            </a:r>
            <a:r>
              <a:rPr sz="1200" b="1" spc="-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outputs sh</a:t>
            </a:r>
            <a:r>
              <a:rPr sz="1200" b="1" spc="-15" dirty="0">
                <a:solidFill>
                  <a:srgbClr val="2E5395"/>
                </a:solidFill>
                <a:latin typeface="Times New Roman"/>
                <a:cs typeface="Times New Roman"/>
              </a:rPr>
              <a:t>o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uld</a:t>
            </a:r>
            <a:r>
              <a:rPr sz="12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be</a:t>
            </a:r>
            <a:r>
              <a:rPr sz="1200" b="1" spc="-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E5395"/>
                </a:solidFill>
                <a:latin typeface="Times New Roman"/>
                <a:cs typeface="Times New Roman"/>
              </a:rPr>
              <a:t>e</a:t>
            </a:r>
            <a:r>
              <a:rPr sz="1200" b="1" spc="5" dirty="0">
                <a:solidFill>
                  <a:srgbClr val="2E5395"/>
                </a:solidFill>
                <a:latin typeface="Times New Roman"/>
                <a:cs typeface="Times New Roman"/>
              </a:rPr>
              <a:t>f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i</a:t>
            </a:r>
            <a:r>
              <a:rPr sz="1200" b="1" spc="5" dirty="0">
                <a:solidFill>
                  <a:srgbClr val="2E5395"/>
                </a:solidFill>
                <a:latin typeface="Times New Roman"/>
                <a:cs typeface="Times New Roman"/>
              </a:rPr>
              <a:t>n</a:t>
            </a:r>
            <a:r>
              <a:rPr sz="1200" b="1" spc="-5" dirty="0">
                <a:solidFill>
                  <a:srgbClr val="2E5395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d </a:t>
            </a:r>
            <a:r>
              <a:rPr sz="12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n t</a:t>
            </a:r>
            <a:r>
              <a:rPr sz="12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e</a:t>
            </a:r>
            <a:r>
              <a:rPr sz="1200" b="1" spc="5" dirty="0">
                <a:solidFill>
                  <a:srgbClr val="2E5395"/>
                </a:solidFill>
                <a:latin typeface="Times New Roman"/>
                <a:cs typeface="Times New Roman"/>
              </a:rPr>
              <a:t>r</a:t>
            </a:r>
            <a:r>
              <a:rPr sz="1200" b="1" spc="-20" dirty="0">
                <a:solidFill>
                  <a:srgbClr val="2E5395"/>
                </a:solidFill>
                <a:latin typeface="Times New Roman"/>
                <a:cs typeface="Times New Roman"/>
              </a:rPr>
              <a:t>m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s of</a:t>
            </a:r>
            <a:r>
              <a:rPr sz="1200" b="1" spc="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f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ollo</a:t>
            </a:r>
            <a:r>
              <a:rPr sz="1200" b="1" spc="5" dirty="0">
                <a:solidFill>
                  <a:srgbClr val="2E5395"/>
                </a:solidFill>
                <a:latin typeface="Times New Roman"/>
                <a:cs typeface="Times New Roman"/>
              </a:rPr>
              <a:t>w</a:t>
            </a:r>
            <a:r>
              <a:rPr sz="12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ng po</a:t>
            </a:r>
            <a:r>
              <a:rPr sz="12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E5395"/>
                </a:solidFill>
                <a:latin typeface="Times New Roman"/>
                <a:cs typeface="Times New Roman"/>
              </a:rPr>
              <a:t>nts: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Content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output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output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Volume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output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  <a:p>
            <a:pPr marL="12700" marR="6350" indent="456565">
              <a:lnSpc>
                <a:spcPts val="2080"/>
              </a:lnSpc>
              <a:spcBef>
                <a:spcPts val="16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ided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wh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output is the most s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IN</a:t>
            </a: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dirty="0">
                <a:latin typeface="Times New Roman"/>
                <a:cs typeface="Times New Roman"/>
              </a:rPr>
              <a:t>UT DE</a:t>
            </a:r>
            <a:r>
              <a:rPr sz="1200" b="1" u="heavy" spc="5" dirty="0">
                <a:latin typeface="Times New Roman"/>
                <a:cs typeface="Times New Roman"/>
              </a:rPr>
              <a:t>S</a:t>
            </a:r>
            <a:r>
              <a:rPr sz="1200" b="1" u="heavy" dirty="0">
                <a:latin typeface="Times New Roman"/>
                <a:cs typeface="Times New Roman"/>
              </a:rPr>
              <a:t>IGN</a:t>
            </a:r>
            <a:endParaRPr sz="1200">
              <a:latin typeface="Times New Roman"/>
              <a:cs typeface="Times New Roman"/>
            </a:endParaRPr>
          </a:p>
          <a:p>
            <a:pPr marL="12700" marR="5080" indent="456565">
              <a:lnSpc>
                <a:spcPct val="144200"/>
              </a:lnSpc>
              <a:spcBef>
                <a:spcPts val="969"/>
              </a:spcBef>
              <a:tabLst>
                <a:tab pos="363855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nput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n.	The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is 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iven 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low: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To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ost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hieve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ossible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the input 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acce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un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ood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u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8259147"/>
            <a:ext cx="278320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IN</a:t>
            </a: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dirty="0">
                <a:latin typeface="Times New Roman"/>
                <a:cs typeface="Times New Roman"/>
              </a:rPr>
              <a:t>UT STA</a:t>
            </a:r>
            <a:r>
              <a:rPr sz="1200" b="1" u="heavy" spc="-15" dirty="0">
                <a:latin typeface="Times New Roman"/>
                <a:cs typeface="Times New Roman"/>
              </a:rPr>
              <a:t>G</a:t>
            </a:r>
            <a:r>
              <a:rPr sz="1200" b="1" u="heavy" dirty="0">
                <a:latin typeface="Times New Roman"/>
                <a:cs typeface="Times New Roman"/>
              </a:rPr>
              <a:t>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input stag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listed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low: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3376"/>
            <a:ext cx="5707380" cy="443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ordi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ription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nsm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ssion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Times New Roman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IN</a:t>
            </a: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dirty="0">
                <a:latin typeface="Times New Roman"/>
                <a:cs typeface="Times New Roman"/>
              </a:rPr>
              <a:t>UT T</a:t>
            </a:r>
            <a:r>
              <a:rPr sz="1200" b="1" u="heavy" spc="5" dirty="0">
                <a:latin typeface="Times New Roman"/>
                <a:cs typeface="Times New Roman"/>
              </a:rPr>
              <a:t>Y</a:t>
            </a: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dirty="0">
                <a:latin typeface="Times New Roman"/>
                <a:cs typeface="Times New Roman"/>
              </a:rPr>
              <a:t>ES: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3060"/>
              </a:lnSpc>
              <a:spcBef>
                <a:spcPts val="345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 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of 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puts.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nputs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goriz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follows: 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inputs,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tem.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inputs,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ommunic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 w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l, 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mmunic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 to the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m?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uts ent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du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u="heavy" dirty="0">
                <a:latin typeface="Times New Roman"/>
                <a:cs typeface="Times New Roman"/>
              </a:rPr>
              <a:t>IN</a:t>
            </a: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dirty="0">
                <a:latin typeface="Times New Roman"/>
                <a:cs typeface="Times New Roman"/>
              </a:rPr>
              <a:t>UT</a:t>
            </a:r>
            <a:r>
              <a:rPr sz="1200" b="1" u="heavy" spc="1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EDI</a:t>
            </a:r>
            <a:r>
              <a:rPr sz="1200" b="1" u="heavy" spc="-5" dirty="0">
                <a:latin typeface="Times New Roman"/>
                <a:cs typeface="Times New Roman"/>
              </a:rPr>
              <a:t>A</a:t>
            </a:r>
            <a:r>
              <a:rPr sz="1200" b="1" u="heavy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4" y="5567643"/>
            <a:ext cx="412750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6565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 media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onsid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to;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8101" y="5567643"/>
            <a:ext cx="177101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4" y="6219916"/>
            <a:ext cx="2382520" cy="283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input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methods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Stor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ndli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q</a:t>
            </a:r>
            <a:r>
              <a:rPr sz="1200" dirty="0">
                <a:latin typeface="Times New Roman"/>
                <a:cs typeface="Times New Roman"/>
              </a:rPr>
              <a:t>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uri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4" y="924900"/>
            <a:ext cx="5968365" cy="239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656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ription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id that most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9525">
              <a:lnSpc>
                <a:spcPct val="144200"/>
              </a:lnSpc>
              <a:spcBef>
                <a:spcPts val="994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nput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bo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onsid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most suitable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vic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ER</a:t>
            </a:r>
            <a:r>
              <a:rPr sz="1200" b="1" u="heavy" spc="-5" dirty="0">
                <a:latin typeface="Times New Roman"/>
                <a:cs typeface="Times New Roman"/>
              </a:rPr>
              <a:t>R</a:t>
            </a:r>
            <a:r>
              <a:rPr sz="1200" b="1" u="heavy" dirty="0">
                <a:latin typeface="Times New Roman"/>
                <a:cs typeface="Times New Roman"/>
              </a:rPr>
              <a:t>OR A</a:t>
            </a:r>
            <a:r>
              <a:rPr sz="1200" b="1" u="heavy" spc="-5" dirty="0">
                <a:latin typeface="Times New Roman"/>
                <a:cs typeface="Times New Roman"/>
              </a:rPr>
              <a:t>V</a:t>
            </a:r>
            <a:r>
              <a:rPr sz="1200" b="1" u="heavy" dirty="0">
                <a:latin typeface="Times New Roman"/>
                <a:cs typeface="Times New Roman"/>
              </a:rPr>
              <a:t>OIDA</a:t>
            </a:r>
            <a:r>
              <a:rPr sz="1200" b="1" u="heavy" spc="-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CE</a:t>
            </a:r>
            <a:endParaRPr sz="1200">
              <a:latin typeface="Times New Roman"/>
              <a:cs typeface="Times New Roman"/>
            </a:endParaRPr>
          </a:p>
          <a:p>
            <a:pPr marL="12700" marR="6985" indent="456565" algn="just">
              <a:lnSpc>
                <a:spcPct val="143900"/>
              </a:lnSpc>
              <a:spcBef>
                <a:spcPts val="960"/>
              </a:spcBef>
            </a:pP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nsure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</a:t>
            </a:r>
            <a:r>
              <a:rPr sz="1200" dirty="0">
                <a:latin typeface="Times New Roman"/>
                <a:cs typeface="Times New Roman"/>
              </a:rPr>
              <a:t>pted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hiev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ful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 t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is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ndled.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4317444"/>
            <a:ext cx="5969000" cy="410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ER</a:t>
            </a:r>
            <a:r>
              <a:rPr sz="1200" b="1" u="heavy" spc="-5" dirty="0">
                <a:latin typeface="Times New Roman"/>
                <a:cs typeface="Times New Roman"/>
              </a:rPr>
              <a:t>R</a:t>
            </a:r>
            <a:r>
              <a:rPr sz="1200" b="1" u="heavy" dirty="0">
                <a:latin typeface="Times New Roman"/>
                <a:cs typeface="Times New Roman"/>
              </a:rPr>
              <a:t>OR </a:t>
            </a:r>
            <a:r>
              <a:rPr sz="1200" b="1" u="heavy" spc="-5" dirty="0">
                <a:latin typeface="Times New Roman"/>
                <a:cs typeface="Times New Roman"/>
              </a:rPr>
              <a:t>D</a:t>
            </a:r>
            <a:r>
              <a:rPr sz="1200" b="1" u="heavy" dirty="0">
                <a:latin typeface="Times New Roman"/>
                <a:cs typeface="Times New Roman"/>
              </a:rPr>
              <a:t>ETECTION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dirty="0">
                <a:latin typeface="Times New Roman"/>
                <a:cs typeface="Times New Roman"/>
              </a:rPr>
              <a:t>urr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rs,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dirty="0">
                <a:latin typeface="Times New Roman"/>
                <a:cs typeface="Times New Roman"/>
              </a:rPr>
              <a:t>ur,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k the input da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D</a:t>
            </a:r>
            <a:r>
              <a:rPr sz="1200" b="1" u="heavy" spc="-5" dirty="0">
                <a:latin typeface="Times New Roman"/>
                <a:cs typeface="Times New Roman"/>
              </a:rPr>
              <a:t>A</a:t>
            </a:r>
            <a:r>
              <a:rPr sz="1200" b="1" u="heavy" dirty="0">
                <a:latin typeface="Times New Roman"/>
                <a:cs typeface="Times New Roman"/>
              </a:rPr>
              <a:t>TA </a:t>
            </a:r>
            <a:r>
              <a:rPr sz="1200" b="1" u="heavy" spc="-5" dirty="0">
                <a:latin typeface="Times New Roman"/>
                <a:cs typeface="Times New Roman"/>
              </a:rPr>
              <a:t>V</a:t>
            </a:r>
            <a:r>
              <a:rPr sz="1200" b="1" u="heavy" dirty="0">
                <a:latin typeface="Times New Roman"/>
                <a:cs typeface="Times New Roman"/>
              </a:rPr>
              <a:t>ALIDATION</a:t>
            </a:r>
            <a:endParaRPr sz="12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9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ors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tail.  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possibil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invalid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ta.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3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k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medi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 n</a:t>
            </a:r>
            <a:r>
              <a:rPr sz="1200" spc="-5" dirty="0">
                <a:latin typeface="Times New Roman"/>
                <a:cs typeface="Times New Roman"/>
              </a:rPr>
              <a:t>ece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7620" indent="456565" algn="just">
              <a:lnSpc>
                <a:spcPct val="1433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iend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rds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ommunic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 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popup menus.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6161"/>
            <a:ext cx="5969000" cy="806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USER I</a:t>
            </a:r>
            <a:r>
              <a:rPr sz="1200" b="1" u="heavy" spc="-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TER</a:t>
            </a:r>
            <a:r>
              <a:rPr sz="1200" b="1" u="heavy" spc="-20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A</a:t>
            </a:r>
            <a:r>
              <a:rPr sz="1200" b="1" u="heavy" spc="-5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E </a:t>
            </a:r>
            <a:r>
              <a:rPr sz="1200" b="1" u="heavy" spc="5" dirty="0">
                <a:latin typeface="Times New Roman"/>
                <a:cs typeface="Times New Roman"/>
              </a:rPr>
              <a:t>D</a:t>
            </a:r>
            <a:r>
              <a:rPr sz="1200" b="1" u="heavy" dirty="0">
                <a:latin typeface="Times New Roman"/>
                <a:cs typeface="Times New Roman"/>
              </a:rPr>
              <a:t>ESI</a:t>
            </a:r>
            <a:r>
              <a:rPr sz="1200" b="1" u="heavy" spc="-10" dirty="0">
                <a:latin typeface="Times New Roman"/>
                <a:cs typeface="Times New Roman"/>
              </a:rPr>
              <a:t>G</a:t>
            </a:r>
            <a:r>
              <a:rPr sz="1200" b="1" u="heavy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300"/>
              </a:lnSpc>
              <a:spcBef>
                <a:spcPts val="985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ssential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onsult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USER I</a:t>
            </a:r>
            <a:r>
              <a:rPr sz="1200" b="1" u="heavy" spc="-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TER</a:t>
            </a:r>
            <a:r>
              <a:rPr sz="1200" b="1" u="heavy" spc="-20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A</a:t>
            </a:r>
            <a:r>
              <a:rPr sz="1200" b="1" u="heavy" spc="-5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E SYSTE</a:t>
            </a:r>
            <a:r>
              <a:rPr sz="1200" b="1" u="heavy" spc="-5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S C</a:t>
            </a:r>
            <a:r>
              <a:rPr sz="1200" b="1" u="heavy" spc="-5" dirty="0">
                <a:latin typeface="Times New Roman"/>
                <a:cs typeface="Times New Roman"/>
              </a:rPr>
              <a:t>A</a:t>
            </a:r>
            <a:r>
              <a:rPr sz="1200" b="1" u="heavy" dirty="0">
                <a:latin typeface="Times New Roman"/>
                <a:cs typeface="Times New Roman"/>
              </a:rPr>
              <a:t>N BE B</a:t>
            </a:r>
            <a:r>
              <a:rPr sz="1200" b="1" u="heavy" spc="-15" dirty="0">
                <a:latin typeface="Times New Roman"/>
                <a:cs typeface="Times New Roman"/>
              </a:rPr>
              <a:t>R</a:t>
            </a:r>
            <a:r>
              <a:rPr sz="1200" b="1" u="heavy" dirty="0">
                <a:latin typeface="Times New Roman"/>
                <a:cs typeface="Times New Roman"/>
              </a:rPr>
              <a:t>OADLY </a:t>
            </a:r>
            <a:r>
              <a:rPr sz="1200" b="1" u="heavy" spc="-5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LASI</a:t>
            </a:r>
            <a:r>
              <a:rPr sz="1200" b="1" u="heavy" spc="-10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IED</a:t>
            </a:r>
            <a:r>
              <a:rPr sz="1200" b="1" u="heavy" spc="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469265" marR="6985" indent="-227965" algn="just">
              <a:lnSpc>
                <a:spcPct val="143800"/>
              </a:lnSpc>
              <a:spcBef>
                <a:spcPts val="97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olling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20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r/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dialo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inte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7620" indent="456565" algn="just">
              <a:lnSpc>
                <a:spcPct val="143800"/>
              </a:lnSpc>
              <a:spcBef>
                <a:spcPts val="5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guides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the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r/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dialo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is displ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user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sponse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 fu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U</a:t>
            </a:r>
            <a:r>
              <a:rPr sz="1200" b="1" u="heavy" dirty="0">
                <a:latin typeface="Times New Roman"/>
                <a:cs typeface="Times New Roman"/>
              </a:rPr>
              <a:t>SER_I</a:t>
            </a:r>
            <a:r>
              <a:rPr sz="1200" b="1" u="heavy" spc="-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ITIATED I</a:t>
            </a:r>
            <a:r>
              <a:rPr sz="1200" b="1" u="heavy" spc="-20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TERG</a:t>
            </a:r>
            <a:r>
              <a:rPr sz="1200" b="1" u="heavy" spc="-15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A</a:t>
            </a:r>
            <a:r>
              <a:rPr sz="1200" b="1" u="heavy" spc="-5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inte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ace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into tow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76835">
              <a:lnSpc>
                <a:spcPct val="102600"/>
              </a:lnSpc>
            </a:pPr>
            <a:r>
              <a:rPr sz="1200" dirty="0">
                <a:latin typeface="Times New Roman"/>
                <a:cs typeface="Times New Roman"/>
              </a:rPr>
              <a:t>Comm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d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iven inte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es: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this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rf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u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inputs commands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</a:t>
            </a:r>
            <a:endParaRPr sz="1200">
              <a:latin typeface="Times New Roman"/>
              <a:cs typeface="Times New Roman"/>
            </a:endParaRPr>
          </a:p>
          <a:p>
            <a:pPr marL="241300" marR="8255" indent="-228600">
              <a:lnSpc>
                <a:spcPct val="14420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1.  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rf</a:t>
            </a:r>
            <a:r>
              <a:rPr sz="1200" spc="-5" dirty="0">
                <a:latin typeface="Times New Roman"/>
                <a:cs typeface="Times New Roman"/>
              </a:rPr>
              <a:t>ace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lls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his/h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orm. 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rms 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nted inte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chos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eca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is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cho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u="heavy" dirty="0">
                <a:latin typeface="Times New Roman"/>
                <a:cs typeface="Times New Roman"/>
              </a:rPr>
              <a:t>CO</a:t>
            </a:r>
            <a:r>
              <a:rPr sz="1200" b="1" u="heavy" spc="-5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P</a:t>
            </a:r>
            <a:r>
              <a:rPr sz="1200" b="1" u="heavy" spc="-5" dirty="0">
                <a:latin typeface="Times New Roman"/>
                <a:cs typeface="Times New Roman"/>
              </a:rPr>
              <a:t>U</a:t>
            </a:r>
            <a:r>
              <a:rPr sz="1200" b="1" u="heavy" dirty="0">
                <a:latin typeface="Times New Roman"/>
                <a:cs typeface="Times New Roman"/>
              </a:rPr>
              <a:t>TE</a:t>
            </a:r>
            <a:r>
              <a:rPr sz="1200" b="1" u="heavy" spc="-5" dirty="0">
                <a:latin typeface="Times New Roman"/>
                <a:cs typeface="Times New Roman"/>
              </a:rPr>
              <a:t>R-</a:t>
            </a:r>
            <a:r>
              <a:rPr sz="1200" b="1" u="heavy" dirty="0">
                <a:latin typeface="Times New Roman"/>
                <a:cs typeface="Times New Roman"/>
              </a:rPr>
              <a:t>INITIATED I</a:t>
            </a:r>
            <a:r>
              <a:rPr sz="1200" b="1" u="heavy" spc="-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TER</a:t>
            </a:r>
            <a:r>
              <a:rPr sz="1200" b="1" u="heavy" spc="-20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A</a:t>
            </a:r>
            <a:r>
              <a:rPr sz="1200" b="1" u="heavy" spc="-5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inte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74930">
              <a:lnSpc>
                <a:spcPct val="102499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menu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is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with a list of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hoos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; of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ct val="143300"/>
              </a:lnSpc>
              <a:spcBef>
                <a:spcPts val="240"/>
              </a:spcBef>
            </a:pPr>
            <a:r>
              <a:rPr sz="1200" dirty="0">
                <a:latin typeface="Times New Roman"/>
                <a:cs typeface="Times New Roman"/>
              </a:rPr>
              <a:t>1.   Qu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stions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dialog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sks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the 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sis of the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6350" indent="456565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f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tem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en</a:t>
            </a:r>
            <a:r>
              <a:rPr sz="1200" dirty="0">
                <a:latin typeface="Times New Roman"/>
                <a:cs typeface="Times New Roman"/>
              </a:rPr>
              <a:t>u driv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n, the o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ning 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nu displ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 the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options. 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popup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menu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options. 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 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ds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to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 wh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u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ER</a:t>
            </a:r>
            <a:r>
              <a:rPr sz="1200" b="1" u="heavy" spc="-5" dirty="0">
                <a:latin typeface="Times New Roman"/>
                <a:cs typeface="Times New Roman"/>
              </a:rPr>
              <a:t>R</a:t>
            </a:r>
            <a:r>
              <a:rPr sz="1200" b="1" u="heavy" dirty="0">
                <a:latin typeface="Times New Roman"/>
                <a:cs typeface="Times New Roman"/>
              </a:rPr>
              <a:t>OR </a:t>
            </a:r>
            <a:r>
              <a:rPr sz="1200" b="1" u="heavy" spc="-5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ESSA</a:t>
            </a:r>
            <a:r>
              <a:rPr sz="1200" b="1" u="heavy" spc="-15" dirty="0">
                <a:latin typeface="Times New Roman"/>
                <a:cs typeface="Times New Roman"/>
              </a:rPr>
              <a:t>G</a:t>
            </a:r>
            <a:r>
              <a:rPr sz="1200" b="1" u="heavy" dirty="0">
                <a:latin typeface="Times New Roman"/>
                <a:cs typeface="Times New Roman"/>
              </a:rPr>
              <a:t>E DESI</a:t>
            </a:r>
            <a:r>
              <a:rPr sz="1200" b="1" u="heavy" spc="-10" dirty="0">
                <a:latin typeface="Times New Roman"/>
                <a:cs typeface="Times New Roman"/>
              </a:rPr>
              <a:t>G</a:t>
            </a:r>
            <a:r>
              <a:rPr sz="1200" b="1" u="heavy" dirty="0"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71540" cy="811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 indent="456565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n.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bound to commit 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ors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oth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signing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lpful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idi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info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/s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ommitted.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This applic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must be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to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-5" dirty="0">
                <a:latin typeface="Times New Roman"/>
                <a:cs typeface="Times New Roman"/>
              </a:rPr>
              <a:t>fe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modules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di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inputs.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a</a:t>
            </a:r>
            <a:r>
              <a:rPr sz="1200" b="1" u="heavy" spc="-5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hi</a:t>
            </a:r>
            <a:r>
              <a:rPr sz="1200" b="1" u="heavy" spc="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L</a:t>
            </a:r>
            <a:r>
              <a:rPr sz="1200" b="1" u="heavy" spc="-5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a</a:t>
            </a:r>
            <a:r>
              <a:rPr sz="1200" b="1" u="heavy" spc="-5" dirty="0">
                <a:latin typeface="Times New Roman"/>
                <a:cs typeface="Times New Roman"/>
              </a:rPr>
              <a:t>r</a:t>
            </a:r>
            <a:r>
              <a:rPr sz="1200" b="1" u="heavy" dirty="0">
                <a:latin typeface="Times New Roman"/>
                <a:cs typeface="Times New Roman"/>
              </a:rPr>
              <a:t>ni</a:t>
            </a:r>
            <a:r>
              <a:rPr sz="1200" b="1" u="heavy" spc="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g</a:t>
            </a:r>
            <a:r>
              <a:rPr sz="1200" b="1" u="heavy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4000"/>
              </a:lnSpc>
              <a:spcBef>
                <a:spcPts val="975"/>
              </a:spcBef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orithms.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tut</a:t>
            </a:r>
            <a:r>
              <a:rPr sz="1200" spc="-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 introdu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to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its libr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like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25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s, matplotlib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plains how it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be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dev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 m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rithms that solve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w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rld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ms.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4200"/>
              </a:lnSpc>
              <a:spcBef>
                <a:spcPts val="980"/>
              </a:spcBef>
            </a:pP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rni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hon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ws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tup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its 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800"/>
              </a:lnSpc>
              <a:spcBef>
                <a:spcPts val="100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plor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tion,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 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ts  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 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 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 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hniques  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 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 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ws  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topic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lassifi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tion,p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n,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orithms.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spc="-5" dirty="0">
                <a:solidFill>
                  <a:srgbClr val="23292D"/>
                </a:solidFill>
                <a:latin typeface="Times New Roman"/>
                <a:cs typeface="Times New Roman"/>
              </a:rPr>
              <a:t>M</a:t>
            </a:r>
            <a:r>
              <a:rPr sz="1200" b="1" u="heavy" dirty="0">
                <a:solidFill>
                  <a:srgbClr val="23292D"/>
                </a:solidFill>
                <a:latin typeface="Times New Roman"/>
                <a:cs typeface="Times New Roman"/>
              </a:rPr>
              <a:t>onte</a:t>
            </a:r>
            <a:r>
              <a:rPr sz="1200" b="1" u="heavy" spc="-1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23292D"/>
                </a:solidFill>
                <a:latin typeface="Times New Roman"/>
                <a:cs typeface="Times New Roman"/>
              </a:rPr>
              <a:t>Ca</a:t>
            </a:r>
            <a:r>
              <a:rPr sz="1200" b="1" u="heavy" spc="-10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b="1" u="heavy" dirty="0">
                <a:solidFill>
                  <a:srgbClr val="23292D"/>
                </a:solidFill>
                <a:latin typeface="Times New Roman"/>
                <a:cs typeface="Times New Roman"/>
              </a:rPr>
              <a:t>lo</a:t>
            </a:r>
            <a:r>
              <a:rPr sz="1200" b="1" u="heavy" spc="1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solidFill>
                  <a:srgbClr val="23292D"/>
                </a:solidFill>
                <a:latin typeface="Times New Roman"/>
                <a:cs typeface="Times New Roman"/>
              </a:rPr>
              <a:t>me</a:t>
            </a:r>
            <a:r>
              <a:rPr sz="1200" b="1" u="heavy" dirty="0">
                <a:solidFill>
                  <a:srgbClr val="23292D"/>
                </a:solidFill>
                <a:latin typeface="Times New Roman"/>
                <a:cs typeface="Times New Roman"/>
              </a:rPr>
              <a:t>thod: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-5" dirty="0">
                <a:latin typeface="Times New Roman"/>
                <a:cs typeface="Times New Roman"/>
              </a:rPr>
              <a:t>e-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methods: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tom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 bomb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1940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rithms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probl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mpling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3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icult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ientistTM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nume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Stéph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Mont</a:t>
            </a:r>
            <a:r>
              <a:rPr sz="1200" spc="3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-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methods?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rkov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stimation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-5" dirty="0">
                <a:latin typeface="Times New Roman"/>
                <a:cs typeface="Times New Roman"/>
              </a:rPr>
              <a:t>e-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llow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s: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rmine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statisti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ossible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lows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rministic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ts 4.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6434" y="926161"/>
            <a:ext cx="855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ABSTR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1705189"/>
            <a:ext cx="5967730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</a:pP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Stock </a:t>
            </a:r>
            <a:r>
              <a:rPr sz="1200" spc="-8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M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rk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An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l</a:t>
            </a:r>
            <a:r>
              <a:rPr sz="1200" spc="-25" dirty="0">
                <a:solidFill>
                  <a:srgbClr val="23292D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sis </a:t>
            </a:r>
            <a:r>
              <a:rPr sz="1200" spc="-7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nd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Pr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diction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is </a:t>
            </a:r>
            <a:r>
              <a:rPr sz="1200" spc="-7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the </a:t>
            </a:r>
            <a:r>
              <a:rPr sz="1200" spc="-8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p</a:t>
            </a:r>
            <a:r>
              <a:rPr sz="1200" spc="-20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oje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on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te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hnic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l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spc="25" dirty="0">
                <a:solidFill>
                  <a:srgbClr val="23292D"/>
                </a:solidFill>
                <a:latin typeface="Times New Roman"/>
                <a:cs typeface="Times New Roman"/>
              </a:rPr>
              <a:t>l</a:t>
            </a:r>
            <a:r>
              <a:rPr sz="1200" spc="-15" dirty="0">
                <a:solidFill>
                  <a:srgbClr val="23292D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sis,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visual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i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tion,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nd pr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diction </a:t>
            </a:r>
            <a:r>
              <a:rPr sz="1200" spc="-14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using</a:t>
            </a:r>
            <a:r>
              <a:rPr sz="1200" spc="14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ta </a:t>
            </a:r>
            <a:r>
              <a:rPr sz="1200" spc="-15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p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ovided </a:t>
            </a:r>
            <a:r>
              <a:rPr sz="1200" spc="-15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y</a:t>
            </a:r>
            <a:r>
              <a:rPr sz="1200" spc="13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Go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o</a:t>
            </a:r>
            <a:r>
              <a:rPr sz="1200" spc="-15" dirty="0">
                <a:solidFill>
                  <a:srgbClr val="23292D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le </a:t>
            </a:r>
            <a:r>
              <a:rPr sz="1200" spc="-14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ina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ce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. </a:t>
            </a:r>
            <a:r>
              <a:rPr sz="1200" spc="-15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y</a:t>
            </a:r>
            <a:r>
              <a:rPr sz="1200" spc="13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looki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g</a:t>
            </a:r>
            <a:r>
              <a:rPr sz="1200" spc="14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 </a:t>
            </a:r>
            <a:r>
              <a:rPr sz="1200" spc="-14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ta </a:t>
            </a:r>
            <a:r>
              <a:rPr sz="1200" spc="-15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rom </a:t>
            </a:r>
            <a:r>
              <a:rPr sz="1200" spc="-15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the </a:t>
            </a:r>
            <a:r>
              <a:rPr sz="1200" spc="-15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stock </a:t>
            </a:r>
            <a:r>
              <a:rPr sz="1200" spc="-15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ma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t, p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rti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ula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spc="25" dirty="0">
                <a:solidFill>
                  <a:srgbClr val="23292D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y </a:t>
            </a:r>
            <a:r>
              <a:rPr sz="1200" spc="-10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some </a:t>
            </a:r>
            <a:r>
              <a:rPr sz="1200" spc="-6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3292D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iant </a:t>
            </a:r>
            <a:r>
              <a:rPr sz="1200" spc="-6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te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c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nolo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y </a:t>
            </a:r>
            <a:r>
              <a:rPr sz="1200" spc="-10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st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o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ks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nd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s.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Us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to </a:t>
            </a:r>
            <a:r>
              <a:rPr sz="1200" spc="-6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stock </a:t>
            </a:r>
            <a:r>
              <a:rPr sz="1200" spc="-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info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mation, visuali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dif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fe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nt </a:t>
            </a:r>
            <a:r>
              <a:rPr sz="1200" spc="-12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sp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ts </a:t>
            </a:r>
            <a:r>
              <a:rPr sz="1200" spc="-12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of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it,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nd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fin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l</a:t>
            </a:r>
            <a:r>
              <a:rPr sz="1200" spc="15" dirty="0">
                <a:solidFill>
                  <a:srgbClr val="23292D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y</a:t>
            </a:r>
            <a:r>
              <a:rPr sz="1200" spc="14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lo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 </a:t>
            </a:r>
            <a:r>
              <a:rPr sz="1200" spc="-12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a </a:t>
            </a:r>
            <a:r>
              <a:rPr sz="1200" spc="-13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w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w</a:t>
            </a:r>
            <a:r>
              <a:rPr sz="1200" spc="1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3292D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 </a:t>
            </a:r>
            <a:r>
              <a:rPr sz="1200" spc="-12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of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l</a:t>
            </a:r>
            <a:r>
              <a:rPr sz="1200" spc="-25" dirty="0">
                <a:solidFill>
                  <a:srgbClr val="23292D"/>
                </a:solidFill>
                <a:latin typeface="Times New Roman"/>
                <a:cs typeface="Times New Roman"/>
              </a:rPr>
              <a:t>y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z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ing </a:t>
            </a:r>
            <a:r>
              <a:rPr sz="1200" spc="-13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the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risk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of </a:t>
            </a:r>
            <a:r>
              <a:rPr sz="1200" spc="-12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a stock,</a:t>
            </a:r>
            <a:r>
              <a:rPr sz="1200" spc="6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</a:t>
            </a:r>
            <a:r>
              <a:rPr sz="1200" spc="7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on</a:t>
            </a:r>
            <a:r>
              <a:rPr sz="1200" spc="8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its</a:t>
            </a:r>
            <a:r>
              <a:rPr sz="1200" spc="7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pr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v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ous</a:t>
            </a:r>
            <a:r>
              <a:rPr sz="1200" spc="7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f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rm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spc="7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histo</a:t>
            </a:r>
            <a:r>
              <a:rPr sz="1200" spc="15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spc="-25" dirty="0">
                <a:solidFill>
                  <a:srgbClr val="23292D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.</a:t>
            </a:r>
            <a:r>
              <a:rPr sz="1200" spc="8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Pr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dict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d</a:t>
            </a:r>
            <a:r>
              <a:rPr sz="1200" spc="8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futu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spc="6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stock</a:t>
            </a:r>
            <a:r>
              <a:rPr sz="1200" spc="8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3292D"/>
                </a:solidFill>
                <a:latin typeface="Times New Roman"/>
                <a:cs typeface="Times New Roman"/>
              </a:rPr>
              <a:t>p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ri</a:t>
            </a:r>
            <a:r>
              <a:rPr sz="1200" spc="-10" dirty="0">
                <a:solidFill>
                  <a:srgbClr val="23292D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s</a:t>
            </a:r>
            <a:r>
              <a:rPr sz="1200" spc="7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thro</a:t>
            </a:r>
            <a:r>
              <a:rPr sz="1200" spc="5" dirty="0">
                <a:solidFill>
                  <a:srgbClr val="23292D"/>
                </a:solidFill>
                <a:latin typeface="Times New Roman"/>
                <a:cs typeface="Times New Roman"/>
              </a:rPr>
              <a:t>u</a:t>
            </a:r>
            <a:r>
              <a:rPr sz="1200" spc="-15" dirty="0">
                <a:solidFill>
                  <a:srgbClr val="23292D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h</a:t>
            </a:r>
            <a:r>
              <a:rPr sz="1200" spc="80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2329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Monte C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rlo m</a:t>
            </a:r>
            <a:r>
              <a:rPr sz="1200" spc="-5" dirty="0">
                <a:solidFill>
                  <a:srgbClr val="23292D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3292D"/>
                </a:solidFill>
                <a:latin typeface="Times New Roman"/>
                <a:cs typeface="Times New Roman"/>
              </a:rPr>
              <a:t>thod!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3800808"/>
            <a:ext cx="5963920" cy="226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1.INTRODU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0" lvl="1" indent="-266700" algn="just">
              <a:lnSpc>
                <a:spcPct val="100000"/>
              </a:lnSpc>
              <a:buFont typeface="Times New Roman"/>
              <a:buAutoNum type="arabicPeriod"/>
              <a:tabLst>
                <a:tab pos="279400" algn="l"/>
              </a:tabLst>
            </a:pPr>
            <a:r>
              <a:rPr sz="1200" b="1" dirty="0">
                <a:latin typeface="Times New Roman"/>
                <a:cs typeface="Times New Roman"/>
              </a:rPr>
              <a:t>OVER</a:t>
            </a:r>
            <a:r>
              <a:rPr sz="1200" b="1" spc="-5" dirty="0">
                <a:latin typeface="Times New Roman"/>
                <a:cs typeface="Times New Roman"/>
              </a:rPr>
              <a:t>V</a:t>
            </a:r>
            <a:r>
              <a:rPr sz="1200" b="1" dirty="0">
                <a:latin typeface="Times New Roman"/>
                <a:cs typeface="Times New Roman"/>
              </a:rPr>
              <a:t>IEW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965"/>
              </a:spcBef>
            </a:pP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lusiv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mation in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0" lvl="1" indent="-266700" algn="just">
              <a:lnSpc>
                <a:spcPct val="100000"/>
              </a:lnSpc>
              <a:buFont typeface="Times New Roman"/>
              <a:buAutoNum type="arabicPeriod" startAt="2"/>
              <a:tabLst>
                <a:tab pos="279400" algn="l"/>
              </a:tabLst>
            </a:pPr>
            <a:r>
              <a:rPr sz="1200" b="1" dirty="0">
                <a:latin typeface="Times New Roman"/>
                <a:cs typeface="Times New Roman"/>
              </a:rPr>
              <a:t>AIM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JECT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im of </a:t>
            </a:r>
            <a:r>
              <a:rPr sz="1200" spc="2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is to 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in 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7998"/>
            <a:ext cx="596900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5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1/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√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Stéph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1187029"/>
            <a:ext cx="271018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methods? 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rkov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Outline  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5395" y="1187029"/>
            <a:ext cx="319659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985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pts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ns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ins 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stimation 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?  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 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0" y="1976461"/>
            <a:ext cx="5970270" cy="701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Applic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3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v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ins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ror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stimation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Monte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thods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Stéph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-5" dirty="0">
                <a:latin typeface="Times New Roman"/>
                <a:cs typeface="Times New Roman"/>
              </a:rPr>
              <a:t>e-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?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mple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 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kov 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ins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lo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ror 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mation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2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sic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fi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rid,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eca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5" dirty="0">
                <a:latin typeface="Times New Roman"/>
                <a:cs typeface="Times New Roman"/>
              </a:rPr>
              <a:t>xe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rid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nsions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hods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Stéph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-5" dirty="0">
                <a:latin typeface="Times New Roman"/>
                <a:cs typeface="Times New Roman"/>
              </a:rPr>
              <a:t>e-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?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mple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 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kov 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ins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lo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ror 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stimation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stimation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rbitr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rovid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(i.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.,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∼ 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-5" dirty="0">
                <a:latin typeface="Times New Roman"/>
                <a:cs typeface="Times New Roman"/>
              </a:rPr>
              <a:t>e-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simul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to: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rmine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tribution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n,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,.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mine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fid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ls,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P(x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α</a:t>
            </a:r>
            <a:r>
              <a:rPr sz="1200" dirty="0">
                <a:latin typeface="Times New Roman"/>
                <a:cs typeface="Times New Roman"/>
              </a:rPr>
              <a:t>)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∞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α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)dx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termine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omposition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distributions,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P(h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h(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os(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sin(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);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ls!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Stéph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2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lo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?  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rkov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2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-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ror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stimation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solutions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incur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stuck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2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viate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rmitting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nothe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ful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</a:t>
            </a:r>
            <a:r>
              <a:rPr sz="1200" spc="1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Stéph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-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methods?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rkov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ins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Monte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stimation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simulations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diat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wise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strop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-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sics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ics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25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trop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sics,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p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sses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sses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-5" dirty="0">
                <a:latin typeface="Times New Roman"/>
                <a:cs typeface="Times New Roman"/>
              </a:rPr>
              <a:t>e-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ula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onte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Stéph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73445" cy="96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-5" dirty="0">
                <a:latin typeface="Times New Roman"/>
                <a:cs typeface="Times New Roman"/>
              </a:rPr>
              <a:t>e-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?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</a:t>
            </a:r>
            <a:r>
              <a:rPr sz="1200" spc="-1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rkov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rlo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timation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Num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T4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T4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mine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</a:t>
            </a:r>
            <a:r>
              <a:rPr sz="1200" spc="-5" dirty="0">
                <a:latin typeface="Times New Roman"/>
                <a:cs typeface="Times New Roman"/>
              </a:rPr>
              <a:t>a-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strop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sics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2884503"/>
            <a:ext cx="5970905" cy="622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3.TOOLS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buFont typeface="Times New Roman"/>
              <a:buAutoNum type="arabicPeriod"/>
              <a:tabLst>
                <a:tab pos="279400" algn="l"/>
              </a:tabLst>
            </a:pPr>
            <a:r>
              <a:rPr sz="1200" b="1" dirty="0">
                <a:latin typeface="Times New Roman"/>
                <a:cs typeface="Times New Roman"/>
              </a:rPr>
              <a:t>Num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12700" marR="9525">
              <a:lnSpc>
                <a:spcPct val="143300"/>
              </a:lnSpc>
              <a:spcBef>
                <a:spcPts val="985"/>
              </a:spcBef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Num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y </a:t>
            </a:r>
            <a:r>
              <a:rPr sz="1200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is </a:t>
            </a:r>
            <a:r>
              <a:rPr sz="1200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the </a:t>
            </a:r>
            <a:r>
              <a:rPr sz="1200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fund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me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tal </a:t>
            </a:r>
            <a:r>
              <a:rPr sz="1200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k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e </a:t>
            </a:r>
            <a:r>
              <a:rPr sz="1200" spc="-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for </a:t>
            </a:r>
            <a:r>
              <a:rPr sz="1200" spc="-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ientif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c </a:t>
            </a:r>
            <a:r>
              <a:rPr sz="1200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omputing </a:t>
            </a:r>
            <a:r>
              <a:rPr sz="1200" spc="-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with </a:t>
            </a:r>
            <a:r>
              <a:rPr sz="1200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200" spc="-25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th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n. </a:t>
            </a:r>
            <a:r>
              <a:rPr sz="1200" spc="-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 </a:t>
            </a:r>
            <a:r>
              <a:rPr sz="1200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ontains </a:t>
            </a:r>
            <a:r>
              <a:rPr sz="1200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mo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g other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thin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 marL="250190" marR="3352800">
              <a:lnSpc>
                <a:spcPct val="193300"/>
              </a:lnSpc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pow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ful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N-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dim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nsion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 a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obj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 sophisti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ted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bro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stin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fun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tools for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ting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C/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+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nd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ort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us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ful lin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br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ri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 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ra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nsf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rm,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nd 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nd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m numb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bilities</a:t>
            </a:r>
            <a:endParaRPr sz="1200">
              <a:latin typeface="Times New Roman"/>
              <a:cs typeface="Times New Roman"/>
            </a:endParaRPr>
          </a:p>
          <a:p>
            <a:pPr marL="12700" marR="5080" indent="237490" algn="just">
              <a:lnSpc>
                <a:spcPct val="143800"/>
              </a:lnSpc>
              <a:spcBef>
                <a:spcPts val="710"/>
              </a:spcBef>
            </a:pP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sides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its obvious sci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tific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us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s, Num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be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d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fi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ient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mult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dim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nsion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ontain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ric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.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bitr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-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spc="-25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be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fin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d.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This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llows</a:t>
            </a:r>
            <a:r>
              <a:rPr sz="12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Num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to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ml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ss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y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nd sp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di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int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th a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ide v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ri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f d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ta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buFont typeface="Times New Roman"/>
              <a:buAutoNum type="arabicPeriod" startAt="2"/>
              <a:tabLst>
                <a:tab pos="27940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andas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44200"/>
              </a:lnSpc>
              <a:spcBef>
                <a:spcPts val="969"/>
              </a:spcBef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ma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stru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 tools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ct val="1433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is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OCUS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sponsor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nsure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cce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ld</a:t>
            </a:r>
            <a:r>
              <a:rPr sz="1200" spc="1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 op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mak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it possible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21E39"/>
                </a:solidFill>
                <a:latin typeface="Times New Roman"/>
                <a:cs typeface="Times New Roman"/>
              </a:rPr>
              <a:t>don</a:t>
            </a:r>
            <a:r>
              <a:rPr sz="1200" spc="-5" dirty="0">
                <a:solidFill>
                  <a:srgbClr val="A21E39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A21E39"/>
                </a:solidFill>
                <a:latin typeface="Times New Roman"/>
                <a:cs typeface="Times New Roman"/>
              </a:rPr>
              <a:t>te</a:t>
            </a:r>
            <a:r>
              <a:rPr sz="1200" spc="-5" dirty="0">
                <a:solidFill>
                  <a:srgbClr val="A21E3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buFont typeface="Times New Roman"/>
              <a:buAutoNum type="arabicPeriod" startAt="3"/>
              <a:tabLst>
                <a:tab pos="2794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LOTLIB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2080"/>
              </a:lnSpc>
              <a:spcBef>
                <a:spcPts val="135"/>
              </a:spcBef>
            </a:pP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tplotlib  </a:t>
            </a:r>
            <a:r>
              <a:rPr sz="12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is  </a:t>
            </a:r>
            <a:r>
              <a:rPr sz="12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ing 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for  </a:t>
            </a:r>
            <a:r>
              <a:rPr sz="12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prog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mming  </a:t>
            </a:r>
            <a:r>
              <a:rPr sz="12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u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ge  </a:t>
            </a:r>
            <a:r>
              <a:rPr sz="12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nd  </a:t>
            </a:r>
            <a:r>
              <a:rPr sz="12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its  </a:t>
            </a:r>
            <a:r>
              <a:rPr sz="12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nume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ic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 math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matics </a:t>
            </a:r>
            <a:r>
              <a:rPr sz="1200" spc="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tension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. </a:t>
            </a:r>
            <a:r>
              <a:rPr sz="1200" spc="10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 </a:t>
            </a:r>
            <a:r>
              <a:rPr sz="12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provi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 </a:t>
            </a:r>
            <a:r>
              <a:rPr sz="12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ori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12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mbedding </a:t>
            </a:r>
            <a:r>
              <a:rPr sz="1200" spc="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plots </a:t>
            </a:r>
            <a:r>
              <a:rPr sz="12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into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70905" cy="457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43800"/>
              </a:lnSpc>
            </a:pP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ppli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tions using 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ra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purp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I      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toolkits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like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Tkint</a:t>
            </a:r>
            <a:r>
              <a:rPr sz="1200" spc="-5" dirty="0">
                <a:latin typeface="Times New Roman"/>
                <a:cs typeface="Times New Roman"/>
              </a:rPr>
              <a:t>er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wx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hon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Qt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+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r>
              <a:rPr sz="12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There is  </a:t>
            </a:r>
            <a:r>
              <a:rPr sz="1200" spc="-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lso  </a:t>
            </a:r>
            <a:r>
              <a:rPr sz="1200" spc="-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"</a:t>
            </a:r>
            <a:r>
              <a:rPr sz="1200" spc="20" dirty="0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lab" </a:t>
            </a:r>
            <a:r>
              <a:rPr sz="12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rf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e </a:t>
            </a:r>
            <a:r>
              <a:rPr sz="1200" spc="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d  </a:t>
            </a:r>
            <a:r>
              <a:rPr sz="1200" spc="-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  </a:t>
            </a:r>
            <a:r>
              <a:rPr sz="1200" spc="-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hine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(like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),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si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d  </a:t>
            </a:r>
            <a:r>
              <a:rPr sz="1200" spc="-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lose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mble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, tho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u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h its use is dis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oura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d.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3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mak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 use of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matplotlib.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0" indent="-114300" algn="just">
              <a:lnSpc>
                <a:spcPct val="100000"/>
              </a:lnSpc>
              <a:buClr>
                <a:srgbClr val="212121"/>
              </a:buClr>
              <a:buFont typeface="Times New Roman"/>
              <a:buAutoNum type="arabicPeriod" startAt="4"/>
              <a:tabLst>
                <a:tab pos="127000" algn="l"/>
              </a:tabLst>
            </a:pP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SO</a:t>
            </a:r>
            <a:r>
              <a:rPr sz="12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F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TWA</a:t>
            </a:r>
            <a:r>
              <a:rPr sz="12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E REQUI</a:t>
            </a:r>
            <a:r>
              <a:rPr sz="12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Times New Roman"/>
              <a:buAutoNum type="arabicPeriod" startAt="4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12121"/>
              </a:buClr>
              <a:buFont typeface="Times New Roman"/>
              <a:buAutoNum type="arabicPeriod" startAt="4"/>
            </a:pPr>
            <a:endParaRPr sz="1100">
              <a:latin typeface="Times New Roman"/>
              <a:cs typeface="Times New Roman"/>
            </a:endParaRPr>
          </a:p>
          <a:p>
            <a:pPr marL="279400" lvl="1" indent="-266700" algn="just">
              <a:lnSpc>
                <a:spcPct val="100000"/>
              </a:lnSpc>
              <a:buClr>
                <a:srgbClr val="212121"/>
              </a:buClr>
              <a:buFont typeface="Times New Roman"/>
              <a:buAutoNum type="arabicPeriod"/>
              <a:tabLst>
                <a:tab pos="279400" algn="l"/>
              </a:tabLst>
            </a:pP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Jupyt</a:t>
            </a:r>
            <a:r>
              <a:rPr sz="12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No</a:t>
            </a:r>
            <a:r>
              <a:rPr sz="12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book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The </a:t>
            </a:r>
            <a:r>
              <a:rPr sz="1200" spc="-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J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200" spc="-40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No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book </a:t>
            </a:r>
            <a:r>
              <a:rPr sz="12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op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so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e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b </a:t>
            </a:r>
            <a:r>
              <a:rPr sz="1200" spc="-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ppli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tion </a:t>
            </a:r>
            <a:r>
              <a:rPr sz="12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that </a:t>
            </a:r>
            <a:r>
              <a:rPr sz="12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llows </a:t>
            </a:r>
            <a:r>
              <a:rPr sz="1200" spc="-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ou </a:t>
            </a:r>
            <a:r>
              <a:rPr sz="12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to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re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te </a:t>
            </a:r>
            <a:r>
              <a:rPr sz="12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nd </a:t>
            </a:r>
            <a:r>
              <a:rPr sz="1200" spc="-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sh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e do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uments</a:t>
            </a:r>
            <a:r>
              <a:rPr sz="12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that</a:t>
            </a:r>
            <a:r>
              <a:rPr sz="12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ontain</a:t>
            </a:r>
            <a:r>
              <a:rPr sz="12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ve</a:t>
            </a:r>
            <a:r>
              <a:rPr sz="12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sz="12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qu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tions,</a:t>
            </a:r>
            <a:r>
              <a:rPr sz="12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visuali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tions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nd</a:t>
            </a:r>
            <a:r>
              <a:rPr sz="12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tive</a:t>
            </a:r>
            <a:r>
              <a:rPr sz="12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te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t.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Us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2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includ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r>
              <a:rPr sz="12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ta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ni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g </a:t>
            </a:r>
            <a:r>
              <a:rPr sz="12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nd 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nsfo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m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tion, 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nume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ic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 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simul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tion, 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statisti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 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modeli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, 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ta </a:t>
            </a:r>
            <a:r>
              <a:rPr sz="1200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visuali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tion, ma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hine</a:t>
            </a:r>
            <a:r>
              <a:rPr sz="1200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learnin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nd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h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mor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200" spc="-2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2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otebook</a:t>
            </a:r>
            <a:r>
              <a:rPr sz="12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App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-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li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nt</a:t>
            </a:r>
            <a:r>
              <a:rPr sz="12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ppli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tion</a:t>
            </a:r>
            <a:r>
              <a:rPr sz="12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llows </a:t>
            </a:r>
            <a:r>
              <a:rPr sz="12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diting </a:t>
            </a:r>
            <a:r>
              <a:rPr sz="12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nd </a:t>
            </a:r>
            <a:r>
              <a:rPr sz="12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running </a:t>
            </a:r>
            <a:r>
              <a:rPr sz="12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notebook </a:t>
            </a:r>
            <a:r>
              <a:rPr sz="12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do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ume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ts</a:t>
            </a:r>
            <a:r>
              <a:rPr sz="12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via </a:t>
            </a:r>
            <a:r>
              <a:rPr sz="12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2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b </a:t>
            </a:r>
            <a:r>
              <a:rPr sz="12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bro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r. </a:t>
            </a:r>
            <a:r>
              <a:rPr sz="12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200" spc="-4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 </a:t>
            </a:r>
            <a:r>
              <a:rPr sz="12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book App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 ca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be </a:t>
            </a:r>
            <a:r>
              <a:rPr sz="12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ec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uted 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loc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sktop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qu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ring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no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int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rn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 </a:t>
            </a:r>
            <a:r>
              <a:rPr sz="12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cce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ss </a:t>
            </a:r>
            <a:r>
              <a:rPr sz="12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rib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this do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ument)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ins</a:t>
            </a:r>
            <a:r>
              <a:rPr sz="1200" spc="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ll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 on a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mote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rver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nd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ce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ssed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thro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200" spc="-15" dirty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h the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rn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t.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ddition to displ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/editin</a:t>
            </a:r>
            <a:r>
              <a:rPr sz="1200" spc="-15" dirty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/runni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g </a:t>
            </a:r>
            <a:r>
              <a:rPr sz="1200" spc="-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no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book </a:t>
            </a:r>
            <a:r>
              <a:rPr sz="1200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do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nts, </a:t>
            </a:r>
            <a:r>
              <a:rPr sz="12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J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200" spc="-4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 </a:t>
            </a:r>
            <a:r>
              <a:rPr sz="1200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book </a:t>
            </a:r>
            <a:r>
              <a:rPr sz="1200" spc="-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pp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 </a:t>
            </a:r>
            <a:r>
              <a:rPr sz="1200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200" spc="-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“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shb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” (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otebook </a:t>
            </a:r>
            <a:r>
              <a:rPr sz="12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shb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rd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12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2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“c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ontrol </a:t>
            </a:r>
            <a:r>
              <a:rPr sz="12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l” </a:t>
            </a:r>
            <a:r>
              <a:rPr sz="12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show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ng </a:t>
            </a:r>
            <a:r>
              <a:rPr sz="12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lo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 </a:t>
            </a:r>
            <a:r>
              <a:rPr sz="12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fil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s </a:t>
            </a:r>
            <a:r>
              <a:rPr sz="12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nd </a:t>
            </a:r>
            <a:r>
              <a:rPr sz="12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llo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ing </a:t>
            </a:r>
            <a:r>
              <a:rPr sz="12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2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op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 </a:t>
            </a:r>
            <a:r>
              <a:rPr sz="12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notebook do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uments or shutting</a:t>
            </a:r>
            <a:r>
              <a:rPr sz="12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200" spc="1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wn th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ir k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3F3F3F"/>
                </a:solidFill>
                <a:latin typeface="Times New Roman"/>
                <a:cs typeface="Times New Roman"/>
              </a:rPr>
              <a:t>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6280612"/>
            <a:ext cx="4608830" cy="251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Font typeface="Times New Roman"/>
              <a:buAutoNum type="arabicPeriod" startAt="5"/>
              <a:tabLst>
                <a:tab pos="12700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ROBLE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 </a:t>
            </a:r>
            <a:r>
              <a:rPr sz="1200" b="1" spc="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HE A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ALYSIS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5"/>
            </a:pPr>
            <a:endParaRPr sz="135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mport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ial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ndl 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nies: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Apple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Am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Mic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osoft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Goo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ntal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8" y="917998"/>
            <a:ext cx="5511165" cy="408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tch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 one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Vi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 sto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Displ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plot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losing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Displ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sto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 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Plot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ompani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’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to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losing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 </a:t>
            </a:r>
            <a:r>
              <a:rPr sz="1200" spc="-5" dirty="0">
                <a:latin typeface="Times New Roman"/>
                <a:cs typeface="Times New Roman"/>
              </a:rPr>
              <a:t>Da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turn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show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lat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onship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Plot the 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 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 sto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Show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joint plot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Go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irPlot to show the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the sto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Times New Roman"/>
              <a:buChar char="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isk 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U</a:t>
            </a:r>
            <a:r>
              <a:rPr sz="1200" b="1" u="heavy" spc="-10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L DI</a:t>
            </a:r>
            <a:r>
              <a:rPr sz="1200" b="1" u="heavy" spc="-5" dirty="0">
                <a:latin typeface="Times New Roman"/>
                <a:cs typeface="Times New Roman"/>
              </a:rPr>
              <a:t>A</a:t>
            </a:r>
            <a:r>
              <a:rPr sz="1200" b="1" u="heavy" dirty="0">
                <a:latin typeface="Times New Roman"/>
                <a:cs typeface="Times New Roman"/>
              </a:rPr>
              <a:t>GRA</a:t>
            </a:r>
            <a:r>
              <a:rPr sz="1200" b="1" u="heavy" spc="-10" dirty="0">
                <a:latin typeface="Times New Roman"/>
                <a:cs typeface="Times New Roman"/>
              </a:rPr>
              <a:t>M</a:t>
            </a:r>
            <a:r>
              <a:rPr sz="1200" b="1" u="heavy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5203188"/>
            <a:ext cx="6858000" cy="2994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594360" cy="445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5" y="6375100"/>
            <a:ext cx="108775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Class Diagr</a:t>
            </a:r>
            <a:r>
              <a:rPr sz="1200" b="1" u="heavy" spc="5" dirty="0">
                <a:latin typeface="Times New Roman"/>
                <a:cs typeface="Times New Roman"/>
              </a:rPr>
              <a:t>a</a:t>
            </a:r>
            <a:r>
              <a:rPr sz="1200" b="1" u="heavy" spc="-20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6858000" cy="7178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6858000" cy="3825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9030"/>
            <a:ext cx="41706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>
                <a:latin typeface="Times New Roman"/>
                <a:cs typeface="Times New Roman"/>
              </a:rPr>
              <a:t>6</a:t>
            </a:r>
            <a:r>
              <a:rPr sz="1800" b="1" dirty="0" smtClean="0">
                <a:latin typeface="Times New Roman"/>
                <a:cs typeface="Times New Roman"/>
              </a:rPr>
              <a:t>.</a:t>
            </a:r>
            <a:r>
              <a:rPr sz="1800" b="1" spc="5" dirty="0" smtClean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CON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LU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spc="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ON A</a:t>
            </a:r>
            <a:r>
              <a:rPr sz="1800" b="1" spc="-10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D </a:t>
            </a:r>
            <a:r>
              <a:rPr sz="1800" b="1" spc="5" dirty="0">
                <a:latin typeface="Times New Roman"/>
                <a:cs typeface="Times New Roman"/>
              </a:rPr>
              <a:t>F</a:t>
            </a:r>
            <a:r>
              <a:rPr sz="1800" b="1" dirty="0">
                <a:latin typeface="Times New Roman"/>
                <a:cs typeface="Times New Roman"/>
              </a:rPr>
              <a:t>UT</a:t>
            </a:r>
            <a:r>
              <a:rPr sz="1800" b="1" spc="-10" dirty="0">
                <a:latin typeface="Times New Roman"/>
                <a:cs typeface="Times New Roman"/>
              </a:rPr>
              <a:t>U</a:t>
            </a:r>
            <a:r>
              <a:rPr sz="1800" b="1" dirty="0">
                <a:latin typeface="Times New Roman"/>
                <a:cs typeface="Times New Roman"/>
              </a:rPr>
              <a:t>RE S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5" dirty="0">
                <a:latin typeface="Times New Roman"/>
                <a:cs typeface="Times New Roman"/>
              </a:rPr>
              <a:t>P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1836253"/>
            <a:ext cx="5966460" cy="135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indent="456565" algn="just">
              <a:lnSpc>
                <a:spcPct val="143300"/>
              </a:lnSpc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ment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ics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lusive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dictive 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lue.</a:t>
            </a:r>
            <a:endParaRPr sz="12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900"/>
              </a:lnSpc>
              <a:spcBef>
                <a:spcPts val="1000"/>
              </a:spcBef>
            </a:pP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dictions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 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 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dictions on 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ste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t. Due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that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moved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ntal 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6161"/>
            <a:ext cx="5968365" cy="208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2.TECHNOLO</a:t>
            </a: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2.1. ABOUT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YTHON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980"/>
              </a:spcBef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rpr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2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purp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 Cr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Rossum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</a:t>
            </a:r>
            <a:r>
              <a:rPr sz="1200" spc="20" dirty="0"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sz="1200" spc="10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sz="1200" spc="-4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thon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si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philosop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spc="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mphasi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ode </a:t>
            </a:r>
            <a:r>
              <a:rPr sz="12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ea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bili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200" spc="-4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, </a:t>
            </a:r>
            <a:r>
              <a:rPr sz="12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notab</a:t>
            </a:r>
            <a:r>
              <a:rPr sz="1200" spc="20" dirty="0">
                <a:solidFill>
                  <a:srgbClr val="212121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usi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si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ic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nt </a:t>
            </a:r>
            <a:r>
              <a:rPr sz="12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whitespa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. 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 </a:t>
            </a:r>
            <a:r>
              <a:rPr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pr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vides </a:t>
            </a:r>
            <a:r>
              <a:rPr sz="12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onstru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ts </a:t>
            </a:r>
            <a:r>
              <a:rPr sz="12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ble 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 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mmi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both small and l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ge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sz="1200" spc="-4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thon  </a:t>
            </a:r>
            <a:r>
              <a:rPr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tur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  </a:t>
            </a:r>
            <a:r>
              <a:rPr sz="12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200" spc="20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mic  </a:t>
            </a:r>
            <a:r>
              <a:rPr sz="12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pe </a:t>
            </a:r>
            <a:r>
              <a:rPr sz="1200" spc="2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  </a:t>
            </a:r>
            <a:r>
              <a:rPr sz="12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nd  </a:t>
            </a:r>
            <a:r>
              <a:rPr sz="12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utom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tic memo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y  </a:t>
            </a:r>
            <a:r>
              <a:rPr sz="12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ma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ment.  </a:t>
            </a:r>
            <a:r>
              <a:rPr sz="12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  </a:t>
            </a:r>
            <a:r>
              <a:rPr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supports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3095459"/>
            <a:ext cx="353822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tabLst>
                <a:tab pos="2842260" algn="l"/>
              </a:tabLst>
            </a:pP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multiple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pro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mmi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g	p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ms, ori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nted,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imp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tiv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fu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tion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nd proc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dur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l, </a:t>
            </a:r>
            <a:r>
              <a:rPr sz="1200" spc="1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nd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 libr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7200" y="3095459"/>
            <a:ext cx="1815464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2005">
              <a:lnSpc>
                <a:spcPct val="144200"/>
              </a:lnSpc>
            </a:pP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including obj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nd </a:t>
            </a:r>
            <a:r>
              <a:rPr sz="1200" spc="11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mpr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nsive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standard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5821" y="3359112"/>
            <a:ext cx="4864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200" spc="1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la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spc="-15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0" y="4300680"/>
            <a:ext cx="24371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2.2 A</a:t>
            </a:r>
            <a:r>
              <a:rPr sz="12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CHITECTU</a:t>
            </a:r>
            <a:r>
              <a:rPr sz="12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E OF </a:t>
            </a:r>
            <a:r>
              <a:rPr sz="12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212121"/>
                </a:solidFill>
                <a:latin typeface="Times New Roman"/>
                <a:cs typeface="Times New Roman"/>
              </a:rPr>
              <a:t>YTHON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966968"/>
            <a:ext cx="4542800" cy="2545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6967" y="8229600"/>
            <a:ext cx="353885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2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 smtClean="0">
                <a:latin typeface="Times New Roman"/>
                <a:cs typeface="Times New Roman"/>
              </a:rPr>
              <a:t>A</a:t>
            </a:r>
            <a:r>
              <a:rPr sz="1200" b="1" spc="-5" dirty="0" smtClean="0">
                <a:latin typeface="Times New Roman"/>
                <a:cs typeface="Times New Roman"/>
              </a:rPr>
              <a:t>N</a:t>
            </a:r>
            <a:r>
              <a:rPr sz="1200" b="1" dirty="0" smtClean="0">
                <a:latin typeface="Times New Roman"/>
                <a:cs typeface="Times New Roman"/>
              </a:rPr>
              <a:t>ALYSIS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ROCESS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ODEL USED WITH JUSTI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IC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TION: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6161"/>
            <a:ext cx="43243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SDLC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3051" y="926161"/>
            <a:ext cx="474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(Spiral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6763" y="926161"/>
            <a:ext cx="2451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176680"/>
            <a:ext cx="5342900" cy="5324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10" y="7117553"/>
            <a:ext cx="5969000" cy="200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50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C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nothing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le. </a:t>
            </a:r>
            <a:r>
              <a:rPr sz="1200" spc="-20" dirty="0">
                <a:latin typeface="Times New Roman"/>
                <a:cs typeface="Times New Roman"/>
              </a:rPr>
              <a:t> 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de</a:t>
            </a:r>
            <a:r>
              <a:rPr sz="1200" spc="5" dirty="0">
                <a:latin typeface="Times New Roman"/>
                <a:cs typeface="Times New Roman"/>
              </a:rPr>
              <a:t>ve</a:t>
            </a:r>
            <a:r>
              <a:rPr sz="1200" dirty="0">
                <a:latin typeface="Times New Roman"/>
                <a:cs typeface="Times New Roman"/>
              </a:rPr>
              <a:t>lop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ood softwar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Stag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in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SDLC: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704215" indent="-228600">
              <a:lnSpc>
                <a:spcPct val="100000"/>
              </a:lnSpc>
              <a:buFont typeface="Times New Roman"/>
              <a:buChar char="•"/>
              <a:tabLst>
                <a:tab pos="704850" algn="l"/>
              </a:tabLst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G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ring</a:t>
            </a:r>
            <a:endParaRPr sz="1200">
              <a:latin typeface="Times New Roman"/>
              <a:cs typeface="Times New Roman"/>
            </a:endParaRPr>
          </a:p>
          <a:p>
            <a:pPr marL="704215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704850" algn="l"/>
              </a:tabLst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</a:t>
            </a:r>
            <a:endParaRPr sz="1200">
              <a:latin typeface="Times New Roman"/>
              <a:cs typeface="Times New Roman"/>
            </a:endParaRPr>
          </a:p>
          <a:p>
            <a:pPr marL="704215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70485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704215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704850" algn="l"/>
              </a:tabLst>
            </a:pPr>
            <a:r>
              <a:rPr sz="1200" dirty="0">
                <a:latin typeface="Times New Roman"/>
                <a:cs typeface="Times New Roman"/>
              </a:rPr>
              <a:t>Coding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251" y="917998"/>
            <a:ext cx="1039494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4" y="1842086"/>
            <a:ext cx="5969000" cy="279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quire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athe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1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stag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342900" algn="just">
              <a:lnSpc>
                <a:spcPct val="1438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3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plan.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ments.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jor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990"/>
              </a:spcBef>
            </a:pP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fer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fine 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jor 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ritic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ritic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ports.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lass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ssoci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tions,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s,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finitions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med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ment.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identifi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d,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m,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onta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ndte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tual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ription.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960120" cy="4418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6123904"/>
            <a:ext cx="5970270" cy="240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 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 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trix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(RTM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 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ontains 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 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riptions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 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ment, 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luding 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 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fer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tailed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fi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lds 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includ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nt.</a:t>
            </a:r>
            <a:endParaRPr sz="1200">
              <a:latin typeface="Times New Roman"/>
              <a:cs typeface="Times New Roman"/>
            </a:endParaRPr>
          </a:p>
          <a:p>
            <a:pPr marL="12700" marR="7620" indent="342900" algn="just">
              <a:lnSpc>
                <a:spcPct val="1436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quirement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RTM,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-5" dirty="0">
                <a:latin typeface="Times New Roman"/>
                <a:cs typeface="Times New Roman"/>
              </a:rPr>
              <a:t>uc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omponents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onn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ted 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dev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 in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ior 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4900"/>
            <a:ext cx="5969635" cy="332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0" algn="just">
              <a:lnSpc>
                <a:spcPct val="143800"/>
              </a:lnSpc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onsists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ls,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ssoci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hie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RTM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ific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-5" dirty="0">
                <a:latin typeface="Times New Roman"/>
                <a:cs typeface="Times New Roman"/>
              </a:rPr>
              <a:t>uc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l.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ific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l, 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r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quire</a:t>
            </a:r>
            <a:r>
              <a:rPr sz="1200" i="1" spc="-5" dirty="0">
                <a:latin typeface="Times New Roman"/>
                <a:cs typeface="Times New Roman"/>
              </a:rPr>
              <a:t>me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i="1" spc="10" dirty="0">
                <a:latin typeface="Times New Roman"/>
                <a:cs typeface="Times New Roman"/>
              </a:rPr>
              <a:t>t</a:t>
            </a:r>
            <a:r>
              <a:rPr sz="1200" i="1" dirty="0">
                <a:latin typeface="Times New Roman"/>
                <a:cs typeface="Times New Roman"/>
              </a:rPr>
              <a:t>s tra</a:t>
            </a:r>
            <a:r>
              <a:rPr sz="1200" i="1" spc="-5" dirty="0">
                <a:latin typeface="Times New Roman"/>
                <a:cs typeface="Times New Roman"/>
              </a:rPr>
              <a:t>ce</a:t>
            </a:r>
            <a:r>
              <a:rPr sz="1200" i="1" dirty="0">
                <a:latin typeface="Times New Roman"/>
                <a:cs typeface="Times New Roman"/>
              </a:rPr>
              <a:t>ability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9525" indent="342900" algn="just">
              <a:lnSpc>
                <a:spcPct val="1433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finition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ument,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R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M,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proje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pl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sibili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</a:t>
            </a:r>
            <a:r>
              <a:rPr sz="1200" spc="2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all a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out id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lems in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143300"/>
              </a:lnSpc>
              <a:spcBef>
                <a:spcPts val="10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ndle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modul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 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sks will be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th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proje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ct val="143300"/>
              </a:lnSpc>
              <a:spcBef>
                <a:spcPts val="10"/>
              </a:spcBef>
              <a:buFont typeface="Times New Roman"/>
              <a:buChar char="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ifi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bout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submitting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spondi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outputs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ts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ined 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dmini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4724353"/>
            <a:ext cx="596646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Analysis Stag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342900" algn="just">
              <a:lnSpc>
                <a:spcPct val="1438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lish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this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stablish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ic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ssoci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t, and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5" dirty="0">
                <a:latin typeface="Times New Roman"/>
                <a:cs typeface="Times New Roman"/>
              </a:rPr>
              <a:t>na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ap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737859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5" y="5262850"/>
            <a:ext cx="5969000" cy="201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riti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isting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fer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ls.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finition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mation for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onsists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tual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ription,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lthou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dditional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mation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fer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the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5" dirty="0">
                <a:latin typeface="Times New Roman"/>
                <a:cs typeface="Times New Roman"/>
              </a:rPr>
              <a:t>na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plan,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plan,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dule,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listing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duled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tivities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oming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le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estim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rt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 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5" y="7884250"/>
            <a:ext cx="596709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sig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Stag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342900" algn="just">
              <a:lnSpc>
                <a:spcPct val="1437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 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-5" dirty="0">
                <a:latin typeface="Times New Roman"/>
                <a:cs typeface="Times New Roman"/>
              </a:rPr>
              <a:t>ve</a:t>
            </a:r>
            <a:r>
              <a:rPr sz="1200" dirty="0">
                <a:latin typeface="Times New Roman"/>
                <a:cs typeface="Times New Roman"/>
              </a:rPr>
              <a:t>d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ument.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ment,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prod</a:t>
            </a:r>
            <a:r>
              <a:rPr sz="1200" spc="-5" dirty="0">
                <a:latin typeface="Times New Roman"/>
                <a:cs typeface="Times New Roman"/>
              </a:rPr>
              <a:t>uce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ws,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kshop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nd/or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roto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rts.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6182</Words>
  <Application>Microsoft Office PowerPoint</Application>
  <PresentationFormat>Custom</PresentationFormat>
  <Paragraphs>390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Windows User</cp:lastModifiedBy>
  <cp:revision>9</cp:revision>
  <dcterms:created xsi:type="dcterms:W3CDTF">2021-10-09T16:09:42Z</dcterms:created>
  <dcterms:modified xsi:type="dcterms:W3CDTF">2021-10-09T14:30:12Z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2021-10-09T00:00:00Z</vt:filetime>
  </property>
  <property fmtid="{D5CDD505-2E9C-101B-9397-08002B2CF9AE}" pid="3" name="LastSaved">
    <vt:filetime>2021-10-09T00:00:00Z</vt:filetime>
  </property>
</Properties>
</file>