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5.xml" ContentType="application/vnd.openxmlformats-officedocument.presentationml.comments+xml"/>
  <Override PartName="/ppt/notesSlides/notesSlide20.xml" ContentType="application/vnd.openxmlformats-officedocument.presentationml.notesSlide+xml"/>
  <Override PartName="/ppt/comments/comment6.xml" ContentType="application/vnd.openxmlformats-officedocument.presentationml.comments+xml"/>
  <Override PartName="/ppt/notesSlides/notesSlide21.xml" ContentType="application/vnd.openxmlformats-officedocument.presentationml.notesSlide+xml"/>
  <Override PartName="/ppt/comments/comment7.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7"/>
  </p:notesMasterIdLst>
  <p:handoutMasterIdLst>
    <p:handoutMasterId r:id="rId38"/>
  </p:handoutMasterIdLst>
  <p:sldIdLst>
    <p:sldId id="1860" r:id="rId6"/>
    <p:sldId id="1825" r:id="rId7"/>
    <p:sldId id="1870" r:id="rId8"/>
    <p:sldId id="1871" r:id="rId9"/>
    <p:sldId id="1872" r:id="rId10"/>
    <p:sldId id="1826" r:id="rId11"/>
    <p:sldId id="1873" r:id="rId12"/>
    <p:sldId id="1869" r:id="rId13"/>
    <p:sldId id="1875" r:id="rId14"/>
    <p:sldId id="1827" r:id="rId15"/>
    <p:sldId id="1874" r:id="rId16"/>
    <p:sldId id="1876" r:id="rId17"/>
    <p:sldId id="1877" r:id="rId18"/>
    <p:sldId id="1879" r:id="rId19"/>
    <p:sldId id="1854" r:id="rId20"/>
    <p:sldId id="1829" r:id="rId21"/>
    <p:sldId id="1881" r:id="rId22"/>
    <p:sldId id="1882" r:id="rId23"/>
    <p:sldId id="1885" r:id="rId24"/>
    <p:sldId id="1886" r:id="rId25"/>
    <p:sldId id="1887" r:id="rId26"/>
    <p:sldId id="1883" r:id="rId27"/>
    <p:sldId id="1884" r:id="rId28"/>
    <p:sldId id="1880" r:id="rId29"/>
    <p:sldId id="1888" r:id="rId30"/>
    <p:sldId id="1890" r:id="rId31"/>
    <p:sldId id="1891" r:id="rId32"/>
    <p:sldId id="1889" r:id="rId33"/>
    <p:sldId id="1892" r:id="rId34"/>
    <p:sldId id="1855" r:id="rId35"/>
    <p:sldId id="1838"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ark template" id="{888AB95E-1B7E-4E95-8F39-C5D0E8372BC2}">
          <p14:sldIdLst>
            <p14:sldId id="1860"/>
            <p14:sldId id="1825"/>
            <p14:sldId id="1870"/>
            <p14:sldId id="1871"/>
            <p14:sldId id="1872"/>
            <p14:sldId id="1826"/>
            <p14:sldId id="1873"/>
            <p14:sldId id="1869"/>
            <p14:sldId id="1875"/>
            <p14:sldId id="1827"/>
            <p14:sldId id="1874"/>
            <p14:sldId id="1876"/>
            <p14:sldId id="1877"/>
            <p14:sldId id="1879"/>
            <p14:sldId id="1854"/>
            <p14:sldId id="1829"/>
            <p14:sldId id="1881"/>
            <p14:sldId id="1882"/>
            <p14:sldId id="1885"/>
            <p14:sldId id="1886"/>
            <p14:sldId id="1887"/>
            <p14:sldId id="1883"/>
            <p14:sldId id="1884"/>
            <p14:sldId id="1880"/>
            <p14:sldId id="1888"/>
            <p14:sldId id="1890"/>
            <p14:sldId id="1891"/>
            <p14:sldId id="1889"/>
            <p14:sldId id="1892"/>
            <p14:sldId id="1855"/>
            <p14:sldId id="183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li Ahnaf" initials="AA" lastIdx="8" clrIdx="4">
    <p:extLst>
      <p:ext uri="{19B8F6BF-5375-455C-9EA6-DF929625EA0E}">
        <p15:presenceInfo xmlns:p15="http://schemas.microsoft.com/office/powerpoint/2012/main" userId="a2e27a803f9b13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0078D4"/>
    <a:srgbClr val="E6E6E6"/>
    <a:srgbClr val="F2F2F2"/>
    <a:srgbClr val="D2D2D2"/>
    <a:srgbClr val="5C2D91"/>
    <a:srgbClr val="00BCF2"/>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8" autoAdjust="0"/>
    <p:restoredTop sz="92133" autoAdjust="0"/>
  </p:normalViewPr>
  <p:slideViewPr>
    <p:cSldViewPr snapToGrid="0">
      <p:cViewPr varScale="1">
        <p:scale>
          <a:sx n="105" d="100"/>
          <a:sy n="105" d="100"/>
        </p:scale>
        <p:origin x="822" y="10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1-08-15T21:16:39.088"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08-15T21:16:39.088" idx="2">
    <p:pos x="10" y="10"/>
    <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08-15T21:16:39.088" idx="3">
    <p:pos x="10" y="10"/>
    <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1-08-15T21:16:39.088" idx="5">
    <p:pos x="10" y="10"/>
    <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21-08-15T21:16:39.088" idx="6">
    <p:pos x="10" y="10"/>
    <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21-08-15T21:16:39.088" idx="7">
    <p:pos x="10" y="10"/>
    <p:text/>
    <p:extLst>
      <p:ext uri="{C676402C-5697-4E1C-873F-D02D1690AC5C}">
        <p15:threadingInfo xmlns:p15="http://schemas.microsoft.com/office/powerpoint/2012/main" timeZoneBias="-3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21-08-15T21:16:39.088" idx="8">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8/16/2021 2:23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8/16/2021 2:22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restaurant analogy. Restaurant has  3 segments. The diner. The kitchen. And a storage place to keep ingredients.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4042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restaurant analogy. The waiter who takes your order is an API. It simply transfers your request to the server and gets the response from the server to you.</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83471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restaurant analogy. The waiter who takes your order is an API. It simply transfers your request to the server and gets the response from the server to you.</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55928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If someone asks: HTTP provides a standard for web browsers that facilitates users to exchange information over internet. HTTP is used by most of the websites to access any file or page. HTTP is a request-response protocol in the client server computing mode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03211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2:22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2:22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234833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8976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If someone asks: HTTP provides a standard for web browsers that facilitates users to exchange information over internet. HTTP is used by most of the websites to access any file or page. HTTP is a request-response protocol in the client server computing mode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1648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If someone asks: HTTP provides a standard for web browsers that facilitates users to exchange information over internet. HTTP is used by most of the websites to access any file or page. HTTP is a request-response protocol in the client server computing mode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95194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If someone asks: HTTP provides a standard for web browsers that facilitates users to exchange information over internet. HTTP is used by most of the websites to access any file or page. HTTP is a request-response protocol in the client server computing mode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4465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2:22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27872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2:22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50135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134592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This is not how </a:t>
            </a:r>
            <a:r>
              <a:rPr lang="en-US" dirty="0" err="1"/>
              <a:t>nosql</a:t>
            </a:r>
            <a:r>
              <a:rPr lang="en-US" dirty="0"/>
              <a:t> databases are designed. </a:t>
            </a:r>
            <a:r>
              <a:rPr lang="en-US" dirty="0" err="1"/>
              <a:t>NoSql</a:t>
            </a:r>
            <a:r>
              <a:rPr lang="en-US" dirty="0"/>
              <a:t> databases are not relational but are structured. But to keep things simple, we are using this 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2:22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51288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2:22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64320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67562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Talk about how it’s going to be used. Server creates a token and passes it to the user during log in. Future requests are made from the client by attaching this token to the request header.</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2:22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57668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Talk about how it’s going to be used. Server creates a token and passes it to the user during log in. Future requests are made from the client by attaching this token to the request header.</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8/16/2021 2:33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81788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77608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8/16/2021 2:22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9597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6985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27684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8/16/2021 2:22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69766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21.png"/><Relationship Id="rId11" Type="http://schemas.openxmlformats.org/officeDocument/2006/relationships/comments" Target="../comments/comment1.xml"/><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7.xml"/><Relationship Id="rId6" Type="http://schemas.openxmlformats.org/officeDocument/2006/relationships/comments" Target="../comments/comment2.xml"/><Relationship Id="rId5" Type="http://schemas.openxmlformats.org/officeDocument/2006/relationships/image" Target="../media/image11.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ropo41/msa-workshop.git" TargetMode="External"/><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13.sv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hyperlink" Target="https://www.smashingmagazine.com/2018/01/understanding-using-rest-api/" TargetMode="External"/><Relationship Id="rId2" Type="http://schemas.openxmlformats.org/officeDocument/2006/relationships/notesSlide" Target="../notesSlides/notesSlide31.xml"/><Relationship Id="rId1" Type="http://schemas.openxmlformats.org/officeDocument/2006/relationships/slideLayout" Target="../slideLayouts/slideLayout58.xml"/><Relationship Id="rId4" Type="http://schemas.openxmlformats.org/officeDocument/2006/relationships/hyperlink" Target="https://www.tutorialsteacher.com/core/aspnet-core-middlewa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8.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37867" cy="1107996"/>
          </a:xfrm>
        </p:spPr>
        <p:txBody>
          <a:bodyPr/>
          <a:lstStyle/>
          <a:p>
            <a:r>
              <a:rPr lang="en-US" dirty="0"/>
              <a:t>Workshop on Web Development with .NET &amp; React</a:t>
            </a:r>
          </a:p>
        </p:txBody>
      </p:sp>
      <p:sp>
        <p:nvSpPr>
          <p:cNvPr id="5" name="Text Placeholder 4"/>
          <p:cNvSpPr>
            <a:spLocks noGrp="1"/>
          </p:cNvSpPr>
          <p:nvPr>
            <p:ph type="body" sz="quarter" idx="12"/>
          </p:nvPr>
        </p:nvSpPr>
        <p:spPr/>
        <p:txBody>
          <a:bodyPr/>
          <a:lstStyle/>
          <a:p>
            <a:r>
              <a:rPr lang="en-US" dirty="0">
                <a:solidFill>
                  <a:srgbClr val="0078D4"/>
                </a:solidFill>
              </a:rPr>
              <a:t>Hosted by</a:t>
            </a:r>
            <a:r>
              <a:rPr lang="en-US" dirty="0"/>
              <a:t>: Ali Ahnaf</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Back End</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586390" y="1434370"/>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Some of the popular backend frameworks are:</a:t>
            </a:r>
          </a:p>
        </p:txBody>
      </p:sp>
      <p:sp>
        <p:nvSpPr>
          <p:cNvPr id="18" name="Text Placeholder 5">
            <a:extLst>
              <a:ext uri="{FF2B5EF4-FFF2-40B4-BE49-F238E27FC236}">
                <a16:creationId xmlns:a16="http://schemas.microsoft.com/office/drawing/2014/main" id="{719EC7CC-4F40-49F4-919A-73A86821294C}"/>
              </a:ext>
            </a:extLst>
          </p:cNvPr>
          <p:cNvSpPr txBox="1">
            <a:spLocks/>
          </p:cNvSpPr>
          <p:nvPr/>
        </p:nvSpPr>
        <p:spPr>
          <a:xfrm>
            <a:off x="586390" y="1852398"/>
            <a:ext cx="1101852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.NET</a:t>
            </a:r>
          </a:p>
          <a:p>
            <a:pPr marL="342900" indent="-342900">
              <a:buFont typeface="Arial" panose="020B0604020202020204" pitchFamily="34" charset="0"/>
              <a:buChar char="•"/>
            </a:pPr>
            <a:r>
              <a:rPr lang="en-US" sz="2000" dirty="0"/>
              <a:t>Django</a:t>
            </a:r>
          </a:p>
          <a:p>
            <a:pPr marL="342900" indent="-342900">
              <a:buFont typeface="Arial" panose="020B0604020202020204" pitchFamily="34" charset="0"/>
              <a:buChar char="•"/>
            </a:pPr>
            <a:r>
              <a:rPr lang="en-US" sz="2000" dirty="0"/>
              <a:t>Express.js</a:t>
            </a:r>
          </a:p>
          <a:p>
            <a:pPr marL="342900" indent="-342900">
              <a:buFont typeface="Arial" panose="020B0604020202020204" pitchFamily="34" charset="0"/>
              <a:buChar char="•"/>
            </a:pPr>
            <a:r>
              <a:rPr lang="en-US" sz="2000" dirty="0"/>
              <a:t>Laravel</a:t>
            </a:r>
          </a:p>
          <a:p>
            <a:pPr marL="342900" indent="-342900">
              <a:buFont typeface="Arial" panose="020B0604020202020204" pitchFamily="34" charset="0"/>
              <a:buChar char="•"/>
            </a:pPr>
            <a:r>
              <a:rPr lang="en-US" sz="2000" dirty="0"/>
              <a:t>Spring Boot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Web Development</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586390" y="1434370"/>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front end and the back end together, makes a website.</a:t>
            </a:r>
          </a:p>
        </p:txBody>
      </p:sp>
      <p:grpSp>
        <p:nvGrpSpPr>
          <p:cNvPr id="25" name="Group 24">
            <a:extLst>
              <a:ext uri="{FF2B5EF4-FFF2-40B4-BE49-F238E27FC236}">
                <a16:creationId xmlns:a16="http://schemas.microsoft.com/office/drawing/2014/main" id="{562082DA-22D3-4085-8556-633ABF35EE72}"/>
              </a:ext>
            </a:extLst>
          </p:cNvPr>
          <p:cNvGrpSpPr/>
          <p:nvPr/>
        </p:nvGrpSpPr>
        <p:grpSpPr>
          <a:xfrm>
            <a:off x="586390" y="2165319"/>
            <a:ext cx="8583234" cy="3233317"/>
            <a:chOff x="586179" y="2467070"/>
            <a:chExt cx="8583234" cy="3233317"/>
          </a:xfrm>
        </p:grpSpPr>
        <p:grpSp>
          <p:nvGrpSpPr>
            <p:cNvPr id="23" name="Group 22">
              <a:extLst>
                <a:ext uri="{FF2B5EF4-FFF2-40B4-BE49-F238E27FC236}">
                  <a16:creationId xmlns:a16="http://schemas.microsoft.com/office/drawing/2014/main" id="{F2D22F13-C361-441E-BDB1-D4DDCF5D75F5}"/>
                </a:ext>
              </a:extLst>
            </p:cNvPr>
            <p:cNvGrpSpPr/>
            <p:nvPr/>
          </p:nvGrpSpPr>
          <p:grpSpPr>
            <a:xfrm>
              <a:off x="586179" y="2467070"/>
              <a:ext cx="4000850" cy="3233317"/>
              <a:chOff x="586179" y="2467070"/>
              <a:chExt cx="4000850" cy="3233317"/>
            </a:xfrm>
          </p:grpSpPr>
          <p:grpSp>
            <p:nvGrpSpPr>
              <p:cNvPr id="21" name="Group 20">
                <a:extLst>
                  <a:ext uri="{FF2B5EF4-FFF2-40B4-BE49-F238E27FC236}">
                    <a16:creationId xmlns:a16="http://schemas.microsoft.com/office/drawing/2014/main" id="{27E77210-E8FF-4639-A575-48DF7ABE4030}"/>
                  </a:ext>
                </a:extLst>
              </p:cNvPr>
              <p:cNvGrpSpPr/>
              <p:nvPr/>
            </p:nvGrpSpPr>
            <p:grpSpPr>
              <a:xfrm>
                <a:off x="586179" y="2467070"/>
                <a:ext cx="4000850" cy="2956560"/>
                <a:chOff x="586179" y="2467070"/>
                <a:chExt cx="4000850" cy="2956560"/>
              </a:xfrm>
            </p:grpSpPr>
            <p:sp>
              <p:nvSpPr>
                <p:cNvPr id="15" name="Rectangle: Rounded Corners 14">
                  <a:extLst>
                    <a:ext uri="{FF2B5EF4-FFF2-40B4-BE49-F238E27FC236}">
                      <a16:creationId xmlns:a16="http://schemas.microsoft.com/office/drawing/2014/main" id="{77944A68-AE2A-40CB-94DA-E79892BDA62A}"/>
                    </a:ext>
                  </a:extLst>
                </p:cNvPr>
                <p:cNvSpPr/>
                <p:nvPr/>
              </p:nvSpPr>
              <p:spPr bwMode="auto">
                <a:xfrm>
                  <a:off x="586179" y="2467070"/>
                  <a:ext cx="4000850" cy="2956560"/>
                </a:xfrm>
                <a:prstGeom prst="roundRect">
                  <a:avLst/>
                </a:prstGeom>
                <a:solidFill>
                  <a:schemeClr val="accent1">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picture containing text, electronics, display&#10;&#10;Description automatically generated">
                  <a:extLst>
                    <a:ext uri="{FF2B5EF4-FFF2-40B4-BE49-F238E27FC236}">
                      <a16:creationId xmlns:a16="http://schemas.microsoft.com/office/drawing/2014/main" id="{99F319C4-F5A3-4121-88B6-C5B4110F8426}"/>
                    </a:ext>
                  </a:extLst>
                </p:cNvPr>
                <p:cNvPicPr>
                  <a:picLocks noChangeAspect="1"/>
                </p:cNvPicPr>
                <p:nvPr/>
              </p:nvPicPr>
              <p:blipFill>
                <a:blip r:embed="rId3"/>
                <a:stretch>
                  <a:fillRect/>
                </a:stretch>
              </p:blipFill>
              <p:spPr>
                <a:xfrm>
                  <a:off x="1607744" y="3446331"/>
                  <a:ext cx="1192220" cy="995146"/>
                </a:xfrm>
                <a:prstGeom prst="rect">
                  <a:avLst/>
                </a:prstGeom>
              </p:spPr>
            </p:pic>
            <p:pic>
              <p:nvPicPr>
                <p:cNvPr id="3" name="Picture 2" descr="Icon&#10;&#10;Description automatically generated">
                  <a:extLst>
                    <a:ext uri="{FF2B5EF4-FFF2-40B4-BE49-F238E27FC236}">
                      <a16:creationId xmlns:a16="http://schemas.microsoft.com/office/drawing/2014/main" id="{D86FEBB4-B78B-4947-B2CE-0687A269EDAA}"/>
                    </a:ext>
                  </a:extLst>
                </p:cNvPr>
                <p:cNvPicPr>
                  <a:picLocks noChangeAspect="1"/>
                </p:cNvPicPr>
                <p:nvPr/>
              </p:nvPicPr>
              <p:blipFill>
                <a:blip r:embed="rId4"/>
                <a:stretch>
                  <a:fillRect/>
                </a:stretch>
              </p:blipFill>
              <p:spPr>
                <a:xfrm>
                  <a:off x="3168138" y="4287952"/>
                  <a:ext cx="434036" cy="434036"/>
                </a:xfrm>
                <a:prstGeom prst="rect">
                  <a:avLst/>
                </a:prstGeom>
              </p:spPr>
            </p:pic>
            <p:pic>
              <p:nvPicPr>
                <p:cNvPr id="6" name="Picture 5" descr="Icon&#10;&#10;Description automatically generated">
                  <a:extLst>
                    <a:ext uri="{FF2B5EF4-FFF2-40B4-BE49-F238E27FC236}">
                      <a16:creationId xmlns:a16="http://schemas.microsoft.com/office/drawing/2014/main" id="{3BEC7B73-57D7-44D8-9ECF-CB90C14F6C19}"/>
                    </a:ext>
                  </a:extLst>
                </p:cNvPr>
                <p:cNvPicPr>
                  <a:picLocks noChangeAspect="1"/>
                </p:cNvPicPr>
                <p:nvPr/>
              </p:nvPicPr>
              <p:blipFill>
                <a:blip r:embed="rId5"/>
                <a:stretch>
                  <a:fillRect/>
                </a:stretch>
              </p:blipFill>
              <p:spPr>
                <a:xfrm>
                  <a:off x="3168138" y="3701844"/>
                  <a:ext cx="434036" cy="434036"/>
                </a:xfrm>
                <a:prstGeom prst="rect">
                  <a:avLst/>
                </a:prstGeom>
              </p:spPr>
            </p:pic>
            <p:pic>
              <p:nvPicPr>
                <p:cNvPr id="13" name="Picture 12" descr="Icon&#10;&#10;Description automatically generated">
                  <a:extLst>
                    <a:ext uri="{FF2B5EF4-FFF2-40B4-BE49-F238E27FC236}">
                      <a16:creationId xmlns:a16="http://schemas.microsoft.com/office/drawing/2014/main" id="{6C3CFB5D-A1F6-498B-993A-BF1F9B3FDCED}"/>
                    </a:ext>
                  </a:extLst>
                </p:cNvPr>
                <p:cNvPicPr>
                  <a:picLocks noChangeAspect="1"/>
                </p:cNvPicPr>
                <p:nvPr/>
              </p:nvPicPr>
              <p:blipFill>
                <a:blip r:embed="rId6"/>
                <a:stretch>
                  <a:fillRect/>
                </a:stretch>
              </p:blipFill>
              <p:spPr>
                <a:xfrm>
                  <a:off x="3145278" y="3115736"/>
                  <a:ext cx="434036" cy="434036"/>
                </a:xfrm>
                <a:prstGeom prst="rect">
                  <a:avLst/>
                </a:prstGeom>
              </p:spPr>
            </p:pic>
          </p:grpSp>
          <p:sp>
            <p:nvSpPr>
              <p:cNvPr id="19" name="TextBox 18">
                <a:extLst>
                  <a:ext uri="{FF2B5EF4-FFF2-40B4-BE49-F238E27FC236}">
                    <a16:creationId xmlns:a16="http://schemas.microsoft.com/office/drawing/2014/main" id="{4394A35B-B329-4B5B-8EB2-90E805EBCA60}"/>
                  </a:ext>
                </a:extLst>
              </p:cNvPr>
              <p:cNvSpPr txBox="1"/>
              <p:nvPr/>
            </p:nvSpPr>
            <p:spPr>
              <a:xfrm>
                <a:off x="1781587" y="5515721"/>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Front end</a:t>
                </a:r>
              </a:p>
            </p:txBody>
          </p:sp>
        </p:grpSp>
        <p:grpSp>
          <p:nvGrpSpPr>
            <p:cNvPr id="24" name="Group 23">
              <a:extLst>
                <a:ext uri="{FF2B5EF4-FFF2-40B4-BE49-F238E27FC236}">
                  <a16:creationId xmlns:a16="http://schemas.microsoft.com/office/drawing/2014/main" id="{28C4855B-5DC0-42CC-9DDD-FFBD75437926}"/>
                </a:ext>
              </a:extLst>
            </p:cNvPr>
            <p:cNvGrpSpPr/>
            <p:nvPr/>
          </p:nvGrpSpPr>
          <p:grpSpPr>
            <a:xfrm>
              <a:off x="5168563" y="2467070"/>
              <a:ext cx="4000850" cy="3233317"/>
              <a:chOff x="5168563" y="2467070"/>
              <a:chExt cx="4000850" cy="3233317"/>
            </a:xfrm>
          </p:grpSpPr>
          <p:grpSp>
            <p:nvGrpSpPr>
              <p:cNvPr id="22" name="Group 21">
                <a:extLst>
                  <a:ext uri="{FF2B5EF4-FFF2-40B4-BE49-F238E27FC236}">
                    <a16:creationId xmlns:a16="http://schemas.microsoft.com/office/drawing/2014/main" id="{FB63C8A2-BBE1-485D-958D-0B492B68B7C3}"/>
                  </a:ext>
                </a:extLst>
              </p:cNvPr>
              <p:cNvGrpSpPr/>
              <p:nvPr/>
            </p:nvGrpSpPr>
            <p:grpSpPr>
              <a:xfrm>
                <a:off x="5168563" y="2467070"/>
                <a:ext cx="4000850" cy="2956560"/>
                <a:chOff x="5168563" y="2467070"/>
                <a:chExt cx="4000850" cy="2956560"/>
              </a:xfrm>
            </p:grpSpPr>
            <p:sp>
              <p:nvSpPr>
                <p:cNvPr id="18" name="Rectangle: Rounded Corners 17">
                  <a:extLst>
                    <a:ext uri="{FF2B5EF4-FFF2-40B4-BE49-F238E27FC236}">
                      <a16:creationId xmlns:a16="http://schemas.microsoft.com/office/drawing/2014/main" id="{5A37EFB6-275F-4B97-BD19-E21284B993BA}"/>
                    </a:ext>
                  </a:extLst>
                </p:cNvPr>
                <p:cNvSpPr/>
                <p:nvPr/>
              </p:nvSpPr>
              <p:spPr bwMode="auto">
                <a:xfrm>
                  <a:off x="5168563" y="2467070"/>
                  <a:ext cx="4000850" cy="2956560"/>
                </a:xfrm>
                <a:prstGeom prst="roundRect">
                  <a:avLst/>
                </a:prstGeom>
                <a:solidFill>
                  <a:schemeClr val="accent6">
                    <a:lumMod val="75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Icon&#10;&#10;Description automatically generated">
                  <a:extLst>
                    <a:ext uri="{FF2B5EF4-FFF2-40B4-BE49-F238E27FC236}">
                      <a16:creationId xmlns:a16="http://schemas.microsoft.com/office/drawing/2014/main" id="{4ECE1C05-2029-47F4-9B1A-087B34C359E2}"/>
                    </a:ext>
                  </a:extLst>
                </p:cNvPr>
                <p:cNvPicPr>
                  <a:picLocks noChangeAspect="1"/>
                </p:cNvPicPr>
                <p:nvPr/>
              </p:nvPicPr>
              <p:blipFill>
                <a:blip r:embed="rId7"/>
                <a:stretch>
                  <a:fillRect/>
                </a:stretch>
              </p:blipFill>
              <p:spPr>
                <a:xfrm>
                  <a:off x="7750990" y="3185038"/>
                  <a:ext cx="540900" cy="540900"/>
                </a:xfrm>
                <a:prstGeom prst="rect">
                  <a:avLst/>
                </a:prstGeom>
              </p:spPr>
            </p:pic>
            <p:pic>
              <p:nvPicPr>
                <p:cNvPr id="11" name="Graphic 10">
                  <a:extLst>
                    <a:ext uri="{FF2B5EF4-FFF2-40B4-BE49-F238E27FC236}">
                      <a16:creationId xmlns:a16="http://schemas.microsoft.com/office/drawing/2014/main" id="{5BC8BF42-B653-42DB-9119-A2E694D624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53634" y="3455488"/>
                  <a:ext cx="995146" cy="995146"/>
                </a:xfrm>
                <a:prstGeom prst="rect">
                  <a:avLst/>
                </a:prstGeom>
              </p:spPr>
            </p:pic>
            <p:pic>
              <p:nvPicPr>
                <p:cNvPr id="12" name="Picture 11" descr="Icon&#10;&#10;Description automatically generated">
                  <a:extLst>
                    <a:ext uri="{FF2B5EF4-FFF2-40B4-BE49-F238E27FC236}">
                      <a16:creationId xmlns:a16="http://schemas.microsoft.com/office/drawing/2014/main" id="{EA8BADD7-31D3-4AC8-AC51-7E03507BF571}"/>
                    </a:ext>
                  </a:extLst>
                </p:cNvPr>
                <p:cNvPicPr>
                  <a:picLocks noChangeAspect="1"/>
                </p:cNvPicPr>
                <p:nvPr/>
              </p:nvPicPr>
              <p:blipFill>
                <a:blip r:embed="rId10"/>
                <a:stretch>
                  <a:fillRect/>
                </a:stretch>
              </p:blipFill>
              <p:spPr>
                <a:xfrm>
                  <a:off x="7644641" y="4073834"/>
                  <a:ext cx="753599" cy="753599"/>
                </a:xfrm>
                <a:prstGeom prst="rect">
                  <a:avLst/>
                </a:prstGeom>
              </p:spPr>
            </p:pic>
          </p:grpSp>
          <p:sp>
            <p:nvSpPr>
              <p:cNvPr id="20" name="TextBox 19">
                <a:extLst>
                  <a:ext uri="{FF2B5EF4-FFF2-40B4-BE49-F238E27FC236}">
                    <a16:creationId xmlns:a16="http://schemas.microsoft.com/office/drawing/2014/main" id="{317C4459-472E-424A-8257-C622ACBCB4C8}"/>
                  </a:ext>
                </a:extLst>
              </p:cNvPr>
              <p:cNvSpPr txBox="1"/>
              <p:nvPr/>
            </p:nvSpPr>
            <p:spPr>
              <a:xfrm>
                <a:off x="6551707" y="5515721"/>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Back end</a:t>
                </a:r>
              </a:p>
            </p:txBody>
          </p:sp>
        </p:grpSp>
      </p:grpSp>
    </p:spTree>
    <p:extLst>
      <p:ext uri="{BB962C8B-B14F-4D97-AF65-F5344CB8AC3E}">
        <p14:creationId xmlns:p14="http://schemas.microsoft.com/office/powerpoint/2010/main" val="2644740415"/>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APIs</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588263" y="1311009"/>
            <a:ext cx="8235697" cy="98488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Stands for </a:t>
            </a:r>
            <a:r>
              <a:rPr lang="en-US" sz="2000" b="1" dirty="0"/>
              <a:t>Application Programming Interface</a:t>
            </a:r>
          </a:p>
          <a:p>
            <a:pPr marL="342900" indent="-342900">
              <a:buFont typeface="Arial" panose="020B0604020202020204" pitchFamily="34" charset="0"/>
              <a:buChar char="•"/>
            </a:pPr>
            <a:r>
              <a:rPr lang="en-US" sz="2000" dirty="0"/>
              <a:t>It contains a set of rules that delivers your request to the server and gets back the response from the server back to you</a:t>
            </a:r>
          </a:p>
        </p:txBody>
      </p:sp>
      <p:pic>
        <p:nvPicPr>
          <p:cNvPr id="26" name="Graphic 25">
            <a:extLst>
              <a:ext uri="{FF2B5EF4-FFF2-40B4-BE49-F238E27FC236}">
                <a16:creationId xmlns:a16="http://schemas.microsoft.com/office/drawing/2014/main" id="{70E1E5D9-7D68-4DC4-80B3-28E5BF0505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2278" y="3030312"/>
            <a:ext cx="1251682" cy="1251682"/>
          </a:xfrm>
          <a:prstGeom prst="rect">
            <a:avLst/>
          </a:prstGeom>
        </p:spPr>
      </p:pic>
      <p:pic>
        <p:nvPicPr>
          <p:cNvPr id="27" name="Picture 26" descr="A picture containing text, electronics, display&#10;&#10;Description automatically generated">
            <a:extLst>
              <a:ext uri="{FF2B5EF4-FFF2-40B4-BE49-F238E27FC236}">
                <a16:creationId xmlns:a16="http://schemas.microsoft.com/office/drawing/2014/main" id="{98748C98-C2B0-47FB-9F37-BDA66C4234E3}"/>
              </a:ext>
            </a:extLst>
          </p:cNvPr>
          <p:cNvPicPr>
            <a:picLocks noChangeAspect="1"/>
          </p:cNvPicPr>
          <p:nvPr/>
        </p:nvPicPr>
        <p:blipFill>
          <a:blip r:embed="rId5"/>
          <a:stretch>
            <a:fillRect/>
          </a:stretch>
        </p:blipFill>
        <p:spPr>
          <a:xfrm>
            <a:off x="588263" y="3030312"/>
            <a:ext cx="1499559" cy="1251682"/>
          </a:xfrm>
          <a:prstGeom prst="rect">
            <a:avLst/>
          </a:prstGeom>
        </p:spPr>
      </p:pic>
      <p:cxnSp>
        <p:nvCxnSpPr>
          <p:cNvPr id="4" name="Straight Arrow Connector 3">
            <a:extLst>
              <a:ext uri="{FF2B5EF4-FFF2-40B4-BE49-F238E27FC236}">
                <a16:creationId xmlns:a16="http://schemas.microsoft.com/office/drawing/2014/main" id="{021D7B06-74AB-4FA0-858B-EA2DCFFDC062}"/>
              </a:ext>
            </a:extLst>
          </p:cNvPr>
          <p:cNvCxnSpPr/>
          <p:nvPr/>
        </p:nvCxnSpPr>
        <p:spPr>
          <a:xfrm>
            <a:off x="2225040" y="3352800"/>
            <a:ext cx="509778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5B1F5AF-CF30-4C2C-887F-2372C8BBFDD7}"/>
              </a:ext>
            </a:extLst>
          </p:cNvPr>
          <p:cNvCxnSpPr/>
          <p:nvPr/>
        </p:nvCxnSpPr>
        <p:spPr>
          <a:xfrm flipH="1">
            <a:off x="2270760" y="3947160"/>
            <a:ext cx="505206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id="{DAD448ED-7D94-4254-B7A6-40AA5F06514A}"/>
              </a:ext>
            </a:extLst>
          </p:cNvPr>
          <p:cNvSpPr txBox="1">
            <a:spLocks/>
          </p:cNvSpPr>
          <p:nvPr/>
        </p:nvSpPr>
        <p:spPr>
          <a:xfrm>
            <a:off x="2225040" y="3030312"/>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Request</a:t>
            </a:r>
          </a:p>
        </p:txBody>
      </p:sp>
      <p:sp>
        <p:nvSpPr>
          <p:cNvPr id="29" name="Text Placeholder 5">
            <a:extLst>
              <a:ext uri="{FF2B5EF4-FFF2-40B4-BE49-F238E27FC236}">
                <a16:creationId xmlns:a16="http://schemas.microsoft.com/office/drawing/2014/main" id="{9D156766-BE6E-48A5-8FE7-080ACDE104F0}"/>
              </a:ext>
            </a:extLst>
          </p:cNvPr>
          <p:cNvSpPr txBox="1">
            <a:spLocks/>
          </p:cNvSpPr>
          <p:nvPr/>
        </p:nvSpPr>
        <p:spPr>
          <a:xfrm>
            <a:off x="6483569" y="3654706"/>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Response</a:t>
            </a:r>
          </a:p>
        </p:txBody>
      </p:sp>
    </p:spTree>
    <p:extLst>
      <p:ext uri="{BB962C8B-B14F-4D97-AF65-F5344CB8AC3E}">
        <p14:creationId xmlns:p14="http://schemas.microsoft.com/office/powerpoint/2010/main" val="3311000154"/>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API Architectures</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1114043" y="2246554"/>
            <a:ext cx="8235697" cy="141577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REST</a:t>
            </a:r>
          </a:p>
          <a:p>
            <a:pPr marL="342900" indent="-342900">
              <a:buFont typeface="Arial" panose="020B0604020202020204" pitchFamily="34" charset="0"/>
              <a:buChar char="•"/>
            </a:pPr>
            <a:r>
              <a:rPr lang="en-US" sz="2000" dirty="0"/>
              <a:t>SOAP</a:t>
            </a:r>
          </a:p>
          <a:p>
            <a:pPr marL="342900" indent="-342900">
              <a:buFont typeface="Arial" panose="020B0604020202020204" pitchFamily="34" charset="0"/>
              <a:buChar char="•"/>
            </a:pPr>
            <a:r>
              <a:rPr lang="en-US" sz="2000" dirty="0"/>
              <a:t>RPC </a:t>
            </a:r>
          </a:p>
          <a:p>
            <a:pPr marL="342900" indent="-342900">
              <a:buFont typeface="Arial" panose="020B0604020202020204" pitchFamily="34" charset="0"/>
              <a:buChar char="•"/>
            </a:pPr>
            <a:r>
              <a:rPr lang="en-US" sz="2000" dirty="0"/>
              <a:t>GraphQL</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67710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There are several agreed upon rules for designing APIs</a:t>
            </a:r>
          </a:p>
          <a:p>
            <a:pPr marL="342900" indent="-342900">
              <a:buFont typeface="Arial" panose="020B0604020202020204" pitchFamily="34" charset="0"/>
              <a:buChar char="•"/>
            </a:pPr>
            <a:r>
              <a:rPr lang="en-US" sz="2000" dirty="0"/>
              <a:t>Some of them are:</a:t>
            </a:r>
            <a:endParaRPr lang="en-US" sz="2000" b="1" dirty="0"/>
          </a:p>
        </p:txBody>
      </p:sp>
    </p:spTree>
    <p:extLst>
      <p:ext uri="{BB962C8B-B14F-4D97-AF65-F5344CB8AC3E}">
        <p14:creationId xmlns:p14="http://schemas.microsoft.com/office/powerpoint/2010/main" val="817000178"/>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REST API</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135421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REST stands for “Representational State Transfer”</a:t>
            </a:r>
          </a:p>
          <a:p>
            <a:pPr marL="342900" indent="-342900">
              <a:buFont typeface="Arial" panose="020B0604020202020204" pitchFamily="34" charset="0"/>
              <a:buChar char="•"/>
            </a:pPr>
            <a:r>
              <a:rPr lang="en-US" sz="2000" dirty="0"/>
              <a:t>Exposes data as resources where each resource is an entity</a:t>
            </a:r>
          </a:p>
          <a:p>
            <a:pPr marL="342900" indent="-342900">
              <a:buFont typeface="Arial" panose="020B0604020202020204" pitchFamily="34" charset="0"/>
              <a:buChar char="•"/>
            </a:pPr>
            <a:r>
              <a:rPr lang="en-US" sz="2000" dirty="0"/>
              <a:t>Uses </a:t>
            </a:r>
            <a:r>
              <a:rPr lang="en-US" sz="2000" b="1" dirty="0"/>
              <a:t>HTTP methods </a:t>
            </a:r>
            <a:r>
              <a:rPr lang="en-US" sz="2000" dirty="0"/>
              <a:t>to represent CRUD (Create, Read, Update, Delete) operations, such as </a:t>
            </a:r>
            <a:r>
              <a:rPr lang="en-US" sz="2000" dirty="0">
                <a:solidFill>
                  <a:srgbClr val="FFC000"/>
                </a:solidFill>
              </a:rPr>
              <a:t>GET</a:t>
            </a:r>
            <a:r>
              <a:rPr lang="en-US" sz="2000" dirty="0"/>
              <a:t>, </a:t>
            </a:r>
            <a:r>
              <a:rPr lang="en-US" sz="2000" dirty="0">
                <a:solidFill>
                  <a:schemeClr val="accent1"/>
                </a:solidFill>
              </a:rPr>
              <a:t>POST</a:t>
            </a:r>
            <a:r>
              <a:rPr lang="en-US" sz="2000" dirty="0"/>
              <a:t>, </a:t>
            </a:r>
            <a:r>
              <a:rPr lang="en-US" sz="2000" dirty="0">
                <a:solidFill>
                  <a:schemeClr val="accent1">
                    <a:lumMod val="40000"/>
                    <a:lumOff val="60000"/>
                  </a:schemeClr>
                </a:solidFill>
              </a:rPr>
              <a:t>PUT</a:t>
            </a:r>
            <a:r>
              <a:rPr lang="en-US" sz="2000" dirty="0"/>
              <a:t> or </a:t>
            </a:r>
            <a:r>
              <a:rPr lang="en-US" sz="2000" dirty="0">
                <a:solidFill>
                  <a:srgbClr val="FF0000"/>
                </a:solidFill>
              </a:rPr>
              <a:t>DELETE</a:t>
            </a:r>
          </a:p>
        </p:txBody>
      </p:sp>
      <p:sp>
        <p:nvSpPr>
          <p:cNvPr id="6" name="Text Placeholder 5">
            <a:extLst>
              <a:ext uri="{FF2B5EF4-FFF2-40B4-BE49-F238E27FC236}">
                <a16:creationId xmlns:a16="http://schemas.microsoft.com/office/drawing/2014/main" id="{15384AE2-283A-45B7-97DA-11FBF1D0201B}"/>
              </a:ext>
            </a:extLst>
          </p:cNvPr>
          <p:cNvSpPr txBox="1">
            <a:spLocks/>
          </p:cNvSpPr>
          <p:nvPr/>
        </p:nvSpPr>
        <p:spPr>
          <a:xfrm>
            <a:off x="740663" y="2895969"/>
            <a:ext cx="8235697" cy="61555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Provides </a:t>
            </a:r>
            <a:r>
              <a:rPr lang="en-US" sz="2000" b="1" dirty="0">
                <a:solidFill>
                  <a:srgbClr val="FFC000"/>
                </a:solidFill>
              </a:rPr>
              <a:t>Status Codes</a:t>
            </a:r>
            <a:r>
              <a:rPr lang="en-US" sz="2000" dirty="0"/>
              <a:t> within a response to identify whether the operation succeeded or not</a:t>
            </a:r>
          </a:p>
        </p:txBody>
      </p:sp>
      <p:graphicFrame>
        <p:nvGraphicFramePr>
          <p:cNvPr id="2" name="Table 2">
            <a:extLst>
              <a:ext uri="{FF2B5EF4-FFF2-40B4-BE49-F238E27FC236}">
                <a16:creationId xmlns:a16="http://schemas.microsoft.com/office/drawing/2014/main" id="{4C7111F0-20B2-4E23-951C-4A31A3FC59BA}"/>
              </a:ext>
            </a:extLst>
          </p:cNvPr>
          <p:cNvGraphicFramePr>
            <a:graphicFrameLocks noGrp="1"/>
          </p:cNvGraphicFramePr>
          <p:nvPr>
            <p:extLst>
              <p:ext uri="{D42A27DB-BD31-4B8C-83A1-F6EECF244321}">
                <p14:modId xmlns:p14="http://schemas.microsoft.com/office/powerpoint/2010/main" val="3764481700"/>
              </p:ext>
            </p:extLst>
          </p:nvPr>
        </p:nvGraphicFramePr>
        <p:xfrm>
          <a:off x="1089661" y="3790664"/>
          <a:ext cx="4976984" cy="1828800"/>
        </p:xfrm>
        <a:graphic>
          <a:graphicData uri="http://schemas.openxmlformats.org/drawingml/2006/table">
            <a:tbl>
              <a:tblPr firstRow="1" bandRow="1">
                <a:tableStyleId>{FABFCF23-3B69-468F-B69F-88F6DE6A72F2}</a:tableStyleId>
              </a:tblPr>
              <a:tblGrid>
                <a:gridCol w="1485265">
                  <a:extLst>
                    <a:ext uri="{9D8B030D-6E8A-4147-A177-3AD203B41FA5}">
                      <a16:colId xmlns:a16="http://schemas.microsoft.com/office/drawing/2014/main" val="3925016139"/>
                    </a:ext>
                  </a:extLst>
                </a:gridCol>
                <a:gridCol w="3491719">
                  <a:extLst>
                    <a:ext uri="{9D8B030D-6E8A-4147-A177-3AD203B41FA5}">
                      <a16:colId xmlns:a16="http://schemas.microsoft.com/office/drawing/2014/main" val="2463191259"/>
                    </a:ext>
                  </a:extLst>
                </a:gridCol>
              </a:tblGrid>
              <a:tr h="364941">
                <a:tc>
                  <a:txBody>
                    <a:bodyPr/>
                    <a:lstStyle/>
                    <a:p>
                      <a:r>
                        <a:rPr lang="en-US" dirty="0"/>
                        <a:t>Status code</a:t>
                      </a:r>
                    </a:p>
                  </a:txBody>
                  <a:tcPr/>
                </a:tc>
                <a:tc>
                  <a:txBody>
                    <a:bodyPr/>
                    <a:lstStyle/>
                    <a:p>
                      <a:r>
                        <a:rPr lang="en-US" dirty="0"/>
                        <a:t>Meaning</a:t>
                      </a:r>
                    </a:p>
                  </a:txBody>
                  <a:tcPr/>
                </a:tc>
                <a:extLst>
                  <a:ext uri="{0D108BD9-81ED-4DB2-BD59-A6C34878D82A}">
                    <a16:rowId xmlns:a16="http://schemas.microsoft.com/office/drawing/2014/main" val="3423527142"/>
                  </a:ext>
                </a:extLst>
              </a:tr>
              <a:tr h="364941">
                <a:tc>
                  <a:txBody>
                    <a:bodyPr/>
                    <a:lstStyle/>
                    <a:p>
                      <a:r>
                        <a:rPr lang="en-US" dirty="0"/>
                        <a:t>2XX</a:t>
                      </a:r>
                    </a:p>
                  </a:txBody>
                  <a:tcPr/>
                </a:tc>
                <a:tc>
                  <a:txBody>
                    <a:bodyPr/>
                    <a:lstStyle/>
                    <a:p>
                      <a:r>
                        <a:rPr lang="en-US" dirty="0"/>
                        <a:t>Success</a:t>
                      </a:r>
                    </a:p>
                  </a:txBody>
                  <a:tcPr/>
                </a:tc>
                <a:extLst>
                  <a:ext uri="{0D108BD9-81ED-4DB2-BD59-A6C34878D82A}">
                    <a16:rowId xmlns:a16="http://schemas.microsoft.com/office/drawing/2014/main" val="2195191140"/>
                  </a:ext>
                </a:extLst>
              </a:tr>
              <a:tr h="364941">
                <a:tc>
                  <a:txBody>
                    <a:bodyPr/>
                    <a:lstStyle/>
                    <a:p>
                      <a:r>
                        <a:rPr lang="en-US" dirty="0"/>
                        <a:t>3XX</a:t>
                      </a:r>
                    </a:p>
                  </a:txBody>
                  <a:tcPr/>
                </a:tc>
                <a:tc>
                  <a:txBody>
                    <a:bodyPr/>
                    <a:lstStyle/>
                    <a:p>
                      <a:r>
                        <a:rPr lang="en-US" dirty="0"/>
                        <a:t>A resource has been moved</a:t>
                      </a:r>
                    </a:p>
                  </a:txBody>
                  <a:tcPr/>
                </a:tc>
                <a:extLst>
                  <a:ext uri="{0D108BD9-81ED-4DB2-BD59-A6C34878D82A}">
                    <a16:rowId xmlns:a16="http://schemas.microsoft.com/office/drawing/2014/main" val="2357377105"/>
                  </a:ext>
                </a:extLst>
              </a:tr>
              <a:tr h="364941">
                <a:tc>
                  <a:txBody>
                    <a:bodyPr/>
                    <a:lstStyle/>
                    <a:p>
                      <a:r>
                        <a:rPr lang="en-US" dirty="0"/>
                        <a:t>4XX</a:t>
                      </a:r>
                    </a:p>
                  </a:txBody>
                  <a:tcPr/>
                </a:tc>
                <a:tc>
                  <a:txBody>
                    <a:bodyPr/>
                    <a:lstStyle/>
                    <a:p>
                      <a:r>
                        <a:rPr lang="en-US" dirty="0"/>
                        <a:t>Error from the client side</a:t>
                      </a:r>
                    </a:p>
                  </a:txBody>
                  <a:tcPr/>
                </a:tc>
                <a:extLst>
                  <a:ext uri="{0D108BD9-81ED-4DB2-BD59-A6C34878D82A}">
                    <a16:rowId xmlns:a16="http://schemas.microsoft.com/office/drawing/2014/main" val="2839581855"/>
                  </a:ext>
                </a:extLst>
              </a:tr>
              <a:tr h="364941">
                <a:tc>
                  <a:txBody>
                    <a:bodyPr/>
                    <a:lstStyle/>
                    <a:p>
                      <a:r>
                        <a:rPr lang="en-US" dirty="0"/>
                        <a:t>5XX</a:t>
                      </a:r>
                    </a:p>
                  </a:txBody>
                  <a:tcPr/>
                </a:tc>
                <a:tc>
                  <a:txBody>
                    <a:bodyPr/>
                    <a:lstStyle/>
                    <a:p>
                      <a:r>
                        <a:rPr lang="en-US" dirty="0"/>
                        <a:t>Error from the server side</a:t>
                      </a:r>
                    </a:p>
                  </a:txBody>
                  <a:tcPr/>
                </a:tc>
                <a:extLst>
                  <a:ext uri="{0D108BD9-81ED-4DB2-BD59-A6C34878D82A}">
                    <a16:rowId xmlns:a16="http://schemas.microsoft.com/office/drawing/2014/main" val="3989349510"/>
                  </a:ext>
                </a:extLst>
              </a:tr>
            </a:tbl>
          </a:graphicData>
        </a:graphic>
      </p:graphicFrame>
    </p:spTree>
    <p:extLst>
      <p:ext uri="{BB962C8B-B14F-4D97-AF65-F5344CB8AC3E}">
        <p14:creationId xmlns:p14="http://schemas.microsoft.com/office/powerpoint/2010/main" val="4113470447"/>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136" y="1985399"/>
            <a:ext cx="4748784" cy="997196"/>
          </a:xfrm>
        </p:spPr>
        <p:txBody>
          <a:bodyPr/>
          <a:lstStyle/>
          <a:p>
            <a:r>
              <a:rPr lang="en-US" dirty="0"/>
              <a:t>Demonstrating the React Application</a:t>
            </a:r>
          </a:p>
        </p:txBody>
      </p:sp>
      <p:sp>
        <p:nvSpPr>
          <p:cNvPr id="7" name="Text Placeholder 5">
            <a:extLst>
              <a:ext uri="{FF2B5EF4-FFF2-40B4-BE49-F238E27FC236}">
                <a16:creationId xmlns:a16="http://schemas.microsoft.com/office/drawing/2014/main" id="{208E64AA-2F84-47DD-9AEC-ADC413702E1B}"/>
              </a:ext>
            </a:extLst>
          </p:cNvPr>
          <p:cNvSpPr txBox="1">
            <a:spLocks/>
          </p:cNvSpPr>
          <p:nvPr/>
        </p:nvSpPr>
        <p:spPr>
          <a:xfrm>
            <a:off x="707136" y="3272155"/>
            <a:ext cx="4017264" cy="9233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We’re going to use a simple Blogging Website as a demonstration</a:t>
            </a:r>
          </a:p>
        </p:txBody>
      </p:sp>
      <p:sp>
        <p:nvSpPr>
          <p:cNvPr id="10" name="Text Placeholder 5">
            <a:extLst>
              <a:ext uri="{FF2B5EF4-FFF2-40B4-BE49-F238E27FC236}">
                <a16:creationId xmlns:a16="http://schemas.microsoft.com/office/drawing/2014/main" id="{2A6D4742-AE64-4CAA-80B0-AD70C0605EDC}"/>
              </a:ext>
            </a:extLst>
          </p:cNvPr>
          <p:cNvSpPr txBox="1">
            <a:spLocks/>
          </p:cNvSpPr>
          <p:nvPr/>
        </p:nvSpPr>
        <p:spPr>
          <a:xfrm>
            <a:off x="707136" y="4485045"/>
            <a:ext cx="4017264" cy="46166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b="1" dirty="0"/>
              <a:t>Download the files from </a:t>
            </a:r>
            <a:r>
              <a:rPr lang="en-US" sz="1500" b="1" dirty="0">
                <a:hlinkClick r:id="rId3"/>
              </a:rPr>
              <a:t>https://github.com/Propo41/msa-workshop.git</a:t>
            </a:r>
            <a:r>
              <a:rPr lang="en-US" sz="1500" b="1" dirty="0"/>
              <a:t> </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MVC Pattern</a:t>
            </a:r>
            <a:endParaRPr lang="en-US" sz="2000" dirty="0"/>
          </a:p>
        </p:txBody>
      </p:sp>
      <p:sp>
        <p:nvSpPr>
          <p:cNvPr id="3" name="Text Placeholder 2"/>
          <p:cNvSpPr>
            <a:spLocks noGrp="1"/>
          </p:cNvSpPr>
          <p:nvPr>
            <p:ph type="body" sz="quarter" idx="10"/>
          </p:nvPr>
        </p:nvSpPr>
        <p:spPr>
          <a:xfrm>
            <a:off x="592391" y="1512888"/>
            <a:ext cx="11018520" cy="307777"/>
          </a:xfrm>
        </p:spPr>
        <p:txBody>
          <a:bodyPr/>
          <a:lstStyle/>
          <a:p>
            <a:r>
              <a:rPr lang="en-US" sz="2000" dirty="0"/>
              <a:t>It is a software design pattern that divides a program into 3 elements: </a:t>
            </a:r>
          </a:p>
        </p:txBody>
      </p:sp>
      <p:sp>
        <p:nvSpPr>
          <p:cNvPr id="5" name="Text Placeholder 2">
            <a:extLst>
              <a:ext uri="{FF2B5EF4-FFF2-40B4-BE49-F238E27FC236}">
                <a16:creationId xmlns:a16="http://schemas.microsoft.com/office/drawing/2014/main" id="{B235C0C8-C796-4204-A72D-E492C4101EF2}"/>
              </a:ext>
            </a:extLst>
          </p:cNvPr>
          <p:cNvSpPr txBox="1">
            <a:spLocks/>
          </p:cNvSpPr>
          <p:nvPr/>
        </p:nvSpPr>
        <p:spPr>
          <a:xfrm>
            <a:off x="588263" y="2000568"/>
            <a:ext cx="11018520" cy="10464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rabicPeriod"/>
            </a:pPr>
            <a:r>
              <a:rPr lang="en-US" sz="2000" b="1" dirty="0"/>
              <a:t>Models</a:t>
            </a:r>
            <a:r>
              <a:rPr lang="en-US" sz="2000" dirty="0"/>
              <a:t>: holds the data</a:t>
            </a:r>
          </a:p>
          <a:p>
            <a:pPr marL="457200" indent="-457200">
              <a:buAutoNum type="arabicPeriod"/>
            </a:pPr>
            <a:r>
              <a:rPr lang="en-US" sz="2000" b="1" dirty="0"/>
              <a:t>Views</a:t>
            </a:r>
            <a:r>
              <a:rPr lang="en-US" sz="2000" dirty="0"/>
              <a:t>: renders the visual elements</a:t>
            </a:r>
          </a:p>
          <a:p>
            <a:pPr marL="457200" indent="-457200">
              <a:buAutoNum type="arabicPeriod"/>
            </a:pPr>
            <a:r>
              <a:rPr lang="en-US" sz="2000" b="1" dirty="0"/>
              <a:t>Controllers</a:t>
            </a:r>
            <a:r>
              <a:rPr lang="en-US" sz="2000" dirty="0"/>
              <a:t>: contains the business logic</a:t>
            </a:r>
          </a:p>
        </p:txBody>
      </p:sp>
      <p:grpSp>
        <p:nvGrpSpPr>
          <p:cNvPr id="55" name="Group 54">
            <a:extLst>
              <a:ext uri="{FF2B5EF4-FFF2-40B4-BE49-F238E27FC236}">
                <a16:creationId xmlns:a16="http://schemas.microsoft.com/office/drawing/2014/main" id="{09B9AE07-6F4D-45AA-BBAE-5342597A0B3B}"/>
              </a:ext>
            </a:extLst>
          </p:cNvPr>
          <p:cNvGrpSpPr/>
          <p:nvPr/>
        </p:nvGrpSpPr>
        <p:grpSpPr>
          <a:xfrm>
            <a:off x="622319" y="3415318"/>
            <a:ext cx="5389861" cy="2075962"/>
            <a:chOff x="622319" y="3415318"/>
            <a:chExt cx="5389861" cy="2075962"/>
          </a:xfrm>
        </p:grpSpPr>
        <p:grpSp>
          <p:nvGrpSpPr>
            <p:cNvPr id="14" name="Group 13">
              <a:extLst>
                <a:ext uri="{FF2B5EF4-FFF2-40B4-BE49-F238E27FC236}">
                  <a16:creationId xmlns:a16="http://schemas.microsoft.com/office/drawing/2014/main" id="{407ABCF1-BB83-49B6-9296-77BC1C2390E8}"/>
                </a:ext>
              </a:extLst>
            </p:cNvPr>
            <p:cNvGrpSpPr/>
            <p:nvPr/>
          </p:nvGrpSpPr>
          <p:grpSpPr>
            <a:xfrm>
              <a:off x="1142999" y="4978061"/>
              <a:ext cx="1097280" cy="472440"/>
              <a:chOff x="3840480" y="4028758"/>
              <a:chExt cx="1097280" cy="472440"/>
            </a:xfrm>
          </p:grpSpPr>
          <p:sp>
            <p:nvSpPr>
              <p:cNvPr id="9" name="Rectangle: Rounded Corners 8">
                <a:extLst>
                  <a:ext uri="{FF2B5EF4-FFF2-40B4-BE49-F238E27FC236}">
                    <a16:creationId xmlns:a16="http://schemas.microsoft.com/office/drawing/2014/main" id="{26891A5A-BD03-4C5A-88F5-695B721FD769}"/>
                  </a:ext>
                </a:extLst>
              </p:cNvPr>
              <p:cNvSpPr/>
              <p:nvPr/>
            </p:nvSpPr>
            <p:spPr bwMode="auto">
              <a:xfrm>
                <a:off x="3840480" y="4028758"/>
                <a:ext cx="1097280" cy="47244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 Placeholder 2">
                <a:extLst>
                  <a:ext uri="{FF2B5EF4-FFF2-40B4-BE49-F238E27FC236}">
                    <a16:creationId xmlns:a16="http://schemas.microsoft.com/office/drawing/2014/main" id="{C863720C-1E88-42AD-8BD5-8DEC9FFA6A14}"/>
                  </a:ext>
                </a:extLst>
              </p:cNvPr>
              <p:cNvSpPr txBox="1">
                <a:spLocks/>
              </p:cNvSpPr>
              <p:nvPr/>
            </p:nvSpPr>
            <p:spPr>
              <a:xfrm>
                <a:off x="3954780" y="4172645"/>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Controller</a:t>
                </a:r>
              </a:p>
            </p:txBody>
          </p:sp>
        </p:grpSp>
        <p:grpSp>
          <p:nvGrpSpPr>
            <p:cNvPr id="15" name="Group 14">
              <a:extLst>
                <a:ext uri="{FF2B5EF4-FFF2-40B4-BE49-F238E27FC236}">
                  <a16:creationId xmlns:a16="http://schemas.microsoft.com/office/drawing/2014/main" id="{4578FDBF-5CF2-44CE-8047-055ADD5FE881}"/>
                </a:ext>
              </a:extLst>
            </p:cNvPr>
            <p:cNvGrpSpPr/>
            <p:nvPr/>
          </p:nvGrpSpPr>
          <p:grpSpPr>
            <a:xfrm>
              <a:off x="1143000" y="3429000"/>
              <a:ext cx="1097280" cy="472440"/>
              <a:chOff x="5440680" y="3295036"/>
              <a:chExt cx="1097280" cy="472440"/>
            </a:xfrm>
          </p:grpSpPr>
          <p:sp>
            <p:nvSpPr>
              <p:cNvPr id="4" name="Rectangle: Rounded Corners 3">
                <a:extLst>
                  <a:ext uri="{FF2B5EF4-FFF2-40B4-BE49-F238E27FC236}">
                    <a16:creationId xmlns:a16="http://schemas.microsoft.com/office/drawing/2014/main" id="{D7CA40D4-434E-43FF-AF4F-369653912D87}"/>
                  </a:ext>
                </a:extLst>
              </p:cNvPr>
              <p:cNvSpPr/>
              <p:nvPr/>
            </p:nvSpPr>
            <p:spPr bwMode="auto">
              <a:xfrm>
                <a:off x="5440680" y="3295036"/>
                <a:ext cx="1097280" cy="472440"/>
              </a:xfrm>
              <a:prstGeom prst="round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2">
                <a:extLst>
                  <a:ext uri="{FF2B5EF4-FFF2-40B4-BE49-F238E27FC236}">
                    <a16:creationId xmlns:a16="http://schemas.microsoft.com/office/drawing/2014/main" id="{D722D81D-27AB-4053-B074-0660B479FFAC}"/>
                  </a:ext>
                </a:extLst>
              </p:cNvPr>
              <p:cNvSpPr txBox="1">
                <a:spLocks/>
              </p:cNvSpPr>
              <p:nvPr/>
            </p:nvSpPr>
            <p:spPr>
              <a:xfrm>
                <a:off x="5554980" y="3421380"/>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Model</a:t>
                </a:r>
              </a:p>
            </p:txBody>
          </p:sp>
        </p:grpSp>
        <p:grpSp>
          <p:nvGrpSpPr>
            <p:cNvPr id="16" name="Group 15">
              <a:extLst>
                <a:ext uri="{FF2B5EF4-FFF2-40B4-BE49-F238E27FC236}">
                  <a16:creationId xmlns:a16="http://schemas.microsoft.com/office/drawing/2014/main" id="{772986D6-4DC7-46AE-8508-2C8A5D2DA7D5}"/>
                </a:ext>
              </a:extLst>
            </p:cNvPr>
            <p:cNvGrpSpPr/>
            <p:nvPr/>
          </p:nvGrpSpPr>
          <p:grpSpPr>
            <a:xfrm>
              <a:off x="2669645" y="4203531"/>
              <a:ext cx="1097280" cy="472440"/>
              <a:chOff x="5638800" y="4819332"/>
              <a:chExt cx="1097280" cy="472440"/>
            </a:xfrm>
          </p:grpSpPr>
          <p:sp>
            <p:nvSpPr>
              <p:cNvPr id="10" name="Rectangle: Rounded Corners 9">
                <a:extLst>
                  <a:ext uri="{FF2B5EF4-FFF2-40B4-BE49-F238E27FC236}">
                    <a16:creationId xmlns:a16="http://schemas.microsoft.com/office/drawing/2014/main" id="{E32630DF-9491-4937-B332-4AB10EA3D77B}"/>
                  </a:ext>
                </a:extLst>
              </p:cNvPr>
              <p:cNvSpPr/>
              <p:nvPr/>
            </p:nvSpPr>
            <p:spPr bwMode="auto">
              <a:xfrm>
                <a:off x="5638800" y="4819332"/>
                <a:ext cx="1097280" cy="47244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 Placeholder 2">
                <a:extLst>
                  <a:ext uri="{FF2B5EF4-FFF2-40B4-BE49-F238E27FC236}">
                    <a16:creationId xmlns:a16="http://schemas.microsoft.com/office/drawing/2014/main" id="{D76B1204-29ED-4971-B9B9-7D59D58271F2}"/>
                  </a:ext>
                </a:extLst>
              </p:cNvPr>
              <p:cNvSpPr txBox="1">
                <a:spLocks/>
              </p:cNvSpPr>
              <p:nvPr/>
            </p:nvSpPr>
            <p:spPr>
              <a:xfrm>
                <a:off x="5753100" y="4963219"/>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View</a:t>
                </a:r>
              </a:p>
            </p:txBody>
          </p:sp>
        </p:grpSp>
        <p:grpSp>
          <p:nvGrpSpPr>
            <p:cNvPr id="20" name="Group 19">
              <a:extLst>
                <a:ext uri="{FF2B5EF4-FFF2-40B4-BE49-F238E27FC236}">
                  <a16:creationId xmlns:a16="http://schemas.microsoft.com/office/drawing/2014/main" id="{9318DC33-0D72-4BE8-A334-A397E207FED4}"/>
                </a:ext>
              </a:extLst>
            </p:cNvPr>
            <p:cNvGrpSpPr/>
            <p:nvPr/>
          </p:nvGrpSpPr>
          <p:grpSpPr>
            <a:xfrm>
              <a:off x="5121633" y="3994477"/>
              <a:ext cx="890547" cy="890547"/>
              <a:chOff x="4815840" y="4029868"/>
              <a:chExt cx="890547" cy="890547"/>
            </a:xfrm>
          </p:grpSpPr>
          <p:sp>
            <p:nvSpPr>
              <p:cNvPr id="18" name="Oval 17">
                <a:extLst>
                  <a:ext uri="{FF2B5EF4-FFF2-40B4-BE49-F238E27FC236}">
                    <a16:creationId xmlns:a16="http://schemas.microsoft.com/office/drawing/2014/main" id="{D515B068-040A-4938-BE08-3864BF1A99D5}"/>
                  </a:ext>
                </a:extLst>
              </p:cNvPr>
              <p:cNvSpPr/>
              <p:nvPr/>
            </p:nvSpPr>
            <p:spPr bwMode="auto">
              <a:xfrm>
                <a:off x="4815840" y="4029868"/>
                <a:ext cx="890547" cy="890547"/>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2">
                <a:extLst>
                  <a:ext uri="{FF2B5EF4-FFF2-40B4-BE49-F238E27FC236}">
                    <a16:creationId xmlns:a16="http://schemas.microsoft.com/office/drawing/2014/main" id="{3B16748D-D579-4671-914F-EA4F9EB604C9}"/>
                  </a:ext>
                </a:extLst>
              </p:cNvPr>
              <p:cNvSpPr txBox="1">
                <a:spLocks/>
              </p:cNvSpPr>
              <p:nvPr/>
            </p:nvSpPr>
            <p:spPr>
              <a:xfrm>
                <a:off x="4993428" y="4382808"/>
                <a:ext cx="535369"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User</a:t>
                </a:r>
              </a:p>
            </p:txBody>
          </p:sp>
        </p:grpSp>
        <p:cxnSp>
          <p:nvCxnSpPr>
            <p:cNvPr id="27" name="Connector: Elbow 26">
              <a:extLst>
                <a:ext uri="{FF2B5EF4-FFF2-40B4-BE49-F238E27FC236}">
                  <a16:creationId xmlns:a16="http://schemas.microsoft.com/office/drawing/2014/main" id="{A4B77D79-920C-46E2-8E2D-E392E2379461}"/>
                </a:ext>
              </a:extLst>
            </p:cNvPr>
            <p:cNvCxnSpPr>
              <a:cxnSpLocks/>
              <a:stCxn id="9" idx="1"/>
              <a:endCxn id="4" idx="1"/>
            </p:cNvCxnSpPr>
            <p:nvPr/>
          </p:nvCxnSpPr>
          <p:spPr>
            <a:xfrm rot="10800000" flipH="1">
              <a:off x="1142998" y="3665221"/>
              <a:ext cx="1" cy="1549061"/>
            </a:xfrm>
            <a:prstGeom prst="bentConnector3">
              <a:avLst>
                <a:gd name="adj1" fmla="val -2286000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15C5B6C-2595-4EF2-9209-044D7EC11CC0}"/>
                </a:ext>
              </a:extLst>
            </p:cNvPr>
            <p:cNvCxnSpPr>
              <a:cxnSpLocks/>
              <a:stCxn id="4" idx="3"/>
              <a:endCxn id="10" idx="0"/>
            </p:cNvCxnSpPr>
            <p:nvPr/>
          </p:nvCxnSpPr>
          <p:spPr>
            <a:xfrm>
              <a:off x="2240280" y="3665220"/>
              <a:ext cx="978005" cy="53831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57239CF-EDB2-4F94-BE94-D07E4D709ACD}"/>
                </a:ext>
              </a:extLst>
            </p:cNvPr>
            <p:cNvCxnSpPr>
              <a:cxnSpLocks/>
              <a:stCxn id="10" idx="3"/>
              <a:endCxn id="18" idx="2"/>
            </p:cNvCxnSpPr>
            <p:nvPr/>
          </p:nvCxnSpPr>
          <p:spPr>
            <a:xfrm>
              <a:off x="3766925" y="4439751"/>
              <a:ext cx="135470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F213523-E135-48E2-B76E-B70E08E2562D}"/>
                </a:ext>
              </a:extLst>
            </p:cNvPr>
            <p:cNvCxnSpPr>
              <a:cxnSpLocks/>
              <a:stCxn id="18" idx="4"/>
              <a:endCxn id="9" idx="3"/>
            </p:cNvCxnSpPr>
            <p:nvPr/>
          </p:nvCxnSpPr>
          <p:spPr>
            <a:xfrm rot="5400000">
              <a:off x="3738965" y="3386338"/>
              <a:ext cx="329257" cy="3326628"/>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7339FC-46BC-4BC9-A583-73BCFD7B3039}"/>
                </a:ext>
              </a:extLst>
            </p:cNvPr>
            <p:cNvSpPr txBox="1"/>
            <p:nvPr/>
          </p:nvSpPr>
          <p:spPr>
            <a:xfrm>
              <a:off x="2961908" y="5306614"/>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uses</a:t>
              </a:r>
            </a:p>
          </p:txBody>
        </p:sp>
        <p:sp>
          <p:nvSpPr>
            <p:cNvPr id="52" name="TextBox 51">
              <a:extLst>
                <a:ext uri="{FF2B5EF4-FFF2-40B4-BE49-F238E27FC236}">
                  <a16:creationId xmlns:a16="http://schemas.microsoft.com/office/drawing/2014/main" id="{9BEABEC8-1E02-4906-ACF0-7D5916083585}"/>
                </a:ext>
              </a:extLst>
            </p:cNvPr>
            <p:cNvSpPr txBox="1"/>
            <p:nvPr/>
          </p:nvSpPr>
          <p:spPr>
            <a:xfrm rot="16200000">
              <a:off x="-90365" y="4347417"/>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Manipulates</a:t>
              </a:r>
            </a:p>
          </p:txBody>
        </p:sp>
        <p:sp>
          <p:nvSpPr>
            <p:cNvPr id="53" name="TextBox 52">
              <a:extLst>
                <a:ext uri="{FF2B5EF4-FFF2-40B4-BE49-F238E27FC236}">
                  <a16:creationId xmlns:a16="http://schemas.microsoft.com/office/drawing/2014/main" id="{C71AC230-BEDD-41A1-96F7-1B4366E7EA43}"/>
                </a:ext>
              </a:extLst>
            </p:cNvPr>
            <p:cNvSpPr txBox="1"/>
            <p:nvPr/>
          </p:nvSpPr>
          <p:spPr>
            <a:xfrm>
              <a:off x="1978928" y="3415318"/>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updates</a:t>
              </a:r>
            </a:p>
          </p:txBody>
        </p:sp>
        <p:sp>
          <p:nvSpPr>
            <p:cNvPr id="54" name="TextBox 53">
              <a:extLst>
                <a:ext uri="{FF2B5EF4-FFF2-40B4-BE49-F238E27FC236}">
                  <a16:creationId xmlns:a16="http://schemas.microsoft.com/office/drawing/2014/main" id="{1F142156-30EE-470F-953F-2C9CA8E4A6D2}"/>
                </a:ext>
              </a:extLst>
            </p:cNvPr>
            <p:cNvSpPr txBox="1"/>
            <p:nvPr/>
          </p:nvSpPr>
          <p:spPr>
            <a:xfrm>
              <a:off x="3639262" y="4183142"/>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sees</a:t>
              </a:r>
            </a:p>
          </p:txBody>
        </p:sp>
      </p:gr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Helpers &amp; Services</a:t>
            </a:r>
            <a:endParaRPr lang="en-US" sz="2000" dirty="0"/>
          </a:p>
        </p:txBody>
      </p:sp>
      <p:sp>
        <p:nvSpPr>
          <p:cNvPr id="7" name="Text Placeholder 2">
            <a:extLst>
              <a:ext uri="{FF2B5EF4-FFF2-40B4-BE49-F238E27FC236}">
                <a16:creationId xmlns:a16="http://schemas.microsoft.com/office/drawing/2014/main" id="{81E81478-057B-4180-97B3-899C7F9DFB66}"/>
              </a:ext>
            </a:extLst>
          </p:cNvPr>
          <p:cNvSpPr txBox="1">
            <a:spLocks/>
          </p:cNvSpPr>
          <p:nvPr/>
        </p:nvSpPr>
        <p:spPr>
          <a:xfrm>
            <a:off x="588263" y="1365435"/>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t>Controllers</a:t>
            </a:r>
            <a:r>
              <a:rPr lang="en-US" sz="2000" dirty="0"/>
              <a:t> may interact with additional elements, such as:</a:t>
            </a:r>
          </a:p>
        </p:txBody>
      </p:sp>
      <p:sp>
        <p:nvSpPr>
          <p:cNvPr id="8" name="Text Placeholder 2">
            <a:extLst>
              <a:ext uri="{FF2B5EF4-FFF2-40B4-BE49-F238E27FC236}">
                <a16:creationId xmlns:a16="http://schemas.microsoft.com/office/drawing/2014/main" id="{035E989F-9149-4A0A-A472-363FD0439F7B}"/>
              </a:ext>
            </a:extLst>
          </p:cNvPr>
          <p:cNvSpPr txBox="1">
            <a:spLocks/>
          </p:cNvSpPr>
          <p:nvPr/>
        </p:nvSpPr>
        <p:spPr>
          <a:xfrm>
            <a:off x="588263" y="1901315"/>
            <a:ext cx="8967217"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rabicPeriod"/>
            </a:pPr>
            <a:r>
              <a:rPr lang="en-US" sz="2000" b="1" dirty="0"/>
              <a:t>Helpers</a:t>
            </a:r>
            <a:r>
              <a:rPr lang="en-US" sz="2000" dirty="0"/>
              <a:t>: used for keeping boiler plate code, such as converting time from 24hrs to 12hrs</a:t>
            </a:r>
          </a:p>
          <a:p>
            <a:pPr marL="457200" indent="-457200">
              <a:buAutoNum type="arabicPeriod"/>
            </a:pPr>
            <a:r>
              <a:rPr lang="en-US" sz="2000" b="1" dirty="0"/>
              <a:t>Services</a:t>
            </a:r>
            <a:r>
              <a:rPr lang="en-US" sz="2000" dirty="0"/>
              <a:t>: keeps the code for client functionality. For example, a Restaurant Service might contain service methods such as </a:t>
            </a:r>
            <a:r>
              <a:rPr lang="en-US" sz="2000" b="1" dirty="0"/>
              <a:t>orderFood</a:t>
            </a:r>
            <a:r>
              <a:rPr lang="en-US" sz="2000" dirty="0"/>
              <a:t> or </a:t>
            </a:r>
            <a:r>
              <a:rPr lang="en-US" sz="2000" b="1" dirty="0"/>
              <a:t>payCash</a:t>
            </a:r>
          </a:p>
        </p:txBody>
      </p:sp>
      <p:grpSp>
        <p:nvGrpSpPr>
          <p:cNvPr id="82" name="Group 81">
            <a:extLst>
              <a:ext uri="{FF2B5EF4-FFF2-40B4-BE49-F238E27FC236}">
                <a16:creationId xmlns:a16="http://schemas.microsoft.com/office/drawing/2014/main" id="{B5164680-E420-42F5-89EA-77B93AA17AD7}"/>
              </a:ext>
            </a:extLst>
          </p:cNvPr>
          <p:cNvGrpSpPr/>
          <p:nvPr/>
        </p:nvGrpSpPr>
        <p:grpSpPr>
          <a:xfrm>
            <a:off x="616224" y="3415318"/>
            <a:ext cx="5389861" cy="2759241"/>
            <a:chOff x="616224" y="3415318"/>
            <a:chExt cx="5389861" cy="2759241"/>
          </a:xfrm>
        </p:grpSpPr>
        <p:grpSp>
          <p:nvGrpSpPr>
            <p:cNvPr id="29" name="Group 28">
              <a:extLst>
                <a:ext uri="{FF2B5EF4-FFF2-40B4-BE49-F238E27FC236}">
                  <a16:creationId xmlns:a16="http://schemas.microsoft.com/office/drawing/2014/main" id="{224D02BF-0321-4938-B910-F8F832D15A0A}"/>
                </a:ext>
              </a:extLst>
            </p:cNvPr>
            <p:cNvGrpSpPr/>
            <p:nvPr/>
          </p:nvGrpSpPr>
          <p:grpSpPr>
            <a:xfrm>
              <a:off x="1136904" y="4978061"/>
              <a:ext cx="1097280" cy="472440"/>
              <a:chOff x="3840480" y="4028758"/>
              <a:chExt cx="1097280" cy="472440"/>
            </a:xfrm>
          </p:grpSpPr>
          <p:sp>
            <p:nvSpPr>
              <p:cNvPr id="30" name="Rectangle: Rounded Corners 29">
                <a:extLst>
                  <a:ext uri="{FF2B5EF4-FFF2-40B4-BE49-F238E27FC236}">
                    <a16:creationId xmlns:a16="http://schemas.microsoft.com/office/drawing/2014/main" id="{C6AD89DA-FFEC-4D1C-BB53-DAF5AFCCE6B0}"/>
                  </a:ext>
                </a:extLst>
              </p:cNvPr>
              <p:cNvSpPr/>
              <p:nvPr/>
            </p:nvSpPr>
            <p:spPr bwMode="auto">
              <a:xfrm>
                <a:off x="3840480" y="4028758"/>
                <a:ext cx="1097280" cy="47244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 Placeholder 2">
                <a:extLst>
                  <a:ext uri="{FF2B5EF4-FFF2-40B4-BE49-F238E27FC236}">
                    <a16:creationId xmlns:a16="http://schemas.microsoft.com/office/drawing/2014/main" id="{E1D4748F-DF04-44CC-92E7-658D658C3D76}"/>
                  </a:ext>
                </a:extLst>
              </p:cNvPr>
              <p:cNvSpPr txBox="1">
                <a:spLocks/>
              </p:cNvSpPr>
              <p:nvPr/>
            </p:nvSpPr>
            <p:spPr>
              <a:xfrm>
                <a:off x="3954780" y="4172645"/>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Controller</a:t>
                </a:r>
              </a:p>
            </p:txBody>
          </p:sp>
        </p:grpSp>
        <p:grpSp>
          <p:nvGrpSpPr>
            <p:cNvPr id="32" name="Group 31">
              <a:extLst>
                <a:ext uri="{FF2B5EF4-FFF2-40B4-BE49-F238E27FC236}">
                  <a16:creationId xmlns:a16="http://schemas.microsoft.com/office/drawing/2014/main" id="{18A70210-5872-43C3-8DC4-8C4164302D1C}"/>
                </a:ext>
              </a:extLst>
            </p:cNvPr>
            <p:cNvGrpSpPr/>
            <p:nvPr/>
          </p:nvGrpSpPr>
          <p:grpSpPr>
            <a:xfrm>
              <a:off x="1136905" y="3429000"/>
              <a:ext cx="1097280" cy="472440"/>
              <a:chOff x="5440680" y="3295036"/>
              <a:chExt cx="1097280" cy="472440"/>
            </a:xfrm>
          </p:grpSpPr>
          <p:sp>
            <p:nvSpPr>
              <p:cNvPr id="33" name="Rectangle: Rounded Corners 32">
                <a:extLst>
                  <a:ext uri="{FF2B5EF4-FFF2-40B4-BE49-F238E27FC236}">
                    <a16:creationId xmlns:a16="http://schemas.microsoft.com/office/drawing/2014/main" id="{D29264BB-7FB2-4F23-BD5E-F3CDE008295B}"/>
                  </a:ext>
                </a:extLst>
              </p:cNvPr>
              <p:cNvSpPr/>
              <p:nvPr/>
            </p:nvSpPr>
            <p:spPr bwMode="auto">
              <a:xfrm>
                <a:off x="5440680" y="3295036"/>
                <a:ext cx="1097280" cy="472440"/>
              </a:xfrm>
              <a:prstGeom prst="round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 Placeholder 2">
                <a:extLst>
                  <a:ext uri="{FF2B5EF4-FFF2-40B4-BE49-F238E27FC236}">
                    <a16:creationId xmlns:a16="http://schemas.microsoft.com/office/drawing/2014/main" id="{593C77DC-A256-48F3-8A09-77B2ACD31235}"/>
                  </a:ext>
                </a:extLst>
              </p:cNvPr>
              <p:cNvSpPr txBox="1">
                <a:spLocks/>
              </p:cNvSpPr>
              <p:nvPr/>
            </p:nvSpPr>
            <p:spPr>
              <a:xfrm>
                <a:off x="5554980" y="3421380"/>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Model</a:t>
                </a:r>
              </a:p>
            </p:txBody>
          </p:sp>
        </p:grpSp>
        <p:grpSp>
          <p:nvGrpSpPr>
            <p:cNvPr id="35" name="Group 34">
              <a:extLst>
                <a:ext uri="{FF2B5EF4-FFF2-40B4-BE49-F238E27FC236}">
                  <a16:creationId xmlns:a16="http://schemas.microsoft.com/office/drawing/2014/main" id="{0C2CC278-29A9-478D-82DE-30CC6C6715C8}"/>
                </a:ext>
              </a:extLst>
            </p:cNvPr>
            <p:cNvGrpSpPr/>
            <p:nvPr/>
          </p:nvGrpSpPr>
          <p:grpSpPr>
            <a:xfrm>
              <a:off x="2663550" y="4203531"/>
              <a:ext cx="1097280" cy="472440"/>
              <a:chOff x="5638800" y="4819332"/>
              <a:chExt cx="1097280" cy="472440"/>
            </a:xfrm>
          </p:grpSpPr>
          <p:sp>
            <p:nvSpPr>
              <p:cNvPr id="36" name="Rectangle: Rounded Corners 35">
                <a:extLst>
                  <a:ext uri="{FF2B5EF4-FFF2-40B4-BE49-F238E27FC236}">
                    <a16:creationId xmlns:a16="http://schemas.microsoft.com/office/drawing/2014/main" id="{3EA2E0A2-3FC7-4159-8413-505C514F378A}"/>
                  </a:ext>
                </a:extLst>
              </p:cNvPr>
              <p:cNvSpPr/>
              <p:nvPr/>
            </p:nvSpPr>
            <p:spPr bwMode="auto">
              <a:xfrm>
                <a:off x="5638800" y="4819332"/>
                <a:ext cx="1097280" cy="47244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2">
                <a:extLst>
                  <a:ext uri="{FF2B5EF4-FFF2-40B4-BE49-F238E27FC236}">
                    <a16:creationId xmlns:a16="http://schemas.microsoft.com/office/drawing/2014/main" id="{DF76BA4B-36F7-4722-B145-0989CCBE0895}"/>
                  </a:ext>
                </a:extLst>
              </p:cNvPr>
              <p:cNvSpPr txBox="1">
                <a:spLocks/>
              </p:cNvSpPr>
              <p:nvPr/>
            </p:nvSpPr>
            <p:spPr>
              <a:xfrm>
                <a:off x="5753100" y="4963219"/>
                <a:ext cx="868680"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View</a:t>
                </a:r>
              </a:p>
            </p:txBody>
          </p:sp>
        </p:grpSp>
        <p:grpSp>
          <p:nvGrpSpPr>
            <p:cNvPr id="38" name="Group 37">
              <a:extLst>
                <a:ext uri="{FF2B5EF4-FFF2-40B4-BE49-F238E27FC236}">
                  <a16:creationId xmlns:a16="http://schemas.microsoft.com/office/drawing/2014/main" id="{5396D5FC-EAC9-452F-9BE1-453DC215857B}"/>
                </a:ext>
              </a:extLst>
            </p:cNvPr>
            <p:cNvGrpSpPr/>
            <p:nvPr/>
          </p:nvGrpSpPr>
          <p:grpSpPr>
            <a:xfrm>
              <a:off x="5115538" y="3994477"/>
              <a:ext cx="890547" cy="890547"/>
              <a:chOff x="4815840" y="4029868"/>
              <a:chExt cx="890547" cy="890547"/>
            </a:xfrm>
          </p:grpSpPr>
          <p:sp>
            <p:nvSpPr>
              <p:cNvPr id="39" name="Oval 38">
                <a:extLst>
                  <a:ext uri="{FF2B5EF4-FFF2-40B4-BE49-F238E27FC236}">
                    <a16:creationId xmlns:a16="http://schemas.microsoft.com/office/drawing/2014/main" id="{1371E23A-3F93-4416-A465-92DAA399DADD}"/>
                  </a:ext>
                </a:extLst>
              </p:cNvPr>
              <p:cNvSpPr/>
              <p:nvPr/>
            </p:nvSpPr>
            <p:spPr bwMode="auto">
              <a:xfrm>
                <a:off x="4815840" y="4029868"/>
                <a:ext cx="890547" cy="890547"/>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 Placeholder 2">
                <a:extLst>
                  <a:ext uri="{FF2B5EF4-FFF2-40B4-BE49-F238E27FC236}">
                    <a16:creationId xmlns:a16="http://schemas.microsoft.com/office/drawing/2014/main" id="{3B473263-73FD-4363-97FE-6679EE96EBAA}"/>
                  </a:ext>
                </a:extLst>
              </p:cNvPr>
              <p:cNvSpPr txBox="1">
                <a:spLocks/>
              </p:cNvSpPr>
              <p:nvPr/>
            </p:nvSpPr>
            <p:spPr>
              <a:xfrm>
                <a:off x="4993428" y="4382808"/>
                <a:ext cx="535369"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User</a:t>
                </a:r>
              </a:p>
            </p:txBody>
          </p:sp>
        </p:grpSp>
        <p:cxnSp>
          <p:nvCxnSpPr>
            <p:cNvPr id="41" name="Connector: Elbow 40">
              <a:extLst>
                <a:ext uri="{FF2B5EF4-FFF2-40B4-BE49-F238E27FC236}">
                  <a16:creationId xmlns:a16="http://schemas.microsoft.com/office/drawing/2014/main" id="{41EF37C8-8AEF-4049-B1F6-BB292CD21757}"/>
                </a:ext>
              </a:extLst>
            </p:cNvPr>
            <p:cNvCxnSpPr>
              <a:cxnSpLocks/>
              <a:stCxn id="30" idx="1"/>
              <a:endCxn id="33" idx="1"/>
            </p:cNvCxnSpPr>
            <p:nvPr/>
          </p:nvCxnSpPr>
          <p:spPr>
            <a:xfrm rot="10800000" flipH="1">
              <a:off x="1136903" y="3665221"/>
              <a:ext cx="1" cy="1549061"/>
            </a:xfrm>
            <a:prstGeom prst="bentConnector3">
              <a:avLst>
                <a:gd name="adj1" fmla="val -2286000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5E69DC0-2AD9-43FF-BD38-83AD7900A04E}"/>
                </a:ext>
              </a:extLst>
            </p:cNvPr>
            <p:cNvCxnSpPr>
              <a:cxnSpLocks/>
              <a:stCxn id="33" idx="3"/>
              <a:endCxn id="36" idx="0"/>
            </p:cNvCxnSpPr>
            <p:nvPr/>
          </p:nvCxnSpPr>
          <p:spPr>
            <a:xfrm>
              <a:off x="2234185" y="3665220"/>
              <a:ext cx="978005" cy="53831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F57B003-BBB3-49A4-B6DE-C454BBE019B9}"/>
                </a:ext>
              </a:extLst>
            </p:cNvPr>
            <p:cNvCxnSpPr>
              <a:cxnSpLocks/>
              <a:stCxn id="36" idx="3"/>
              <a:endCxn id="39" idx="2"/>
            </p:cNvCxnSpPr>
            <p:nvPr/>
          </p:nvCxnSpPr>
          <p:spPr>
            <a:xfrm>
              <a:off x="3760830" y="4439751"/>
              <a:ext cx="135470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990CF521-0E64-44EE-93DB-BC31E0F7BFE8}"/>
                </a:ext>
              </a:extLst>
            </p:cNvPr>
            <p:cNvCxnSpPr>
              <a:cxnSpLocks/>
              <a:stCxn id="39" idx="4"/>
              <a:endCxn id="30" idx="3"/>
            </p:cNvCxnSpPr>
            <p:nvPr/>
          </p:nvCxnSpPr>
          <p:spPr>
            <a:xfrm rot="5400000">
              <a:off x="3732870" y="3386338"/>
              <a:ext cx="329257" cy="3326628"/>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17D4493-2C6C-4580-A531-A37F5E934D52}"/>
                </a:ext>
              </a:extLst>
            </p:cNvPr>
            <p:cNvSpPr txBox="1"/>
            <p:nvPr/>
          </p:nvSpPr>
          <p:spPr>
            <a:xfrm>
              <a:off x="2955813" y="5306614"/>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uses</a:t>
              </a:r>
            </a:p>
          </p:txBody>
        </p:sp>
        <p:sp>
          <p:nvSpPr>
            <p:cNvPr id="46" name="TextBox 45">
              <a:extLst>
                <a:ext uri="{FF2B5EF4-FFF2-40B4-BE49-F238E27FC236}">
                  <a16:creationId xmlns:a16="http://schemas.microsoft.com/office/drawing/2014/main" id="{DC35888C-DE4D-40E1-AD2C-F1691777B4D9}"/>
                </a:ext>
              </a:extLst>
            </p:cNvPr>
            <p:cNvSpPr txBox="1"/>
            <p:nvPr/>
          </p:nvSpPr>
          <p:spPr>
            <a:xfrm rot="16200000">
              <a:off x="-96460" y="4347417"/>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Manipulates</a:t>
              </a:r>
            </a:p>
          </p:txBody>
        </p:sp>
        <p:sp>
          <p:nvSpPr>
            <p:cNvPr id="47" name="TextBox 46">
              <a:extLst>
                <a:ext uri="{FF2B5EF4-FFF2-40B4-BE49-F238E27FC236}">
                  <a16:creationId xmlns:a16="http://schemas.microsoft.com/office/drawing/2014/main" id="{FF64F8DC-A0E6-4A58-BC20-F3327255F516}"/>
                </a:ext>
              </a:extLst>
            </p:cNvPr>
            <p:cNvSpPr txBox="1"/>
            <p:nvPr/>
          </p:nvSpPr>
          <p:spPr>
            <a:xfrm>
              <a:off x="1972833" y="3415318"/>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updates</a:t>
              </a:r>
            </a:p>
          </p:txBody>
        </p:sp>
        <p:sp>
          <p:nvSpPr>
            <p:cNvPr id="48" name="TextBox 47">
              <a:extLst>
                <a:ext uri="{FF2B5EF4-FFF2-40B4-BE49-F238E27FC236}">
                  <a16:creationId xmlns:a16="http://schemas.microsoft.com/office/drawing/2014/main" id="{FA93F3B4-7D38-4048-9093-EAC4D5B46394}"/>
                </a:ext>
              </a:extLst>
            </p:cNvPr>
            <p:cNvSpPr txBox="1"/>
            <p:nvPr/>
          </p:nvSpPr>
          <p:spPr>
            <a:xfrm>
              <a:off x="3633167" y="4183142"/>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sees</a:t>
              </a:r>
            </a:p>
          </p:txBody>
        </p:sp>
        <p:grpSp>
          <p:nvGrpSpPr>
            <p:cNvPr id="49" name="Group 48">
              <a:extLst>
                <a:ext uri="{FF2B5EF4-FFF2-40B4-BE49-F238E27FC236}">
                  <a16:creationId xmlns:a16="http://schemas.microsoft.com/office/drawing/2014/main" id="{CD781F3D-2DFC-47AD-8C0B-099C7B27FC03}"/>
                </a:ext>
              </a:extLst>
            </p:cNvPr>
            <p:cNvGrpSpPr/>
            <p:nvPr/>
          </p:nvGrpSpPr>
          <p:grpSpPr>
            <a:xfrm>
              <a:off x="708557" y="5800669"/>
              <a:ext cx="868387" cy="373889"/>
              <a:chOff x="5455921" y="3295035"/>
              <a:chExt cx="1097280" cy="472440"/>
            </a:xfrm>
            <a:solidFill>
              <a:srgbClr val="00B050"/>
            </a:solidFill>
          </p:grpSpPr>
          <p:sp>
            <p:nvSpPr>
              <p:cNvPr id="50" name="Rectangle: Rounded Corners 49">
                <a:extLst>
                  <a:ext uri="{FF2B5EF4-FFF2-40B4-BE49-F238E27FC236}">
                    <a16:creationId xmlns:a16="http://schemas.microsoft.com/office/drawing/2014/main" id="{4B0A0E8A-E052-4BC1-B9B3-03A50CE130C2}"/>
                  </a:ext>
                </a:extLst>
              </p:cNvPr>
              <p:cNvSpPr/>
              <p:nvPr/>
            </p:nvSpPr>
            <p:spPr bwMode="auto">
              <a:xfrm>
                <a:off x="5455921" y="3295035"/>
                <a:ext cx="1097280" cy="47244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 Placeholder 2">
                <a:extLst>
                  <a:ext uri="{FF2B5EF4-FFF2-40B4-BE49-F238E27FC236}">
                    <a16:creationId xmlns:a16="http://schemas.microsoft.com/office/drawing/2014/main" id="{F3E5A02F-DDB6-40C7-8677-F71DC489EC0F}"/>
                  </a:ext>
                </a:extLst>
              </p:cNvPr>
              <p:cNvSpPr txBox="1">
                <a:spLocks/>
              </p:cNvSpPr>
              <p:nvPr/>
            </p:nvSpPr>
            <p:spPr>
              <a:xfrm>
                <a:off x="5554980" y="3421380"/>
                <a:ext cx="868680" cy="184666"/>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Helper</a:t>
                </a:r>
              </a:p>
            </p:txBody>
          </p:sp>
        </p:grpSp>
        <p:grpSp>
          <p:nvGrpSpPr>
            <p:cNvPr id="58" name="Group 57">
              <a:extLst>
                <a:ext uri="{FF2B5EF4-FFF2-40B4-BE49-F238E27FC236}">
                  <a16:creationId xmlns:a16="http://schemas.microsoft.com/office/drawing/2014/main" id="{065F7F8E-28C3-4C62-89A3-8F8D5C7F816A}"/>
                </a:ext>
              </a:extLst>
            </p:cNvPr>
            <p:cNvGrpSpPr/>
            <p:nvPr/>
          </p:nvGrpSpPr>
          <p:grpSpPr>
            <a:xfrm>
              <a:off x="1953847" y="5800670"/>
              <a:ext cx="868387" cy="373889"/>
              <a:chOff x="5440680" y="3295036"/>
              <a:chExt cx="1097280" cy="472440"/>
            </a:xfrm>
            <a:solidFill>
              <a:srgbClr val="7030A0"/>
            </a:solidFill>
          </p:grpSpPr>
          <p:sp>
            <p:nvSpPr>
              <p:cNvPr id="59" name="Rectangle: Rounded Corners 58">
                <a:extLst>
                  <a:ext uri="{FF2B5EF4-FFF2-40B4-BE49-F238E27FC236}">
                    <a16:creationId xmlns:a16="http://schemas.microsoft.com/office/drawing/2014/main" id="{6B893383-710E-483C-90EA-0EFF801AD8B1}"/>
                  </a:ext>
                </a:extLst>
              </p:cNvPr>
              <p:cNvSpPr/>
              <p:nvPr/>
            </p:nvSpPr>
            <p:spPr bwMode="auto">
              <a:xfrm>
                <a:off x="5440680" y="3295036"/>
                <a:ext cx="1097280" cy="47244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 Placeholder 2">
                <a:extLst>
                  <a:ext uri="{FF2B5EF4-FFF2-40B4-BE49-F238E27FC236}">
                    <a16:creationId xmlns:a16="http://schemas.microsoft.com/office/drawing/2014/main" id="{90DA7A38-A502-45F1-8448-06394C219FB4}"/>
                  </a:ext>
                </a:extLst>
              </p:cNvPr>
              <p:cNvSpPr txBox="1">
                <a:spLocks/>
              </p:cNvSpPr>
              <p:nvPr/>
            </p:nvSpPr>
            <p:spPr>
              <a:xfrm>
                <a:off x="5554980" y="3421380"/>
                <a:ext cx="868680" cy="233341"/>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Service</a:t>
                </a:r>
              </a:p>
            </p:txBody>
          </p:sp>
        </p:grpSp>
        <p:grpSp>
          <p:nvGrpSpPr>
            <p:cNvPr id="61" name="Group 60">
              <a:extLst>
                <a:ext uri="{FF2B5EF4-FFF2-40B4-BE49-F238E27FC236}">
                  <a16:creationId xmlns:a16="http://schemas.microsoft.com/office/drawing/2014/main" id="{0210D418-FE85-493B-8FC2-B22E704C7B2A}"/>
                </a:ext>
              </a:extLst>
            </p:cNvPr>
            <p:cNvGrpSpPr/>
            <p:nvPr/>
          </p:nvGrpSpPr>
          <p:grpSpPr>
            <a:xfrm>
              <a:off x="3199136" y="5800668"/>
              <a:ext cx="868387" cy="373889"/>
              <a:chOff x="5440680" y="3295036"/>
              <a:chExt cx="1097280" cy="472440"/>
            </a:xfrm>
            <a:solidFill>
              <a:srgbClr val="2F2F2F"/>
            </a:solidFill>
          </p:grpSpPr>
          <p:sp>
            <p:nvSpPr>
              <p:cNvPr id="62" name="Rectangle: Rounded Corners 61">
                <a:extLst>
                  <a:ext uri="{FF2B5EF4-FFF2-40B4-BE49-F238E27FC236}">
                    <a16:creationId xmlns:a16="http://schemas.microsoft.com/office/drawing/2014/main" id="{13EC3699-03C8-43E9-B76C-7BBCD4022EFD}"/>
                  </a:ext>
                </a:extLst>
              </p:cNvPr>
              <p:cNvSpPr/>
              <p:nvPr/>
            </p:nvSpPr>
            <p:spPr bwMode="auto">
              <a:xfrm>
                <a:off x="5440680" y="3295036"/>
                <a:ext cx="1097280" cy="472440"/>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 Placeholder 2">
                <a:extLst>
                  <a:ext uri="{FF2B5EF4-FFF2-40B4-BE49-F238E27FC236}">
                    <a16:creationId xmlns:a16="http://schemas.microsoft.com/office/drawing/2014/main" id="{6458BAAE-3CDD-4A76-AD72-87BE29E60019}"/>
                  </a:ext>
                </a:extLst>
              </p:cNvPr>
              <p:cNvSpPr txBox="1">
                <a:spLocks/>
              </p:cNvSpPr>
              <p:nvPr/>
            </p:nvSpPr>
            <p:spPr>
              <a:xfrm>
                <a:off x="5554980" y="3421380"/>
                <a:ext cx="868680" cy="233341"/>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t>Database</a:t>
                </a:r>
              </a:p>
            </p:txBody>
          </p:sp>
        </p:grpSp>
        <p:cxnSp>
          <p:nvCxnSpPr>
            <p:cNvPr id="64" name="Connector: Elbow 63">
              <a:extLst>
                <a:ext uri="{FF2B5EF4-FFF2-40B4-BE49-F238E27FC236}">
                  <a16:creationId xmlns:a16="http://schemas.microsoft.com/office/drawing/2014/main" id="{C1865F9C-B61A-4E14-BF97-D35A9C1932DE}"/>
                </a:ext>
              </a:extLst>
            </p:cNvPr>
            <p:cNvCxnSpPr>
              <a:cxnSpLocks/>
              <a:stCxn id="30" idx="2"/>
              <a:endCxn id="50" idx="0"/>
            </p:cNvCxnSpPr>
            <p:nvPr/>
          </p:nvCxnSpPr>
          <p:spPr>
            <a:xfrm rot="5400000">
              <a:off x="1239064" y="5354189"/>
              <a:ext cx="350168" cy="542793"/>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72857DC2-AD1D-4224-B742-1C6C49939C34}"/>
                </a:ext>
              </a:extLst>
            </p:cNvPr>
            <p:cNvCxnSpPr>
              <a:cxnSpLocks/>
              <a:stCxn id="30" idx="2"/>
              <a:endCxn id="59" idx="0"/>
            </p:cNvCxnSpPr>
            <p:nvPr/>
          </p:nvCxnSpPr>
          <p:spPr>
            <a:xfrm rot="16200000" flipH="1">
              <a:off x="1861708" y="5274336"/>
              <a:ext cx="350169" cy="702497"/>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E8BB9F09-58B8-4D24-BA4A-1401373D8728}"/>
                </a:ext>
              </a:extLst>
            </p:cNvPr>
            <p:cNvCxnSpPr>
              <a:cxnSpLocks/>
              <a:stCxn id="59" idx="1"/>
              <a:endCxn id="50" idx="3"/>
            </p:cNvCxnSpPr>
            <p:nvPr/>
          </p:nvCxnSpPr>
          <p:spPr>
            <a:xfrm rot="10800000">
              <a:off x="1576945" y="5987615"/>
              <a:ext cx="376903" cy="1"/>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363189B3-B9E0-40A8-A058-0BD34B0236DD}"/>
                </a:ext>
              </a:extLst>
            </p:cNvPr>
            <p:cNvCxnSpPr>
              <a:stCxn id="59" idx="3"/>
              <a:endCxn id="62" idx="1"/>
            </p:cNvCxnSpPr>
            <p:nvPr/>
          </p:nvCxnSpPr>
          <p:spPr>
            <a:xfrm flipV="1">
              <a:off x="2822234" y="5987613"/>
              <a:ext cx="376902" cy="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8566377"/>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136" y="1985399"/>
            <a:ext cx="4748784" cy="997196"/>
          </a:xfrm>
        </p:spPr>
        <p:txBody>
          <a:bodyPr/>
          <a:lstStyle/>
          <a:p>
            <a:r>
              <a:rPr lang="en-US" dirty="0"/>
              <a:t>Creating a .NET project from template</a:t>
            </a:r>
          </a:p>
        </p:txBody>
      </p:sp>
      <p:sp>
        <p:nvSpPr>
          <p:cNvPr id="7" name="Text Placeholder 5">
            <a:extLst>
              <a:ext uri="{FF2B5EF4-FFF2-40B4-BE49-F238E27FC236}">
                <a16:creationId xmlns:a16="http://schemas.microsoft.com/office/drawing/2014/main" id="{208E64AA-2F84-47DD-9AEC-ADC413702E1B}"/>
              </a:ext>
            </a:extLst>
          </p:cNvPr>
          <p:cNvSpPr txBox="1">
            <a:spLocks/>
          </p:cNvSpPr>
          <p:nvPr/>
        </p:nvSpPr>
        <p:spPr>
          <a:xfrm>
            <a:off x="707136" y="3272155"/>
            <a:ext cx="4017264"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Consolas" panose="020B0609020204030204" pitchFamily="49" charset="0"/>
              </a:rPr>
              <a:t>$ dotnet new react</a:t>
            </a:r>
          </a:p>
        </p:txBody>
      </p:sp>
    </p:spTree>
    <p:extLst>
      <p:ext uri="{BB962C8B-B14F-4D97-AF65-F5344CB8AC3E}">
        <p14:creationId xmlns:p14="http://schemas.microsoft.com/office/powerpoint/2010/main" val="1898711771"/>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Anatomy of a Request</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178510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tx1"/>
                </a:solidFill>
              </a:rPr>
              <a:t>A request is made up of 4 things:</a:t>
            </a:r>
          </a:p>
          <a:p>
            <a:pPr marL="457200" indent="-457200">
              <a:buAutoNum type="arabicPeriod"/>
            </a:pPr>
            <a:r>
              <a:rPr lang="en-US" sz="2000" dirty="0">
                <a:solidFill>
                  <a:schemeClr val="tx1"/>
                </a:solidFill>
              </a:rPr>
              <a:t>The endpoint</a:t>
            </a:r>
          </a:p>
          <a:p>
            <a:pPr marL="457200" indent="-457200">
              <a:buAutoNum type="arabicPeriod"/>
            </a:pPr>
            <a:r>
              <a:rPr lang="en-US" sz="2000" dirty="0">
                <a:solidFill>
                  <a:schemeClr val="tx1"/>
                </a:solidFill>
              </a:rPr>
              <a:t>The method</a:t>
            </a:r>
          </a:p>
          <a:p>
            <a:pPr marL="457200" indent="-457200">
              <a:buAutoNum type="arabicPeriod"/>
            </a:pPr>
            <a:r>
              <a:rPr lang="en-US" sz="2000" dirty="0">
                <a:solidFill>
                  <a:schemeClr val="tx1"/>
                </a:solidFill>
              </a:rPr>
              <a:t>The headers</a:t>
            </a:r>
          </a:p>
          <a:p>
            <a:pPr marL="457200" indent="-457200">
              <a:buAutoNum type="arabicPeriod"/>
            </a:pPr>
            <a:r>
              <a:rPr lang="en-US" sz="2000" dirty="0">
                <a:solidFill>
                  <a:schemeClr val="tx1"/>
                </a:solidFill>
              </a:rPr>
              <a:t>The data (or body) </a:t>
            </a:r>
          </a:p>
        </p:txBody>
      </p:sp>
      <p:sp>
        <p:nvSpPr>
          <p:cNvPr id="7" name="Text Placeholder 5">
            <a:extLst>
              <a:ext uri="{FF2B5EF4-FFF2-40B4-BE49-F238E27FC236}">
                <a16:creationId xmlns:a16="http://schemas.microsoft.com/office/drawing/2014/main" id="{A404AC13-50EF-4CCE-8B98-DD5B74784BEF}"/>
              </a:ext>
            </a:extLst>
          </p:cNvPr>
          <p:cNvSpPr txBox="1">
            <a:spLocks/>
          </p:cNvSpPr>
          <p:nvPr/>
        </p:nvSpPr>
        <p:spPr>
          <a:xfrm>
            <a:off x="740662" y="3429000"/>
            <a:ext cx="8235697"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tx1"/>
                </a:solidFill>
              </a:rPr>
              <a:t>Consider the following URL:</a:t>
            </a:r>
          </a:p>
          <a:p>
            <a:r>
              <a:rPr lang="en-US" sz="1500" dirty="0">
                <a:solidFill>
                  <a:schemeClr val="tx1"/>
                </a:solidFill>
                <a:latin typeface="Consolas" panose="020B0609020204030204" pitchFamily="49" charset="0"/>
              </a:rPr>
              <a:t>https://api.github.com/users/propo41/repos</a:t>
            </a:r>
          </a:p>
          <a:p>
            <a:endParaRPr lang="en-US" sz="1500" dirty="0">
              <a:solidFill>
                <a:schemeClr val="tx1"/>
              </a:solidFill>
              <a:latin typeface="Consolas" panose="020B0609020204030204" pitchFamily="49" charset="0"/>
            </a:endParaRPr>
          </a:p>
        </p:txBody>
      </p:sp>
      <p:sp>
        <p:nvSpPr>
          <p:cNvPr id="8" name="Text Placeholder 5">
            <a:extLst>
              <a:ext uri="{FF2B5EF4-FFF2-40B4-BE49-F238E27FC236}">
                <a16:creationId xmlns:a16="http://schemas.microsoft.com/office/drawing/2014/main" id="{BE1C499E-BEE0-4512-8CEE-AE31B020AC6C}"/>
              </a:ext>
            </a:extLst>
          </p:cNvPr>
          <p:cNvSpPr txBox="1">
            <a:spLocks/>
          </p:cNvSpPr>
          <p:nvPr/>
        </p:nvSpPr>
        <p:spPr>
          <a:xfrm>
            <a:off x="740662" y="4712731"/>
            <a:ext cx="8235697" cy="67710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solidFill>
                  <a:schemeClr val="tx1"/>
                </a:solidFill>
                <a:latin typeface="Consolas" panose="020B0609020204030204" pitchFamily="49" charset="0"/>
              </a:rPr>
              <a:t>https://api.github.com </a:t>
            </a:r>
            <a:r>
              <a:rPr lang="en-US" sz="2000" dirty="0">
                <a:solidFill>
                  <a:schemeClr val="tx1"/>
                </a:solidFill>
              </a:rPr>
              <a:t>-&gt; this is the root endpoint</a:t>
            </a:r>
          </a:p>
          <a:p>
            <a:r>
              <a:rPr lang="en-US" sz="1500" dirty="0">
                <a:solidFill>
                  <a:schemeClr val="tx1"/>
                </a:solidFill>
                <a:latin typeface="Consolas" panose="020B0609020204030204" pitchFamily="49" charset="0"/>
              </a:rPr>
              <a:t>/users/propo41/repos </a:t>
            </a:r>
            <a:r>
              <a:rPr lang="en-US" sz="2000" dirty="0">
                <a:solidFill>
                  <a:schemeClr val="tx1"/>
                </a:solidFill>
              </a:rPr>
              <a:t>-&gt; this is the path</a:t>
            </a:r>
          </a:p>
        </p:txBody>
      </p:sp>
      <p:sp>
        <p:nvSpPr>
          <p:cNvPr id="11" name="TextBox 10">
            <a:extLst>
              <a:ext uri="{FF2B5EF4-FFF2-40B4-BE49-F238E27FC236}">
                <a16:creationId xmlns:a16="http://schemas.microsoft.com/office/drawing/2014/main" id="{C32952B3-789B-4F16-8560-7969334944B3}"/>
              </a:ext>
            </a:extLst>
          </p:cNvPr>
          <p:cNvSpPr txBox="1"/>
          <p:nvPr/>
        </p:nvSpPr>
        <p:spPr>
          <a:xfrm>
            <a:off x="655204" y="4343399"/>
            <a:ext cx="6734086" cy="369332"/>
          </a:xfrm>
          <a:prstGeom prst="rect">
            <a:avLst/>
          </a:prstGeom>
          <a:noFill/>
        </p:spPr>
        <p:txBody>
          <a:bodyPr wrap="square">
            <a:spAutoFit/>
          </a:bodyPr>
          <a:lstStyle/>
          <a:p>
            <a:r>
              <a:rPr lang="en-US" sz="1800" dirty="0">
                <a:solidFill>
                  <a:schemeClr val="tx1"/>
                </a:solidFill>
              </a:rPr>
              <a:t>Here,</a:t>
            </a:r>
          </a:p>
        </p:txBody>
      </p:sp>
    </p:spTree>
    <p:extLst>
      <p:ext uri="{BB962C8B-B14F-4D97-AF65-F5344CB8AC3E}">
        <p14:creationId xmlns:p14="http://schemas.microsoft.com/office/powerpoint/2010/main" val="268249212"/>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70"/>
            <a:ext cx="4968590" cy="307777"/>
          </a:xfrm>
        </p:spPr>
        <p:txBody>
          <a:bodyPr/>
          <a:lstStyle/>
          <a:p>
            <a:pPr marL="457200" indent="-457200">
              <a:buFont typeface="Arial" panose="020B0604020202020204" pitchFamily="34" charset="0"/>
              <a:buChar char="•"/>
            </a:pPr>
            <a:r>
              <a:rPr lang="en-US" sz="2000" dirty="0"/>
              <a:t>A long piece of wire connecting our computers across the world</a:t>
            </a:r>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90" y="3236224"/>
            <a:ext cx="1095685" cy="109568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1682075" y="3716954"/>
            <a:ext cx="3338818" cy="6711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picture containing text, electronics, display&#10;&#10;Description automatically generated">
            <a:extLst>
              <a:ext uri="{FF2B5EF4-FFF2-40B4-BE49-F238E27FC236}">
                <a16:creationId xmlns:a16="http://schemas.microsoft.com/office/drawing/2014/main" id="{16A58768-B85D-42EC-B5B3-002DE665B41A}"/>
              </a:ext>
            </a:extLst>
          </p:cNvPr>
          <p:cNvPicPr>
            <a:picLocks noChangeAspect="1"/>
          </p:cNvPicPr>
          <p:nvPr/>
        </p:nvPicPr>
        <p:blipFill>
          <a:blip r:embed="rId3"/>
          <a:stretch>
            <a:fillRect/>
          </a:stretch>
        </p:blipFill>
        <p:spPr>
          <a:xfrm>
            <a:off x="5020893" y="3236224"/>
            <a:ext cx="1095685" cy="1095685"/>
          </a:xfrm>
          <a:prstGeom prst="rect">
            <a:avLst/>
          </a:prstGeom>
        </p:spPr>
      </p:pic>
      <p:pic>
        <p:nvPicPr>
          <p:cNvPr id="8" name="Picture 7" descr="A picture containing text, electronics, display&#10;&#10;Description automatically generated">
            <a:extLst>
              <a:ext uri="{FF2B5EF4-FFF2-40B4-BE49-F238E27FC236}">
                <a16:creationId xmlns:a16="http://schemas.microsoft.com/office/drawing/2014/main" id="{6FAA9C45-0332-442A-94AC-46F2B2BF24E8}"/>
              </a:ext>
            </a:extLst>
          </p:cNvPr>
          <p:cNvPicPr>
            <a:picLocks noChangeAspect="1"/>
          </p:cNvPicPr>
          <p:nvPr/>
        </p:nvPicPr>
        <p:blipFill>
          <a:blip r:embed="rId3"/>
          <a:stretch>
            <a:fillRect/>
          </a:stretch>
        </p:blipFill>
        <p:spPr>
          <a:xfrm>
            <a:off x="9455396" y="3236223"/>
            <a:ext cx="1095685" cy="1095685"/>
          </a:xfrm>
          <a:prstGeom prst="rect">
            <a:avLst/>
          </a:prstGeom>
        </p:spPr>
      </p:pic>
      <p:sp>
        <p:nvSpPr>
          <p:cNvPr id="9" name="Rectangle 8">
            <a:extLst>
              <a:ext uri="{FF2B5EF4-FFF2-40B4-BE49-F238E27FC236}">
                <a16:creationId xmlns:a16="http://schemas.microsoft.com/office/drawing/2014/main" id="{9CC8F9C4-C212-4F59-9CFC-1A8624B5A4C5}"/>
              </a:ext>
            </a:extLst>
          </p:cNvPr>
          <p:cNvSpPr/>
          <p:nvPr/>
        </p:nvSpPr>
        <p:spPr bwMode="auto">
          <a:xfrm>
            <a:off x="6116578" y="3683398"/>
            <a:ext cx="3338818" cy="6711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Anatomy of a Request</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tx1"/>
                </a:solidFill>
              </a:rPr>
              <a:t>The Method</a:t>
            </a:r>
          </a:p>
          <a:p>
            <a:r>
              <a:rPr lang="en-US" sz="2000" dirty="0">
                <a:solidFill>
                  <a:schemeClr val="tx1"/>
                </a:solidFill>
              </a:rPr>
              <a:t>It is the type of request you send to the server. Some of them are:</a:t>
            </a:r>
          </a:p>
          <a:p>
            <a:pPr marL="342900" indent="-342900">
              <a:buFont typeface="Arial" panose="020B0604020202020204" pitchFamily="34" charset="0"/>
              <a:buChar char="•"/>
            </a:pPr>
            <a:r>
              <a:rPr lang="en-US" sz="2000" dirty="0">
                <a:solidFill>
                  <a:schemeClr val="tx1"/>
                </a:solidFill>
              </a:rPr>
              <a:t>GET: used to get a resource from a server</a:t>
            </a:r>
          </a:p>
          <a:p>
            <a:pPr marL="342900" indent="-342900">
              <a:buFont typeface="Arial" panose="020B0604020202020204" pitchFamily="34" charset="0"/>
              <a:buChar char="•"/>
            </a:pPr>
            <a:r>
              <a:rPr lang="en-US" sz="2000" dirty="0">
                <a:solidFill>
                  <a:schemeClr val="tx1"/>
                </a:solidFill>
              </a:rPr>
              <a:t>POST: used to create a new resource</a:t>
            </a:r>
          </a:p>
          <a:p>
            <a:pPr marL="342900" indent="-342900">
              <a:buFont typeface="Arial" panose="020B0604020202020204" pitchFamily="34" charset="0"/>
              <a:buChar char="•"/>
            </a:pPr>
            <a:r>
              <a:rPr lang="en-US" sz="2000" dirty="0">
                <a:solidFill>
                  <a:schemeClr val="tx1"/>
                </a:solidFill>
              </a:rPr>
              <a:t>PUT: used to update a resource</a:t>
            </a:r>
          </a:p>
          <a:p>
            <a:pPr marL="342900" indent="-342900">
              <a:buFont typeface="Arial" panose="020B0604020202020204" pitchFamily="34" charset="0"/>
              <a:buChar char="•"/>
            </a:pPr>
            <a:r>
              <a:rPr lang="en-US" sz="2000" dirty="0">
                <a:solidFill>
                  <a:schemeClr val="tx1"/>
                </a:solidFill>
              </a:rPr>
              <a:t>DELETE: used to delete a resource from a server</a:t>
            </a:r>
          </a:p>
        </p:txBody>
      </p:sp>
      <p:sp>
        <p:nvSpPr>
          <p:cNvPr id="9" name="Text Placeholder 5">
            <a:extLst>
              <a:ext uri="{FF2B5EF4-FFF2-40B4-BE49-F238E27FC236}">
                <a16:creationId xmlns:a16="http://schemas.microsoft.com/office/drawing/2014/main" id="{3F1D6397-962C-4632-87C4-A1D0DCA661CE}"/>
              </a:ext>
            </a:extLst>
          </p:cNvPr>
          <p:cNvSpPr txBox="1">
            <a:spLocks/>
          </p:cNvSpPr>
          <p:nvPr/>
        </p:nvSpPr>
        <p:spPr>
          <a:xfrm>
            <a:off x="740662" y="3897536"/>
            <a:ext cx="8235697" cy="270843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tx1"/>
                </a:solidFill>
              </a:rPr>
              <a:t>Headers</a:t>
            </a:r>
          </a:p>
          <a:p>
            <a:r>
              <a:rPr lang="en-US" sz="2000" dirty="0">
                <a:solidFill>
                  <a:schemeClr val="tx1"/>
                </a:solidFill>
              </a:rPr>
              <a:t>Headers are used to provide information to both the client and server, such as for authorizing a request to a server, or providing information for the body content. </a:t>
            </a:r>
          </a:p>
          <a:p>
            <a:r>
              <a:rPr lang="en-US" sz="2000" dirty="0">
                <a:solidFill>
                  <a:schemeClr val="tx1"/>
                </a:solidFill>
              </a:rPr>
              <a:t>Headers are property-value pairs that are separated by a colon, for example: </a:t>
            </a:r>
            <a:r>
              <a:rPr lang="en-US" sz="1500" dirty="0">
                <a:solidFill>
                  <a:srgbClr val="00B050"/>
                </a:solidFill>
                <a:latin typeface="Consolas" panose="020B0609020204030204" pitchFamily="49" charset="0"/>
              </a:rPr>
              <a:t>"Content-Type: application/json"</a:t>
            </a:r>
          </a:p>
          <a:p>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1092627895"/>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Anatomy of a Request</a:t>
            </a:r>
          </a:p>
        </p:txBody>
      </p:sp>
      <p:sp>
        <p:nvSpPr>
          <p:cNvPr id="10" name="Text Placeholder 5">
            <a:extLst>
              <a:ext uri="{FF2B5EF4-FFF2-40B4-BE49-F238E27FC236}">
                <a16:creationId xmlns:a16="http://schemas.microsoft.com/office/drawing/2014/main" id="{293F7064-B295-43AE-8745-C95CA761D127}"/>
              </a:ext>
            </a:extLst>
          </p:cNvPr>
          <p:cNvSpPr txBox="1">
            <a:spLocks/>
          </p:cNvSpPr>
          <p:nvPr/>
        </p:nvSpPr>
        <p:spPr>
          <a:xfrm>
            <a:off x="740663" y="1463409"/>
            <a:ext cx="8235697" cy="10464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tx1"/>
                </a:solidFill>
              </a:rPr>
              <a:t>The Body</a:t>
            </a:r>
          </a:p>
          <a:p>
            <a:r>
              <a:rPr lang="en-US" sz="2000" dirty="0">
                <a:solidFill>
                  <a:schemeClr val="tx1"/>
                </a:solidFill>
              </a:rPr>
              <a:t>The body contains the information you want to send to the server.</a:t>
            </a:r>
          </a:p>
          <a:p>
            <a:r>
              <a:rPr lang="en-US" sz="2000" dirty="0">
                <a:solidFill>
                  <a:schemeClr val="tx1"/>
                </a:solidFill>
              </a:rPr>
              <a:t>This is only used with </a:t>
            </a:r>
            <a:r>
              <a:rPr lang="en-US" sz="2000" b="1" dirty="0">
                <a:solidFill>
                  <a:schemeClr val="tx1"/>
                </a:solidFill>
              </a:rPr>
              <a:t>POST</a:t>
            </a:r>
            <a:r>
              <a:rPr lang="en-US" sz="2000" dirty="0">
                <a:solidFill>
                  <a:schemeClr val="tx1"/>
                </a:solidFill>
              </a:rPr>
              <a:t>, </a:t>
            </a:r>
            <a:r>
              <a:rPr lang="en-US" sz="2000" b="1" dirty="0">
                <a:solidFill>
                  <a:schemeClr val="tx1"/>
                </a:solidFill>
              </a:rPr>
              <a:t>PUT</a:t>
            </a:r>
            <a:r>
              <a:rPr lang="en-US" sz="2000" dirty="0">
                <a:solidFill>
                  <a:schemeClr val="tx1"/>
                </a:solidFill>
              </a:rPr>
              <a:t>, </a:t>
            </a:r>
            <a:r>
              <a:rPr lang="en-US" sz="2000" b="1" dirty="0">
                <a:solidFill>
                  <a:schemeClr val="tx1"/>
                </a:solidFill>
              </a:rPr>
              <a:t>PATCH</a:t>
            </a:r>
            <a:r>
              <a:rPr lang="en-US" sz="2000" dirty="0">
                <a:solidFill>
                  <a:schemeClr val="tx1"/>
                </a:solidFill>
              </a:rPr>
              <a:t> or </a:t>
            </a:r>
            <a:r>
              <a:rPr lang="en-US" sz="2000" b="1" dirty="0">
                <a:solidFill>
                  <a:schemeClr val="tx1"/>
                </a:solidFill>
              </a:rPr>
              <a:t>DELETE</a:t>
            </a:r>
            <a:r>
              <a:rPr lang="en-US" sz="2000" dirty="0">
                <a:solidFill>
                  <a:schemeClr val="tx1"/>
                </a:solidFill>
              </a:rPr>
              <a:t> requests.</a:t>
            </a:r>
          </a:p>
        </p:txBody>
      </p:sp>
    </p:spTree>
    <p:extLst>
      <p:ext uri="{BB962C8B-B14F-4D97-AF65-F5344CB8AC3E}">
        <p14:creationId xmlns:p14="http://schemas.microsoft.com/office/powerpoint/2010/main" val="1873876065"/>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Databases</a:t>
            </a:r>
            <a:endParaRPr lang="en-US" sz="2000" dirty="0"/>
          </a:p>
        </p:txBody>
      </p:sp>
      <p:sp>
        <p:nvSpPr>
          <p:cNvPr id="3" name="Text Placeholder 2"/>
          <p:cNvSpPr>
            <a:spLocks noGrp="1"/>
          </p:cNvSpPr>
          <p:nvPr>
            <p:ph type="body" sz="quarter" idx="10"/>
          </p:nvPr>
        </p:nvSpPr>
        <p:spPr>
          <a:xfrm>
            <a:off x="592391" y="1512888"/>
            <a:ext cx="11018520" cy="3262432"/>
          </a:xfrm>
        </p:spPr>
        <p:txBody>
          <a:bodyPr/>
          <a:lstStyle/>
          <a:p>
            <a:r>
              <a:rPr lang="en-US" sz="2000" dirty="0"/>
              <a:t>Database is data stored in a computer, typically in a hosted server.</a:t>
            </a:r>
          </a:p>
          <a:p>
            <a:r>
              <a:rPr lang="en-US" sz="2000" dirty="0"/>
              <a:t>There are different types of databases, with the most common ones be:</a:t>
            </a:r>
          </a:p>
          <a:p>
            <a:pPr marL="457200" indent="-457200">
              <a:buAutoNum type="arabicPeriod"/>
            </a:pPr>
            <a:r>
              <a:rPr lang="en-US" sz="2000" dirty="0"/>
              <a:t>SQL Databases</a:t>
            </a:r>
          </a:p>
          <a:p>
            <a:pPr marL="457200" indent="-457200">
              <a:buAutoNum type="arabicPeriod"/>
            </a:pPr>
            <a:r>
              <a:rPr lang="en-US" sz="2000" dirty="0"/>
              <a:t>NoSQL Databases</a:t>
            </a:r>
          </a:p>
          <a:p>
            <a:endParaRPr lang="en-US" sz="2000" dirty="0"/>
          </a:p>
          <a:p>
            <a:r>
              <a:rPr lang="en-US" sz="2000" dirty="0"/>
              <a:t>Some popular NoSQL database platforms are:</a:t>
            </a:r>
          </a:p>
          <a:p>
            <a:pPr marL="457200" indent="-457200">
              <a:buAutoNum type="arabicPeriod"/>
            </a:pPr>
            <a:r>
              <a:rPr lang="en-US" sz="2000" dirty="0"/>
              <a:t>Firebase</a:t>
            </a:r>
          </a:p>
          <a:p>
            <a:pPr marL="457200" indent="-457200">
              <a:buAutoNum type="arabicPeriod"/>
            </a:pPr>
            <a:r>
              <a:rPr lang="en-US" sz="2000" dirty="0"/>
              <a:t>MongoDB</a:t>
            </a:r>
          </a:p>
          <a:p>
            <a:pPr marL="457200" indent="-457200">
              <a:buAutoNum type="arabicPeriod"/>
            </a:pPr>
            <a:r>
              <a:rPr lang="en-US" sz="2000" dirty="0"/>
              <a:t>DynamoDB</a:t>
            </a:r>
          </a:p>
        </p:txBody>
      </p:sp>
    </p:spTree>
    <p:extLst>
      <p:ext uri="{BB962C8B-B14F-4D97-AF65-F5344CB8AC3E}">
        <p14:creationId xmlns:p14="http://schemas.microsoft.com/office/powerpoint/2010/main" val="2432341672"/>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MongoDB</a:t>
            </a:r>
            <a:endParaRPr lang="en-US" sz="2000" dirty="0"/>
          </a:p>
        </p:txBody>
      </p:sp>
      <p:sp>
        <p:nvSpPr>
          <p:cNvPr id="3" name="Text Placeholder 2"/>
          <p:cNvSpPr>
            <a:spLocks noGrp="1"/>
          </p:cNvSpPr>
          <p:nvPr>
            <p:ph type="body" sz="quarter" idx="10"/>
          </p:nvPr>
        </p:nvSpPr>
        <p:spPr>
          <a:xfrm>
            <a:off x="592391" y="1512888"/>
            <a:ext cx="11018520" cy="1046440"/>
          </a:xfrm>
        </p:spPr>
        <p:txBody>
          <a:bodyPr/>
          <a:lstStyle/>
          <a:p>
            <a:pPr marL="342900" indent="-342900">
              <a:buFont typeface="Arial" panose="020B0604020202020204" pitchFamily="34" charset="0"/>
              <a:buChar char="•"/>
            </a:pPr>
            <a:r>
              <a:rPr lang="en-US" sz="2000" dirty="0"/>
              <a:t>Document oriented database with JSON based structure</a:t>
            </a:r>
          </a:p>
          <a:p>
            <a:pPr marL="342900" indent="-342900">
              <a:buFont typeface="Arial" panose="020B0604020202020204" pitchFamily="34" charset="0"/>
              <a:buChar char="•"/>
            </a:pPr>
            <a:r>
              <a:rPr lang="en-US" sz="2000" dirty="0"/>
              <a:t>Free for limited amount of usage</a:t>
            </a:r>
          </a:p>
          <a:p>
            <a:pPr marL="342900" indent="-342900">
              <a:buFont typeface="Arial" panose="020B0604020202020204" pitchFamily="34" charset="0"/>
              <a:buChar char="•"/>
            </a:pPr>
            <a:r>
              <a:rPr lang="en-US" sz="2000" dirty="0"/>
              <a:t>Easy to set up</a:t>
            </a:r>
          </a:p>
        </p:txBody>
      </p:sp>
      <p:pic>
        <p:nvPicPr>
          <p:cNvPr id="5" name="Picture 4" descr="Graphical user interface&#10;&#10;Description automatically generated">
            <a:extLst>
              <a:ext uri="{FF2B5EF4-FFF2-40B4-BE49-F238E27FC236}">
                <a16:creationId xmlns:a16="http://schemas.microsoft.com/office/drawing/2014/main" id="{0EBDB1EE-5F23-4F1C-B95F-EAF6F3D8CEEC}"/>
              </a:ext>
            </a:extLst>
          </p:cNvPr>
          <p:cNvPicPr>
            <a:picLocks noChangeAspect="1"/>
          </p:cNvPicPr>
          <p:nvPr/>
        </p:nvPicPr>
        <p:blipFill>
          <a:blip r:embed="rId3"/>
          <a:stretch>
            <a:fillRect/>
          </a:stretch>
        </p:blipFill>
        <p:spPr>
          <a:xfrm>
            <a:off x="588263" y="3379554"/>
            <a:ext cx="6592349" cy="1965558"/>
          </a:xfrm>
          <a:prstGeom prst="rect">
            <a:avLst/>
          </a:prstGeom>
        </p:spPr>
      </p:pic>
      <p:sp>
        <p:nvSpPr>
          <p:cNvPr id="6" name="Text Placeholder 2">
            <a:extLst>
              <a:ext uri="{FF2B5EF4-FFF2-40B4-BE49-F238E27FC236}">
                <a16:creationId xmlns:a16="http://schemas.microsoft.com/office/drawing/2014/main" id="{3C75EDB1-160E-4E70-B7D4-531B5DD0A732}"/>
              </a:ext>
            </a:extLst>
          </p:cNvPr>
          <p:cNvSpPr txBox="1">
            <a:spLocks/>
          </p:cNvSpPr>
          <p:nvPr/>
        </p:nvSpPr>
        <p:spPr>
          <a:xfrm>
            <a:off x="586740" y="2907129"/>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This is an example of how the data is stored in mongo DB</a:t>
            </a:r>
          </a:p>
        </p:txBody>
      </p:sp>
    </p:spTree>
    <p:extLst>
      <p:ext uri="{BB962C8B-B14F-4D97-AF65-F5344CB8AC3E}">
        <p14:creationId xmlns:p14="http://schemas.microsoft.com/office/powerpoint/2010/main" val="3538510212"/>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4464956" cy="498598"/>
          </a:xfrm>
        </p:spPr>
        <p:txBody>
          <a:bodyPr/>
          <a:lstStyle/>
          <a:p>
            <a:r>
              <a:rPr lang="en-US" dirty="0"/>
              <a:t>Demonstrate API designing</a:t>
            </a:r>
          </a:p>
        </p:txBody>
      </p:sp>
    </p:spTree>
    <p:extLst>
      <p:ext uri="{BB962C8B-B14F-4D97-AF65-F5344CB8AC3E}">
        <p14:creationId xmlns:p14="http://schemas.microsoft.com/office/powerpoint/2010/main" val="2416712916"/>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Database design</a:t>
            </a:r>
            <a:endParaRPr lang="en-US" sz="2000" dirty="0"/>
          </a:p>
        </p:txBody>
      </p:sp>
      <p:pic>
        <p:nvPicPr>
          <p:cNvPr id="13" name="Picture 12" descr="Graphical user interface, application&#10;&#10;Description automatically generated">
            <a:extLst>
              <a:ext uri="{FF2B5EF4-FFF2-40B4-BE49-F238E27FC236}">
                <a16:creationId xmlns:a16="http://schemas.microsoft.com/office/drawing/2014/main" id="{6D49D8B0-948B-4E2F-8ACB-F6EF55AA8DB1}"/>
              </a:ext>
            </a:extLst>
          </p:cNvPr>
          <p:cNvPicPr>
            <a:picLocks noChangeAspect="1"/>
          </p:cNvPicPr>
          <p:nvPr/>
        </p:nvPicPr>
        <p:blipFill rotWithShape="1">
          <a:blip r:embed="rId3"/>
          <a:srcRect l="19950" r="30775"/>
          <a:stretch/>
        </p:blipFill>
        <p:spPr>
          <a:xfrm>
            <a:off x="588263" y="1503849"/>
            <a:ext cx="6007608" cy="3283374"/>
          </a:xfrm>
          <a:prstGeom prst="rect">
            <a:avLst/>
          </a:prstGeom>
        </p:spPr>
      </p:pic>
    </p:spTree>
    <p:extLst>
      <p:ext uri="{BB962C8B-B14F-4D97-AF65-F5344CB8AC3E}">
        <p14:creationId xmlns:p14="http://schemas.microsoft.com/office/powerpoint/2010/main" val="2011853753"/>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API List</a:t>
            </a:r>
            <a:endParaRPr lang="en-US" sz="2000" dirty="0"/>
          </a:p>
        </p:txBody>
      </p:sp>
      <p:pic>
        <p:nvPicPr>
          <p:cNvPr id="9" name="Picture 8" descr="A screenshot of a computer&#10;&#10;Description automatically generated with medium confidence">
            <a:extLst>
              <a:ext uri="{FF2B5EF4-FFF2-40B4-BE49-F238E27FC236}">
                <a16:creationId xmlns:a16="http://schemas.microsoft.com/office/drawing/2014/main" id="{7BD90AF9-089A-45B8-AF09-18D1327C81D2}"/>
              </a:ext>
            </a:extLst>
          </p:cNvPr>
          <p:cNvPicPr>
            <a:picLocks noChangeAspect="1"/>
          </p:cNvPicPr>
          <p:nvPr/>
        </p:nvPicPr>
        <p:blipFill>
          <a:blip r:embed="rId3"/>
          <a:stretch>
            <a:fillRect/>
          </a:stretch>
        </p:blipFill>
        <p:spPr>
          <a:xfrm>
            <a:off x="588263" y="1244760"/>
            <a:ext cx="6471685" cy="5223152"/>
          </a:xfrm>
          <a:prstGeom prst="rect">
            <a:avLst/>
          </a:prstGeom>
        </p:spPr>
      </p:pic>
    </p:spTree>
    <p:extLst>
      <p:ext uri="{BB962C8B-B14F-4D97-AF65-F5344CB8AC3E}">
        <p14:creationId xmlns:p14="http://schemas.microsoft.com/office/powerpoint/2010/main" val="3622767128"/>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1974481"/>
            <a:ext cx="4464956" cy="1495794"/>
          </a:xfrm>
        </p:spPr>
        <p:txBody>
          <a:bodyPr/>
          <a:lstStyle/>
          <a:p>
            <a:r>
              <a:rPr lang="en-US" dirty="0"/>
              <a:t>Demonstrating how to create a login endpoint</a:t>
            </a:r>
          </a:p>
        </p:txBody>
      </p:sp>
    </p:spTree>
    <p:extLst>
      <p:ext uri="{BB962C8B-B14F-4D97-AF65-F5344CB8AC3E}">
        <p14:creationId xmlns:p14="http://schemas.microsoft.com/office/powerpoint/2010/main" val="3918642539"/>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JWT Token</a:t>
            </a:r>
            <a:endParaRPr lang="en-US" sz="2000" dirty="0"/>
          </a:p>
        </p:txBody>
      </p:sp>
      <p:sp>
        <p:nvSpPr>
          <p:cNvPr id="3" name="Text Placeholder 2"/>
          <p:cNvSpPr>
            <a:spLocks noGrp="1"/>
          </p:cNvSpPr>
          <p:nvPr>
            <p:ph type="body" sz="quarter" idx="10"/>
          </p:nvPr>
        </p:nvSpPr>
        <p:spPr>
          <a:xfrm>
            <a:off x="592391" y="1512888"/>
            <a:ext cx="11018520" cy="1415772"/>
          </a:xfrm>
        </p:spPr>
        <p:txBody>
          <a:bodyPr/>
          <a:lstStyle/>
          <a:p>
            <a:pPr marL="342900" indent="-342900">
              <a:buFont typeface="Arial" panose="020B0604020202020204" pitchFamily="34" charset="0"/>
              <a:buChar char="•"/>
            </a:pPr>
            <a:r>
              <a:rPr lang="en-US" sz="2000" dirty="0"/>
              <a:t>Stands for </a:t>
            </a:r>
            <a:r>
              <a:rPr lang="en-US" sz="2000" b="1" dirty="0"/>
              <a:t>JSON Web Token</a:t>
            </a:r>
            <a:r>
              <a:rPr lang="en-US" sz="2000" dirty="0"/>
              <a:t>.</a:t>
            </a:r>
          </a:p>
          <a:p>
            <a:pPr marL="342900" indent="-342900">
              <a:buFont typeface="Arial" panose="020B0604020202020204" pitchFamily="34" charset="0"/>
              <a:buChar char="•"/>
            </a:pPr>
            <a:r>
              <a:rPr lang="en-US" sz="2000" dirty="0"/>
              <a:t>It is a security validation mechanism used widely</a:t>
            </a:r>
          </a:p>
          <a:p>
            <a:pPr marL="342900" indent="-342900">
              <a:buFont typeface="Arial" panose="020B0604020202020204" pitchFamily="34" charset="0"/>
              <a:buChar char="•"/>
            </a:pPr>
            <a:r>
              <a:rPr lang="en-US" sz="2000" dirty="0"/>
              <a:t>It’s a string of random alphanumeric characters.</a:t>
            </a:r>
          </a:p>
          <a:p>
            <a:pPr marL="342900" indent="-342900">
              <a:buFont typeface="Arial" panose="020B0604020202020204" pitchFamily="34" charset="0"/>
              <a:buChar char="•"/>
            </a:pPr>
            <a:r>
              <a:rPr lang="en-US" sz="2000" dirty="0"/>
              <a:t>Has </a:t>
            </a:r>
            <a:r>
              <a:rPr lang="en-US" sz="2000" b="1" dirty="0"/>
              <a:t>3 parts</a:t>
            </a:r>
            <a:r>
              <a:rPr lang="en-US" sz="2000" dirty="0"/>
              <a:t> separated by dots: </a:t>
            </a:r>
          </a:p>
        </p:txBody>
      </p:sp>
      <p:sp>
        <p:nvSpPr>
          <p:cNvPr id="4" name="Text Placeholder 2">
            <a:extLst>
              <a:ext uri="{FF2B5EF4-FFF2-40B4-BE49-F238E27FC236}">
                <a16:creationId xmlns:a16="http://schemas.microsoft.com/office/drawing/2014/main" id="{D0711AA2-649E-4C31-A296-B86B13A4C03E}"/>
              </a:ext>
            </a:extLst>
          </p:cNvPr>
          <p:cNvSpPr txBox="1">
            <a:spLocks/>
          </p:cNvSpPr>
          <p:nvPr/>
        </p:nvSpPr>
        <p:spPr>
          <a:xfrm>
            <a:off x="979682" y="3041083"/>
            <a:ext cx="11018520" cy="10464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Header</a:t>
            </a:r>
          </a:p>
          <a:p>
            <a:pPr marL="342900" indent="-342900">
              <a:buFont typeface="Arial" panose="020B0604020202020204" pitchFamily="34" charset="0"/>
              <a:buChar char="•"/>
            </a:pPr>
            <a:r>
              <a:rPr lang="en-US" sz="2000" dirty="0"/>
              <a:t>Payload</a:t>
            </a:r>
          </a:p>
          <a:p>
            <a:pPr marL="342900" indent="-342900">
              <a:buFont typeface="Arial" panose="020B0604020202020204" pitchFamily="34" charset="0"/>
              <a:buChar char="•"/>
            </a:pPr>
            <a:r>
              <a:rPr lang="en-US" sz="2000" dirty="0"/>
              <a:t>Signature </a:t>
            </a:r>
          </a:p>
        </p:txBody>
      </p:sp>
      <p:pic>
        <p:nvPicPr>
          <p:cNvPr id="6" name="Picture 5" descr="Text&#10;&#10;Description automatically generated">
            <a:extLst>
              <a:ext uri="{FF2B5EF4-FFF2-40B4-BE49-F238E27FC236}">
                <a16:creationId xmlns:a16="http://schemas.microsoft.com/office/drawing/2014/main" id="{29D748E7-F4C9-44E1-924A-00A0C7A5FC4D}"/>
              </a:ext>
            </a:extLst>
          </p:cNvPr>
          <p:cNvPicPr>
            <a:picLocks noChangeAspect="1"/>
          </p:cNvPicPr>
          <p:nvPr/>
        </p:nvPicPr>
        <p:blipFill>
          <a:blip r:embed="rId3"/>
          <a:stretch>
            <a:fillRect/>
          </a:stretch>
        </p:blipFill>
        <p:spPr>
          <a:xfrm>
            <a:off x="588263" y="4363669"/>
            <a:ext cx="5295900" cy="1323975"/>
          </a:xfrm>
          <a:prstGeom prst="rect">
            <a:avLst/>
          </a:prstGeom>
        </p:spPr>
      </p:pic>
    </p:spTree>
    <p:extLst>
      <p:ext uri="{BB962C8B-B14F-4D97-AF65-F5344CB8AC3E}">
        <p14:creationId xmlns:p14="http://schemas.microsoft.com/office/powerpoint/2010/main" val="4269764579"/>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Middleware</a:t>
            </a:r>
            <a:endParaRPr lang="en-US" sz="2000" dirty="0"/>
          </a:p>
        </p:txBody>
      </p:sp>
      <p:sp>
        <p:nvSpPr>
          <p:cNvPr id="3" name="Text Placeholder 2"/>
          <p:cNvSpPr>
            <a:spLocks noGrp="1"/>
          </p:cNvSpPr>
          <p:nvPr>
            <p:ph type="body" sz="quarter" idx="10"/>
          </p:nvPr>
        </p:nvSpPr>
        <p:spPr>
          <a:xfrm>
            <a:off x="592391" y="1512888"/>
            <a:ext cx="11018520" cy="1415772"/>
          </a:xfrm>
        </p:spPr>
        <p:txBody>
          <a:bodyPr/>
          <a:lstStyle/>
          <a:p>
            <a:pPr marL="342900" indent="-342900">
              <a:buFont typeface="Arial" panose="020B0604020202020204" pitchFamily="34" charset="0"/>
              <a:buChar char="•"/>
            </a:pPr>
            <a:r>
              <a:rPr lang="en-US" sz="2000" dirty="0"/>
              <a:t>A middleware is a function which is executed on every request</a:t>
            </a:r>
          </a:p>
          <a:p>
            <a:pPr marL="342900" indent="-342900">
              <a:buFont typeface="Arial" panose="020B0604020202020204" pitchFamily="34" charset="0"/>
              <a:buChar char="•"/>
            </a:pPr>
            <a:r>
              <a:rPr lang="en-US" sz="2000" dirty="0"/>
              <a:t>A web application consists of several built-in middleware functions.</a:t>
            </a:r>
          </a:p>
          <a:p>
            <a:pPr marL="342900" indent="-342900">
              <a:buFont typeface="Arial" panose="020B0604020202020204" pitchFamily="34" charset="0"/>
              <a:buChar char="•"/>
            </a:pPr>
            <a:r>
              <a:rPr lang="en-US" sz="2000" dirty="0"/>
              <a:t>Middleware functions can make changes to the request and response objects.</a:t>
            </a:r>
          </a:p>
          <a:p>
            <a:pPr marL="342900" indent="-342900">
              <a:buFont typeface="Arial" panose="020B0604020202020204" pitchFamily="34" charset="0"/>
              <a:buChar char="•"/>
            </a:pPr>
            <a:r>
              <a:rPr lang="en-US" sz="2000" dirty="0"/>
              <a:t>next() is called to proceed executing the next middleware in the queue</a:t>
            </a:r>
          </a:p>
        </p:txBody>
      </p:sp>
      <p:grpSp>
        <p:nvGrpSpPr>
          <p:cNvPr id="9" name="Group 8">
            <a:extLst>
              <a:ext uri="{FF2B5EF4-FFF2-40B4-BE49-F238E27FC236}">
                <a16:creationId xmlns:a16="http://schemas.microsoft.com/office/drawing/2014/main" id="{2B44A25F-66CD-4010-B700-601518AAC570}"/>
              </a:ext>
            </a:extLst>
          </p:cNvPr>
          <p:cNvGrpSpPr/>
          <p:nvPr/>
        </p:nvGrpSpPr>
        <p:grpSpPr>
          <a:xfrm>
            <a:off x="2611426" y="3346699"/>
            <a:ext cx="1527048" cy="1481328"/>
            <a:chOff x="1572767" y="3355848"/>
            <a:chExt cx="1527048" cy="1481328"/>
          </a:xfrm>
          <a:solidFill>
            <a:srgbClr val="7030A0"/>
          </a:solidFill>
        </p:grpSpPr>
        <p:sp>
          <p:nvSpPr>
            <p:cNvPr id="5" name="Rectangle: Rounded Corners 4">
              <a:extLst>
                <a:ext uri="{FF2B5EF4-FFF2-40B4-BE49-F238E27FC236}">
                  <a16:creationId xmlns:a16="http://schemas.microsoft.com/office/drawing/2014/main" id="{E65274C0-171C-4EFD-B620-6E2740289592}"/>
                </a:ext>
              </a:extLst>
            </p:cNvPr>
            <p:cNvSpPr/>
            <p:nvPr/>
          </p:nvSpPr>
          <p:spPr bwMode="auto">
            <a:xfrm>
              <a:off x="1572767" y="3355848"/>
              <a:ext cx="1527048" cy="1481328"/>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2">
              <a:extLst>
                <a:ext uri="{FF2B5EF4-FFF2-40B4-BE49-F238E27FC236}">
                  <a16:creationId xmlns:a16="http://schemas.microsoft.com/office/drawing/2014/main" id="{CC9BB8B3-09A7-4FF4-803F-97E12EA77930}"/>
                </a:ext>
              </a:extLst>
            </p:cNvPr>
            <p:cNvSpPr txBox="1">
              <a:spLocks/>
            </p:cNvSpPr>
            <p:nvPr/>
          </p:nvSpPr>
          <p:spPr>
            <a:xfrm>
              <a:off x="1784332" y="3865679"/>
              <a:ext cx="1103917" cy="683264"/>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Middleware 1</a:t>
              </a:r>
            </a:p>
            <a:p>
              <a:pPr algn="ctr"/>
              <a:r>
                <a:rPr lang="en-US" sz="1100" dirty="0">
                  <a:latin typeface="Consolas" panose="020B0609020204030204" pitchFamily="49" charset="0"/>
                </a:rPr>
                <a:t>next()</a:t>
              </a:r>
            </a:p>
          </p:txBody>
        </p:sp>
      </p:grpSp>
      <p:grpSp>
        <p:nvGrpSpPr>
          <p:cNvPr id="10" name="Group 9">
            <a:extLst>
              <a:ext uri="{FF2B5EF4-FFF2-40B4-BE49-F238E27FC236}">
                <a16:creationId xmlns:a16="http://schemas.microsoft.com/office/drawing/2014/main" id="{73D15E38-C1AF-4D92-8712-B54DA6043DA7}"/>
              </a:ext>
            </a:extLst>
          </p:cNvPr>
          <p:cNvGrpSpPr/>
          <p:nvPr/>
        </p:nvGrpSpPr>
        <p:grpSpPr>
          <a:xfrm>
            <a:off x="4350040" y="3346700"/>
            <a:ext cx="1527048" cy="1481328"/>
            <a:chOff x="1572767" y="3355848"/>
            <a:chExt cx="1527048" cy="1481328"/>
          </a:xfrm>
          <a:solidFill>
            <a:srgbClr val="7030A0"/>
          </a:solidFill>
        </p:grpSpPr>
        <p:sp>
          <p:nvSpPr>
            <p:cNvPr id="11" name="Rectangle: Rounded Corners 10">
              <a:extLst>
                <a:ext uri="{FF2B5EF4-FFF2-40B4-BE49-F238E27FC236}">
                  <a16:creationId xmlns:a16="http://schemas.microsoft.com/office/drawing/2014/main" id="{B5AA1557-24ED-40AD-B6CA-04FE3DF4B789}"/>
                </a:ext>
              </a:extLst>
            </p:cNvPr>
            <p:cNvSpPr/>
            <p:nvPr/>
          </p:nvSpPr>
          <p:spPr bwMode="auto">
            <a:xfrm>
              <a:off x="1572767" y="3355848"/>
              <a:ext cx="1527048" cy="1481328"/>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2">
              <a:extLst>
                <a:ext uri="{FF2B5EF4-FFF2-40B4-BE49-F238E27FC236}">
                  <a16:creationId xmlns:a16="http://schemas.microsoft.com/office/drawing/2014/main" id="{59E6177C-E98F-4495-BE5C-353A0568EBAB}"/>
                </a:ext>
              </a:extLst>
            </p:cNvPr>
            <p:cNvSpPr txBox="1">
              <a:spLocks/>
            </p:cNvSpPr>
            <p:nvPr/>
          </p:nvSpPr>
          <p:spPr>
            <a:xfrm>
              <a:off x="1784332" y="3865679"/>
              <a:ext cx="1103917" cy="664797"/>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Middleware 2</a:t>
              </a:r>
            </a:p>
            <a:p>
              <a:pPr algn="ctr"/>
              <a:r>
                <a:rPr lang="en-US" sz="1100" dirty="0">
                  <a:latin typeface="Consolas" panose="020B0609020204030204" pitchFamily="49" charset="0"/>
                </a:rPr>
                <a:t>next()</a:t>
              </a:r>
            </a:p>
          </p:txBody>
        </p:sp>
      </p:grpSp>
      <p:grpSp>
        <p:nvGrpSpPr>
          <p:cNvPr id="13" name="Group 12">
            <a:extLst>
              <a:ext uri="{FF2B5EF4-FFF2-40B4-BE49-F238E27FC236}">
                <a16:creationId xmlns:a16="http://schemas.microsoft.com/office/drawing/2014/main" id="{7B58C59B-7FDC-44A4-8340-8EA85D7D9978}"/>
              </a:ext>
            </a:extLst>
          </p:cNvPr>
          <p:cNvGrpSpPr/>
          <p:nvPr/>
        </p:nvGrpSpPr>
        <p:grpSpPr>
          <a:xfrm>
            <a:off x="6088653" y="3346698"/>
            <a:ext cx="1527048" cy="1481328"/>
            <a:chOff x="1572767" y="3355848"/>
            <a:chExt cx="1527048" cy="1481328"/>
          </a:xfrm>
          <a:solidFill>
            <a:srgbClr val="7030A0"/>
          </a:solidFill>
        </p:grpSpPr>
        <p:sp>
          <p:nvSpPr>
            <p:cNvPr id="14" name="Rectangle: Rounded Corners 13">
              <a:extLst>
                <a:ext uri="{FF2B5EF4-FFF2-40B4-BE49-F238E27FC236}">
                  <a16:creationId xmlns:a16="http://schemas.microsoft.com/office/drawing/2014/main" id="{CADD1970-8530-4606-BD8E-307E41A0782A}"/>
                </a:ext>
              </a:extLst>
            </p:cNvPr>
            <p:cNvSpPr/>
            <p:nvPr/>
          </p:nvSpPr>
          <p:spPr bwMode="auto">
            <a:xfrm>
              <a:off x="1572767" y="3355848"/>
              <a:ext cx="1527048" cy="1481328"/>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2">
              <a:extLst>
                <a:ext uri="{FF2B5EF4-FFF2-40B4-BE49-F238E27FC236}">
                  <a16:creationId xmlns:a16="http://schemas.microsoft.com/office/drawing/2014/main" id="{E63A5250-0858-475A-B8D3-4157CDBE2EDD}"/>
                </a:ext>
              </a:extLst>
            </p:cNvPr>
            <p:cNvSpPr txBox="1">
              <a:spLocks/>
            </p:cNvSpPr>
            <p:nvPr/>
          </p:nvSpPr>
          <p:spPr>
            <a:xfrm>
              <a:off x="1784332" y="3865679"/>
              <a:ext cx="1103917" cy="664797"/>
            </a:xfrm>
            <a:prstGeom prst="rect">
              <a:avLst/>
            </a:prstGeom>
            <a:grpFill/>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Middleware 3</a:t>
              </a:r>
            </a:p>
            <a:p>
              <a:pPr algn="ctr"/>
              <a:r>
                <a:rPr lang="en-US" sz="1100" dirty="0">
                  <a:latin typeface="Consolas" panose="020B0609020204030204" pitchFamily="49" charset="0"/>
                </a:rPr>
                <a:t>next()</a:t>
              </a:r>
            </a:p>
          </p:txBody>
        </p:sp>
      </p:grpSp>
      <p:grpSp>
        <p:nvGrpSpPr>
          <p:cNvPr id="16" name="Group 15">
            <a:extLst>
              <a:ext uri="{FF2B5EF4-FFF2-40B4-BE49-F238E27FC236}">
                <a16:creationId xmlns:a16="http://schemas.microsoft.com/office/drawing/2014/main" id="{08B557A3-5446-4697-9B96-B08836034065}"/>
              </a:ext>
            </a:extLst>
          </p:cNvPr>
          <p:cNvGrpSpPr/>
          <p:nvPr/>
        </p:nvGrpSpPr>
        <p:grpSpPr>
          <a:xfrm>
            <a:off x="8163645" y="3346698"/>
            <a:ext cx="2099641" cy="1481328"/>
            <a:chOff x="1572767" y="3355848"/>
            <a:chExt cx="1527048" cy="1481328"/>
          </a:xfrm>
        </p:grpSpPr>
        <p:sp>
          <p:nvSpPr>
            <p:cNvPr id="17" name="Rectangle: Rounded Corners 16">
              <a:extLst>
                <a:ext uri="{FF2B5EF4-FFF2-40B4-BE49-F238E27FC236}">
                  <a16:creationId xmlns:a16="http://schemas.microsoft.com/office/drawing/2014/main" id="{67ECDDA3-95C6-41E1-8150-903D0CFDD43D}"/>
                </a:ext>
              </a:extLst>
            </p:cNvPr>
            <p:cNvSpPr/>
            <p:nvPr/>
          </p:nvSpPr>
          <p:spPr bwMode="auto">
            <a:xfrm>
              <a:off x="1572767" y="3355848"/>
              <a:ext cx="1527048" cy="14813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2">
              <a:extLst>
                <a:ext uri="{FF2B5EF4-FFF2-40B4-BE49-F238E27FC236}">
                  <a16:creationId xmlns:a16="http://schemas.microsoft.com/office/drawing/2014/main" id="{44C42595-88F2-4513-A236-1BCAA47CABAD}"/>
                </a:ext>
              </a:extLst>
            </p:cNvPr>
            <p:cNvSpPr txBox="1">
              <a:spLocks/>
            </p:cNvSpPr>
            <p:nvPr/>
          </p:nvSpPr>
          <p:spPr>
            <a:xfrm>
              <a:off x="1784332" y="3865679"/>
              <a:ext cx="1103917" cy="46166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Application Code</a:t>
              </a:r>
            </a:p>
          </p:txBody>
        </p:sp>
      </p:grpSp>
      <p:grpSp>
        <p:nvGrpSpPr>
          <p:cNvPr id="19" name="Group 18">
            <a:extLst>
              <a:ext uri="{FF2B5EF4-FFF2-40B4-BE49-F238E27FC236}">
                <a16:creationId xmlns:a16="http://schemas.microsoft.com/office/drawing/2014/main" id="{1628FC81-D910-4DFF-AC8D-D6FD5D27A03F}"/>
              </a:ext>
            </a:extLst>
          </p:cNvPr>
          <p:cNvGrpSpPr/>
          <p:nvPr/>
        </p:nvGrpSpPr>
        <p:grpSpPr>
          <a:xfrm>
            <a:off x="592391" y="3346698"/>
            <a:ext cx="1527048" cy="1481328"/>
            <a:chOff x="1572767" y="3355848"/>
            <a:chExt cx="1527048" cy="1481328"/>
          </a:xfrm>
        </p:grpSpPr>
        <p:sp>
          <p:nvSpPr>
            <p:cNvPr id="20" name="Rectangle: Rounded Corners 19">
              <a:extLst>
                <a:ext uri="{FF2B5EF4-FFF2-40B4-BE49-F238E27FC236}">
                  <a16:creationId xmlns:a16="http://schemas.microsoft.com/office/drawing/2014/main" id="{BCEAE255-008D-49AC-A48D-EDAF46EA2393}"/>
                </a:ext>
              </a:extLst>
            </p:cNvPr>
            <p:cNvSpPr/>
            <p:nvPr/>
          </p:nvSpPr>
          <p:spPr bwMode="auto">
            <a:xfrm>
              <a:off x="1572767" y="3355848"/>
              <a:ext cx="1527048" cy="148132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2">
              <a:extLst>
                <a:ext uri="{FF2B5EF4-FFF2-40B4-BE49-F238E27FC236}">
                  <a16:creationId xmlns:a16="http://schemas.microsoft.com/office/drawing/2014/main" id="{3DA5469D-BFC3-4DD3-AEEE-9C539321CEE9}"/>
                </a:ext>
              </a:extLst>
            </p:cNvPr>
            <p:cNvSpPr txBox="1">
              <a:spLocks/>
            </p:cNvSpPr>
            <p:nvPr/>
          </p:nvSpPr>
          <p:spPr>
            <a:xfrm>
              <a:off x="1784332" y="3865679"/>
              <a:ext cx="1103917" cy="50783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Client</a:t>
              </a:r>
            </a:p>
            <a:p>
              <a:pPr algn="ctr"/>
              <a:r>
                <a:rPr lang="en-US" sz="1500" dirty="0">
                  <a:latin typeface="Consolas" panose="020B0609020204030204" pitchFamily="49" charset="0"/>
                </a:rPr>
                <a:t>Request</a:t>
              </a:r>
            </a:p>
          </p:txBody>
        </p:sp>
      </p:grpSp>
      <p:cxnSp>
        <p:nvCxnSpPr>
          <p:cNvPr id="28" name="Connector: Elbow 27">
            <a:extLst>
              <a:ext uri="{FF2B5EF4-FFF2-40B4-BE49-F238E27FC236}">
                <a16:creationId xmlns:a16="http://schemas.microsoft.com/office/drawing/2014/main" id="{C55E1F00-B5AB-4267-8A80-87F91CD69D11}"/>
              </a:ext>
            </a:extLst>
          </p:cNvPr>
          <p:cNvCxnSpPr>
            <a:stCxn id="20" idx="3"/>
            <a:endCxn id="5" idx="1"/>
          </p:cNvCxnSpPr>
          <p:nvPr/>
        </p:nvCxnSpPr>
        <p:spPr>
          <a:xfrm>
            <a:off x="2119439" y="4087362"/>
            <a:ext cx="491987" cy="1"/>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E3C3CD5-E3DA-4C14-987F-D6F36FBE9030}"/>
              </a:ext>
            </a:extLst>
          </p:cNvPr>
          <p:cNvCxnSpPr>
            <a:stCxn id="5" idx="3"/>
            <a:endCxn id="11" idx="1"/>
          </p:cNvCxnSpPr>
          <p:nvPr/>
        </p:nvCxnSpPr>
        <p:spPr>
          <a:xfrm>
            <a:off x="4138474" y="4087363"/>
            <a:ext cx="211566"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D4315D0-F16F-44A1-9FA1-52FF6AB31D65}"/>
              </a:ext>
            </a:extLst>
          </p:cNvPr>
          <p:cNvCxnSpPr>
            <a:cxnSpLocks/>
            <a:stCxn id="11" idx="3"/>
            <a:endCxn id="14" idx="1"/>
          </p:cNvCxnSpPr>
          <p:nvPr/>
        </p:nvCxnSpPr>
        <p:spPr>
          <a:xfrm flipV="1">
            <a:off x="5877088" y="4087362"/>
            <a:ext cx="211565" cy="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49A1124-EAAF-4D2B-BB09-18F5705CAC4C}"/>
              </a:ext>
            </a:extLst>
          </p:cNvPr>
          <p:cNvCxnSpPr>
            <a:cxnSpLocks/>
            <a:stCxn id="14" idx="3"/>
            <a:endCxn id="17" idx="1"/>
          </p:cNvCxnSpPr>
          <p:nvPr/>
        </p:nvCxnSpPr>
        <p:spPr>
          <a:xfrm>
            <a:off x="7615701" y="4087362"/>
            <a:ext cx="547944"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541981"/>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70"/>
            <a:ext cx="11018520" cy="1046440"/>
          </a:xfrm>
        </p:spPr>
        <p:txBody>
          <a:bodyPr/>
          <a:lstStyle/>
          <a:p>
            <a:pPr marL="457200" indent="-457200">
              <a:buFont typeface="Arial" panose="020B0604020202020204" pitchFamily="34" charset="0"/>
              <a:buChar char="•"/>
            </a:pPr>
            <a:r>
              <a:rPr lang="en-US" sz="2000" dirty="0"/>
              <a:t>Some of these computers are online 24/7.</a:t>
            </a:r>
          </a:p>
          <a:p>
            <a:pPr marL="457200" indent="-457200">
              <a:buFont typeface="Arial" panose="020B0604020202020204" pitchFamily="34" charset="0"/>
              <a:buChar char="•"/>
            </a:pPr>
            <a:r>
              <a:rPr lang="en-US" sz="2000" dirty="0"/>
              <a:t>They are called </a:t>
            </a:r>
            <a:r>
              <a:rPr lang="en-US" sz="2000" b="1" dirty="0"/>
              <a:t>servers</a:t>
            </a:r>
          </a:p>
          <a:p>
            <a:pPr marL="457200" indent="-457200">
              <a:buFont typeface="Arial" panose="020B0604020202020204" pitchFamily="34" charset="0"/>
              <a:buChar char="•"/>
            </a:pPr>
            <a:r>
              <a:rPr lang="en-US" sz="2000" dirty="0"/>
              <a:t>Servers serves files/contents to computers </a:t>
            </a:r>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90" y="3689229"/>
            <a:ext cx="1095685" cy="109568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1682075" y="4169959"/>
            <a:ext cx="3338818" cy="6711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text, electronics, display&#10;&#10;Description automatically generated">
            <a:extLst>
              <a:ext uri="{FF2B5EF4-FFF2-40B4-BE49-F238E27FC236}">
                <a16:creationId xmlns:a16="http://schemas.microsoft.com/office/drawing/2014/main" id="{6FAA9C45-0332-442A-94AC-46F2B2BF24E8}"/>
              </a:ext>
            </a:extLst>
          </p:cNvPr>
          <p:cNvPicPr>
            <a:picLocks noChangeAspect="1"/>
          </p:cNvPicPr>
          <p:nvPr/>
        </p:nvPicPr>
        <p:blipFill>
          <a:blip r:embed="rId3"/>
          <a:stretch>
            <a:fillRect/>
          </a:stretch>
        </p:blipFill>
        <p:spPr>
          <a:xfrm>
            <a:off x="9455396" y="3689228"/>
            <a:ext cx="1095685" cy="1095685"/>
          </a:xfrm>
          <a:prstGeom prst="rect">
            <a:avLst/>
          </a:prstGeom>
        </p:spPr>
      </p:pic>
      <p:sp>
        <p:nvSpPr>
          <p:cNvPr id="9" name="Rectangle 8">
            <a:extLst>
              <a:ext uri="{FF2B5EF4-FFF2-40B4-BE49-F238E27FC236}">
                <a16:creationId xmlns:a16="http://schemas.microsoft.com/office/drawing/2014/main" id="{9CC8F9C4-C212-4F59-9CFC-1A8624B5A4C5}"/>
              </a:ext>
            </a:extLst>
          </p:cNvPr>
          <p:cNvSpPr/>
          <p:nvPr/>
        </p:nvSpPr>
        <p:spPr bwMode="auto">
          <a:xfrm>
            <a:off x="6116578" y="4136403"/>
            <a:ext cx="3338818" cy="6711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7BBD9E1B-C7EA-411D-8648-FC9927554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42894" y="3577674"/>
            <a:ext cx="1251682" cy="1251682"/>
          </a:xfrm>
          <a:prstGeom prst="rect">
            <a:avLst/>
          </a:prstGeom>
        </p:spPr>
      </p:pic>
    </p:spTree>
    <p:extLst>
      <p:ext uri="{BB962C8B-B14F-4D97-AF65-F5344CB8AC3E}">
        <p14:creationId xmlns:p14="http://schemas.microsoft.com/office/powerpoint/2010/main" val="26024789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6424756-5246-4AD2-A1B4-D8D1D53C7A25}"/>
              </a:ext>
            </a:extLst>
          </p:cNvPr>
          <p:cNvSpPr>
            <a:spLocks noGrp="1"/>
          </p:cNvSpPr>
          <p:nvPr>
            <p:ph type="body" sz="quarter" idx="10"/>
          </p:nvPr>
        </p:nvSpPr>
        <p:spPr>
          <a:xfrm>
            <a:off x="588263" y="1436688"/>
            <a:ext cx="11018520" cy="732508"/>
          </a:xfrm>
        </p:spPr>
        <p:txBody>
          <a:bodyPr/>
          <a:lstStyle/>
          <a:p>
            <a:pPr marL="285750" indent="-285750">
              <a:buFont typeface="Arial" panose="020B0604020202020204" pitchFamily="34" charset="0"/>
              <a:buChar char="•"/>
            </a:pPr>
            <a:r>
              <a:rPr lang="en-US" sz="1400" dirty="0">
                <a:hlinkClick r:id="rId3"/>
              </a:rPr>
              <a:t>https://www.smashingmagazine.com/2018/01/understanding-using-rest-api/</a:t>
            </a:r>
            <a:endParaRPr lang="en-US" sz="1400" dirty="0"/>
          </a:p>
          <a:p>
            <a:pPr marL="285750" indent="-285750">
              <a:buFont typeface="Arial" panose="020B0604020202020204" pitchFamily="34" charset="0"/>
              <a:buChar char="•"/>
            </a:pPr>
            <a:r>
              <a:rPr lang="en-US" sz="1400" dirty="0">
                <a:hlinkClick r:id="rId4"/>
              </a:rPr>
              <a:t>https://www.tutorialsteacher.com/core/aspnet-core-middleware</a:t>
            </a:r>
            <a:r>
              <a:rPr lang="en-US" sz="1400" dirty="0"/>
              <a:t>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70"/>
            <a:ext cx="11018520" cy="307777"/>
          </a:xfrm>
        </p:spPr>
        <p:txBody>
          <a:bodyPr/>
          <a:lstStyle/>
          <a:p>
            <a:pPr marL="457200" indent="-457200">
              <a:buFont typeface="Arial" panose="020B0604020202020204" pitchFamily="34" charset="0"/>
              <a:buChar char="•"/>
            </a:pPr>
            <a:r>
              <a:rPr lang="en-US" sz="2000" dirty="0"/>
              <a:t>DNS Servers stores the IP address</a:t>
            </a:r>
            <a:endParaRPr lang="en-US" sz="2000" b="1" dirty="0"/>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89" y="3079749"/>
            <a:ext cx="2042847" cy="170516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2629235" y="4173855"/>
            <a:ext cx="542589"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7BBD9E1B-C7EA-411D-8648-FC9927554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8215" y="3533232"/>
            <a:ext cx="1251682" cy="1251682"/>
          </a:xfrm>
          <a:prstGeom prst="rect">
            <a:avLst/>
          </a:prstGeom>
        </p:spPr>
      </p:pic>
      <p:sp>
        <p:nvSpPr>
          <p:cNvPr id="7" name="Rectangle: Rounded Corners 6">
            <a:extLst>
              <a:ext uri="{FF2B5EF4-FFF2-40B4-BE49-F238E27FC236}">
                <a16:creationId xmlns:a16="http://schemas.microsoft.com/office/drawing/2014/main" id="{679F3623-7F7F-4DDB-843F-718CD668F7E0}"/>
              </a:ext>
            </a:extLst>
          </p:cNvPr>
          <p:cNvSpPr/>
          <p:nvPr/>
        </p:nvSpPr>
        <p:spPr bwMode="auto">
          <a:xfrm>
            <a:off x="3171825" y="3838510"/>
            <a:ext cx="1095685" cy="712513"/>
          </a:xfrm>
          <a:prstGeom prst="round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ISP</a:t>
            </a:r>
          </a:p>
        </p:txBody>
      </p:sp>
      <p:sp>
        <p:nvSpPr>
          <p:cNvPr id="11" name="Rectangle 10">
            <a:extLst>
              <a:ext uri="{FF2B5EF4-FFF2-40B4-BE49-F238E27FC236}">
                <a16:creationId xmlns:a16="http://schemas.microsoft.com/office/drawing/2014/main" id="{A0E549B3-5C82-4289-A646-5EE27E7D3015}"/>
              </a:ext>
            </a:extLst>
          </p:cNvPr>
          <p:cNvSpPr/>
          <p:nvPr/>
        </p:nvSpPr>
        <p:spPr bwMode="auto">
          <a:xfrm>
            <a:off x="4267510" y="415907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A053D9AD-923B-4FB9-B390-D8A4612351A6}"/>
              </a:ext>
            </a:extLst>
          </p:cNvPr>
          <p:cNvSpPr/>
          <p:nvPr/>
        </p:nvSpPr>
        <p:spPr bwMode="auto">
          <a:xfrm>
            <a:off x="4997450" y="3836519"/>
            <a:ext cx="1095685" cy="712513"/>
          </a:xfrm>
          <a:prstGeom prst="round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DNS Server</a:t>
            </a:r>
          </a:p>
        </p:txBody>
      </p:sp>
      <p:sp>
        <p:nvSpPr>
          <p:cNvPr id="10" name="TextBox 9">
            <a:extLst>
              <a:ext uri="{FF2B5EF4-FFF2-40B4-BE49-F238E27FC236}">
                <a16:creationId xmlns:a16="http://schemas.microsoft.com/office/drawing/2014/main" id="{F87443EB-3351-439B-AE46-38321B31F447}"/>
              </a:ext>
            </a:extLst>
          </p:cNvPr>
          <p:cNvSpPr txBox="1"/>
          <p:nvPr/>
        </p:nvSpPr>
        <p:spPr>
          <a:xfrm>
            <a:off x="802795" y="3532521"/>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www.google.com</a:t>
            </a:r>
          </a:p>
        </p:txBody>
      </p:sp>
      <p:sp>
        <p:nvSpPr>
          <p:cNvPr id="14" name="TextBox 13">
            <a:extLst>
              <a:ext uri="{FF2B5EF4-FFF2-40B4-BE49-F238E27FC236}">
                <a16:creationId xmlns:a16="http://schemas.microsoft.com/office/drawing/2014/main" id="{E6560AAC-CA28-4B68-BA6B-528BE36F4A7F}"/>
              </a:ext>
            </a:extLst>
          </p:cNvPr>
          <p:cNvSpPr txBox="1"/>
          <p:nvPr/>
        </p:nvSpPr>
        <p:spPr>
          <a:xfrm>
            <a:off x="4763708" y="3582909"/>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Tree>
    <p:extLst>
      <p:ext uri="{BB962C8B-B14F-4D97-AF65-F5344CB8AC3E}">
        <p14:creationId xmlns:p14="http://schemas.microsoft.com/office/powerpoint/2010/main" val="3235978528"/>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69"/>
            <a:ext cx="7528910" cy="984885"/>
          </a:xfrm>
        </p:spPr>
        <p:txBody>
          <a:bodyPr/>
          <a:lstStyle/>
          <a:p>
            <a:pPr marL="457200" indent="-457200">
              <a:buFont typeface="Arial" panose="020B0604020202020204" pitchFamily="34" charset="0"/>
              <a:buChar char="•"/>
            </a:pPr>
            <a:r>
              <a:rPr lang="en-US" sz="2000" dirty="0"/>
              <a:t>DNS Servers stores the IP address</a:t>
            </a:r>
          </a:p>
          <a:p>
            <a:pPr marL="457200" indent="-457200">
              <a:buFont typeface="Arial" panose="020B0604020202020204" pitchFamily="34" charset="0"/>
              <a:buChar char="•"/>
            </a:pPr>
            <a:r>
              <a:rPr lang="en-US" sz="2000" dirty="0"/>
              <a:t>IP addresses are delivered to the Internet Backbone to point to the specified server</a:t>
            </a:r>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89" y="3079749"/>
            <a:ext cx="2042847" cy="170516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2629235" y="4173855"/>
            <a:ext cx="542589"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7BBD9E1B-C7EA-411D-8648-FC9927554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8215" y="3533232"/>
            <a:ext cx="1251682" cy="1251682"/>
          </a:xfrm>
          <a:prstGeom prst="rect">
            <a:avLst/>
          </a:prstGeom>
        </p:spPr>
      </p:pic>
      <p:sp>
        <p:nvSpPr>
          <p:cNvPr id="7" name="Rectangle: Rounded Corners 6">
            <a:extLst>
              <a:ext uri="{FF2B5EF4-FFF2-40B4-BE49-F238E27FC236}">
                <a16:creationId xmlns:a16="http://schemas.microsoft.com/office/drawing/2014/main" id="{679F3623-7F7F-4DDB-843F-718CD668F7E0}"/>
              </a:ext>
            </a:extLst>
          </p:cNvPr>
          <p:cNvSpPr/>
          <p:nvPr/>
        </p:nvSpPr>
        <p:spPr bwMode="auto">
          <a:xfrm>
            <a:off x="3171825" y="3838510"/>
            <a:ext cx="1095685" cy="712513"/>
          </a:xfrm>
          <a:prstGeom prst="round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ISP</a:t>
            </a:r>
          </a:p>
        </p:txBody>
      </p:sp>
      <p:sp>
        <p:nvSpPr>
          <p:cNvPr id="11" name="Rectangle 10">
            <a:extLst>
              <a:ext uri="{FF2B5EF4-FFF2-40B4-BE49-F238E27FC236}">
                <a16:creationId xmlns:a16="http://schemas.microsoft.com/office/drawing/2014/main" id="{A0E549B3-5C82-4289-A646-5EE27E7D3015}"/>
              </a:ext>
            </a:extLst>
          </p:cNvPr>
          <p:cNvSpPr/>
          <p:nvPr/>
        </p:nvSpPr>
        <p:spPr bwMode="auto">
          <a:xfrm>
            <a:off x="4267510" y="415907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A053D9AD-923B-4FB9-B390-D8A4612351A6}"/>
              </a:ext>
            </a:extLst>
          </p:cNvPr>
          <p:cNvSpPr/>
          <p:nvPr/>
        </p:nvSpPr>
        <p:spPr bwMode="auto">
          <a:xfrm>
            <a:off x="4997450" y="3836519"/>
            <a:ext cx="1095685" cy="712513"/>
          </a:xfrm>
          <a:prstGeom prst="round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DNS Server</a:t>
            </a:r>
          </a:p>
        </p:txBody>
      </p:sp>
      <p:sp>
        <p:nvSpPr>
          <p:cNvPr id="10" name="TextBox 9">
            <a:extLst>
              <a:ext uri="{FF2B5EF4-FFF2-40B4-BE49-F238E27FC236}">
                <a16:creationId xmlns:a16="http://schemas.microsoft.com/office/drawing/2014/main" id="{F87443EB-3351-439B-AE46-38321B31F447}"/>
              </a:ext>
            </a:extLst>
          </p:cNvPr>
          <p:cNvSpPr txBox="1"/>
          <p:nvPr/>
        </p:nvSpPr>
        <p:spPr>
          <a:xfrm>
            <a:off x="802795" y="3532521"/>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www.random.com</a:t>
            </a:r>
          </a:p>
        </p:txBody>
      </p:sp>
      <p:sp>
        <p:nvSpPr>
          <p:cNvPr id="14" name="TextBox 13">
            <a:extLst>
              <a:ext uri="{FF2B5EF4-FFF2-40B4-BE49-F238E27FC236}">
                <a16:creationId xmlns:a16="http://schemas.microsoft.com/office/drawing/2014/main" id="{E6560AAC-CA28-4B68-BA6B-528BE36F4A7F}"/>
              </a:ext>
            </a:extLst>
          </p:cNvPr>
          <p:cNvSpPr txBox="1"/>
          <p:nvPr/>
        </p:nvSpPr>
        <p:spPr>
          <a:xfrm>
            <a:off x="4763708" y="3582909"/>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
        <p:nvSpPr>
          <p:cNvPr id="13" name="Rectangle 12">
            <a:extLst>
              <a:ext uri="{FF2B5EF4-FFF2-40B4-BE49-F238E27FC236}">
                <a16:creationId xmlns:a16="http://schemas.microsoft.com/office/drawing/2014/main" id="{B4FABE5F-1AAC-4041-BB6D-ED542226EB1D}"/>
              </a:ext>
            </a:extLst>
          </p:cNvPr>
          <p:cNvSpPr/>
          <p:nvPr/>
        </p:nvSpPr>
        <p:spPr bwMode="auto">
          <a:xfrm rot="5400000">
            <a:off x="3354696" y="489114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CA1768DA-498A-46C8-97AD-15694DCCBC45}"/>
              </a:ext>
            </a:extLst>
          </p:cNvPr>
          <p:cNvSpPr/>
          <p:nvPr/>
        </p:nvSpPr>
        <p:spPr bwMode="auto">
          <a:xfrm flipV="1">
            <a:off x="3696806" y="5233254"/>
            <a:ext cx="5439574"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70892234-A517-4FD8-A8E2-971547E2C351}"/>
              </a:ext>
            </a:extLst>
          </p:cNvPr>
          <p:cNvSpPr txBox="1"/>
          <p:nvPr/>
        </p:nvSpPr>
        <p:spPr>
          <a:xfrm>
            <a:off x="8329039" y="3284902"/>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
        <p:nvSpPr>
          <p:cNvPr id="18" name="Rectangle 17">
            <a:extLst>
              <a:ext uri="{FF2B5EF4-FFF2-40B4-BE49-F238E27FC236}">
                <a16:creationId xmlns:a16="http://schemas.microsoft.com/office/drawing/2014/main" id="{B846C72C-FBF4-4F9F-95D4-EC92F3729874}"/>
              </a:ext>
            </a:extLst>
          </p:cNvPr>
          <p:cNvSpPr/>
          <p:nvPr/>
        </p:nvSpPr>
        <p:spPr bwMode="auto">
          <a:xfrm rot="5400000">
            <a:off x="8879501" y="4993751"/>
            <a:ext cx="463389" cy="457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8031B406-CB26-41F3-BE21-B6463BCBBC50}"/>
              </a:ext>
            </a:extLst>
          </p:cNvPr>
          <p:cNvSpPr txBox="1"/>
          <p:nvPr/>
        </p:nvSpPr>
        <p:spPr>
          <a:xfrm>
            <a:off x="5288118" y="5346595"/>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Internet Backbone</a:t>
            </a:r>
          </a:p>
        </p:txBody>
      </p:sp>
      <p:sp>
        <p:nvSpPr>
          <p:cNvPr id="20" name="TextBox 19">
            <a:extLst>
              <a:ext uri="{FF2B5EF4-FFF2-40B4-BE49-F238E27FC236}">
                <a16:creationId xmlns:a16="http://schemas.microsoft.com/office/drawing/2014/main" id="{1878DD87-F966-444F-93A9-FC7F07150CED}"/>
              </a:ext>
            </a:extLst>
          </p:cNvPr>
          <p:cNvSpPr txBox="1"/>
          <p:nvPr/>
        </p:nvSpPr>
        <p:spPr>
          <a:xfrm>
            <a:off x="8329039" y="3068404"/>
            <a:ext cx="1610034" cy="184666"/>
          </a:xfrm>
          <a:prstGeom prst="rect">
            <a:avLst/>
          </a:prstGeom>
          <a:noFill/>
        </p:spPr>
        <p:txBody>
          <a:bodyPr wrap="square" lIns="0" tIns="0" rIns="0" bIns="0" rtlCol="0">
            <a:spAutoFit/>
          </a:bodyPr>
          <a:lstStyle/>
          <a:p>
            <a:pPr algn="ctr"/>
            <a:r>
              <a:rPr lang="en-US" sz="1200" b="1" dirty="0">
                <a:gradFill>
                  <a:gsLst>
                    <a:gs pos="2917">
                      <a:schemeClr val="tx1"/>
                    </a:gs>
                    <a:gs pos="30000">
                      <a:schemeClr val="tx1"/>
                    </a:gs>
                  </a:gsLst>
                  <a:lin ang="5400000" scaled="0"/>
                </a:gradFill>
                <a:latin typeface="Consolas" panose="020B0609020204030204" pitchFamily="49" charset="0"/>
              </a:rPr>
              <a:t>Random Server</a:t>
            </a:r>
          </a:p>
        </p:txBody>
      </p:sp>
    </p:spTree>
    <p:extLst>
      <p:ext uri="{BB962C8B-B14F-4D97-AF65-F5344CB8AC3E}">
        <p14:creationId xmlns:p14="http://schemas.microsoft.com/office/powerpoint/2010/main" val="38908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0256520" y="2234029"/>
            <a:ext cx="1554480" cy="1292662"/>
          </a:xfrm>
        </p:spPr>
        <p:txBody>
          <a:bodyPr/>
          <a:lstStyle/>
          <a:p>
            <a:r>
              <a:rPr lang="en-US" sz="2800" dirty="0"/>
              <a:t>The </a:t>
            </a:r>
            <a:br>
              <a:rPr lang="en-US" sz="2800" dirty="0"/>
            </a:br>
            <a:r>
              <a:rPr lang="en-US" sz="2800" dirty="0"/>
              <a:t>Internet Backbone</a:t>
            </a:r>
          </a:p>
        </p:txBody>
      </p:sp>
      <p:pic>
        <p:nvPicPr>
          <p:cNvPr id="3" name="Picture 2" descr="A picture containing diagram&#10;&#10;Description automatically generated">
            <a:extLst>
              <a:ext uri="{FF2B5EF4-FFF2-40B4-BE49-F238E27FC236}">
                <a16:creationId xmlns:a16="http://schemas.microsoft.com/office/drawing/2014/main" id="{8EEDE162-4716-4782-A4DF-341C84BF77AF}"/>
              </a:ext>
            </a:extLst>
          </p:cNvPr>
          <p:cNvPicPr>
            <a:picLocks noChangeAspect="1"/>
          </p:cNvPicPr>
          <p:nvPr/>
        </p:nvPicPr>
        <p:blipFill>
          <a:blip r:embed="rId3"/>
          <a:stretch>
            <a:fillRect/>
          </a:stretch>
        </p:blipFill>
        <p:spPr>
          <a:xfrm>
            <a:off x="-1" y="0"/>
            <a:ext cx="10062993" cy="6858000"/>
          </a:xfrm>
          <a:prstGeom prst="rect">
            <a:avLst/>
          </a:prstGeom>
        </p:spPr>
      </p:pic>
      <p:sp>
        <p:nvSpPr>
          <p:cNvPr id="7" name="TextBox 6">
            <a:extLst>
              <a:ext uri="{FF2B5EF4-FFF2-40B4-BE49-F238E27FC236}">
                <a16:creationId xmlns:a16="http://schemas.microsoft.com/office/drawing/2014/main" id="{CF64E40D-ABA7-47EB-8D70-0CC6F1C70322}"/>
              </a:ext>
            </a:extLst>
          </p:cNvPr>
          <p:cNvSpPr txBox="1"/>
          <p:nvPr/>
        </p:nvSpPr>
        <p:spPr>
          <a:xfrm>
            <a:off x="10165080" y="3526691"/>
            <a:ext cx="1737360" cy="923330"/>
          </a:xfrm>
          <a:prstGeom prst="rect">
            <a:avLst/>
          </a:prstGeom>
          <a:noFill/>
        </p:spPr>
        <p:txBody>
          <a:bodyPr wrap="square">
            <a:spAutoFit/>
          </a:bodyPr>
          <a:lstStyle/>
          <a:p>
            <a:r>
              <a:rPr lang="en-US" sz="1800" dirty="0"/>
              <a:t>Contains a set of submarine cables</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Internet</a:t>
            </a:r>
          </a:p>
        </p:txBody>
      </p:sp>
      <p:sp>
        <p:nvSpPr>
          <p:cNvPr id="6" name="Text Placeholder 5"/>
          <p:cNvSpPr>
            <a:spLocks noGrp="1"/>
          </p:cNvSpPr>
          <p:nvPr>
            <p:ph type="body" sz="quarter" idx="10"/>
          </p:nvPr>
        </p:nvSpPr>
        <p:spPr>
          <a:xfrm>
            <a:off x="586390" y="1434369"/>
            <a:ext cx="6713570" cy="615553"/>
          </a:xfrm>
        </p:spPr>
        <p:txBody>
          <a:bodyPr/>
          <a:lstStyle/>
          <a:p>
            <a:pPr marL="457200" indent="-457200">
              <a:buFont typeface="Arial" panose="020B0604020202020204" pitchFamily="34" charset="0"/>
              <a:buChar char="•"/>
            </a:pPr>
            <a:r>
              <a:rPr lang="en-US" sz="2000" dirty="0"/>
              <a:t>The server will serve the client with the following content: </a:t>
            </a:r>
            <a:r>
              <a:rPr lang="en-US" sz="2000" b="1" dirty="0">
                <a:solidFill>
                  <a:srgbClr val="FFC000"/>
                </a:solidFill>
              </a:rPr>
              <a:t>HTML</a:t>
            </a:r>
            <a:r>
              <a:rPr lang="en-US" sz="2000" dirty="0"/>
              <a:t>, </a:t>
            </a:r>
            <a:r>
              <a:rPr lang="en-US" sz="2000" b="1" dirty="0">
                <a:solidFill>
                  <a:srgbClr val="92D050"/>
                </a:solidFill>
              </a:rPr>
              <a:t>CSS</a:t>
            </a:r>
            <a:r>
              <a:rPr lang="en-US" sz="2000" dirty="0"/>
              <a:t> and </a:t>
            </a:r>
            <a:r>
              <a:rPr lang="en-US" sz="2000" b="1" dirty="0">
                <a:solidFill>
                  <a:srgbClr val="FF0000"/>
                </a:solidFill>
              </a:rPr>
              <a:t>Javascript</a:t>
            </a:r>
            <a:r>
              <a:rPr lang="en-US" sz="2000" dirty="0"/>
              <a:t> </a:t>
            </a:r>
          </a:p>
        </p:txBody>
      </p:sp>
      <p:pic>
        <p:nvPicPr>
          <p:cNvPr id="3" name="Picture 2" descr="A picture containing text, electronics, display&#10;&#10;Description automatically generated">
            <a:extLst>
              <a:ext uri="{FF2B5EF4-FFF2-40B4-BE49-F238E27FC236}">
                <a16:creationId xmlns:a16="http://schemas.microsoft.com/office/drawing/2014/main" id="{AEC62B3B-6AC3-4E18-B869-EA9FB4DC209F}"/>
              </a:ext>
            </a:extLst>
          </p:cNvPr>
          <p:cNvPicPr>
            <a:picLocks noChangeAspect="1"/>
          </p:cNvPicPr>
          <p:nvPr/>
        </p:nvPicPr>
        <p:blipFill>
          <a:blip r:embed="rId3"/>
          <a:stretch>
            <a:fillRect/>
          </a:stretch>
        </p:blipFill>
        <p:spPr>
          <a:xfrm>
            <a:off x="586389" y="3079749"/>
            <a:ext cx="2042847" cy="1705165"/>
          </a:xfrm>
          <a:prstGeom prst="rect">
            <a:avLst/>
          </a:prstGeom>
        </p:spPr>
      </p:pic>
      <p:sp>
        <p:nvSpPr>
          <p:cNvPr id="4" name="Rectangle 3">
            <a:extLst>
              <a:ext uri="{FF2B5EF4-FFF2-40B4-BE49-F238E27FC236}">
                <a16:creationId xmlns:a16="http://schemas.microsoft.com/office/drawing/2014/main" id="{2CE1FD58-DBAE-4F51-913E-5E5DDE2725BE}"/>
              </a:ext>
            </a:extLst>
          </p:cNvPr>
          <p:cNvSpPr/>
          <p:nvPr/>
        </p:nvSpPr>
        <p:spPr bwMode="auto">
          <a:xfrm>
            <a:off x="2629235" y="4173855"/>
            <a:ext cx="542589"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7BBD9E1B-C7EA-411D-8648-FC9927554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8215" y="3533232"/>
            <a:ext cx="1251682" cy="1251682"/>
          </a:xfrm>
          <a:prstGeom prst="rect">
            <a:avLst/>
          </a:prstGeom>
        </p:spPr>
      </p:pic>
      <p:sp>
        <p:nvSpPr>
          <p:cNvPr id="7" name="Rectangle: Rounded Corners 6">
            <a:extLst>
              <a:ext uri="{FF2B5EF4-FFF2-40B4-BE49-F238E27FC236}">
                <a16:creationId xmlns:a16="http://schemas.microsoft.com/office/drawing/2014/main" id="{679F3623-7F7F-4DDB-843F-718CD668F7E0}"/>
              </a:ext>
            </a:extLst>
          </p:cNvPr>
          <p:cNvSpPr/>
          <p:nvPr/>
        </p:nvSpPr>
        <p:spPr bwMode="auto">
          <a:xfrm>
            <a:off x="3171825" y="3838510"/>
            <a:ext cx="1095685" cy="712513"/>
          </a:xfrm>
          <a:prstGeom prst="round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ISP</a:t>
            </a:r>
          </a:p>
        </p:txBody>
      </p:sp>
      <p:sp>
        <p:nvSpPr>
          <p:cNvPr id="11" name="Rectangle 10">
            <a:extLst>
              <a:ext uri="{FF2B5EF4-FFF2-40B4-BE49-F238E27FC236}">
                <a16:creationId xmlns:a16="http://schemas.microsoft.com/office/drawing/2014/main" id="{A0E549B3-5C82-4289-A646-5EE27E7D3015}"/>
              </a:ext>
            </a:extLst>
          </p:cNvPr>
          <p:cNvSpPr/>
          <p:nvPr/>
        </p:nvSpPr>
        <p:spPr bwMode="auto">
          <a:xfrm>
            <a:off x="4267510" y="415907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A053D9AD-923B-4FB9-B390-D8A4612351A6}"/>
              </a:ext>
            </a:extLst>
          </p:cNvPr>
          <p:cNvSpPr/>
          <p:nvPr/>
        </p:nvSpPr>
        <p:spPr bwMode="auto">
          <a:xfrm>
            <a:off x="4997450" y="3836519"/>
            <a:ext cx="1095685" cy="712513"/>
          </a:xfrm>
          <a:prstGeom prst="round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DNS Server</a:t>
            </a:r>
          </a:p>
        </p:txBody>
      </p:sp>
      <p:sp>
        <p:nvSpPr>
          <p:cNvPr id="10" name="TextBox 9">
            <a:extLst>
              <a:ext uri="{FF2B5EF4-FFF2-40B4-BE49-F238E27FC236}">
                <a16:creationId xmlns:a16="http://schemas.microsoft.com/office/drawing/2014/main" id="{F87443EB-3351-439B-AE46-38321B31F447}"/>
              </a:ext>
            </a:extLst>
          </p:cNvPr>
          <p:cNvSpPr txBox="1"/>
          <p:nvPr/>
        </p:nvSpPr>
        <p:spPr>
          <a:xfrm>
            <a:off x="802795" y="3253070"/>
            <a:ext cx="1610034" cy="138499"/>
          </a:xfrm>
          <a:prstGeom prst="rect">
            <a:avLst/>
          </a:prstGeom>
          <a:noFill/>
        </p:spPr>
        <p:txBody>
          <a:bodyPr wrap="square" lIns="0" tIns="0" rIns="0" bIns="0" rtlCol="0">
            <a:spAutoFit/>
          </a:bodyPr>
          <a:lstStyle/>
          <a:p>
            <a:pPr algn="ctr"/>
            <a:r>
              <a:rPr lang="en-US" sz="900" dirty="0">
                <a:gradFill>
                  <a:gsLst>
                    <a:gs pos="2917">
                      <a:schemeClr val="tx1"/>
                    </a:gs>
                    <a:gs pos="30000">
                      <a:schemeClr val="tx1"/>
                    </a:gs>
                  </a:gsLst>
                  <a:lin ang="5400000" scaled="0"/>
                </a:gradFill>
                <a:latin typeface="Consolas" panose="020B0609020204030204" pitchFamily="49" charset="0"/>
              </a:rPr>
              <a:t>www.random.com</a:t>
            </a:r>
          </a:p>
        </p:txBody>
      </p:sp>
      <p:sp>
        <p:nvSpPr>
          <p:cNvPr id="14" name="TextBox 13">
            <a:extLst>
              <a:ext uri="{FF2B5EF4-FFF2-40B4-BE49-F238E27FC236}">
                <a16:creationId xmlns:a16="http://schemas.microsoft.com/office/drawing/2014/main" id="{E6560AAC-CA28-4B68-BA6B-528BE36F4A7F}"/>
              </a:ext>
            </a:extLst>
          </p:cNvPr>
          <p:cNvSpPr txBox="1"/>
          <p:nvPr/>
        </p:nvSpPr>
        <p:spPr>
          <a:xfrm>
            <a:off x="4763708" y="3582909"/>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
        <p:nvSpPr>
          <p:cNvPr id="13" name="Rectangle 12">
            <a:extLst>
              <a:ext uri="{FF2B5EF4-FFF2-40B4-BE49-F238E27FC236}">
                <a16:creationId xmlns:a16="http://schemas.microsoft.com/office/drawing/2014/main" id="{B4FABE5F-1AAC-4041-BB6D-ED542226EB1D}"/>
              </a:ext>
            </a:extLst>
          </p:cNvPr>
          <p:cNvSpPr/>
          <p:nvPr/>
        </p:nvSpPr>
        <p:spPr bwMode="auto">
          <a:xfrm rot="5400000">
            <a:off x="3354696" y="4891143"/>
            <a:ext cx="729940"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CA1768DA-498A-46C8-97AD-15694DCCBC45}"/>
              </a:ext>
            </a:extLst>
          </p:cNvPr>
          <p:cNvSpPr/>
          <p:nvPr/>
        </p:nvSpPr>
        <p:spPr bwMode="auto">
          <a:xfrm flipV="1">
            <a:off x="3696806" y="5233254"/>
            <a:ext cx="5439574" cy="457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70892234-A517-4FD8-A8E2-971547E2C351}"/>
              </a:ext>
            </a:extLst>
          </p:cNvPr>
          <p:cNvSpPr txBox="1"/>
          <p:nvPr/>
        </p:nvSpPr>
        <p:spPr>
          <a:xfrm>
            <a:off x="8329039" y="3284902"/>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216.58.210.46</a:t>
            </a:r>
          </a:p>
        </p:txBody>
      </p:sp>
      <p:sp>
        <p:nvSpPr>
          <p:cNvPr id="18" name="Rectangle 17">
            <a:extLst>
              <a:ext uri="{FF2B5EF4-FFF2-40B4-BE49-F238E27FC236}">
                <a16:creationId xmlns:a16="http://schemas.microsoft.com/office/drawing/2014/main" id="{B846C72C-FBF4-4F9F-95D4-EC92F3729874}"/>
              </a:ext>
            </a:extLst>
          </p:cNvPr>
          <p:cNvSpPr/>
          <p:nvPr/>
        </p:nvSpPr>
        <p:spPr bwMode="auto">
          <a:xfrm rot="5400000">
            <a:off x="8879501" y="4993751"/>
            <a:ext cx="463389" cy="4572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8031B406-CB26-41F3-BE21-B6463BCBBC50}"/>
              </a:ext>
            </a:extLst>
          </p:cNvPr>
          <p:cNvSpPr txBox="1"/>
          <p:nvPr/>
        </p:nvSpPr>
        <p:spPr>
          <a:xfrm>
            <a:off x="5288118" y="5346595"/>
            <a:ext cx="1610034" cy="18466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Consolas" panose="020B0609020204030204" pitchFamily="49" charset="0"/>
              </a:rPr>
              <a:t>Internet Backbone</a:t>
            </a:r>
          </a:p>
        </p:txBody>
      </p:sp>
      <p:sp>
        <p:nvSpPr>
          <p:cNvPr id="20" name="TextBox 19">
            <a:extLst>
              <a:ext uri="{FF2B5EF4-FFF2-40B4-BE49-F238E27FC236}">
                <a16:creationId xmlns:a16="http://schemas.microsoft.com/office/drawing/2014/main" id="{1878DD87-F966-444F-93A9-FC7F07150CED}"/>
              </a:ext>
            </a:extLst>
          </p:cNvPr>
          <p:cNvSpPr txBox="1"/>
          <p:nvPr/>
        </p:nvSpPr>
        <p:spPr>
          <a:xfrm>
            <a:off x="8329039" y="3068404"/>
            <a:ext cx="1610034" cy="184666"/>
          </a:xfrm>
          <a:prstGeom prst="rect">
            <a:avLst/>
          </a:prstGeom>
          <a:noFill/>
        </p:spPr>
        <p:txBody>
          <a:bodyPr wrap="square" lIns="0" tIns="0" rIns="0" bIns="0" rtlCol="0">
            <a:spAutoFit/>
          </a:bodyPr>
          <a:lstStyle/>
          <a:p>
            <a:pPr algn="ctr"/>
            <a:r>
              <a:rPr lang="en-US" sz="1200" b="1" dirty="0">
                <a:gradFill>
                  <a:gsLst>
                    <a:gs pos="2917">
                      <a:schemeClr val="tx1"/>
                    </a:gs>
                    <a:gs pos="30000">
                      <a:schemeClr val="tx1"/>
                    </a:gs>
                  </a:gsLst>
                  <a:lin ang="5400000" scaled="0"/>
                </a:gradFill>
                <a:latin typeface="Consolas" panose="020B0609020204030204" pitchFamily="49" charset="0"/>
              </a:rPr>
              <a:t>Random Server</a:t>
            </a:r>
          </a:p>
        </p:txBody>
      </p:sp>
      <p:sp>
        <p:nvSpPr>
          <p:cNvPr id="22" name="TextBox 21">
            <a:extLst>
              <a:ext uri="{FF2B5EF4-FFF2-40B4-BE49-F238E27FC236}">
                <a16:creationId xmlns:a16="http://schemas.microsoft.com/office/drawing/2014/main" id="{85699493-F033-4DCB-86E9-490FA19187D2}"/>
              </a:ext>
            </a:extLst>
          </p:cNvPr>
          <p:cNvSpPr txBox="1"/>
          <p:nvPr/>
        </p:nvSpPr>
        <p:spPr>
          <a:xfrm>
            <a:off x="954510" y="3467187"/>
            <a:ext cx="1426354" cy="369332"/>
          </a:xfrm>
          <a:prstGeom prst="rect">
            <a:avLst/>
          </a:prstGeom>
          <a:noFill/>
        </p:spPr>
        <p:txBody>
          <a:bodyPr wrap="square">
            <a:spAutoFit/>
          </a:bodyPr>
          <a:lstStyle/>
          <a:p>
            <a:r>
              <a:rPr lang="en-US" sz="1800" b="1" dirty="0">
                <a:solidFill>
                  <a:srgbClr val="FFC000"/>
                </a:solidFill>
              </a:rPr>
              <a:t>CONTENT</a:t>
            </a:r>
            <a:endParaRPr lang="en-US" dirty="0"/>
          </a:p>
        </p:txBody>
      </p:sp>
    </p:spTree>
    <p:extLst>
      <p:ext uri="{BB962C8B-B14F-4D97-AF65-F5344CB8AC3E}">
        <p14:creationId xmlns:p14="http://schemas.microsoft.com/office/powerpoint/2010/main" val="981621103"/>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Front End</a:t>
            </a:r>
          </a:p>
        </p:txBody>
      </p:sp>
      <p:sp>
        <p:nvSpPr>
          <p:cNvPr id="6" name="Text Placeholder 5"/>
          <p:cNvSpPr>
            <a:spLocks noGrp="1"/>
          </p:cNvSpPr>
          <p:nvPr>
            <p:ph type="body" sz="quarter" idx="10"/>
          </p:nvPr>
        </p:nvSpPr>
        <p:spPr>
          <a:xfrm>
            <a:off x="586390" y="1434370"/>
            <a:ext cx="11018520" cy="677108"/>
          </a:xfrm>
        </p:spPr>
        <p:txBody>
          <a:bodyPr/>
          <a:lstStyle/>
          <a:p>
            <a:r>
              <a:rPr lang="en-US" sz="2000" dirty="0"/>
              <a:t>The front end contains the visual content that the user sees in a website.</a:t>
            </a:r>
          </a:p>
          <a:p>
            <a:r>
              <a:rPr lang="en-US" sz="2000" dirty="0"/>
              <a:t>They are made using HTML, CSS and Javascript.</a:t>
            </a:r>
          </a:p>
        </p:txBody>
      </p:sp>
      <p:sp>
        <p:nvSpPr>
          <p:cNvPr id="4" name="Text Placeholder 5">
            <a:extLst>
              <a:ext uri="{FF2B5EF4-FFF2-40B4-BE49-F238E27FC236}">
                <a16:creationId xmlns:a16="http://schemas.microsoft.com/office/drawing/2014/main" id="{02887F14-4E67-4B90-A41E-495082664B6E}"/>
              </a:ext>
            </a:extLst>
          </p:cNvPr>
          <p:cNvSpPr txBox="1">
            <a:spLocks/>
          </p:cNvSpPr>
          <p:nvPr/>
        </p:nvSpPr>
        <p:spPr>
          <a:xfrm>
            <a:off x="586390" y="2319206"/>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Frameworks</a:t>
            </a:r>
          </a:p>
        </p:txBody>
      </p:sp>
      <p:sp>
        <p:nvSpPr>
          <p:cNvPr id="5" name="Text Placeholder 5">
            <a:extLst>
              <a:ext uri="{FF2B5EF4-FFF2-40B4-BE49-F238E27FC236}">
                <a16:creationId xmlns:a16="http://schemas.microsoft.com/office/drawing/2014/main" id="{40DD4663-021B-4E0B-B62F-4C35452B5E81}"/>
              </a:ext>
            </a:extLst>
          </p:cNvPr>
          <p:cNvSpPr txBox="1">
            <a:spLocks/>
          </p:cNvSpPr>
          <p:nvPr/>
        </p:nvSpPr>
        <p:spPr>
          <a:xfrm>
            <a:off x="586390" y="2882170"/>
            <a:ext cx="11018520"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Frameworks are libraries that make life easier.</a:t>
            </a:r>
          </a:p>
        </p:txBody>
      </p:sp>
      <p:pic>
        <p:nvPicPr>
          <p:cNvPr id="3" name="Picture 2" descr="Logo&#10;&#10;Description automatically generated">
            <a:extLst>
              <a:ext uri="{FF2B5EF4-FFF2-40B4-BE49-F238E27FC236}">
                <a16:creationId xmlns:a16="http://schemas.microsoft.com/office/drawing/2014/main" id="{96309EFB-BE9E-4380-90D1-4EFC5AF23568}"/>
              </a:ext>
            </a:extLst>
          </p:cNvPr>
          <p:cNvPicPr>
            <a:picLocks noChangeAspect="1"/>
          </p:cNvPicPr>
          <p:nvPr/>
        </p:nvPicPr>
        <p:blipFill>
          <a:blip r:embed="rId3"/>
          <a:stretch>
            <a:fillRect/>
          </a:stretch>
        </p:blipFill>
        <p:spPr>
          <a:xfrm>
            <a:off x="642321" y="3668054"/>
            <a:ext cx="799681" cy="637246"/>
          </a:xfrm>
          <a:prstGeom prst="rect">
            <a:avLst/>
          </a:prstGeom>
        </p:spPr>
      </p:pic>
      <p:pic>
        <p:nvPicPr>
          <p:cNvPr id="8" name="Picture 7" descr="Icon&#10;&#10;Description automatically generated">
            <a:extLst>
              <a:ext uri="{FF2B5EF4-FFF2-40B4-BE49-F238E27FC236}">
                <a16:creationId xmlns:a16="http://schemas.microsoft.com/office/drawing/2014/main" id="{8C6F008D-B30E-43B7-844E-A8AF5407752A}"/>
              </a:ext>
            </a:extLst>
          </p:cNvPr>
          <p:cNvPicPr>
            <a:picLocks noChangeAspect="1"/>
          </p:cNvPicPr>
          <p:nvPr/>
        </p:nvPicPr>
        <p:blipFill>
          <a:blip r:embed="rId4"/>
          <a:stretch>
            <a:fillRect/>
          </a:stretch>
        </p:blipFill>
        <p:spPr>
          <a:xfrm>
            <a:off x="1521758" y="3600348"/>
            <a:ext cx="1094621" cy="773532"/>
          </a:xfrm>
          <a:prstGeom prst="rect">
            <a:avLst/>
          </a:prstGeom>
        </p:spPr>
      </p:pic>
      <p:pic>
        <p:nvPicPr>
          <p:cNvPr id="10" name="Picture 9" descr="Logo, company name&#10;&#10;Description automatically generated">
            <a:extLst>
              <a:ext uri="{FF2B5EF4-FFF2-40B4-BE49-F238E27FC236}">
                <a16:creationId xmlns:a16="http://schemas.microsoft.com/office/drawing/2014/main" id="{87D80384-739B-4190-A3B0-56683AB9A0A4}"/>
              </a:ext>
            </a:extLst>
          </p:cNvPr>
          <p:cNvPicPr>
            <a:picLocks noChangeAspect="1"/>
          </p:cNvPicPr>
          <p:nvPr/>
        </p:nvPicPr>
        <p:blipFill>
          <a:blip r:embed="rId5"/>
          <a:stretch>
            <a:fillRect/>
          </a:stretch>
        </p:blipFill>
        <p:spPr>
          <a:xfrm>
            <a:off x="2549128" y="3534192"/>
            <a:ext cx="904970" cy="904970"/>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3D786ABE-7961-4AD0-819C-6C51EC959844}"/>
              </a:ext>
            </a:extLst>
          </p:cNvPr>
          <p:cNvPicPr>
            <a:picLocks noChangeAspect="1"/>
          </p:cNvPicPr>
          <p:nvPr/>
        </p:nvPicPr>
        <p:blipFill>
          <a:blip r:embed="rId6"/>
          <a:stretch>
            <a:fillRect/>
          </a:stretch>
        </p:blipFill>
        <p:spPr>
          <a:xfrm>
            <a:off x="3529449" y="3699054"/>
            <a:ext cx="699651" cy="606246"/>
          </a:xfrm>
          <a:prstGeom prst="rect">
            <a:avLst/>
          </a:prstGeom>
        </p:spPr>
      </p:pic>
      <p:sp>
        <p:nvSpPr>
          <p:cNvPr id="14" name="Text Placeholder 5">
            <a:extLst>
              <a:ext uri="{FF2B5EF4-FFF2-40B4-BE49-F238E27FC236}">
                <a16:creationId xmlns:a16="http://schemas.microsoft.com/office/drawing/2014/main" id="{4941D44B-6434-45C7-93EA-1EA6FD884BB0}"/>
              </a:ext>
            </a:extLst>
          </p:cNvPr>
          <p:cNvSpPr txBox="1">
            <a:spLocks/>
          </p:cNvSpPr>
          <p:nvPr/>
        </p:nvSpPr>
        <p:spPr>
          <a:xfrm>
            <a:off x="485726" y="4443484"/>
            <a:ext cx="1112870"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Bootstrap</a:t>
            </a:r>
          </a:p>
        </p:txBody>
      </p:sp>
      <p:sp>
        <p:nvSpPr>
          <p:cNvPr id="15" name="Text Placeholder 5">
            <a:extLst>
              <a:ext uri="{FF2B5EF4-FFF2-40B4-BE49-F238E27FC236}">
                <a16:creationId xmlns:a16="http://schemas.microsoft.com/office/drawing/2014/main" id="{21D903D4-E068-4CB9-B343-12385078D3DB}"/>
              </a:ext>
            </a:extLst>
          </p:cNvPr>
          <p:cNvSpPr txBox="1">
            <a:spLocks/>
          </p:cNvSpPr>
          <p:nvPr/>
        </p:nvSpPr>
        <p:spPr>
          <a:xfrm>
            <a:off x="1654236" y="4443484"/>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React</a:t>
            </a:r>
          </a:p>
        </p:txBody>
      </p:sp>
      <p:sp>
        <p:nvSpPr>
          <p:cNvPr id="16" name="Text Placeholder 5">
            <a:extLst>
              <a:ext uri="{FF2B5EF4-FFF2-40B4-BE49-F238E27FC236}">
                <a16:creationId xmlns:a16="http://schemas.microsoft.com/office/drawing/2014/main" id="{B8C30DFE-2F37-4E73-8B07-B84416C5CCFD}"/>
              </a:ext>
            </a:extLst>
          </p:cNvPr>
          <p:cNvSpPr txBox="1">
            <a:spLocks/>
          </p:cNvSpPr>
          <p:nvPr/>
        </p:nvSpPr>
        <p:spPr>
          <a:xfrm>
            <a:off x="2581987" y="4439162"/>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Angular</a:t>
            </a:r>
          </a:p>
        </p:txBody>
      </p:sp>
      <p:sp>
        <p:nvSpPr>
          <p:cNvPr id="18" name="Text Placeholder 5">
            <a:extLst>
              <a:ext uri="{FF2B5EF4-FFF2-40B4-BE49-F238E27FC236}">
                <a16:creationId xmlns:a16="http://schemas.microsoft.com/office/drawing/2014/main" id="{DABD7C17-59AB-43A4-BA3C-45725DA89372}"/>
              </a:ext>
            </a:extLst>
          </p:cNvPr>
          <p:cNvSpPr txBox="1">
            <a:spLocks/>
          </p:cNvSpPr>
          <p:nvPr/>
        </p:nvSpPr>
        <p:spPr>
          <a:xfrm>
            <a:off x="3459648" y="4439162"/>
            <a:ext cx="839251" cy="2308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500" dirty="0">
                <a:latin typeface="Consolas" panose="020B0609020204030204" pitchFamily="49" charset="0"/>
              </a:rPr>
              <a:t>Vue</a:t>
            </a:r>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Back End</a:t>
            </a:r>
          </a:p>
        </p:txBody>
      </p:sp>
      <p:sp>
        <p:nvSpPr>
          <p:cNvPr id="5" name="Text Placeholder 5">
            <a:extLst>
              <a:ext uri="{FF2B5EF4-FFF2-40B4-BE49-F238E27FC236}">
                <a16:creationId xmlns:a16="http://schemas.microsoft.com/office/drawing/2014/main" id="{6DA5AD78-BF63-4DE7-9DEF-224DF6996FD6}"/>
              </a:ext>
            </a:extLst>
          </p:cNvPr>
          <p:cNvSpPr txBox="1">
            <a:spLocks/>
          </p:cNvSpPr>
          <p:nvPr/>
        </p:nvSpPr>
        <p:spPr>
          <a:xfrm>
            <a:off x="586390" y="1434370"/>
            <a:ext cx="11018520" cy="67710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back end contains the logic behind all the user requests.</a:t>
            </a:r>
          </a:p>
          <a:p>
            <a:r>
              <a:rPr lang="en-US" sz="2000" dirty="0"/>
              <a:t>For example:</a:t>
            </a:r>
          </a:p>
        </p:txBody>
      </p:sp>
      <p:sp>
        <p:nvSpPr>
          <p:cNvPr id="8" name="Text Placeholder 5">
            <a:extLst>
              <a:ext uri="{FF2B5EF4-FFF2-40B4-BE49-F238E27FC236}">
                <a16:creationId xmlns:a16="http://schemas.microsoft.com/office/drawing/2014/main" id="{0D30546D-89A9-4AD7-BBD4-D58FF90579A2}"/>
              </a:ext>
            </a:extLst>
          </p:cNvPr>
          <p:cNvSpPr txBox="1">
            <a:spLocks/>
          </p:cNvSpPr>
          <p:nvPr/>
        </p:nvSpPr>
        <p:spPr>
          <a:xfrm>
            <a:off x="586390" y="2195298"/>
            <a:ext cx="11018520" cy="10464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It serves the HTML, CSS, or Javascript contents</a:t>
            </a:r>
          </a:p>
          <a:p>
            <a:pPr marL="342900" indent="-342900">
              <a:buFont typeface="Arial" panose="020B0604020202020204" pitchFamily="34" charset="0"/>
              <a:buChar char="•"/>
            </a:pPr>
            <a:r>
              <a:rPr lang="en-US" sz="2000" dirty="0"/>
              <a:t>It stores user’s information in a database</a:t>
            </a:r>
          </a:p>
          <a:p>
            <a:pPr marL="342900" indent="-342900">
              <a:buFont typeface="Arial" panose="020B0604020202020204" pitchFamily="34" charset="0"/>
              <a:buChar char="•"/>
            </a:pPr>
            <a:r>
              <a:rPr lang="en-US" sz="2000" dirty="0"/>
              <a:t>Manages user accounts</a:t>
            </a:r>
          </a:p>
        </p:txBody>
      </p:sp>
    </p:spTree>
    <p:extLst>
      <p:ext uri="{BB962C8B-B14F-4D97-AF65-F5344CB8AC3E}">
        <p14:creationId xmlns:p14="http://schemas.microsoft.com/office/powerpoint/2010/main" val="471056379"/>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1073</TotalTime>
  <Words>2248</Words>
  <Application>Microsoft Office PowerPoint</Application>
  <PresentationFormat>Widescreen</PresentationFormat>
  <Paragraphs>295</Paragraphs>
  <Slides>31</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Consolas</vt:lpstr>
      <vt:lpstr>inter-regular</vt:lpstr>
      <vt:lpstr>Segoe UI</vt:lpstr>
      <vt:lpstr>Segoe UI Light</vt:lpstr>
      <vt:lpstr>Segoe UI Semibold</vt:lpstr>
      <vt:lpstr>Segoe UI Semilight</vt:lpstr>
      <vt:lpstr>Wingdings</vt:lpstr>
      <vt:lpstr>WHITE TEMPLATE</vt:lpstr>
      <vt:lpstr>SOFT BLACK TEMPLATE</vt:lpstr>
      <vt:lpstr>Workshop on Web Development with .NET &amp; React</vt:lpstr>
      <vt:lpstr>The Internet</vt:lpstr>
      <vt:lpstr>The Internet</vt:lpstr>
      <vt:lpstr>The Internet</vt:lpstr>
      <vt:lpstr>The Internet</vt:lpstr>
      <vt:lpstr>The  Internet Backbone</vt:lpstr>
      <vt:lpstr>The Internet</vt:lpstr>
      <vt:lpstr>Front End</vt:lpstr>
      <vt:lpstr>Back End</vt:lpstr>
      <vt:lpstr>Back End</vt:lpstr>
      <vt:lpstr>Web Development</vt:lpstr>
      <vt:lpstr>APIs</vt:lpstr>
      <vt:lpstr>API Architectures</vt:lpstr>
      <vt:lpstr>REST API</vt:lpstr>
      <vt:lpstr>Demonstrating the React Application</vt:lpstr>
      <vt:lpstr>MVC Pattern</vt:lpstr>
      <vt:lpstr>Helpers &amp; Services</vt:lpstr>
      <vt:lpstr>Creating a .NET project from template</vt:lpstr>
      <vt:lpstr>Anatomy of a Request</vt:lpstr>
      <vt:lpstr>Anatomy of a Request</vt:lpstr>
      <vt:lpstr>Anatomy of a Request</vt:lpstr>
      <vt:lpstr>Databases</vt:lpstr>
      <vt:lpstr>MongoDB</vt:lpstr>
      <vt:lpstr>Demonstrate API designing</vt:lpstr>
      <vt:lpstr>Database design</vt:lpstr>
      <vt:lpstr>API List</vt:lpstr>
      <vt:lpstr>Demonstrating how to create a login endpoint</vt:lpstr>
      <vt:lpstr>JWT Token</vt:lpstr>
      <vt:lpstr>Middleware</vt:lpstr>
      <vt:lpstr>Thank you</vt:lpstr>
      <vt:lpstr>References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Ali Ahnaf</cp:lastModifiedBy>
  <cp:revision>59</cp:revision>
  <dcterms:created xsi:type="dcterms:W3CDTF">2019-03-28T18:40:02Z</dcterms:created>
  <dcterms:modified xsi:type="dcterms:W3CDTF">2021-08-15T20:57:35Z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