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74" r:id="rId5"/>
    <p:sldId id="273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76" r:id="rId17"/>
    <p:sldId id="268" r:id="rId18"/>
    <p:sldId id="269" r:id="rId19"/>
    <p:sldId id="271" r:id="rId20"/>
    <p:sldId id="272" r:id="rId2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9" d="100"/>
          <a:sy n="79" d="100"/>
        </p:scale>
        <p:origin x="173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734FD-8E32-4F71-A8AF-1DCAC18C143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13A97E-8798-4EAB-A4EB-AD208908A7C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B. Amplitude Modulation</a:t>
            </a:r>
          </a:p>
          <a:p/>
          <a:p>
            <a:r>
              <a:t>Justification:</a:t>
            </a:r>
          </a:p>
          <a:p>
            <a:r>
              <a:t>AM modifies only the amplitude of the carrier signal. It’s dramatic in its envelope style and uses bandwidth = 2B.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Answer: B. Amplitude Modulation</a:t>
            </a:r>
          </a:p>
          <a:p/>
          <a:p>
            <a:r>
              <a:t>Justification:</a:t>
            </a:r>
          </a:p>
          <a:p>
            <a:r>
              <a:t>AM modifies only the amplitude of the carrier signal. It’s dramatic in its envelope style and uses bandwidth = 2B.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2400" y="1371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6712" y="108013"/>
            <a:ext cx="382905" cy="474980"/>
          </a:xfrm>
          <a:custGeom>
            <a:avLst/>
            <a:gdLst/>
            <a:ahLst/>
            <a:cxnLst/>
            <a:rect l="l" t="t" r="r" b="b"/>
            <a:pathLst>
              <a:path w="382905" h="474980">
                <a:moveTo>
                  <a:pt x="0" y="474662"/>
                </a:moveTo>
                <a:lnTo>
                  <a:pt x="382587" y="474662"/>
                </a:lnTo>
                <a:lnTo>
                  <a:pt x="38258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00" y="108013"/>
            <a:ext cx="328612" cy="47466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90537" y="530288"/>
            <a:ext cx="370205" cy="474980"/>
          </a:xfrm>
          <a:custGeom>
            <a:avLst/>
            <a:gdLst/>
            <a:ahLst/>
            <a:cxnLst/>
            <a:rect l="l" t="t" r="r" b="b"/>
            <a:pathLst>
              <a:path w="370205" h="474980">
                <a:moveTo>
                  <a:pt x="0" y="474662"/>
                </a:moveTo>
                <a:lnTo>
                  <a:pt x="369887" y="474662"/>
                </a:lnTo>
                <a:lnTo>
                  <a:pt x="369887" y="0"/>
                </a:lnTo>
                <a:lnTo>
                  <a:pt x="0" y="0"/>
                </a:lnTo>
                <a:lnTo>
                  <a:pt x="0" y="474662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0425" y="530288"/>
            <a:ext cx="368300" cy="47466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200" y="457199"/>
            <a:ext cx="560387" cy="422275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11200" y="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565086"/>
                </a:moveTo>
                <a:lnTo>
                  <a:pt x="0" y="565086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565086"/>
                </a:lnTo>
                <a:close/>
              </a:path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533336"/>
                </a:lnTo>
                <a:lnTo>
                  <a:pt x="31750" y="533336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2912" y="533399"/>
            <a:ext cx="8226425" cy="317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4540" y="639521"/>
            <a:ext cx="570357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33399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37234" y="2000834"/>
            <a:ext cx="7669530" cy="2172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13101" y="2635376"/>
            <a:ext cx="371982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sz="3200" b="1" spc="-35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b="1" spc="-1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Transmission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638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Frequency</a:t>
            </a:r>
            <a:r>
              <a:rPr spc="-90" dirty="0"/>
              <a:t> </a:t>
            </a:r>
            <a:r>
              <a:rPr spc="-10" dirty="0"/>
              <a:t>Modulation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37234" y="2000834"/>
            <a:ext cx="7669530" cy="38068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2905" marR="304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2905" algn="l"/>
                <a:tab pos="1176655" algn="l"/>
                <a:tab pos="3192145" algn="l"/>
                <a:tab pos="4324350" algn="l"/>
                <a:tab pos="5798185" algn="l"/>
                <a:tab pos="6456680" algn="l"/>
                <a:tab pos="7374255" algn="l"/>
              </a:tabLst>
            </a:pPr>
            <a:r>
              <a:rPr lang="en-US" spc="-25" dirty="0"/>
              <a:t>M</a:t>
            </a:r>
            <a:r>
              <a:rPr spc="-10" dirty="0"/>
              <a:t>odulating</a:t>
            </a:r>
            <a:r>
              <a:rPr dirty="0"/>
              <a:t>	</a:t>
            </a:r>
            <a:r>
              <a:rPr spc="-10" dirty="0"/>
              <a:t>signal</a:t>
            </a:r>
            <a:r>
              <a:rPr dirty="0"/>
              <a:t>	</a:t>
            </a:r>
            <a:r>
              <a:rPr spc="-10" dirty="0"/>
              <a:t>changes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freq.</a:t>
            </a:r>
            <a:endParaRPr lang="en-US" spc="-10" dirty="0"/>
          </a:p>
          <a:p>
            <a:pPr marL="39370" marR="3048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82905" algn="l"/>
                <a:tab pos="1176655" algn="l"/>
                <a:tab pos="3192145" algn="l"/>
                <a:tab pos="4324350" algn="l"/>
                <a:tab pos="5798185" algn="l"/>
                <a:tab pos="6456680" algn="l"/>
                <a:tab pos="7374255" algn="l"/>
              </a:tabLst>
            </a:pPr>
            <a:endParaRPr lang="en-US" spc="-10" dirty="0"/>
          </a:p>
          <a:p>
            <a:pPr marL="39370" marR="3048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82905" algn="l"/>
                <a:tab pos="1176655" algn="l"/>
                <a:tab pos="3192145" algn="l"/>
                <a:tab pos="4324350" algn="l"/>
                <a:tab pos="5798185" algn="l"/>
                <a:tab pos="6456680" algn="l"/>
                <a:tab pos="7374255" algn="l"/>
              </a:tabLst>
            </a:pPr>
            <a:r>
              <a:rPr spc="-25" dirty="0"/>
              <a:t>f</a:t>
            </a:r>
            <a:r>
              <a:rPr sz="3150" spc="-37" baseline="-21000" dirty="0"/>
              <a:t>c </a:t>
            </a:r>
            <a:r>
              <a:rPr sz="3200" dirty="0"/>
              <a:t>of</a:t>
            </a:r>
            <a:r>
              <a:rPr sz="3200" spc="-30" dirty="0"/>
              <a:t> </a:t>
            </a:r>
            <a:r>
              <a:rPr sz="3200" dirty="0"/>
              <a:t>the</a:t>
            </a:r>
            <a:r>
              <a:rPr sz="3200" spc="-20" dirty="0"/>
              <a:t> </a:t>
            </a:r>
            <a:r>
              <a:rPr sz="3200" dirty="0"/>
              <a:t>carrier</a:t>
            </a:r>
            <a:r>
              <a:rPr sz="3200" spc="-10" dirty="0"/>
              <a:t> signal</a:t>
            </a:r>
            <a:endParaRPr lang="en-US" sz="3200" spc="-10" dirty="0"/>
          </a:p>
          <a:p>
            <a:pPr marL="382905" marR="3048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2905" algn="l"/>
                <a:tab pos="1176655" algn="l"/>
                <a:tab pos="3192145" algn="l"/>
                <a:tab pos="4324350" algn="l"/>
                <a:tab pos="5798185" algn="l"/>
                <a:tab pos="6456680" algn="l"/>
                <a:tab pos="7374255" algn="l"/>
              </a:tabLst>
            </a:pPr>
            <a:endParaRPr sz="3200" dirty="0"/>
          </a:p>
          <a:p>
            <a:pPr marL="38290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2905" algn="l"/>
              </a:tabLst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bandwidth</a:t>
            </a:r>
            <a:r>
              <a:rPr spc="-40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FM</a:t>
            </a:r>
            <a:r>
              <a:rPr spc="-15" dirty="0"/>
              <a:t> </a:t>
            </a:r>
            <a:r>
              <a:rPr dirty="0"/>
              <a:t>is</a:t>
            </a:r>
            <a:r>
              <a:rPr spc="-10" dirty="0"/>
              <a:t> </a:t>
            </a:r>
            <a:r>
              <a:rPr spc="-20" dirty="0"/>
              <a:t>high</a:t>
            </a:r>
            <a:endParaRPr lang="en-US" spc="-20" dirty="0"/>
          </a:p>
          <a:p>
            <a:pPr marL="38290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2905" algn="l"/>
              </a:tabLst>
            </a:pPr>
            <a:endParaRPr spc="-20" dirty="0"/>
          </a:p>
          <a:p>
            <a:pPr marL="382905" indent="-34290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2905" algn="l"/>
              </a:tabLst>
            </a:pPr>
            <a:r>
              <a:rPr dirty="0"/>
              <a:t>It</a:t>
            </a:r>
            <a:r>
              <a:rPr spc="-3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approx.</a:t>
            </a:r>
            <a:r>
              <a:rPr spc="-40" dirty="0"/>
              <a:t> </a:t>
            </a:r>
            <a:r>
              <a:rPr dirty="0"/>
              <a:t>10x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signal</a:t>
            </a:r>
            <a:r>
              <a:rPr spc="-15" dirty="0"/>
              <a:t> </a:t>
            </a:r>
            <a:r>
              <a:rPr spc="-10" dirty="0"/>
              <a:t>frequency</a:t>
            </a:r>
            <a:endParaRPr spc="-1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971800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>
                <a:moveTo>
                  <a:pt x="0" y="0"/>
                </a:moveTo>
                <a:lnTo>
                  <a:pt x="8153400" y="0"/>
                </a:lnTo>
              </a:path>
            </a:pathLst>
          </a:custGeom>
          <a:ln w="7620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77043" y="46863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12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592375" y="46863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9750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77043" y="3063875"/>
            <a:ext cx="8115934" cy="2912144"/>
          </a:xfrm>
          <a:prstGeom prst="rect">
            <a:avLst/>
          </a:prstGeom>
          <a:solidFill>
            <a:srgbClr val="99FF33"/>
          </a:solidFill>
        </p:spPr>
        <p:txBody>
          <a:bodyPr vert="horz" wrap="square" lIns="0" tIns="34290" rIns="0" bIns="0" rtlCol="0">
            <a:spAutoFit/>
          </a:bodyPr>
          <a:lstStyle/>
          <a:p>
            <a:pPr marL="191135" marR="185420" algn="ctr">
              <a:lnSpc>
                <a:spcPct val="100000"/>
              </a:lnSpc>
              <a:spcBef>
                <a:spcPts val="270"/>
              </a:spcBef>
            </a:pPr>
            <a:r>
              <a:rPr lang="en-US" sz="3200" b="1" dirty="0">
                <a:latin typeface="Arial" panose="020B0604020202020204"/>
                <a:cs typeface="Arial" panose="020B0604020202020204"/>
              </a:rPr>
              <a:t>B</a:t>
            </a:r>
            <a:r>
              <a:rPr sz="3200" b="1" dirty="0">
                <a:latin typeface="Arial" panose="020B0604020202020204"/>
                <a:cs typeface="Arial" panose="020B0604020202020204"/>
              </a:rPr>
              <a:t>andwidth</a:t>
            </a:r>
            <a:r>
              <a:rPr sz="3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required</a:t>
            </a:r>
            <a:r>
              <a:rPr sz="3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for</a:t>
            </a:r>
            <a:r>
              <a:rPr sz="3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FM </a:t>
            </a:r>
            <a:r>
              <a:rPr sz="3200" b="1" spc="-25" dirty="0">
                <a:latin typeface="Arial" panose="020B0604020202020204"/>
                <a:cs typeface="Arial" panose="020B0604020202020204"/>
              </a:rPr>
              <a:t>can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be</a:t>
            </a:r>
            <a:r>
              <a:rPr sz="3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determined</a:t>
            </a:r>
            <a:r>
              <a:rPr sz="32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from</a:t>
            </a:r>
            <a:r>
              <a:rPr lang="en-US" sz="3200" b="1" dirty="0">
                <a:latin typeface="Arial" panose="020B0604020202020204"/>
                <a:cs typeface="Arial" panose="020B0604020202020204"/>
              </a:rPr>
              <a:t>:</a:t>
            </a:r>
            <a:endParaRPr lang="en-US" sz="3200" b="1" dirty="0">
              <a:latin typeface="Arial" panose="020B0604020202020204"/>
              <a:cs typeface="Arial" panose="020B0604020202020204"/>
            </a:endParaRPr>
          </a:p>
          <a:p>
            <a:pPr marL="191135" marR="185420" algn="ctr">
              <a:lnSpc>
                <a:spcPct val="100000"/>
              </a:lnSpc>
              <a:spcBef>
                <a:spcPts val="270"/>
              </a:spcBef>
            </a:pPr>
            <a:r>
              <a:rPr lang="en-US" sz="2400" spc="-10" dirty="0">
                <a:latin typeface="Arial" panose="020B0604020202020204"/>
                <a:cs typeface="Arial" panose="020B0604020202020204"/>
              </a:rPr>
              <a:t>B</a:t>
            </a:r>
            <a:r>
              <a:rPr sz="2400" spc="-10" dirty="0">
                <a:latin typeface="Arial" panose="020B0604020202020204"/>
                <a:cs typeface="Arial" panose="020B0604020202020204"/>
              </a:rPr>
              <a:t>andwidth</a:t>
            </a:r>
            <a:endParaRPr sz="2400" dirty="0">
              <a:latin typeface="Arial" panose="020B0604020202020204"/>
              <a:cs typeface="Arial" panose="020B0604020202020204"/>
            </a:endParaRPr>
          </a:p>
          <a:p>
            <a:pPr marL="648335" marR="643255" algn="ctr">
              <a:lnSpc>
                <a:spcPts val="3850"/>
              </a:lnSpc>
              <a:spcBef>
                <a:spcPts val="125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of</a:t>
            </a:r>
            <a:r>
              <a:rPr sz="2400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the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audio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signal</a:t>
            </a:r>
            <a:r>
              <a:rPr lang="en-US" sz="2400" dirty="0">
                <a:latin typeface="Arial" panose="020B0604020202020204"/>
                <a:cs typeface="Arial" panose="020B0604020202020204"/>
              </a:rPr>
              <a:t>.</a:t>
            </a:r>
            <a:endParaRPr lang="en-US" sz="2400" dirty="0">
              <a:latin typeface="Arial" panose="020B0604020202020204"/>
              <a:cs typeface="Arial" panose="020B0604020202020204"/>
            </a:endParaRPr>
          </a:p>
          <a:p>
            <a:pPr marL="648335" marR="643255" algn="ctr">
              <a:lnSpc>
                <a:spcPts val="3850"/>
              </a:lnSpc>
              <a:spcBef>
                <a:spcPts val="125"/>
              </a:spcBef>
            </a:pPr>
            <a:r>
              <a:rPr sz="24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B</a:t>
            </a:r>
            <a:r>
              <a:rPr sz="2400" baseline="-21000" dirty="0">
                <a:latin typeface="Arial" panose="020B0604020202020204"/>
                <a:cs typeface="Arial" panose="020B0604020202020204"/>
              </a:rPr>
              <a:t>FM</a:t>
            </a:r>
            <a:r>
              <a:rPr sz="2400" spc="405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= 2(1</a:t>
            </a:r>
            <a:r>
              <a:rPr sz="24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+</a:t>
            </a:r>
            <a:r>
              <a:rPr sz="24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0" dirty="0">
                <a:latin typeface="Arial" panose="020B0604020202020204"/>
                <a:cs typeface="Arial" panose="020B0604020202020204"/>
              </a:rPr>
              <a:t>β)B. </a:t>
            </a:r>
            <a:endParaRPr lang="en-US" sz="2400" spc="-20" dirty="0">
              <a:latin typeface="Arial" panose="020B0604020202020204"/>
              <a:cs typeface="Arial" panose="020B0604020202020204"/>
            </a:endParaRPr>
          </a:p>
          <a:p>
            <a:pPr marL="648335" marR="643255" algn="ctr">
              <a:lnSpc>
                <a:spcPts val="3850"/>
              </a:lnSpc>
              <a:spcBef>
                <a:spcPts val="125"/>
              </a:spcBef>
            </a:pPr>
            <a:r>
              <a:rPr sz="2400" dirty="0">
                <a:latin typeface="Arial" panose="020B0604020202020204"/>
                <a:cs typeface="Arial" panose="020B0604020202020204"/>
              </a:rPr>
              <a:t>Where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Symbol" panose="05050102010706020507"/>
                <a:cs typeface="Symbol" panose="05050102010706020507"/>
              </a:rPr>
              <a:t></a:t>
            </a:r>
            <a:r>
              <a:rPr sz="24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is</a:t>
            </a:r>
            <a:r>
              <a:rPr sz="24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dirty="0">
                <a:latin typeface="Arial" panose="020B0604020202020204"/>
                <a:cs typeface="Arial" panose="020B0604020202020204"/>
              </a:rPr>
              <a:t>usually</a:t>
            </a:r>
            <a:r>
              <a:rPr sz="24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-25" dirty="0">
                <a:latin typeface="Arial" panose="020B0604020202020204"/>
                <a:cs typeface="Arial" panose="020B0604020202020204"/>
              </a:rPr>
              <a:t>4.</a:t>
            </a:r>
            <a:endParaRPr sz="24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7200" y="2362136"/>
            <a:ext cx="1143000" cy="5667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69442" y="2383662"/>
            <a:ext cx="7156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20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endParaRPr sz="280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4036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5.18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Frequency</a:t>
            </a:r>
            <a:r>
              <a:rPr sz="2000" b="1" i="1" spc="-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modulation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1602" y="1697944"/>
            <a:ext cx="8833797" cy="43107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73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5.19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FM</a:t>
            </a:r>
            <a:r>
              <a:rPr sz="2000" b="1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band</a:t>
            </a:r>
            <a:r>
              <a:rPr sz="2000" b="1" i="1" spc="-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allocation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8477" y="3089275"/>
            <a:ext cx="7923522" cy="10531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Phase</a:t>
            </a:r>
            <a:r>
              <a:rPr spc="-40" dirty="0"/>
              <a:t> </a:t>
            </a:r>
            <a:r>
              <a:rPr dirty="0"/>
              <a:t>Modulation</a:t>
            </a:r>
            <a:r>
              <a:rPr spc="-50" dirty="0"/>
              <a:t> </a:t>
            </a:r>
            <a:r>
              <a:rPr spc="-20" dirty="0"/>
              <a:t>(PM)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606030" cy="26039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9060" indent="-343535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3200" dirty="0">
                <a:latin typeface="Tahoma" panose="020B0604030504040204"/>
                <a:cs typeface="Tahoma" panose="020B0604030504040204"/>
              </a:rPr>
              <a:t>M</a:t>
            </a:r>
            <a:r>
              <a:rPr sz="3200" dirty="0">
                <a:latin typeface="Tahoma" panose="020B0604030504040204"/>
                <a:cs typeface="Tahoma" panose="020B0604030504040204"/>
              </a:rPr>
              <a:t>odulating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signal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only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changes</a:t>
            </a:r>
            <a:r>
              <a:rPr lang="en-US" sz="3200" dirty="0">
                <a:latin typeface="Tahoma" panose="020B0604030504040204"/>
                <a:cs typeface="Tahoma" panose="020B0604030504040204"/>
              </a:rPr>
              <a:t>:</a:t>
            </a:r>
            <a:endParaRPr lang="en-US" sz="3200" dirty="0">
              <a:latin typeface="Tahoma" panose="020B0604030504040204"/>
              <a:cs typeface="Tahoma" panose="020B0604030504040204"/>
            </a:endParaRPr>
          </a:p>
          <a:p>
            <a:pPr marL="12065" marR="9906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3200" dirty="0">
                <a:latin typeface="Tahoma" panose="020B0604030504040204"/>
                <a:cs typeface="Tahoma" panose="020B0604030504040204"/>
              </a:rPr>
              <a:t>			P</a:t>
            </a:r>
            <a:r>
              <a:rPr sz="3200" dirty="0">
                <a:latin typeface="Tahoma" panose="020B0604030504040204"/>
                <a:cs typeface="Tahoma" panose="020B0604030504040204"/>
              </a:rPr>
              <a:t>hase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of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carrier</a:t>
            </a:r>
            <a:r>
              <a:rPr sz="3200" spc="-3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signal.</a:t>
            </a:r>
            <a:endParaRPr lang="en-US" sz="3200" spc="-10" dirty="0">
              <a:latin typeface="Tahoma" panose="020B0604030504040204"/>
              <a:cs typeface="Tahoma" panose="020B0604030504040204"/>
            </a:endParaRPr>
          </a:p>
          <a:p>
            <a:pPr marL="12065" marR="9906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sz="3200" dirty="0">
              <a:latin typeface="Tahoma" panose="020B0604030504040204"/>
              <a:cs typeface="Tahoma" panose="020B0604030504040204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5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phase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change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manifests</a:t>
            </a:r>
            <a:r>
              <a:rPr sz="3200" spc="-4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itself</a:t>
            </a:r>
            <a:r>
              <a:rPr sz="3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as</a:t>
            </a:r>
            <a:r>
              <a:rPr sz="32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50" dirty="0">
                <a:latin typeface="Tahoma" panose="020B0604030504040204"/>
                <a:cs typeface="Tahoma" panose="020B0604030504040204"/>
              </a:rPr>
              <a:t>a </a:t>
            </a:r>
            <a:r>
              <a:rPr sz="3200" dirty="0">
                <a:latin typeface="Tahoma" panose="020B0604030504040204"/>
                <a:cs typeface="Tahoma" panose="020B0604030504040204"/>
              </a:rPr>
              <a:t>frequency</a:t>
            </a:r>
            <a:r>
              <a:rPr sz="32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change</a:t>
            </a:r>
            <a:r>
              <a:rPr lang="en-US" sz="3200" dirty="0">
                <a:latin typeface="Tahoma" panose="020B0604030504040204"/>
                <a:cs typeface="Tahoma" panose="020B0604030504040204"/>
              </a:rPr>
              <a:t>.</a:t>
            </a:r>
            <a:endParaRPr lang="en-US" sz="3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Phase</a:t>
            </a:r>
            <a:r>
              <a:rPr spc="-40" dirty="0"/>
              <a:t> </a:t>
            </a:r>
            <a:r>
              <a:rPr dirty="0"/>
              <a:t>Modulation</a:t>
            </a:r>
            <a:r>
              <a:rPr spc="-50" dirty="0"/>
              <a:t> </a:t>
            </a:r>
            <a:r>
              <a:rPr spc="-20" dirty="0"/>
              <a:t>(PM)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764540" y="2011502"/>
            <a:ext cx="7606030" cy="3378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55600" algn="l"/>
              </a:tabLst>
            </a:pPr>
            <a:r>
              <a:rPr lang="en-US" sz="3200" spc="-65" dirty="0">
                <a:latin typeface="Tahoma" panose="020B0604030504040204"/>
                <a:cs typeface="Tahoma" panose="020B0604030504040204"/>
              </a:rPr>
              <a:t>But</a:t>
            </a:r>
            <a:r>
              <a:rPr sz="32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instantaneous </a:t>
            </a:r>
            <a:r>
              <a:rPr sz="3200" dirty="0">
                <a:latin typeface="Tahoma" panose="020B0604030504040204"/>
                <a:cs typeface="Tahoma" panose="020B0604030504040204"/>
              </a:rPr>
              <a:t>frequency</a:t>
            </a:r>
            <a:r>
              <a:rPr sz="3200" spc="-7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change</a:t>
            </a:r>
            <a:r>
              <a:rPr sz="32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is</a:t>
            </a:r>
            <a:r>
              <a:rPr sz="3200" spc="-6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proportional</a:t>
            </a:r>
            <a:r>
              <a:rPr sz="32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to</a:t>
            </a:r>
            <a:r>
              <a:rPr lang="en-US" sz="3200" dirty="0">
                <a:latin typeface="Tahoma" panose="020B0604030504040204"/>
                <a:cs typeface="Tahoma" panose="020B0604030504040204"/>
              </a:rPr>
              <a:t>:</a:t>
            </a:r>
            <a:endParaRPr lang="en-US" sz="3200" dirty="0">
              <a:latin typeface="Tahoma" panose="020B0604030504040204"/>
              <a:cs typeface="Tahoma" panose="020B0604030504040204"/>
            </a:endParaRPr>
          </a:p>
          <a:p>
            <a:pPr marL="12065" marR="508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3200" dirty="0">
                <a:latin typeface="Tahoma" panose="020B0604030504040204"/>
                <a:cs typeface="Tahoma" panose="020B0604030504040204"/>
              </a:rPr>
              <a:t>			D</a:t>
            </a:r>
            <a:r>
              <a:rPr sz="3200" dirty="0">
                <a:latin typeface="Tahoma" panose="020B0604030504040204"/>
                <a:cs typeface="Tahoma" panose="020B0604030504040204"/>
              </a:rPr>
              <a:t>erivative</a:t>
            </a:r>
            <a:r>
              <a:rPr sz="32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of</a:t>
            </a:r>
            <a:r>
              <a:rPr sz="3200" spc="-85" dirty="0">
                <a:latin typeface="Tahoma" panose="020B0604030504040204"/>
                <a:cs typeface="Tahoma" panose="020B0604030504040204"/>
              </a:rPr>
              <a:t> </a:t>
            </a:r>
            <a:r>
              <a:rPr sz="3200" dirty="0">
                <a:latin typeface="Tahoma" panose="020B0604030504040204"/>
                <a:cs typeface="Tahoma" panose="020B0604030504040204"/>
              </a:rPr>
              <a:t>the</a:t>
            </a:r>
            <a:r>
              <a:rPr sz="3200" spc="-90" dirty="0">
                <a:latin typeface="Tahoma" panose="020B0604030504040204"/>
                <a:cs typeface="Tahoma" panose="020B0604030504040204"/>
              </a:rPr>
              <a:t> </a:t>
            </a:r>
            <a:r>
              <a:rPr sz="3200" spc="-10" dirty="0">
                <a:latin typeface="Tahoma" panose="020B0604030504040204"/>
                <a:cs typeface="Tahoma" panose="020B0604030504040204"/>
              </a:rPr>
              <a:t>amplitude.</a:t>
            </a:r>
            <a:endParaRPr lang="en-US" sz="3200" spc="-10" dirty="0">
              <a:latin typeface="Tahoma" panose="020B0604030504040204"/>
              <a:cs typeface="Tahoma" panose="020B0604030504040204"/>
            </a:endParaRPr>
          </a:p>
          <a:p>
            <a:pPr marL="12065" marR="508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lang="en-US" sz="3200" spc="-10" dirty="0">
              <a:latin typeface="Tahoma" panose="020B0604030504040204"/>
              <a:cs typeface="Tahoma" panose="020B0604030504040204"/>
            </a:endParaRPr>
          </a:p>
          <a:p>
            <a:pPr marL="12065" marR="508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r>
              <a:rPr lang="en-US" sz="3200" spc="-10" dirty="0">
                <a:latin typeface="Tahoma" panose="020B0604030504040204"/>
                <a:cs typeface="Tahoma" panose="020B0604030504040204"/>
              </a:rPr>
              <a:t>	</a:t>
            </a:r>
            <a:r>
              <a:rPr lang="en-US" sz="3200" dirty="0">
                <a:latin typeface="Tahoma" panose="020B0604030504040204"/>
                <a:cs typeface="Tahoma" panose="020B0604030504040204"/>
              </a:rPr>
              <a:t>The</a:t>
            </a:r>
            <a:r>
              <a:rPr lang="en-US" sz="3200" spc="-8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3200" dirty="0">
                <a:latin typeface="Tahoma" panose="020B0604030504040204"/>
                <a:cs typeface="Tahoma" panose="020B0604030504040204"/>
              </a:rPr>
              <a:t>bandwidth</a:t>
            </a:r>
            <a:r>
              <a:rPr lang="en-US" sz="32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3200" dirty="0">
                <a:latin typeface="Tahoma" panose="020B0604030504040204"/>
                <a:cs typeface="Tahoma" panose="020B0604030504040204"/>
              </a:rPr>
              <a:t>is</a:t>
            </a:r>
            <a:r>
              <a:rPr lang="en-US" sz="32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3200" dirty="0">
                <a:latin typeface="Tahoma" panose="020B0604030504040204"/>
                <a:cs typeface="Tahoma" panose="020B0604030504040204"/>
              </a:rPr>
              <a:t>higher</a:t>
            </a:r>
            <a:r>
              <a:rPr lang="en-US" sz="32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3200" dirty="0">
                <a:latin typeface="Tahoma" panose="020B0604030504040204"/>
                <a:cs typeface="Tahoma" panose="020B0604030504040204"/>
              </a:rPr>
              <a:t>than</a:t>
            </a:r>
            <a:r>
              <a:rPr lang="en-US" sz="3200" spc="-6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3200" dirty="0">
                <a:latin typeface="Tahoma" panose="020B0604030504040204"/>
                <a:cs typeface="Tahoma" panose="020B0604030504040204"/>
              </a:rPr>
              <a:t>for</a:t>
            </a:r>
            <a:r>
              <a:rPr lang="en-US" sz="32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3200" spc="-25" dirty="0">
                <a:latin typeface="Tahoma" panose="020B0604030504040204"/>
                <a:cs typeface="Tahoma" panose="020B0604030504040204"/>
              </a:rPr>
              <a:t>AM.</a:t>
            </a:r>
            <a:endParaRPr lang="en-US" sz="3200" dirty="0">
              <a:latin typeface="Tahoma" panose="020B0604030504040204"/>
              <a:cs typeface="Tahoma" panose="020B0604030504040204"/>
            </a:endParaRPr>
          </a:p>
          <a:p>
            <a:pPr marL="12065" marR="5080">
              <a:lnSpc>
                <a:spcPct val="100000"/>
              </a:lnSpc>
              <a:spcBef>
                <a:spcPts val="770"/>
              </a:spcBef>
              <a:buClr>
                <a:srgbClr val="3333CC"/>
              </a:buClr>
              <a:buSzPct val="59000"/>
              <a:tabLst>
                <a:tab pos="355600" algn="l"/>
              </a:tabLst>
            </a:pPr>
            <a:endParaRPr sz="3200" dirty="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5433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5.20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Phase</a:t>
            </a:r>
            <a:r>
              <a:rPr sz="2000" b="1" i="1" spc="-2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modulation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8720" y="1621085"/>
            <a:ext cx="8770479" cy="41510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77043" y="4991100"/>
            <a:ext cx="0" cy="76200"/>
          </a:xfrm>
          <a:custGeom>
            <a:avLst/>
            <a:gdLst/>
            <a:ahLst/>
            <a:cxnLst/>
            <a:rect l="l" t="t" r="r" b="b"/>
            <a:pathLst>
              <a:path h="76200">
                <a:moveTo>
                  <a:pt x="0" y="0"/>
                </a:moveTo>
                <a:lnTo>
                  <a:pt x="0" y="76200"/>
                </a:lnTo>
              </a:path>
            </a:pathLst>
          </a:custGeom>
          <a:ln w="36512">
            <a:solidFill>
              <a:srgbClr val="0099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32053" y="1730577"/>
            <a:ext cx="7804150" cy="3984423"/>
          </a:xfrm>
          <a:prstGeom prst="rect">
            <a:avLst/>
          </a:prstGeom>
        </p:spPr>
        <p:txBody>
          <a:bodyPr vert="horz" wrap="square" lIns="0" tIns="252729" rIns="0" bIns="0" rtlCol="0">
            <a:spAutoFit/>
          </a:bodyPr>
          <a:lstStyle/>
          <a:p>
            <a:pPr marL="25400" marR="17780" algn="ctr">
              <a:lnSpc>
                <a:spcPct val="100000"/>
              </a:lnSpc>
              <a:spcBef>
                <a:spcPts val="2175"/>
              </a:spcBef>
            </a:pPr>
            <a:r>
              <a:rPr lang="en-US" sz="3200" b="1" spc="-40" dirty="0">
                <a:latin typeface="Arial" panose="020B0604020202020204"/>
                <a:cs typeface="Arial" panose="020B0604020202020204"/>
              </a:rPr>
              <a:t>B</a:t>
            </a:r>
            <a:r>
              <a:rPr sz="3200" b="1" dirty="0">
                <a:latin typeface="Arial" panose="020B0604020202020204"/>
                <a:cs typeface="Arial" panose="020B0604020202020204"/>
              </a:rPr>
              <a:t>andwidth</a:t>
            </a:r>
            <a:r>
              <a:rPr sz="32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required</a:t>
            </a:r>
            <a:r>
              <a:rPr sz="3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for</a:t>
            </a:r>
            <a:r>
              <a:rPr sz="3200" b="1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PM </a:t>
            </a:r>
            <a:r>
              <a:rPr sz="3200" b="1" spc="-25" dirty="0">
                <a:latin typeface="Arial" panose="020B0604020202020204"/>
                <a:cs typeface="Arial" panose="020B0604020202020204"/>
              </a:rPr>
              <a:t>can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be</a:t>
            </a:r>
            <a:r>
              <a:rPr sz="32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determined</a:t>
            </a:r>
            <a:r>
              <a:rPr lang="en-US" sz="3200" b="1" dirty="0">
                <a:latin typeface="Arial" panose="020B0604020202020204"/>
                <a:cs typeface="Arial" panose="020B0604020202020204"/>
              </a:rPr>
              <a:t>:</a:t>
            </a:r>
            <a:endParaRPr lang="en-US" sz="3200" b="1" dirty="0">
              <a:latin typeface="Arial" panose="020B0604020202020204"/>
              <a:cs typeface="Arial" panose="020B0604020202020204"/>
            </a:endParaRPr>
          </a:p>
          <a:p>
            <a:pPr marL="25400" marR="17780" algn="just">
              <a:lnSpc>
                <a:spcPct val="100000"/>
              </a:lnSpc>
              <a:spcBef>
                <a:spcPts val="2175"/>
              </a:spcBef>
            </a:pPr>
            <a:r>
              <a:rPr lang="en-US" sz="3200" dirty="0">
                <a:latin typeface="Arial" panose="020B0604020202020204"/>
                <a:cs typeface="Arial" panose="020B0604020202020204"/>
              </a:rPr>
              <a:t>F</a:t>
            </a:r>
            <a:r>
              <a:rPr sz="3200" dirty="0">
                <a:latin typeface="Arial" panose="020B0604020202020204"/>
                <a:cs typeface="Arial" panose="020B0604020202020204"/>
              </a:rPr>
              <a:t>rom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the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bandwidth</a:t>
            </a:r>
            <a:r>
              <a:rPr lang="en-US" sz="3200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and</a:t>
            </a:r>
            <a:r>
              <a:rPr sz="3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maximum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amplitude</a:t>
            </a:r>
            <a:r>
              <a:rPr sz="3200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of</a:t>
            </a:r>
            <a:r>
              <a:rPr sz="3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latin typeface="Arial" panose="020B0604020202020204"/>
                <a:cs typeface="Arial" panose="020B0604020202020204"/>
              </a:rPr>
              <a:t>modulating</a:t>
            </a:r>
            <a:r>
              <a:rPr sz="32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signal:</a:t>
            </a:r>
            <a:endParaRPr lang="en-US" sz="3200" spc="-10" dirty="0">
              <a:latin typeface="Arial" panose="020B0604020202020204"/>
              <a:cs typeface="Arial" panose="020B0604020202020204"/>
            </a:endParaRPr>
          </a:p>
          <a:p>
            <a:pPr marL="913765" marR="904240" algn="ctr">
              <a:lnSpc>
                <a:spcPct val="100000"/>
              </a:lnSpc>
              <a:spcBef>
                <a:spcPts val="5"/>
              </a:spcBef>
            </a:pPr>
            <a:endParaRPr lang="en-IN" sz="3200" spc="-10" dirty="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sz="3200" dirty="0">
                <a:latin typeface="Arial" panose="020B0604020202020204"/>
                <a:cs typeface="Arial" panose="020B0604020202020204"/>
              </a:rPr>
              <a:t>B</a:t>
            </a:r>
            <a:r>
              <a:rPr sz="3150" baseline="-21000" dirty="0">
                <a:latin typeface="Arial" panose="020B0604020202020204"/>
                <a:cs typeface="Arial" panose="020B0604020202020204"/>
              </a:rPr>
              <a:t>PM</a:t>
            </a:r>
            <a:r>
              <a:rPr sz="3150" spc="405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= 2(1</a:t>
            </a:r>
            <a:r>
              <a:rPr sz="3200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+</a:t>
            </a:r>
            <a:r>
              <a:rPr sz="3200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β)B.</a:t>
            </a:r>
            <a:endParaRPr sz="3200" dirty="0">
              <a:latin typeface="Arial" panose="020B0604020202020204"/>
              <a:cs typeface="Arial" panose="020B0604020202020204"/>
            </a:endParaRPr>
          </a:p>
          <a:p>
            <a:pPr marL="1270" algn="ctr">
              <a:lnSpc>
                <a:spcPct val="100000"/>
              </a:lnSpc>
              <a:spcBef>
                <a:spcPts val="15"/>
              </a:spcBef>
            </a:pPr>
            <a:r>
              <a:rPr sz="3200" dirty="0">
                <a:latin typeface="Arial" panose="020B0604020202020204"/>
                <a:cs typeface="Arial" panose="020B0604020202020204"/>
              </a:rPr>
              <a:t>Where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Symbol" panose="05050102010706020507"/>
                <a:cs typeface="Symbol" panose="05050102010706020507"/>
              </a:rPr>
              <a:t></a:t>
            </a:r>
            <a:r>
              <a:rPr sz="32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=</a:t>
            </a:r>
            <a:r>
              <a:rPr sz="3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2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most</a:t>
            </a:r>
            <a:r>
              <a:rPr sz="3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often.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143" y="1301885"/>
            <a:ext cx="86437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😜 Q1: I’m the drama queen of signals—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only change amplitude and still hog the spotlight.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am I?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4286" y="3429000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Frequency Modulation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Amplitude Modulation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Phase Modulation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0143" y="1301885"/>
            <a:ext cx="86437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😜 Q1: I’m the drama queen of signals—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only change amplitude and still hog the spotlight.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am I?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84286" y="3429000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Frequency Modulation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Amplitude Modulation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Phase Modulation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1371600"/>
            <a:chOff x="0" y="0"/>
            <a:chExt cx="9144000" cy="13716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9144000" cy="1371600"/>
            </a:xfrm>
            <a:custGeom>
              <a:avLst/>
              <a:gdLst/>
              <a:ahLst/>
              <a:cxnLst/>
              <a:rect l="l" t="t" r="r" b="b"/>
              <a:pathLst>
                <a:path w="9144000" h="1371600">
                  <a:moveTo>
                    <a:pt x="0" y="1371600"/>
                  </a:moveTo>
                  <a:lnTo>
                    <a:pt x="9144000" y="13716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1371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056" y="323088"/>
              <a:ext cx="745236" cy="6598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2795" y="323088"/>
              <a:ext cx="745235" cy="6598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536" y="323088"/>
              <a:ext cx="5047488" cy="659892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451865"/>
            <a:ext cx="4938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250" algn="l"/>
              </a:tabLst>
            </a:pPr>
            <a:r>
              <a:rPr sz="320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5-</a:t>
            </a:r>
            <a:r>
              <a:rPr sz="3200" spc="-5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2</a:t>
            </a:r>
            <a:r>
              <a:rPr sz="320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	ANALOG</a:t>
            </a:r>
            <a:r>
              <a:rPr sz="3200" spc="25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320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AND</a:t>
            </a:r>
            <a:r>
              <a:rPr sz="3200" spc="5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DIGITAL</a:t>
            </a:r>
            <a:endParaRPr sz="3200" dirty="0">
              <a:latin typeface="SimSun-ExtB" panose="02010609060101010101" charset="-122"/>
              <a:cs typeface="SimSun-ExtB" panose="02010609060101010101" charset="-122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4666" y="2819400"/>
            <a:ext cx="8148955" cy="17742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Times New Roman" panose="02020603050405020304"/>
                <a:cs typeface="Times New Roman" panose="02020603050405020304"/>
              </a:rPr>
              <a:t>Analog-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to-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sz="2800" spc="4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conversion</a:t>
            </a:r>
            <a:r>
              <a:rPr sz="2800" spc="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4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45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representation</a:t>
            </a:r>
            <a:r>
              <a:rPr sz="2800" spc="4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sz="2800" spc="-25" dirty="0">
              <a:latin typeface="Times New Roman" panose="02020603050405020304"/>
              <a:cs typeface="Times New Roman" panose="02020603050405020304"/>
            </a:endParaRPr>
          </a:p>
          <a:p>
            <a:pPr marL="88900" marR="5080" algn="just">
              <a:lnSpc>
                <a:spcPct val="100000"/>
              </a:lnSpc>
              <a:spcBef>
                <a:spcPts val="95"/>
              </a:spcBef>
            </a:pPr>
            <a:endParaRPr lang="en-US" sz="2800" spc="-25" dirty="0">
              <a:latin typeface="Times New Roman" panose="02020603050405020304"/>
              <a:cs typeface="Times New Roman" panose="02020603050405020304"/>
            </a:endParaRPr>
          </a:p>
          <a:p>
            <a:pPr marL="889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z="2800" spc="-25" dirty="0">
                <a:latin typeface="Times New Roman" panose="02020603050405020304"/>
                <a:cs typeface="Times New Roman" panose="02020603050405020304"/>
              </a:rPr>
              <a:t>		A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nalog</a:t>
            </a:r>
            <a:r>
              <a:rPr sz="28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8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800" spc="9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spc="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sz="2800" spc="1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signal.</a:t>
            </a:r>
            <a:r>
              <a:rPr sz="2800" spc="90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800" spc="90" dirty="0">
              <a:latin typeface="Times New Roman" panose="02020603050405020304"/>
              <a:cs typeface="Times New Roman" panose="02020603050405020304"/>
            </a:endParaRPr>
          </a:p>
          <a:p>
            <a:pPr marL="88900" marR="5080" algn="just">
              <a:lnSpc>
                <a:spcPct val="100000"/>
              </a:lnSpc>
              <a:spcBef>
                <a:spcPts val="95"/>
              </a:spcBef>
            </a:pPr>
            <a:endParaRPr lang="en-US" sz="2800" spc="9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Picture 4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54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7340" y="451865"/>
            <a:ext cx="4938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38250" algn="l"/>
              </a:tabLst>
            </a:pPr>
            <a:r>
              <a:rPr sz="320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5-</a:t>
            </a:r>
            <a:r>
              <a:rPr sz="3200" spc="-5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2</a:t>
            </a:r>
            <a:r>
              <a:rPr sz="320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	ANALOG</a:t>
            </a:r>
            <a:r>
              <a:rPr sz="3200" spc="25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320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AND</a:t>
            </a:r>
            <a:r>
              <a:rPr sz="3200" spc="5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 </a:t>
            </a:r>
            <a:r>
              <a:rPr sz="3200" spc="-10" dirty="0">
                <a:solidFill>
                  <a:srgbClr val="000000"/>
                </a:solidFill>
                <a:latin typeface="SimSun-ExtB" panose="02010609060101010101" charset="-122"/>
                <a:cs typeface="SimSun-ExtB" panose="02010609060101010101" charset="-122"/>
              </a:rPr>
              <a:t>DIGITAL</a:t>
            </a:r>
            <a:endParaRPr sz="3200" dirty="0">
              <a:latin typeface="SimSun-ExtB" panose="02010609060101010101" charset="-122"/>
              <a:cs typeface="SimSun-ExtB" panose="02010609060101010101" charset="-122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31140" y="1406779"/>
            <a:ext cx="8148955" cy="39799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 marR="5080" algn="just">
              <a:lnSpc>
                <a:spcPct val="100000"/>
              </a:lnSpc>
              <a:spcBef>
                <a:spcPts val="95"/>
              </a:spcBef>
            </a:pPr>
            <a:endParaRPr lang="en-US" sz="2800" spc="90" dirty="0">
              <a:latin typeface="Times New Roman" panose="02020603050405020304"/>
              <a:cs typeface="Times New Roman" panose="02020603050405020304"/>
            </a:endParaRPr>
          </a:p>
          <a:p>
            <a:pPr marL="889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eed</a:t>
            </a:r>
            <a:r>
              <a:rPr sz="2800" b="1" spc="1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b="1" spc="12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modulate</a:t>
            </a:r>
            <a:r>
              <a:rPr sz="2800" b="1" spc="12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800" b="1" spc="12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sz="2800" b="1" spc="13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signal;</a:t>
            </a:r>
            <a:r>
              <a:rPr sz="2800" b="1" spc="1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800" b="1" spc="114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b="1" spc="-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already</a:t>
            </a:r>
            <a:r>
              <a:rPr sz="2800" b="1" spc="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?</a:t>
            </a:r>
            <a:endParaRPr lang="en-US" sz="2800" b="1" dirty="0">
              <a:latin typeface="Times New Roman" panose="02020603050405020304"/>
              <a:cs typeface="Times New Roman" panose="02020603050405020304"/>
            </a:endParaRPr>
          </a:p>
          <a:p>
            <a:pPr marL="88900" marR="5080" algn="just">
              <a:lnSpc>
                <a:spcPct val="100000"/>
              </a:lnSpc>
              <a:spcBef>
                <a:spcPts val="95"/>
              </a:spcBef>
            </a:pPr>
            <a:endParaRPr lang="en-US" sz="2800" b="1" dirty="0">
              <a:latin typeface="Times New Roman" panose="02020603050405020304"/>
              <a:cs typeface="Times New Roman" panose="02020603050405020304"/>
            </a:endParaRPr>
          </a:p>
          <a:p>
            <a:pPr marL="88900" marR="5080" algn="just">
              <a:lnSpc>
                <a:spcPct val="100000"/>
              </a:lnSpc>
              <a:spcBef>
                <a:spcPts val="95"/>
              </a:spcBef>
            </a:pPr>
            <a:endParaRPr lang="en-US" sz="2800" b="1" dirty="0">
              <a:latin typeface="Times New Roman" panose="02020603050405020304"/>
              <a:cs typeface="Times New Roman" panose="02020603050405020304"/>
            </a:endParaRPr>
          </a:p>
          <a:p>
            <a:pPr marL="889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                        Modulation is needed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88900" marR="5080" algn="just">
              <a:lnSpc>
                <a:spcPct val="100000"/>
              </a:lnSpc>
              <a:spcBef>
                <a:spcPts val="95"/>
              </a:spcBef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             I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spc="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medium</a:t>
            </a:r>
            <a:r>
              <a:rPr sz="2800" spc="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bandpass</a:t>
            </a:r>
            <a:r>
              <a:rPr sz="2800" spc="3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3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nature</a:t>
            </a:r>
            <a:r>
              <a:rPr sz="2800" spc="380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800" spc="380" dirty="0">
              <a:latin typeface="Times New Roman" panose="02020603050405020304"/>
              <a:cs typeface="Times New Roman" panose="02020603050405020304"/>
            </a:endParaRPr>
          </a:p>
          <a:p>
            <a:pPr marL="88900" marR="5080" algn="just">
              <a:lnSpc>
                <a:spcPct val="100000"/>
              </a:lnSpc>
              <a:spcBef>
                <a:spcPts val="95"/>
              </a:spcBef>
            </a:pPr>
            <a:r>
              <a:rPr lang="en-IN" sz="2800" spc="380" dirty="0">
                <a:latin typeface="Times New Roman" panose="02020603050405020304"/>
                <a:cs typeface="Times New Roman" panose="02020603050405020304"/>
              </a:rPr>
              <a:t>                         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800" spc="380" dirty="0">
                <a:latin typeface="Times New Roman" panose="02020603050405020304"/>
                <a:cs typeface="Times New Roman" panose="02020603050405020304"/>
              </a:rPr>
              <a:t> </a:t>
            </a:r>
            <a:endParaRPr lang="en-US" sz="2800" spc="380" dirty="0">
              <a:latin typeface="Times New Roman" panose="02020603050405020304"/>
              <a:cs typeface="Times New Roman" panose="02020603050405020304"/>
            </a:endParaRPr>
          </a:p>
          <a:p>
            <a:pPr marL="88900" marR="5080" algn="just">
              <a:lnSpc>
                <a:spcPct val="100000"/>
              </a:lnSpc>
              <a:spcBef>
                <a:spcPts val="95"/>
              </a:spcBef>
            </a:pPr>
            <a:r>
              <a:rPr lang="en-IN" sz="2800" spc="380" dirty="0">
                <a:latin typeface="Times New Roman" panose="02020603050405020304"/>
                <a:cs typeface="Times New Roman" panose="02020603050405020304"/>
              </a:rPr>
              <a:t>  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spc="3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800" spc="3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spc="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bandpass</a:t>
            </a:r>
            <a:r>
              <a:rPr sz="2800" spc="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channel</a:t>
            </a:r>
            <a:r>
              <a:rPr sz="2800" spc="3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28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8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us.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object 68"/>
          <p:cNvSpPr txBox="1"/>
          <p:nvPr/>
        </p:nvSpPr>
        <p:spPr>
          <a:xfrm>
            <a:off x="231140" y="1406779"/>
            <a:ext cx="8148955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405"/>
              </a:spcBef>
              <a:buClr>
                <a:srgbClr val="000000"/>
              </a:buClr>
              <a:buSzPct val="117000"/>
              <a:buFont typeface="Wingdings" panose="05000000000000000000"/>
              <a:buChar char=""/>
              <a:tabLst>
                <a:tab pos="469265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Amplitude</a:t>
            </a:r>
            <a:r>
              <a:rPr sz="2400" b="1" spc="-7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Modulation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SzPct val="117000"/>
              <a:buFont typeface="Wingdings" panose="05000000000000000000"/>
              <a:buChar char=""/>
              <a:tabLst>
                <a:tab pos="469265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Frequency</a:t>
            </a:r>
            <a:r>
              <a:rPr sz="2400" b="1" spc="-8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Modulation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  <a:p>
            <a:pPr marL="469265" indent="-456565">
              <a:lnSpc>
                <a:spcPct val="100000"/>
              </a:lnSpc>
              <a:buClr>
                <a:srgbClr val="000000"/>
              </a:buClr>
              <a:buSzPct val="117000"/>
              <a:buFont typeface="Wingdings" panose="05000000000000000000"/>
              <a:buChar char=""/>
              <a:tabLst>
                <a:tab pos="469265" algn="l"/>
              </a:tabLst>
            </a:pPr>
            <a:r>
              <a:rPr sz="2400" b="1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Phase</a:t>
            </a:r>
            <a:r>
              <a:rPr sz="2400" b="1" spc="-15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10" dirty="0">
                <a:solidFill>
                  <a:srgbClr val="0033CC"/>
                </a:solidFill>
                <a:latin typeface="Times New Roman" panose="02020603050405020304"/>
                <a:cs typeface="Times New Roman" panose="02020603050405020304"/>
              </a:rPr>
              <a:t>Modulation</a:t>
            </a:r>
            <a:endParaRPr sz="24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0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76200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5648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5.15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Types</a:t>
            </a:r>
            <a:r>
              <a:rPr sz="2000" b="1" i="1" spc="-5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b="1" i="1" spc="-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analog-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to-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analog</a:t>
            </a:r>
            <a:r>
              <a:rPr sz="2000" b="1" i="1" spc="-7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modulation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95275" y="2486025"/>
            <a:ext cx="8391525" cy="21558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Amplitude</a:t>
            </a:r>
            <a:r>
              <a:rPr spc="-95" dirty="0"/>
              <a:t> </a:t>
            </a:r>
            <a:r>
              <a:rPr spc="-10" dirty="0"/>
              <a:t>Modulation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39140" y="1959686"/>
            <a:ext cx="7668259" cy="448584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79730" marR="31750" indent="-342265" algn="just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1000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arrier</a:t>
            </a:r>
            <a:r>
              <a:rPr sz="2800" spc="5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2800" spc="5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5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modulated</a:t>
            </a:r>
            <a:r>
              <a:rPr sz="2800" spc="5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800" spc="5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800" spc="57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amplitude 	value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US" sz="2800" spc="-10" dirty="0">
              <a:latin typeface="Times New Roman" panose="02020603050405020304"/>
              <a:cs typeface="Times New Roman" panose="02020603050405020304"/>
            </a:endParaRPr>
          </a:p>
          <a:p>
            <a:pPr marL="379730" marR="31750" indent="-342265" algn="just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1000" algn="l"/>
              </a:tabLst>
            </a:pPr>
            <a:endParaRPr lang="en-IN" sz="2800" spc="-10" dirty="0">
              <a:latin typeface="Times New Roman" panose="02020603050405020304"/>
              <a:cs typeface="Times New Roman" panose="02020603050405020304"/>
            </a:endParaRPr>
          </a:p>
          <a:p>
            <a:pPr marL="379730" marR="31750" indent="-342265" algn="just">
              <a:lnSpc>
                <a:spcPts val="3020"/>
              </a:lnSpc>
              <a:spcBef>
                <a:spcPts val="4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1000" algn="l"/>
              </a:tabLst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79730" marR="30480" indent="-342265" algn="just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1000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M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odulating</a:t>
            </a:r>
            <a:r>
              <a:rPr sz="2800" spc="1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signal</a:t>
            </a:r>
            <a:r>
              <a:rPr sz="2800" spc="1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1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1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envelope</a:t>
            </a:r>
            <a:r>
              <a:rPr sz="2800" spc="15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16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the 	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carrier</a:t>
            </a:r>
            <a:r>
              <a:rPr lang="en-US" sz="2800" spc="-10" dirty="0">
                <a:latin typeface="Times New Roman" panose="02020603050405020304"/>
                <a:cs typeface="Times New Roman" panose="02020603050405020304"/>
              </a:rPr>
              <a:t>.</a:t>
            </a:r>
            <a:endParaRPr lang="en-US" sz="2800" spc="-10" dirty="0">
              <a:latin typeface="Times New Roman" panose="02020603050405020304"/>
              <a:cs typeface="Times New Roman" panose="02020603050405020304"/>
            </a:endParaRPr>
          </a:p>
          <a:p>
            <a:pPr marL="379730" marR="30480" indent="-342265" algn="just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1000" algn="l"/>
              </a:tabLst>
            </a:pPr>
            <a:endParaRPr lang="en-US" sz="2800" spc="-10" dirty="0">
              <a:latin typeface="Times New Roman" panose="02020603050405020304"/>
              <a:cs typeface="Times New Roman" panose="02020603050405020304"/>
            </a:endParaRPr>
          </a:p>
          <a:p>
            <a:pPr marL="379730" marR="30480" indent="-342265" algn="just">
              <a:lnSpc>
                <a:spcPts val="3020"/>
              </a:lnSpc>
              <a:spcBef>
                <a:spcPts val="680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1000" algn="l"/>
              </a:tabLst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81000" marR="31115" indent="-343535" algn="just">
              <a:lnSpc>
                <a:spcPts val="3020"/>
              </a:lnSpc>
              <a:spcBef>
                <a:spcPts val="685"/>
              </a:spcBef>
              <a:buClr>
                <a:srgbClr val="3333CC"/>
              </a:buClr>
              <a:buSzPct val="59000"/>
              <a:buFont typeface="Wingdings" panose="05000000000000000000"/>
              <a:buChar char=""/>
              <a:tabLst>
                <a:tab pos="381000" algn="l"/>
              </a:tabLst>
            </a:pP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equired</a:t>
            </a:r>
            <a:r>
              <a:rPr sz="2800" spc="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bandwidth</a:t>
            </a:r>
            <a:r>
              <a:rPr sz="2800" spc="3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2B,</a:t>
            </a:r>
            <a:r>
              <a:rPr sz="2800" spc="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where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: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37465" marR="31115" lvl="1" algn="just">
              <a:lnSpc>
                <a:spcPts val="3020"/>
              </a:lnSpc>
              <a:spcBef>
                <a:spcPts val="685"/>
              </a:spcBef>
              <a:buClr>
                <a:srgbClr val="3333CC"/>
              </a:buClr>
              <a:buSzPct val="59000"/>
              <a:tabLst>
                <a:tab pos="381000" algn="l"/>
              </a:tabLst>
            </a:pPr>
            <a:r>
              <a:rPr lang="en-US" sz="2800" spc="30" dirty="0">
                <a:latin typeface="Times New Roman" panose="02020603050405020304"/>
                <a:cs typeface="Times New Roman" panose="02020603050405020304"/>
              </a:rPr>
              <a:t>		</a:t>
            </a:r>
            <a:r>
              <a:rPr sz="2800" spc="30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800" spc="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800" spc="25" dirty="0">
                <a:latin typeface="Times New Roman" panose="02020603050405020304"/>
                <a:cs typeface="Times New Roman" panose="02020603050405020304"/>
              </a:rPr>
              <a:t>  </a:t>
            </a:r>
            <a:r>
              <a:rPr sz="280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bandwidth</a:t>
            </a:r>
            <a:r>
              <a:rPr sz="280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8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dirty="0">
                <a:latin typeface="Times New Roman" panose="02020603050405020304"/>
                <a:cs typeface="Times New Roman" panose="02020603050405020304"/>
              </a:rPr>
              <a:t>modulating</a:t>
            </a:r>
            <a:r>
              <a:rPr sz="280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spc="-10" dirty="0">
                <a:latin typeface="Times New Roman" panose="02020603050405020304"/>
                <a:cs typeface="Times New Roman" panose="02020603050405020304"/>
              </a:rPr>
              <a:t>signal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99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5.16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Amplitude</a:t>
            </a:r>
            <a:r>
              <a:rPr sz="2000" b="1" i="1" spc="-4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modulation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9862" y="1763776"/>
            <a:ext cx="8821674" cy="39512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152399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948493" y="1981200"/>
            <a:ext cx="7024370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465" marR="30480" algn="ctr">
              <a:lnSpc>
                <a:spcPct val="100000"/>
              </a:lnSpc>
              <a:spcBef>
                <a:spcPts val="105"/>
              </a:spcBef>
            </a:pPr>
            <a:r>
              <a:rPr lang="en-US" sz="3200" b="1" dirty="0">
                <a:latin typeface="Arial" panose="020B0604020202020204"/>
                <a:cs typeface="Arial" panose="020B0604020202020204"/>
              </a:rPr>
              <a:t>T</a:t>
            </a:r>
            <a:r>
              <a:rPr sz="3200" b="1" dirty="0">
                <a:latin typeface="Arial" panose="020B0604020202020204"/>
                <a:cs typeface="Arial" panose="020B0604020202020204"/>
              </a:rPr>
              <a:t>otal</a:t>
            </a:r>
            <a:r>
              <a:rPr sz="32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bandwidth</a:t>
            </a:r>
            <a:r>
              <a:rPr sz="32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required</a:t>
            </a:r>
            <a:r>
              <a:rPr sz="32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for</a:t>
            </a:r>
            <a:r>
              <a:rPr sz="3200" b="1" spc="-135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spc="-35" dirty="0">
                <a:latin typeface="Arial" panose="020B0604020202020204"/>
                <a:cs typeface="Arial" panose="020B0604020202020204"/>
              </a:rPr>
              <a:t>AM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can</a:t>
            </a:r>
            <a:r>
              <a:rPr sz="3200" b="1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latin typeface="Arial" panose="020B0604020202020204"/>
                <a:cs typeface="Arial" panose="020B0604020202020204"/>
              </a:rPr>
              <a:t>be</a:t>
            </a:r>
            <a:r>
              <a:rPr sz="32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3200" b="1" spc="-10" dirty="0">
                <a:latin typeface="Arial" panose="020B0604020202020204"/>
                <a:cs typeface="Arial" panose="020B0604020202020204"/>
              </a:rPr>
              <a:t>determined</a:t>
            </a:r>
            <a:r>
              <a:rPr lang="en-US" sz="3200" b="1" spc="-10" dirty="0">
                <a:latin typeface="Arial" panose="020B0604020202020204"/>
                <a:cs typeface="Arial" panose="020B0604020202020204"/>
              </a:rPr>
              <a:t>:</a:t>
            </a:r>
            <a:endParaRPr lang="en-US" sz="3200" b="1" spc="-10" dirty="0">
              <a:latin typeface="Arial" panose="020B0604020202020204"/>
              <a:cs typeface="Arial" panose="020B0604020202020204"/>
            </a:endParaRPr>
          </a:p>
          <a:p>
            <a:pPr marL="37465" marR="30480" algn="ctr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Arial" panose="020B0604020202020204"/>
              <a:cs typeface="Arial" panose="020B0604020202020204"/>
            </a:endParaRPr>
          </a:p>
          <a:p>
            <a:pPr marL="423545" marR="417195" algn="ctr">
              <a:lnSpc>
                <a:spcPct val="100000"/>
              </a:lnSpc>
            </a:pPr>
            <a:r>
              <a:rPr lang="en-US" sz="3200" dirty="0">
                <a:latin typeface="Arial" panose="020B0604020202020204"/>
                <a:cs typeface="Arial" panose="020B0604020202020204"/>
              </a:rPr>
              <a:t>F</a:t>
            </a:r>
            <a:r>
              <a:rPr sz="3200" dirty="0">
                <a:latin typeface="Arial" panose="020B0604020202020204"/>
                <a:cs typeface="Arial" panose="020B0604020202020204"/>
              </a:rPr>
              <a:t>rom</a:t>
            </a:r>
            <a:r>
              <a:rPr sz="3200" spc="-35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the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bandwidth</a:t>
            </a:r>
            <a:r>
              <a:rPr sz="3200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of</a:t>
            </a:r>
            <a:r>
              <a:rPr sz="3200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the</a:t>
            </a:r>
            <a:r>
              <a:rPr sz="3200" spc="-20" dirty="0">
                <a:latin typeface="Arial" panose="020B0604020202020204"/>
                <a:cs typeface="Arial" panose="020B0604020202020204"/>
              </a:rPr>
              <a:t> </a:t>
            </a:r>
            <a:r>
              <a:rPr sz="3200" spc="-10" dirty="0">
                <a:latin typeface="Arial" panose="020B0604020202020204"/>
                <a:cs typeface="Arial" panose="020B0604020202020204"/>
              </a:rPr>
              <a:t>audio </a:t>
            </a:r>
            <a:r>
              <a:rPr sz="3200" dirty="0">
                <a:latin typeface="Arial" panose="020B0604020202020204"/>
                <a:cs typeface="Arial" panose="020B0604020202020204"/>
              </a:rPr>
              <a:t>signal:</a:t>
            </a:r>
            <a:r>
              <a:rPr sz="3200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B</a:t>
            </a:r>
            <a:r>
              <a:rPr sz="3150" baseline="-21000" dirty="0">
                <a:latin typeface="Arial" panose="020B0604020202020204"/>
                <a:cs typeface="Arial" panose="020B0604020202020204"/>
              </a:rPr>
              <a:t>AM</a:t>
            </a:r>
            <a:r>
              <a:rPr sz="3150" spc="434" baseline="-21000" dirty="0"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latin typeface="Arial" panose="020B0604020202020204"/>
                <a:cs typeface="Arial" panose="020B0604020202020204"/>
              </a:rPr>
              <a:t>= </a:t>
            </a:r>
            <a:r>
              <a:rPr sz="3200" spc="-25" dirty="0">
                <a:latin typeface="Arial" panose="020B0604020202020204"/>
                <a:cs typeface="Arial" panose="020B0604020202020204"/>
              </a:rPr>
              <a:t>2B.</a:t>
            </a:r>
            <a:endParaRPr sz="3200" dirty="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" y="6475"/>
            <a:ext cx="1371600" cy="381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784605"/>
            <a:ext cx="37331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941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Figure</a:t>
            </a:r>
            <a:r>
              <a:rPr sz="2400" b="1" spc="-75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b="1" spc="-20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5.17</a:t>
            </a:r>
            <a:r>
              <a:rPr sz="2400" b="1" dirty="0">
                <a:solidFill>
                  <a:srgbClr val="3333CC"/>
                </a:solidFill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AM</a:t>
            </a:r>
            <a:r>
              <a:rPr sz="2000" b="1" i="1" spc="-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band</a:t>
            </a:r>
            <a:r>
              <a:rPr sz="2000" b="1" i="1" spc="-25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b="1" i="1" spc="-10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allocation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72804" y="3246437"/>
            <a:ext cx="6898367" cy="1048328"/>
          </a:xfrm>
          <a:prstGeom prst="rect">
            <a:avLst/>
          </a:prstGeom>
        </p:spPr>
      </p:pic>
      <p:pic>
        <p:nvPicPr>
          <p:cNvPr id="5" name="Picture 4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63"/>
            <a:ext cx="15636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1991</Words>
  <Application>WPS Presentation</Application>
  <PresentationFormat>On-screen Show (4:3)</PresentationFormat>
  <Paragraphs>105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SimSun</vt:lpstr>
      <vt:lpstr>Wingdings</vt:lpstr>
      <vt:lpstr>Tahoma</vt:lpstr>
      <vt:lpstr>Times New Roman</vt:lpstr>
      <vt:lpstr>SimSun-ExtB</vt:lpstr>
      <vt:lpstr>Wingdings</vt:lpstr>
      <vt:lpstr>Arial</vt:lpstr>
      <vt:lpstr>Symbol</vt:lpstr>
      <vt:lpstr>Times New Roman</vt:lpstr>
      <vt:lpstr>Microsoft YaHei</vt:lpstr>
      <vt:lpstr>Arial Unicode MS</vt:lpstr>
      <vt:lpstr>Calibri</vt:lpstr>
      <vt:lpstr>Office Theme</vt:lpstr>
      <vt:lpstr>Analog Transmission</vt:lpstr>
      <vt:lpstr>5-2	ANALOG AND DIGITAL</vt:lpstr>
      <vt:lpstr>5-2	ANALOG AND DIGITAL</vt:lpstr>
      <vt:lpstr>PowerPoint 演示文稿</vt:lpstr>
      <vt:lpstr>Figure 5.15	Types of analog-to-analog modulation</vt:lpstr>
      <vt:lpstr>Amplitude Modulation</vt:lpstr>
      <vt:lpstr>Figure 5.16	Amplitude modulation</vt:lpstr>
      <vt:lpstr>PowerPoint 演示文稿</vt:lpstr>
      <vt:lpstr>Figure 5.17	AM band allocation</vt:lpstr>
      <vt:lpstr>Frequency Modulation</vt:lpstr>
      <vt:lpstr>PowerPoint 演示文稿</vt:lpstr>
      <vt:lpstr>Figure 5.18	Frequency modulation</vt:lpstr>
      <vt:lpstr>Figure 5.19	FM band allocation</vt:lpstr>
      <vt:lpstr>Phase Modulation (PM)</vt:lpstr>
      <vt:lpstr>Phase Modulation (PM)</vt:lpstr>
      <vt:lpstr>Figure 5.20	Phase modulation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gagandeep kaur</cp:lastModifiedBy>
  <cp:revision>16</cp:revision>
  <dcterms:created xsi:type="dcterms:W3CDTF">2025-07-11T07:27:00Z</dcterms:created>
  <dcterms:modified xsi:type="dcterms:W3CDTF">2025-09-15T05:27:12Z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2017-02-17T05:30:00Z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2025-07-11T05:30:00Z</vt:filetime>
  </property>
  <property fmtid="{D5CDD505-2E9C-101B-9397-08002B2CF9AE}" pid="5" name="Producer">
    <vt:lpwstr>Microsoft® Office PowerPoint® 2007</vt:lpwstr>
  </property>
  <property fmtid="{D5CDD505-2E9C-101B-9397-08002B2CF9AE}" pid="6" name="ICV">
    <vt:lpwstr>8CEC8EB3A2034A0C8ED0A1C65F93F69A_12</vt:lpwstr>
  </property>
  <property fmtid="{D5CDD505-2E9C-101B-9397-08002B2CF9AE}" pid="7" name="KSOProductBuildVer">
    <vt:lpwstr>1033-12.2.0.22549</vt:lpwstr>
  </property>
</Properties>
</file>