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79" r:id="rId5"/>
    <p:sldId id="258" r:id="rId6"/>
    <p:sldId id="280" r:id="rId7"/>
    <p:sldId id="259" r:id="rId8"/>
    <p:sldId id="260" r:id="rId9"/>
    <p:sldId id="261" r:id="rId10"/>
    <p:sldId id="282" r:id="rId11"/>
    <p:sldId id="262" r:id="rId12"/>
    <p:sldId id="263" r:id="rId13"/>
    <p:sldId id="264" r:id="rId14"/>
    <p:sldId id="283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84" r:id="rId24"/>
    <p:sldId id="272" r:id="rId25"/>
    <p:sldId id="278" r:id="rId26"/>
    <p:sldId id="276" r:id="rId27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915" autoAdjust="0"/>
  </p:normalViewPr>
  <p:slideViewPr>
    <p:cSldViewPr showGuides="1">
      <p:cViewPr varScale="1">
        <p:scale>
          <a:sx n="78" d="100"/>
          <a:sy n="78" d="100"/>
        </p:scale>
        <p:origin x="176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22D8A-A476-43D1-8371-AE47E6609D02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AEB07-8276-457F-B6DE-F7544DFE3545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4330" marR="5080" indent="-342265" algn="just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ASK</a:t>
            </a:r>
            <a:r>
              <a:rPr lang="en-US" sz="2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lang="en-US" sz="2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implemented</a:t>
            </a:r>
            <a:r>
              <a:rPr lang="en-US" sz="2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lang="en-US" sz="2800" spc="-10" dirty="0">
                <a:latin typeface="Times New Roman" panose="02020603050405020304"/>
                <a:cs typeface="Times New Roman" panose="02020603050405020304"/>
              </a:rPr>
              <a:t>:</a:t>
            </a:r>
            <a:endParaRPr lang="en-US" sz="2800" spc="-10" dirty="0">
              <a:latin typeface="Times New Roman" panose="02020603050405020304"/>
              <a:cs typeface="Times New Roman" panose="02020603050405020304"/>
            </a:endParaRPr>
          </a:p>
          <a:p>
            <a:pPr marL="12065" marR="5080" lvl="4" algn="just">
              <a:spcBef>
                <a:spcPts val="95"/>
              </a:spcBef>
              <a:buClr>
                <a:srgbClr val="3333CC"/>
              </a:buClr>
              <a:buSzPct val="59000"/>
              <a:tabLst>
                <a:tab pos="355600" algn="l"/>
              </a:tabLst>
            </a:pPr>
            <a:r>
              <a:rPr lang="en-US" sz="2800" spc="-10" dirty="0">
                <a:latin typeface="Times New Roman" panose="02020603050405020304"/>
                <a:cs typeface="Times New Roman" panose="02020603050405020304"/>
              </a:rPr>
              <a:t>				C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hanging</a:t>
            </a:r>
            <a:r>
              <a:rPr lang="en-US" sz="2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sz="2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amplitude</a:t>
            </a:r>
            <a:r>
              <a:rPr lang="en-US" sz="2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spc="-25" dirty="0">
                <a:latin typeface="Times New Roman" panose="02020603050405020304"/>
                <a:cs typeface="Times New Roman" panose="02020603050405020304"/>
              </a:rPr>
              <a:t>of 	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sz="2800" spc="4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carrier</a:t>
            </a:r>
            <a:r>
              <a:rPr lang="en-US" sz="2800" spc="4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signal</a:t>
            </a:r>
            <a:r>
              <a:rPr lang="en-US" sz="2800" spc="4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lang="en-US" sz="2800" spc="4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reflect</a:t>
            </a:r>
            <a:r>
              <a:rPr lang="en-US" sz="2800" spc="43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amplitude</a:t>
            </a:r>
            <a:r>
              <a:rPr lang="en-US" sz="2800" spc="4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levels</a:t>
            </a:r>
            <a:r>
              <a:rPr lang="en-US" sz="2800" spc="4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lang="en-US" sz="2800" spc="4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spc="-25" dirty="0">
                <a:latin typeface="Times New Roman" panose="02020603050405020304"/>
                <a:cs typeface="Times New Roman" panose="02020603050405020304"/>
              </a:rPr>
              <a:t>the 	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digital</a:t>
            </a:r>
            <a:r>
              <a:rPr lang="en-US" sz="2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spc="-10" dirty="0">
                <a:latin typeface="Times New Roman" panose="02020603050405020304"/>
                <a:cs typeface="Times New Roman" panose="02020603050405020304"/>
              </a:rPr>
              <a:t>signal.</a:t>
            </a:r>
            <a:endParaRPr lang="en-US" sz="2800" dirty="0">
              <a:latin typeface="Times New Roman" panose="02020603050405020304"/>
              <a:cs typeface="Times New Roman" panose="02020603050405020304"/>
            </a:endParaRPr>
          </a:p>
          <a:p>
            <a:pPr marL="354330" marR="5715" indent="-342265" algn="just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lang="en-US" sz="2800" spc="6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example:</a:t>
            </a:r>
            <a:r>
              <a:rPr lang="en-US" sz="2800" spc="6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sz="2800" spc="6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digital</a:t>
            </a:r>
            <a:r>
              <a:rPr lang="en-US" sz="2800" spc="6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“1”</a:t>
            </a:r>
            <a:r>
              <a:rPr lang="en-US" sz="2800" spc="6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could</a:t>
            </a:r>
            <a:r>
              <a:rPr lang="en-US" sz="2800" spc="6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not</a:t>
            </a:r>
            <a:r>
              <a:rPr lang="en-US" sz="2800" spc="6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affect</a:t>
            </a:r>
            <a:r>
              <a:rPr lang="en-US" sz="2800" spc="6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spc="-25" dirty="0">
                <a:latin typeface="Times New Roman" panose="02020603050405020304"/>
                <a:cs typeface="Times New Roman" panose="02020603050405020304"/>
              </a:rPr>
              <a:t>the 	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signal,</a:t>
            </a:r>
            <a:r>
              <a:rPr lang="en-US" sz="28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whereas</a:t>
            </a:r>
            <a:r>
              <a:rPr lang="en-US" sz="2800" spc="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sz="28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digital</a:t>
            </a:r>
            <a:r>
              <a:rPr lang="en-US" sz="28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“0”</a:t>
            </a:r>
            <a:r>
              <a:rPr lang="en-US" sz="2800" spc="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would,</a:t>
            </a:r>
            <a:r>
              <a:rPr lang="en-US" sz="28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lang="en-US" sz="2800" spc="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making</a:t>
            </a:r>
            <a:r>
              <a:rPr lang="en-US" sz="2800" spc="25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spc="-25" dirty="0">
                <a:latin typeface="Times New Roman" panose="02020603050405020304"/>
                <a:cs typeface="Times New Roman" panose="02020603050405020304"/>
              </a:rPr>
              <a:t>it 	</a:t>
            </a:r>
            <a:r>
              <a:rPr lang="en-US" sz="2800" spc="-10" dirty="0">
                <a:latin typeface="Times New Roman" panose="02020603050405020304"/>
                <a:cs typeface="Times New Roman" panose="02020603050405020304"/>
              </a:rPr>
              <a:t>zero.</a:t>
            </a:r>
            <a:endParaRPr lang="en-US" sz="2800" dirty="0">
              <a:latin typeface="Times New Roman" panose="02020603050405020304"/>
              <a:cs typeface="Times New Roman" panose="02020603050405020304"/>
            </a:endParaRPr>
          </a:p>
          <a:p>
            <a:pPr marL="354330" marR="5080" indent="-342265" algn="just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r>
              <a:rPr lang="en-US" sz="2800" spc="-10" dirty="0">
                <a:latin typeface="Times New Roman" panose="02020603050405020304"/>
                <a:cs typeface="Times New Roman" panose="02020603050405020304"/>
              </a:rPr>
              <a:t>.</a:t>
            </a:r>
            <a:endParaRPr lang="en-US" sz="2800" dirty="0">
              <a:latin typeface="Times New Roman" panose="02020603050405020304"/>
              <a:cs typeface="Times New Roman" panose="02020603050405020304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AEB07-8276-457F-B6DE-F7544DFE3545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en-US"/>
              <a:t>Extra term </a:t>
            </a:r>
            <a:endParaRPr lang="en-US" altLang="en-US"/>
          </a:p>
          <a:p>
            <a:r>
              <a:rPr lang="en-US" altLang="en-US"/>
              <a:t>2Δ</a:t>
            </a:r>
            <a:r>
              <a:rPr lang="zh-CN" altLang="en-US"/>
              <a:t>𝑓</a:t>
            </a:r>
            <a:r>
              <a:rPr lang="en-US" altLang="en-US"/>
              <a:t>2Δf because two (or more) carrier frequencies are used.</a:t>
            </a:r>
            <a:endParaRPr lang="zh-CN" altLang="en-US"/>
          </a:p>
          <a:p>
            <a:r>
              <a:rPr lang="en-US" altLang="en-US"/>
              <a:t>Δf = frequency separation between carriers.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Bandwidth depends on both signal rate and frequency deviation.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Example: For </a:t>
            </a:r>
            <a:endParaRPr lang="en-US" altLang="en-US"/>
          </a:p>
          <a:p>
            <a:r>
              <a:rPr lang="zh-CN" altLang="en-US"/>
              <a:t>𝑆</a:t>
            </a:r>
            <a:r>
              <a:rPr lang="en-US" altLang="en-US"/>
              <a:t>=1kbaud, </a:t>
            </a:r>
            <a:r>
              <a:rPr lang="zh-CN" altLang="en-US"/>
              <a:t>𝑑</a:t>
            </a:r>
            <a:r>
              <a:rPr lang="en-US" altLang="en-US"/>
              <a:t>=0.5,Δ</a:t>
            </a:r>
            <a:r>
              <a:rPr lang="zh-CN" altLang="en-US"/>
              <a:t>𝑓</a:t>
            </a:r>
            <a:r>
              <a:rPr lang="en-US" altLang="en-US"/>
              <a:t>=3 kHz</a:t>
            </a:r>
            <a:endParaRPr lang="en-US" altLang="en-US"/>
          </a:p>
          <a:p>
            <a:r>
              <a:rPr lang="en-US" altLang="en-US"/>
              <a:t>S=1kbaud,d=0.5,Δf=3kHz,</a:t>
            </a:r>
            <a:endParaRPr lang="en-US" altLang="en-US"/>
          </a:p>
          <a:p>
            <a:r>
              <a:rPr lang="en-US" altLang="en-US"/>
              <a:t>B=1.5kHz+6kHz=7.5kHz.</a:t>
            </a: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lang="en-US" sz="1200" spc="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200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lang="en-US" sz="1200" spc="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200" spc="-2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lang="en-US" sz="1200" dirty="0">
                <a:latin typeface="Times New Roman" panose="02020603050405020304"/>
                <a:cs typeface="Times New Roman" panose="02020603050405020304"/>
              </a:rPr>
              <a:t>not</a:t>
            </a:r>
            <a:r>
              <a:rPr lang="en-US" sz="12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20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lang="en-US" sz="1200" spc="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200" dirty="0">
                <a:latin typeface="Times New Roman" panose="02020603050405020304"/>
                <a:cs typeface="Times New Roman" panose="02020603050405020304"/>
              </a:rPr>
              <a:t>vulnerable</a:t>
            </a:r>
            <a:r>
              <a:rPr lang="en-US" sz="1200" spc="2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2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lang="en-US" sz="1200" spc="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200" dirty="0">
                <a:latin typeface="Times New Roman" panose="02020603050405020304"/>
                <a:cs typeface="Times New Roman" panose="02020603050405020304"/>
              </a:rPr>
              <a:t>noise,</a:t>
            </a:r>
            <a:r>
              <a:rPr lang="en-US" sz="1200" spc="2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200" dirty="0">
                <a:latin typeface="Times New Roman" panose="02020603050405020304"/>
                <a:cs typeface="Times New Roman" panose="02020603050405020304"/>
              </a:rPr>
              <a:t>which</a:t>
            </a:r>
            <a:r>
              <a:rPr lang="en-US" sz="1200" spc="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200" spc="-10" dirty="0">
                <a:latin typeface="Times New Roman" panose="02020603050405020304"/>
                <a:cs typeface="Times New Roman" panose="02020603050405020304"/>
              </a:rPr>
              <a:t>changes  </a:t>
            </a:r>
            <a:r>
              <a:rPr lang="en-US" sz="1200" dirty="0">
                <a:latin typeface="Times New Roman" panose="02020603050405020304"/>
                <a:cs typeface="Times New Roman" panose="02020603050405020304"/>
              </a:rPr>
              <a:t>amplitude</a:t>
            </a:r>
            <a:r>
              <a:rPr lang="en-US" sz="12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2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lang="en-US"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sz="1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200" spc="-10" dirty="0">
                <a:latin typeface="Times New Roman" panose="02020603050405020304"/>
                <a:cs typeface="Times New Roman" panose="02020603050405020304"/>
              </a:rPr>
              <a:t>signal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AEB07-8276-457F-B6DE-F7544DFE3545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Answer: phase</a:t>
            </a:r>
          </a:p>
          <a:p/>
          <a:p>
            <a:r>
              <a:t>Justification:</a:t>
            </a:r>
          </a:p>
          <a:p>
            <a:r>
              <a:t>PSK modifies the phase of the carrier wave to encode digital bits. It’s more noise-resistant than ASK, making it ideal for real-world communication.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Answer: characteristics</a:t>
            </a:r>
          </a:p>
          <a:p/>
          <a:p>
            <a:r>
              <a:t>Justification:</a:t>
            </a:r>
          </a:p>
          <a:p>
            <a:r>
              <a:t>Digital-to-Analog conversion modifies one or more characteristics (amplitude, frequency, or phase) of an analog carrier signal in order to embed digital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333399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33399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33399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400" y="533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52400" y="1371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33399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4540" y="639521"/>
            <a:ext cx="7185659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333399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6439" y="2000834"/>
            <a:ext cx="7691120" cy="2564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image" Target="../media/image20.jpe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2466" y="2635376"/>
            <a:ext cx="37172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Analog</a:t>
            </a:r>
            <a:r>
              <a:rPr sz="3200" b="1" spc="-3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Transmission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3" name="Picture 4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5563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0" y="474662"/>
                  </a:moveTo>
                  <a:lnTo>
                    <a:pt x="382587" y="474662"/>
                  </a:lnTo>
                  <a:lnTo>
                    <a:pt x="382587" y="0"/>
                  </a:lnTo>
                  <a:lnTo>
                    <a:pt x="0" y="0"/>
                  </a:lnTo>
                  <a:lnTo>
                    <a:pt x="0" y="474662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0" y="474662"/>
                  </a:moveTo>
                  <a:lnTo>
                    <a:pt x="369887" y="474662"/>
                  </a:lnTo>
                  <a:lnTo>
                    <a:pt x="369887" y="0"/>
                  </a:lnTo>
                  <a:lnTo>
                    <a:pt x="0" y="0"/>
                  </a:lnTo>
                  <a:lnTo>
                    <a:pt x="0" y="474662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07340" y="1164081"/>
            <a:ext cx="7759065" cy="3239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800" b="1" i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analog</a:t>
            </a:r>
            <a:r>
              <a:rPr sz="2800" b="1" i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signal</a:t>
            </a:r>
            <a:r>
              <a:rPr sz="2800" b="1" i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carries</a:t>
            </a:r>
            <a:r>
              <a:rPr sz="2800" b="1" i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800" b="1" i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bits</a:t>
            </a:r>
            <a:r>
              <a:rPr sz="2800" b="1" i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per</a:t>
            </a:r>
            <a:r>
              <a:rPr sz="2800" b="1" i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signal</a:t>
            </a:r>
            <a:r>
              <a:rPr sz="2800" b="1" i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element.</a:t>
            </a:r>
            <a:r>
              <a:rPr sz="2800" b="1"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25" dirty="0">
                <a:latin typeface="Times New Roman" panose="02020603050405020304"/>
                <a:cs typeface="Times New Roman" panose="02020603050405020304"/>
              </a:rPr>
              <a:t>If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1000</a:t>
            </a:r>
            <a:r>
              <a:rPr sz="2800" b="1" i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signal</a:t>
            </a:r>
            <a:r>
              <a:rPr sz="2800" b="1" i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elements</a:t>
            </a:r>
            <a:r>
              <a:rPr sz="2800" b="1" i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800" b="1" i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sent</a:t>
            </a:r>
            <a:r>
              <a:rPr sz="2800" b="1" i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per</a:t>
            </a:r>
            <a:r>
              <a:rPr sz="2800" b="1" i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second,</a:t>
            </a:r>
            <a:r>
              <a:rPr sz="2800" b="1" i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find</a:t>
            </a:r>
            <a:r>
              <a:rPr sz="2800" b="1" i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b="1" i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25" dirty="0">
                <a:latin typeface="Times New Roman" panose="02020603050405020304"/>
                <a:cs typeface="Times New Roman" panose="02020603050405020304"/>
              </a:rPr>
              <a:t>bit </a:t>
            </a:r>
            <a:r>
              <a:rPr sz="2800" b="1" i="1" spc="-10" dirty="0">
                <a:latin typeface="Times New Roman" panose="02020603050405020304"/>
                <a:cs typeface="Times New Roman" panose="02020603050405020304"/>
              </a:rPr>
              <a:t>rate.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700"/>
              </a:spcBef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i="1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Solution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561340">
              <a:lnSpc>
                <a:spcPts val="3360"/>
              </a:lnSpc>
              <a:spcBef>
                <a:spcPts val="300"/>
              </a:spcBef>
            </a:pPr>
            <a:r>
              <a:rPr sz="2950" dirty="0">
                <a:latin typeface="SimSun-ExtB" panose="02010609060101010101" charset="-122"/>
                <a:cs typeface="SimSun-ExtB" panose="02010609060101010101" charset="-122"/>
              </a:rPr>
              <a:t>In</a:t>
            </a:r>
            <a:r>
              <a:rPr sz="2950" spc="-235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spc="-10" dirty="0">
                <a:latin typeface="SimSun-ExtB" panose="02010609060101010101" charset="-122"/>
                <a:cs typeface="SimSun-ExtB" panose="02010609060101010101" charset="-122"/>
              </a:rPr>
              <a:t>this</a:t>
            </a:r>
            <a:r>
              <a:rPr sz="2950" spc="-235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spc="-25" dirty="0">
                <a:latin typeface="SimSun-ExtB" panose="02010609060101010101" charset="-122"/>
                <a:cs typeface="SimSun-ExtB" panose="02010609060101010101" charset="-122"/>
              </a:rPr>
              <a:t>case,</a:t>
            </a:r>
            <a:r>
              <a:rPr sz="2950" spc="-235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dirty="0">
                <a:latin typeface="SimSun-ExtB" panose="02010609060101010101" charset="-122"/>
                <a:cs typeface="SimSun-ExtB" panose="02010609060101010101" charset="-122"/>
              </a:rPr>
              <a:t>r</a:t>
            </a:r>
            <a:r>
              <a:rPr sz="2950" spc="-235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dirty="0">
                <a:latin typeface="SimSun-ExtB" panose="02010609060101010101" charset="-122"/>
                <a:cs typeface="SimSun-ExtB" panose="02010609060101010101" charset="-122"/>
              </a:rPr>
              <a:t>=</a:t>
            </a:r>
            <a:r>
              <a:rPr sz="2950" spc="-215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dirty="0">
                <a:latin typeface="SimSun-ExtB" panose="02010609060101010101" charset="-122"/>
                <a:cs typeface="SimSun-ExtB" panose="02010609060101010101" charset="-122"/>
              </a:rPr>
              <a:t>4,</a:t>
            </a:r>
            <a:r>
              <a:rPr sz="2950" spc="-235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dirty="0">
                <a:latin typeface="SimSun-ExtB" panose="02010609060101010101" charset="-122"/>
                <a:cs typeface="SimSun-ExtB" panose="02010609060101010101" charset="-122"/>
              </a:rPr>
              <a:t>S</a:t>
            </a:r>
            <a:r>
              <a:rPr sz="2950" spc="-225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dirty="0">
                <a:latin typeface="SimSun-ExtB" panose="02010609060101010101" charset="-122"/>
                <a:cs typeface="SimSun-ExtB" panose="02010609060101010101" charset="-122"/>
              </a:rPr>
              <a:t>=</a:t>
            </a:r>
            <a:r>
              <a:rPr sz="2950" spc="-215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spc="-25" dirty="0">
                <a:latin typeface="SimSun-ExtB" panose="02010609060101010101" charset="-122"/>
                <a:cs typeface="SimSun-ExtB" panose="02010609060101010101" charset="-122"/>
              </a:rPr>
              <a:t>1000,</a:t>
            </a:r>
            <a:r>
              <a:rPr sz="2950" spc="-235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dirty="0">
                <a:latin typeface="SimSun-ExtB" panose="02010609060101010101" charset="-122"/>
                <a:cs typeface="SimSun-ExtB" panose="02010609060101010101" charset="-122"/>
              </a:rPr>
              <a:t>and</a:t>
            </a:r>
            <a:r>
              <a:rPr sz="2950" spc="-235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dirty="0">
                <a:latin typeface="SimSun-ExtB" panose="02010609060101010101" charset="-122"/>
                <a:cs typeface="SimSun-ExtB" panose="02010609060101010101" charset="-122"/>
              </a:rPr>
              <a:t>N</a:t>
            </a:r>
            <a:r>
              <a:rPr sz="2950" spc="-225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spc="-25" dirty="0">
                <a:latin typeface="SimSun-ExtB" panose="02010609060101010101" charset="-122"/>
                <a:cs typeface="SimSun-ExtB" panose="02010609060101010101" charset="-122"/>
              </a:rPr>
              <a:t>is </a:t>
            </a:r>
            <a:r>
              <a:rPr sz="2950" spc="-50" dirty="0">
                <a:latin typeface="SimSun-ExtB" panose="02010609060101010101" charset="-122"/>
                <a:cs typeface="SimSun-ExtB" panose="02010609060101010101" charset="-122"/>
              </a:rPr>
              <a:t>unknown.</a:t>
            </a:r>
            <a:r>
              <a:rPr sz="2950" spc="-295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dirty="0">
                <a:latin typeface="SimSun-ExtB" panose="02010609060101010101" charset="-122"/>
                <a:cs typeface="SimSun-ExtB" panose="02010609060101010101" charset="-122"/>
              </a:rPr>
              <a:t>We</a:t>
            </a:r>
            <a:r>
              <a:rPr sz="2950" spc="-254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dirty="0">
                <a:latin typeface="SimSun-ExtB" panose="02010609060101010101" charset="-122"/>
                <a:cs typeface="SimSun-ExtB" panose="02010609060101010101" charset="-122"/>
              </a:rPr>
              <a:t>can</a:t>
            </a:r>
            <a:r>
              <a:rPr sz="2950" spc="-275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dirty="0">
                <a:latin typeface="SimSun-ExtB" panose="02010609060101010101" charset="-122"/>
                <a:cs typeface="SimSun-ExtB" panose="02010609060101010101" charset="-122"/>
              </a:rPr>
              <a:t>find</a:t>
            </a:r>
            <a:r>
              <a:rPr sz="2950" spc="-260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dirty="0">
                <a:latin typeface="SimSun-ExtB" panose="02010609060101010101" charset="-122"/>
                <a:cs typeface="SimSun-ExtB" panose="02010609060101010101" charset="-122"/>
              </a:rPr>
              <a:t>the</a:t>
            </a:r>
            <a:r>
              <a:rPr sz="2950" spc="-265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spc="-25" dirty="0">
                <a:latin typeface="SimSun-ExtB" panose="02010609060101010101" charset="-122"/>
                <a:cs typeface="SimSun-ExtB" panose="02010609060101010101" charset="-122"/>
              </a:rPr>
              <a:t>value</a:t>
            </a:r>
            <a:r>
              <a:rPr sz="2950" spc="-275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dirty="0">
                <a:latin typeface="SimSun-ExtB" panose="02010609060101010101" charset="-122"/>
                <a:cs typeface="SimSun-ExtB" panose="02010609060101010101" charset="-122"/>
              </a:rPr>
              <a:t>of</a:t>
            </a:r>
            <a:r>
              <a:rPr sz="2950" spc="-260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dirty="0">
                <a:latin typeface="SimSun-ExtB" panose="02010609060101010101" charset="-122"/>
                <a:cs typeface="SimSun-ExtB" panose="02010609060101010101" charset="-122"/>
              </a:rPr>
              <a:t>N</a:t>
            </a:r>
            <a:r>
              <a:rPr sz="2950" spc="-254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spc="-20" dirty="0">
                <a:latin typeface="SimSun-ExtB" panose="02010609060101010101" charset="-122"/>
                <a:cs typeface="SimSun-ExtB" panose="02010609060101010101" charset="-122"/>
              </a:rPr>
              <a:t>from</a:t>
            </a:r>
            <a:endParaRPr sz="2950">
              <a:latin typeface="SimSun-ExtB" panose="02010609060101010101" charset="-122"/>
              <a:cs typeface="SimSun-ExtB" panose="02010609060101010101" charset="-122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82446" y="20827"/>
            <a:ext cx="23729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Example</a:t>
            </a:r>
            <a:r>
              <a:rPr sz="3200" b="1" i="1" spc="-5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i="1" spc="-2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5.1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97050" y="4786629"/>
            <a:ext cx="6548755" cy="680720"/>
            <a:chOff x="1297050" y="4786629"/>
            <a:chExt cx="6548755" cy="68072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4200" y="4843462"/>
              <a:ext cx="6434074" cy="56673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297051" y="4786629"/>
              <a:ext cx="6548755" cy="680720"/>
            </a:xfrm>
            <a:custGeom>
              <a:avLst/>
              <a:gdLst/>
              <a:ahLst/>
              <a:cxnLst/>
              <a:rect l="l" t="t" r="r" b="b"/>
              <a:pathLst>
                <a:path w="6548755" h="680720">
                  <a:moveTo>
                    <a:pt x="6502654" y="45720"/>
                  </a:moveTo>
                  <a:lnTo>
                    <a:pt x="6491224" y="45720"/>
                  </a:lnTo>
                  <a:lnTo>
                    <a:pt x="6491224" y="57150"/>
                  </a:lnTo>
                  <a:lnTo>
                    <a:pt x="6491224" y="623570"/>
                  </a:lnTo>
                  <a:lnTo>
                    <a:pt x="57023" y="623570"/>
                  </a:lnTo>
                  <a:lnTo>
                    <a:pt x="57023" y="57150"/>
                  </a:lnTo>
                  <a:lnTo>
                    <a:pt x="6491224" y="57150"/>
                  </a:lnTo>
                  <a:lnTo>
                    <a:pt x="6491224" y="45720"/>
                  </a:lnTo>
                  <a:lnTo>
                    <a:pt x="45593" y="45720"/>
                  </a:lnTo>
                  <a:lnTo>
                    <a:pt x="45593" y="57150"/>
                  </a:lnTo>
                  <a:lnTo>
                    <a:pt x="45593" y="623570"/>
                  </a:lnTo>
                  <a:lnTo>
                    <a:pt x="45593" y="635000"/>
                  </a:lnTo>
                  <a:lnTo>
                    <a:pt x="6502654" y="635000"/>
                  </a:lnTo>
                  <a:lnTo>
                    <a:pt x="6502654" y="623570"/>
                  </a:lnTo>
                  <a:lnTo>
                    <a:pt x="6502654" y="57150"/>
                  </a:lnTo>
                  <a:lnTo>
                    <a:pt x="6502654" y="56769"/>
                  </a:lnTo>
                  <a:lnTo>
                    <a:pt x="6502654" y="45720"/>
                  </a:lnTo>
                  <a:close/>
                </a:path>
                <a:path w="6548755" h="680720">
                  <a:moveTo>
                    <a:pt x="6548374" y="0"/>
                  </a:moveTo>
                  <a:lnTo>
                    <a:pt x="6514084" y="0"/>
                  </a:lnTo>
                  <a:lnTo>
                    <a:pt x="6514084" y="34290"/>
                  </a:lnTo>
                  <a:lnTo>
                    <a:pt x="6514084" y="646430"/>
                  </a:lnTo>
                  <a:lnTo>
                    <a:pt x="34163" y="646430"/>
                  </a:lnTo>
                  <a:lnTo>
                    <a:pt x="34163" y="34290"/>
                  </a:lnTo>
                  <a:lnTo>
                    <a:pt x="6514084" y="34290"/>
                  </a:lnTo>
                  <a:lnTo>
                    <a:pt x="6514084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646430"/>
                  </a:lnTo>
                  <a:lnTo>
                    <a:pt x="0" y="680720"/>
                  </a:lnTo>
                  <a:lnTo>
                    <a:pt x="6548374" y="680720"/>
                  </a:lnTo>
                  <a:lnTo>
                    <a:pt x="6548374" y="646430"/>
                  </a:lnTo>
                  <a:lnTo>
                    <a:pt x="6548374" y="34290"/>
                  </a:lnTo>
                  <a:lnTo>
                    <a:pt x="6548374" y="33909"/>
                  </a:lnTo>
                  <a:lnTo>
                    <a:pt x="6548374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5" name="Picture 4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5563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0" y="474662"/>
                  </a:moveTo>
                  <a:lnTo>
                    <a:pt x="382587" y="474662"/>
                  </a:lnTo>
                  <a:lnTo>
                    <a:pt x="382587" y="0"/>
                  </a:lnTo>
                  <a:lnTo>
                    <a:pt x="0" y="0"/>
                  </a:lnTo>
                  <a:lnTo>
                    <a:pt x="0" y="474662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0" y="474662"/>
                  </a:moveTo>
                  <a:lnTo>
                    <a:pt x="369887" y="474662"/>
                  </a:lnTo>
                  <a:lnTo>
                    <a:pt x="369887" y="0"/>
                  </a:lnTo>
                  <a:lnTo>
                    <a:pt x="0" y="0"/>
                  </a:lnTo>
                  <a:lnTo>
                    <a:pt x="0" y="474662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82446" y="20827"/>
            <a:ext cx="23729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Example</a:t>
            </a:r>
            <a:r>
              <a:rPr sz="3200" b="1" i="1" spc="-5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i="1" spc="-2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5.2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340" y="1164081"/>
            <a:ext cx="8074025" cy="2309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analog</a:t>
            </a:r>
            <a:r>
              <a:rPr sz="2800" b="1" i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signal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has a bit rate</a:t>
            </a:r>
            <a:r>
              <a:rPr sz="2800" b="1" i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of 8000 bps</a:t>
            </a:r>
            <a:r>
              <a:rPr sz="28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and a </a:t>
            </a:r>
            <a:r>
              <a:rPr sz="2800" b="1" i="1" spc="-20" dirty="0">
                <a:latin typeface="Times New Roman" panose="02020603050405020304"/>
                <a:cs typeface="Times New Roman" panose="02020603050405020304"/>
              </a:rPr>
              <a:t>baud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rate</a:t>
            </a:r>
            <a:r>
              <a:rPr sz="2800" b="1" i="1" spc="14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b="1" i="1" spc="14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1000</a:t>
            </a:r>
            <a:r>
              <a:rPr sz="2800" b="1" i="1" spc="15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baud.</a:t>
            </a:r>
            <a:r>
              <a:rPr sz="2800" b="1" i="1" spc="14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2800" b="1" i="1" spc="14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many</a:t>
            </a:r>
            <a:r>
              <a:rPr sz="2800" b="1" i="1" spc="14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800" b="1" i="1" spc="13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elements</a:t>
            </a:r>
            <a:r>
              <a:rPr sz="2800" b="1" i="1" spc="15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b="1" i="1" spc="-25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carried</a:t>
            </a:r>
            <a:r>
              <a:rPr sz="2800" b="1" i="1" spc="6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800" b="1" i="1" spc="6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2800" b="1" i="1" spc="5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signal</a:t>
            </a:r>
            <a:r>
              <a:rPr sz="2800" b="1" i="1" spc="7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element?</a:t>
            </a:r>
            <a:r>
              <a:rPr sz="2800" b="1" i="1" spc="6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2800" b="1" i="1" spc="6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many</a:t>
            </a:r>
            <a:r>
              <a:rPr sz="2800" b="1" i="1" spc="6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b="1" i="1" spc="-10" dirty="0">
                <a:latin typeface="Times New Roman" panose="02020603050405020304"/>
                <a:cs typeface="Times New Roman" panose="02020603050405020304"/>
              </a:rPr>
              <a:t>signal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elements</a:t>
            </a:r>
            <a:r>
              <a:rPr sz="2800" b="1" i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2800" b="1" i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800" b="1" i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10" dirty="0">
                <a:latin typeface="Times New Roman" panose="02020603050405020304"/>
                <a:cs typeface="Times New Roman" panose="02020603050405020304"/>
              </a:rPr>
              <a:t>need?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88900">
              <a:lnSpc>
                <a:spcPct val="100000"/>
              </a:lnSpc>
              <a:spcBef>
                <a:spcPts val="1185"/>
              </a:spcBef>
            </a:pPr>
            <a:r>
              <a:rPr sz="2800" b="1" i="1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Solution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64490" y="3595273"/>
          <a:ext cx="8611870" cy="1214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759"/>
                <a:gridCol w="445134"/>
                <a:gridCol w="483234"/>
                <a:gridCol w="1228090"/>
                <a:gridCol w="487680"/>
                <a:gridCol w="305435"/>
                <a:gridCol w="382270"/>
                <a:gridCol w="286385"/>
                <a:gridCol w="814070"/>
                <a:gridCol w="270510"/>
                <a:gridCol w="631825"/>
                <a:gridCol w="1101725"/>
                <a:gridCol w="644525"/>
                <a:gridCol w="373379"/>
                <a:gridCol w="664845"/>
              </a:tblGrid>
              <a:tr h="374015">
                <a:tc>
                  <a:txBody>
                    <a:bodyPr/>
                    <a:lstStyle/>
                    <a:p>
                      <a:pPr marL="31750">
                        <a:lnSpc>
                          <a:spcPts val="2845"/>
                        </a:lnSpc>
                      </a:pPr>
                      <a:r>
                        <a:rPr sz="2950" spc="-25" dirty="0">
                          <a:latin typeface="SimSun-ExtB" panose="02010609060101010101" charset="-122"/>
                          <a:cs typeface="SimSun-ExtB" panose="02010609060101010101" charset="-122"/>
                        </a:rPr>
                        <a:t>In</a:t>
                      </a:r>
                      <a:endParaRPr sz="2950">
                        <a:latin typeface="SimSun-ExtB" panose="02010609060101010101" charset="-122"/>
                        <a:cs typeface="SimSun-ExtB" panose="02010609060101010101" charset="-122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0965">
                        <a:lnSpc>
                          <a:spcPts val="2845"/>
                        </a:lnSpc>
                      </a:pPr>
                      <a:r>
                        <a:rPr sz="2950" spc="-20" dirty="0">
                          <a:latin typeface="SimSun-ExtB" panose="02010609060101010101" charset="-122"/>
                          <a:cs typeface="SimSun-ExtB" panose="02010609060101010101" charset="-122"/>
                        </a:rPr>
                        <a:t>this</a:t>
                      </a:r>
                      <a:endParaRPr sz="2950">
                        <a:latin typeface="SimSun-ExtB" panose="02010609060101010101" charset="-122"/>
                        <a:cs typeface="SimSun-ExtB" panose="02010609060101010101" charset="-122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1600">
                        <a:lnSpc>
                          <a:spcPts val="2845"/>
                        </a:lnSpc>
                      </a:pPr>
                      <a:r>
                        <a:rPr sz="2950" spc="-10" dirty="0">
                          <a:latin typeface="SimSun-ExtB" panose="02010609060101010101" charset="-122"/>
                          <a:cs typeface="SimSun-ExtB" panose="02010609060101010101" charset="-122"/>
                        </a:rPr>
                        <a:t>example,</a:t>
                      </a:r>
                      <a:endParaRPr sz="2950">
                        <a:latin typeface="SimSun-ExtB" panose="02010609060101010101" charset="-122"/>
                        <a:cs typeface="SimSun-ExtB" panose="02010609060101010101" charset="-122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24765">
                        <a:lnSpc>
                          <a:spcPts val="2845"/>
                        </a:lnSpc>
                      </a:pPr>
                      <a:r>
                        <a:rPr sz="2950" spc="-50" dirty="0">
                          <a:latin typeface="SimSun-ExtB" panose="02010609060101010101" charset="-122"/>
                          <a:cs typeface="SimSun-ExtB" panose="02010609060101010101" charset="-122"/>
                        </a:rPr>
                        <a:t>S</a:t>
                      </a:r>
                      <a:endParaRPr sz="2950">
                        <a:latin typeface="SimSun-ExtB" panose="02010609060101010101" charset="-122"/>
                        <a:cs typeface="SimSun-ExtB" panose="02010609060101010101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2845"/>
                        </a:lnSpc>
                      </a:pPr>
                      <a:r>
                        <a:rPr sz="2950" spc="-50" dirty="0">
                          <a:latin typeface="SimSun-ExtB" panose="02010609060101010101" charset="-122"/>
                          <a:cs typeface="SimSun-ExtB" panose="02010609060101010101" charset="-122"/>
                        </a:rPr>
                        <a:t>=</a:t>
                      </a:r>
                      <a:endParaRPr sz="2950">
                        <a:latin typeface="SimSun-ExtB" panose="02010609060101010101" charset="-122"/>
                        <a:cs typeface="SimSun-ExtB" panose="02010609060101010101" charset="-122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1600">
                        <a:lnSpc>
                          <a:spcPts val="2845"/>
                        </a:lnSpc>
                      </a:pPr>
                      <a:r>
                        <a:rPr sz="2950" spc="-10" dirty="0">
                          <a:latin typeface="SimSun-ExtB" panose="02010609060101010101" charset="-122"/>
                          <a:cs typeface="SimSun-ExtB" panose="02010609060101010101" charset="-122"/>
                        </a:rPr>
                        <a:t>1000,</a:t>
                      </a:r>
                      <a:endParaRPr sz="2950">
                        <a:latin typeface="SimSun-ExtB" panose="02010609060101010101" charset="-122"/>
                        <a:cs typeface="SimSun-ExtB" panose="02010609060101010101" charset="-122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2235" marR="12065">
                        <a:lnSpc>
                          <a:spcPts val="2845"/>
                        </a:lnSpc>
                      </a:pPr>
                      <a:r>
                        <a:rPr sz="2950" dirty="0">
                          <a:latin typeface="SimSun-ExtB" panose="02010609060101010101" charset="-122"/>
                          <a:cs typeface="SimSun-ExtB" panose="02010609060101010101" charset="-122"/>
                        </a:rPr>
                        <a:t>N</a:t>
                      </a:r>
                      <a:r>
                        <a:rPr sz="2950" spc="35" dirty="0">
                          <a:latin typeface="SimSun-ExtB" panose="02010609060101010101" charset="-122"/>
                          <a:cs typeface="SimSun-ExtB" panose="02010609060101010101" charset="-122"/>
                        </a:rPr>
                        <a:t> </a:t>
                      </a:r>
                      <a:r>
                        <a:rPr sz="2950" spc="-50" dirty="0">
                          <a:latin typeface="SimSun-ExtB" panose="02010609060101010101" charset="-122"/>
                          <a:cs typeface="SimSun-ExtB" panose="02010609060101010101" charset="-122"/>
                        </a:rPr>
                        <a:t>=</a:t>
                      </a:r>
                      <a:endParaRPr sz="2950">
                        <a:latin typeface="SimSun-ExtB" panose="02010609060101010101" charset="-122"/>
                        <a:cs typeface="SimSun-ExtB" panose="02010609060101010101" charset="-122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2845"/>
                        </a:lnSpc>
                      </a:pPr>
                      <a:r>
                        <a:rPr sz="2950" spc="-10" dirty="0">
                          <a:latin typeface="SimSun-ExtB" panose="02010609060101010101" charset="-122"/>
                          <a:cs typeface="SimSun-ExtB" panose="02010609060101010101" charset="-122"/>
                        </a:rPr>
                        <a:t>8000,</a:t>
                      </a:r>
                      <a:endParaRPr sz="2950">
                        <a:latin typeface="SimSun-ExtB" panose="02010609060101010101" charset="-122"/>
                        <a:cs typeface="SimSun-ExtB" panose="02010609060101010101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2845"/>
                        </a:lnSpc>
                      </a:pPr>
                      <a:r>
                        <a:rPr sz="2950" spc="-75" dirty="0">
                          <a:latin typeface="SimSun-ExtB" panose="02010609060101010101" charset="-122"/>
                          <a:cs typeface="SimSun-ExtB" panose="02010609060101010101" charset="-122"/>
                        </a:rPr>
                        <a:t>and</a:t>
                      </a:r>
                      <a:endParaRPr sz="2950">
                        <a:latin typeface="SimSun-ExtB" panose="02010609060101010101" charset="-122"/>
                        <a:cs typeface="SimSun-ExtB" panose="02010609060101010101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2845"/>
                        </a:lnSpc>
                      </a:pPr>
                      <a:r>
                        <a:rPr sz="2950" spc="-50" dirty="0">
                          <a:latin typeface="SimSun-ExtB" panose="02010609060101010101" charset="-122"/>
                          <a:cs typeface="SimSun-ExtB" panose="02010609060101010101" charset="-122"/>
                        </a:rPr>
                        <a:t>r</a:t>
                      </a:r>
                      <a:endParaRPr sz="2950">
                        <a:latin typeface="SimSun-ExtB" panose="02010609060101010101" charset="-122"/>
                        <a:cs typeface="SimSun-ExtB" panose="02010609060101010101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70" algn="ctr">
                        <a:lnSpc>
                          <a:spcPts val="2845"/>
                        </a:lnSpc>
                      </a:pPr>
                      <a:r>
                        <a:rPr sz="2950" spc="-25" dirty="0">
                          <a:latin typeface="SimSun-ExtB" panose="02010609060101010101" charset="-122"/>
                          <a:cs typeface="SimSun-ExtB" panose="02010609060101010101" charset="-122"/>
                        </a:rPr>
                        <a:t>and</a:t>
                      </a:r>
                      <a:endParaRPr sz="2950">
                        <a:latin typeface="SimSun-ExtB" panose="02010609060101010101" charset="-122"/>
                        <a:cs typeface="SimSun-ExtB" panose="02010609060101010101" charset="-122"/>
                      </a:endParaRPr>
                    </a:p>
                  </a:txBody>
                  <a:tcPr marL="0" marR="0" marT="0" marB="0"/>
                </a:tc>
              </a:tr>
              <a:tr h="452755">
                <a:tc gridSpan="2">
                  <a:txBody>
                    <a:bodyPr/>
                    <a:lstStyle/>
                    <a:p>
                      <a:pPr marL="31750">
                        <a:lnSpc>
                          <a:spcPts val="3470"/>
                        </a:lnSpc>
                      </a:pPr>
                      <a:r>
                        <a:rPr sz="2950" dirty="0">
                          <a:latin typeface="SimSun-ExtB" panose="02010609060101010101" charset="-122"/>
                          <a:cs typeface="SimSun-ExtB" panose="02010609060101010101" charset="-122"/>
                        </a:rPr>
                        <a:t>L</a:t>
                      </a:r>
                      <a:r>
                        <a:rPr sz="2950" spc="-75" dirty="0">
                          <a:latin typeface="SimSun-ExtB" panose="02010609060101010101" charset="-122"/>
                          <a:cs typeface="SimSun-ExtB" panose="02010609060101010101" charset="-122"/>
                        </a:rPr>
                        <a:t> </a:t>
                      </a:r>
                      <a:r>
                        <a:rPr sz="2950" spc="-80" dirty="0">
                          <a:latin typeface="SimSun-ExtB" panose="02010609060101010101" charset="-122"/>
                          <a:cs typeface="SimSun-ExtB" panose="02010609060101010101" charset="-122"/>
                        </a:rPr>
                        <a:t>are</a:t>
                      </a:r>
                      <a:endParaRPr sz="2950">
                        <a:latin typeface="SimSun-ExtB" panose="02010609060101010101" charset="-122"/>
                        <a:cs typeface="SimSun-ExtB" panose="02010609060101010101" charset="-122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94945">
                        <a:lnSpc>
                          <a:spcPts val="3470"/>
                        </a:lnSpc>
                      </a:pPr>
                      <a:r>
                        <a:rPr sz="2950" spc="-10" dirty="0">
                          <a:latin typeface="SimSun-ExtB" panose="02010609060101010101" charset="-122"/>
                          <a:cs typeface="SimSun-ExtB" panose="02010609060101010101" charset="-122"/>
                        </a:rPr>
                        <a:t>unknown.</a:t>
                      </a:r>
                      <a:endParaRPr sz="2950">
                        <a:latin typeface="SimSun-ExtB" panose="02010609060101010101" charset="-122"/>
                        <a:cs typeface="SimSun-ExtB" panose="02010609060101010101" charset="-122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80645" algn="ctr">
                        <a:lnSpc>
                          <a:spcPts val="3470"/>
                        </a:lnSpc>
                      </a:pPr>
                      <a:r>
                        <a:rPr sz="2950" spc="-25" dirty="0">
                          <a:latin typeface="SimSun-ExtB" panose="02010609060101010101" charset="-122"/>
                          <a:cs typeface="SimSun-ExtB" panose="02010609060101010101" charset="-122"/>
                        </a:rPr>
                        <a:t>We</a:t>
                      </a:r>
                      <a:endParaRPr sz="2950">
                        <a:latin typeface="SimSun-ExtB" panose="02010609060101010101" charset="-122"/>
                        <a:cs typeface="SimSun-ExtB" panose="02010609060101010101" charset="-122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63195">
                        <a:lnSpc>
                          <a:spcPts val="3470"/>
                        </a:lnSpc>
                      </a:pPr>
                      <a:r>
                        <a:rPr sz="2950" spc="-20" dirty="0">
                          <a:latin typeface="SimSun-ExtB" panose="02010609060101010101" charset="-122"/>
                          <a:cs typeface="SimSun-ExtB" panose="02010609060101010101" charset="-122"/>
                        </a:rPr>
                        <a:t>find</a:t>
                      </a:r>
                      <a:endParaRPr sz="2950">
                        <a:latin typeface="SimSun-ExtB" panose="02010609060101010101" charset="-122"/>
                        <a:cs typeface="SimSun-ExtB" panose="02010609060101010101" charset="-122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3980">
                        <a:lnSpc>
                          <a:spcPts val="3470"/>
                        </a:lnSpc>
                      </a:pPr>
                      <a:r>
                        <a:rPr sz="2950" spc="-10" dirty="0">
                          <a:latin typeface="SimSun-ExtB" panose="02010609060101010101" charset="-122"/>
                          <a:cs typeface="SimSun-ExtB" panose="02010609060101010101" charset="-122"/>
                        </a:rPr>
                        <a:t>first</a:t>
                      </a:r>
                      <a:endParaRPr sz="2950">
                        <a:latin typeface="SimSun-ExtB" panose="02010609060101010101" charset="-122"/>
                        <a:cs typeface="SimSun-ExtB" panose="02010609060101010101" charset="-122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3470"/>
                        </a:lnSpc>
                      </a:pPr>
                      <a:r>
                        <a:rPr sz="2950" spc="-90" dirty="0">
                          <a:latin typeface="SimSun-ExtB" panose="02010609060101010101" charset="-122"/>
                          <a:cs typeface="SimSun-ExtB" panose="02010609060101010101" charset="-122"/>
                        </a:rPr>
                        <a:t>the</a:t>
                      </a:r>
                      <a:endParaRPr sz="2950">
                        <a:latin typeface="SimSun-ExtB" panose="02010609060101010101" charset="-122"/>
                        <a:cs typeface="SimSun-ExtB" panose="02010609060101010101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470"/>
                        </a:lnSpc>
                      </a:pPr>
                      <a:r>
                        <a:rPr sz="2950" spc="-80" dirty="0">
                          <a:latin typeface="SimSun-ExtB" panose="02010609060101010101" charset="-122"/>
                          <a:cs typeface="SimSun-ExtB" panose="02010609060101010101" charset="-122"/>
                        </a:rPr>
                        <a:t>value</a:t>
                      </a:r>
                      <a:endParaRPr sz="2950">
                        <a:latin typeface="SimSun-ExtB" panose="02010609060101010101" charset="-122"/>
                        <a:cs typeface="SimSun-ExtB" panose="02010609060101010101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ts val="3470"/>
                        </a:lnSpc>
                      </a:pPr>
                      <a:r>
                        <a:rPr sz="2950" spc="-25" dirty="0">
                          <a:latin typeface="SimSun-ExtB" panose="02010609060101010101" charset="-122"/>
                          <a:cs typeface="SimSun-ExtB" panose="02010609060101010101" charset="-122"/>
                        </a:rPr>
                        <a:t>of</a:t>
                      </a:r>
                      <a:endParaRPr sz="2950">
                        <a:latin typeface="SimSun-ExtB" panose="02010609060101010101" charset="-122"/>
                        <a:cs typeface="SimSun-ExtB" panose="02010609060101010101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3470"/>
                        </a:lnSpc>
                      </a:pPr>
                      <a:r>
                        <a:rPr sz="2950" spc="-50" dirty="0">
                          <a:latin typeface="SimSun-ExtB" panose="02010609060101010101" charset="-122"/>
                          <a:cs typeface="SimSun-ExtB" panose="02010609060101010101" charset="-122"/>
                        </a:rPr>
                        <a:t>r</a:t>
                      </a:r>
                      <a:endParaRPr sz="2950">
                        <a:latin typeface="SimSun-ExtB" panose="02010609060101010101" charset="-122"/>
                        <a:cs typeface="SimSun-ExtB" panose="02010609060101010101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420" algn="ctr">
                        <a:lnSpc>
                          <a:spcPts val="3470"/>
                        </a:lnSpc>
                      </a:pPr>
                      <a:r>
                        <a:rPr sz="2950" spc="-25" dirty="0">
                          <a:latin typeface="SimSun-ExtB" panose="02010609060101010101" charset="-122"/>
                          <a:cs typeface="SimSun-ExtB" panose="02010609060101010101" charset="-122"/>
                        </a:rPr>
                        <a:t>and</a:t>
                      </a:r>
                      <a:endParaRPr sz="2950">
                        <a:latin typeface="SimSun-ExtB" panose="02010609060101010101" charset="-122"/>
                        <a:cs typeface="SimSun-ExtB" panose="02010609060101010101" charset="-122"/>
                      </a:endParaRPr>
                    </a:p>
                  </a:txBody>
                  <a:tcPr marL="0" marR="0" marT="0" marB="0"/>
                </a:tc>
              </a:tr>
              <a:tr h="378460">
                <a:tc gridSpan="2">
                  <a:txBody>
                    <a:bodyPr/>
                    <a:lstStyle/>
                    <a:p>
                      <a:pPr marL="31750" marR="3175">
                        <a:lnSpc>
                          <a:spcPts val="3055"/>
                        </a:lnSpc>
                      </a:pPr>
                      <a:r>
                        <a:rPr sz="2950" spc="-20" dirty="0">
                          <a:latin typeface="SimSun-ExtB" panose="02010609060101010101" charset="-122"/>
                          <a:cs typeface="SimSun-ExtB" panose="02010609060101010101" charset="-122"/>
                        </a:rPr>
                        <a:t>then</a:t>
                      </a:r>
                      <a:endParaRPr sz="2950">
                        <a:latin typeface="SimSun-ExtB" panose="02010609060101010101" charset="-122"/>
                        <a:cs typeface="SimSun-ExtB" panose="02010609060101010101" charset="-122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3055"/>
                        </a:lnSpc>
                      </a:pPr>
                      <a:r>
                        <a:rPr sz="2950" dirty="0">
                          <a:latin typeface="SimSun-ExtB" panose="02010609060101010101" charset="-122"/>
                          <a:cs typeface="SimSun-ExtB" panose="02010609060101010101" charset="-122"/>
                        </a:rPr>
                        <a:t>the</a:t>
                      </a:r>
                      <a:r>
                        <a:rPr sz="2950" spc="-305" dirty="0">
                          <a:latin typeface="SimSun-ExtB" panose="02010609060101010101" charset="-122"/>
                          <a:cs typeface="SimSun-ExtB" panose="02010609060101010101" charset="-122"/>
                        </a:rPr>
                        <a:t> </a:t>
                      </a:r>
                      <a:r>
                        <a:rPr sz="2950" spc="-10" dirty="0">
                          <a:latin typeface="SimSun-ExtB" panose="02010609060101010101" charset="-122"/>
                          <a:cs typeface="SimSun-ExtB" panose="02010609060101010101" charset="-122"/>
                        </a:rPr>
                        <a:t>value</a:t>
                      </a:r>
                      <a:endParaRPr sz="2950">
                        <a:latin typeface="SimSun-ExtB" panose="02010609060101010101" charset="-122"/>
                        <a:cs typeface="SimSun-ExtB" panose="02010609060101010101" charset="-122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3055"/>
                        </a:lnSpc>
                      </a:pPr>
                      <a:r>
                        <a:rPr sz="2950" spc="-25" dirty="0">
                          <a:latin typeface="SimSun-ExtB" panose="02010609060101010101" charset="-122"/>
                          <a:cs typeface="SimSun-ExtB" panose="02010609060101010101" charset="-122"/>
                        </a:rPr>
                        <a:t>of</a:t>
                      </a:r>
                      <a:endParaRPr sz="2950">
                        <a:latin typeface="SimSun-ExtB" panose="02010609060101010101" charset="-122"/>
                        <a:cs typeface="SimSun-ExtB" panose="02010609060101010101" charset="-122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32715">
                        <a:lnSpc>
                          <a:spcPts val="3055"/>
                        </a:lnSpc>
                      </a:pPr>
                      <a:r>
                        <a:rPr sz="2950" spc="-25" dirty="0">
                          <a:latin typeface="SimSun-ExtB" panose="02010609060101010101" charset="-122"/>
                          <a:cs typeface="SimSun-ExtB" panose="02010609060101010101" charset="-122"/>
                        </a:rPr>
                        <a:t>L.</a:t>
                      </a:r>
                      <a:endParaRPr sz="2950">
                        <a:latin typeface="SimSun-ExtB" panose="02010609060101010101" charset="-122"/>
                        <a:cs typeface="SimSun-ExtB" panose="02010609060101010101" charset="-122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1800225" y="4842509"/>
            <a:ext cx="5542280" cy="1158240"/>
            <a:chOff x="1800225" y="4842509"/>
            <a:chExt cx="5542280" cy="115824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57375" y="4898986"/>
              <a:ext cx="5418612" cy="104461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800225" y="4842509"/>
              <a:ext cx="5542280" cy="1158240"/>
            </a:xfrm>
            <a:custGeom>
              <a:avLst/>
              <a:gdLst/>
              <a:ahLst/>
              <a:cxnLst/>
              <a:rect l="l" t="t" r="r" b="b"/>
              <a:pathLst>
                <a:path w="5542280" h="1158239">
                  <a:moveTo>
                    <a:pt x="5496179" y="45720"/>
                  </a:moveTo>
                  <a:lnTo>
                    <a:pt x="5484749" y="45720"/>
                  </a:lnTo>
                  <a:lnTo>
                    <a:pt x="5484749" y="57150"/>
                  </a:lnTo>
                  <a:lnTo>
                    <a:pt x="5484749" y="1101090"/>
                  </a:lnTo>
                  <a:lnTo>
                    <a:pt x="57150" y="1101090"/>
                  </a:lnTo>
                  <a:lnTo>
                    <a:pt x="57150" y="57150"/>
                  </a:lnTo>
                  <a:lnTo>
                    <a:pt x="5484749" y="57150"/>
                  </a:lnTo>
                  <a:lnTo>
                    <a:pt x="5484749" y="45720"/>
                  </a:lnTo>
                  <a:lnTo>
                    <a:pt x="45720" y="45720"/>
                  </a:lnTo>
                  <a:lnTo>
                    <a:pt x="45720" y="57150"/>
                  </a:lnTo>
                  <a:lnTo>
                    <a:pt x="45720" y="1101090"/>
                  </a:lnTo>
                  <a:lnTo>
                    <a:pt x="45720" y="1112520"/>
                  </a:lnTo>
                  <a:lnTo>
                    <a:pt x="5496179" y="1112520"/>
                  </a:lnTo>
                  <a:lnTo>
                    <a:pt x="5496179" y="1101090"/>
                  </a:lnTo>
                  <a:lnTo>
                    <a:pt x="5496179" y="57150"/>
                  </a:lnTo>
                  <a:lnTo>
                    <a:pt x="5496179" y="56515"/>
                  </a:lnTo>
                  <a:lnTo>
                    <a:pt x="5496179" y="45720"/>
                  </a:lnTo>
                  <a:close/>
                </a:path>
                <a:path w="5542280" h="1158239">
                  <a:moveTo>
                    <a:pt x="5541899" y="0"/>
                  </a:moveTo>
                  <a:lnTo>
                    <a:pt x="5507609" y="0"/>
                  </a:lnTo>
                  <a:lnTo>
                    <a:pt x="5507609" y="34290"/>
                  </a:lnTo>
                  <a:lnTo>
                    <a:pt x="5507609" y="1123950"/>
                  </a:lnTo>
                  <a:lnTo>
                    <a:pt x="34290" y="1123950"/>
                  </a:lnTo>
                  <a:lnTo>
                    <a:pt x="34290" y="34290"/>
                  </a:lnTo>
                  <a:lnTo>
                    <a:pt x="5507609" y="34290"/>
                  </a:lnTo>
                  <a:lnTo>
                    <a:pt x="5507609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1123950"/>
                  </a:lnTo>
                  <a:lnTo>
                    <a:pt x="0" y="1158240"/>
                  </a:lnTo>
                  <a:lnTo>
                    <a:pt x="5541899" y="1158240"/>
                  </a:lnTo>
                  <a:lnTo>
                    <a:pt x="5541899" y="1123962"/>
                  </a:lnTo>
                  <a:lnTo>
                    <a:pt x="5541899" y="34290"/>
                  </a:lnTo>
                  <a:lnTo>
                    <a:pt x="5541899" y="33655"/>
                  </a:lnTo>
                  <a:lnTo>
                    <a:pt x="5541899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6" name="Picture 4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5563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Amplitude</a:t>
            </a:r>
            <a:r>
              <a:rPr sz="4400" spc="-75" dirty="0"/>
              <a:t> </a:t>
            </a:r>
            <a:r>
              <a:rPr sz="4400" dirty="0"/>
              <a:t>Shift</a:t>
            </a:r>
            <a:r>
              <a:rPr sz="4400" spc="-40" dirty="0"/>
              <a:t> </a:t>
            </a:r>
            <a:r>
              <a:rPr sz="4400" dirty="0"/>
              <a:t>Keying</a:t>
            </a:r>
            <a:r>
              <a:rPr sz="4400" spc="-40" dirty="0"/>
              <a:t> </a:t>
            </a:r>
            <a:r>
              <a:rPr sz="4400" spc="-10" dirty="0"/>
              <a:t>(ASK)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4540" y="2002358"/>
            <a:ext cx="7617459" cy="38440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330" marR="5080" indent="-342265" algn="just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ASK</a:t>
            </a:r>
            <a:r>
              <a:rPr sz="2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implemented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lang="en-US" sz="2800" spc="-10" dirty="0">
                <a:latin typeface="Times New Roman" panose="02020603050405020304"/>
                <a:cs typeface="Times New Roman" panose="02020603050405020304"/>
              </a:rPr>
              <a:t>:</a:t>
            </a:r>
            <a:endParaRPr lang="en-US" sz="2800" spc="-10" dirty="0">
              <a:latin typeface="Times New Roman" panose="02020603050405020304"/>
              <a:cs typeface="Times New Roman" panose="02020603050405020304"/>
            </a:endParaRPr>
          </a:p>
          <a:p>
            <a:pPr marL="12065" marR="5080" lvl="4" algn="just">
              <a:spcBef>
                <a:spcPts val="95"/>
              </a:spcBef>
              <a:buClr>
                <a:srgbClr val="3333CC"/>
              </a:buClr>
              <a:buSzPct val="59000"/>
              <a:tabLst>
                <a:tab pos="355600" algn="l"/>
              </a:tabLst>
            </a:pPr>
            <a:r>
              <a:rPr lang="en-US" sz="2800" spc="-10" dirty="0">
                <a:latin typeface="Times New Roman" panose="02020603050405020304"/>
                <a:cs typeface="Times New Roman" panose="02020603050405020304"/>
              </a:rPr>
              <a:t>				C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hanging</a:t>
            </a:r>
            <a:r>
              <a:rPr sz="28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amplitude</a:t>
            </a:r>
            <a:r>
              <a:rPr sz="2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5" dirty="0">
                <a:latin typeface="Times New Roman" panose="02020603050405020304"/>
                <a:cs typeface="Times New Roman" panose="02020603050405020304"/>
              </a:rPr>
              <a:t>of 	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4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spc="430" dirty="0">
                <a:latin typeface="Times New Roman" panose="02020603050405020304"/>
                <a:cs typeface="Times New Roman" panose="02020603050405020304"/>
              </a:rPr>
              <a:t>				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carrier</a:t>
            </a:r>
            <a:r>
              <a:rPr sz="2800" spc="4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signal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.</a:t>
            </a:r>
            <a:endParaRPr lang="en-US" sz="2800" dirty="0">
              <a:latin typeface="Times New Roman" panose="02020603050405020304"/>
              <a:cs typeface="Times New Roman" panose="02020603050405020304"/>
            </a:endParaRPr>
          </a:p>
          <a:p>
            <a:pPr marL="12065" marR="5080" lvl="4" algn="just">
              <a:spcBef>
                <a:spcPts val="95"/>
              </a:spcBef>
              <a:buClr>
                <a:srgbClr val="3333CC"/>
              </a:buClr>
              <a:buSzPct val="59000"/>
              <a:tabLst>
                <a:tab pos="355600" algn="l"/>
              </a:tabLst>
            </a:pP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354330" marR="5715" indent="-342265" algn="just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800" spc="6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example:</a:t>
            </a:r>
            <a:endParaRPr lang="en-US" sz="2800" dirty="0">
              <a:latin typeface="Times New Roman" panose="02020603050405020304"/>
              <a:cs typeface="Times New Roman" panose="02020603050405020304"/>
            </a:endParaRPr>
          </a:p>
          <a:p>
            <a:pPr marL="12065" marR="5715" algn="just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9000"/>
              <a:tabLst>
                <a:tab pos="355600" algn="l"/>
              </a:tabLst>
            </a:pP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igital</a:t>
            </a:r>
            <a:r>
              <a:rPr sz="2800" spc="6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“1”</a:t>
            </a:r>
            <a:r>
              <a:rPr sz="2800" spc="6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could</a:t>
            </a:r>
            <a:r>
              <a:rPr sz="2800" spc="6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800" spc="6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affect</a:t>
            </a:r>
            <a:r>
              <a:rPr sz="2800" spc="6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5" dirty="0">
                <a:latin typeface="Times New Roman" panose="02020603050405020304"/>
                <a:cs typeface="Times New Roman" panose="02020603050405020304"/>
              </a:rPr>
              <a:t>the 	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signal</a:t>
            </a:r>
            <a:endParaRPr lang="en-US" sz="2800" spc="240" dirty="0">
              <a:latin typeface="Times New Roman" panose="02020603050405020304"/>
              <a:cs typeface="Times New Roman" panose="02020603050405020304"/>
            </a:endParaRPr>
          </a:p>
          <a:p>
            <a:pPr marL="12065" marR="5715" algn="just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9000"/>
              <a:tabLst>
                <a:tab pos="355600" algn="l"/>
              </a:tabLst>
            </a:pP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igital</a:t>
            </a:r>
            <a:r>
              <a:rPr sz="28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“0”</a:t>
            </a:r>
            <a:r>
              <a:rPr sz="2800" spc="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would,</a:t>
            </a:r>
            <a:r>
              <a:rPr sz="28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800" spc="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making</a:t>
            </a:r>
            <a:r>
              <a:rPr sz="2800" spc="25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5" dirty="0">
                <a:latin typeface="Times New Roman" panose="02020603050405020304"/>
                <a:cs typeface="Times New Roman" panose="02020603050405020304"/>
              </a:rPr>
              <a:t>it 	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zero.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12065" marR="5080" algn="just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9000"/>
              <a:tabLst>
                <a:tab pos="355600" algn="l"/>
              </a:tabLst>
            </a:pP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Picture 4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5563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Amplitude</a:t>
            </a:r>
            <a:r>
              <a:rPr sz="4400" spc="-75" dirty="0"/>
              <a:t> </a:t>
            </a:r>
            <a:r>
              <a:rPr sz="4400" dirty="0"/>
              <a:t>Shift</a:t>
            </a:r>
            <a:r>
              <a:rPr sz="4400" spc="-40" dirty="0"/>
              <a:t> </a:t>
            </a:r>
            <a:r>
              <a:rPr sz="4400" dirty="0"/>
              <a:t>Keying</a:t>
            </a:r>
            <a:r>
              <a:rPr sz="4400" spc="-40" dirty="0"/>
              <a:t> </a:t>
            </a:r>
            <a:r>
              <a:rPr sz="4400" spc="-10" dirty="0"/>
              <a:t>(ASK)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4540" y="2002358"/>
            <a:ext cx="7617459" cy="19152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330" marR="5080" indent="-342265" algn="just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line</a:t>
            </a:r>
            <a:r>
              <a:rPr sz="280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encoding</a:t>
            </a:r>
            <a:r>
              <a:rPr sz="2800" spc="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8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determine</a:t>
            </a:r>
            <a:r>
              <a:rPr sz="280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values</a:t>
            </a:r>
            <a:r>
              <a:rPr sz="2800" spc="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:</a:t>
            </a:r>
            <a:endParaRPr lang="en-US" sz="2800" dirty="0">
              <a:latin typeface="Times New Roman" panose="02020603050405020304"/>
              <a:cs typeface="Times New Roman" panose="02020603050405020304"/>
            </a:endParaRPr>
          </a:p>
          <a:p>
            <a:pPr marL="12065" marR="5080" algn="just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9000"/>
              <a:tabLst>
                <a:tab pos="355600" algn="l"/>
              </a:tabLst>
            </a:pPr>
            <a:r>
              <a:rPr lang="en-US" sz="2800" spc="85" dirty="0">
                <a:latin typeface="Times New Roman" panose="02020603050405020304"/>
                <a:cs typeface="Times New Roman" panose="02020603050405020304"/>
              </a:rPr>
              <a:t>				</a:t>
            </a:r>
            <a:endParaRPr lang="en-US" sz="2800" spc="85" dirty="0">
              <a:latin typeface="Times New Roman" panose="02020603050405020304"/>
              <a:cs typeface="Times New Roman" panose="02020603050405020304"/>
            </a:endParaRPr>
          </a:p>
          <a:p>
            <a:pPr marL="12065" marR="5080" algn="just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9000"/>
              <a:tabLst>
                <a:tab pos="355600" algn="l"/>
              </a:tabLst>
            </a:pPr>
            <a:r>
              <a:rPr lang="en-US" sz="2800" spc="85" dirty="0">
                <a:latin typeface="Times New Roman" panose="02020603050405020304"/>
                <a:cs typeface="Times New Roman" panose="02020603050405020304"/>
              </a:rPr>
              <a:t>	A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nalog</a:t>
            </a:r>
            <a:r>
              <a:rPr sz="2800" spc="3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waveform</a:t>
            </a:r>
            <a:r>
              <a:rPr sz="2800" spc="3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3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reflect</a:t>
            </a:r>
            <a:r>
              <a:rPr sz="2800" spc="3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sz="2800" spc="3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digital</a:t>
            </a:r>
            <a:r>
              <a:rPr sz="2800" spc="3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800" spc="3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being 	carried.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Picture 4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5563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Bandwidth</a:t>
            </a:r>
            <a:r>
              <a:rPr sz="4400" spc="-40" dirty="0"/>
              <a:t> </a:t>
            </a:r>
            <a:r>
              <a:rPr sz="4400" dirty="0"/>
              <a:t>of </a:t>
            </a:r>
            <a:r>
              <a:rPr sz="4400" spc="-25" dirty="0"/>
              <a:t>ASK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4540" y="2011502"/>
            <a:ext cx="7428865" cy="38709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r>
              <a:rPr lang="en-US" sz="3200" dirty="0">
                <a:latin typeface="Tahoma" panose="020B0604030504040204"/>
                <a:cs typeface="Tahoma" panose="020B0604030504040204"/>
              </a:rPr>
              <a:t>B</a:t>
            </a:r>
            <a:r>
              <a:rPr sz="3200" dirty="0">
                <a:latin typeface="Tahoma" panose="020B0604030504040204"/>
                <a:cs typeface="Tahoma" panose="020B0604030504040204"/>
              </a:rPr>
              <a:t>andwidth</a:t>
            </a:r>
            <a:r>
              <a:rPr sz="32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B</a:t>
            </a:r>
            <a:r>
              <a:rPr sz="3200" spc="-6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of</a:t>
            </a:r>
            <a:r>
              <a:rPr sz="32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ASK</a:t>
            </a:r>
            <a:r>
              <a:rPr sz="32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is</a:t>
            </a:r>
            <a:r>
              <a:rPr sz="32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3200" spc="-10" dirty="0">
                <a:latin typeface="Tahoma" panose="020B0604030504040204"/>
                <a:cs typeface="Tahoma" panose="020B0604030504040204"/>
              </a:rPr>
              <a:t>proportional </a:t>
            </a:r>
            <a:r>
              <a:rPr sz="3200" dirty="0">
                <a:latin typeface="Tahoma" panose="020B0604030504040204"/>
                <a:cs typeface="Tahoma" panose="020B0604030504040204"/>
              </a:rPr>
              <a:t>to</a:t>
            </a:r>
            <a:r>
              <a:rPr sz="32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the</a:t>
            </a:r>
            <a:r>
              <a:rPr sz="3200" spc="-4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signal</a:t>
            </a:r>
            <a:r>
              <a:rPr sz="32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rate</a:t>
            </a:r>
            <a:r>
              <a:rPr sz="3200" spc="-45" dirty="0">
                <a:latin typeface="Tahoma" panose="020B0604030504040204"/>
                <a:cs typeface="Tahoma" panose="020B0604030504040204"/>
              </a:rPr>
              <a:t> </a:t>
            </a:r>
            <a:r>
              <a:rPr sz="3200" spc="-25" dirty="0">
                <a:latin typeface="Tahoma" panose="020B0604030504040204"/>
                <a:cs typeface="Tahoma" panose="020B0604030504040204"/>
              </a:rPr>
              <a:t>S.</a:t>
            </a:r>
            <a:endParaRPr sz="3200" dirty="0">
              <a:latin typeface="Tahoma" panose="020B0604030504040204"/>
              <a:cs typeface="Tahoma" panose="020B0604030504040204"/>
            </a:endParaRPr>
          </a:p>
          <a:p>
            <a:pPr marL="2771775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Tahoma" panose="020B0604030504040204"/>
                <a:cs typeface="Tahoma" panose="020B0604030504040204"/>
              </a:rPr>
              <a:t>B</a:t>
            </a:r>
            <a:r>
              <a:rPr sz="3200" spc="-1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= </a:t>
            </a:r>
            <a:r>
              <a:rPr sz="3200" spc="-10" dirty="0">
                <a:latin typeface="Tahoma" panose="020B0604030504040204"/>
                <a:cs typeface="Tahoma" panose="020B0604030504040204"/>
              </a:rPr>
              <a:t>(1+d)S</a:t>
            </a:r>
            <a:endParaRPr lang="en-US" sz="3200" spc="-10" dirty="0">
              <a:latin typeface="Tahoma" panose="020B0604030504040204"/>
              <a:cs typeface="Tahoma" panose="020B0604030504040204"/>
            </a:endParaRPr>
          </a:p>
          <a:p>
            <a:pPr marL="2771775">
              <a:lnSpc>
                <a:spcPct val="100000"/>
              </a:lnSpc>
              <a:spcBef>
                <a:spcPts val="770"/>
              </a:spcBef>
            </a:pPr>
            <a:endParaRPr lang="en-IN" sz="3200" spc="-10" dirty="0">
              <a:latin typeface="Tahoma" panose="020B0604030504040204"/>
              <a:cs typeface="Tahoma" panose="020B0604030504040204"/>
            </a:endParaRPr>
          </a:p>
          <a:p>
            <a:pPr marL="2771775">
              <a:lnSpc>
                <a:spcPct val="100000"/>
              </a:lnSpc>
              <a:spcBef>
                <a:spcPts val="770"/>
              </a:spcBef>
            </a:pPr>
            <a:endParaRPr sz="3200" dirty="0">
              <a:latin typeface="Tahoma" panose="020B0604030504040204"/>
              <a:cs typeface="Tahoma" panose="020B0604030504040204"/>
            </a:endParaRPr>
          </a:p>
          <a:p>
            <a:pPr marL="355600" marR="307975" indent="-343535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r>
              <a:rPr sz="3200" dirty="0">
                <a:latin typeface="Tahoma" panose="020B0604030504040204"/>
                <a:cs typeface="Tahoma" panose="020B0604030504040204"/>
              </a:rPr>
              <a:t>“d”</a:t>
            </a:r>
            <a:r>
              <a:rPr sz="3200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is</a:t>
            </a:r>
            <a:r>
              <a:rPr sz="3200" spc="-4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due</a:t>
            </a:r>
            <a:r>
              <a:rPr sz="3200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to</a:t>
            </a:r>
            <a:r>
              <a:rPr sz="32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modulation</a:t>
            </a:r>
            <a:r>
              <a:rPr sz="32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and</a:t>
            </a:r>
            <a:r>
              <a:rPr sz="3200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3200" spc="-10" dirty="0">
                <a:latin typeface="Tahoma" panose="020B0604030504040204"/>
                <a:cs typeface="Tahoma" panose="020B0604030504040204"/>
              </a:rPr>
              <a:t>filtering, </a:t>
            </a:r>
            <a:r>
              <a:rPr sz="3200" dirty="0">
                <a:latin typeface="Tahoma" panose="020B0604030504040204"/>
                <a:cs typeface="Tahoma" panose="020B0604030504040204"/>
              </a:rPr>
              <a:t>lies</a:t>
            </a:r>
            <a:r>
              <a:rPr sz="3200" spc="-5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between</a:t>
            </a:r>
            <a:r>
              <a:rPr sz="3200" spc="-6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0</a:t>
            </a:r>
            <a:r>
              <a:rPr sz="3200" spc="-5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and</a:t>
            </a:r>
            <a:r>
              <a:rPr sz="32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3200" spc="-25" dirty="0">
                <a:latin typeface="Tahoma" panose="020B0604030504040204"/>
                <a:cs typeface="Tahoma" panose="020B0604030504040204"/>
              </a:rPr>
              <a:t>1.</a:t>
            </a:r>
            <a:endParaRPr sz="320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Picture 4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5563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84605"/>
            <a:ext cx="4596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010" algn="l"/>
              </a:tabLst>
            </a:pPr>
            <a:r>
              <a:rPr sz="24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Figure</a:t>
            </a:r>
            <a:r>
              <a:rPr sz="2400" b="1" spc="-7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5.3</a:t>
            </a:r>
            <a:r>
              <a:rPr sz="24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Binary</a:t>
            </a:r>
            <a:r>
              <a:rPr sz="2000" b="1" i="1" spc="-1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amplitude</a:t>
            </a:r>
            <a:r>
              <a:rPr sz="2000" b="1" i="1" spc="-5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shift</a:t>
            </a:r>
            <a:r>
              <a:rPr sz="2000" b="1" i="1" spc="-4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spc="-1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keying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8480" y="2774908"/>
            <a:ext cx="8624519" cy="2294558"/>
          </a:xfrm>
          <a:prstGeom prst="rect">
            <a:avLst/>
          </a:prstGeom>
        </p:spPr>
      </p:pic>
      <p:pic>
        <p:nvPicPr>
          <p:cNvPr id="5" name="Picture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5563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Frequency</a:t>
            </a:r>
            <a:r>
              <a:rPr sz="4400" spc="-80" dirty="0"/>
              <a:t> </a:t>
            </a:r>
            <a:r>
              <a:rPr sz="4400" dirty="0"/>
              <a:t>Shift</a:t>
            </a:r>
            <a:r>
              <a:rPr sz="4400" spc="-50" dirty="0"/>
              <a:t> </a:t>
            </a:r>
            <a:r>
              <a:rPr sz="4400" spc="-10" dirty="0"/>
              <a:t>Keying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26439" y="2000834"/>
            <a:ext cx="7691120" cy="38068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2430" marR="41910" indent="-342265" algn="just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93700" algn="l"/>
              </a:tabLst>
            </a:pPr>
            <a:r>
              <a:rPr lang="en-US" b="1" dirty="0"/>
              <a:t>D</a:t>
            </a:r>
            <a:r>
              <a:rPr b="1" dirty="0"/>
              <a:t>igital</a:t>
            </a:r>
            <a:r>
              <a:rPr b="1" spc="775" dirty="0"/>
              <a:t>  </a:t>
            </a:r>
            <a:r>
              <a:rPr b="1" dirty="0"/>
              <a:t>data</a:t>
            </a:r>
            <a:r>
              <a:rPr b="1" spc="775" dirty="0"/>
              <a:t>  </a:t>
            </a:r>
            <a:r>
              <a:rPr b="1" dirty="0"/>
              <a:t>stream</a:t>
            </a:r>
            <a:r>
              <a:rPr b="1" spc="775" dirty="0"/>
              <a:t>  </a:t>
            </a:r>
            <a:r>
              <a:rPr b="1" dirty="0"/>
              <a:t>changes</a:t>
            </a:r>
            <a:r>
              <a:rPr lang="en-US" b="1" dirty="0"/>
              <a:t>:</a:t>
            </a:r>
            <a:endParaRPr lang="en-US" b="1" dirty="0"/>
          </a:p>
          <a:p>
            <a:pPr marL="50165" marR="41910" algn="just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000"/>
              <a:tabLst>
                <a:tab pos="393700" algn="l"/>
              </a:tabLst>
            </a:pPr>
            <a:r>
              <a:rPr lang="en-US" dirty="0"/>
              <a:t>			F</a:t>
            </a:r>
            <a:r>
              <a:rPr dirty="0"/>
              <a:t>requency</a:t>
            </a:r>
            <a:r>
              <a:rPr spc="-5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carrier</a:t>
            </a:r>
            <a:r>
              <a:rPr spc="-25" dirty="0"/>
              <a:t> </a:t>
            </a:r>
            <a:r>
              <a:rPr dirty="0"/>
              <a:t>signal,</a:t>
            </a:r>
            <a:r>
              <a:rPr spc="-15" dirty="0"/>
              <a:t> </a:t>
            </a:r>
            <a:r>
              <a:rPr spc="-25" dirty="0"/>
              <a:t>f</a:t>
            </a:r>
            <a:r>
              <a:rPr sz="3150" spc="-37" baseline="-21000" dirty="0"/>
              <a:t>c</a:t>
            </a:r>
            <a:r>
              <a:rPr sz="3200" spc="-25" dirty="0"/>
              <a:t>.</a:t>
            </a:r>
            <a:endParaRPr lang="en-US" sz="3200" spc="-25" dirty="0"/>
          </a:p>
          <a:p>
            <a:pPr marL="50165" marR="41910" algn="just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000"/>
              <a:tabLst>
                <a:tab pos="393700" algn="l"/>
              </a:tabLst>
            </a:pPr>
            <a:endParaRPr lang="en-IN" spc="-25" dirty="0"/>
          </a:p>
          <a:p>
            <a:pPr marL="50165" marR="41910" algn="just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000"/>
              <a:tabLst>
                <a:tab pos="393700" algn="l"/>
              </a:tabLst>
            </a:pPr>
            <a:endParaRPr sz="3200" dirty="0"/>
          </a:p>
          <a:p>
            <a:pPr marL="392430" marR="43180" indent="-342265" algn="just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93700" algn="l"/>
              </a:tabLst>
            </a:pPr>
            <a:r>
              <a:rPr dirty="0"/>
              <a:t>For</a:t>
            </a:r>
            <a:r>
              <a:rPr spc="160" dirty="0"/>
              <a:t> </a:t>
            </a:r>
            <a:r>
              <a:rPr dirty="0"/>
              <a:t>example</a:t>
            </a:r>
            <a:endParaRPr lang="en-US" dirty="0"/>
          </a:p>
          <a:p>
            <a:pPr marL="392430" marR="43180" indent="-342265" algn="just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93700" algn="l"/>
              </a:tabLst>
            </a:pPr>
            <a:r>
              <a:rPr dirty="0"/>
              <a:t>“1”</a:t>
            </a:r>
            <a:r>
              <a:rPr spc="170" dirty="0"/>
              <a:t> </a:t>
            </a:r>
            <a:r>
              <a:rPr dirty="0"/>
              <a:t>could</a:t>
            </a:r>
            <a:r>
              <a:rPr spc="145" dirty="0"/>
              <a:t> </a:t>
            </a:r>
            <a:r>
              <a:rPr dirty="0"/>
              <a:t>be</a:t>
            </a:r>
            <a:r>
              <a:rPr spc="170" dirty="0"/>
              <a:t> </a:t>
            </a:r>
            <a:r>
              <a:rPr dirty="0"/>
              <a:t>represented</a:t>
            </a:r>
            <a:r>
              <a:rPr spc="165" dirty="0"/>
              <a:t> </a:t>
            </a:r>
            <a:r>
              <a:rPr spc="-25" dirty="0"/>
              <a:t>by 	</a:t>
            </a:r>
            <a:r>
              <a:rPr dirty="0"/>
              <a:t>f</a:t>
            </a:r>
            <a:r>
              <a:rPr sz="3150" baseline="-21000" dirty="0"/>
              <a:t>1</a:t>
            </a:r>
            <a:r>
              <a:rPr sz="3200" dirty="0"/>
              <a:t>=f</a:t>
            </a:r>
            <a:r>
              <a:rPr sz="3150" baseline="-21000" dirty="0"/>
              <a:t>c</a:t>
            </a:r>
            <a:r>
              <a:rPr sz="3150" spc="442" baseline="-21000" dirty="0"/>
              <a:t> </a:t>
            </a:r>
            <a:r>
              <a:rPr sz="3200" dirty="0"/>
              <a:t>+</a:t>
            </a:r>
            <a:r>
              <a:rPr sz="3200" dirty="0">
                <a:latin typeface="Symbol" panose="05050102010706020507"/>
                <a:cs typeface="Symbol" panose="05050102010706020507"/>
              </a:rPr>
              <a:t></a:t>
            </a:r>
            <a:r>
              <a:rPr sz="3200" dirty="0"/>
              <a:t>f,</a:t>
            </a:r>
            <a:r>
              <a:rPr sz="3200" spc="50" dirty="0"/>
              <a:t> </a:t>
            </a:r>
            <a:endParaRPr lang="en-US" sz="3200" spc="50" dirty="0"/>
          </a:p>
          <a:p>
            <a:pPr marL="392430" marR="43180" indent="-342265" algn="just">
              <a:lnSpc>
                <a:spcPct val="100000"/>
              </a:lnSpc>
              <a:spcBef>
                <a:spcPts val="760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93700" algn="l"/>
              </a:tabLst>
            </a:pPr>
            <a:r>
              <a:rPr sz="3200" spc="55" dirty="0"/>
              <a:t> </a:t>
            </a:r>
            <a:r>
              <a:rPr sz="3200" dirty="0"/>
              <a:t>“0”</a:t>
            </a:r>
            <a:r>
              <a:rPr sz="3200" spc="50" dirty="0"/>
              <a:t> </a:t>
            </a:r>
            <a:r>
              <a:rPr sz="3200" dirty="0"/>
              <a:t>could</a:t>
            </a:r>
            <a:r>
              <a:rPr sz="3200" spc="35" dirty="0"/>
              <a:t> </a:t>
            </a:r>
            <a:r>
              <a:rPr sz="3200" dirty="0"/>
              <a:t>be</a:t>
            </a:r>
            <a:r>
              <a:rPr sz="3200" spc="45" dirty="0"/>
              <a:t> </a:t>
            </a:r>
            <a:r>
              <a:rPr sz="3200" dirty="0"/>
              <a:t>represented</a:t>
            </a:r>
            <a:r>
              <a:rPr sz="3200" spc="45" dirty="0"/>
              <a:t> </a:t>
            </a:r>
            <a:r>
              <a:rPr sz="3200" spc="-25" dirty="0"/>
              <a:t>by 	</a:t>
            </a:r>
            <a:r>
              <a:rPr sz="3200" dirty="0"/>
              <a:t>f</a:t>
            </a:r>
            <a:r>
              <a:rPr sz="3150" baseline="-21000" dirty="0"/>
              <a:t>2</a:t>
            </a:r>
            <a:r>
              <a:rPr sz="3200" dirty="0"/>
              <a:t>=f</a:t>
            </a:r>
            <a:r>
              <a:rPr sz="3150" baseline="-21000" dirty="0"/>
              <a:t>c</a:t>
            </a:r>
            <a:r>
              <a:rPr sz="3200" dirty="0"/>
              <a:t>-</a:t>
            </a:r>
            <a:r>
              <a:rPr sz="3200" spc="-25" dirty="0">
                <a:latin typeface="Symbol" panose="05050102010706020507"/>
                <a:cs typeface="Symbol" panose="05050102010706020507"/>
              </a:rPr>
              <a:t></a:t>
            </a:r>
            <a:r>
              <a:rPr sz="3200" spc="-25" dirty="0"/>
              <a:t>f.</a:t>
            </a:r>
            <a:endParaRPr sz="3200" dirty="0">
              <a:latin typeface="Symbol" panose="05050102010706020507"/>
              <a:cs typeface="Symbol" panose="05050102010706020507"/>
            </a:endParaRPr>
          </a:p>
        </p:txBody>
      </p:sp>
      <p:pic>
        <p:nvPicPr>
          <p:cNvPr id="4" name="Picture 4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5563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84605"/>
            <a:ext cx="4598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010" algn="l"/>
              </a:tabLst>
            </a:pPr>
            <a:r>
              <a:rPr sz="24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Figure</a:t>
            </a:r>
            <a:r>
              <a:rPr sz="2400" b="1" spc="-7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5.6</a:t>
            </a:r>
            <a:r>
              <a:rPr sz="24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Binary</a:t>
            </a:r>
            <a:r>
              <a:rPr sz="2000" b="1" i="1" spc="-1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frequency</a:t>
            </a:r>
            <a:r>
              <a:rPr sz="2000" b="1" i="1" spc="-3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shift</a:t>
            </a:r>
            <a:r>
              <a:rPr sz="2000" b="1" i="1" spc="-4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spc="-1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keying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6741" y="2290826"/>
            <a:ext cx="8632394" cy="2662174"/>
          </a:xfrm>
          <a:prstGeom prst="rect">
            <a:avLst/>
          </a:prstGeom>
        </p:spPr>
      </p:pic>
      <p:pic>
        <p:nvPicPr>
          <p:cNvPr id="5" name="Picture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5563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Bandwidth</a:t>
            </a:r>
            <a:r>
              <a:rPr sz="4400" spc="-40" dirty="0"/>
              <a:t> </a:t>
            </a:r>
            <a:r>
              <a:rPr sz="4400" dirty="0"/>
              <a:t>of </a:t>
            </a:r>
            <a:r>
              <a:rPr sz="4400" spc="-25" dirty="0"/>
              <a:t>FSK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39140" y="1905000"/>
            <a:ext cx="7282815" cy="3096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0" marR="30480" indent="-34353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81000" algn="l"/>
                <a:tab pos="3127375" algn="l"/>
              </a:tabLst>
            </a:pPr>
            <a:r>
              <a:rPr lang="en-US" sz="3200" dirty="0">
                <a:latin typeface="Tahoma" panose="020B0604030504040204"/>
                <a:cs typeface="Tahoma" panose="020B0604030504040204"/>
              </a:rPr>
              <a:t>D</a:t>
            </a:r>
            <a:r>
              <a:rPr sz="3200" dirty="0">
                <a:latin typeface="Tahoma" panose="020B0604030504040204"/>
                <a:cs typeface="Tahoma" panose="020B0604030504040204"/>
              </a:rPr>
              <a:t>ifference</a:t>
            </a:r>
            <a:r>
              <a:rPr sz="3200" spc="-6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between</a:t>
            </a:r>
            <a:r>
              <a:rPr sz="3200" spc="-6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the</a:t>
            </a:r>
            <a:r>
              <a:rPr sz="3200" spc="-60" dirty="0">
                <a:latin typeface="Tahoma" panose="020B0604030504040204"/>
                <a:cs typeface="Tahoma" panose="020B0604030504040204"/>
              </a:rPr>
              <a:t> </a:t>
            </a:r>
            <a:r>
              <a:rPr sz="3200" spc="-25" dirty="0">
                <a:latin typeface="Tahoma" panose="020B0604030504040204"/>
                <a:cs typeface="Tahoma" panose="020B0604030504040204"/>
              </a:rPr>
              <a:t>two </a:t>
            </a:r>
            <a:r>
              <a:rPr sz="3200" dirty="0">
                <a:latin typeface="Tahoma" panose="020B0604030504040204"/>
                <a:cs typeface="Tahoma" panose="020B0604030504040204"/>
              </a:rPr>
              <a:t>frequencies</a:t>
            </a:r>
            <a:r>
              <a:rPr sz="3200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3200" spc="-25" dirty="0">
                <a:latin typeface="Tahoma" panose="020B0604030504040204"/>
                <a:cs typeface="Tahoma" panose="020B0604030504040204"/>
              </a:rPr>
              <a:t>(f</a:t>
            </a:r>
            <a:r>
              <a:rPr sz="3150" spc="-37" baseline="-21000" dirty="0">
                <a:latin typeface="Tahoma" panose="020B0604030504040204"/>
                <a:cs typeface="Tahoma" panose="020B0604030504040204"/>
              </a:rPr>
              <a:t>1</a:t>
            </a:r>
            <a:r>
              <a:rPr sz="3150" baseline="-21000" dirty="0">
                <a:latin typeface="Tahoma" panose="020B0604030504040204"/>
                <a:cs typeface="Tahoma" panose="020B0604030504040204"/>
              </a:rPr>
              <a:t>	</a:t>
            </a:r>
            <a:r>
              <a:rPr sz="3200" dirty="0">
                <a:latin typeface="Tahoma" panose="020B0604030504040204"/>
                <a:cs typeface="Tahoma" panose="020B0604030504040204"/>
              </a:rPr>
              <a:t>and</a:t>
            </a:r>
            <a:r>
              <a:rPr sz="32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f</a:t>
            </a:r>
            <a:r>
              <a:rPr sz="3150" baseline="-21000" dirty="0">
                <a:latin typeface="Tahoma" panose="020B0604030504040204"/>
                <a:cs typeface="Tahoma" panose="020B0604030504040204"/>
              </a:rPr>
              <a:t>2</a:t>
            </a:r>
            <a:r>
              <a:rPr sz="3200" dirty="0">
                <a:latin typeface="Tahoma" panose="020B0604030504040204"/>
                <a:cs typeface="Tahoma" panose="020B0604030504040204"/>
              </a:rPr>
              <a:t>)</a:t>
            </a:r>
            <a:r>
              <a:rPr sz="32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is</a:t>
            </a:r>
            <a:r>
              <a:rPr sz="3200" spc="-3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2</a:t>
            </a:r>
            <a:r>
              <a:rPr sz="3200" dirty="0">
                <a:latin typeface="Symbol" panose="05050102010706020507"/>
                <a:cs typeface="Symbol" panose="05050102010706020507"/>
              </a:rPr>
              <a:t></a:t>
            </a:r>
            <a:r>
              <a:rPr sz="3200" dirty="0">
                <a:latin typeface="Tahoma" panose="020B0604030504040204"/>
                <a:cs typeface="Tahoma" panose="020B0604030504040204"/>
              </a:rPr>
              <a:t>f,</a:t>
            </a:r>
            <a:endParaRPr lang="en-US" sz="3200" dirty="0">
              <a:latin typeface="Tahoma" panose="020B0604030504040204"/>
              <a:cs typeface="Tahoma" panose="020B0604030504040204"/>
            </a:endParaRPr>
          </a:p>
          <a:p>
            <a:pPr marL="381000" marR="30480" indent="-34353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81000" algn="l"/>
                <a:tab pos="3127375" algn="l"/>
              </a:tabLst>
            </a:pPr>
            <a:endParaRPr lang="en-IN" sz="3200" dirty="0">
              <a:latin typeface="Tahoma" panose="020B0604030504040204"/>
              <a:cs typeface="Tahoma" panose="020B0604030504040204"/>
            </a:endParaRPr>
          </a:p>
          <a:p>
            <a:pPr marL="381000" marR="30480" indent="-34353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81000" algn="l"/>
                <a:tab pos="3127375" algn="l"/>
              </a:tabLst>
            </a:pPr>
            <a:endParaRPr lang="en-US" sz="3200" dirty="0">
              <a:latin typeface="Tahoma" panose="020B0604030504040204"/>
              <a:cs typeface="Tahoma" panose="020B0604030504040204"/>
            </a:endParaRPr>
          </a:p>
          <a:p>
            <a:pPr marL="381000" marR="30480" indent="-34353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81000" algn="l"/>
                <a:tab pos="3127375" algn="l"/>
              </a:tabLst>
            </a:pPr>
            <a:r>
              <a:rPr lang="en-IN" sz="3200" dirty="0">
                <a:latin typeface="Tahoma" panose="020B0604030504040204"/>
                <a:cs typeface="Tahoma" panose="020B0604030504040204"/>
              </a:rPr>
              <a:t>T</a:t>
            </a:r>
            <a:r>
              <a:rPr sz="3200" dirty="0">
                <a:latin typeface="Tahoma" panose="020B0604030504040204"/>
                <a:cs typeface="Tahoma" panose="020B0604030504040204"/>
              </a:rPr>
              <a:t>hen</a:t>
            </a:r>
            <a:r>
              <a:rPr sz="32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3200" spc="-25" dirty="0">
                <a:latin typeface="Tahoma" panose="020B0604030504040204"/>
                <a:cs typeface="Tahoma" panose="020B0604030504040204"/>
              </a:rPr>
              <a:t>the </a:t>
            </a:r>
            <a:r>
              <a:rPr sz="3200" dirty="0">
                <a:latin typeface="Tahoma" panose="020B0604030504040204"/>
                <a:cs typeface="Tahoma" panose="020B0604030504040204"/>
              </a:rPr>
              <a:t>required</a:t>
            </a:r>
            <a:r>
              <a:rPr sz="32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BW</a:t>
            </a:r>
            <a:r>
              <a:rPr sz="3200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B</a:t>
            </a:r>
            <a:r>
              <a:rPr sz="3200" spc="-5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will</a:t>
            </a:r>
            <a:r>
              <a:rPr sz="3200" spc="-30" dirty="0">
                <a:latin typeface="Tahoma" panose="020B0604030504040204"/>
                <a:cs typeface="Tahoma" panose="020B0604030504040204"/>
              </a:rPr>
              <a:t> </a:t>
            </a:r>
            <a:r>
              <a:rPr sz="3200" spc="-25" dirty="0">
                <a:latin typeface="Tahoma" panose="020B0604030504040204"/>
                <a:cs typeface="Tahoma" panose="020B0604030504040204"/>
              </a:rPr>
              <a:t>be:</a:t>
            </a:r>
            <a:endParaRPr sz="3200" dirty="0">
              <a:latin typeface="Tahoma" panose="020B0604030504040204"/>
              <a:cs typeface="Tahoma" panose="020B0604030504040204"/>
            </a:endParaRPr>
          </a:p>
          <a:p>
            <a:pPr marL="2185670">
              <a:lnSpc>
                <a:spcPct val="100000"/>
              </a:lnSpc>
              <a:spcBef>
                <a:spcPts val="745"/>
              </a:spcBef>
            </a:pPr>
            <a:r>
              <a:rPr sz="3200" dirty="0">
                <a:latin typeface="Tahoma" panose="020B0604030504040204"/>
                <a:cs typeface="Tahoma" panose="020B0604030504040204"/>
              </a:rPr>
              <a:t>B</a:t>
            </a:r>
            <a:r>
              <a:rPr sz="32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=</a:t>
            </a:r>
            <a:r>
              <a:rPr sz="3200" spc="-3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(1+d)xS</a:t>
            </a:r>
            <a:r>
              <a:rPr sz="3200" spc="-15" dirty="0">
                <a:latin typeface="Tahoma" panose="020B0604030504040204"/>
                <a:cs typeface="Tahoma" panose="020B0604030504040204"/>
              </a:rPr>
              <a:t> </a:t>
            </a:r>
            <a:r>
              <a:rPr sz="3200" spc="-20" dirty="0">
                <a:latin typeface="Tahoma" panose="020B0604030504040204"/>
                <a:cs typeface="Tahoma" panose="020B0604030504040204"/>
              </a:rPr>
              <a:t>+2</a:t>
            </a:r>
            <a:r>
              <a:rPr sz="3200" spc="-20" dirty="0">
                <a:latin typeface="Symbol" panose="05050102010706020507"/>
                <a:cs typeface="Symbol" panose="05050102010706020507"/>
              </a:rPr>
              <a:t></a:t>
            </a:r>
            <a:r>
              <a:rPr sz="3200" spc="-20" dirty="0">
                <a:latin typeface="Tahoma" panose="020B0604030504040204"/>
                <a:cs typeface="Tahoma" panose="020B0604030504040204"/>
              </a:rPr>
              <a:t>f</a:t>
            </a:r>
            <a:endParaRPr sz="320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Picture 4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5563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0" y="474662"/>
                  </a:moveTo>
                  <a:lnTo>
                    <a:pt x="382587" y="474662"/>
                  </a:lnTo>
                  <a:lnTo>
                    <a:pt x="382587" y="0"/>
                  </a:lnTo>
                  <a:lnTo>
                    <a:pt x="0" y="0"/>
                  </a:lnTo>
                  <a:lnTo>
                    <a:pt x="0" y="474662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0" y="474662"/>
                  </a:moveTo>
                  <a:lnTo>
                    <a:pt x="369887" y="474662"/>
                  </a:lnTo>
                  <a:lnTo>
                    <a:pt x="369887" y="0"/>
                  </a:lnTo>
                  <a:lnTo>
                    <a:pt x="0" y="0"/>
                  </a:lnTo>
                  <a:lnTo>
                    <a:pt x="0" y="474662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82446" y="20827"/>
            <a:ext cx="23729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Example</a:t>
            </a:r>
            <a:r>
              <a:rPr sz="3200" b="1" i="1" spc="-5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i="1" spc="-2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5.5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340" y="1164081"/>
            <a:ext cx="8530590" cy="4092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62280" algn="just">
              <a:lnSpc>
                <a:spcPct val="100000"/>
              </a:lnSpc>
              <a:spcBef>
                <a:spcPts val="95"/>
              </a:spcBef>
            </a:pP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800" b="1" i="1" spc="5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800" b="1" i="1" spc="5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800" b="1" i="1" spc="5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available</a:t>
            </a:r>
            <a:r>
              <a:rPr sz="2800" b="1" i="1" spc="5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bandwidth</a:t>
            </a:r>
            <a:r>
              <a:rPr sz="2800" b="1" i="1" spc="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b="1" i="1" spc="5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100</a:t>
            </a:r>
            <a:r>
              <a:rPr sz="2800" b="1" i="1" spc="5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kHz</a:t>
            </a:r>
            <a:r>
              <a:rPr sz="2800" b="1" i="1" spc="5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10" dirty="0"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spans</a:t>
            </a:r>
            <a:r>
              <a:rPr sz="2800" b="1" i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800" b="1" i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200</a:t>
            </a:r>
            <a:r>
              <a:rPr sz="2800" b="1" i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b="1" i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300</a:t>
            </a:r>
            <a:r>
              <a:rPr sz="2800" b="1"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kHz.</a:t>
            </a:r>
            <a:r>
              <a:rPr sz="2800" b="1" i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2800" b="1"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should</a:t>
            </a:r>
            <a:r>
              <a:rPr sz="2800" b="1" i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800" b="1" i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b="1" i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10" dirty="0">
                <a:latin typeface="Times New Roman" panose="02020603050405020304"/>
                <a:cs typeface="Times New Roman" panose="02020603050405020304"/>
              </a:rPr>
              <a:t>carrier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frequency</a:t>
            </a:r>
            <a:r>
              <a:rPr sz="2800" b="1" i="1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b="1" i="1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b="1" i="1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bit</a:t>
            </a:r>
            <a:r>
              <a:rPr sz="2800" b="1" i="1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rate</a:t>
            </a:r>
            <a:r>
              <a:rPr sz="2800" b="1" i="1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800" b="1" i="1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800" b="1" i="1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modulated</a:t>
            </a:r>
            <a:r>
              <a:rPr sz="2800" b="1" i="1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our</a:t>
            </a:r>
            <a:r>
              <a:rPr sz="2800" b="1" i="1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800" b="1" i="1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25" dirty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2800" b="1" i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FSK</a:t>
            </a:r>
            <a:r>
              <a:rPr sz="2800" b="1" i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800" b="1" i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800" b="1" i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800" b="1" i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25" dirty="0">
                <a:latin typeface="Times New Roman" panose="02020603050405020304"/>
                <a:cs typeface="Times New Roman" panose="02020603050405020304"/>
              </a:rPr>
              <a:t>1?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800" b="1" i="1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Solution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95000"/>
              </a:lnSpc>
              <a:spcBef>
                <a:spcPts val="225"/>
              </a:spcBef>
            </a:pPr>
            <a:r>
              <a:rPr sz="2950" dirty="0">
                <a:latin typeface="SimSun-ExtB" panose="02010609060101010101" charset="-122"/>
                <a:cs typeface="SimSun-ExtB" panose="02010609060101010101" charset="-122"/>
              </a:rPr>
              <a:t>This</a:t>
            </a:r>
            <a:r>
              <a:rPr sz="2950" spc="-165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dirty="0">
                <a:latin typeface="SimSun-ExtB" panose="02010609060101010101" charset="-122"/>
                <a:cs typeface="SimSun-ExtB" panose="02010609060101010101" charset="-122"/>
              </a:rPr>
              <a:t>problem</a:t>
            </a:r>
            <a:r>
              <a:rPr sz="2950" spc="-145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dirty="0">
                <a:latin typeface="SimSun-ExtB" panose="02010609060101010101" charset="-122"/>
                <a:cs typeface="SimSun-ExtB" panose="02010609060101010101" charset="-122"/>
              </a:rPr>
              <a:t>is</a:t>
            </a:r>
            <a:r>
              <a:rPr sz="2950" spc="-170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dirty="0">
                <a:latin typeface="SimSun-ExtB" panose="02010609060101010101" charset="-122"/>
                <a:cs typeface="SimSun-ExtB" panose="02010609060101010101" charset="-122"/>
              </a:rPr>
              <a:t>similar</a:t>
            </a:r>
            <a:r>
              <a:rPr sz="2950" spc="-160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dirty="0">
                <a:latin typeface="SimSun-ExtB" panose="02010609060101010101" charset="-122"/>
                <a:cs typeface="SimSun-ExtB" panose="02010609060101010101" charset="-122"/>
              </a:rPr>
              <a:t>to</a:t>
            </a:r>
            <a:r>
              <a:rPr sz="2950" spc="-160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dirty="0">
                <a:latin typeface="SimSun-ExtB" panose="02010609060101010101" charset="-122"/>
                <a:cs typeface="SimSun-ExtB" panose="02010609060101010101" charset="-122"/>
              </a:rPr>
              <a:t>Example</a:t>
            </a:r>
            <a:r>
              <a:rPr sz="2950" spc="-145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dirty="0">
                <a:latin typeface="SimSun-ExtB" panose="02010609060101010101" charset="-122"/>
                <a:cs typeface="SimSun-ExtB" panose="02010609060101010101" charset="-122"/>
              </a:rPr>
              <a:t>5.3,</a:t>
            </a:r>
            <a:r>
              <a:rPr sz="2950" spc="-175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dirty="0">
                <a:latin typeface="SimSun-ExtB" panose="02010609060101010101" charset="-122"/>
                <a:cs typeface="SimSun-ExtB" panose="02010609060101010101" charset="-122"/>
              </a:rPr>
              <a:t>but</a:t>
            </a:r>
            <a:r>
              <a:rPr sz="2950" spc="-165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spc="-25" dirty="0">
                <a:latin typeface="SimSun-ExtB" panose="02010609060101010101" charset="-122"/>
                <a:cs typeface="SimSun-ExtB" panose="02010609060101010101" charset="-122"/>
              </a:rPr>
              <a:t>we </a:t>
            </a:r>
            <a:r>
              <a:rPr sz="2950" dirty="0">
                <a:latin typeface="SimSun-ExtB" panose="02010609060101010101" charset="-122"/>
                <a:cs typeface="SimSun-ExtB" panose="02010609060101010101" charset="-122"/>
              </a:rPr>
              <a:t>are</a:t>
            </a:r>
            <a:r>
              <a:rPr sz="2950" spc="235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dirty="0">
                <a:latin typeface="SimSun-ExtB" panose="02010609060101010101" charset="-122"/>
                <a:cs typeface="SimSun-ExtB" panose="02010609060101010101" charset="-122"/>
              </a:rPr>
              <a:t>modulating</a:t>
            </a:r>
            <a:r>
              <a:rPr sz="2950" spc="265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dirty="0">
                <a:latin typeface="SimSun-ExtB" panose="02010609060101010101" charset="-122"/>
                <a:cs typeface="SimSun-ExtB" panose="02010609060101010101" charset="-122"/>
              </a:rPr>
              <a:t>by</a:t>
            </a:r>
            <a:r>
              <a:rPr sz="2950" spc="240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dirty="0">
                <a:latin typeface="SimSun-ExtB" panose="02010609060101010101" charset="-122"/>
                <a:cs typeface="SimSun-ExtB" panose="02010609060101010101" charset="-122"/>
              </a:rPr>
              <a:t>using</a:t>
            </a:r>
            <a:r>
              <a:rPr sz="2950" spc="240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dirty="0">
                <a:latin typeface="SimSun-ExtB" panose="02010609060101010101" charset="-122"/>
                <a:cs typeface="SimSun-ExtB" panose="02010609060101010101" charset="-122"/>
              </a:rPr>
              <a:t>FSK.</a:t>
            </a:r>
            <a:r>
              <a:rPr sz="2950" spc="235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dirty="0">
                <a:latin typeface="SimSun-ExtB" panose="02010609060101010101" charset="-122"/>
                <a:cs typeface="SimSun-ExtB" panose="02010609060101010101" charset="-122"/>
              </a:rPr>
              <a:t>The</a:t>
            </a:r>
            <a:r>
              <a:rPr sz="2950" spc="240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dirty="0">
                <a:latin typeface="SimSun-ExtB" panose="02010609060101010101" charset="-122"/>
                <a:cs typeface="SimSun-ExtB" panose="02010609060101010101" charset="-122"/>
              </a:rPr>
              <a:t>midpoint</a:t>
            </a:r>
            <a:r>
              <a:rPr sz="2950" spc="260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spc="-25" dirty="0">
                <a:latin typeface="SimSun-ExtB" panose="02010609060101010101" charset="-122"/>
                <a:cs typeface="SimSun-ExtB" panose="02010609060101010101" charset="-122"/>
              </a:rPr>
              <a:t>of </a:t>
            </a:r>
            <a:r>
              <a:rPr sz="2950" dirty="0">
                <a:latin typeface="SimSun-ExtB" panose="02010609060101010101" charset="-122"/>
                <a:cs typeface="SimSun-ExtB" panose="02010609060101010101" charset="-122"/>
              </a:rPr>
              <a:t>the</a:t>
            </a:r>
            <a:r>
              <a:rPr sz="2950" spc="-125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dirty="0">
                <a:latin typeface="SimSun-ExtB" panose="02010609060101010101" charset="-122"/>
                <a:cs typeface="SimSun-ExtB" panose="02010609060101010101" charset="-122"/>
              </a:rPr>
              <a:t>band</a:t>
            </a:r>
            <a:r>
              <a:rPr sz="2950" spc="-130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dirty="0">
                <a:latin typeface="SimSun-ExtB" panose="02010609060101010101" charset="-122"/>
                <a:cs typeface="SimSun-ExtB" panose="02010609060101010101" charset="-122"/>
              </a:rPr>
              <a:t>is</a:t>
            </a:r>
            <a:r>
              <a:rPr sz="2950" spc="-120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dirty="0">
                <a:latin typeface="SimSun-ExtB" panose="02010609060101010101" charset="-122"/>
                <a:cs typeface="SimSun-ExtB" panose="02010609060101010101" charset="-122"/>
              </a:rPr>
              <a:t>at</a:t>
            </a:r>
            <a:r>
              <a:rPr sz="2950" spc="-125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dirty="0">
                <a:latin typeface="SimSun-ExtB" panose="02010609060101010101" charset="-122"/>
                <a:cs typeface="SimSun-ExtB" panose="02010609060101010101" charset="-122"/>
              </a:rPr>
              <a:t>250</a:t>
            </a:r>
            <a:r>
              <a:rPr sz="2950" spc="-125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dirty="0">
                <a:latin typeface="SimSun-ExtB" panose="02010609060101010101" charset="-122"/>
                <a:cs typeface="SimSun-ExtB" panose="02010609060101010101" charset="-122"/>
              </a:rPr>
              <a:t>kHz.</a:t>
            </a:r>
            <a:r>
              <a:rPr sz="2950" spc="-135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dirty="0">
                <a:latin typeface="SimSun-ExtB" panose="02010609060101010101" charset="-122"/>
                <a:cs typeface="SimSun-ExtB" panose="02010609060101010101" charset="-122"/>
              </a:rPr>
              <a:t>We</a:t>
            </a:r>
            <a:r>
              <a:rPr sz="2950" spc="-125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dirty="0">
                <a:latin typeface="SimSun-ExtB" panose="02010609060101010101" charset="-122"/>
                <a:cs typeface="SimSun-ExtB" panose="02010609060101010101" charset="-122"/>
              </a:rPr>
              <a:t>choose</a:t>
            </a:r>
            <a:r>
              <a:rPr sz="2950" spc="-110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dirty="0">
                <a:latin typeface="SimSun-ExtB" panose="02010609060101010101" charset="-122"/>
                <a:cs typeface="SimSun-ExtB" panose="02010609060101010101" charset="-122"/>
              </a:rPr>
              <a:t>2</a:t>
            </a:r>
            <a:r>
              <a:rPr sz="2800" b="1" i="1" dirty="0">
                <a:latin typeface="Courier New" panose="02070309020205020404"/>
                <a:cs typeface="Courier New" panose="02070309020205020404"/>
              </a:rPr>
              <a:t>Δ</a:t>
            </a:r>
            <a:r>
              <a:rPr sz="2950" dirty="0">
                <a:latin typeface="SimSun-ExtB" panose="02010609060101010101" charset="-122"/>
                <a:cs typeface="SimSun-ExtB" panose="02010609060101010101" charset="-122"/>
              </a:rPr>
              <a:t>f</a:t>
            </a:r>
            <a:r>
              <a:rPr sz="2950" spc="-120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dirty="0">
                <a:latin typeface="SimSun-ExtB" panose="02010609060101010101" charset="-122"/>
                <a:cs typeface="SimSun-ExtB" panose="02010609060101010101" charset="-122"/>
              </a:rPr>
              <a:t>to</a:t>
            </a:r>
            <a:r>
              <a:rPr sz="2950" spc="-140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dirty="0">
                <a:latin typeface="SimSun-ExtB" panose="02010609060101010101" charset="-122"/>
                <a:cs typeface="SimSun-ExtB" panose="02010609060101010101" charset="-122"/>
              </a:rPr>
              <a:t>be</a:t>
            </a:r>
            <a:r>
              <a:rPr sz="2950" spc="-135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spc="-25" dirty="0">
                <a:latin typeface="SimSun-ExtB" panose="02010609060101010101" charset="-122"/>
                <a:cs typeface="SimSun-ExtB" panose="02010609060101010101" charset="-122"/>
              </a:rPr>
              <a:t>50 </a:t>
            </a:r>
            <a:r>
              <a:rPr sz="2950" spc="-10" dirty="0">
                <a:latin typeface="SimSun-ExtB" panose="02010609060101010101" charset="-122"/>
                <a:cs typeface="SimSun-ExtB" panose="02010609060101010101" charset="-122"/>
              </a:rPr>
              <a:t>kHz;</a:t>
            </a:r>
            <a:r>
              <a:rPr sz="2950" spc="-335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spc="-10" dirty="0">
                <a:latin typeface="SimSun-ExtB" panose="02010609060101010101" charset="-122"/>
                <a:cs typeface="SimSun-ExtB" panose="02010609060101010101" charset="-122"/>
              </a:rPr>
              <a:t>this</a:t>
            </a:r>
            <a:r>
              <a:rPr sz="2950" spc="-340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spc="-10" dirty="0">
                <a:latin typeface="SimSun-ExtB" panose="02010609060101010101" charset="-122"/>
                <a:cs typeface="SimSun-ExtB" panose="02010609060101010101" charset="-122"/>
              </a:rPr>
              <a:t>means</a:t>
            </a:r>
            <a:endParaRPr sz="2950">
              <a:latin typeface="SimSun-ExtB" panose="02010609060101010101" charset="-122"/>
              <a:cs typeface="SimSun-ExtB" panose="02010609060101010101" charset="-122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3850" y="5276850"/>
            <a:ext cx="8307705" cy="464820"/>
            <a:chOff x="323850" y="5276850"/>
            <a:chExt cx="8307705" cy="46482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1000" y="5333997"/>
              <a:ext cx="8176350" cy="35084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23850" y="5276849"/>
              <a:ext cx="8307705" cy="464820"/>
            </a:xfrm>
            <a:custGeom>
              <a:avLst/>
              <a:gdLst/>
              <a:ahLst/>
              <a:cxnLst/>
              <a:rect l="l" t="t" r="r" b="b"/>
              <a:pathLst>
                <a:path w="8307705" h="464820">
                  <a:moveTo>
                    <a:pt x="8261604" y="45720"/>
                  </a:moveTo>
                  <a:lnTo>
                    <a:pt x="8250174" y="45720"/>
                  </a:lnTo>
                  <a:lnTo>
                    <a:pt x="8250174" y="57150"/>
                  </a:lnTo>
                  <a:lnTo>
                    <a:pt x="8250174" y="407670"/>
                  </a:lnTo>
                  <a:lnTo>
                    <a:pt x="57150" y="407670"/>
                  </a:lnTo>
                  <a:lnTo>
                    <a:pt x="57150" y="57150"/>
                  </a:lnTo>
                  <a:lnTo>
                    <a:pt x="8250174" y="57150"/>
                  </a:lnTo>
                  <a:lnTo>
                    <a:pt x="8250174" y="45720"/>
                  </a:lnTo>
                  <a:lnTo>
                    <a:pt x="45720" y="45720"/>
                  </a:lnTo>
                  <a:lnTo>
                    <a:pt x="45720" y="57150"/>
                  </a:lnTo>
                  <a:lnTo>
                    <a:pt x="45720" y="407670"/>
                  </a:lnTo>
                  <a:lnTo>
                    <a:pt x="45720" y="419100"/>
                  </a:lnTo>
                  <a:lnTo>
                    <a:pt x="8261604" y="419100"/>
                  </a:lnTo>
                  <a:lnTo>
                    <a:pt x="8261604" y="407987"/>
                  </a:lnTo>
                  <a:lnTo>
                    <a:pt x="8261604" y="407670"/>
                  </a:lnTo>
                  <a:lnTo>
                    <a:pt x="8261604" y="57150"/>
                  </a:lnTo>
                  <a:lnTo>
                    <a:pt x="8261604" y="45720"/>
                  </a:lnTo>
                  <a:close/>
                </a:path>
                <a:path w="8307705" h="464820">
                  <a:moveTo>
                    <a:pt x="8307324" y="0"/>
                  </a:moveTo>
                  <a:lnTo>
                    <a:pt x="8273034" y="0"/>
                  </a:lnTo>
                  <a:lnTo>
                    <a:pt x="8273034" y="34290"/>
                  </a:lnTo>
                  <a:lnTo>
                    <a:pt x="8273034" y="430530"/>
                  </a:lnTo>
                  <a:lnTo>
                    <a:pt x="34290" y="430530"/>
                  </a:lnTo>
                  <a:lnTo>
                    <a:pt x="34290" y="34290"/>
                  </a:lnTo>
                  <a:lnTo>
                    <a:pt x="8273034" y="34290"/>
                  </a:lnTo>
                  <a:lnTo>
                    <a:pt x="8273034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430530"/>
                  </a:lnTo>
                  <a:lnTo>
                    <a:pt x="0" y="464820"/>
                  </a:lnTo>
                  <a:lnTo>
                    <a:pt x="8307324" y="464820"/>
                  </a:lnTo>
                  <a:lnTo>
                    <a:pt x="8307324" y="430847"/>
                  </a:lnTo>
                  <a:lnTo>
                    <a:pt x="8307324" y="430530"/>
                  </a:lnTo>
                  <a:lnTo>
                    <a:pt x="8307324" y="34290"/>
                  </a:lnTo>
                  <a:lnTo>
                    <a:pt x="8307324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5" name="Picture 4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5563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-6350"/>
            <a:ext cx="9156700" cy="1384300"/>
            <a:chOff x="-6350" y="-6350"/>
            <a:chExt cx="9156700" cy="1384300"/>
          </a:xfrm>
          <a:solidFill>
            <a:schemeClr val="bg1"/>
          </a:solidFill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371600"/>
            </a:xfrm>
            <a:custGeom>
              <a:avLst/>
              <a:gdLst/>
              <a:ahLst/>
              <a:cxnLst/>
              <a:rect l="l" t="t" r="r" b="b"/>
              <a:pathLst>
                <a:path w="9144000" h="1371600">
                  <a:moveTo>
                    <a:pt x="914400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9144000" y="1371600"/>
                  </a:lnTo>
                  <a:lnTo>
                    <a:pt x="91440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71600"/>
            </a:xfrm>
            <a:custGeom>
              <a:avLst/>
              <a:gdLst/>
              <a:ahLst/>
              <a:cxnLst/>
              <a:rect l="l" t="t" r="r" b="b"/>
              <a:pathLst>
                <a:path w="9144000" h="1371600">
                  <a:moveTo>
                    <a:pt x="0" y="1371600"/>
                  </a:moveTo>
                  <a:lnTo>
                    <a:pt x="9144000" y="1371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056" y="323088"/>
              <a:ext cx="745236" cy="659892"/>
            </a:xfrm>
            <a:prstGeom prst="rect">
              <a:avLst/>
            </a:prstGeom>
            <a:grpFill/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2795" y="323088"/>
              <a:ext cx="745235" cy="659892"/>
            </a:xfrm>
            <a:prstGeom prst="rect">
              <a:avLst/>
            </a:prstGeom>
            <a:grpFill/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8536" y="323088"/>
              <a:ext cx="2795016" cy="659892"/>
            </a:xfrm>
            <a:prstGeom prst="rect">
              <a:avLst/>
            </a:prstGeom>
            <a:grpFill/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34055" y="323088"/>
              <a:ext cx="743712" cy="659892"/>
            </a:xfrm>
            <a:prstGeom prst="rect">
              <a:avLst/>
            </a:prstGeom>
            <a:grpFill/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8272" y="323088"/>
              <a:ext cx="949451" cy="659892"/>
            </a:xfrm>
            <a:prstGeom prst="rect">
              <a:avLst/>
            </a:prstGeom>
            <a:grpFill/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48228" y="323088"/>
              <a:ext cx="743712" cy="659892"/>
            </a:xfrm>
            <a:prstGeom prst="rect">
              <a:avLst/>
            </a:prstGeom>
            <a:grpFill/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52444" y="323088"/>
              <a:ext cx="4021836" cy="659892"/>
            </a:xfrm>
            <a:prstGeom prst="rect">
              <a:avLst/>
            </a:prstGeom>
            <a:grpFill/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07340" y="451865"/>
            <a:ext cx="69881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38250" algn="l"/>
              </a:tabLst>
            </a:pPr>
            <a:r>
              <a:rPr sz="3200" dirty="0">
                <a:solidFill>
                  <a:srgbClr val="000000"/>
                </a:solidFill>
                <a:latin typeface="SimSun-ExtB" panose="02010609060101010101" charset="-122"/>
                <a:cs typeface="SimSun-ExtB" panose="02010609060101010101" charset="-122"/>
              </a:rPr>
              <a:t>5-</a:t>
            </a:r>
            <a:r>
              <a:rPr sz="3200" spc="-50" dirty="0">
                <a:solidFill>
                  <a:srgbClr val="000000"/>
                </a:solidFill>
                <a:latin typeface="SimSun-ExtB" panose="02010609060101010101" charset="-122"/>
                <a:cs typeface="SimSun-ExtB" panose="02010609060101010101" charset="-122"/>
              </a:rPr>
              <a:t>1</a:t>
            </a:r>
            <a:r>
              <a:rPr sz="3200" dirty="0">
                <a:solidFill>
                  <a:srgbClr val="000000"/>
                </a:solidFill>
                <a:latin typeface="SimSun-ExtB" panose="02010609060101010101" charset="-122"/>
                <a:cs typeface="SimSun-ExtB" panose="02010609060101010101" charset="-122"/>
              </a:rPr>
              <a:t>	DIGITAL-TO-ANALOG</a:t>
            </a:r>
            <a:r>
              <a:rPr sz="3200" spc="155" dirty="0">
                <a:solidFill>
                  <a:srgbClr val="000000"/>
                </a:solidFill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3200" spc="-10" dirty="0">
                <a:solidFill>
                  <a:srgbClr val="000000"/>
                </a:solidFill>
                <a:latin typeface="SimSun-ExtB" panose="02010609060101010101" charset="-122"/>
                <a:cs typeface="SimSun-ExtB" panose="02010609060101010101" charset="-122"/>
              </a:rPr>
              <a:t>CONVERSION</a:t>
            </a:r>
            <a:endParaRPr sz="3200">
              <a:latin typeface="SimSun-ExtB" panose="02010609060101010101" charset="-122"/>
              <a:cs typeface="SimSun-ExtB" panose="02010609060101010101" charset="-122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31140" y="1622298"/>
            <a:ext cx="8074025" cy="3523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endParaRPr lang="en-US" sz="2800" dirty="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endParaRPr lang="en-US" sz="2800" dirty="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rocess</a:t>
            </a:r>
            <a:r>
              <a:rPr sz="2800" spc="260" dirty="0">
                <a:latin typeface="Times New Roman" panose="02020603050405020304"/>
                <a:cs typeface="Times New Roman" panose="02020603050405020304"/>
              </a:rPr>
              <a:t>   </a:t>
            </a:r>
            <a:r>
              <a:rPr sz="2800" spc="-2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changing</a:t>
            </a:r>
            <a:r>
              <a:rPr sz="2800" spc="16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800" spc="16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15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16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characteristics</a:t>
            </a:r>
            <a:r>
              <a:rPr sz="2800" spc="15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16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800" spc="16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analog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signal</a:t>
            </a:r>
            <a:r>
              <a:rPr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spc="-55" dirty="0">
                <a:latin typeface="Times New Roman" panose="02020603050405020304"/>
                <a:cs typeface="Times New Roman" panose="02020603050405020304"/>
              </a:rPr>
              <a:t>:</a:t>
            </a:r>
            <a:endParaRPr lang="en-US" sz="2800" spc="-55" dirty="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endParaRPr lang="en-US" sz="2800" spc="-55" dirty="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endParaRPr lang="en-US" sz="2800" spc="-55" dirty="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		B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ased</a:t>
            </a:r>
            <a:r>
              <a:rPr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digital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data.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3" name="Picture 4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5563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Phase</a:t>
            </a:r>
            <a:r>
              <a:rPr sz="4400" spc="-45" dirty="0"/>
              <a:t> </a:t>
            </a:r>
            <a:r>
              <a:rPr sz="4400" dirty="0"/>
              <a:t>Shift</a:t>
            </a:r>
            <a:r>
              <a:rPr sz="4400" spc="-40" dirty="0"/>
              <a:t> </a:t>
            </a:r>
            <a:r>
              <a:rPr sz="4400" spc="-10" dirty="0"/>
              <a:t>Keyeing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4540" y="2000834"/>
            <a:ext cx="7616190" cy="31886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330" marR="5080" indent="-342265" algn="just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r>
              <a:rPr lang="en-US" sz="3200" dirty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ary</a:t>
            </a:r>
            <a:r>
              <a:rPr sz="3200" spc="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3200" spc="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phase</a:t>
            </a:r>
            <a:r>
              <a:rPr sz="3200" spc="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shift</a:t>
            </a:r>
            <a:r>
              <a:rPr sz="3200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3200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3200" spc="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carrier</a:t>
            </a:r>
            <a:r>
              <a:rPr sz="320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0" dirty="0">
                <a:latin typeface="Times New Roman" panose="02020603050405020304"/>
                <a:cs typeface="Times New Roman" panose="02020603050405020304"/>
              </a:rPr>
              <a:t>signal </a:t>
            </a:r>
            <a:r>
              <a:rPr lang="en-US" sz="3200" spc="-10" dirty="0">
                <a:latin typeface="Times New Roman" panose="02020603050405020304"/>
                <a:cs typeface="Times New Roman" panose="02020603050405020304"/>
              </a:rPr>
              <a:t>:</a:t>
            </a:r>
            <a:endParaRPr lang="en-US" sz="3200" spc="-10" dirty="0">
              <a:latin typeface="Times New Roman" panose="02020603050405020304"/>
              <a:cs typeface="Times New Roman" panose="02020603050405020304"/>
            </a:endParaRPr>
          </a:p>
          <a:p>
            <a:pPr marL="12065" marR="5080" algn="just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000"/>
              <a:tabLst>
                <a:tab pos="355600" algn="l"/>
              </a:tabLst>
            </a:pPr>
            <a:r>
              <a:rPr lang="en-US" sz="3200" spc="-10" dirty="0">
                <a:latin typeface="Times New Roman" panose="02020603050405020304"/>
                <a:cs typeface="Times New Roman" panose="02020603050405020304"/>
              </a:rPr>
              <a:t>				T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represent</a:t>
            </a:r>
            <a:r>
              <a:rPr sz="3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digital</a:t>
            </a:r>
            <a:r>
              <a:rPr sz="3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0" dirty="0">
                <a:latin typeface="Times New Roman" panose="02020603050405020304"/>
                <a:cs typeface="Times New Roman" panose="02020603050405020304"/>
              </a:rPr>
              <a:t>data.</a:t>
            </a:r>
            <a:endParaRPr lang="en-US" sz="3200" spc="-10" dirty="0">
              <a:latin typeface="Times New Roman" panose="02020603050405020304"/>
              <a:cs typeface="Times New Roman" panose="02020603050405020304"/>
            </a:endParaRPr>
          </a:p>
          <a:p>
            <a:pPr marL="12065" marR="5080" algn="just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000"/>
              <a:tabLst>
                <a:tab pos="355600" algn="l"/>
              </a:tabLst>
            </a:pPr>
            <a:endParaRPr lang="en-IN" sz="3200" spc="-10" dirty="0">
              <a:latin typeface="Times New Roman" panose="02020603050405020304"/>
              <a:cs typeface="Times New Roman" panose="02020603050405020304"/>
            </a:endParaRPr>
          </a:p>
          <a:p>
            <a:pPr marL="12065" marR="5080" algn="just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000"/>
              <a:tabLst>
                <a:tab pos="355600" algn="l"/>
              </a:tabLst>
            </a:pP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354330" marR="1777365" indent="-342265" algn="just">
              <a:lnSpc>
                <a:spcPts val="4610"/>
              </a:lnSpc>
              <a:spcBef>
                <a:spcPts val="280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1841500" algn="l"/>
              </a:tabLst>
            </a:pPr>
            <a:r>
              <a:rPr sz="3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3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bandwidth</a:t>
            </a:r>
            <a:r>
              <a:rPr sz="3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requirement,</a:t>
            </a:r>
            <a:r>
              <a:rPr sz="3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3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5" dirty="0">
                <a:latin typeface="Times New Roman" panose="02020603050405020304"/>
                <a:cs typeface="Times New Roman" panose="02020603050405020304"/>
              </a:rPr>
              <a:t>is: 	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3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0" dirty="0">
                <a:latin typeface="Times New Roman" panose="02020603050405020304"/>
                <a:cs typeface="Times New Roman" panose="02020603050405020304"/>
              </a:rPr>
              <a:t>(1+d)</a:t>
            </a:r>
            <a:r>
              <a:rPr sz="3200" spc="-10" dirty="0" err="1">
                <a:latin typeface="Times New Roman" panose="02020603050405020304"/>
                <a:cs typeface="Times New Roman" panose="02020603050405020304"/>
              </a:rPr>
              <a:t>xS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Picture 4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5563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Phase</a:t>
            </a:r>
            <a:r>
              <a:rPr sz="4400" spc="-45" dirty="0"/>
              <a:t> </a:t>
            </a:r>
            <a:r>
              <a:rPr sz="4400" dirty="0"/>
              <a:t>Shift</a:t>
            </a:r>
            <a:r>
              <a:rPr sz="4400" spc="-40" dirty="0"/>
              <a:t> </a:t>
            </a:r>
            <a:r>
              <a:rPr sz="4400" spc="-10" dirty="0"/>
              <a:t>Keyeing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4540" y="2000834"/>
            <a:ext cx="7616190" cy="16190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330" marR="5715" indent="-342265" algn="just">
              <a:lnSpc>
                <a:spcPct val="100000"/>
              </a:lnSpc>
              <a:spcBef>
                <a:spcPts val="48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r>
              <a:rPr sz="3200" dirty="0">
                <a:latin typeface="Times New Roman" panose="02020603050405020304"/>
                <a:cs typeface="Times New Roman" panose="02020603050405020304"/>
              </a:rPr>
              <a:t>PSK</a:t>
            </a:r>
            <a:r>
              <a:rPr sz="3200" spc="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3200" spc="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much</a:t>
            </a:r>
            <a:r>
              <a:rPr sz="3200" spc="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3200" spc="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robust</a:t>
            </a:r>
            <a:r>
              <a:rPr sz="3200" spc="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than</a:t>
            </a:r>
            <a:r>
              <a:rPr sz="3200" spc="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ASK</a:t>
            </a:r>
            <a:r>
              <a:rPr lang="en-US" sz="3200" dirty="0">
                <a:latin typeface="Times New Roman" panose="02020603050405020304"/>
                <a:cs typeface="Times New Roman" panose="02020603050405020304"/>
              </a:rPr>
              <a:t>:</a:t>
            </a:r>
            <a:endParaRPr lang="en-US" sz="3200" dirty="0">
              <a:latin typeface="Times New Roman" panose="02020603050405020304"/>
              <a:cs typeface="Times New Roman" panose="02020603050405020304"/>
            </a:endParaRPr>
          </a:p>
          <a:p>
            <a:pPr marL="12065" marR="5715" algn="just">
              <a:lnSpc>
                <a:spcPct val="100000"/>
              </a:lnSpc>
              <a:spcBef>
                <a:spcPts val="485"/>
              </a:spcBef>
              <a:buClr>
                <a:srgbClr val="3333CC"/>
              </a:buClr>
              <a:buSzPct val="59000"/>
              <a:tabLst>
                <a:tab pos="355600" algn="l"/>
              </a:tabLst>
            </a:pPr>
            <a:r>
              <a:rPr lang="en-US" sz="3200" dirty="0">
                <a:latin typeface="Times New Roman" panose="02020603050405020304"/>
                <a:cs typeface="Times New Roman" panose="02020603050405020304"/>
              </a:rPr>
              <a:t>		</a:t>
            </a:r>
            <a:endParaRPr lang="en-US" sz="3200" dirty="0">
              <a:latin typeface="Times New Roman" panose="02020603050405020304"/>
              <a:cs typeface="Times New Roman" panose="02020603050405020304"/>
            </a:endParaRPr>
          </a:p>
          <a:p>
            <a:pPr marL="12065" marR="5715" algn="just">
              <a:lnSpc>
                <a:spcPct val="100000"/>
              </a:lnSpc>
              <a:spcBef>
                <a:spcPts val="485"/>
              </a:spcBef>
              <a:buClr>
                <a:srgbClr val="3333CC"/>
              </a:buClr>
              <a:buSzPct val="59000"/>
              <a:tabLst>
                <a:tab pos="355600" algn="l"/>
              </a:tabLst>
            </a:pPr>
            <a:r>
              <a:rPr lang="en-US" sz="3200" dirty="0">
                <a:latin typeface="Times New Roman" panose="02020603050405020304"/>
                <a:cs typeface="Times New Roman" panose="02020603050405020304"/>
              </a:rPr>
              <a:t>		A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200" spc="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3200" spc="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32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3200" spc="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vulnerable</a:t>
            </a:r>
            <a:r>
              <a:rPr sz="3200" spc="2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3200" spc="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noise</a:t>
            </a:r>
            <a:r>
              <a:rPr lang="en-US" sz="3200" dirty="0">
                <a:latin typeface="Times New Roman" panose="02020603050405020304"/>
                <a:cs typeface="Times New Roman" panose="02020603050405020304"/>
              </a:rPr>
              <a:t>.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Picture 4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5563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84605"/>
            <a:ext cx="4162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010" algn="l"/>
              </a:tabLst>
            </a:pPr>
            <a:r>
              <a:rPr sz="24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Figure</a:t>
            </a:r>
            <a:r>
              <a:rPr sz="2400" b="1" spc="-7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5.9</a:t>
            </a:r>
            <a:r>
              <a:rPr sz="24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Binary</a:t>
            </a:r>
            <a:r>
              <a:rPr sz="2000" b="1" i="1" spc="-2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phase</a:t>
            </a:r>
            <a:r>
              <a:rPr sz="2000" b="1" i="1" spc="-3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shift</a:t>
            </a:r>
            <a:r>
              <a:rPr sz="2000" b="1" i="1" spc="-2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spc="-1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keying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3727" y="2730450"/>
            <a:ext cx="8624522" cy="2252569"/>
          </a:xfrm>
          <a:prstGeom prst="rect">
            <a:avLst/>
          </a:prstGeom>
        </p:spPr>
      </p:pic>
      <p:pic>
        <p:nvPicPr>
          <p:cNvPr id="5" name="Picture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5563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4320" y="1600200"/>
            <a:ext cx="79235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dirty="0"/>
              <a:t>🎉 Q2: My signal is learning karate!</a:t>
            </a:r>
            <a:endParaRPr lang="en-IN" sz="3600" dirty="0"/>
          </a:p>
          <a:p>
            <a:pPr algn="ctr"/>
            <a:r>
              <a:rPr sz="3600" dirty="0"/>
              <a:t> Guess the blank and make it a black belt:</a:t>
            </a:r>
            <a:endParaRPr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061253"/>
            <a:ext cx="7452746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/>
            <a:r>
              <a:rPr sz="2400" dirty="0"/>
              <a:t>In Phase Shift Keying (PSK), we change the __________ of </a:t>
            </a:r>
            <a:endParaRPr lang="en-IN" sz="2400" dirty="0"/>
          </a:p>
          <a:p>
            <a:pPr algn="just"/>
            <a:r>
              <a:rPr sz="2400" dirty="0"/>
              <a:t>the carrier to represent data.</a:t>
            </a:r>
            <a:endParaRPr lang="en-IN" sz="2400" dirty="0"/>
          </a:p>
          <a:p>
            <a:pPr algn="just"/>
            <a:endParaRPr lang="en-I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Frequency</a:t>
            </a:r>
            <a:endParaRPr lang="en-I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Phase</a:t>
            </a:r>
            <a:endParaRPr lang="en-I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Amplitude</a:t>
            </a:r>
            <a:endParaRPr sz="2400" dirty="0"/>
          </a:p>
        </p:txBody>
      </p:sp>
      <p:pic>
        <p:nvPicPr>
          <p:cNvPr id="2" name="Picture 4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5563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6800" y="1752600"/>
            <a:ext cx="731873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4000" dirty="0"/>
              <a:t>🤔 Q1: Oh no! </a:t>
            </a:r>
            <a:endParaRPr lang="en-IN" sz="4000" dirty="0"/>
          </a:p>
          <a:p>
            <a:pPr algn="ctr"/>
            <a:r>
              <a:rPr sz="4000" dirty="0"/>
              <a:t>My signal's going analog! </a:t>
            </a:r>
            <a:endParaRPr lang="en-IN" sz="4000" dirty="0"/>
          </a:p>
          <a:p>
            <a:pPr algn="ctr"/>
            <a:r>
              <a:rPr sz="4000" dirty="0"/>
              <a:t>Help me out by filling in the blank:</a:t>
            </a:r>
            <a:endParaRPr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4216149"/>
            <a:ext cx="8649547" cy="26776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Digital-to-Analog conversion changes the __________ of a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carrier signal to represent digital data.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4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5563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-6350"/>
            <a:ext cx="9156700" cy="1384300"/>
            <a:chOff x="-6350" y="-6350"/>
            <a:chExt cx="9156700" cy="1384300"/>
          </a:xfrm>
          <a:solidFill>
            <a:schemeClr val="bg1"/>
          </a:solidFill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371600"/>
            </a:xfrm>
            <a:custGeom>
              <a:avLst/>
              <a:gdLst/>
              <a:ahLst/>
              <a:cxnLst/>
              <a:rect l="l" t="t" r="r" b="b"/>
              <a:pathLst>
                <a:path w="9144000" h="1371600">
                  <a:moveTo>
                    <a:pt x="914400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9144000" y="1371600"/>
                  </a:lnTo>
                  <a:lnTo>
                    <a:pt x="91440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71600"/>
            </a:xfrm>
            <a:custGeom>
              <a:avLst/>
              <a:gdLst/>
              <a:ahLst/>
              <a:cxnLst/>
              <a:rect l="l" t="t" r="r" b="b"/>
              <a:pathLst>
                <a:path w="9144000" h="1371600">
                  <a:moveTo>
                    <a:pt x="0" y="1371600"/>
                  </a:moveTo>
                  <a:lnTo>
                    <a:pt x="9144000" y="1371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056" y="323088"/>
              <a:ext cx="745236" cy="659892"/>
            </a:xfrm>
            <a:prstGeom prst="rect">
              <a:avLst/>
            </a:prstGeom>
            <a:grpFill/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2795" y="323088"/>
              <a:ext cx="745235" cy="659892"/>
            </a:xfrm>
            <a:prstGeom prst="rect">
              <a:avLst/>
            </a:prstGeom>
            <a:grpFill/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8536" y="323088"/>
              <a:ext cx="2795016" cy="659892"/>
            </a:xfrm>
            <a:prstGeom prst="rect">
              <a:avLst/>
            </a:prstGeom>
            <a:grpFill/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34055" y="323088"/>
              <a:ext cx="743712" cy="659892"/>
            </a:xfrm>
            <a:prstGeom prst="rect">
              <a:avLst/>
            </a:prstGeom>
            <a:grpFill/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8272" y="323088"/>
              <a:ext cx="949451" cy="659892"/>
            </a:xfrm>
            <a:prstGeom prst="rect">
              <a:avLst/>
            </a:prstGeom>
            <a:grpFill/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48228" y="323088"/>
              <a:ext cx="743712" cy="659892"/>
            </a:xfrm>
            <a:prstGeom prst="rect">
              <a:avLst/>
            </a:prstGeom>
            <a:grpFill/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52444" y="323088"/>
              <a:ext cx="4021836" cy="659892"/>
            </a:xfrm>
            <a:prstGeom prst="rect">
              <a:avLst/>
            </a:prstGeom>
            <a:grpFill/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07340" y="451865"/>
            <a:ext cx="69881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38250" algn="l"/>
              </a:tabLst>
            </a:pPr>
            <a:r>
              <a:rPr sz="3200" dirty="0">
                <a:solidFill>
                  <a:srgbClr val="000000"/>
                </a:solidFill>
                <a:latin typeface="SimSun-ExtB" panose="02010609060101010101" charset="-122"/>
                <a:cs typeface="SimSun-ExtB" panose="02010609060101010101" charset="-122"/>
              </a:rPr>
              <a:t>5-</a:t>
            </a:r>
            <a:r>
              <a:rPr sz="3200" spc="-50" dirty="0">
                <a:solidFill>
                  <a:srgbClr val="000000"/>
                </a:solidFill>
                <a:latin typeface="SimSun-ExtB" panose="02010609060101010101" charset="-122"/>
                <a:cs typeface="SimSun-ExtB" panose="02010609060101010101" charset="-122"/>
              </a:rPr>
              <a:t>1</a:t>
            </a:r>
            <a:r>
              <a:rPr sz="3200" dirty="0">
                <a:solidFill>
                  <a:srgbClr val="000000"/>
                </a:solidFill>
                <a:latin typeface="SimSun-ExtB" panose="02010609060101010101" charset="-122"/>
                <a:cs typeface="SimSun-ExtB" panose="02010609060101010101" charset="-122"/>
              </a:rPr>
              <a:t>	DIGITAL-TO-ANALOG</a:t>
            </a:r>
            <a:r>
              <a:rPr sz="3200" spc="155" dirty="0">
                <a:solidFill>
                  <a:srgbClr val="000000"/>
                </a:solidFill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3200" spc="-10" dirty="0">
                <a:solidFill>
                  <a:srgbClr val="000000"/>
                </a:solidFill>
                <a:latin typeface="SimSun-ExtB" panose="02010609060101010101" charset="-122"/>
                <a:cs typeface="SimSun-ExtB" panose="02010609060101010101" charset="-122"/>
              </a:rPr>
              <a:t>CONVERSION</a:t>
            </a:r>
            <a:endParaRPr sz="3200">
              <a:latin typeface="SimSun-ExtB" panose="02010609060101010101" charset="-122"/>
              <a:cs typeface="SimSun-ExtB" panose="02010609060101010101" charset="-122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12292" y="1769892"/>
            <a:ext cx="8074025" cy="25179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875"/>
              </a:spcBef>
            </a:pP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233045" indent="-220345">
              <a:lnSpc>
                <a:spcPct val="100000"/>
              </a:lnSpc>
              <a:spcBef>
                <a:spcPts val="410"/>
              </a:spcBef>
              <a:buClr>
                <a:srgbClr val="000000"/>
              </a:buClr>
              <a:buSzPct val="117000"/>
              <a:buFont typeface="Wingdings" panose="05000000000000000000"/>
              <a:buChar char=""/>
              <a:tabLst>
                <a:tab pos="233045" algn="l"/>
              </a:tabLst>
            </a:pPr>
            <a:r>
              <a:rPr sz="2400" b="1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Aspects</a:t>
            </a:r>
            <a:r>
              <a:rPr sz="2400" b="1" spc="-2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b="1" spc="-2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Digital-to-Analog</a:t>
            </a:r>
            <a:r>
              <a:rPr sz="2400" b="1" spc="-6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Conversion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233045" indent="-220345">
              <a:lnSpc>
                <a:spcPct val="100000"/>
              </a:lnSpc>
              <a:buClr>
                <a:srgbClr val="000000"/>
              </a:buClr>
              <a:buSzPct val="117000"/>
              <a:buFont typeface="Wingdings" panose="05000000000000000000"/>
              <a:buChar char=""/>
              <a:tabLst>
                <a:tab pos="233045" algn="l"/>
              </a:tabLst>
            </a:pPr>
            <a:r>
              <a:rPr sz="2400" b="1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Amplitude</a:t>
            </a:r>
            <a:r>
              <a:rPr sz="2400" b="1" spc="-6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Shift</a:t>
            </a:r>
            <a:r>
              <a:rPr sz="2400" b="1" spc="-4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Keying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249555" indent="-236855">
              <a:lnSpc>
                <a:spcPct val="100000"/>
              </a:lnSpc>
              <a:buClr>
                <a:srgbClr val="000000"/>
              </a:buClr>
              <a:buSzPct val="117000"/>
              <a:buFont typeface="Wingdings" panose="05000000000000000000"/>
              <a:buChar char=""/>
              <a:tabLst>
                <a:tab pos="248920" algn="l"/>
              </a:tabLst>
            </a:pPr>
            <a:r>
              <a:rPr sz="2400" b="1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Frequency</a:t>
            </a:r>
            <a:r>
              <a:rPr sz="2400" b="1" spc="-5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Shift</a:t>
            </a:r>
            <a:r>
              <a:rPr sz="2400" b="1" spc="-5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Keying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249555" indent="-236855">
              <a:lnSpc>
                <a:spcPct val="100000"/>
              </a:lnSpc>
              <a:buClr>
                <a:srgbClr val="000000"/>
              </a:buClr>
              <a:buSzPct val="117000"/>
              <a:buFont typeface="Wingdings" panose="05000000000000000000"/>
              <a:buChar char=""/>
              <a:tabLst>
                <a:tab pos="248920" algn="l"/>
              </a:tabLst>
            </a:pPr>
            <a:r>
              <a:rPr sz="2400" b="1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Phase</a:t>
            </a:r>
            <a:r>
              <a:rPr sz="2400" b="1" spc="-2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Shift</a:t>
            </a:r>
            <a:r>
              <a:rPr sz="2400" b="1" spc="-3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Keying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3" name="Picture 4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5563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Digital</a:t>
            </a:r>
            <a:r>
              <a:rPr sz="4400" spc="-30" dirty="0"/>
              <a:t> </a:t>
            </a:r>
            <a:r>
              <a:rPr sz="4400" dirty="0"/>
              <a:t>to Analog</a:t>
            </a:r>
            <a:r>
              <a:rPr sz="4400" spc="-25" dirty="0"/>
              <a:t> </a:t>
            </a:r>
            <a:r>
              <a:rPr sz="4400" spc="-10" dirty="0"/>
              <a:t>Conversion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26440" y="1952066"/>
            <a:ext cx="7692390" cy="343158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92430" marR="42545" indent="-342265" algn="just">
              <a:lnSpc>
                <a:spcPts val="3460"/>
              </a:lnSpc>
              <a:spcBef>
                <a:spcPts val="53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93700" algn="l"/>
              </a:tabLst>
            </a:pPr>
            <a:r>
              <a:rPr sz="3200" dirty="0">
                <a:latin typeface="Times New Roman" panose="02020603050405020304"/>
                <a:cs typeface="Times New Roman" panose="02020603050405020304"/>
              </a:rPr>
              <a:t>Digital</a:t>
            </a:r>
            <a:r>
              <a:rPr sz="3200" spc="25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3200" spc="254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needs</a:t>
            </a:r>
            <a:r>
              <a:rPr sz="3200" spc="26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3200" spc="26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3200" spc="26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carried</a:t>
            </a:r>
            <a:r>
              <a:rPr sz="3200" spc="254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3200" spc="26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3200" spc="-25" dirty="0">
                <a:latin typeface="Times New Roman" panose="02020603050405020304"/>
                <a:cs typeface="Times New Roman" panose="02020603050405020304"/>
              </a:rPr>
              <a:t>an 	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analog</a:t>
            </a:r>
            <a:r>
              <a:rPr sz="32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0" dirty="0">
                <a:latin typeface="Times New Roman" panose="02020603050405020304"/>
                <a:cs typeface="Times New Roman" panose="02020603050405020304"/>
              </a:rPr>
              <a:t>signal.</a:t>
            </a:r>
            <a:endParaRPr lang="en-US" sz="3200" spc="-10" dirty="0">
              <a:latin typeface="Times New Roman" panose="02020603050405020304"/>
              <a:cs typeface="Times New Roman" panose="02020603050405020304"/>
            </a:endParaRPr>
          </a:p>
          <a:p>
            <a:pPr marL="392430" marR="42545" indent="-342265" algn="just">
              <a:lnSpc>
                <a:spcPts val="3460"/>
              </a:lnSpc>
              <a:spcBef>
                <a:spcPts val="53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93700" algn="l"/>
              </a:tabLst>
            </a:pP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392430" marR="43180" indent="-342265" algn="just">
              <a:lnSpc>
                <a:spcPct val="90000"/>
              </a:lnSpc>
              <a:spcBef>
                <a:spcPts val="71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93700" algn="l"/>
              </a:tabLst>
            </a:pPr>
            <a:r>
              <a:rPr lang="en-US" sz="32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2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arrier</a:t>
            </a:r>
            <a:r>
              <a:rPr sz="3200" spc="24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signal</a:t>
            </a:r>
            <a:r>
              <a:rPr sz="32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(frequency</a:t>
            </a:r>
            <a:r>
              <a:rPr sz="32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3150" baseline="-2100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32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performs</a:t>
            </a:r>
            <a:r>
              <a:rPr sz="3200" spc="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5" dirty="0">
                <a:latin typeface="Times New Roman" panose="02020603050405020304"/>
                <a:cs typeface="Times New Roman" panose="02020603050405020304"/>
              </a:rPr>
              <a:t>the 	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function</a:t>
            </a:r>
            <a:r>
              <a:rPr sz="3200" spc="5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lang="en-US" sz="3200" dirty="0">
                <a:latin typeface="Times New Roman" panose="02020603050405020304"/>
                <a:cs typeface="Times New Roman" panose="02020603050405020304"/>
              </a:rPr>
              <a:t>:</a:t>
            </a:r>
            <a:endParaRPr lang="en-US" sz="3200" dirty="0">
              <a:latin typeface="Times New Roman" panose="02020603050405020304"/>
              <a:cs typeface="Times New Roman" panose="02020603050405020304"/>
            </a:endParaRPr>
          </a:p>
          <a:p>
            <a:pPr marL="50165" marR="43180" algn="just">
              <a:lnSpc>
                <a:spcPct val="90000"/>
              </a:lnSpc>
              <a:spcBef>
                <a:spcPts val="715"/>
              </a:spcBef>
              <a:buClr>
                <a:srgbClr val="3333CC"/>
              </a:buClr>
              <a:buSzPct val="59000"/>
              <a:tabLst>
                <a:tab pos="393700" algn="l"/>
              </a:tabLst>
            </a:pPr>
            <a:r>
              <a:rPr lang="en-US" sz="3200" dirty="0">
                <a:latin typeface="Times New Roman" panose="02020603050405020304"/>
                <a:cs typeface="Times New Roman" panose="02020603050405020304"/>
              </a:rPr>
              <a:t>			T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ransporting</a:t>
            </a:r>
            <a:r>
              <a:rPr sz="3200" spc="5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3200" spc="5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digital</a:t>
            </a:r>
            <a:r>
              <a:rPr sz="3200" spc="5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3200" spc="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2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lang="en-US" sz="3200" spc="-25" dirty="0">
                <a:latin typeface="Times New Roman" panose="02020603050405020304"/>
                <a:cs typeface="Times New Roman" panose="02020603050405020304"/>
              </a:rPr>
              <a:t>			</a:t>
            </a:r>
            <a:r>
              <a:rPr sz="3200" spc="-2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32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analog</a:t>
            </a:r>
            <a:r>
              <a:rPr sz="3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0" dirty="0">
                <a:latin typeface="Times New Roman" panose="02020603050405020304"/>
                <a:cs typeface="Times New Roman" panose="02020603050405020304"/>
              </a:rPr>
              <a:t>waveform.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Picture 4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762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Digital</a:t>
            </a:r>
            <a:r>
              <a:rPr sz="4400" spc="-30" dirty="0"/>
              <a:t> </a:t>
            </a:r>
            <a:r>
              <a:rPr sz="4400" dirty="0"/>
              <a:t>to Analog</a:t>
            </a:r>
            <a:r>
              <a:rPr sz="4400" spc="-25" dirty="0"/>
              <a:t> </a:t>
            </a:r>
            <a:r>
              <a:rPr sz="4400" spc="-10" dirty="0"/>
              <a:t>Conversion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26440" y="1952066"/>
            <a:ext cx="7692390" cy="248978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92430" marR="44450" indent="-342265" algn="just">
              <a:lnSpc>
                <a:spcPct val="90000"/>
              </a:lnSpc>
              <a:spcBef>
                <a:spcPts val="76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93700" algn="l"/>
              </a:tabLst>
            </a:pPr>
            <a:r>
              <a:rPr sz="3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3200" spc="3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analog</a:t>
            </a:r>
            <a:r>
              <a:rPr sz="3200" spc="3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carrier</a:t>
            </a:r>
            <a:r>
              <a:rPr sz="3200" spc="3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signal</a:t>
            </a:r>
            <a:r>
              <a:rPr sz="3200" spc="3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3200" spc="3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manipulated</a:t>
            </a:r>
            <a:r>
              <a:rPr sz="3200" spc="3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3200" spc="35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3200" spc="-25" dirty="0">
                <a:latin typeface="Times New Roman" panose="02020603050405020304"/>
                <a:cs typeface="Times New Roman" panose="02020603050405020304"/>
              </a:rPr>
              <a:t>o </a:t>
            </a:r>
            <a:r>
              <a:rPr lang="en-US" sz="3200" spc="-25" dirty="0">
                <a:latin typeface="Times New Roman" panose="02020603050405020304"/>
                <a:cs typeface="Times New Roman" panose="02020603050405020304"/>
              </a:rPr>
              <a:t>:</a:t>
            </a:r>
            <a:endParaRPr lang="en-US" sz="3200" spc="-25" dirty="0">
              <a:latin typeface="Times New Roman" panose="02020603050405020304"/>
              <a:cs typeface="Times New Roman" panose="02020603050405020304"/>
            </a:endParaRPr>
          </a:p>
          <a:p>
            <a:pPr marL="392430" marR="44450" indent="-342265" algn="just">
              <a:lnSpc>
                <a:spcPct val="90000"/>
              </a:lnSpc>
              <a:spcBef>
                <a:spcPts val="76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93700" algn="l"/>
              </a:tabLst>
            </a:pPr>
            <a:endParaRPr lang="en-US" sz="3200" spc="-25" dirty="0">
              <a:latin typeface="Times New Roman" panose="02020603050405020304"/>
              <a:cs typeface="Times New Roman" panose="02020603050405020304"/>
            </a:endParaRPr>
          </a:p>
          <a:p>
            <a:pPr marL="50165" marR="44450" lvl="2" algn="just">
              <a:lnSpc>
                <a:spcPct val="90000"/>
              </a:lnSpc>
              <a:spcBef>
                <a:spcPts val="765"/>
              </a:spcBef>
              <a:buClr>
                <a:srgbClr val="3333CC"/>
              </a:buClr>
              <a:buSzPct val="59000"/>
              <a:tabLst>
                <a:tab pos="393700" algn="l"/>
              </a:tabLst>
            </a:pPr>
            <a:r>
              <a:rPr lang="en-US" sz="3200" spc="-25" dirty="0">
                <a:latin typeface="Times New Roman" panose="02020603050405020304"/>
                <a:cs typeface="Times New Roman" panose="02020603050405020304"/>
              </a:rPr>
              <a:t>		U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niquely</a:t>
            </a:r>
            <a:r>
              <a:rPr sz="3200" spc="32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identify</a:t>
            </a:r>
            <a:r>
              <a:rPr sz="3200" spc="33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3200" spc="32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digital</a:t>
            </a:r>
            <a:r>
              <a:rPr sz="3200" spc="32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3200" spc="33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lang="en-US" sz="3200" spc="335" dirty="0">
                <a:latin typeface="Times New Roman" panose="02020603050405020304"/>
                <a:cs typeface="Times New Roman" panose="02020603050405020304"/>
              </a:rPr>
              <a:t>		</a:t>
            </a:r>
            <a:r>
              <a:rPr sz="3200" spc="-10" dirty="0">
                <a:latin typeface="Times New Roman" panose="02020603050405020304"/>
                <a:cs typeface="Times New Roman" panose="02020603050405020304"/>
              </a:rPr>
              <a:t>being 	carried.</a:t>
            </a:r>
            <a:endParaRPr sz="32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Picture 4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5563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2400" y="1066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479501"/>
            <a:ext cx="45015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010" algn="l"/>
              </a:tabLst>
            </a:pPr>
            <a:r>
              <a:rPr sz="24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Figure</a:t>
            </a:r>
            <a:r>
              <a:rPr sz="2400" b="1" spc="-8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5.1</a:t>
            </a:r>
            <a:r>
              <a:rPr sz="24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i="1" spc="-1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Digital-to-</a:t>
            </a:r>
            <a:r>
              <a:rPr sz="20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analog</a:t>
            </a:r>
            <a:r>
              <a:rPr sz="2000" b="1" i="1" spc="2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spc="-1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conversion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2400" y="2148847"/>
            <a:ext cx="8879775" cy="2570152"/>
          </a:xfrm>
          <a:prstGeom prst="rect">
            <a:avLst/>
          </a:prstGeom>
        </p:spPr>
      </p:pic>
      <p:pic>
        <p:nvPicPr>
          <p:cNvPr id="7" name="Picture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5563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2400" y="990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403352"/>
            <a:ext cx="5379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010" algn="l"/>
              </a:tabLst>
            </a:pPr>
            <a:r>
              <a:rPr sz="24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Figure</a:t>
            </a:r>
            <a:r>
              <a:rPr sz="2400" b="1" spc="-7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5.2</a:t>
            </a:r>
            <a:r>
              <a:rPr sz="24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Types</a:t>
            </a:r>
            <a:r>
              <a:rPr sz="2000" b="1" i="1" spc="-5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b="1" i="1" spc="-3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digital-</a:t>
            </a:r>
            <a:r>
              <a:rPr sz="2000" b="1" i="1" spc="-1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to-</a:t>
            </a:r>
            <a:r>
              <a:rPr sz="20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analog</a:t>
            </a:r>
            <a:r>
              <a:rPr sz="2000" b="1" i="1" spc="-8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spc="-1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conversion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61950" y="1904873"/>
            <a:ext cx="8401050" cy="2887726"/>
          </a:xfrm>
          <a:prstGeom prst="rect">
            <a:avLst/>
          </a:prstGeom>
        </p:spPr>
      </p:pic>
      <p:pic>
        <p:nvPicPr>
          <p:cNvPr id="7" name="Picture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5563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0" y="474662"/>
                  </a:moveTo>
                  <a:lnTo>
                    <a:pt x="382587" y="474662"/>
                  </a:lnTo>
                  <a:lnTo>
                    <a:pt x="382587" y="0"/>
                  </a:lnTo>
                  <a:lnTo>
                    <a:pt x="0" y="0"/>
                  </a:lnTo>
                  <a:lnTo>
                    <a:pt x="0" y="474662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0" y="474662"/>
                  </a:moveTo>
                  <a:lnTo>
                    <a:pt x="369887" y="474662"/>
                  </a:lnTo>
                  <a:lnTo>
                    <a:pt x="369887" y="0"/>
                  </a:lnTo>
                  <a:lnTo>
                    <a:pt x="0" y="0"/>
                  </a:lnTo>
                  <a:lnTo>
                    <a:pt x="0" y="474662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228600" y="1333500"/>
            <a:ext cx="8153400" cy="5080000"/>
            <a:chOff x="228600" y="1333500"/>
            <a:chExt cx="8153400" cy="5080000"/>
          </a:xfrm>
        </p:grpSpPr>
        <p:sp>
          <p:nvSpPr>
            <p:cNvPr id="11" name="object 11"/>
            <p:cNvSpPr/>
            <p:nvPr/>
          </p:nvSpPr>
          <p:spPr>
            <a:xfrm>
              <a:off x="228600" y="1371600"/>
              <a:ext cx="8153400" cy="0"/>
            </a:xfrm>
            <a:custGeom>
              <a:avLst/>
              <a:gdLst/>
              <a:ahLst/>
              <a:cxnLst/>
              <a:rect l="l" t="t" r="r" b="b"/>
              <a:pathLst>
                <a:path w="8153400">
                  <a:moveTo>
                    <a:pt x="0" y="0"/>
                  </a:moveTo>
                  <a:lnTo>
                    <a:pt x="8153400" y="0"/>
                  </a:lnTo>
                </a:path>
              </a:pathLst>
            </a:custGeom>
            <a:ln w="762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4800" y="1447800"/>
              <a:ext cx="8077200" cy="4965700"/>
            </a:xfrm>
            <a:custGeom>
              <a:avLst/>
              <a:gdLst/>
              <a:ahLst/>
              <a:cxnLst/>
              <a:rect l="l" t="t" r="r" b="b"/>
              <a:pathLst>
                <a:path w="8077200" h="4965700">
                  <a:moveTo>
                    <a:pt x="8077200" y="0"/>
                  </a:moveTo>
                  <a:lnTo>
                    <a:pt x="0" y="0"/>
                  </a:lnTo>
                  <a:lnTo>
                    <a:pt x="0" y="4965700"/>
                  </a:lnTo>
                  <a:lnTo>
                    <a:pt x="8077200" y="4965700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85673" y="1468882"/>
            <a:ext cx="7914640" cy="4937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905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1.	</a:t>
            </a:r>
            <a:r>
              <a:rPr sz="3200" b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Bit</a:t>
            </a:r>
            <a:r>
              <a:rPr sz="3200" b="1" spc="-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rate</a:t>
            </a:r>
            <a:r>
              <a:rPr lang="en-US" sz="3200" b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:</a:t>
            </a:r>
            <a:br>
              <a:rPr lang="en-US" sz="3200" b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</a:br>
            <a:r>
              <a:rPr lang="en-US" sz="3200" b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200" b="1" spc="-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200" b="1" spc="-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number</a:t>
            </a:r>
            <a:r>
              <a:rPr sz="3200" b="1" spc="-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200" b="1" spc="-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bits</a:t>
            </a:r>
            <a:r>
              <a:rPr sz="3200" b="1" spc="-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per</a:t>
            </a:r>
            <a:r>
              <a:rPr lang="en-IN" sz="3200" b="1" spc="-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second</a:t>
            </a:r>
            <a:r>
              <a:rPr sz="3200" b="1" spc="-6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(bps).</a:t>
            </a:r>
            <a:r>
              <a:rPr sz="3200" b="1" spc="-4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br>
              <a:rPr lang="en-US" sz="3200" b="1" spc="-4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</a:br>
            <a:br>
              <a:rPr lang="en-IN" sz="3200" b="1" spc="-4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</a:br>
            <a:br>
              <a:rPr lang="en-IN" sz="3200" b="1" spc="-4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</a:br>
            <a:br>
              <a:rPr lang="en-US" sz="3200" b="1" spc="-4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</a:br>
            <a:r>
              <a:rPr lang="en-US" sz="3200" b="1" spc="-4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2.   </a:t>
            </a:r>
            <a:r>
              <a:rPr sz="3200" b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Baud</a:t>
            </a:r>
            <a:r>
              <a:rPr sz="3200" b="1" spc="-3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rate</a:t>
            </a:r>
            <a:r>
              <a:rPr lang="en-US" sz="3200" b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:</a:t>
            </a:r>
            <a:br>
              <a:rPr lang="en-US" sz="3200" b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</a:br>
            <a:br>
              <a:rPr lang="en-US" sz="3200" b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</a:br>
            <a:r>
              <a:rPr lang="en-US" sz="3200" b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200" b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umber</a:t>
            </a:r>
            <a:r>
              <a:rPr sz="3200" b="1" spc="-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of </a:t>
            </a:r>
            <a:r>
              <a:rPr sz="3200" b="1" spc="-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signal</a:t>
            </a:r>
            <a:endParaRPr sz="3200" dirty="0">
              <a:latin typeface="Arial" panose="020B0604020202020204"/>
              <a:cs typeface="Arial" panose="020B0604020202020204"/>
            </a:endParaRPr>
          </a:p>
          <a:p>
            <a:pPr marL="635" algn="ctr">
              <a:lnSpc>
                <a:spcPct val="100000"/>
              </a:lnSpc>
            </a:pPr>
            <a:r>
              <a:rPr sz="3200" b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elements</a:t>
            </a:r>
            <a:r>
              <a:rPr sz="3200" b="1" spc="-5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per</a:t>
            </a:r>
            <a:r>
              <a:rPr sz="3200" b="1" spc="-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second</a:t>
            </a:r>
            <a:r>
              <a:rPr sz="3200" b="1" spc="-4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(bauds).</a:t>
            </a:r>
            <a:br>
              <a:rPr lang="en-US" sz="3200" b="1" spc="-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</a:br>
            <a:endParaRPr sz="32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0600" y="609663"/>
            <a:ext cx="1143000" cy="566737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202842" y="630377"/>
            <a:ext cx="716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2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Note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4" name="Picture 4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5563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0" y="474662"/>
                  </a:moveTo>
                  <a:lnTo>
                    <a:pt x="382587" y="474662"/>
                  </a:lnTo>
                  <a:lnTo>
                    <a:pt x="382587" y="0"/>
                  </a:lnTo>
                  <a:lnTo>
                    <a:pt x="0" y="0"/>
                  </a:lnTo>
                  <a:lnTo>
                    <a:pt x="0" y="474662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0" y="474662"/>
                  </a:moveTo>
                  <a:lnTo>
                    <a:pt x="369887" y="474662"/>
                  </a:lnTo>
                  <a:lnTo>
                    <a:pt x="369887" y="0"/>
                  </a:lnTo>
                  <a:lnTo>
                    <a:pt x="0" y="0"/>
                  </a:lnTo>
                  <a:lnTo>
                    <a:pt x="0" y="474662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85673" y="1468882"/>
            <a:ext cx="791464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905" algn="ctr">
              <a:lnSpc>
                <a:spcPct val="100000"/>
              </a:lnSpc>
              <a:spcBef>
                <a:spcPts val="105"/>
              </a:spcBef>
            </a:pPr>
            <a:br>
              <a:rPr lang="en-US" sz="3200" b="1" spc="-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</a:br>
            <a:endParaRPr sz="32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6587" y="1783207"/>
            <a:ext cx="7757159" cy="29809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5"/>
              </a:spcBef>
            </a:pPr>
            <a:r>
              <a:rPr lang="en-US" sz="2400" b="1" dirty="0">
                <a:latin typeface="Arial" panose="020B0604020202020204"/>
                <a:cs typeface="Arial" panose="020B0604020202020204"/>
              </a:rPr>
              <a:t>In</a:t>
            </a:r>
            <a:r>
              <a:rPr lang="en-US" sz="2400" b="1" spc="-55" dirty="0">
                <a:latin typeface="Arial" panose="020B0604020202020204"/>
                <a:cs typeface="Arial" panose="020B0604020202020204"/>
              </a:rPr>
              <a:t> A</a:t>
            </a:r>
            <a:r>
              <a:rPr lang="en-US" sz="2400" b="1" dirty="0">
                <a:latin typeface="Arial" panose="020B0604020202020204"/>
                <a:cs typeface="Arial" panose="020B0604020202020204"/>
              </a:rPr>
              <a:t>nalog</a:t>
            </a:r>
            <a:r>
              <a:rPr lang="en-US" sz="24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b="1" dirty="0">
                <a:latin typeface="Arial" panose="020B0604020202020204"/>
                <a:cs typeface="Arial" panose="020B0604020202020204"/>
              </a:rPr>
              <a:t>transmission</a:t>
            </a:r>
            <a:r>
              <a:rPr lang="en-US" sz="24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b="1" dirty="0">
                <a:latin typeface="Arial" panose="020B0604020202020204"/>
                <a:cs typeface="Arial" panose="020B0604020202020204"/>
              </a:rPr>
              <a:t>of</a:t>
            </a:r>
            <a:r>
              <a:rPr lang="en-US" sz="24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b="1" spc="-10" dirty="0">
                <a:latin typeface="Arial" panose="020B0604020202020204"/>
                <a:cs typeface="Arial" panose="020B0604020202020204"/>
              </a:rPr>
              <a:t>digital </a:t>
            </a:r>
            <a:r>
              <a:rPr lang="en-US" sz="2400" b="1" dirty="0">
                <a:latin typeface="Arial" panose="020B0604020202020204"/>
                <a:cs typeface="Arial" panose="020B0604020202020204"/>
              </a:rPr>
              <a:t>data,</a:t>
            </a:r>
            <a:r>
              <a:rPr lang="en-US" sz="240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b="1" dirty="0">
                <a:latin typeface="Arial" panose="020B0604020202020204"/>
                <a:cs typeface="Arial" panose="020B0604020202020204"/>
              </a:rPr>
              <a:t>the</a:t>
            </a:r>
            <a:r>
              <a:rPr lang="en-US" sz="24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b="1" dirty="0">
                <a:latin typeface="Arial" panose="020B0604020202020204"/>
                <a:cs typeface="Arial" panose="020B0604020202020204"/>
              </a:rPr>
              <a:t>signal</a:t>
            </a:r>
            <a:r>
              <a:rPr lang="en-US" sz="24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b="1" dirty="0">
                <a:latin typeface="Arial" panose="020B0604020202020204"/>
                <a:cs typeface="Arial" panose="020B0604020202020204"/>
              </a:rPr>
              <a:t>or</a:t>
            </a:r>
            <a:r>
              <a:rPr lang="en-US" sz="2400" b="1" spc="-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b="1" dirty="0">
                <a:latin typeface="Arial" panose="020B0604020202020204"/>
                <a:cs typeface="Arial" panose="020B0604020202020204"/>
              </a:rPr>
              <a:t>baud</a:t>
            </a:r>
            <a:r>
              <a:rPr lang="en-US" sz="24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b="1" dirty="0">
                <a:latin typeface="Arial" panose="020B0604020202020204"/>
                <a:cs typeface="Arial" panose="020B0604020202020204"/>
              </a:rPr>
              <a:t>rate</a:t>
            </a:r>
            <a:r>
              <a:rPr lang="en-US" sz="24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b="1" dirty="0">
                <a:latin typeface="Arial" panose="020B0604020202020204"/>
                <a:cs typeface="Arial" panose="020B0604020202020204"/>
              </a:rPr>
              <a:t>is:</a:t>
            </a:r>
            <a:endParaRPr lang="en-US" sz="2400" b="1" dirty="0">
              <a:latin typeface="Arial" panose="020B0604020202020204"/>
              <a:cs typeface="Arial" panose="020B0604020202020204"/>
            </a:endParaRPr>
          </a:p>
          <a:p>
            <a:pPr marL="12065" marR="5080" algn="ctr">
              <a:lnSpc>
                <a:spcPct val="100000"/>
              </a:lnSpc>
              <a:spcBef>
                <a:spcPts val="105"/>
              </a:spcBef>
            </a:pPr>
            <a:r>
              <a:rPr lang="en-US" sz="2400" spc="-15" dirty="0">
                <a:latin typeface="Arial" panose="020B0604020202020204"/>
                <a:cs typeface="Arial" panose="020B0604020202020204"/>
              </a:rPr>
              <a:t>					L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ess</a:t>
            </a:r>
            <a:r>
              <a:rPr lang="en-US" sz="2400" spc="-2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spc="-20" dirty="0">
                <a:latin typeface="Arial" panose="020B0604020202020204"/>
                <a:cs typeface="Arial" panose="020B0604020202020204"/>
              </a:rPr>
              <a:t>than 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or</a:t>
            </a:r>
            <a:r>
              <a:rPr lang="en-US" sz="2400" spc="-20" dirty="0">
                <a:latin typeface="Arial" panose="020B0604020202020204"/>
                <a:cs typeface="Arial" panose="020B0604020202020204"/>
              </a:rPr>
              <a:t> 						          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equal</a:t>
            </a:r>
            <a:r>
              <a:rPr lang="en-US" sz="2400" spc="-3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to</a:t>
            </a:r>
            <a:r>
              <a:rPr lang="en-US" sz="2400" spc="-1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the</a:t>
            </a:r>
            <a:r>
              <a:rPr lang="en-US" sz="2400" spc="-2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bit</a:t>
            </a:r>
            <a:r>
              <a:rPr lang="en-US" sz="2400" spc="-2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spc="-10" dirty="0">
                <a:latin typeface="Arial" panose="020B0604020202020204"/>
                <a:cs typeface="Arial" panose="020B0604020202020204"/>
              </a:rPr>
              <a:t>rate.</a:t>
            </a:r>
            <a:endParaRPr lang="en-US" sz="2400" dirty="0">
              <a:latin typeface="Arial" panose="020B0604020202020204"/>
              <a:cs typeface="Arial" panose="020B0604020202020204"/>
            </a:endParaRPr>
          </a:p>
          <a:p>
            <a:pPr marL="1905" algn="ctr">
              <a:lnSpc>
                <a:spcPct val="100000"/>
              </a:lnSpc>
            </a:pPr>
            <a:endParaRPr lang="en-US" sz="2400" dirty="0">
              <a:latin typeface="Arial" panose="020B0604020202020204"/>
              <a:cs typeface="Arial" panose="020B0604020202020204"/>
            </a:endParaRPr>
          </a:p>
          <a:p>
            <a:pPr marL="1905" algn="ctr">
              <a:lnSpc>
                <a:spcPct val="100000"/>
              </a:lnSpc>
            </a:pPr>
            <a:r>
              <a:rPr lang="en-US" sz="2400" dirty="0">
                <a:latin typeface="Arial" panose="020B0604020202020204"/>
                <a:cs typeface="Arial" panose="020B0604020202020204"/>
              </a:rPr>
              <a:t>S=Nx1/r</a:t>
            </a:r>
            <a:r>
              <a:rPr lang="en-US" sz="2400" spc="-2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spc="-10" dirty="0">
                <a:latin typeface="Arial" panose="020B0604020202020204"/>
                <a:cs typeface="Arial" panose="020B0604020202020204"/>
              </a:rPr>
              <a:t>bauds</a:t>
            </a:r>
            <a:endParaRPr lang="en-US" sz="2400" spc="-10" dirty="0">
              <a:latin typeface="Arial" panose="020B0604020202020204"/>
              <a:cs typeface="Arial" panose="020B0604020202020204"/>
            </a:endParaRPr>
          </a:p>
          <a:p>
            <a:pPr marL="1905" algn="ctr">
              <a:lnSpc>
                <a:spcPct val="100000"/>
              </a:lnSpc>
            </a:pPr>
            <a:endParaRPr lang="en-US" sz="2400" dirty="0">
              <a:latin typeface="Arial" panose="020B0604020202020204"/>
              <a:cs typeface="Arial" panose="020B0604020202020204"/>
            </a:endParaRPr>
          </a:p>
          <a:p>
            <a:pPr marL="226060" marR="217170" algn="ctr">
              <a:lnSpc>
                <a:spcPct val="100000"/>
              </a:lnSpc>
            </a:pPr>
            <a:r>
              <a:rPr lang="en-US" sz="2400" dirty="0">
                <a:latin typeface="Arial" panose="020B0604020202020204"/>
                <a:cs typeface="Arial" panose="020B0604020202020204"/>
              </a:rPr>
              <a:t>r</a:t>
            </a:r>
            <a:r>
              <a:rPr lang="en-US" sz="2400" spc="-1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is</a:t>
            </a:r>
            <a:r>
              <a:rPr lang="en-US" sz="2400" spc="-2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the</a:t>
            </a:r>
            <a:r>
              <a:rPr lang="en-US" sz="2400" spc="-3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number</a:t>
            </a:r>
            <a:r>
              <a:rPr lang="en-US" sz="2400" spc="-2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of</a:t>
            </a:r>
            <a:r>
              <a:rPr lang="en-US" sz="2400" spc="-2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data</a:t>
            </a:r>
            <a:r>
              <a:rPr lang="en-US" sz="2400" spc="-3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bits</a:t>
            </a:r>
            <a:r>
              <a:rPr lang="en-US" sz="2400" spc="-3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spc="-25" dirty="0">
                <a:latin typeface="Arial" panose="020B0604020202020204"/>
                <a:cs typeface="Arial" panose="020B0604020202020204"/>
              </a:rPr>
              <a:t>per 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signal</a:t>
            </a:r>
            <a:r>
              <a:rPr lang="en-US" sz="2400" spc="-4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spc="-10" dirty="0">
                <a:latin typeface="Arial" panose="020B0604020202020204"/>
                <a:cs typeface="Arial" panose="020B0604020202020204"/>
              </a:rPr>
              <a:t>element.</a:t>
            </a:r>
            <a:endParaRPr lang="en-US" sz="24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0600" y="609663"/>
            <a:ext cx="1143000" cy="566737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202842" y="630377"/>
            <a:ext cx="716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2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Note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0" name="Picture 4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5563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3472</Words>
  <Application>WPS Presentation</Application>
  <PresentationFormat>On-screen Show (4:3)</PresentationFormat>
  <Paragraphs>229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2" baseType="lpstr">
      <vt:lpstr>Arial</vt:lpstr>
      <vt:lpstr>SimSun</vt:lpstr>
      <vt:lpstr>Wingdings</vt:lpstr>
      <vt:lpstr>Tahoma</vt:lpstr>
      <vt:lpstr>Times New Roman</vt:lpstr>
      <vt:lpstr>SimSun-ExtB</vt:lpstr>
      <vt:lpstr>Wingdings</vt:lpstr>
      <vt:lpstr>Arial</vt:lpstr>
      <vt:lpstr>Microsoft YaHei</vt:lpstr>
      <vt:lpstr>Arial Unicode MS</vt:lpstr>
      <vt:lpstr>Calibri</vt:lpstr>
      <vt:lpstr>Symbol</vt:lpstr>
      <vt:lpstr>Courier New</vt:lpstr>
      <vt:lpstr>Times New Roman</vt:lpstr>
      <vt:lpstr>BatangChe</vt:lpstr>
      <vt:lpstr>Segoe Print</vt:lpstr>
      <vt:lpstr>等线</vt:lpstr>
      <vt:lpstr>Office Theme</vt:lpstr>
      <vt:lpstr>Analog Transmission</vt:lpstr>
      <vt:lpstr>5-1	DIGITAL-TO-ANALOG CONVERSION</vt:lpstr>
      <vt:lpstr>5-1	DIGITAL-TO-ANALOG CONVERSION</vt:lpstr>
      <vt:lpstr>Digital to Analog Conversion</vt:lpstr>
      <vt:lpstr>Digital to Analog Conversion</vt:lpstr>
      <vt:lpstr>Figure 5.1	Digital-to-analog conversion</vt:lpstr>
      <vt:lpstr>Figure 5.2	Types of digital-to-analog conversion</vt:lpstr>
      <vt:lpstr>elements per second (bauds). </vt:lpstr>
      <vt:lpstr> </vt:lpstr>
      <vt:lpstr>Example 5.1</vt:lpstr>
      <vt:lpstr>Example 5.2</vt:lpstr>
      <vt:lpstr>Amplitude Shift Keying (ASK)</vt:lpstr>
      <vt:lpstr>Amplitude Shift Keying (ASK)</vt:lpstr>
      <vt:lpstr>Bandwidth of ASK</vt:lpstr>
      <vt:lpstr>Figure 5.3	Binary amplitude shift keying</vt:lpstr>
      <vt:lpstr>Frequency Shift Keying</vt:lpstr>
      <vt:lpstr>Figure 5.6	Binary frequency shift keying</vt:lpstr>
      <vt:lpstr>Bandwidth of FSK</vt:lpstr>
      <vt:lpstr>Example 5.5</vt:lpstr>
      <vt:lpstr>Phase Shift Keyeing</vt:lpstr>
      <vt:lpstr>Phase Shift Keyeing</vt:lpstr>
      <vt:lpstr>Figure 5.9	Binary phase shift keying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gagandeep kaur</cp:lastModifiedBy>
  <cp:revision>22</cp:revision>
  <dcterms:created xsi:type="dcterms:W3CDTF">2025-07-11T07:24:00Z</dcterms:created>
  <dcterms:modified xsi:type="dcterms:W3CDTF">2025-09-15T06:31:15Z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2017-02-17T11:00:00Z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2025-07-11T11:00:00Z</vt:filetime>
  </property>
  <property fmtid="{D5CDD505-2E9C-101B-9397-08002B2CF9AE}" pid="5" name="Producer">
    <vt:lpwstr>Microsoft® Office PowerPoint® 2007</vt:lpwstr>
  </property>
  <property fmtid="{D5CDD505-2E9C-101B-9397-08002B2CF9AE}" pid="6" name="ICV">
    <vt:lpwstr>6F6E18442772410E835B15DB93B928B6_12</vt:lpwstr>
  </property>
  <property fmtid="{D5CDD505-2E9C-101B-9397-08002B2CF9AE}" pid="7" name="KSOProductBuildVer">
    <vt:lpwstr>1033-12.2.0.22549</vt:lpwstr>
  </property>
</Properties>
</file>