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91" r:id="rId9"/>
    <p:sldId id="305" r:id="rId10"/>
    <p:sldId id="261" r:id="rId11"/>
    <p:sldId id="292" r:id="rId12"/>
    <p:sldId id="262" r:id="rId13"/>
    <p:sldId id="263" r:id="rId14"/>
    <p:sldId id="264" r:id="rId15"/>
    <p:sldId id="265" r:id="rId16"/>
    <p:sldId id="288" r:id="rId17"/>
    <p:sldId id="266" r:id="rId18"/>
    <p:sldId id="294" r:id="rId19"/>
    <p:sldId id="267" r:id="rId20"/>
    <p:sldId id="295" r:id="rId21"/>
    <p:sldId id="268" r:id="rId22"/>
    <p:sldId id="269" r:id="rId23"/>
    <p:sldId id="270" r:id="rId24"/>
    <p:sldId id="296" r:id="rId25"/>
    <p:sldId id="271" r:id="rId26"/>
    <p:sldId id="272" r:id="rId27"/>
    <p:sldId id="273" r:id="rId28"/>
    <p:sldId id="274" r:id="rId29"/>
    <p:sldId id="297" r:id="rId30"/>
    <p:sldId id="299" r:id="rId31"/>
    <p:sldId id="275" r:id="rId32"/>
    <p:sldId id="300" r:id="rId33"/>
    <p:sldId id="276" r:id="rId34"/>
    <p:sldId id="301" r:id="rId35"/>
    <p:sldId id="277" r:id="rId36"/>
    <p:sldId id="278" r:id="rId37"/>
    <p:sldId id="280" r:id="rId38"/>
    <p:sldId id="281" r:id="rId39"/>
    <p:sldId id="302" r:id="rId40"/>
    <p:sldId id="303" r:id="rId41"/>
    <p:sldId id="282" r:id="rId42"/>
    <p:sldId id="283" r:id="rId43"/>
    <p:sldId id="304" r:id="rId44"/>
    <p:sldId id="284" r:id="rId45"/>
    <p:sldId id="285" r:id="rId46"/>
    <p:sldId id="290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171" autoAdjust="0"/>
  </p:normalViewPr>
  <p:slideViewPr>
    <p:cSldViewPr showGuides="1">
      <p:cViewPr varScale="1">
        <p:scale>
          <a:sx n="76" d="100"/>
          <a:sy n="76" d="100"/>
        </p:scale>
        <p:origin x="18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49E0B-9501-4328-A91F-EAA40F6EC2F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10" dirty="0">
                <a:latin typeface="Times New Roman" panose="02020603050405020304"/>
                <a:cs typeface="Times New Roman" panose="02020603050405020304"/>
              </a:rPr>
              <a:t>section,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see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25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10" dirty="0"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1200" b="1" i="1" spc="-10" dirty="0">
                <a:latin typeface="Times New Roman" panose="02020603050405020304"/>
                <a:cs typeface="Times New Roman" panose="02020603050405020304"/>
              </a:rPr>
              <a:t>digital 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lang="en-US" sz="1200" b="1" i="1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lang="en-US" sz="1200" b="1" i="1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US" sz="1200" b="1" i="1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lang="en-US" sz="1200" b="1" i="1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200" b="1" i="1" dirty="0">
                <a:latin typeface="Times New Roman" panose="02020603050405020304"/>
                <a:cs typeface="Times New Roman" panose="02020603050405020304"/>
              </a:rPr>
              <a:t>signals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2222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1200" dirty="0">
                <a:latin typeface="Tahoma" panose="020B0604030504040204"/>
                <a:cs typeface="Tahoma" panose="020B0604030504040204"/>
              </a:rPr>
              <a:t>Converting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string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of</a:t>
            </a:r>
            <a:r>
              <a:rPr lang="en-US" sz="1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04" dirty="0">
                <a:latin typeface="Tahoma" panose="020B0604030504040204"/>
                <a:cs typeface="Tahoma" panose="020B0604030504040204"/>
              </a:rPr>
              <a:t>1‟s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5" dirty="0">
                <a:latin typeface="Tahoma" panose="020B0604030504040204"/>
                <a:cs typeface="Tahoma" panose="020B0604030504040204"/>
              </a:rPr>
              <a:t>0‟s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(digital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data)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into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sequence</a:t>
            </a:r>
            <a:r>
              <a:rPr lang="en-US" sz="1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of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signals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that</a:t>
            </a:r>
            <a:r>
              <a:rPr lang="en-US" sz="1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denote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00" dirty="0">
                <a:latin typeface="Tahoma" panose="020B0604030504040204"/>
                <a:cs typeface="Tahoma" panose="020B0604030504040204"/>
              </a:rPr>
              <a:t>1‟s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1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0" dirty="0">
                <a:latin typeface="Tahoma" panose="020B0604030504040204"/>
                <a:cs typeface="Tahoma" panose="020B0604030504040204"/>
              </a:rPr>
              <a:t>0‟s.</a:t>
            </a:r>
            <a:endParaRPr lang="en-US" sz="1200" spc="-20" dirty="0">
              <a:latin typeface="Tahoma" panose="020B0604030504040204"/>
              <a:cs typeface="Tahoma" panose="020B0604030504040204"/>
            </a:endParaRPr>
          </a:p>
          <a:p>
            <a:pPr marL="355600" marR="2222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120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1200" dirty="0">
                <a:latin typeface="Tahoma" panose="020B0604030504040204"/>
                <a:cs typeface="Tahoma" panose="020B0604030504040204"/>
              </a:rPr>
              <a:t>For</a:t>
            </a:r>
            <a:r>
              <a:rPr lang="en-US" sz="1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example</a:t>
            </a:r>
            <a:r>
              <a:rPr lang="en-US" sz="1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high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voltage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level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0" dirty="0">
                <a:latin typeface="Tahoma" panose="020B0604030504040204"/>
                <a:cs typeface="Tahoma" panose="020B0604030504040204"/>
              </a:rPr>
              <a:t>(+V)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could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represent</a:t>
            </a:r>
            <a:r>
              <a:rPr lang="en-US" sz="1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“1”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low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voltage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level</a:t>
            </a:r>
            <a:r>
              <a:rPr lang="en-US" sz="1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(0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or</a:t>
            </a:r>
            <a:r>
              <a:rPr lang="en-US" sz="1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-V)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could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represent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20" dirty="0">
                <a:latin typeface="Tahoma" panose="020B0604030504040204"/>
                <a:cs typeface="Tahoma" panose="020B0604030504040204"/>
              </a:rPr>
              <a:t>“0”.</a:t>
            </a:r>
            <a:endParaRPr lang="en-US" sz="1200" dirty="0">
              <a:latin typeface="Tahoma" panose="020B0604030504040204"/>
              <a:cs typeface="Tahoma" panose="020B0604030504040204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Correct Answer: A. 50 bauds</a:t>
            </a:r>
          </a:p>
          <a:p/>
          <a:p>
            <a:r>
              <a:t>Justification:</a:t>
            </a:r>
          </a:p>
          <a:p>
            <a:r>
              <a:t>Baud rate = Bit rate / bits per symbol = 100 kbps / 2 = 50 bauds.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dirty="0">
                <a:solidFill>
                  <a:srgbClr val="FF0000"/>
                </a:solidFill>
              </a:rPr>
              <a:t>DC</a:t>
            </a:r>
            <a:r>
              <a:rPr lang="en-US" spc="-35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spc="-30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spc="-25" dirty="0"/>
              <a:t> </a:t>
            </a:r>
            <a:r>
              <a:rPr lang="en-US" dirty="0"/>
              <a:t>when</a:t>
            </a:r>
            <a:r>
              <a:rPr lang="en-US" spc="-2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spc="-10" dirty="0"/>
              <a:t>voltage </a:t>
            </a:r>
            <a:r>
              <a:rPr lang="en-US" dirty="0"/>
              <a:t>level</a:t>
            </a:r>
            <a:r>
              <a:rPr lang="en-US" spc="-45" dirty="0"/>
              <a:t> </a:t>
            </a:r>
            <a:r>
              <a:rPr lang="en-US" dirty="0"/>
              <a:t>remains</a:t>
            </a:r>
            <a:r>
              <a:rPr lang="en-US" spc="-65" dirty="0"/>
              <a:t> </a:t>
            </a:r>
            <a:r>
              <a:rPr lang="en-US" dirty="0"/>
              <a:t>constant</a:t>
            </a:r>
            <a:r>
              <a:rPr lang="en-US" spc="-45" dirty="0"/>
              <a:t> </a:t>
            </a:r>
            <a:r>
              <a:rPr lang="en-US" dirty="0"/>
              <a:t>for</a:t>
            </a:r>
            <a:r>
              <a:rPr lang="en-US" spc="-55" dirty="0"/>
              <a:t> </a:t>
            </a:r>
            <a:r>
              <a:rPr lang="en-US" dirty="0"/>
              <a:t>long</a:t>
            </a:r>
            <a:r>
              <a:rPr lang="en-US" spc="-40" dirty="0"/>
              <a:t> </a:t>
            </a:r>
            <a:r>
              <a:rPr lang="en-US" spc="-10" dirty="0"/>
              <a:t>periods </a:t>
            </a:r>
            <a:r>
              <a:rPr lang="en-US" dirty="0"/>
              <a:t>of</a:t>
            </a:r>
            <a:r>
              <a:rPr lang="en-US" spc="-50" dirty="0"/>
              <a:t> </a:t>
            </a:r>
            <a:r>
              <a:rPr lang="en-US" dirty="0"/>
              <a:t>time,</a:t>
            </a:r>
            <a:r>
              <a:rPr lang="en-US" spc="-35" dirty="0"/>
              <a:t> </a:t>
            </a:r>
            <a:r>
              <a:rPr lang="en-US" dirty="0"/>
              <a:t>there</a:t>
            </a:r>
            <a:r>
              <a:rPr lang="en-US" spc="-40" dirty="0"/>
              <a:t> </a:t>
            </a:r>
            <a:r>
              <a:rPr lang="en-US" dirty="0"/>
              <a:t>is</a:t>
            </a:r>
            <a:r>
              <a:rPr lang="en-US" spc="-60" dirty="0"/>
              <a:t> </a:t>
            </a:r>
            <a:r>
              <a:rPr lang="en-US" dirty="0"/>
              <a:t>an</a:t>
            </a:r>
            <a:r>
              <a:rPr lang="en-US" spc="-45" dirty="0"/>
              <a:t> </a:t>
            </a:r>
            <a:r>
              <a:rPr lang="en-US" dirty="0"/>
              <a:t>increase</a:t>
            </a:r>
            <a:r>
              <a:rPr lang="en-US" spc="-55" dirty="0"/>
              <a:t> </a:t>
            </a:r>
            <a:r>
              <a:rPr lang="en-US" dirty="0"/>
              <a:t>in</a:t>
            </a:r>
            <a:r>
              <a:rPr lang="en-US" spc="-45" dirty="0"/>
              <a:t> </a:t>
            </a:r>
            <a:r>
              <a:rPr lang="en-US" dirty="0"/>
              <a:t>the</a:t>
            </a:r>
            <a:r>
              <a:rPr lang="en-US" spc="-45" dirty="0"/>
              <a:t> </a:t>
            </a:r>
            <a:r>
              <a:rPr lang="en-US" spc="-25" dirty="0"/>
              <a:t>low </a:t>
            </a:r>
            <a:r>
              <a:rPr lang="en-US" dirty="0"/>
              <a:t>frequencies</a:t>
            </a:r>
            <a:r>
              <a:rPr lang="en-US" spc="-70" dirty="0"/>
              <a:t> </a:t>
            </a:r>
            <a:r>
              <a:rPr lang="en-US" dirty="0"/>
              <a:t>of</a:t>
            </a:r>
            <a:r>
              <a:rPr lang="en-US" spc="-3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dirty="0"/>
              <a:t>signal.</a:t>
            </a:r>
            <a:r>
              <a:rPr lang="en-US" spc="-35" dirty="0"/>
              <a:t> </a:t>
            </a:r>
            <a:r>
              <a:rPr lang="en-US" dirty="0"/>
              <a:t>Most</a:t>
            </a:r>
            <a:r>
              <a:rPr lang="en-US" spc="-30" dirty="0"/>
              <a:t> </a:t>
            </a:r>
            <a:r>
              <a:rPr lang="en-US" spc="-10" dirty="0"/>
              <a:t>channels </a:t>
            </a:r>
            <a:r>
              <a:rPr lang="en-US" dirty="0"/>
              <a:t>are</a:t>
            </a:r>
            <a:r>
              <a:rPr lang="en-US" spc="-70" dirty="0"/>
              <a:t> </a:t>
            </a:r>
            <a:r>
              <a:rPr lang="en-US" dirty="0"/>
              <a:t>bandpass</a:t>
            </a:r>
            <a:r>
              <a:rPr lang="en-US" spc="-65" dirty="0"/>
              <a:t> </a:t>
            </a:r>
            <a:r>
              <a:rPr lang="en-US" dirty="0"/>
              <a:t>and</a:t>
            </a:r>
            <a:r>
              <a:rPr lang="en-US" spc="-45" dirty="0"/>
              <a:t> </a:t>
            </a:r>
            <a:r>
              <a:rPr lang="en-US" dirty="0"/>
              <a:t>may</a:t>
            </a:r>
            <a:r>
              <a:rPr lang="en-US" spc="-55" dirty="0"/>
              <a:t> </a:t>
            </a:r>
            <a:r>
              <a:rPr lang="en-US" dirty="0"/>
              <a:t>not</a:t>
            </a:r>
            <a:r>
              <a:rPr lang="en-US" spc="-40" dirty="0"/>
              <a:t> </a:t>
            </a:r>
            <a:r>
              <a:rPr lang="en-US" dirty="0"/>
              <a:t>support</a:t>
            </a:r>
            <a:r>
              <a:rPr lang="en-US" spc="-50" dirty="0"/>
              <a:t> </a:t>
            </a:r>
            <a:r>
              <a:rPr lang="en-US" spc="-25" dirty="0"/>
              <a:t>the </a:t>
            </a:r>
            <a:r>
              <a:rPr lang="en-US" dirty="0"/>
              <a:t>low</a:t>
            </a:r>
            <a:r>
              <a:rPr lang="en-US" spc="-90" dirty="0"/>
              <a:t> </a:t>
            </a:r>
            <a:r>
              <a:rPr lang="en-US" spc="-10" dirty="0"/>
              <a:t>frequencies.</a:t>
            </a:r>
            <a:endParaRPr lang="en-US" spc="-10" dirty="0"/>
          </a:p>
          <a:p>
            <a:pPr marL="355600" marR="37719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dirty="0"/>
              <a:t>This</a:t>
            </a:r>
            <a:r>
              <a:rPr lang="en-US" spc="-55" dirty="0"/>
              <a:t> </a:t>
            </a:r>
            <a:r>
              <a:rPr lang="en-US" dirty="0"/>
              <a:t>will</a:t>
            </a:r>
            <a:r>
              <a:rPr lang="en-US" spc="-55" dirty="0"/>
              <a:t> </a:t>
            </a:r>
            <a:r>
              <a:rPr lang="en-US" dirty="0"/>
              <a:t>require</a:t>
            </a:r>
            <a:r>
              <a:rPr lang="en-US" spc="-55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dirty="0"/>
              <a:t>removal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55" dirty="0"/>
              <a:t> </a:t>
            </a:r>
            <a:r>
              <a:rPr lang="en-US" dirty="0"/>
              <a:t>the</a:t>
            </a:r>
            <a:r>
              <a:rPr lang="en-US" spc="-45" dirty="0"/>
              <a:t> </a:t>
            </a:r>
            <a:r>
              <a:rPr lang="en-US" spc="-35" dirty="0"/>
              <a:t>dc </a:t>
            </a:r>
            <a:r>
              <a:rPr lang="en-US" dirty="0"/>
              <a:t>component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35" dirty="0"/>
              <a:t> </a:t>
            </a:r>
            <a:r>
              <a:rPr lang="en-US" dirty="0"/>
              <a:t>a</a:t>
            </a:r>
            <a:r>
              <a:rPr lang="en-US" spc="-45" dirty="0"/>
              <a:t> </a:t>
            </a:r>
            <a:r>
              <a:rPr lang="en-US" dirty="0"/>
              <a:t>transmitted</a:t>
            </a:r>
            <a:r>
              <a:rPr lang="en-US" spc="-25" dirty="0"/>
              <a:t> </a:t>
            </a:r>
            <a:r>
              <a:rPr lang="en-US" spc="-10" dirty="0"/>
              <a:t>signal.</a:t>
            </a:r>
            <a:endParaRPr lang="en-US" spc="-1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dirty="0">
                <a:solidFill>
                  <a:srgbClr val="FF0000"/>
                </a:solidFill>
              </a:rPr>
              <a:t>DC</a:t>
            </a:r>
            <a:r>
              <a:rPr lang="en-US" spc="-35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components</a:t>
            </a:r>
            <a:r>
              <a:rPr lang="en-US" spc="-30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spc="-25" dirty="0"/>
              <a:t> </a:t>
            </a:r>
            <a:r>
              <a:rPr lang="en-US" dirty="0"/>
              <a:t>when</a:t>
            </a:r>
            <a:r>
              <a:rPr lang="en-US" spc="-2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spc="-10" dirty="0"/>
              <a:t>voltage </a:t>
            </a:r>
            <a:r>
              <a:rPr lang="en-US" dirty="0"/>
              <a:t>level</a:t>
            </a:r>
            <a:r>
              <a:rPr lang="en-US" spc="-45" dirty="0"/>
              <a:t> </a:t>
            </a:r>
            <a:r>
              <a:rPr lang="en-US" dirty="0"/>
              <a:t>remains</a:t>
            </a:r>
            <a:r>
              <a:rPr lang="en-US" spc="-65" dirty="0"/>
              <a:t> </a:t>
            </a:r>
            <a:r>
              <a:rPr lang="en-US" dirty="0"/>
              <a:t>constant</a:t>
            </a:r>
            <a:r>
              <a:rPr lang="en-US" spc="-45" dirty="0"/>
              <a:t> </a:t>
            </a:r>
            <a:r>
              <a:rPr lang="en-US" dirty="0"/>
              <a:t>for</a:t>
            </a:r>
            <a:r>
              <a:rPr lang="en-US" spc="-55" dirty="0"/>
              <a:t> </a:t>
            </a:r>
            <a:r>
              <a:rPr lang="en-US" dirty="0"/>
              <a:t>long</a:t>
            </a:r>
            <a:r>
              <a:rPr lang="en-US" spc="-40" dirty="0"/>
              <a:t> </a:t>
            </a:r>
            <a:r>
              <a:rPr lang="en-US" spc="-10" dirty="0"/>
              <a:t>periods </a:t>
            </a:r>
            <a:r>
              <a:rPr lang="en-US" dirty="0"/>
              <a:t>of</a:t>
            </a:r>
            <a:r>
              <a:rPr lang="en-US" spc="-50" dirty="0"/>
              <a:t> </a:t>
            </a:r>
            <a:r>
              <a:rPr lang="en-US" dirty="0"/>
              <a:t>time,</a:t>
            </a:r>
            <a:r>
              <a:rPr lang="en-US" spc="-35" dirty="0"/>
              <a:t> </a:t>
            </a:r>
            <a:r>
              <a:rPr lang="en-US" dirty="0"/>
              <a:t>there</a:t>
            </a:r>
            <a:r>
              <a:rPr lang="en-US" spc="-40" dirty="0"/>
              <a:t> </a:t>
            </a:r>
            <a:r>
              <a:rPr lang="en-US" dirty="0"/>
              <a:t>is</a:t>
            </a:r>
            <a:r>
              <a:rPr lang="en-US" spc="-60" dirty="0"/>
              <a:t> </a:t>
            </a:r>
            <a:r>
              <a:rPr lang="en-US" dirty="0"/>
              <a:t>an</a:t>
            </a:r>
            <a:r>
              <a:rPr lang="en-US" spc="-45" dirty="0"/>
              <a:t> </a:t>
            </a:r>
            <a:r>
              <a:rPr lang="en-US" dirty="0"/>
              <a:t>increase</a:t>
            </a:r>
            <a:r>
              <a:rPr lang="en-US" spc="-55" dirty="0"/>
              <a:t> </a:t>
            </a:r>
            <a:r>
              <a:rPr lang="en-US" dirty="0"/>
              <a:t>in</a:t>
            </a:r>
            <a:r>
              <a:rPr lang="en-US" spc="-45" dirty="0"/>
              <a:t> </a:t>
            </a:r>
            <a:r>
              <a:rPr lang="en-US" dirty="0"/>
              <a:t>the</a:t>
            </a:r>
            <a:r>
              <a:rPr lang="en-US" spc="-45" dirty="0"/>
              <a:t> </a:t>
            </a:r>
            <a:r>
              <a:rPr lang="en-US" spc="-25" dirty="0"/>
              <a:t>low </a:t>
            </a:r>
            <a:r>
              <a:rPr lang="en-US" dirty="0"/>
              <a:t>frequencies</a:t>
            </a:r>
            <a:r>
              <a:rPr lang="en-US" spc="-70" dirty="0"/>
              <a:t> </a:t>
            </a:r>
            <a:r>
              <a:rPr lang="en-US" dirty="0"/>
              <a:t>of</a:t>
            </a:r>
            <a:r>
              <a:rPr lang="en-US" spc="-30" dirty="0"/>
              <a:t> </a:t>
            </a:r>
            <a:r>
              <a:rPr lang="en-US" dirty="0"/>
              <a:t>the</a:t>
            </a:r>
            <a:r>
              <a:rPr lang="en-US" spc="-35" dirty="0"/>
              <a:t> </a:t>
            </a:r>
            <a:r>
              <a:rPr lang="en-US" dirty="0"/>
              <a:t>signal.</a:t>
            </a:r>
            <a:r>
              <a:rPr lang="en-US" spc="-35" dirty="0"/>
              <a:t> </a:t>
            </a:r>
            <a:r>
              <a:rPr lang="en-US" dirty="0"/>
              <a:t>Most</a:t>
            </a:r>
            <a:r>
              <a:rPr lang="en-US" spc="-30" dirty="0"/>
              <a:t> </a:t>
            </a:r>
            <a:r>
              <a:rPr lang="en-US" spc="-10" dirty="0"/>
              <a:t>channels </a:t>
            </a:r>
            <a:r>
              <a:rPr lang="en-US" dirty="0"/>
              <a:t>are</a:t>
            </a:r>
            <a:r>
              <a:rPr lang="en-US" spc="-70" dirty="0"/>
              <a:t> </a:t>
            </a:r>
            <a:r>
              <a:rPr lang="en-US" dirty="0"/>
              <a:t>bandpass</a:t>
            </a:r>
            <a:r>
              <a:rPr lang="en-US" spc="-65" dirty="0"/>
              <a:t> </a:t>
            </a:r>
            <a:r>
              <a:rPr lang="en-US" dirty="0"/>
              <a:t>and</a:t>
            </a:r>
            <a:r>
              <a:rPr lang="en-US" spc="-45" dirty="0"/>
              <a:t> </a:t>
            </a:r>
            <a:r>
              <a:rPr lang="en-US" dirty="0"/>
              <a:t>may</a:t>
            </a:r>
            <a:r>
              <a:rPr lang="en-US" spc="-55" dirty="0"/>
              <a:t> </a:t>
            </a:r>
            <a:r>
              <a:rPr lang="en-US" dirty="0"/>
              <a:t>not</a:t>
            </a:r>
            <a:r>
              <a:rPr lang="en-US" spc="-40" dirty="0"/>
              <a:t> </a:t>
            </a:r>
            <a:r>
              <a:rPr lang="en-US" dirty="0"/>
              <a:t>support</a:t>
            </a:r>
            <a:r>
              <a:rPr lang="en-US" spc="-50" dirty="0"/>
              <a:t> </a:t>
            </a:r>
            <a:r>
              <a:rPr lang="en-US" spc="-25" dirty="0"/>
              <a:t>the </a:t>
            </a:r>
            <a:r>
              <a:rPr lang="en-US" dirty="0"/>
              <a:t>low</a:t>
            </a:r>
            <a:r>
              <a:rPr lang="en-US" spc="-90" dirty="0"/>
              <a:t> </a:t>
            </a:r>
            <a:r>
              <a:rPr lang="en-US" spc="-10" dirty="0"/>
              <a:t>frequencies.</a:t>
            </a:r>
            <a:endParaRPr lang="en-US" spc="-10" dirty="0"/>
          </a:p>
          <a:p>
            <a:pPr marL="355600" marR="37719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dirty="0"/>
              <a:t>This</a:t>
            </a:r>
            <a:r>
              <a:rPr lang="en-US" spc="-55" dirty="0"/>
              <a:t> </a:t>
            </a:r>
            <a:r>
              <a:rPr lang="en-US" dirty="0"/>
              <a:t>will</a:t>
            </a:r>
            <a:r>
              <a:rPr lang="en-US" spc="-55" dirty="0"/>
              <a:t> </a:t>
            </a:r>
            <a:r>
              <a:rPr lang="en-US" dirty="0"/>
              <a:t>require</a:t>
            </a:r>
            <a:r>
              <a:rPr lang="en-US" spc="-55" dirty="0"/>
              <a:t> </a:t>
            </a:r>
            <a:r>
              <a:rPr lang="en-US" dirty="0"/>
              <a:t>the</a:t>
            </a:r>
            <a:r>
              <a:rPr lang="en-US" spc="-55" dirty="0"/>
              <a:t> </a:t>
            </a:r>
            <a:r>
              <a:rPr lang="en-US" dirty="0"/>
              <a:t>removal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55" dirty="0"/>
              <a:t> </a:t>
            </a:r>
            <a:r>
              <a:rPr lang="en-US" dirty="0"/>
              <a:t>the</a:t>
            </a:r>
            <a:r>
              <a:rPr lang="en-US" spc="-45" dirty="0"/>
              <a:t> </a:t>
            </a:r>
            <a:r>
              <a:rPr lang="en-US" spc="-35" dirty="0"/>
              <a:t>dc </a:t>
            </a:r>
            <a:r>
              <a:rPr lang="en-US" dirty="0"/>
              <a:t>component</a:t>
            </a:r>
            <a:r>
              <a:rPr lang="en-US" spc="-60" dirty="0"/>
              <a:t> </a:t>
            </a:r>
            <a:r>
              <a:rPr lang="en-US" dirty="0"/>
              <a:t>of</a:t>
            </a:r>
            <a:r>
              <a:rPr lang="en-US" spc="-35" dirty="0"/>
              <a:t> </a:t>
            </a:r>
            <a:r>
              <a:rPr lang="en-US" dirty="0"/>
              <a:t>a</a:t>
            </a:r>
            <a:r>
              <a:rPr lang="en-US" spc="-45" dirty="0"/>
              <a:t> </a:t>
            </a:r>
            <a:r>
              <a:rPr lang="en-US" dirty="0"/>
              <a:t>transmitted</a:t>
            </a:r>
            <a:r>
              <a:rPr lang="en-US" spc="-25" dirty="0"/>
              <a:t> </a:t>
            </a:r>
            <a:r>
              <a:rPr lang="en-US" spc="-10" dirty="0"/>
              <a:t>signal.</a:t>
            </a:r>
            <a:endParaRPr lang="en-US" spc="-1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>
                <a:latin typeface="Tahoma" panose="020B0604030504040204"/>
                <a:cs typeface="Tahoma" panose="020B0604030504040204"/>
              </a:rPr>
              <a:t>is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means</a:t>
            </a:r>
            <a:r>
              <a:rPr lang="en-US" sz="1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that</a:t>
            </a:r>
            <a:r>
              <a:rPr lang="en-US" sz="1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signal</a:t>
            </a:r>
            <a:r>
              <a:rPr lang="en-US" sz="1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cannot</a:t>
            </a:r>
            <a:r>
              <a:rPr lang="en-US" sz="1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35" dirty="0">
                <a:latin typeface="Tahoma" panose="020B0604030504040204"/>
                <a:cs typeface="Tahoma" panose="020B0604030504040204"/>
              </a:rPr>
              <a:t>be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corrupted,</a:t>
            </a:r>
            <a:r>
              <a:rPr lang="en-US" sz="1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it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is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stronger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than</a:t>
            </a:r>
            <a:r>
              <a:rPr lang="en-US" sz="1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error detection.</a:t>
            </a:r>
            <a:endParaRPr lang="en-US" sz="1200" dirty="0">
              <a:latin typeface="Tahoma" panose="020B0604030504040204"/>
              <a:cs typeface="Tahoma" panose="020B0604030504040204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200" b="1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1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NRZ-L</a:t>
            </a:r>
            <a:r>
              <a:rPr lang="en-US" sz="12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level</a:t>
            </a:r>
            <a:r>
              <a:rPr lang="en-US"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10" dirty="0">
                <a:latin typeface="Arial" panose="020B0604020202020204"/>
                <a:cs typeface="Arial" panose="020B0604020202020204"/>
              </a:rPr>
              <a:t>voltage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determines</a:t>
            </a:r>
            <a:r>
              <a:rPr lang="en-US" sz="1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value</a:t>
            </a:r>
            <a:r>
              <a:rPr lang="en-US"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20" dirty="0">
                <a:latin typeface="Arial" panose="020B0604020202020204"/>
                <a:cs typeface="Arial" panose="020B0604020202020204"/>
              </a:rPr>
              <a:t>bit.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  <a:p>
            <a:pPr marL="875030" marR="870585" algn="ctr">
              <a:lnSpc>
                <a:spcPct val="100000"/>
              </a:lnSpc>
            </a:pPr>
            <a:r>
              <a:rPr lang="en-US" sz="1200" b="1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1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NRZ-I</a:t>
            </a:r>
            <a:r>
              <a:rPr lang="en-US"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10" dirty="0">
                <a:latin typeface="Arial" panose="020B0604020202020204"/>
                <a:cs typeface="Arial" panose="020B0604020202020204"/>
              </a:rPr>
              <a:t>inversion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or</a:t>
            </a:r>
            <a:r>
              <a:rPr lang="en-US" sz="1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lack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1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10" dirty="0">
                <a:latin typeface="Arial" panose="020B0604020202020204"/>
                <a:cs typeface="Arial" panose="020B0604020202020204"/>
              </a:rPr>
              <a:t>inversion</a:t>
            </a:r>
            <a:endParaRPr lang="en-US" sz="120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200" b="1" dirty="0">
                <a:latin typeface="Arial" panose="020B0604020202020204"/>
                <a:cs typeface="Arial" panose="020B0604020202020204"/>
              </a:rPr>
              <a:t>determines</a:t>
            </a:r>
            <a:r>
              <a:rPr lang="en-US" sz="1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value</a:t>
            </a:r>
            <a:r>
              <a:rPr lang="en-US" sz="1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1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1200" b="1" spc="-20" dirty="0">
                <a:latin typeface="Arial" panose="020B0604020202020204"/>
                <a:cs typeface="Arial" panose="020B0604020202020204"/>
              </a:rPr>
              <a:t>bit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1A03F-C055-4798-A07A-548103D10FC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Correct Answer: C. Manchester</a:t>
            </a:r>
          </a:p>
          <a:p/>
          <a:p>
            <a:r>
              <a:t>Justification:</a:t>
            </a:r>
          </a:p>
          <a:p>
            <a:r>
              <a:t>Manchester coding has a transition in the middle of every bit: high-to-low for '1', low-to-high for '0'. It's a combo of NRZ-L and RZ. Great for sync, bad for bandwidth!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641045"/>
            <a:ext cx="72898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2011502"/>
            <a:ext cx="7569200" cy="402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994" y="2635376"/>
            <a:ext cx="3648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b="1" spc="-4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Transmission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403352"/>
            <a:ext cx="516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4.2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000" b="1" i="1" spc="-4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versus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b="1" i="1" spc="-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element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47800" y="1295336"/>
            <a:ext cx="6105525" cy="4868617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Data</a:t>
            </a:r>
            <a:r>
              <a:rPr sz="4400" spc="-10" dirty="0"/>
              <a:t> </a:t>
            </a:r>
            <a:r>
              <a:rPr sz="4400" dirty="0"/>
              <a:t>rate</a:t>
            </a:r>
            <a:r>
              <a:rPr sz="4400" spc="-5" dirty="0"/>
              <a:t> </a:t>
            </a:r>
            <a:r>
              <a:rPr sz="4400" dirty="0"/>
              <a:t>and Baud</a:t>
            </a:r>
            <a:r>
              <a:rPr sz="4400" spc="-15" dirty="0"/>
              <a:t> </a:t>
            </a:r>
            <a:r>
              <a:rPr sz="4400" spc="-20" dirty="0"/>
              <a:t>rate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370445" cy="44890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99235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baud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or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rate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can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be </a:t>
            </a:r>
            <a:r>
              <a:rPr sz="3200" dirty="0">
                <a:latin typeface="Tahoma" panose="020B0604030504040204"/>
                <a:cs typeface="Tahoma" panose="020B0604030504040204"/>
              </a:rPr>
              <a:t>expressed</a:t>
            </a:r>
            <a:r>
              <a:rPr sz="3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as: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1871980" marR="1623060" algn="ctr">
              <a:lnSpc>
                <a:spcPts val="4610"/>
              </a:lnSpc>
              <a:spcBef>
                <a:spcPts val="28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S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=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x</a:t>
            </a:r>
            <a:r>
              <a:rPr sz="3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N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x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1/r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bauds </a:t>
            </a:r>
            <a:r>
              <a:rPr sz="3200" dirty="0">
                <a:latin typeface="Tahoma" panose="020B0604030504040204"/>
                <a:cs typeface="Tahoma" panose="020B0604030504040204"/>
              </a:rPr>
              <a:t>where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N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data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rate</a:t>
            </a:r>
            <a:endParaRPr lang="en-US" sz="3200" spc="-20" dirty="0">
              <a:latin typeface="Tahoma" panose="020B0604030504040204"/>
              <a:cs typeface="Tahoma" panose="020B0604030504040204"/>
            </a:endParaRPr>
          </a:p>
          <a:p>
            <a:pPr marL="1871980" marR="1623060" algn="ctr">
              <a:lnSpc>
                <a:spcPts val="4610"/>
              </a:lnSpc>
              <a:spcBef>
                <a:spcPts val="280"/>
              </a:spcBef>
            </a:pPr>
            <a:endParaRPr sz="3200" dirty="0">
              <a:latin typeface="Tahoma" panose="020B0604030504040204"/>
              <a:cs typeface="Tahoma" panose="020B0604030504040204"/>
            </a:endParaRPr>
          </a:p>
          <a:p>
            <a:pPr marL="243205" algn="ctr">
              <a:lnSpc>
                <a:spcPct val="100000"/>
              </a:lnSpc>
              <a:spcBef>
                <a:spcPts val="485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c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case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factor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(worst,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best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&amp;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avg.)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240665"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 panose="020B0604030504040204"/>
                <a:cs typeface="Tahoma" panose="020B0604030504040204"/>
              </a:rPr>
              <a:t>r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ratio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between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data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element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&amp;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587375" algn="ctr">
              <a:lnSpc>
                <a:spcPct val="100000"/>
              </a:lnSpc>
            </a:pP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element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340" y="1164081"/>
            <a:ext cx="8530590" cy="337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i="1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b="1" i="1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carrying</a:t>
            </a:r>
            <a:r>
              <a:rPr sz="2800" b="1" i="1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b="1" i="1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800" b="1" i="1" spc="4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b="1" i="1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4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800" b="1" i="1" spc="4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encoded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800" b="1" i="1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b="1" i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element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800" b="1" i="1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800" b="1" i="1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1).</a:t>
            </a:r>
            <a:r>
              <a:rPr sz="2800" b="1" i="1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800" b="1" i="1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kbps, what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 average</a:t>
            </a: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baud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800" b="1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1?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6985">
              <a:lnSpc>
                <a:spcPts val="3360"/>
              </a:lnSpc>
              <a:spcBef>
                <a:spcPts val="305"/>
              </a:spcBef>
            </a:pP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We</a:t>
            </a:r>
            <a:r>
              <a:rPr sz="2950" b="1" i="1" spc="-17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20" dirty="0">
                <a:latin typeface="SimSun-ExtB" panose="02010609060101010101" charset="-122"/>
                <a:cs typeface="SimSun-ExtB" panose="02010609060101010101" charset="-122"/>
              </a:rPr>
              <a:t>assume</a:t>
            </a:r>
            <a:r>
              <a:rPr sz="2950" b="1" i="1" spc="-15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that</a:t>
            </a:r>
            <a:r>
              <a:rPr sz="2950" b="1" i="1" spc="-17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b="1" i="1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30" dirty="0">
                <a:latin typeface="SimSun-ExtB" panose="02010609060101010101" charset="-122"/>
                <a:cs typeface="SimSun-ExtB" panose="02010609060101010101" charset="-122"/>
              </a:rPr>
              <a:t>average</a:t>
            </a:r>
            <a:r>
              <a:rPr sz="2950" b="1" i="1" spc="-15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value</a:t>
            </a:r>
            <a:r>
              <a:rPr sz="2950" b="1" i="1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of</a:t>
            </a:r>
            <a:r>
              <a:rPr sz="2950" b="1" i="1" spc="-17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c</a:t>
            </a:r>
            <a:r>
              <a:rPr sz="2950" b="1" i="1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is</a:t>
            </a:r>
            <a:r>
              <a:rPr sz="2950" b="1" i="1" spc="-17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1/2</a:t>
            </a:r>
            <a:r>
              <a:rPr sz="2950" b="1" i="1" spc="-16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50" dirty="0">
                <a:latin typeface="SimSun-ExtB" panose="02010609060101010101" charset="-122"/>
                <a:cs typeface="SimSun-ExtB" panose="02010609060101010101" charset="-122"/>
              </a:rPr>
              <a:t>.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b="1" i="1" spc="-32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baud</a:t>
            </a:r>
            <a:r>
              <a:rPr sz="2950" b="1" i="1" spc="-31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rate</a:t>
            </a:r>
            <a:r>
              <a:rPr sz="2950" b="1" i="1" spc="-30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is</a:t>
            </a:r>
            <a:r>
              <a:rPr sz="2950" b="1" i="1" spc="-30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20" dirty="0">
                <a:latin typeface="SimSun-ExtB" panose="02010609060101010101" charset="-122"/>
                <a:cs typeface="SimSun-ExtB" panose="02010609060101010101" charset="-122"/>
              </a:rPr>
              <a:t>then</a:t>
            </a:r>
            <a:endParaRPr sz="2950">
              <a:latin typeface="SimSun-ExtB" panose="02010609060101010101" charset="-122"/>
              <a:cs typeface="SimSun-ExtB" panose="02010609060101010101" charset="-122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8100" y="4743450"/>
            <a:ext cx="6750050" cy="854710"/>
            <a:chOff x="1308100" y="4743450"/>
            <a:chExt cx="6750050" cy="85471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5250" y="4814470"/>
              <a:ext cx="6635750" cy="7259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08100" y="4743449"/>
              <a:ext cx="6750050" cy="854710"/>
            </a:xfrm>
            <a:custGeom>
              <a:avLst/>
              <a:gdLst/>
              <a:ahLst/>
              <a:cxnLst/>
              <a:rect l="l" t="t" r="r" b="b"/>
              <a:pathLst>
                <a:path w="6750050" h="854710">
                  <a:moveTo>
                    <a:pt x="670433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797560"/>
                  </a:lnTo>
                  <a:lnTo>
                    <a:pt x="45720" y="808990"/>
                  </a:lnTo>
                  <a:lnTo>
                    <a:pt x="6704330" y="808990"/>
                  </a:lnTo>
                  <a:lnTo>
                    <a:pt x="6704330" y="797560"/>
                  </a:lnTo>
                  <a:lnTo>
                    <a:pt x="57150" y="797560"/>
                  </a:lnTo>
                  <a:lnTo>
                    <a:pt x="57150" y="57150"/>
                  </a:lnTo>
                  <a:lnTo>
                    <a:pt x="6692900" y="57150"/>
                  </a:lnTo>
                  <a:lnTo>
                    <a:pt x="6692900" y="796925"/>
                  </a:lnTo>
                  <a:lnTo>
                    <a:pt x="6704330" y="796925"/>
                  </a:lnTo>
                  <a:lnTo>
                    <a:pt x="6704330" y="57150"/>
                  </a:lnTo>
                  <a:lnTo>
                    <a:pt x="6704330" y="45720"/>
                  </a:lnTo>
                  <a:close/>
                </a:path>
                <a:path w="6750050" h="854710">
                  <a:moveTo>
                    <a:pt x="67500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20420"/>
                  </a:lnTo>
                  <a:lnTo>
                    <a:pt x="0" y="854710"/>
                  </a:lnTo>
                  <a:lnTo>
                    <a:pt x="6750050" y="854710"/>
                  </a:lnTo>
                  <a:lnTo>
                    <a:pt x="6750050" y="820420"/>
                  </a:lnTo>
                  <a:lnTo>
                    <a:pt x="34290" y="820420"/>
                  </a:lnTo>
                  <a:lnTo>
                    <a:pt x="34290" y="34290"/>
                  </a:lnTo>
                  <a:lnTo>
                    <a:pt x="6715760" y="34290"/>
                  </a:lnTo>
                  <a:lnTo>
                    <a:pt x="6715760" y="819785"/>
                  </a:lnTo>
                  <a:lnTo>
                    <a:pt x="6750050" y="819785"/>
                  </a:lnTo>
                  <a:lnTo>
                    <a:pt x="6750050" y="34290"/>
                  </a:lnTo>
                  <a:lnTo>
                    <a:pt x="675005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3200" b="1" i="1" spc="-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4.1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438400"/>
            <a:ext cx="80473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Considerations</a:t>
            </a:r>
            <a:r>
              <a:rPr sz="3600" spc="-50" dirty="0"/>
              <a:t> </a:t>
            </a:r>
            <a:r>
              <a:rPr sz="3600" dirty="0"/>
              <a:t>for</a:t>
            </a:r>
            <a:r>
              <a:rPr sz="3600" spc="-45" dirty="0"/>
              <a:t> </a:t>
            </a:r>
            <a:r>
              <a:rPr sz="3600" dirty="0"/>
              <a:t>choosing</a:t>
            </a:r>
            <a:r>
              <a:rPr sz="3600" spc="-30" dirty="0"/>
              <a:t> </a:t>
            </a:r>
            <a:r>
              <a:rPr sz="3600" dirty="0"/>
              <a:t>a</a:t>
            </a:r>
            <a:r>
              <a:rPr sz="3600" spc="-40" dirty="0"/>
              <a:t> </a:t>
            </a:r>
            <a:r>
              <a:rPr sz="3600" spc="-20" dirty="0"/>
              <a:t>good </a:t>
            </a:r>
            <a:r>
              <a:rPr sz="3600" dirty="0"/>
              <a:t>signal</a:t>
            </a:r>
            <a:r>
              <a:rPr sz="3600" spc="-80" dirty="0"/>
              <a:t> </a:t>
            </a:r>
            <a:r>
              <a:rPr sz="3600" dirty="0"/>
              <a:t>element</a:t>
            </a:r>
            <a:r>
              <a:rPr sz="3600" spc="-55" dirty="0"/>
              <a:t> </a:t>
            </a:r>
            <a:r>
              <a:rPr sz="3600" dirty="0"/>
              <a:t>referred</a:t>
            </a:r>
            <a:r>
              <a:rPr sz="3600" spc="-65" dirty="0"/>
              <a:t> </a:t>
            </a:r>
            <a:r>
              <a:rPr sz="3600" dirty="0"/>
              <a:t>to</a:t>
            </a:r>
            <a:r>
              <a:rPr sz="3600" spc="-80" dirty="0"/>
              <a:t> </a:t>
            </a:r>
            <a:r>
              <a:rPr sz="3600" dirty="0"/>
              <a:t>as</a:t>
            </a:r>
            <a:r>
              <a:rPr sz="3600" spc="-80" dirty="0"/>
              <a:t> </a:t>
            </a:r>
            <a:r>
              <a:rPr sz="3600" spc="-20" dirty="0"/>
              <a:t>line </a:t>
            </a:r>
            <a:r>
              <a:rPr sz="3600" spc="-10" dirty="0"/>
              <a:t>encoding</a:t>
            </a:r>
            <a:r>
              <a:rPr lang="en-US" sz="3600" spc="-10" dirty="0"/>
              <a:t>.</a:t>
            </a:r>
            <a:endParaRPr sz="3600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Game </a:t>
            </a:r>
            <a:r>
              <a:rPr lang="en-IN" dirty="0"/>
              <a:t>1</a:t>
            </a:r>
            <a:r>
              <a:rPr dirty="0"/>
              <a:t>: Baud Rate Bouncer 🕺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Only legends know the baud beats. Try to be the King of Bauds!</a:t>
            </a:r>
            <a:endParaRPr dirty="0"/>
          </a:p>
          <a:p>
            <a:pPr marL="0" indent="0">
              <a:buNone/>
            </a:pPr>
            <a:r>
              <a:rPr dirty="0"/>
              <a:t>A signal carries 2 bits per symbol at a rate of 100 kbps.</a:t>
            </a:r>
            <a:endParaRPr dirty="0"/>
          </a:p>
          <a:p>
            <a:pPr marL="0" indent="0">
              <a:buNone/>
            </a:pPr>
            <a:r>
              <a:rPr dirty="0"/>
              <a:t>What’s the baud rate?</a:t>
            </a:r>
            <a:endParaRPr dirty="0"/>
          </a:p>
          <a:p>
            <a:r>
              <a:rPr dirty="0"/>
              <a:t>A. 50 bauds</a:t>
            </a:r>
            <a:endParaRPr dirty="0"/>
          </a:p>
          <a:p>
            <a:r>
              <a:rPr dirty="0"/>
              <a:t>B. 200 bauds</a:t>
            </a:r>
            <a:endParaRPr dirty="0"/>
          </a:p>
          <a:p>
            <a:r>
              <a:rPr dirty="0"/>
              <a:t>C. 100 bauds</a:t>
            </a:r>
            <a:endParaRPr dirty="0"/>
          </a:p>
          <a:p>
            <a:r>
              <a:rPr dirty="0"/>
              <a:t>D. 25 bauds</a:t>
            </a:r>
            <a:endParaRPr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540" y="2011502"/>
            <a:ext cx="8379460" cy="35118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dirty="0">
                <a:solidFill>
                  <a:srgbClr val="FF0000"/>
                </a:solidFill>
              </a:rPr>
              <a:t>D</a:t>
            </a:r>
            <a:r>
              <a:rPr dirty="0">
                <a:solidFill>
                  <a:srgbClr val="FF0000"/>
                </a:solidFill>
              </a:rPr>
              <a:t>C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components</a:t>
            </a:r>
            <a:r>
              <a:rPr spc="-30" dirty="0">
                <a:solidFill>
                  <a:srgbClr val="FF0000"/>
                </a:solidFill>
              </a:rPr>
              <a:t> </a:t>
            </a:r>
            <a:endParaRPr lang="en-US" spc="-30" dirty="0">
              <a:solidFill>
                <a:srgbClr val="FF0000"/>
              </a:solidFill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US" spc="-30" dirty="0">
              <a:solidFill>
                <a:srgbClr val="FF0000"/>
              </a:solidFill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dirty="0"/>
              <a:t>W</a:t>
            </a:r>
            <a:r>
              <a:rPr dirty="0"/>
              <a:t>hen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voltage </a:t>
            </a:r>
            <a:r>
              <a:rPr dirty="0"/>
              <a:t>level</a:t>
            </a:r>
            <a:r>
              <a:rPr spc="-45" dirty="0"/>
              <a:t> </a:t>
            </a:r>
            <a:r>
              <a:rPr dirty="0"/>
              <a:t>remains</a:t>
            </a:r>
            <a:r>
              <a:rPr spc="-65" dirty="0"/>
              <a:t> </a:t>
            </a:r>
            <a:r>
              <a:rPr dirty="0"/>
              <a:t>constant</a:t>
            </a:r>
            <a:r>
              <a:rPr spc="-4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long</a:t>
            </a:r>
            <a:r>
              <a:rPr spc="-40" dirty="0"/>
              <a:t> </a:t>
            </a:r>
            <a:r>
              <a:rPr spc="-10" dirty="0"/>
              <a:t>periods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time</a:t>
            </a:r>
            <a:endParaRPr lang="en-US" dirty="0"/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dirty="0"/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dirty="0"/>
              <a:t>T</a:t>
            </a:r>
            <a:r>
              <a:rPr dirty="0"/>
              <a:t>here</a:t>
            </a:r>
            <a:r>
              <a:rPr spc="-4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increase</a:t>
            </a:r>
            <a:r>
              <a:rPr spc="-5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low </a:t>
            </a:r>
            <a:r>
              <a:rPr dirty="0"/>
              <a:t>frequencies</a:t>
            </a:r>
            <a:r>
              <a:rPr spc="-7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signal.</a:t>
            </a:r>
            <a:r>
              <a:rPr spc="-35" dirty="0"/>
              <a:t> </a:t>
            </a:r>
            <a:endParaRPr lang="en-US" spc="-35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540" y="2011502"/>
            <a:ext cx="75692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77190" indent="-343535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require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removal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35" dirty="0"/>
              <a:t>dc </a:t>
            </a:r>
            <a:r>
              <a:rPr dirty="0"/>
              <a:t>component</a:t>
            </a:r>
            <a:r>
              <a:rPr spc="-6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transmitted</a:t>
            </a:r>
            <a:r>
              <a:rPr spc="-25" dirty="0"/>
              <a:t> </a:t>
            </a:r>
            <a:r>
              <a:rPr spc="-10" dirty="0"/>
              <a:t>signal.</a:t>
            </a:r>
            <a:endParaRPr spc="-1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1584" cy="30065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288925" indent="-34226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Self</a:t>
            </a:r>
            <a:r>
              <a:rPr sz="32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synchronization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2889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3200" dirty="0">
              <a:latin typeface="Tahoma" panose="020B0604030504040204"/>
              <a:cs typeface="Tahoma" panose="020B0604030504040204"/>
            </a:endParaRPr>
          </a:p>
          <a:p>
            <a:pPr marL="12065" marR="2889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3200" dirty="0">
              <a:latin typeface="Tahoma" panose="020B0604030504040204"/>
              <a:cs typeface="Tahoma" panose="020B0604030504040204"/>
            </a:endParaRPr>
          </a:p>
          <a:p>
            <a:pPr marL="12065" marR="2889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T</a:t>
            </a:r>
            <a:r>
              <a:rPr sz="3200" dirty="0">
                <a:latin typeface="Tahoma" panose="020B0604030504040204"/>
                <a:cs typeface="Tahoma" panose="020B0604030504040204"/>
              </a:rPr>
              <a:t>he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clocks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at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the 	</a:t>
            </a:r>
            <a:r>
              <a:rPr sz="3200" dirty="0">
                <a:latin typeface="Tahoma" panose="020B0604030504040204"/>
                <a:cs typeface="Tahoma" panose="020B0604030504040204"/>
              </a:rPr>
              <a:t>sender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receiver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must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have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the 	</a:t>
            </a:r>
            <a:r>
              <a:rPr sz="3200" dirty="0">
                <a:latin typeface="Tahoma" panose="020B0604030504040204"/>
                <a:cs typeface="Tahoma" panose="020B0604030504040204"/>
              </a:rPr>
              <a:t>same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bit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interval.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1584" cy="22910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3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Self</a:t>
            </a:r>
            <a:r>
              <a:rPr lang="en-IN" sz="3200" spc="-3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32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synchronization</a:t>
            </a:r>
            <a:endParaRPr lang="en-IN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3200" dirty="0">
                <a:latin typeface="Tahoma" panose="020B0604030504040204"/>
                <a:cs typeface="Tahoma" panose="020B0604030504040204"/>
              </a:rPr>
              <a:t>When </a:t>
            </a:r>
            <a:r>
              <a:rPr sz="3200" dirty="0">
                <a:latin typeface="Tahoma" panose="020B0604030504040204"/>
                <a:cs typeface="Tahoma" panose="020B0604030504040204"/>
              </a:rPr>
              <a:t>receiver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clock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faster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or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slower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it </a:t>
            </a:r>
            <a:endParaRPr lang="en-IN" sz="3200" spc="-25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will</a:t>
            </a:r>
            <a:r>
              <a:rPr sz="3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misinterpret</a:t>
            </a:r>
            <a:r>
              <a:rPr sz="32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incoming</a:t>
            </a:r>
            <a:r>
              <a:rPr sz="32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bit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stream.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91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4.3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000" b="1" i="1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synchronization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387" y="1600136"/>
            <a:ext cx="6627749" cy="4216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-59295"/>
            <a:ext cx="9156700" cy="1384300"/>
            <a:chOff x="-6350" y="-6350"/>
            <a:chExt cx="9156700" cy="1384300"/>
          </a:xfrm>
          <a:solidFill>
            <a:schemeClr val="bg1"/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  <a:grpFill/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  <a:grpFill/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323088"/>
              <a:ext cx="2795016" cy="659892"/>
            </a:xfrm>
            <a:prstGeom prst="rect">
              <a:avLst/>
            </a:prstGeom>
            <a:grpFill/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34055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8272" y="323088"/>
              <a:ext cx="949451" cy="659892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8228" y="323088"/>
              <a:ext cx="743712" cy="659892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2444" y="323088"/>
              <a:ext cx="4226052" cy="659892"/>
            </a:xfrm>
            <a:prstGeom prst="rect">
              <a:avLst/>
            </a:prstGeom>
            <a:grpFill/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7193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b="1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4-</a:t>
            </a:r>
            <a:r>
              <a:rPr sz="3200" b="1" spc="-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1</a:t>
            </a:r>
            <a:r>
              <a:rPr sz="3200" b="1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	DIGITAL-</a:t>
            </a:r>
            <a:r>
              <a:rPr sz="3200" b="1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TO-</a:t>
            </a:r>
            <a:r>
              <a:rPr sz="3200" b="1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DIGITAL</a:t>
            </a:r>
            <a:r>
              <a:rPr sz="3200" b="1" spc="-1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CONVERSION</a:t>
            </a:r>
            <a:endParaRPr sz="320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50174" y="1224548"/>
            <a:ext cx="7531734" cy="24025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1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2545">
              <a:lnSpc>
                <a:spcPct val="100000"/>
              </a:lnSpc>
            </a:pPr>
            <a:r>
              <a:rPr sz="2800" b="1" i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Topics</a:t>
            </a:r>
            <a:r>
              <a:rPr sz="2800" b="1" i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discussed</a:t>
            </a:r>
            <a:r>
              <a:rPr sz="2800" b="1" i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b="1" i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800" b="1" i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/>
                <a:cs typeface="Times New Roman" panose="02020603050405020304"/>
              </a:rPr>
              <a:t>section: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4892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Line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Coding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50190" indent="-23749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5019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400" b="1" spc="-2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2400" b="1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Schemes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48920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b="1" spc="-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Coding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249555" indent="-23685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248920" algn="l"/>
              </a:tabLst>
            </a:pP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Scrambling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2044" y="19303"/>
            <a:ext cx="21240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3200" b="1" i="1" spc="-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4.3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43012" y="4025900"/>
            <a:ext cx="6656705" cy="455930"/>
            <a:chOff x="1243012" y="4025900"/>
            <a:chExt cx="6656705" cy="45593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226" y="4083113"/>
              <a:ext cx="6542024" cy="3413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43012" y="4025899"/>
              <a:ext cx="6656705" cy="455930"/>
            </a:xfrm>
            <a:custGeom>
              <a:avLst/>
              <a:gdLst/>
              <a:ahLst/>
              <a:cxnLst/>
              <a:rect l="l" t="t" r="r" b="b"/>
              <a:pathLst>
                <a:path w="6656705" h="455929">
                  <a:moveTo>
                    <a:pt x="6610667" y="45720"/>
                  </a:moveTo>
                  <a:lnTo>
                    <a:pt x="45656" y="45720"/>
                  </a:lnTo>
                  <a:lnTo>
                    <a:pt x="45656" y="57150"/>
                  </a:lnTo>
                  <a:lnTo>
                    <a:pt x="45656" y="398780"/>
                  </a:lnTo>
                  <a:lnTo>
                    <a:pt x="45656" y="410210"/>
                  </a:lnTo>
                  <a:lnTo>
                    <a:pt x="6610667" y="410210"/>
                  </a:lnTo>
                  <a:lnTo>
                    <a:pt x="6610667" y="398780"/>
                  </a:lnTo>
                  <a:lnTo>
                    <a:pt x="57086" y="398780"/>
                  </a:lnTo>
                  <a:lnTo>
                    <a:pt x="57086" y="57150"/>
                  </a:lnTo>
                  <a:lnTo>
                    <a:pt x="6599237" y="57150"/>
                  </a:lnTo>
                  <a:lnTo>
                    <a:pt x="6599237" y="398399"/>
                  </a:lnTo>
                  <a:lnTo>
                    <a:pt x="6610667" y="398399"/>
                  </a:lnTo>
                  <a:lnTo>
                    <a:pt x="6610667" y="57150"/>
                  </a:lnTo>
                  <a:lnTo>
                    <a:pt x="6610667" y="45720"/>
                  </a:lnTo>
                  <a:close/>
                </a:path>
                <a:path w="6656705" h="455929">
                  <a:moveTo>
                    <a:pt x="6656387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21640"/>
                  </a:lnTo>
                  <a:lnTo>
                    <a:pt x="0" y="455930"/>
                  </a:lnTo>
                  <a:lnTo>
                    <a:pt x="6656387" y="455930"/>
                  </a:lnTo>
                  <a:lnTo>
                    <a:pt x="6656387" y="421640"/>
                  </a:lnTo>
                  <a:lnTo>
                    <a:pt x="34226" y="421640"/>
                  </a:lnTo>
                  <a:lnTo>
                    <a:pt x="34226" y="34290"/>
                  </a:lnTo>
                  <a:lnTo>
                    <a:pt x="6622097" y="34290"/>
                  </a:lnTo>
                  <a:lnTo>
                    <a:pt x="6622097" y="421259"/>
                  </a:lnTo>
                  <a:lnTo>
                    <a:pt x="6656387" y="421259"/>
                  </a:lnTo>
                  <a:lnTo>
                    <a:pt x="6656387" y="34290"/>
                  </a:lnTo>
                  <a:lnTo>
                    <a:pt x="665638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07340" y="935481"/>
            <a:ext cx="8605520" cy="4657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 algn="just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800" b="1" i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transmission,</a:t>
            </a:r>
            <a:r>
              <a:rPr sz="2800" b="1" i="1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clock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b="1" i="1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0.1</a:t>
            </a:r>
            <a:r>
              <a:rPr sz="2800" b="1" i="1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percent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faster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sender</a:t>
            </a:r>
            <a:r>
              <a:rPr sz="2800" b="1" i="1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clock.</a:t>
            </a:r>
            <a:r>
              <a:rPr sz="2800" b="1" i="1" spc="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b="1" i="1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b="1" i="1" spc="5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extra</a:t>
            </a:r>
            <a:r>
              <a:rPr sz="2800" b="1" i="1" spc="5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bits</a:t>
            </a:r>
            <a:r>
              <a:rPr sz="2800" b="1" i="1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per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second</a:t>
            </a:r>
            <a:r>
              <a:rPr sz="2800" b="1" i="1" spc="20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800" b="1" i="1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2800" b="1" i="1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receive</a:t>
            </a:r>
            <a:r>
              <a:rPr sz="2800" b="1" i="1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i="1" spc="20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20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19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19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kbps?</a:t>
            </a:r>
            <a:r>
              <a:rPr sz="2800" b="1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rate</a:t>
            </a:r>
            <a:r>
              <a:rPr sz="2800" b="1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latin typeface="Times New Roman" panose="02020603050405020304"/>
                <a:cs typeface="Times New Roman" panose="02020603050405020304"/>
              </a:rPr>
              <a:t>Mbps?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81280">
              <a:lnSpc>
                <a:spcPts val="3360"/>
              </a:lnSpc>
              <a:spcBef>
                <a:spcPts val="305"/>
              </a:spcBef>
              <a:tabLst>
                <a:tab pos="715010" algn="l"/>
                <a:tab pos="1237615" algn="l"/>
                <a:tab pos="2478405" algn="l"/>
                <a:tab pos="3360420" algn="l"/>
                <a:tab pos="5139690" algn="l"/>
                <a:tab pos="6920230" algn="l"/>
                <a:tab pos="7981315" algn="l"/>
              </a:tabLst>
            </a:pPr>
            <a:r>
              <a:rPr sz="2950" b="1" i="1" spc="-25" dirty="0">
                <a:latin typeface="SimSun-ExtB" panose="02010609060101010101" charset="-122"/>
                <a:cs typeface="SimSun-ExtB" panose="02010609060101010101" charset="-122"/>
              </a:rPr>
              <a:t>At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50" dirty="0">
                <a:latin typeface="SimSun-ExtB" panose="02010609060101010101" charset="-122"/>
                <a:cs typeface="SimSun-ExtB" panose="02010609060101010101" charset="-122"/>
              </a:rPr>
              <a:t>1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kbps,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25" dirty="0">
                <a:latin typeface="SimSun-ExtB" panose="02010609060101010101" charset="-122"/>
                <a:cs typeface="SimSun-ExtB" panose="02010609060101010101" charset="-122"/>
              </a:rPr>
              <a:t>the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receiver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receives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20" dirty="0">
                <a:latin typeface="SimSun-ExtB" panose="02010609060101010101" charset="-122"/>
                <a:cs typeface="SimSun-ExtB" panose="02010609060101010101" charset="-122"/>
              </a:rPr>
              <a:t>1001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	</a:t>
            </a:r>
            <a:r>
              <a:rPr sz="2950" b="1" i="1" spc="-105" dirty="0">
                <a:latin typeface="SimSun-ExtB" panose="02010609060101010101" charset="-122"/>
                <a:cs typeface="SimSun-ExtB" panose="02010609060101010101" charset="-122"/>
              </a:rPr>
              <a:t>bps </a:t>
            </a:r>
            <a:r>
              <a:rPr sz="2950" b="1" i="1" spc="-45" dirty="0">
                <a:latin typeface="SimSun-ExtB" panose="02010609060101010101" charset="-122"/>
                <a:cs typeface="SimSun-ExtB" panose="02010609060101010101" charset="-122"/>
              </a:rPr>
              <a:t>instead</a:t>
            </a:r>
            <a:r>
              <a:rPr sz="2950" b="1" i="1" spc="-31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dirty="0">
                <a:latin typeface="SimSun-ExtB" panose="02010609060101010101" charset="-122"/>
                <a:cs typeface="SimSun-ExtB" panose="02010609060101010101" charset="-122"/>
              </a:rPr>
              <a:t>of</a:t>
            </a:r>
            <a:r>
              <a:rPr sz="2950" b="1" i="1" spc="-290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10" dirty="0">
                <a:latin typeface="SimSun-ExtB" panose="02010609060101010101" charset="-122"/>
                <a:cs typeface="SimSun-ExtB" panose="02010609060101010101" charset="-122"/>
              </a:rPr>
              <a:t>1000</a:t>
            </a:r>
            <a:r>
              <a:rPr sz="2950" b="1" i="1" spc="-295" dirty="0"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2950" b="1" i="1" spc="-20" dirty="0">
                <a:latin typeface="SimSun-ExtB" panose="02010609060101010101" charset="-122"/>
                <a:cs typeface="SimSun-ExtB" panose="02010609060101010101" charset="-122"/>
              </a:rPr>
              <a:t>bps.</a:t>
            </a:r>
            <a:endParaRPr sz="2950">
              <a:latin typeface="SimSun-ExtB" panose="02010609060101010101" charset="-122"/>
              <a:cs typeface="SimSun-ExtB" panose="02010609060101010101" charset="-122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950">
              <a:latin typeface="SimSun-ExtB" panose="02010609060101010101" charset="-122"/>
              <a:cs typeface="SimSun-ExtB" panose="02010609060101010101" charset="-122"/>
            </a:endParaRPr>
          </a:p>
          <a:p>
            <a:pPr marL="88900" marR="5080">
              <a:lnSpc>
                <a:spcPct val="100000"/>
              </a:lnSpc>
            </a:pP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800" b="1" i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800" b="1" i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Mbps,</a:t>
            </a:r>
            <a:r>
              <a:rPr sz="2800" b="1" i="1" spc="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2800" b="1" i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receives</a:t>
            </a:r>
            <a:r>
              <a:rPr sz="2800" b="1" i="1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1,001,000</a:t>
            </a:r>
            <a:r>
              <a:rPr sz="2800" b="1" i="1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bps</a:t>
            </a:r>
            <a:r>
              <a:rPr sz="2800" b="1" i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instead</a:t>
            </a:r>
            <a:r>
              <a:rPr sz="2800" b="1" i="1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b="1" i="1" dirty="0">
                <a:latin typeface="Times New Roman" panose="02020603050405020304"/>
                <a:cs typeface="Times New Roman" panose="02020603050405020304"/>
              </a:rPr>
              <a:t>1,000,000</a:t>
            </a:r>
            <a:r>
              <a:rPr sz="2800" b="1" i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20" dirty="0">
                <a:latin typeface="Times New Roman" panose="02020603050405020304"/>
                <a:cs typeface="Times New Roman" panose="02020603050405020304"/>
              </a:rPr>
              <a:t>bps.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2287" y="5808979"/>
            <a:ext cx="8098155" cy="420370"/>
            <a:chOff x="522287" y="5808979"/>
            <a:chExt cx="8098155" cy="42037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437" y="5865813"/>
              <a:ext cx="7965887" cy="3063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2287" y="5808979"/>
              <a:ext cx="8098155" cy="420370"/>
            </a:xfrm>
            <a:custGeom>
              <a:avLst/>
              <a:gdLst/>
              <a:ahLst/>
              <a:cxnLst/>
              <a:rect l="l" t="t" r="r" b="b"/>
              <a:pathLst>
                <a:path w="8098155" h="420370">
                  <a:moveTo>
                    <a:pt x="8052117" y="45720"/>
                  </a:moveTo>
                  <a:lnTo>
                    <a:pt x="8040687" y="45720"/>
                  </a:lnTo>
                  <a:lnTo>
                    <a:pt x="8040687" y="57150"/>
                  </a:lnTo>
                  <a:lnTo>
                    <a:pt x="8040687" y="363220"/>
                  </a:lnTo>
                  <a:lnTo>
                    <a:pt x="57150" y="363220"/>
                  </a:lnTo>
                  <a:lnTo>
                    <a:pt x="57150" y="57150"/>
                  </a:lnTo>
                  <a:lnTo>
                    <a:pt x="8040687" y="57150"/>
                  </a:lnTo>
                  <a:lnTo>
                    <a:pt x="8040687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63220"/>
                  </a:lnTo>
                  <a:lnTo>
                    <a:pt x="45720" y="374650"/>
                  </a:lnTo>
                  <a:lnTo>
                    <a:pt x="8052117" y="374650"/>
                  </a:lnTo>
                  <a:lnTo>
                    <a:pt x="8052117" y="363220"/>
                  </a:lnTo>
                  <a:lnTo>
                    <a:pt x="8052117" y="57150"/>
                  </a:lnTo>
                  <a:lnTo>
                    <a:pt x="8052117" y="56832"/>
                  </a:lnTo>
                  <a:lnTo>
                    <a:pt x="8052117" y="45720"/>
                  </a:lnTo>
                  <a:close/>
                </a:path>
                <a:path w="8098155" h="420370">
                  <a:moveTo>
                    <a:pt x="8097837" y="0"/>
                  </a:moveTo>
                  <a:lnTo>
                    <a:pt x="8063547" y="0"/>
                  </a:lnTo>
                  <a:lnTo>
                    <a:pt x="8063547" y="34290"/>
                  </a:lnTo>
                  <a:lnTo>
                    <a:pt x="8063547" y="386080"/>
                  </a:lnTo>
                  <a:lnTo>
                    <a:pt x="34290" y="386080"/>
                  </a:lnTo>
                  <a:lnTo>
                    <a:pt x="34290" y="34290"/>
                  </a:lnTo>
                  <a:lnTo>
                    <a:pt x="8063547" y="34290"/>
                  </a:lnTo>
                  <a:lnTo>
                    <a:pt x="8063547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86080"/>
                  </a:lnTo>
                  <a:lnTo>
                    <a:pt x="0" y="420370"/>
                  </a:lnTo>
                  <a:lnTo>
                    <a:pt x="8097837" y="420370"/>
                  </a:lnTo>
                  <a:lnTo>
                    <a:pt x="8097837" y="386080"/>
                  </a:lnTo>
                  <a:lnTo>
                    <a:pt x="8097837" y="34290"/>
                  </a:lnTo>
                  <a:lnTo>
                    <a:pt x="8097837" y="33972"/>
                  </a:lnTo>
                  <a:lnTo>
                    <a:pt x="809783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8150860" cy="36016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4036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b="1" dirty="0">
                <a:latin typeface="Tahoma" panose="020B0604030504040204"/>
                <a:cs typeface="Tahoma" panose="020B0604030504040204"/>
              </a:rPr>
              <a:t>Error</a:t>
            </a:r>
            <a:r>
              <a:rPr sz="3200" b="1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b="1" dirty="0">
                <a:latin typeface="Tahoma" panose="020B0604030504040204"/>
                <a:cs typeface="Tahoma" panose="020B0604030504040204"/>
              </a:rPr>
              <a:t>detection</a:t>
            </a:r>
            <a:r>
              <a:rPr sz="3200" b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3200" b="1" dirty="0">
                <a:latin typeface="Tahoma" panose="020B0604030504040204"/>
                <a:cs typeface="Tahoma" panose="020B0604030504040204"/>
              </a:rPr>
              <a:t>–</a:t>
            </a:r>
            <a:endParaRPr lang="en-IN" sz="3200" b="1" dirty="0">
              <a:latin typeface="Tahoma" panose="020B0604030504040204"/>
              <a:cs typeface="Tahoma" panose="020B0604030504040204"/>
            </a:endParaRPr>
          </a:p>
          <a:p>
            <a:pPr marL="12065" marR="3403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3200" spc="-55" dirty="0">
              <a:latin typeface="Tahoma" panose="020B0604030504040204"/>
              <a:cs typeface="Tahoma" panose="020B0604030504040204"/>
            </a:endParaRPr>
          </a:p>
          <a:p>
            <a:pPr marL="12065" marR="3403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3200" spc="-55" dirty="0">
                <a:latin typeface="Tahoma" panose="020B0604030504040204"/>
                <a:cs typeface="Tahoma" panose="020B0604030504040204"/>
              </a:rPr>
              <a:t>Error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occur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during </a:t>
            </a:r>
            <a:r>
              <a:rPr sz="3200" dirty="0">
                <a:latin typeface="Tahoma" panose="020B0604030504040204"/>
                <a:cs typeface="Tahoma" panose="020B0604030504040204"/>
              </a:rPr>
              <a:t>transmission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due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line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impairments.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355600" marR="34036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Some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codes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are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constructed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3200" spc="-20" dirty="0">
                <a:latin typeface="Tahoma" panose="020B0604030504040204"/>
                <a:cs typeface="Tahoma" panose="020B0604030504040204"/>
              </a:rPr>
              <a:t>to detect error when </a:t>
            </a:r>
            <a:r>
              <a:rPr sz="3200" dirty="0">
                <a:latin typeface="Tahoma" panose="020B0604030504040204"/>
                <a:cs typeface="Tahoma" panose="020B0604030504040204"/>
              </a:rPr>
              <a:t>occurs</a:t>
            </a:r>
            <a:r>
              <a:rPr lang="en-IN" sz="3200" spc="-45" dirty="0">
                <a:latin typeface="Tahoma" panose="020B0604030504040204"/>
                <a:cs typeface="Tahoma" panose="020B0604030504040204"/>
              </a:rPr>
              <a:t>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440930" cy="32758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For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example: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endParaRPr lang="en-US" sz="3200" spc="-75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3200" spc="-75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3200" spc="-75" dirty="0">
                <a:latin typeface="Tahoma" panose="020B0604030504040204"/>
                <a:cs typeface="Tahoma" panose="020B0604030504040204"/>
              </a:rPr>
              <a:t>P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articular </a:t>
            </a: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transition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not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part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code.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When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it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occurs,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receiver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will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know </a:t>
            </a:r>
            <a:r>
              <a:rPr sz="3200" dirty="0">
                <a:latin typeface="Tahoma" panose="020B0604030504040204"/>
                <a:cs typeface="Tahoma" panose="020B0604030504040204"/>
              </a:rPr>
              <a:t>that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symbol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error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has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occurred.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12330" cy="3096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Noise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interference</a:t>
            </a:r>
            <a:r>
              <a:rPr sz="3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3200" dirty="0">
                <a:latin typeface="Tahoma" panose="020B0604030504040204"/>
                <a:cs typeface="Tahoma" panose="020B0604030504040204"/>
              </a:rPr>
              <a:t>–</a:t>
            </a:r>
            <a:endParaRPr lang="en-IN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3200" spc="-20" dirty="0">
                <a:latin typeface="Tahoma" panose="020B0604030504040204"/>
                <a:cs typeface="Tahoma" panose="020B0604030504040204"/>
              </a:rPr>
              <a:t>L</a:t>
            </a:r>
            <a:r>
              <a:rPr sz="3200" spc="-20" dirty="0" err="1">
                <a:latin typeface="Tahoma" panose="020B0604030504040204"/>
                <a:cs typeface="Tahoma" panose="020B0604030504040204"/>
              </a:rPr>
              <a:t>ine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encoding</a:t>
            </a:r>
            <a:r>
              <a:rPr sz="32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techniques</a:t>
            </a:r>
            <a:r>
              <a:rPr sz="32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that</a:t>
            </a:r>
            <a:r>
              <a:rPr sz="32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make</a:t>
            </a:r>
            <a:r>
              <a:rPr sz="32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the </a:t>
            </a:r>
            <a:r>
              <a:rPr sz="3200" dirty="0">
                <a:latin typeface="Tahoma" panose="020B0604030504040204"/>
                <a:cs typeface="Tahoma" panose="020B0604030504040204"/>
              </a:rPr>
              <a:t>transmitted</a:t>
            </a:r>
            <a:r>
              <a:rPr sz="32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“immune”</a:t>
            </a:r>
            <a:r>
              <a:rPr sz="32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sz="32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noise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interference.</a:t>
            </a:r>
            <a:endParaRPr sz="3200" dirty="0">
              <a:latin typeface="Tahoma" panose="020B0604030504040204"/>
              <a:cs typeface="Tahoma" panose="020B0604030504040204"/>
            </a:endParaRPr>
          </a:p>
          <a:p>
            <a:pPr marL="12065" marR="20193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sz="3200" spc="-10" dirty="0">
                <a:latin typeface="Tahoma" panose="020B0604030504040204"/>
                <a:cs typeface="Tahoma" panose="020B0604030504040204"/>
              </a:rPr>
              <a:t>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50" dirty="0"/>
              <a:t> </a:t>
            </a:r>
            <a:r>
              <a:rPr sz="4400" dirty="0"/>
              <a:t>encoding</a:t>
            </a:r>
            <a:r>
              <a:rPr sz="4400" spc="-30" dirty="0"/>
              <a:t> </a:t>
            </a:r>
            <a:r>
              <a:rPr sz="4400" spc="-20" dirty="0"/>
              <a:t>C/Cs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289800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sz="3200" b="1" dirty="0">
                <a:latin typeface="Tahoma" panose="020B0604030504040204"/>
                <a:cs typeface="Tahoma" panose="020B0604030504040204"/>
              </a:rPr>
              <a:t>Complexity</a:t>
            </a:r>
            <a:endParaRPr lang="en-US" sz="3200" b="1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3200" spc="-5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3200" spc="-50" dirty="0">
                <a:latin typeface="Tahoma" panose="020B0604030504040204"/>
                <a:cs typeface="Tahoma" panose="020B0604030504040204"/>
              </a:rPr>
              <a:t>T</a:t>
            </a:r>
            <a:r>
              <a:rPr sz="3200" dirty="0">
                <a:latin typeface="Tahoma" panose="020B0604030504040204"/>
                <a:cs typeface="Tahoma" panose="020B0604030504040204"/>
              </a:rPr>
              <a:t>he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more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robust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and </a:t>
            </a:r>
            <a:r>
              <a:rPr sz="3200" dirty="0">
                <a:latin typeface="Tahoma" panose="020B0604030504040204"/>
                <a:cs typeface="Tahoma" panose="020B0604030504040204"/>
              </a:rPr>
              <a:t>resilient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code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3200" spc="-90" dirty="0">
                <a:latin typeface="Tahoma" panose="020B0604030504040204"/>
                <a:cs typeface="Tahoma" panose="020B0604030504040204"/>
              </a:rPr>
              <a:t>More</a:t>
            </a:r>
            <a:r>
              <a:rPr sz="32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complex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implement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endParaRPr lang="en-US" sz="3200" spc="-6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3200" spc="-60" dirty="0">
                <a:latin typeface="Tahoma" panose="020B0604030504040204"/>
                <a:cs typeface="Tahoma" panose="020B0604030504040204"/>
              </a:rPr>
              <a:t>P</a:t>
            </a:r>
            <a:r>
              <a:rPr sz="3200" dirty="0">
                <a:latin typeface="Tahoma" panose="020B0604030504040204"/>
                <a:cs typeface="Tahoma" panose="020B0604030504040204"/>
              </a:rPr>
              <a:t>rice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often </a:t>
            </a:r>
            <a:r>
              <a:rPr sz="3200" dirty="0">
                <a:latin typeface="Tahoma" panose="020B0604030504040204"/>
                <a:cs typeface="Tahoma" panose="020B0604030504040204"/>
              </a:rPr>
              <a:t>more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than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simple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one.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4.4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schemes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882775"/>
            <a:ext cx="7631157" cy="3375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Unipolar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604125" cy="219342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49911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All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levels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on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one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side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time </a:t>
            </a:r>
            <a:r>
              <a:rPr sz="2800" dirty="0">
                <a:latin typeface="Tahoma" panose="020B0604030504040204"/>
                <a:cs typeface="Tahoma" panose="020B0604030504040204"/>
              </a:rPr>
              <a:t>axis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2800" dirty="0">
                <a:latin typeface="Tahoma" panose="020B0604030504040204"/>
                <a:cs typeface="Tahoma" panose="020B0604030504040204"/>
              </a:rPr>
              <a:t>–</a:t>
            </a: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355600" marR="49911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dirty="0">
              <a:latin typeface="Tahoma" panose="020B0604030504040204"/>
              <a:cs typeface="Tahoma" panose="020B0604030504040204"/>
            </a:endParaRPr>
          </a:p>
          <a:p>
            <a:pPr marL="12065" marR="49911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2800" spc="-60" dirty="0">
                <a:latin typeface="Tahoma" panose="020B0604030504040204"/>
                <a:cs typeface="Tahoma" panose="020B0604030504040204"/>
              </a:rPr>
              <a:t>   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either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above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r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below</a:t>
            </a:r>
            <a:endParaRPr sz="2800" dirty="0">
              <a:latin typeface="Tahoma" panose="020B0604030504040204"/>
              <a:cs typeface="Tahoma" panose="020B0604030504040204"/>
            </a:endParaRPr>
          </a:p>
          <a:p>
            <a:pPr marL="355600" marR="490855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Unipolar</a:t>
            </a:r>
            <a:endParaRPr sz="440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235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490855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NRZ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60" dirty="0">
              <a:latin typeface="Tahoma" panose="020B0604030504040204"/>
              <a:cs typeface="Tahoma" panose="020B0604030504040204"/>
            </a:endParaRPr>
          </a:p>
          <a:p>
            <a:pPr marL="355600" marR="490855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6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Non</a:t>
            </a:r>
            <a:r>
              <a:rPr lang="en-US" sz="28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Return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28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Zero</a:t>
            </a:r>
            <a:r>
              <a:rPr lang="en-US"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scheme</a:t>
            </a:r>
            <a:r>
              <a:rPr lang="en-US" sz="2800" spc="-45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65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lang="en-US"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level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20" dirty="0">
                <a:latin typeface="Tahoma" panose="020B0604030504040204"/>
                <a:cs typeface="Tahoma" panose="020B0604030504040204"/>
              </a:rPr>
              <a:t>does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not</a:t>
            </a:r>
            <a:r>
              <a:rPr lang="en-US"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return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zero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5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during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symbol transmission.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Unipolar</a:t>
            </a:r>
            <a:endParaRPr sz="4400"/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8534400" cy="28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490855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NRZ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60" dirty="0">
              <a:latin typeface="Tahoma" panose="020B0604030504040204"/>
              <a:cs typeface="Tahoma" panose="020B0604030504040204"/>
            </a:endParaRPr>
          </a:p>
          <a:p>
            <a:pPr marL="355600" marR="490855" indent="-343535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6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Scheme</a:t>
            </a:r>
            <a:r>
              <a:rPr lang="en-US"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is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prone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DC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components.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5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25" dirty="0">
                <a:latin typeface="Tahoma" panose="020B0604030504040204"/>
                <a:cs typeface="Tahoma" panose="020B0604030504040204"/>
              </a:rPr>
              <a:t>No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6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60" dirty="0">
                <a:latin typeface="Tahoma" panose="020B0604030504040204"/>
                <a:cs typeface="Tahoma" panose="020B0604030504040204"/>
              </a:rPr>
              <a:t>No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error</a:t>
            </a:r>
            <a:r>
              <a:rPr lang="en-US"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detection.</a:t>
            </a:r>
            <a:r>
              <a:rPr lang="en-US" sz="2800" spc="-80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80" dirty="0">
              <a:latin typeface="Tahoma" panose="020B0604030504040204"/>
              <a:cs typeface="Tahoma" panose="020B0604030504040204"/>
            </a:endParaRPr>
          </a:p>
          <a:p>
            <a:pPr marL="469265" marR="490855" indent="-457200">
              <a:lnSpc>
                <a:spcPct val="90000"/>
              </a:lnSpc>
              <a:spcBef>
                <a:spcPts val="635"/>
              </a:spcBef>
              <a:buClr>
                <a:srgbClr val="3333CC"/>
              </a:buClr>
              <a:buSzPct val="59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800" spc="-80" dirty="0">
                <a:latin typeface="Tahoma" panose="020B0604030504040204"/>
                <a:cs typeface="Tahoma" panose="020B0604030504040204"/>
              </a:rPr>
              <a:t>S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imple</a:t>
            </a:r>
            <a:r>
              <a:rPr lang="en-US" sz="2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but</a:t>
            </a:r>
            <a:r>
              <a:rPr lang="en-US"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costly</a:t>
            </a:r>
            <a:r>
              <a:rPr lang="en-US"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in</a:t>
            </a:r>
            <a:r>
              <a:rPr lang="en-US"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power</a:t>
            </a:r>
            <a:r>
              <a:rPr lang="en-US"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consumption.</a:t>
            </a:r>
            <a:endParaRPr lang="en-US"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84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4.5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Unipolar</a:t>
            </a:r>
            <a:r>
              <a:rPr sz="2000" b="1" i="1" spc="-8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NRZ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scheme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6692" y="2640712"/>
            <a:ext cx="7288043" cy="17965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Line</a:t>
            </a:r>
            <a:r>
              <a:rPr sz="4400" spc="-65" dirty="0"/>
              <a:t> </a:t>
            </a:r>
            <a:r>
              <a:rPr sz="4400" spc="-10" dirty="0"/>
              <a:t>Coding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19710" y="1885645"/>
            <a:ext cx="8924290" cy="45095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225" indent="-34353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Converting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string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4" dirty="0">
                <a:latin typeface="Tahoma" panose="020B0604030504040204"/>
                <a:cs typeface="Tahoma" panose="020B0604030504040204"/>
              </a:rPr>
              <a:t>1‟s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0‟s </a:t>
            </a:r>
            <a:r>
              <a:rPr sz="3200" dirty="0">
                <a:latin typeface="Tahoma" panose="020B0604030504040204"/>
                <a:cs typeface="Tahoma" panose="020B0604030504040204"/>
              </a:rPr>
              <a:t>(digital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data)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into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sequence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signals 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355600" marR="22225" indent="-34353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3200" spc="-10" dirty="0">
              <a:latin typeface="Tahoma" panose="020B0604030504040204"/>
              <a:cs typeface="Tahoma" panose="020B0604030504040204"/>
            </a:endParaRPr>
          </a:p>
          <a:p>
            <a:pPr marL="355600" marR="22225" indent="-34353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denote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0" dirty="0">
                <a:latin typeface="Tahoma" panose="020B0604030504040204"/>
                <a:cs typeface="Tahoma" panose="020B0604030504040204"/>
              </a:rPr>
              <a:t>1‟s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and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0‟s.</a:t>
            </a:r>
            <a:endParaRPr lang="en-IN" sz="3200" spc="-20" dirty="0">
              <a:latin typeface="Tahoma" panose="020B0604030504040204"/>
              <a:cs typeface="Tahoma" panose="020B0604030504040204"/>
            </a:endParaRPr>
          </a:p>
          <a:p>
            <a:pPr marL="12065" marR="222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3200" spc="-20" dirty="0">
              <a:latin typeface="Tahoma" panose="020B0604030504040204"/>
              <a:cs typeface="Tahoma" panose="020B0604030504040204"/>
            </a:endParaRPr>
          </a:p>
          <a:p>
            <a:pPr marL="12065" marR="222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E</a:t>
            </a:r>
            <a:r>
              <a:rPr sz="3200" dirty="0">
                <a:latin typeface="Tahoma" panose="020B0604030504040204"/>
                <a:cs typeface="Tahoma" panose="020B0604030504040204"/>
              </a:rPr>
              <a:t>xample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br>
              <a:rPr lang="en-US" sz="3200" dirty="0">
                <a:latin typeface="Tahoma" panose="020B0604030504040204"/>
                <a:cs typeface="Tahoma" panose="020B0604030504040204"/>
              </a:rPr>
            </a:br>
            <a:r>
              <a:rPr sz="3200" dirty="0">
                <a:latin typeface="Tahoma" panose="020B0604030504040204"/>
                <a:cs typeface="Tahoma" panose="020B0604030504040204"/>
              </a:rPr>
              <a:t>high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voltage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level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(+V) </a:t>
            </a:r>
            <a:r>
              <a:rPr sz="3200" dirty="0">
                <a:latin typeface="Tahoma" panose="020B0604030504040204"/>
                <a:cs typeface="Tahoma" panose="020B0604030504040204"/>
              </a:rPr>
              <a:t>could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represent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“1”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endParaRPr lang="en-US" sz="3200" spc="-35" dirty="0">
              <a:latin typeface="Tahoma" panose="020B0604030504040204"/>
              <a:cs typeface="Tahoma" panose="020B0604030504040204"/>
            </a:endParaRPr>
          </a:p>
          <a:p>
            <a:pPr marL="12065" marR="22225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br>
              <a:rPr lang="en-US" sz="3200" spc="-35" dirty="0">
                <a:latin typeface="Tahoma" panose="020B0604030504040204"/>
                <a:cs typeface="Tahoma" panose="020B0604030504040204"/>
              </a:rPr>
            </a:br>
            <a:r>
              <a:rPr sz="3200" dirty="0">
                <a:latin typeface="Tahoma" panose="020B0604030504040204"/>
                <a:cs typeface="Tahoma" panose="020B0604030504040204"/>
              </a:rPr>
              <a:t>low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voltage </a:t>
            </a:r>
            <a:r>
              <a:rPr sz="3200" dirty="0">
                <a:latin typeface="Tahoma" panose="020B0604030504040204"/>
                <a:cs typeface="Tahoma" panose="020B0604030504040204"/>
              </a:rPr>
              <a:t>level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(0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or</a:t>
            </a:r>
            <a:r>
              <a:rPr sz="32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-V)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could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represent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“0”.</a:t>
            </a: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NRZ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970354"/>
            <a:ext cx="7605395" cy="30880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8102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V</a:t>
            </a:r>
            <a:r>
              <a:rPr sz="2800" dirty="0">
                <a:latin typeface="Tahoma" panose="020B0604030504040204"/>
                <a:cs typeface="Tahoma" panose="020B0604030504040204"/>
              </a:rPr>
              <a:t>oltages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on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both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sides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time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axis.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58102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355600" marR="314960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Polar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NRZ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scheme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can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be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implemented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with </a:t>
            </a:r>
            <a:r>
              <a:rPr sz="2800" dirty="0">
                <a:latin typeface="Tahoma" panose="020B0604030504040204"/>
                <a:cs typeface="Tahoma" panose="020B0604030504040204"/>
              </a:rPr>
              <a:t>two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voltages.</a:t>
            </a:r>
            <a:endParaRPr lang="en-US" sz="2800" dirty="0">
              <a:latin typeface="Tahoma" panose="020B0604030504040204"/>
              <a:cs typeface="Tahoma" panose="020B0604030504040204"/>
            </a:endParaRPr>
          </a:p>
          <a:p>
            <a:pPr marL="355600" marR="314960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dirty="0">
              <a:latin typeface="Tahoma" panose="020B0604030504040204"/>
              <a:cs typeface="Tahoma" panose="020B0604030504040204"/>
            </a:endParaRPr>
          </a:p>
          <a:p>
            <a:pPr marL="355600" marR="314960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E.g.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+V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for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1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and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-V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for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0.</a:t>
            </a:r>
            <a:endParaRPr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NRZ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57613" y="1885645"/>
            <a:ext cx="7605395" cy="301364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There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two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versions: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469265" marR="670560" lvl="1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1.	</a:t>
            </a:r>
            <a:r>
              <a:rPr sz="2400" dirty="0">
                <a:latin typeface="Tahoma" panose="020B0604030504040204"/>
                <a:cs typeface="Tahoma" panose="020B0604030504040204"/>
              </a:rPr>
              <a:t>NZR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-</a:t>
            </a:r>
            <a:r>
              <a:rPr sz="2400" spc="-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Level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(NRZ-</a:t>
            </a:r>
            <a:r>
              <a:rPr sz="2400" dirty="0">
                <a:latin typeface="Tahoma" panose="020B0604030504040204"/>
                <a:cs typeface="Tahoma" panose="020B0604030504040204"/>
              </a:rPr>
              <a:t>L)</a:t>
            </a:r>
            <a:endParaRPr lang="en-US" sz="2400" spc="-5" dirty="0">
              <a:latin typeface="Tahoma" panose="020B0604030504040204"/>
              <a:cs typeface="Tahoma" panose="020B0604030504040204"/>
            </a:endParaRPr>
          </a:p>
          <a:p>
            <a:pPr marL="469265" marR="670560" lvl="8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		</a:t>
            </a:r>
            <a:r>
              <a:rPr sz="2400" dirty="0">
                <a:latin typeface="Tahoma" panose="020B0604030504040204"/>
                <a:cs typeface="Tahoma" panose="020B0604030504040204"/>
              </a:rPr>
              <a:t>positive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voltage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for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one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469265" marR="670560" lvl="7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		</a:t>
            </a:r>
            <a:r>
              <a:rPr sz="2400" dirty="0">
                <a:latin typeface="Tahoma" panose="020B0604030504040204"/>
                <a:cs typeface="Tahoma" panose="020B0604030504040204"/>
              </a:rPr>
              <a:t>negative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for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other</a:t>
            </a:r>
            <a:endParaRPr lang="en-US" sz="2400" spc="-10" dirty="0">
              <a:latin typeface="Tahoma" panose="020B0604030504040204"/>
              <a:cs typeface="Tahoma" panose="020B0604030504040204"/>
            </a:endParaRPr>
          </a:p>
          <a:p>
            <a:pPr marL="756285" marR="670560" lvl="1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  <a:p>
            <a:pPr marL="469265" marR="468630" lvl="1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NRZ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970354"/>
            <a:ext cx="7605395" cy="383951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There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are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two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versions: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756285" marR="468630" lvl="1" indent="-287020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756285" marR="468630" lvl="1" indent="-287020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IN" sz="2400" dirty="0">
              <a:latin typeface="Tahoma" panose="020B0604030504040204"/>
              <a:cs typeface="Tahoma" panose="020B0604030504040204"/>
            </a:endParaRPr>
          </a:p>
          <a:p>
            <a:pPr marL="469265" marR="468630" lvl="1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2.	</a:t>
            </a:r>
            <a:r>
              <a:rPr sz="2400" dirty="0">
                <a:latin typeface="Tahoma" panose="020B0604030504040204"/>
                <a:cs typeface="Tahoma" panose="020B0604030504040204"/>
              </a:rPr>
              <a:t>NRZ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-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Inversion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(NRZ-</a:t>
            </a:r>
            <a:r>
              <a:rPr sz="2400" dirty="0">
                <a:latin typeface="Tahoma" panose="020B0604030504040204"/>
                <a:cs typeface="Tahoma" panose="020B0604030504040204"/>
              </a:rPr>
              <a:t>I)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 </a:t>
            </a:r>
            <a:endParaRPr lang="en-US" sz="2400" spc="-30" dirty="0">
              <a:latin typeface="Tahoma" panose="020B0604030504040204"/>
              <a:cs typeface="Tahoma" panose="020B0604030504040204"/>
            </a:endParaRPr>
          </a:p>
          <a:p>
            <a:pPr marL="469265" marR="468630" lvl="1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endParaRPr lang="en-US" sz="2400" spc="-30" dirty="0">
              <a:latin typeface="Tahoma" panose="020B0604030504040204"/>
              <a:cs typeface="Tahoma" panose="020B0604030504040204"/>
            </a:endParaRPr>
          </a:p>
          <a:p>
            <a:pPr marL="469265" marR="468630" lvl="1">
              <a:lnSpc>
                <a:spcPts val="2600"/>
              </a:lnSpc>
              <a:spcBef>
                <a:spcPts val="57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c</a:t>
            </a:r>
            <a:r>
              <a:rPr sz="2400" dirty="0">
                <a:latin typeface="Tahoma" panose="020B0604030504040204"/>
                <a:cs typeface="Tahoma" panose="020B0604030504040204"/>
              </a:rPr>
              <a:t>hange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or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lack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of </a:t>
            </a:r>
            <a:r>
              <a:rPr sz="2400" dirty="0">
                <a:latin typeface="Tahoma" panose="020B0604030504040204"/>
                <a:cs typeface="Tahoma" panose="020B0604030504040204"/>
              </a:rPr>
              <a:t>change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polarity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determines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value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of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symbol.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756285">
              <a:lnSpc>
                <a:spcPts val="2405"/>
              </a:lnSpc>
            </a:pPr>
            <a:endParaRPr lang="en-IN" sz="2400" spc="-60" dirty="0">
              <a:latin typeface="Tahoma" panose="020B0604030504040204"/>
              <a:cs typeface="Tahoma" panose="020B0604030504040204"/>
            </a:endParaRPr>
          </a:p>
          <a:p>
            <a:pPr marL="756285">
              <a:lnSpc>
                <a:spcPts val="2405"/>
              </a:lnSpc>
            </a:pPr>
            <a:r>
              <a:rPr sz="2400" dirty="0">
                <a:latin typeface="Tahoma" panose="020B0604030504040204"/>
                <a:cs typeface="Tahoma" panose="020B0604030504040204"/>
              </a:rPr>
              <a:t>E.g.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“1”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inverts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polarity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“0”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latin typeface="Tahoma" panose="020B0604030504040204"/>
                <a:cs typeface="Tahoma" panose="020B0604030504040204"/>
              </a:rPr>
              <a:t>does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not.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026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4.6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Polar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NRZ-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b="1" i="1" spc="-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NRZ-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I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schemes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2015" y="2133600"/>
            <a:ext cx="8849520" cy="27239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551237" y="2133600"/>
            <a:ext cx="8118100" cy="462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457200" algn="l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2400" spc="-5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NRZ-L</a:t>
            </a:r>
            <a:r>
              <a:rPr lang="en-US" sz="2400" spc="-8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level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voltage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determines</a:t>
            </a:r>
            <a:r>
              <a:rPr lang="en-US"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value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bit.</a:t>
            </a: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NRZ-I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inversion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or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lack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inversion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determines</a:t>
            </a:r>
            <a:r>
              <a:rPr lang="en-US" sz="24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value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bit</a:t>
            </a: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spcBef>
                <a:spcPts val="105"/>
              </a:spcBef>
              <a:buFont typeface="+mj-lt"/>
              <a:buAutoNum type="arabicPeriod"/>
            </a:pPr>
            <a:endParaRPr lang="en-US" sz="2400" b="1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spcBef>
                <a:spcPts val="105"/>
              </a:spcBef>
              <a:buFont typeface="+mj-lt"/>
              <a:buAutoNum type="arabicPeriod"/>
            </a:pPr>
            <a:r>
              <a:rPr lang="en-US" sz="2400" dirty="0">
                <a:latin typeface="Arial" panose="020B0604020202020204"/>
                <a:cs typeface="Arial" panose="020B0604020202020204"/>
              </a:rPr>
              <a:t>NRZ-L</a:t>
            </a:r>
            <a:r>
              <a:rPr lang="en-US" sz="2400" spc="-10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and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NRZ-I</a:t>
            </a:r>
            <a:r>
              <a:rPr lang="en-US"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both</a:t>
            </a:r>
            <a:r>
              <a:rPr lang="en-US"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have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an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average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signal</a:t>
            </a:r>
            <a:r>
              <a:rPr lang="en-US"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rate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N/2 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Bd.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469900" marR="5080" indent="-457200" algn="l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lang="en-IN" sz="2400" dirty="0"/>
          </a:p>
          <a:p>
            <a:pPr marL="355600" marR="5080" indent="-342900" algn="ctr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355600" marR="5080" indent="-342900" algn="ctr">
              <a:lnSpc>
                <a:spcPct val="100000"/>
              </a:lnSpc>
              <a:spcBef>
                <a:spcPts val="105"/>
              </a:spcBef>
              <a:buAutoNum type="arabicPeriod"/>
            </a:pP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477043" y="38481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449839" y="1287894"/>
            <a:ext cx="74676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/>
                <a:cs typeface="Arial" panose="020B0604020202020204"/>
              </a:rPr>
              <a:t>NRZ-L and NRZ-I</a:t>
            </a:r>
            <a:br>
              <a:rPr lang="en-US" sz="3600" b="1" dirty="0">
                <a:latin typeface="Arial" panose="020B0604020202020204"/>
                <a:cs typeface="Arial" panose="020B0604020202020204"/>
              </a:rPr>
            </a:br>
            <a:br>
              <a:rPr lang="en-US" sz="3600" b="1" dirty="0">
                <a:latin typeface="Arial" panose="020B0604020202020204"/>
                <a:cs typeface="Arial" panose="020B0604020202020204"/>
              </a:rPr>
            </a:br>
            <a:r>
              <a:rPr lang="en-US" sz="2800" dirty="0">
                <a:latin typeface="Arial" panose="020B0604020202020204"/>
                <a:cs typeface="Arial" panose="020B0604020202020204"/>
              </a:rPr>
              <a:t>Both</a:t>
            </a:r>
            <a:r>
              <a:rPr lang="en-US"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have</a:t>
            </a:r>
            <a:r>
              <a:rPr lang="en-US"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no</a:t>
            </a:r>
            <a:r>
              <a:rPr lang="en-US" sz="28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self</a:t>
            </a:r>
            <a:r>
              <a:rPr lang="en-US"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0" dirty="0">
                <a:latin typeface="Arial" panose="020B0604020202020204"/>
                <a:cs typeface="Arial" panose="020B0604020202020204"/>
              </a:rPr>
              <a:t>synchronization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&amp;no</a:t>
            </a:r>
            <a:r>
              <a:rPr lang="en-US" sz="2800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error</a:t>
            </a:r>
            <a:r>
              <a:rPr lang="en-US" sz="2800" spc="-1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detection.</a:t>
            </a:r>
            <a:r>
              <a:rPr lang="en-US" sz="2800" spc="-45" dirty="0">
                <a:latin typeface="Arial" panose="020B0604020202020204"/>
                <a:cs typeface="Arial" panose="020B0604020202020204"/>
              </a:rPr>
              <a:t> </a:t>
            </a:r>
            <a:endParaRPr lang="en-US" sz="2800" spc="-45" dirty="0">
              <a:latin typeface="Arial" panose="020B0604020202020204"/>
              <a:cs typeface="Arial" panose="020B0604020202020204"/>
            </a:endParaRPr>
          </a:p>
          <a:p>
            <a:pPr marL="298450" marR="5080" indent="-28575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2800" spc="-45" dirty="0">
              <a:latin typeface="Arial" panose="020B0604020202020204"/>
              <a:cs typeface="Arial" panose="020B0604020202020204"/>
            </a:endParaRPr>
          </a:p>
          <a:p>
            <a:pPr marL="12700" marR="5080" algn="l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Arial" panose="020B0604020202020204"/>
                <a:cs typeface="Arial" panose="020B0604020202020204"/>
              </a:rPr>
              <a:t>  Both</a:t>
            </a:r>
            <a:r>
              <a:rPr lang="en-US" sz="28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are</a:t>
            </a:r>
            <a:r>
              <a:rPr lang="en-US"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0" dirty="0">
                <a:latin typeface="Arial" panose="020B0604020202020204"/>
                <a:cs typeface="Arial" panose="020B0604020202020204"/>
              </a:rPr>
              <a:t>relatively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simple</a:t>
            </a:r>
            <a:r>
              <a:rPr lang="en-US" sz="2800" spc="-3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dirty="0">
                <a:latin typeface="Arial" panose="020B0604020202020204"/>
                <a:cs typeface="Arial" panose="020B0604020202020204"/>
              </a:rPr>
              <a:t>to</a:t>
            </a:r>
            <a:r>
              <a:rPr lang="en-US" sz="28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spc="-10" dirty="0">
                <a:latin typeface="Arial" panose="020B0604020202020204"/>
                <a:cs typeface="Arial" panose="020B0604020202020204"/>
              </a:rPr>
              <a:t>implement.</a:t>
            </a:r>
            <a:endParaRPr lang="en-US" sz="2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0921"/>
            <a:ext cx="2470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8340" y="1676400"/>
            <a:ext cx="7459980" cy="31521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4828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Return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Zero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(RZ)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scheme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uses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three </a:t>
            </a:r>
            <a:r>
              <a:rPr sz="2800" dirty="0">
                <a:latin typeface="Tahoma" panose="020B0604030504040204"/>
                <a:cs typeface="Tahoma" panose="020B0604030504040204"/>
              </a:rPr>
              <a:t>voltage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values.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+,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0,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-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.</a:t>
            </a:r>
            <a:endParaRPr lang="en-US" sz="2800" spc="-50" dirty="0">
              <a:latin typeface="Tahoma" panose="020B0604030504040204"/>
              <a:cs typeface="Tahoma" panose="020B0604030504040204"/>
            </a:endParaRPr>
          </a:p>
          <a:p>
            <a:pPr marL="355600" marR="24828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spc="-50" dirty="0">
              <a:latin typeface="Tahoma" panose="020B0604030504040204"/>
              <a:cs typeface="Tahoma" panose="020B0604030504040204"/>
            </a:endParaRPr>
          </a:p>
          <a:p>
            <a:pPr marL="355600" marR="248285" indent="-342900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355600" marR="116205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Each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has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transition</a:t>
            </a:r>
            <a:r>
              <a:rPr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in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middle.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116205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spc="-10" dirty="0">
              <a:latin typeface="Tahoma" panose="020B0604030504040204"/>
              <a:cs typeface="Tahoma" panose="020B0604030504040204"/>
            </a:endParaRPr>
          </a:p>
          <a:p>
            <a:pPr marL="355600" marR="116205" indent="-342900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Either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from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high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zero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or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from</a:t>
            </a:r>
            <a:r>
              <a:rPr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low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to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zero.</a:t>
            </a:r>
            <a:endParaRPr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0921"/>
            <a:ext cx="2470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284478"/>
            <a:ext cx="7459980" cy="456278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This</a:t>
            </a:r>
            <a:r>
              <a:rPr sz="28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scheme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has</a:t>
            </a:r>
            <a:r>
              <a:rPr sz="28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more</a:t>
            </a:r>
            <a:r>
              <a:rPr sz="2800" spc="-9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transitions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(two </a:t>
            </a:r>
            <a:r>
              <a:rPr sz="2800" dirty="0">
                <a:latin typeface="Tahoma" panose="020B0604030504040204"/>
                <a:cs typeface="Tahoma" panose="020B0604030504040204"/>
              </a:rPr>
              <a:t>per</a:t>
            </a:r>
            <a:r>
              <a:rPr sz="28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symbol)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65" dirty="0">
                <a:latin typeface="Tahoma" panose="020B0604030504040204"/>
                <a:cs typeface="Tahoma" panose="020B0604030504040204"/>
              </a:rPr>
              <a:t>.</a:t>
            </a:r>
            <a:endParaRPr lang="en-US" sz="2800" spc="-65" dirty="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65" dirty="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T</a:t>
            </a:r>
            <a:r>
              <a:rPr sz="2800" dirty="0">
                <a:latin typeface="Tahoma" panose="020B0604030504040204"/>
                <a:cs typeface="Tahoma" panose="020B0604030504040204"/>
              </a:rPr>
              <a:t>herefore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requires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wider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bandwidth.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ts val="303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No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DC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components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endParaRPr lang="en-US" sz="2800" spc="-75" dirty="0">
              <a:latin typeface="Tahoma" panose="020B0604030504040204"/>
              <a:cs typeface="Tahom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endParaRPr lang="en-IN" sz="2800" spc="-75" dirty="0">
              <a:latin typeface="Tahoma" panose="020B0604030504040204"/>
              <a:cs typeface="Tahoma" panose="020B0604030504040204"/>
            </a:endParaRP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4965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Self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-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transition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indicates </a:t>
            </a:r>
            <a:r>
              <a:rPr sz="28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8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value.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buClr>
                <a:srgbClr val="3333CC"/>
              </a:buClr>
              <a:buSzPct val="59000"/>
              <a:tabLst>
                <a:tab pos="354965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10921"/>
            <a:ext cx="2470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Polar</a:t>
            </a:r>
            <a:r>
              <a:rPr sz="4400" spc="-35" dirty="0"/>
              <a:t> </a:t>
            </a:r>
            <a:r>
              <a:rPr sz="4400" dirty="0"/>
              <a:t>-</a:t>
            </a:r>
            <a:r>
              <a:rPr sz="4400" spc="-10" dirty="0"/>
              <a:t> </a:t>
            </a:r>
            <a:r>
              <a:rPr sz="4400" spc="-25" dirty="0"/>
              <a:t>RZ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12140" y="1284478"/>
            <a:ext cx="7459980" cy="13952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209550" indent="-3429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More</a:t>
            </a:r>
            <a:r>
              <a:rPr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complex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as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it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uses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three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voltage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level. 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209550" indent="-3429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209550" indent="-342900">
              <a:lnSpc>
                <a:spcPts val="3020"/>
              </a:lnSpc>
              <a:spcBef>
                <a:spcPts val="6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2800" spc="-10" dirty="0">
                <a:latin typeface="Tahoma" panose="020B0604030504040204"/>
                <a:cs typeface="Tahoma" panose="020B0604030504040204"/>
              </a:rPr>
              <a:t>I</a:t>
            </a:r>
            <a:r>
              <a:rPr sz="2800" dirty="0">
                <a:latin typeface="Tahoma" panose="020B0604030504040204"/>
                <a:cs typeface="Tahoma" panose="020B0604030504040204"/>
              </a:rPr>
              <a:t>t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has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no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error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detection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capability.</a:t>
            </a:r>
            <a:endParaRPr sz="28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29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4.7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Polar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RZ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scheme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3370" y="2376551"/>
            <a:ext cx="7746166" cy="2342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20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4.1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000" b="1" i="1" spc="-1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decoding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700" y="2133692"/>
            <a:ext cx="8770166" cy="266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41045"/>
            <a:ext cx="72898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445885" algn="l"/>
              </a:tabLst>
            </a:pPr>
            <a:r>
              <a:rPr dirty="0"/>
              <a:t>Polar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Biphase:</a:t>
            </a:r>
            <a:r>
              <a:rPr spc="-5" dirty="0"/>
              <a:t> </a:t>
            </a:r>
            <a:r>
              <a:rPr spc="-10" dirty="0"/>
              <a:t>Manchester</a:t>
            </a:r>
            <a:r>
              <a:rPr dirty="0"/>
              <a:t>	</a:t>
            </a:r>
            <a:r>
              <a:rPr spc="-25" dirty="0"/>
              <a:t>and </a:t>
            </a:r>
            <a:r>
              <a:rPr dirty="0"/>
              <a:t>Differential </a:t>
            </a:r>
            <a:r>
              <a:rPr spc="-10" dirty="0"/>
              <a:t>Manchester</a:t>
            </a:r>
            <a:br>
              <a:rPr lang="en-US" spc="-10" dirty="0"/>
            </a:br>
            <a:br>
              <a:rPr lang="en-IN" spc="-10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406005" cy="38189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dirty="0">
              <a:solidFill>
                <a:srgbClr val="FF0000"/>
              </a:solidFill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dirty="0">
              <a:solidFill>
                <a:srgbClr val="FF0000"/>
              </a:solidFill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Manchester</a:t>
            </a:r>
            <a:r>
              <a:rPr sz="2800" spc="-1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coding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consists</a:t>
            </a:r>
            <a:r>
              <a:rPr sz="2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10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combining</a:t>
            </a:r>
            <a:r>
              <a:rPr sz="28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the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NRZ-</a:t>
            </a:r>
            <a:r>
              <a:rPr sz="2800" dirty="0">
                <a:latin typeface="Tahoma" panose="020B0604030504040204"/>
                <a:cs typeface="Tahoma" panose="020B0604030504040204"/>
              </a:rPr>
              <a:t>L</a:t>
            </a:r>
            <a:r>
              <a:rPr sz="28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and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RZ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schemes.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756285" marR="19050" lvl="1" indent="-28702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Every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has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level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transition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middle: </a:t>
            </a:r>
            <a:endParaRPr lang="en-US" sz="2400" spc="-10" dirty="0">
              <a:latin typeface="Tahoma" panose="020B0604030504040204"/>
              <a:cs typeface="Tahoma" panose="020B0604030504040204"/>
            </a:endParaRPr>
          </a:p>
          <a:p>
            <a:pPr marL="469265" marR="19050" lvl="1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r>
              <a:rPr lang="en-IN" sz="2400" spc="-10" dirty="0">
                <a:latin typeface="Tahoma" panose="020B0604030504040204"/>
                <a:cs typeface="Tahoma" panose="020B0604030504040204"/>
              </a:rPr>
              <a:t>				:H</a:t>
            </a:r>
            <a:r>
              <a:rPr sz="2400" dirty="0" err="1">
                <a:latin typeface="Tahoma" panose="020B0604030504040204"/>
                <a:cs typeface="Tahoma" panose="020B0604030504040204"/>
              </a:rPr>
              <a:t>igh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to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low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or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low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to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high.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endParaRPr lang="en-US" sz="2400" spc="-35" dirty="0">
              <a:latin typeface="Tahoma" panose="020B0604030504040204"/>
              <a:cs typeface="Tahoma" panose="020B0604030504040204"/>
            </a:endParaRPr>
          </a:p>
          <a:p>
            <a:pPr marL="469265" marR="19050" lvl="1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endParaRPr lang="en-US" sz="2400" spc="-35" dirty="0">
              <a:latin typeface="Tahoma" panose="020B0604030504040204"/>
              <a:cs typeface="Tahoma" panose="020B0604030504040204"/>
            </a:endParaRPr>
          </a:p>
          <a:p>
            <a:pPr marL="756285" marR="19050" lvl="1" indent="-28702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Uses only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two </a:t>
            </a:r>
            <a:r>
              <a:rPr sz="2400" dirty="0">
                <a:latin typeface="Tahoma" panose="020B0604030504040204"/>
                <a:cs typeface="Tahoma" panose="020B0604030504040204"/>
              </a:rPr>
              <a:t>voltage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levels.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6445885" algn="l"/>
              </a:tabLst>
            </a:pPr>
            <a:r>
              <a:rPr dirty="0"/>
              <a:t>Polar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Biphase:</a:t>
            </a:r>
            <a:r>
              <a:rPr spc="-5" dirty="0"/>
              <a:t> </a:t>
            </a:r>
            <a:r>
              <a:rPr spc="-10" dirty="0"/>
              <a:t>Manchester</a:t>
            </a:r>
            <a:r>
              <a:rPr dirty="0"/>
              <a:t>	</a:t>
            </a:r>
            <a:r>
              <a:rPr spc="-25" dirty="0"/>
              <a:t>and </a:t>
            </a:r>
            <a:r>
              <a:rPr dirty="0"/>
              <a:t>Differential </a:t>
            </a:r>
            <a:r>
              <a:rPr spc="-10" dirty="0"/>
              <a:t>Manchester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970354"/>
            <a:ext cx="7406005" cy="434939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11175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Differential</a:t>
            </a:r>
            <a:r>
              <a:rPr sz="2800" spc="-125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Manchester</a:t>
            </a:r>
            <a:r>
              <a:rPr sz="2800" spc="-1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coding</a:t>
            </a:r>
            <a:r>
              <a:rPr sz="28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consists</a:t>
            </a:r>
            <a:r>
              <a:rPr sz="2800" spc="-13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of </a:t>
            </a:r>
            <a:r>
              <a:rPr sz="2800" dirty="0">
                <a:latin typeface="Tahoma" panose="020B0604030504040204"/>
                <a:cs typeface="Tahoma" panose="020B0604030504040204"/>
              </a:rPr>
              <a:t>combining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the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NRZ-</a:t>
            </a:r>
            <a:r>
              <a:rPr sz="2800" dirty="0">
                <a:latin typeface="Tahoma" panose="020B0604030504040204"/>
                <a:cs typeface="Tahoma" panose="020B0604030504040204"/>
              </a:rPr>
              <a:t>I</a:t>
            </a:r>
            <a:r>
              <a:rPr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and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RZ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schemes.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355600" marR="511175" indent="-343535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Every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has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level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transition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in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middle. </a:t>
            </a:r>
            <a:endParaRPr lang="en-US" sz="2400" spc="-10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IN" sz="2400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But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level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at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beginning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of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is </a:t>
            </a:r>
            <a:r>
              <a:rPr sz="2400" dirty="0">
                <a:latin typeface="Tahoma" panose="020B0604030504040204"/>
                <a:cs typeface="Tahoma" panose="020B0604030504040204"/>
              </a:rPr>
              <a:t>determined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by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value.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endParaRPr lang="en-US" sz="2400" spc="-45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IN" sz="2400" spc="-45" dirty="0">
              <a:latin typeface="Tahoma" panose="020B0604030504040204"/>
              <a:cs typeface="Tahoma" panose="020B0604030504040204"/>
            </a:endParaRPr>
          </a:p>
          <a:p>
            <a:pPr marL="756285" marR="34925" lvl="1" indent="-287020">
              <a:lnSpc>
                <a:spcPct val="90000"/>
              </a:lnSpc>
              <a:spcBef>
                <a:spcPts val="54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One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symbol </a:t>
            </a:r>
            <a:r>
              <a:rPr sz="2400" dirty="0">
                <a:latin typeface="Tahoma" panose="020B0604030504040204"/>
                <a:cs typeface="Tahoma" panose="020B0604030504040204"/>
              </a:rPr>
              <a:t>causes</a:t>
            </a:r>
            <a:r>
              <a:rPr sz="24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a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level</a:t>
            </a:r>
            <a:r>
              <a:rPr sz="2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change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the</a:t>
            </a:r>
            <a:r>
              <a:rPr sz="24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other</a:t>
            </a:r>
            <a:r>
              <a:rPr sz="24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does</a:t>
            </a:r>
            <a:r>
              <a:rPr sz="24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not.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8250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70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4.8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Polar</a:t>
            </a:r>
            <a:r>
              <a:rPr sz="2000" b="1" i="1" spc="-3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biphase:</a:t>
            </a:r>
            <a:r>
              <a:rPr sz="2000" b="1" i="1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Manchester</a:t>
            </a:r>
            <a:r>
              <a:rPr sz="2000" b="1" i="1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i="1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differential</a:t>
            </a:r>
            <a:r>
              <a:rPr sz="2000" b="1" i="1" spc="-6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Manchester</a:t>
            </a:r>
            <a:r>
              <a:rPr sz="2000" b="1" i="1" spc="-3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schemes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28612" y="1560512"/>
            <a:ext cx="8510524" cy="4086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63"/>
            <a:ext cx="8593455" cy="1052830"/>
            <a:chOff x="76200" y="63"/>
            <a:chExt cx="8593455" cy="1052830"/>
          </a:xfrm>
        </p:grpSpPr>
        <p:sp>
          <p:nvSpPr>
            <p:cNvPr id="3" name="object 3"/>
            <p:cNvSpPr/>
            <p:nvPr/>
          </p:nvSpPr>
          <p:spPr>
            <a:xfrm>
              <a:off x="366712" y="108013"/>
              <a:ext cx="382905" cy="474980"/>
            </a:xfrm>
            <a:custGeom>
              <a:avLst/>
              <a:gdLst/>
              <a:ahLst/>
              <a:cxnLst/>
              <a:rect l="l" t="t" r="r" b="b"/>
              <a:pathLst>
                <a:path w="382905" h="474980">
                  <a:moveTo>
                    <a:pt x="0" y="474662"/>
                  </a:moveTo>
                  <a:lnTo>
                    <a:pt x="382587" y="474662"/>
                  </a:lnTo>
                  <a:lnTo>
                    <a:pt x="3825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49300" y="108013"/>
              <a:ext cx="328612" cy="47466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0537" y="530288"/>
              <a:ext cx="370205" cy="474980"/>
            </a:xfrm>
            <a:custGeom>
              <a:avLst/>
              <a:gdLst/>
              <a:ahLst/>
              <a:cxnLst/>
              <a:rect l="l" t="t" r="r" b="b"/>
              <a:pathLst>
                <a:path w="370205" h="474980">
                  <a:moveTo>
                    <a:pt x="0" y="474662"/>
                  </a:moveTo>
                  <a:lnTo>
                    <a:pt x="369887" y="474662"/>
                  </a:lnTo>
                  <a:lnTo>
                    <a:pt x="369887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425" y="530288"/>
              <a:ext cx="368300" cy="4746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457199"/>
              <a:ext cx="560387" cy="4222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565086"/>
                  </a:moveTo>
                  <a:lnTo>
                    <a:pt x="0" y="565086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565086"/>
                  </a:lnTo>
                  <a:close/>
                </a:path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533336"/>
                  </a:lnTo>
                  <a:lnTo>
                    <a:pt x="31750" y="533336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12" y="533399"/>
              <a:ext cx="8226425" cy="31750"/>
            </a:xfrm>
            <a:prstGeom prst="rect">
              <a:avLst/>
            </a:prstGeom>
          </p:spPr>
        </p:pic>
      </p:grpSp>
      <p:sp>
        <p:nvSpPr>
          <p:cNvPr id="18" name="TextBox 17"/>
          <p:cNvSpPr txBox="1"/>
          <p:nvPr/>
        </p:nvSpPr>
        <p:spPr>
          <a:xfrm>
            <a:off x="260350" y="2690336"/>
            <a:ext cx="79375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55625" marR="548005" algn="ctr">
              <a:lnSpc>
                <a:spcPct val="100000"/>
              </a:lnSpc>
              <a:spcBef>
                <a:spcPts val="270"/>
              </a:spcBef>
            </a:pPr>
            <a:r>
              <a:rPr lang="en-US" sz="2800" b="1" dirty="0">
                <a:latin typeface="Arial" panose="020B0604020202020204"/>
                <a:cs typeface="Arial" panose="020B0604020202020204"/>
              </a:rPr>
              <a:t>In</a:t>
            </a:r>
            <a:r>
              <a:rPr lang="en-US"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b="1" dirty="0">
                <a:latin typeface="Arial" panose="020B0604020202020204"/>
                <a:cs typeface="Arial" panose="020B0604020202020204"/>
              </a:rPr>
              <a:t>Manchester</a:t>
            </a:r>
            <a:r>
              <a:rPr lang="en-US"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b="1" dirty="0">
                <a:latin typeface="Arial" panose="020B0604020202020204"/>
                <a:cs typeface="Arial" panose="020B0604020202020204"/>
              </a:rPr>
              <a:t>and</a:t>
            </a:r>
            <a:r>
              <a:rPr lang="en-US" sz="2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b="1" spc="-10" dirty="0">
                <a:latin typeface="Arial" panose="020B0604020202020204"/>
                <a:cs typeface="Arial" panose="020B0604020202020204"/>
              </a:rPr>
              <a:t>differential </a:t>
            </a:r>
            <a:r>
              <a:rPr lang="en-US" sz="2800" b="1" dirty="0">
                <a:latin typeface="Arial" panose="020B0604020202020204"/>
                <a:cs typeface="Arial" panose="020B0604020202020204"/>
              </a:rPr>
              <a:t>Manchester</a:t>
            </a:r>
            <a:r>
              <a:rPr lang="en-US"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800" b="1" dirty="0">
                <a:latin typeface="Arial" panose="020B0604020202020204"/>
                <a:cs typeface="Arial" panose="020B0604020202020204"/>
              </a:rPr>
              <a:t>encoding:</a:t>
            </a:r>
            <a:endParaRPr lang="en-US" sz="2800" b="1" dirty="0">
              <a:latin typeface="Arial" panose="020B0604020202020204"/>
              <a:cs typeface="Arial" panose="020B0604020202020204"/>
            </a:endParaRPr>
          </a:p>
          <a:p>
            <a:pPr marL="555625" marR="548005" algn="ctr">
              <a:lnSpc>
                <a:spcPct val="100000"/>
              </a:lnSpc>
              <a:spcBef>
                <a:spcPts val="270"/>
              </a:spcBef>
            </a:pPr>
            <a:endParaRPr lang="en-US" b="1" spc="-65" dirty="0">
              <a:latin typeface="Arial" panose="020B0604020202020204"/>
              <a:cs typeface="Arial" panose="020B0604020202020204"/>
            </a:endParaRPr>
          </a:p>
          <a:p>
            <a:pPr marL="555625" marR="548005" algn="ctr">
              <a:lnSpc>
                <a:spcPct val="100000"/>
              </a:lnSpc>
              <a:spcBef>
                <a:spcPts val="270"/>
              </a:spcBef>
            </a:pPr>
            <a:r>
              <a:rPr lang="en-US" sz="2400" spc="-65" dirty="0">
                <a:latin typeface="Arial" panose="020B0604020202020204"/>
                <a:cs typeface="Arial" panose="020B0604020202020204"/>
              </a:rPr>
              <a:t>T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ransition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at</a:t>
            </a:r>
            <a:r>
              <a:rPr lang="en-US"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middle</a:t>
            </a:r>
            <a:r>
              <a:rPr lang="en-US"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of</a:t>
            </a:r>
            <a:r>
              <a:rPr lang="en-US"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the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bit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is</a:t>
            </a:r>
            <a:r>
              <a:rPr lang="en-US"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used</a:t>
            </a:r>
            <a:r>
              <a:rPr lang="en-US"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25" dirty="0">
                <a:latin typeface="Arial" panose="020B0604020202020204"/>
                <a:cs typeface="Arial" panose="020B0604020202020204"/>
              </a:rPr>
              <a:t>for 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synchronization.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Game </a:t>
            </a:r>
            <a:r>
              <a:rPr lang="en-IN" dirty="0"/>
              <a:t>2</a:t>
            </a:r>
            <a:r>
              <a:rPr dirty="0"/>
              <a:t>: Coding Confession 😂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I’m a coding scheme with no chill — I flip in the middle of every bit! Who am I?</a:t>
            </a:r>
          </a:p>
          <a:p/>
          <a:p>
            <a:r>
              <a:t>A. Unipolar NRZ</a:t>
            </a:r>
          </a:p>
          <a:p>
            <a:r>
              <a:t>B. NRZ-I</a:t>
            </a:r>
          </a:p>
          <a:p>
            <a:r>
              <a:t>C. Manchester</a:t>
            </a:r>
          </a:p>
          <a:p>
            <a:r>
              <a:t>D. Differential Manchester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639521"/>
            <a:ext cx="688530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Mapping</a:t>
            </a:r>
            <a:r>
              <a:rPr sz="4400" spc="-50" dirty="0"/>
              <a:t> </a:t>
            </a:r>
            <a:r>
              <a:rPr sz="4400" dirty="0"/>
              <a:t>Data</a:t>
            </a:r>
            <a:r>
              <a:rPr sz="4400" spc="-10" dirty="0"/>
              <a:t> </a:t>
            </a:r>
            <a:r>
              <a:rPr sz="4400" dirty="0"/>
              <a:t>symbols</a:t>
            </a:r>
            <a:r>
              <a:rPr sz="4400" spc="-35" dirty="0"/>
              <a:t> </a:t>
            </a:r>
            <a:r>
              <a:rPr sz="4400" spc="-20" dirty="0"/>
              <a:t>onto </a:t>
            </a:r>
            <a:r>
              <a:rPr sz="4400" dirty="0"/>
              <a:t>Signal</a:t>
            </a:r>
            <a:r>
              <a:rPr sz="4400" spc="-40" dirty="0"/>
              <a:t> </a:t>
            </a:r>
            <a:r>
              <a:rPr sz="4400" spc="-10" dirty="0"/>
              <a:t>levels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275458"/>
            <a:ext cx="7232015" cy="254428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>
                <a:latin typeface="Tahoma" panose="020B0604030504040204"/>
                <a:cs typeface="Tahoma" panose="020B0604030504040204"/>
              </a:rPr>
              <a:t>A</a:t>
            </a:r>
            <a:r>
              <a:rPr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data</a:t>
            </a:r>
            <a:r>
              <a:rPr sz="28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symbol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(or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element)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can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consist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a </a:t>
            </a:r>
            <a:r>
              <a:rPr sz="2800" dirty="0">
                <a:latin typeface="Tahoma" panose="020B0604030504040204"/>
                <a:cs typeface="Tahoma" panose="020B0604030504040204"/>
              </a:rPr>
              <a:t>number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of</a:t>
            </a:r>
            <a:r>
              <a:rPr sz="28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data</a:t>
            </a:r>
            <a:r>
              <a:rPr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bits:</a:t>
            </a:r>
            <a:endParaRPr lang="en-IN" sz="2800" spc="-1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spc="-1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1</a:t>
            </a:r>
            <a:r>
              <a:rPr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,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0</a:t>
            </a:r>
            <a:r>
              <a:rPr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or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11,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10,</a:t>
            </a:r>
            <a:r>
              <a:rPr sz="24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2400" dirty="0">
                <a:latin typeface="Tahoma" panose="020B0604030504040204"/>
                <a:cs typeface="Tahoma" panose="020B0604030504040204"/>
              </a:rPr>
              <a:t>01,</a:t>
            </a:r>
            <a:r>
              <a:rPr sz="24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2400" spc="-25" dirty="0">
                <a:latin typeface="Tahoma" panose="020B0604030504040204"/>
                <a:cs typeface="Tahoma" panose="020B0604030504040204"/>
              </a:rPr>
              <a:t>……</a:t>
            </a:r>
            <a:endParaRPr sz="24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Mapping</a:t>
            </a:r>
            <a:r>
              <a:rPr lang="en-IN" sz="4000" spc="-50" dirty="0"/>
              <a:t> </a:t>
            </a:r>
            <a:r>
              <a:rPr lang="en-IN" sz="4000" dirty="0"/>
              <a:t>Data</a:t>
            </a:r>
            <a:r>
              <a:rPr lang="en-IN" sz="4000" spc="-10" dirty="0"/>
              <a:t> </a:t>
            </a:r>
            <a:r>
              <a:rPr lang="en-IN" sz="4000" dirty="0"/>
              <a:t>symbols</a:t>
            </a:r>
            <a:r>
              <a:rPr lang="en-IN" sz="4000" spc="-35" dirty="0"/>
              <a:t> </a:t>
            </a:r>
            <a:r>
              <a:rPr lang="en-IN" sz="4000" spc="-20" dirty="0"/>
              <a:t>onto </a:t>
            </a:r>
            <a:r>
              <a:rPr lang="en-IN" sz="4000" dirty="0"/>
              <a:t>Signal</a:t>
            </a:r>
            <a:r>
              <a:rPr lang="en-IN" sz="4000" spc="-40" dirty="0"/>
              <a:t> </a:t>
            </a:r>
            <a:r>
              <a:rPr lang="en-IN" sz="4000" spc="-10" dirty="0"/>
              <a:t>levels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11502"/>
            <a:ext cx="7569200" cy="4293483"/>
          </a:xfrm>
        </p:spPr>
        <p:txBody>
          <a:bodyPr/>
          <a:lstStyle/>
          <a:p>
            <a:pPr marL="355600" marR="268605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/>
              <a:t>D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ata</a:t>
            </a:r>
            <a:r>
              <a:rPr lang="en-US" sz="28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symbol</a:t>
            </a:r>
            <a:r>
              <a:rPr lang="en-US"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can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be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coded</a:t>
            </a:r>
            <a:r>
              <a:rPr lang="en-US"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into</a:t>
            </a:r>
            <a:r>
              <a:rPr lang="en-US" sz="28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single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lang="en-US" sz="28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element</a:t>
            </a:r>
            <a:r>
              <a:rPr lang="en-US" sz="2800" spc="-85" dirty="0"/>
              <a:t>.</a:t>
            </a:r>
            <a:endParaRPr lang="en-US" sz="2800" spc="-85" dirty="0"/>
          </a:p>
          <a:p>
            <a:pPr marL="355600" marR="268605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85" dirty="0">
              <a:latin typeface="Tahoma" panose="020B0604030504040204"/>
              <a:cs typeface="Tahoma" panose="020B0604030504040204"/>
            </a:endParaRPr>
          </a:p>
          <a:p>
            <a:pPr marL="355600" marR="268605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/>
              <a:t>D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ata</a:t>
            </a:r>
            <a:r>
              <a:rPr lang="en-US" sz="28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symbol</a:t>
            </a:r>
            <a:r>
              <a:rPr lang="en-US"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can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be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coded</a:t>
            </a:r>
            <a:r>
              <a:rPr lang="en-US"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into</a:t>
            </a:r>
            <a:r>
              <a:rPr lang="en-US" sz="28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multiple</a:t>
            </a:r>
            <a:r>
              <a:rPr lang="en-US"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lang="en-US" sz="28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element.</a:t>
            </a:r>
            <a:endParaRPr lang="en-US" sz="2800" spc="-10" dirty="0">
              <a:latin typeface="Tahoma" panose="020B0604030504040204"/>
              <a:cs typeface="Tahoma" panose="020B0604030504040204"/>
            </a:endParaRPr>
          </a:p>
          <a:p>
            <a:pPr marL="12065" marR="26860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US" sz="2800" dirty="0"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255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1</a:t>
            </a:r>
            <a:r>
              <a:rPr lang="en-US" sz="24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&gt;</a:t>
            </a:r>
            <a:r>
              <a:rPr lang="en-US"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+V,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0</a:t>
            </a:r>
            <a:r>
              <a:rPr lang="en-US"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&gt;</a:t>
            </a:r>
            <a:r>
              <a:rPr lang="en-US"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spc="-50" dirty="0">
                <a:latin typeface="Tahoma" panose="020B0604030504040204"/>
                <a:cs typeface="Tahoma" panose="020B0604030504040204"/>
              </a:rPr>
              <a:t>V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1</a:t>
            </a:r>
            <a:r>
              <a:rPr lang="en-US" sz="24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&gt;</a:t>
            </a:r>
            <a:r>
              <a:rPr lang="en-US"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+V</a:t>
            </a:r>
            <a:r>
              <a:rPr lang="en-US"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V,</a:t>
            </a:r>
            <a:r>
              <a:rPr lang="en-US" sz="24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0</a:t>
            </a:r>
            <a:r>
              <a:rPr lang="en-US"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&gt;</a:t>
            </a:r>
            <a:r>
              <a:rPr lang="en-US" sz="24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spc="-1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V</a:t>
            </a:r>
            <a:r>
              <a:rPr lang="en-US" sz="24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and</a:t>
            </a:r>
            <a:r>
              <a:rPr lang="en-US" sz="2400" spc="-25" dirty="0">
                <a:latin typeface="Tahoma" panose="020B0604030504040204"/>
                <a:cs typeface="Tahoma" panose="020B0604030504040204"/>
              </a:rPr>
              <a:t> +V</a:t>
            </a:r>
            <a:endParaRPr lang="en-US" sz="2400" spc="-25" dirty="0">
              <a:latin typeface="Tahoma" panose="020B0604030504040204"/>
              <a:cs typeface="Tahoma" panose="020B0604030504040204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000"/>
              <a:buFont typeface="Wingdings" panose="05000000000000000000"/>
              <a:buChar char=""/>
              <a:tabLst>
                <a:tab pos="756285" algn="l"/>
              </a:tabLst>
            </a:pPr>
            <a:endParaRPr lang="en-US" sz="2400" spc="-25" dirty="0">
              <a:latin typeface="Tahoma" panose="020B0604030504040204"/>
              <a:cs typeface="Tahoma" panose="020B0604030504040204"/>
            </a:endParaRP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Mapping</a:t>
            </a:r>
            <a:r>
              <a:rPr lang="en-IN" sz="4000" spc="-50" dirty="0"/>
              <a:t> </a:t>
            </a:r>
            <a:r>
              <a:rPr lang="en-IN" sz="4000" dirty="0"/>
              <a:t>Data</a:t>
            </a:r>
            <a:r>
              <a:rPr lang="en-IN" sz="4000" spc="-10" dirty="0"/>
              <a:t> </a:t>
            </a:r>
            <a:r>
              <a:rPr lang="en-IN" sz="4000" dirty="0"/>
              <a:t>symbols</a:t>
            </a:r>
            <a:r>
              <a:rPr lang="en-IN" sz="4000" spc="-35" dirty="0"/>
              <a:t> </a:t>
            </a:r>
            <a:r>
              <a:rPr lang="en-IN" sz="4000" spc="-20" dirty="0"/>
              <a:t>onto </a:t>
            </a:r>
            <a:r>
              <a:rPr lang="en-IN" sz="4000" dirty="0"/>
              <a:t>Signal</a:t>
            </a:r>
            <a:r>
              <a:rPr lang="en-IN" sz="4000" spc="-40" dirty="0"/>
              <a:t> </a:t>
            </a:r>
            <a:r>
              <a:rPr lang="en-IN" sz="4000" spc="-10" dirty="0"/>
              <a:t>levels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4540" y="2011502"/>
            <a:ext cx="7569200" cy="2128788"/>
          </a:xfrm>
        </p:spPr>
        <p:txBody>
          <a:bodyPr/>
          <a:lstStyle/>
          <a:p>
            <a:pPr marL="469900" lvl="1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endParaRPr lang="en-US" sz="2400" spc="-25" dirty="0">
              <a:latin typeface="Tahoma" panose="020B0604030504040204"/>
              <a:cs typeface="Tahoma" panose="020B0604030504040204"/>
            </a:endParaRPr>
          </a:p>
          <a:p>
            <a:pPr marL="469900" lvl="1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000"/>
              <a:tabLst>
                <a:tab pos="756285" algn="l"/>
              </a:tabLst>
            </a:pPr>
            <a:endParaRPr lang="en-US" sz="2400" spc="-25" dirty="0">
              <a:latin typeface="Tahoma" panose="020B0604030504040204"/>
              <a:cs typeface="Tahoma" panose="020B0604030504040204"/>
            </a:endParaRPr>
          </a:p>
          <a:p>
            <a:pPr marL="355600" marR="36830" indent="-343535">
              <a:lnSpc>
                <a:spcPts val="3020"/>
              </a:lnSpc>
              <a:spcBef>
                <a:spcPts val="71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dirty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2800" spc="-1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ratio</a:t>
            </a:r>
            <a:r>
              <a:rPr lang="en-US" sz="28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360" dirty="0">
                <a:latin typeface="Tahoma" panose="020B0604030504040204"/>
                <a:cs typeface="Tahoma" panose="020B0604030504040204"/>
              </a:rPr>
              <a:t>„r‟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 is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number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of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data</a:t>
            </a:r>
            <a:r>
              <a:rPr lang="en-US" sz="28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elements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carried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by</a:t>
            </a:r>
            <a:r>
              <a:rPr lang="en-US" sz="2800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a</a:t>
            </a:r>
            <a:r>
              <a:rPr lang="en-US" sz="28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dirty="0">
                <a:latin typeface="Tahoma" panose="020B0604030504040204"/>
                <a:cs typeface="Tahoma" panose="020B0604030504040204"/>
              </a:rPr>
              <a:t>signal</a:t>
            </a:r>
            <a:r>
              <a:rPr lang="en-US" sz="28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2800" spc="-10" dirty="0">
                <a:latin typeface="Tahoma" panose="020B0604030504040204"/>
                <a:cs typeface="Tahoma" panose="020B0604030504040204"/>
              </a:rPr>
              <a:t>element.</a:t>
            </a:r>
            <a:endParaRPr lang="en-US" sz="2800" dirty="0">
              <a:latin typeface="Tahoma" panose="020B0604030504040204"/>
              <a:cs typeface="Tahoma" panose="020B0604030504040204"/>
            </a:endParaRPr>
          </a:p>
          <a:p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55637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Relationship</a:t>
            </a:r>
            <a:r>
              <a:rPr sz="4400" spc="-65" dirty="0"/>
              <a:t> </a:t>
            </a:r>
            <a:r>
              <a:rPr sz="4400" dirty="0"/>
              <a:t>between</a:t>
            </a:r>
            <a:r>
              <a:rPr sz="4400" spc="-30" dirty="0"/>
              <a:t> </a:t>
            </a:r>
            <a:r>
              <a:rPr sz="4400" spc="-20" dirty="0"/>
              <a:t>data </a:t>
            </a:r>
            <a:r>
              <a:rPr sz="4400" dirty="0"/>
              <a:t>rate</a:t>
            </a:r>
            <a:r>
              <a:rPr sz="4400" spc="-5" dirty="0"/>
              <a:t> </a:t>
            </a:r>
            <a:r>
              <a:rPr sz="4400" dirty="0"/>
              <a:t>and</a:t>
            </a:r>
            <a:r>
              <a:rPr sz="4400" spc="-10" dirty="0"/>
              <a:t> </a:t>
            </a:r>
            <a:r>
              <a:rPr sz="4400" dirty="0"/>
              <a:t>signal</a:t>
            </a:r>
            <a:r>
              <a:rPr sz="4400" spc="-25" dirty="0"/>
              <a:t> </a:t>
            </a:r>
            <a:r>
              <a:rPr sz="4400" spc="-20" dirty="0"/>
              <a:t>rate</a:t>
            </a:r>
            <a:br>
              <a:rPr lang="en-IN" sz="4400" spc="-20" dirty="0"/>
            </a:b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4540" y="2011502"/>
            <a:ext cx="837946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604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2800" b="1" dirty="0"/>
              <a:t>D</a:t>
            </a:r>
            <a:r>
              <a:rPr sz="2800" b="1" dirty="0"/>
              <a:t>ata</a:t>
            </a:r>
            <a:r>
              <a:rPr sz="2800" b="1" spc="-45" dirty="0"/>
              <a:t> </a:t>
            </a:r>
            <a:r>
              <a:rPr sz="2800" b="1" dirty="0"/>
              <a:t>rate</a:t>
            </a:r>
            <a:r>
              <a:rPr sz="2800" b="1" spc="-60" dirty="0"/>
              <a:t> </a:t>
            </a:r>
            <a:r>
              <a:rPr lang="en-IN" sz="2800" b="1" spc="-60" dirty="0"/>
              <a:t>:</a:t>
            </a:r>
            <a:endParaRPr lang="en-IN" sz="2800" b="1" spc="-60" dirty="0"/>
          </a:p>
          <a:p>
            <a:pPr marL="12065" marR="6604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IN" sz="2800" spc="-60" dirty="0"/>
          </a:p>
          <a:p>
            <a:pPr marL="12065" marR="6604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2800" spc="-60" dirty="0"/>
              <a:t>D</a:t>
            </a:r>
            <a:r>
              <a:rPr sz="2800" dirty="0" err="1"/>
              <a:t>efines</a:t>
            </a:r>
            <a:r>
              <a:rPr sz="2800" spc="-65" dirty="0"/>
              <a:t> </a:t>
            </a:r>
            <a:r>
              <a:rPr sz="2800" dirty="0"/>
              <a:t>the</a:t>
            </a:r>
            <a:r>
              <a:rPr sz="2800" spc="-75" dirty="0"/>
              <a:t> </a:t>
            </a:r>
            <a:r>
              <a:rPr sz="2800" dirty="0"/>
              <a:t>number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70" dirty="0"/>
              <a:t> </a:t>
            </a:r>
            <a:r>
              <a:rPr sz="2800" dirty="0"/>
              <a:t>bits</a:t>
            </a:r>
            <a:r>
              <a:rPr sz="2800" spc="-70" dirty="0"/>
              <a:t> </a:t>
            </a:r>
            <a:r>
              <a:rPr sz="2800" spc="-20" dirty="0"/>
              <a:t>sent </a:t>
            </a:r>
            <a:r>
              <a:rPr sz="2800" dirty="0"/>
              <a:t>per</a:t>
            </a:r>
            <a:r>
              <a:rPr sz="2800" spc="-60" dirty="0"/>
              <a:t> </a:t>
            </a:r>
            <a:r>
              <a:rPr sz="2800" dirty="0"/>
              <a:t>sec</a:t>
            </a:r>
            <a:r>
              <a:rPr sz="2800" spc="-30" dirty="0"/>
              <a:t> </a:t>
            </a:r>
            <a:r>
              <a:rPr sz="2800" dirty="0"/>
              <a:t>-</a:t>
            </a:r>
            <a:r>
              <a:rPr sz="2800" spc="-55" dirty="0"/>
              <a:t> </a:t>
            </a:r>
            <a:r>
              <a:rPr sz="2800" dirty="0"/>
              <a:t>bps.</a:t>
            </a:r>
            <a:r>
              <a:rPr sz="2800" spc="-40" dirty="0"/>
              <a:t> </a:t>
            </a:r>
            <a:endParaRPr lang="en-US" sz="2800" spc="-40" dirty="0"/>
          </a:p>
          <a:p>
            <a:pPr marL="12065" marR="6604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2800" spc="-40" dirty="0"/>
              <a:t>Data rate </a:t>
            </a:r>
            <a:r>
              <a:rPr sz="2800" dirty="0"/>
              <a:t>is</a:t>
            </a:r>
            <a:r>
              <a:rPr sz="2800" spc="-50" dirty="0"/>
              <a:t> </a:t>
            </a:r>
            <a:r>
              <a:rPr sz="2800" dirty="0"/>
              <a:t>often</a:t>
            </a:r>
            <a:r>
              <a:rPr sz="2800" spc="-45" dirty="0"/>
              <a:t> </a:t>
            </a:r>
            <a:r>
              <a:rPr sz="2800" dirty="0"/>
              <a:t>referred</a:t>
            </a:r>
            <a:r>
              <a:rPr sz="2800" spc="-30" dirty="0"/>
              <a:t> </a:t>
            </a:r>
            <a:r>
              <a:rPr sz="2800" dirty="0"/>
              <a:t>to</a:t>
            </a:r>
            <a:r>
              <a:rPr sz="2800" spc="-40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spc="-25" dirty="0"/>
              <a:t>bit </a:t>
            </a:r>
            <a:r>
              <a:rPr sz="2800" spc="-10" dirty="0"/>
              <a:t>rate.</a:t>
            </a:r>
            <a:endParaRPr lang="en-US" sz="2800" spc="-10" dirty="0"/>
          </a:p>
          <a:p>
            <a:pPr marL="355600" marR="6604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US" sz="2800" spc="-10" dirty="0"/>
          </a:p>
          <a:p>
            <a:pPr marL="355600" marR="6604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2800" b="1" spc="-10" dirty="0"/>
              <a:t>S</a:t>
            </a:r>
            <a:r>
              <a:rPr sz="2800" b="1" dirty="0" err="1"/>
              <a:t>ignal</a:t>
            </a:r>
            <a:r>
              <a:rPr sz="2800" b="1" spc="-40" dirty="0"/>
              <a:t> </a:t>
            </a:r>
            <a:r>
              <a:rPr sz="2800" b="1" dirty="0"/>
              <a:t>rate</a:t>
            </a:r>
            <a:r>
              <a:rPr sz="2800" b="1" spc="-50" dirty="0"/>
              <a:t> </a:t>
            </a:r>
            <a:r>
              <a:rPr lang="en-IN" sz="2800" b="1" spc="-50" dirty="0"/>
              <a:t>:</a:t>
            </a:r>
            <a:endParaRPr lang="en-IN" sz="2800" b="1" spc="-50" dirty="0"/>
          </a:p>
          <a:p>
            <a:pPr marL="355600" marR="66040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lang="en-IN" sz="2800" b="1" spc="-50" dirty="0"/>
          </a:p>
          <a:p>
            <a:pPr marL="12065" marR="6604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2800" spc="-50" dirty="0"/>
              <a:t>N</a:t>
            </a:r>
            <a:r>
              <a:rPr sz="2800" dirty="0"/>
              <a:t>umber</a:t>
            </a:r>
            <a:r>
              <a:rPr sz="2800" spc="-55" dirty="0"/>
              <a:t> </a:t>
            </a:r>
            <a:r>
              <a:rPr sz="2800" dirty="0"/>
              <a:t>of</a:t>
            </a:r>
            <a:r>
              <a:rPr sz="2800" spc="-60" dirty="0"/>
              <a:t> </a:t>
            </a:r>
            <a:r>
              <a:rPr sz="2800" spc="-10" dirty="0"/>
              <a:t>signal </a:t>
            </a:r>
            <a:r>
              <a:rPr sz="2800" dirty="0"/>
              <a:t>elements</a:t>
            </a:r>
            <a:r>
              <a:rPr sz="2800" spc="-75" dirty="0"/>
              <a:t> </a:t>
            </a:r>
            <a:r>
              <a:rPr sz="2800" dirty="0"/>
              <a:t>sent</a:t>
            </a:r>
            <a:r>
              <a:rPr sz="2800" spc="-65" dirty="0"/>
              <a:t> </a:t>
            </a:r>
            <a:r>
              <a:rPr sz="2800" dirty="0"/>
              <a:t>in</a:t>
            </a:r>
            <a:r>
              <a:rPr sz="2800" spc="-55" dirty="0"/>
              <a:t> </a:t>
            </a:r>
            <a:r>
              <a:rPr sz="2800" dirty="0"/>
              <a:t>a</a:t>
            </a:r>
            <a:r>
              <a:rPr sz="2800" spc="-60" dirty="0"/>
              <a:t> </a:t>
            </a:r>
            <a:r>
              <a:rPr sz="2800" dirty="0"/>
              <a:t>second</a:t>
            </a:r>
            <a:r>
              <a:rPr lang="en-US" sz="2800" dirty="0"/>
              <a:t>.</a:t>
            </a:r>
            <a:endParaRPr lang="en-US" sz="2800" dirty="0"/>
          </a:p>
          <a:p>
            <a:pPr marL="12065" marR="6604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IN" sz="2800" spc="-70" dirty="0"/>
              <a:t>Signal Rate</a:t>
            </a:r>
            <a:r>
              <a:rPr sz="2800" spc="-45" dirty="0"/>
              <a:t> </a:t>
            </a:r>
            <a:r>
              <a:rPr sz="2800" dirty="0"/>
              <a:t>is</a:t>
            </a:r>
            <a:r>
              <a:rPr sz="2800" spc="-60" dirty="0"/>
              <a:t> </a:t>
            </a:r>
            <a:r>
              <a:rPr sz="2800" dirty="0"/>
              <a:t>measured</a:t>
            </a:r>
            <a:r>
              <a:rPr sz="2800" spc="-50" dirty="0"/>
              <a:t> </a:t>
            </a:r>
            <a:r>
              <a:rPr sz="2800" spc="-25" dirty="0"/>
              <a:t>in </a:t>
            </a:r>
            <a:r>
              <a:rPr sz="2800" dirty="0"/>
              <a:t>bauds.</a:t>
            </a:r>
            <a:r>
              <a:rPr sz="2800" spc="-55" dirty="0"/>
              <a:t> </a:t>
            </a:r>
            <a:endParaRPr lang="en-US" sz="2800" spc="-55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39521"/>
            <a:ext cx="655637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Relationship</a:t>
            </a:r>
            <a:r>
              <a:rPr sz="4400" spc="-65" dirty="0"/>
              <a:t> </a:t>
            </a:r>
            <a:r>
              <a:rPr sz="4400" dirty="0"/>
              <a:t>between</a:t>
            </a:r>
            <a:r>
              <a:rPr sz="4400" spc="-30" dirty="0"/>
              <a:t> </a:t>
            </a:r>
            <a:r>
              <a:rPr sz="4400" spc="-20" dirty="0"/>
              <a:t>data </a:t>
            </a:r>
            <a:r>
              <a:rPr sz="4400" dirty="0"/>
              <a:t>rate</a:t>
            </a:r>
            <a:r>
              <a:rPr sz="4400" spc="-5" dirty="0"/>
              <a:t> </a:t>
            </a:r>
            <a:r>
              <a:rPr sz="4400" dirty="0"/>
              <a:t>and</a:t>
            </a:r>
            <a:r>
              <a:rPr sz="4400" spc="-10" dirty="0"/>
              <a:t> </a:t>
            </a:r>
            <a:r>
              <a:rPr sz="4400" dirty="0"/>
              <a:t>signal</a:t>
            </a:r>
            <a:r>
              <a:rPr sz="4400" spc="-25" dirty="0"/>
              <a:t> </a:t>
            </a:r>
            <a:r>
              <a:rPr sz="4400" spc="-20" dirty="0"/>
              <a:t>rate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3400" y="2819400"/>
            <a:ext cx="8379460" cy="19152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IN" sz="2800" spc="-55" dirty="0"/>
              <a:t>Bauds </a:t>
            </a:r>
            <a:r>
              <a:rPr sz="2800" dirty="0"/>
              <a:t>is</a:t>
            </a:r>
            <a:r>
              <a:rPr sz="2800" spc="-55" dirty="0"/>
              <a:t> </a:t>
            </a:r>
            <a:r>
              <a:rPr sz="2800" dirty="0"/>
              <a:t>also</a:t>
            </a:r>
            <a:r>
              <a:rPr sz="2800" spc="-35" dirty="0"/>
              <a:t> </a:t>
            </a:r>
            <a:r>
              <a:rPr sz="2800" dirty="0"/>
              <a:t>referred</a:t>
            </a:r>
            <a:r>
              <a:rPr sz="2800" spc="-3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as</a:t>
            </a:r>
            <a:r>
              <a:rPr sz="2800" spc="-45" dirty="0"/>
              <a:t> </a:t>
            </a:r>
            <a:r>
              <a:rPr sz="2800" dirty="0"/>
              <a:t>the</a:t>
            </a:r>
            <a:r>
              <a:rPr sz="2800" spc="-40" dirty="0"/>
              <a:t> </a:t>
            </a:r>
            <a:r>
              <a:rPr sz="2800" spc="-10" dirty="0"/>
              <a:t>modulation rate.</a:t>
            </a:r>
            <a:endParaRPr lang="en-US" sz="2800" spc="-10" dirty="0"/>
          </a:p>
          <a:p>
            <a:pPr marL="355600" marR="5080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endParaRPr sz="2800" dirty="0"/>
          </a:p>
          <a:p>
            <a:pPr marL="355600" marR="1179195" indent="-34353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2800" dirty="0"/>
              <a:t>Goal</a:t>
            </a:r>
            <a:r>
              <a:rPr sz="2800" spc="-60" dirty="0"/>
              <a:t> </a:t>
            </a:r>
            <a:r>
              <a:rPr sz="2800" dirty="0"/>
              <a:t>is</a:t>
            </a:r>
            <a:r>
              <a:rPr sz="2800" spc="-60" dirty="0"/>
              <a:t> </a:t>
            </a:r>
            <a:r>
              <a:rPr sz="2800" dirty="0"/>
              <a:t>to</a:t>
            </a:r>
            <a:r>
              <a:rPr sz="2800" spc="-40" dirty="0"/>
              <a:t> </a:t>
            </a:r>
            <a:r>
              <a:rPr sz="2800" dirty="0"/>
              <a:t>increase</a:t>
            </a:r>
            <a:r>
              <a:rPr sz="2800" spc="-60" dirty="0"/>
              <a:t> </a:t>
            </a:r>
            <a:r>
              <a:rPr sz="2800" dirty="0"/>
              <a:t>the</a:t>
            </a:r>
            <a:r>
              <a:rPr sz="2800" spc="-40" dirty="0"/>
              <a:t> </a:t>
            </a:r>
            <a:r>
              <a:rPr sz="2800" dirty="0"/>
              <a:t>data</a:t>
            </a:r>
            <a:r>
              <a:rPr sz="2800" spc="-40" dirty="0"/>
              <a:t> </a:t>
            </a:r>
            <a:r>
              <a:rPr sz="2800" dirty="0"/>
              <a:t>rate</a:t>
            </a:r>
            <a:r>
              <a:rPr sz="2800" spc="-45" dirty="0"/>
              <a:t> </a:t>
            </a:r>
            <a:r>
              <a:rPr sz="2800" spc="-10" dirty="0"/>
              <a:t>whilst </a:t>
            </a:r>
            <a:r>
              <a:rPr sz="2800" dirty="0"/>
              <a:t>reducing</a:t>
            </a:r>
            <a:r>
              <a:rPr sz="2800" spc="-75" dirty="0"/>
              <a:t> </a:t>
            </a:r>
            <a:r>
              <a:rPr sz="2800" dirty="0"/>
              <a:t>the</a:t>
            </a:r>
            <a:r>
              <a:rPr sz="2800" spc="-60" dirty="0"/>
              <a:t> </a:t>
            </a:r>
            <a:r>
              <a:rPr sz="2800" dirty="0"/>
              <a:t>baud</a:t>
            </a:r>
            <a:r>
              <a:rPr sz="2800" spc="-65" dirty="0"/>
              <a:t> </a:t>
            </a:r>
            <a:r>
              <a:rPr sz="2800" spc="-10" dirty="0"/>
              <a:t>rate.</a:t>
            </a:r>
            <a:endParaRPr sz="28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6039</Words>
  <Application>WPS Presentation</Application>
  <PresentationFormat>On-screen Show (4:3)</PresentationFormat>
  <Paragraphs>297</Paragraphs>
  <Slides>44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Arial</vt:lpstr>
      <vt:lpstr>SimSun</vt:lpstr>
      <vt:lpstr>Wingdings</vt:lpstr>
      <vt:lpstr>Tahoma</vt:lpstr>
      <vt:lpstr>Times New Roman</vt:lpstr>
      <vt:lpstr>SimSun-ExtB</vt:lpstr>
      <vt:lpstr>Wingdings</vt:lpstr>
      <vt:lpstr>Microsoft YaHei</vt:lpstr>
      <vt:lpstr>Arial Unicode MS</vt:lpstr>
      <vt:lpstr>Calibri</vt:lpstr>
      <vt:lpstr>Arial</vt:lpstr>
      <vt:lpstr>Office Theme</vt:lpstr>
      <vt:lpstr>Digital Transmission</vt:lpstr>
      <vt:lpstr>4-1	DIGITAL-TO-DIGITAL CONVERSION</vt:lpstr>
      <vt:lpstr>Line Coding</vt:lpstr>
      <vt:lpstr>Figure 4.1	Line coding and decoding</vt:lpstr>
      <vt:lpstr>Mapping Data symbols onto Signal levels</vt:lpstr>
      <vt:lpstr>Mapping Data symbols onto Signal levels</vt:lpstr>
      <vt:lpstr>Mapping Data symbols onto Signal levels</vt:lpstr>
      <vt:lpstr>Relationship between data rate and signal rate </vt:lpstr>
      <vt:lpstr>Relationship between data rate and signal rate</vt:lpstr>
      <vt:lpstr>Figure 4.2	Signal element versus data element</vt:lpstr>
      <vt:lpstr>Data rate and Baud rate</vt:lpstr>
      <vt:lpstr>Example 4.1</vt:lpstr>
      <vt:lpstr>Considerations for choosing a good signal element referred to as line encoding.</vt:lpstr>
      <vt:lpstr>Game 1: Baud Rate Bouncer 🕺</vt:lpstr>
      <vt:lpstr>Line encoding C/Cs</vt:lpstr>
      <vt:lpstr>Line encoding C/Cs</vt:lpstr>
      <vt:lpstr>Line encoding C/Cs</vt:lpstr>
      <vt:lpstr>Line encoding C/Cs</vt:lpstr>
      <vt:lpstr>Figure 4.3	Effect of lack of synchronization</vt:lpstr>
      <vt:lpstr>Example 4.3</vt:lpstr>
      <vt:lpstr>Line encoding C/Cs</vt:lpstr>
      <vt:lpstr>Line encoding C/Cs</vt:lpstr>
      <vt:lpstr>Line encoding C/Cs</vt:lpstr>
      <vt:lpstr>Line encoding C/Cs</vt:lpstr>
      <vt:lpstr>Figure 4.4	Line coding schemes</vt:lpstr>
      <vt:lpstr>Unipolar</vt:lpstr>
      <vt:lpstr>Unipolar</vt:lpstr>
      <vt:lpstr>Unipolar</vt:lpstr>
      <vt:lpstr>Figure 4.5	Unipolar NRZ scheme</vt:lpstr>
      <vt:lpstr>Polar - NRZ</vt:lpstr>
      <vt:lpstr>Polar - NRZ</vt:lpstr>
      <vt:lpstr>Polar - NRZ</vt:lpstr>
      <vt:lpstr>Figure 4.6	Polar NRZ-L and NRZ-I schemes</vt:lpstr>
      <vt:lpstr>PowerPoint 演示文稿</vt:lpstr>
      <vt:lpstr>PowerPoint 演示文稿</vt:lpstr>
      <vt:lpstr>Polar - RZ</vt:lpstr>
      <vt:lpstr>Polar - RZ</vt:lpstr>
      <vt:lpstr>Polar - RZ</vt:lpstr>
      <vt:lpstr>Figure 4.7	Polar RZ scheme</vt:lpstr>
      <vt:lpstr>Polar - Biphase: Manchester	and Differential Manchester  </vt:lpstr>
      <vt:lpstr>Polar - Biphase: Manchester	and Differential Manchester</vt:lpstr>
      <vt:lpstr>Figure 4.8	Polar biphase: Manchester and differential Manchester schemes</vt:lpstr>
      <vt:lpstr>PowerPoint 演示文稿</vt:lpstr>
      <vt:lpstr>Game 2: Coding Confession 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gagandeep kaur</cp:lastModifiedBy>
  <cp:revision>40</cp:revision>
  <dcterms:created xsi:type="dcterms:W3CDTF">2025-07-11T07:18:00Z</dcterms:created>
  <dcterms:modified xsi:type="dcterms:W3CDTF">2025-09-10T04:55:57Z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2025-07-11T05:30:00Z</vt:filetime>
  </property>
  <property fmtid="{D5CDD505-2E9C-101B-9397-08002B2CF9AE}" pid="5" name="Producer">
    <vt:lpwstr>Microsoft® Office PowerPoint® 2007</vt:lpwstr>
  </property>
  <property fmtid="{D5CDD505-2E9C-101B-9397-08002B2CF9AE}" pid="6" name="ICV">
    <vt:lpwstr>69C4EDBA3E584DA687B34F42B5A056D9_12</vt:lpwstr>
  </property>
  <property fmtid="{D5CDD505-2E9C-101B-9397-08002B2CF9AE}" pid="7" name="KSOProductBuildVer">
    <vt:lpwstr>1033-12.2.0.21931</vt:lpwstr>
  </property>
</Properties>
</file>