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26" r:id="rId2"/>
    <p:sldId id="349" r:id="rId3"/>
    <p:sldId id="327" r:id="rId4"/>
    <p:sldId id="329" r:id="rId5"/>
    <p:sldId id="330" r:id="rId6"/>
    <p:sldId id="331" r:id="rId7"/>
    <p:sldId id="334" r:id="rId8"/>
    <p:sldId id="335" r:id="rId9"/>
    <p:sldId id="336" r:id="rId10"/>
    <p:sldId id="337" r:id="rId11"/>
    <p:sldId id="338" r:id="rId12"/>
    <p:sldId id="350" r:id="rId13"/>
    <p:sldId id="351" r:id="rId14"/>
    <p:sldId id="352" r:id="rId15"/>
    <p:sldId id="354" r:id="rId16"/>
    <p:sldId id="355" r:id="rId17"/>
    <p:sldId id="356" r:id="rId18"/>
    <p:sldId id="357" r:id="rId19"/>
    <p:sldId id="358" r:id="rId20"/>
    <p:sldId id="359" r:id="rId21"/>
    <p:sldId id="36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hi-IN" sz="1200" b="0" i="0" baseline="0" dirty="0">
                <a:cs typeface="Mangal" charset="0"/>
              </a:rPr>
              <a:t>15</a:t>
            </a:fld>
            <a:endParaRPr lang="en-US" altLang="hi-IN" sz="1200" b="0" i="0" baseline="0" dirty="0">
              <a:ea typeface="Mangal" charset="0"/>
              <a:cs typeface="Mangal" charset="0"/>
            </a:endParaRPr>
          </a:p>
        </p:txBody>
      </p:sp>
      <p:sp>
        <p:nvSpPr>
          <p:cNvPr id="174083" name="Rectangle 2"/>
          <p:cNvSpPr>
            <a:spLocks noGrp="1" noRot="1" noChangeAspect="1" noTextEdit="1"/>
          </p:cNvSpPr>
          <p:nvPr>
            <p:ph type="sldImg"/>
          </p:nvPr>
        </p:nvSpPr>
        <p:spPr/>
      </p:sp>
      <p:sp>
        <p:nvSpPr>
          <p:cNvPr id="174084" name="Rectangle 3"/>
          <p:cNvSpPr>
            <a:spLocks noGrp="1"/>
          </p:cNvSpPr>
          <p:nvPr>
            <p:ph type="body" idx="1"/>
          </p:nvPr>
        </p:nvSpPr>
        <p:spPr/>
        <p:txBody>
          <a:bodyPr wrap="square" lIns="91440" tIns="45720" rIns="91440" bIns="45720" anchor="t" anchorCtr="0"/>
          <a:lstStyle/>
          <a:p>
            <a:pPr lvl="0" eaLnBrk="1" hangingPunct="1"/>
            <a:endParaRPr lang="hi-IN" altLang="hi-IN" dirty="0">
              <a:ea typeface="Mang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hi-IN" sz="1200" b="0" i="0" baseline="0" dirty="0">
                <a:cs typeface="Mangal" charset="0"/>
              </a:rPr>
              <a:t>17</a:t>
            </a:fld>
            <a:endParaRPr lang="en-US" altLang="hi-IN" sz="1200" b="0" i="0" baseline="0" dirty="0">
              <a:ea typeface="Mangal" charset="0"/>
              <a:cs typeface="Mangal" charset="0"/>
            </a:endParaRPr>
          </a:p>
        </p:txBody>
      </p:sp>
      <p:sp>
        <p:nvSpPr>
          <p:cNvPr id="177155" name="Rectangle 2"/>
          <p:cNvSpPr>
            <a:spLocks noGrp="1" noRot="1" noChangeAspect="1" noTextEdit="1"/>
          </p:cNvSpPr>
          <p:nvPr>
            <p:ph type="sldImg"/>
          </p:nvPr>
        </p:nvSpPr>
        <p:spPr/>
      </p:sp>
      <p:sp>
        <p:nvSpPr>
          <p:cNvPr id="177156" name="Rectangle 3"/>
          <p:cNvSpPr>
            <a:spLocks noGrp="1"/>
          </p:cNvSpPr>
          <p:nvPr>
            <p:ph type="body" idx="1"/>
          </p:nvPr>
        </p:nvSpPr>
        <p:spPr/>
        <p:txBody>
          <a:bodyPr wrap="square" lIns="91440" tIns="45720" rIns="91440" bIns="45720" anchor="t" anchorCtr="0"/>
          <a:lstStyle/>
          <a:p>
            <a:pPr lvl="0" eaLnBrk="1" hangingPunct="1"/>
            <a:endParaRPr lang="hi-IN" altLang="hi-IN" dirty="0">
              <a:ea typeface="Mang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hi-IN" sz="1200" b="0" i="0" baseline="0" dirty="0">
                <a:cs typeface="Mangal" charset="0"/>
              </a:rPr>
              <a:t>18</a:t>
            </a:fld>
            <a:endParaRPr lang="en-US" altLang="hi-IN" sz="1200" b="0" i="0" baseline="0" dirty="0">
              <a:ea typeface="Mangal" charset="0"/>
              <a:cs typeface="Mangal" charset="0"/>
            </a:endParaRPr>
          </a:p>
        </p:txBody>
      </p:sp>
      <p:sp>
        <p:nvSpPr>
          <p:cNvPr id="179203" name="Rectangle 2"/>
          <p:cNvSpPr>
            <a:spLocks noGrp="1" noRot="1" noChangeAspect="1" noTextEdit="1"/>
          </p:cNvSpPr>
          <p:nvPr>
            <p:ph type="sldImg"/>
          </p:nvPr>
        </p:nvSpPr>
        <p:spPr/>
      </p:sp>
      <p:sp>
        <p:nvSpPr>
          <p:cNvPr id="179204" name="Rectangle 3"/>
          <p:cNvSpPr>
            <a:spLocks noGrp="1"/>
          </p:cNvSpPr>
          <p:nvPr>
            <p:ph type="body" idx="1"/>
          </p:nvPr>
        </p:nvSpPr>
        <p:spPr/>
        <p:txBody>
          <a:bodyPr wrap="square" lIns="91440" tIns="45720" rIns="91440" bIns="45720" anchor="t" anchorCtr="0"/>
          <a:lstStyle/>
          <a:p>
            <a:pPr lvl="0" eaLnBrk="1" hangingPunct="1"/>
            <a:endParaRPr lang="hi-IN" altLang="hi-IN" dirty="0">
              <a:ea typeface="Mang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hi-IN" sz="1200" b="0" i="0" baseline="0" dirty="0">
                <a:cs typeface="Mangal" charset="0"/>
              </a:rPr>
              <a:t>19</a:t>
            </a:fld>
            <a:endParaRPr lang="en-US" altLang="hi-IN" sz="1200" b="0" i="0" baseline="0" dirty="0">
              <a:ea typeface="Mangal" charset="0"/>
              <a:cs typeface="Mangal" charset="0"/>
            </a:endParaRPr>
          </a:p>
        </p:txBody>
      </p:sp>
      <p:sp>
        <p:nvSpPr>
          <p:cNvPr id="181251" name="Rectangle 2"/>
          <p:cNvSpPr>
            <a:spLocks noGrp="1" noRot="1" noChangeAspect="1" noTextEdit="1"/>
          </p:cNvSpPr>
          <p:nvPr>
            <p:ph type="sldImg"/>
          </p:nvPr>
        </p:nvSpPr>
        <p:spPr/>
      </p:sp>
      <p:sp>
        <p:nvSpPr>
          <p:cNvPr id="181252" name="Rectangle 3"/>
          <p:cNvSpPr>
            <a:spLocks noGrp="1"/>
          </p:cNvSpPr>
          <p:nvPr>
            <p:ph type="body" idx="1"/>
          </p:nvPr>
        </p:nvSpPr>
        <p:spPr/>
        <p:txBody>
          <a:bodyPr wrap="square" lIns="91440" tIns="45720" rIns="91440" bIns="45720" anchor="t" anchorCtr="0"/>
          <a:lstStyle/>
          <a:p>
            <a:pPr lvl="0" eaLnBrk="1" hangingPunct="1"/>
            <a:endParaRPr lang="hi-IN" altLang="hi-IN" dirty="0">
              <a:ea typeface="Mang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hi-IN" sz="1200" b="0" i="0" baseline="0" dirty="0">
                <a:cs typeface="Mangal" charset="0"/>
              </a:rPr>
              <a:t>20</a:t>
            </a:fld>
            <a:endParaRPr lang="en-US" altLang="hi-IN" sz="1200" b="0" i="0" baseline="0" dirty="0">
              <a:ea typeface="Mangal" charset="0"/>
              <a:cs typeface="Mangal" charset="0"/>
            </a:endParaRPr>
          </a:p>
        </p:txBody>
      </p:sp>
      <p:sp>
        <p:nvSpPr>
          <p:cNvPr id="183299" name="Rectangle 2"/>
          <p:cNvSpPr>
            <a:spLocks noGrp="1" noRot="1" noChangeAspect="1" noTextEdit="1"/>
          </p:cNvSpPr>
          <p:nvPr>
            <p:ph type="sldImg"/>
          </p:nvPr>
        </p:nvSpPr>
        <p:spPr/>
      </p:sp>
      <p:sp>
        <p:nvSpPr>
          <p:cNvPr id="183300" name="Rectangle 3"/>
          <p:cNvSpPr>
            <a:spLocks noGrp="1"/>
          </p:cNvSpPr>
          <p:nvPr>
            <p:ph type="body" idx="1"/>
          </p:nvPr>
        </p:nvSpPr>
        <p:spPr/>
        <p:txBody>
          <a:bodyPr wrap="square" lIns="91440" tIns="45720" rIns="91440" bIns="45720" anchor="t" anchorCtr="0"/>
          <a:lstStyle/>
          <a:p>
            <a:pPr lvl="0" eaLnBrk="1" hangingPunct="1"/>
            <a:endParaRPr lang="hi-IN" altLang="hi-IN" dirty="0">
              <a:ea typeface="Mang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hi-IN" sz="1200" b="0" i="0" baseline="0" dirty="0">
                <a:cs typeface="Mangal" charset="0"/>
              </a:rPr>
              <a:t>21</a:t>
            </a:fld>
            <a:endParaRPr lang="en-US" altLang="hi-IN" sz="1200" b="0" i="0" baseline="0" dirty="0">
              <a:ea typeface="Mangal" charset="0"/>
              <a:cs typeface="Mangal" charset="0"/>
            </a:endParaRPr>
          </a:p>
        </p:txBody>
      </p:sp>
      <p:sp>
        <p:nvSpPr>
          <p:cNvPr id="185347" name="Rectangle 2"/>
          <p:cNvSpPr>
            <a:spLocks noGrp="1" noRot="1" noChangeAspect="1" noTextEdit="1"/>
          </p:cNvSpPr>
          <p:nvPr>
            <p:ph type="sldImg"/>
          </p:nvPr>
        </p:nvSpPr>
        <p:spPr/>
      </p:sp>
      <p:sp>
        <p:nvSpPr>
          <p:cNvPr id="185348" name="Rectangle 3"/>
          <p:cNvSpPr>
            <a:spLocks noGrp="1"/>
          </p:cNvSpPr>
          <p:nvPr>
            <p:ph type="body" idx="1"/>
          </p:nvPr>
        </p:nvSpPr>
        <p:spPr/>
        <p:txBody>
          <a:bodyPr wrap="square" lIns="91440" tIns="45720" rIns="91440" bIns="45720" anchor="t" anchorCtr="0"/>
          <a:lstStyle/>
          <a:p>
            <a:pPr lvl="0" eaLnBrk="1" hangingPunct="1"/>
            <a:endParaRPr lang="hi-IN" altLang="hi-IN" dirty="0">
              <a:ea typeface="Mang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9D41955-D15A-4592-8AF0-B66F1EA1C265}"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D41955-D15A-4592-8AF0-B66F1EA1C265}"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D41955-D15A-4592-8AF0-B66F1EA1C265}"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88950" y="350837"/>
            <a:ext cx="510540" cy="474980"/>
          </a:xfrm>
          <a:custGeom>
            <a:avLst/>
            <a:gdLst/>
            <a:ahLst/>
            <a:cxnLst/>
            <a:rect l="l" t="t" r="r" b="b"/>
            <a:pathLst>
              <a:path w="382905" h="474980">
                <a:moveTo>
                  <a:pt x="0" y="474662"/>
                </a:moveTo>
                <a:lnTo>
                  <a:pt x="382587" y="474662"/>
                </a:lnTo>
                <a:lnTo>
                  <a:pt x="382587" y="0"/>
                </a:lnTo>
                <a:lnTo>
                  <a:pt x="0" y="0"/>
                </a:lnTo>
                <a:lnTo>
                  <a:pt x="0" y="474662"/>
                </a:lnTo>
                <a:close/>
              </a:path>
            </a:pathLst>
          </a:custGeom>
          <a:solidFill>
            <a:srgbClr val="FFCF00"/>
          </a:solidFill>
        </p:spPr>
        <p:txBody>
          <a:bodyPr wrap="square" lIns="0" tIns="0" rIns="0" bIns="0" rtlCol="0"/>
          <a:lstStyle/>
          <a:p>
            <a:endParaRPr sz="1800"/>
          </a:p>
        </p:txBody>
      </p:sp>
      <p:pic>
        <p:nvPicPr>
          <p:cNvPr id="17" name="bg object 17"/>
          <p:cNvPicPr/>
          <p:nvPr/>
        </p:nvPicPr>
        <p:blipFill>
          <a:blip r:embed="rId2" cstate="print"/>
          <a:stretch>
            <a:fillRect/>
          </a:stretch>
        </p:blipFill>
        <p:spPr>
          <a:xfrm>
            <a:off x="999067" y="350837"/>
            <a:ext cx="438149" cy="474662"/>
          </a:xfrm>
          <a:prstGeom prst="rect">
            <a:avLst/>
          </a:prstGeom>
        </p:spPr>
      </p:pic>
      <p:sp>
        <p:nvSpPr>
          <p:cNvPr id="18" name="bg object 18"/>
          <p:cNvSpPr/>
          <p:nvPr/>
        </p:nvSpPr>
        <p:spPr>
          <a:xfrm>
            <a:off x="654050" y="773112"/>
            <a:ext cx="493607" cy="474980"/>
          </a:xfrm>
          <a:custGeom>
            <a:avLst/>
            <a:gdLst/>
            <a:ahLst/>
            <a:cxnLst/>
            <a:rect l="l" t="t" r="r" b="b"/>
            <a:pathLst>
              <a:path w="370205" h="474980">
                <a:moveTo>
                  <a:pt x="0" y="474662"/>
                </a:moveTo>
                <a:lnTo>
                  <a:pt x="369887" y="474662"/>
                </a:lnTo>
                <a:lnTo>
                  <a:pt x="369887" y="0"/>
                </a:lnTo>
                <a:lnTo>
                  <a:pt x="0" y="0"/>
                </a:lnTo>
                <a:lnTo>
                  <a:pt x="0" y="474662"/>
                </a:lnTo>
                <a:close/>
              </a:path>
            </a:pathLst>
          </a:custGeom>
          <a:solidFill>
            <a:srgbClr val="3333CC"/>
          </a:solidFill>
        </p:spPr>
        <p:txBody>
          <a:bodyPr wrap="square" lIns="0" tIns="0" rIns="0" bIns="0" rtlCol="0"/>
          <a:lstStyle/>
          <a:p>
            <a:endParaRPr sz="1800"/>
          </a:p>
        </p:txBody>
      </p:sp>
      <p:pic>
        <p:nvPicPr>
          <p:cNvPr id="19" name="bg object 19"/>
          <p:cNvPicPr/>
          <p:nvPr/>
        </p:nvPicPr>
        <p:blipFill>
          <a:blip r:embed="rId3" cstate="print"/>
          <a:stretch>
            <a:fillRect/>
          </a:stretch>
        </p:blipFill>
        <p:spPr>
          <a:xfrm>
            <a:off x="1147233" y="773112"/>
            <a:ext cx="491067" cy="474662"/>
          </a:xfrm>
          <a:prstGeom prst="rect">
            <a:avLst/>
          </a:prstGeom>
        </p:spPr>
      </p:pic>
      <p:pic>
        <p:nvPicPr>
          <p:cNvPr id="20" name="bg object 20"/>
          <p:cNvPicPr/>
          <p:nvPr/>
        </p:nvPicPr>
        <p:blipFill>
          <a:blip r:embed="rId4" cstate="print"/>
          <a:stretch>
            <a:fillRect/>
          </a:stretch>
        </p:blipFill>
        <p:spPr>
          <a:xfrm>
            <a:off x="101601" y="700151"/>
            <a:ext cx="747183" cy="422275"/>
          </a:xfrm>
          <a:prstGeom prst="rect">
            <a:avLst/>
          </a:prstGeom>
        </p:spPr>
      </p:pic>
      <p:sp>
        <p:nvSpPr>
          <p:cNvPr id="21" name="bg object 21"/>
          <p:cNvSpPr/>
          <p:nvPr/>
        </p:nvSpPr>
        <p:spPr>
          <a:xfrm>
            <a:off x="948267" y="242887"/>
            <a:ext cx="42333" cy="1052830"/>
          </a:xfrm>
          <a:custGeom>
            <a:avLst/>
            <a:gdLst/>
            <a:ahLst/>
            <a:cxnLst/>
            <a:rect l="l" t="t" r="r" b="b"/>
            <a:pathLst>
              <a:path w="31750" h="1052830">
                <a:moveTo>
                  <a:pt x="31750" y="562038"/>
                </a:moveTo>
                <a:lnTo>
                  <a:pt x="0" y="562038"/>
                </a:lnTo>
                <a:lnTo>
                  <a:pt x="0" y="1052512"/>
                </a:lnTo>
                <a:lnTo>
                  <a:pt x="31750" y="1052512"/>
                </a:lnTo>
                <a:lnTo>
                  <a:pt x="31750" y="562038"/>
                </a:lnTo>
                <a:close/>
              </a:path>
              <a:path w="31750" h="1052830">
                <a:moveTo>
                  <a:pt x="31750" y="0"/>
                </a:moveTo>
                <a:lnTo>
                  <a:pt x="0" y="0"/>
                </a:lnTo>
                <a:lnTo>
                  <a:pt x="0" y="530288"/>
                </a:lnTo>
                <a:lnTo>
                  <a:pt x="31750" y="530288"/>
                </a:lnTo>
                <a:lnTo>
                  <a:pt x="31750" y="0"/>
                </a:lnTo>
                <a:close/>
              </a:path>
            </a:pathLst>
          </a:custGeom>
          <a:solidFill>
            <a:srgbClr val="1C1C1C"/>
          </a:solidFill>
        </p:spPr>
        <p:txBody>
          <a:bodyPr wrap="square" lIns="0" tIns="0" rIns="0" bIns="0" rtlCol="0"/>
          <a:lstStyle/>
          <a:p>
            <a:endParaRPr sz="1800"/>
          </a:p>
        </p:txBody>
      </p:sp>
      <p:pic>
        <p:nvPicPr>
          <p:cNvPr id="22" name="bg object 22"/>
          <p:cNvPicPr/>
          <p:nvPr/>
        </p:nvPicPr>
        <p:blipFill>
          <a:blip r:embed="rId5" cstate="print"/>
          <a:stretch>
            <a:fillRect/>
          </a:stretch>
        </p:blipFill>
        <p:spPr>
          <a:xfrm>
            <a:off x="590550" y="773176"/>
            <a:ext cx="10968567" cy="31750"/>
          </a:xfrm>
          <a:prstGeom prst="rect">
            <a:avLst/>
          </a:prstGeom>
        </p:spPr>
      </p:pic>
      <p:sp>
        <p:nvSpPr>
          <p:cNvPr id="2" name="Holder 2"/>
          <p:cNvSpPr>
            <a:spLocks noGrp="1"/>
          </p:cNvSpPr>
          <p:nvPr>
            <p:ph type="ctrTitle"/>
          </p:nvPr>
        </p:nvSpPr>
        <p:spPr>
          <a:xfrm>
            <a:off x="1629393" y="237189"/>
            <a:ext cx="3105572" cy="443198"/>
          </a:xfrm>
          <a:prstGeom prst="rect">
            <a:avLst/>
          </a:prstGeom>
        </p:spPr>
        <p:txBody>
          <a:bodyPr wrap="square" lIns="0" tIns="0" rIns="0" bIns="0">
            <a:spAutoFit/>
          </a:bodyPr>
          <a:lstStyle>
            <a:lvl1pPr>
              <a:defRPr sz="3200" b="1" i="1">
                <a:solidFill>
                  <a:srgbClr val="FF0000"/>
                </a:solidFill>
                <a:latin typeface="Times New Roman" panose="02020603050405020304"/>
                <a:cs typeface="Times New Roman" panose="02020603050405020304"/>
              </a:defRPr>
            </a:lvl1pPr>
          </a:lstStyle>
          <a:p>
            <a:endParaRPr/>
          </a:p>
        </p:txBody>
      </p:sp>
      <p:sp>
        <p:nvSpPr>
          <p:cNvPr id="3" name="Holder 3"/>
          <p:cNvSpPr>
            <a:spLocks noGrp="1"/>
          </p:cNvSpPr>
          <p:nvPr>
            <p:ph type="subTitle" idx="4"/>
          </p:nvPr>
        </p:nvSpPr>
        <p:spPr>
          <a:xfrm>
            <a:off x="1355885" y="4108831"/>
            <a:ext cx="9381067" cy="387798"/>
          </a:xfrm>
          <a:prstGeom prst="rect">
            <a:avLst/>
          </a:prstGeom>
        </p:spPr>
        <p:txBody>
          <a:bodyPr wrap="square" lIns="0" tIns="0" rIns="0" bIns="0">
            <a:spAutoFit/>
          </a:bodyPr>
          <a:lstStyle>
            <a:lvl1pPr>
              <a:defRPr sz="2800" b="1" i="1">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2000" b="1" i="0">
                <a:solidFill>
                  <a:schemeClr val="tx1"/>
                </a:solidFill>
                <a:latin typeface="Arial" panose="020B0604020202020204"/>
                <a:cs typeface="Arial" panose="020B0604020202020204"/>
              </a:defRPr>
            </a:lvl1pPr>
          </a:lstStyle>
          <a:p>
            <a:pPr marL="12700">
              <a:lnSpc>
                <a:spcPts val="2315"/>
              </a:lnSpc>
            </a:pPr>
            <a:r>
              <a:rPr lang="en-IN" spc="-25"/>
              <a:t>3.</a:t>
            </a:r>
            <a:fld id="{81D60167-4931-47E6-BA6A-407CBD079E47}" type="slidenum">
              <a:rPr spc="-25" smtClean="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D41955-D15A-4592-8AF0-B66F1EA1C265}"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D41955-D15A-4592-8AF0-B66F1EA1C265}"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9D41955-D15A-4592-8AF0-B66F1EA1C265}"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9D41955-D15A-4592-8AF0-B66F1EA1C265}" type="datetimeFigureOut">
              <a:rPr lang="en-IN" smtClean="0"/>
              <a:t>09-09-2025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9D41955-D15A-4592-8AF0-B66F1EA1C265}"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41955-D15A-4592-8AF0-B66F1EA1C265}" type="datetimeFigureOut">
              <a:rPr lang="en-IN" smtClean="0"/>
              <a:t>09-09-2025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41955-D15A-4592-8AF0-B66F1EA1C265}"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D41955-D15A-4592-8AF0-B66F1EA1C265}"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0FC51-2B31-4B90-8954-CDDC51C896E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41955-D15A-4592-8AF0-B66F1EA1C265}" type="datetimeFigureOut">
              <a:rPr lang="en-IN" smtClean="0"/>
              <a:t>09-09-2025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0FC51-2B31-4B90-8954-CDDC51C896E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68666" y="512301"/>
            <a:ext cx="5268975" cy="689932"/>
          </a:xfrm>
          <a:prstGeom prst="rect">
            <a:avLst/>
          </a:prstGeom>
        </p:spPr>
        <p:txBody>
          <a:bodyPr vert="horz" wrap="square" lIns="0" tIns="12700" rIns="0" bIns="0" rtlCol="0" anchor="ctr">
            <a:spAutoFit/>
          </a:bodyPr>
          <a:lstStyle/>
          <a:p>
            <a:pPr marL="12700">
              <a:lnSpc>
                <a:spcPct val="100000"/>
              </a:lnSpc>
              <a:spcBef>
                <a:spcPts val="100"/>
              </a:spcBef>
            </a:pPr>
            <a:r>
              <a:rPr spc="-580" dirty="0">
                <a:solidFill>
                  <a:srgbClr val="000000"/>
                </a:solidFill>
                <a:latin typeface="Calibri" panose="020F0502020204030204"/>
                <a:cs typeface="Calibri" panose="020F0502020204030204"/>
              </a:rPr>
              <a:t>DATA</a:t>
            </a:r>
            <a:r>
              <a:rPr spc="-40" dirty="0">
                <a:solidFill>
                  <a:srgbClr val="000000"/>
                </a:solidFill>
                <a:latin typeface="Calibri" panose="020F0502020204030204"/>
                <a:cs typeface="Calibri" panose="020F0502020204030204"/>
              </a:rPr>
              <a:t> </a:t>
            </a:r>
            <a:r>
              <a:rPr spc="-505" dirty="0">
                <a:solidFill>
                  <a:srgbClr val="000000"/>
                </a:solidFill>
                <a:latin typeface="Calibri" panose="020F0502020204030204"/>
                <a:cs typeface="Calibri" panose="020F0502020204030204"/>
              </a:rPr>
              <a:t>RATE</a:t>
            </a:r>
            <a:r>
              <a:rPr spc="-45" dirty="0">
                <a:solidFill>
                  <a:srgbClr val="000000"/>
                </a:solidFill>
                <a:latin typeface="Calibri" panose="020F0502020204030204"/>
                <a:cs typeface="Calibri" panose="020F0502020204030204"/>
              </a:rPr>
              <a:t> </a:t>
            </a:r>
            <a:r>
              <a:rPr spc="-430" dirty="0">
                <a:solidFill>
                  <a:srgbClr val="000000"/>
                </a:solidFill>
                <a:latin typeface="Calibri" panose="020F0502020204030204"/>
                <a:cs typeface="Calibri" panose="020F0502020204030204"/>
              </a:rPr>
              <a:t>LIMITS</a:t>
            </a:r>
          </a:p>
        </p:txBody>
      </p:sp>
      <p:sp>
        <p:nvSpPr>
          <p:cNvPr id="65" name="object 65"/>
          <p:cNvSpPr txBox="1"/>
          <p:nvPr/>
        </p:nvSpPr>
        <p:spPr>
          <a:xfrm>
            <a:off x="1668666" y="1944298"/>
            <a:ext cx="8453755" cy="2969403"/>
          </a:xfrm>
          <a:prstGeom prst="rect">
            <a:avLst/>
          </a:prstGeom>
        </p:spPr>
        <p:txBody>
          <a:bodyPr vert="horz" wrap="square" lIns="0" tIns="12065" rIns="0" bIns="0" rtlCol="0">
            <a:spAutoFit/>
          </a:bodyPr>
          <a:lstStyle/>
          <a:p>
            <a:pPr marL="12700" marR="5080" algn="just">
              <a:spcBef>
                <a:spcPts val="95"/>
              </a:spcBef>
            </a:pPr>
            <a:r>
              <a:rPr lang="en-IN" sz="2800" b="1" i="1" dirty="0">
                <a:latin typeface="Times New Roman" panose="02020603050405020304"/>
                <a:cs typeface="Times New Roman" panose="02020603050405020304"/>
              </a:rPr>
              <a:t>O</a:t>
            </a:r>
            <a:r>
              <a:rPr sz="2800" b="1" i="1" dirty="0" err="1">
                <a:latin typeface="Times New Roman" panose="02020603050405020304"/>
                <a:cs typeface="Times New Roman" panose="02020603050405020304"/>
              </a:rPr>
              <a:t>ver</a:t>
            </a:r>
            <a:r>
              <a:rPr sz="2800" b="1" i="1" spc="280" dirty="0">
                <a:latin typeface="Times New Roman" panose="02020603050405020304"/>
                <a:cs typeface="Times New Roman" panose="02020603050405020304"/>
              </a:rPr>
              <a:t> </a:t>
            </a:r>
            <a:r>
              <a:rPr sz="2800" b="1" i="1" spc="-50" dirty="0">
                <a:latin typeface="Times New Roman" panose="02020603050405020304"/>
                <a:cs typeface="Times New Roman" panose="02020603050405020304"/>
              </a:rPr>
              <a:t>a </a:t>
            </a:r>
            <a:r>
              <a:rPr sz="2800" b="1" i="1" dirty="0">
                <a:latin typeface="Times New Roman" panose="02020603050405020304"/>
                <a:cs typeface="Times New Roman" panose="02020603050405020304"/>
              </a:rPr>
              <a:t>channel.</a:t>
            </a:r>
            <a:r>
              <a:rPr sz="2800" b="1" i="1" spc="-6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Data</a:t>
            </a:r>
            <a:r>
              <a:rPr sz="2800" b="1" i="1" spc="-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rate</a:t>
            </a:r>
            <a:r>
              <a:rPr sz="2800" b="1" i="1" spc="-7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depends</a:t>
            </a:r>
            <a:r>
              <a:rPr sz="2800" b="1" i="1" spc="-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on</a:t>
            </a:r>
            <a:r>
              <a:rPr sz="2800" b="1" i="1" spc="-5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three</a:t>
            </a:r>
            <a:r>
              <a:rPr sz="2800" b="1" i="1" spc="-60" dirty="0">
                <a:latin typeface="Times New Roman" panose="02020603050405020304"/>
                <a:cs typeface="Times New Roman" panose="02020603050405020304"/>
              </a:rPr>
              <a:t> </a:t>
            </a:r>
            <a:r>
              <a:rPr sz="2800" b="1" i="1" spc="-10" dirty="0">
                <a:latin typeface="Times New Roman" panose="02020603050405020304"/>
                <a:cs typeface="Times New Roman" panose="02020603050405020304"/>
              </a:rPr>
              <a:t>factors:</a:t>
            </a:r>
            <a:endParaRPr lang="en-IN" sz="2800" b="1" i="1" spc="-10" dirty="0">
              <a:latin typeface="Times New Roman" panose="02020603050405020304"/>
              <a:cs typeface="Times New Roman" panose="02020603050405020304"/>
            </a:endParaRPr>
          </a:p>
          <a:p>
            <a:pPr marL="12700" marR="5080" algn="just">
              <a:spcBef>
                <a:spcPts val="95"/>
              </a:spcBef>
            </a:pPr>
            <a:endParaRPr sz="2800" dirty="0">
              <a:latin typeface="Times New Roman" panose="02020603050405020304"/>
              <a:cs typeface="Times New Roman" panose="02020603050405020304"/>
            </a:endParaRPr>
          </a:p>
          <a:p>
            <a:pPr marL="631190" indent="-353695">
              <a:buClr>
                <a:srgbClr val="FF0000"/>
              </a:buClr>
              <a:buAutoNum type="arabicPeriod"/>
              <a:tabLst>
                <a:tab pos="631190" algn="l"/>
              </a:tabLst>
            </a:pPr>
            <a:r>
              <a:rPr sz="2800" b="1" i="1" dirty="0">
                <a:latin typeface="Times New Roman" panose="02020603050405020304"/>
                <a:cs typeface="Times New Roman" panose="02020603050405020304"/>
              </a:rPr>
              <a:t>The</a:t>
            </a:r>
            <a:r>
              <a:rPr sz="2800" b="1" i="1" spc="-4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bandwidth</a:t>
            </a:r>
            <a:r>
              <a:rPr sz="2800" b="1" i="1" spc="-50" dirty="0">
                <a:latin typeface="Times New Roman" panose="02020603050405020304"/>
                <a:cs typeface="Times New Roman" panose="02020603050405020304"/>
              </a:rPr>
              <a:t> </a:t>
            </a:r>
            <a:r>
              <a:rPr sz="2800" b="1" i="1" spc="-10" dirty="0">
                <a:latin typeface="Times New Roman" panose="02020603050405020304"/>
                <a:cs typeface="Times New Roman" panose="02020603050405020304"/>
              </a:rPr>
              <a:t>available</a:t>
            </a:r>
            <a:endParaRPr sz="2800" dirty="0">
              <a:latin typeface="Times New Roman" panose="02020603050405020304"/>
              <a:cs typeface="Times New Roman" panose="02020603050405020304"/>
            </a:endParaRPr>
          </a:p>
          <a:p>
            <a:pPr marL="631825" indent="-354330">
              <a:buClr>
                <a:srgbClr val="FF0000"/>
              </a:buClr>
              <a:buAutoNum type="arabicPeriod"/>
              <a:tabLst>
                <a:tab pos="631825" algn="l"/>
              </a:tabLst>
            </a:pPr>
            <a:r>
              <a:rPr sz="2800" b="1" i="1" dirty="0">
                <a:latin typeface="Times New Roman" panose="02020603050405020304"/>
                <a:cs typeface="Times New Roman" panose="02020603050405020304"/>
              </a:rPr>
              <a:t>The</a:t>
            </a:r>
            <a:r>
              <a:rPr sz="2800" b="1" i="1" spc="-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level</a:t>
            </a:r>
            <a:r>
              <a:rPr sz="2800" b="1" i="1" spc="-2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of</a:t>
            </a:r>
            <a:r>
              <a:rPr sz="2800" b="1" i="1" spc="-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signals</a:t>
            </a:r>
            <a:r>
              <a:rPr sz="2800" b="1" i="1" spc="-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we</a:t>
            </a:r>
            <a:r>
              <a:rPr sz="2800" b="1" i="1" spc="-20"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use</a:t>
            </a:r>
            <a:endParaRPr sz="2800" dirty="0">
              <a:latin typeface="Times New Roman" panose="02020603050405020304"/>
              <a:cs typeface="Times New Roman" panose="02020603050405020304"/>
            </a:endParaRPr>
          </a:p>
          <a:p>
            <a:pPr marL="631825" indent="-354330">
              <a:buClr>
                <a:srgbClr val="FF0000"/>
              </a:buClr>
              <a:buAutoNum type="arabicPeriod"/>
              <a:tabLst>
                <a:tab pos="631825" algn="l"/>
              </a:tabLst>
            </a:pPr>
            <a:r>
              <a:rPr lang="en-IN" sz="2800" b="1" i="1" dirty="0">
                <a:latin typeface="Times New Roman" panose="02020603050405020304"/>
                <a:cs typeface="Times New Roman" panose="02020603050405020304"/>
              </a:rPr>
              <a:t>Q</a:t>
            </a:r>
            <a:r>
              <a:rPr sz="2800" b="1" i="1" dirty="0" err="1">
                <a:latin typeface="Times New Roman" panose="02020603050405020304"/>
                <a:cs typeface="Times New Roman" panose="02020603050405020304"/>
              </a:rPr>
              <a:t>uality</a:t>
            </a:r>
            <a:r>
              <a:rPr sz="2800" b="1" i="1" spc="-6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of</a:t>
            </a:r>
            <a:r>
              <a:rPr sz="2800" b="1" i="1" spc="-2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channel</a:t>
            </a:r>
            <a:r>
              <a:rPr sz="2800" b="1" i="1" spc="-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level</a:t>
            </a:r>
            <a:r>
              <a:rPr sz="2800" b="1" i="1" spc="-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of</a:t>
            </a:r>
            <a:r>
              <a:rPr sz="2800" b="1" i="1" spc="-40" dirty="0">
                <a:latin typeface="Times New Roman" panose="02020603050405020304"/>
                <a:cs typeface="Times New Roman" panose="02020603050405020304"/>
              </a:rPr>
              <a:t> </a:t>
            </a:r>
            <a:r>
              <a:rPr sz="2800" b="1" i="1" spc="-10" dirty="0">
                <a:latin typeface="Times New Roman" panose="02020603050405020304"/>
                <a:cs typeface="Times New Roman" panose="02020603050405020304"/>
              </a:rPr>
              <a:t>noise)</a:t>
            </a:r>
            <a:endParaRPr sz="2800" dirty="0">
              <a:latin typeface="Times New Roman" panose="02020603050405020304"/>
              <a:cs typeface="Times New Roman" panose="02020603050405020304"/>
            </a:endParaRPr>
          </a:p>
          <a:p>
            <a:pPr>
              <a:spcBef>
                <a:spcPts val="2780"/>
              </a:spcBef>
            </a:pPr>
            <a:endParaRPr sz="2800" dirty="0">
              <a:latin typeface="Times New Roman" panose="02020603050405020304"/>
              <a:cs typeface="Times New Roman" panose="02020603050405020304"/>
            </a:endParaRPr>
          </a:p>
        </p:txBody>
      </p:sp>
      <p:sp>
        <p:nvSpPr>
          <p:cNvPr id="66" name="object 66"/>
          <p:cNvSpPr txBox="1">
            <a:spLocks noGrp="1"/>
          </p:cNvSpPr>
          <p:nvPr>
            <p:ph type="sldNum" sz="quarter" idx="7"/>
          </p:nvPr>
        </p:nvSpPr>
        <p:spPr>
          <a:xfrm>
            <a:off x="78739" y="6512487"/>
            <a:ext cx="559435" cy="309879"/>
          </a:xfrm>
          <a:prstGeom prst="rect">
            <a:avLst/>
          </a:prstGeom>
        </p:spPr>
        <p:txBody>
          <a:bodyPr vert="horz" wrap="square" lIns="0" tIns="0" rIns="0" bIns="0" rtlCol="0">
            <a:spAutoFit/>
          </a:bodyPr>
          <a:lstStyle>
            <a:defPPr>
              <a:defRPr kern="0"/>
            </a:defPPr>
            <a:lvl1pPr>
              <a:defRPr sz="2000" b="1" i="0">
                <a:solidFill>
                  <a:schemeClr val="tx1"/>
                </a:solidFill>
                <a:latin typeface="Arial" panose="020B0604020202020204"/>
                <a:cs typeface="Arial" panose="020B0604020202020204"/>
              </a:defRPr>
            </a:lvl1pPr>
          </a:lstStyle>
          <a:p>
            <a:pPr marL="12700">
              <a:lnSpc>
                <a:spcPts val="2315"/>
              </a:lnSpc>
            </a:pPr>
            <a:r>
              <a:rPr lang="en-IN" spc="-25"/>
              <a:t>3.</a:t>
            </a:r>
            <a:fld id="{81D60167-4931-47E6-BA6A-407CBD079E47}" type="slidenum">
              <a:rPr spc="-25" smtClean="0"/>
              <a:t>1</a:t>
            </a:fld>
            <a:endParaRPr spc="-20" dirty="0"/>
          </a:p>
        </p:txBody>
      </p:sp>
      <p:pic>
        <p:nvPicPr>
          <p:cNvPr id="2"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964915" y="1800643"/>
            <a:ext cx="10515600" cy="1612621"/>
          </a:xfrm>
          <a:prstGeom prst="rect">
            <a:avLst/>
          </a:prstGeom>
        </p:spPr>
        <p:txBody>
          <a:bodyPr vert="horz" wrap="square" lIns="0" tIns="316865" rIns="0" bIns="0" rtlCol="0">
            <a:spAutoFit/>
          </a:bodyPr>
          <a:lstStyle/>
          <a:p>
            <a:pPr marL="12700" marR="5080" algn="just">
              <a:lnSpc>
                <a:spcPct val="100000"/>
              </a:lnSpc>
              <a:spcBef>
                <a:spcPts val="95"/>
              </a:spcBef>
            </a:pPr>
            <a:r>
              <a:rPr dirty="0"/>
              <a:t>The</a:t>
            </a:r>
            <a:r>
              <a:rPr spc="165" dirty="0"/>
              <a:t> </a:t>
            </a:r>
            <a:r>
              <a:rPr dirty="0"/>
              <a:t>Shannon</a:t>
            </a:r>
            <a:r>
              <a:rPr spc="170" dirty="0"/>
              <a:t> </a:t>
            </a:r>
            <a:r>
              <a:rPr dirty="0"/>
              <a:t>formula</a:t>
            </a:r>
            <a:r>
              <a:rPr spc="185" dirty="0"/>
              <a:t> </a:t>
            </a:r>
            <a:r>
              <a:rPr dirty="0"/>
              <a:t>gives</a:t>
            </a:r>
            <a:r>
              <a:rPr spc="165" dirty="0"/>
              <a:t> </a:t>
            </a:r>
            <a:r>
              <a:rPr dirty="0"/>
              <a:t>us</a:t>
            </a:r>
            <a:r>
              <a:rPr spc="165" dirty="0"/>
              <a:t> </a:t>
            </a:r>
            <a:r>
              <a:rPr dirty="0"/>
              <a:t>6</a:t>
            </a:r>
            <a:r>
              <a:rPr spc="165" dirty="0"/>
              <a:t> </a:t>
            </a:r>
            <a:r>
              <a:rPr dirty="0"/>
              <a:t>Mbps,</a:t>
            </a:r>
            <a:r>
              <a:rPr spc="165" dirty="0"/>
              <a:t> </a:t>
            </a:r>
            <a:r>
              <a:rPr dirty="0"/>
              <a:t>the</a:t>
            </a:r>
            <a:r>
              <a:rPr spc="175" dirty="0"/>
              <a:t> </a:t>
            </a:r>
            <a:r>
              <a:rPr dirty="0"/>
              <a:t>upper</a:t>
            </a:r>
            <a:r>
              <a:rPr spc="175" dirty="0"/>
              <a:t> </a:t>
            </a:r>
            <a:r>
              <a:rPr spc="-10" dirty="0"/>
              <a:t>limit. </a:t>
            </a:r>
            <a:r>
              <a:rPr dirty="0"/>
              <a:t>For</a:t>
            </a:r>
            <a:r>
              <a:rPr spc="500" dirty="0"/>
              <a:t> </a:t>
            </a:r>
            <a:r>
              <a:rPr dirty="0"/>
              <a:t>better</a:t>
            </a:r>
            <a:r>
              <a:rPr spc="490" dirty="0"/>
              <a:t> </a:t>
            </a:r>
            <a:r>
              <a:rPr dirty="0"/>
              <a:t>performance</a:t>
            </a:r>
            <a:r>
              <a:rPr spc="495" dirty="0"/>
              <a:t> </a:t>
            </a:r>
            <a:r>
              <a:rPr dirty="0"/>
              <a:t>we</a:t>
            </a:r>
            <a:r>
              <a:rPr spc="495" dirty="0"/>
              <a:t> </a:t>
            </a:r>
            <a:r>
              <a:rPr dirty="0"/>
              <a:t>choose</a:t>
            </a:r>
            <a:r>
              <a:rPr spc="505" dirty="0"/>
              <a:t> </a:t>
            </a:r>
            <a:r>
              <a:rPr dirty="0"/>
              <a:t>something</a:t>
            </a:r>
            <a:r>
              <a:rPr spc="515" dirty="0"/>
              <a:t> </a:t>
            </a:r>
            <a:r>
              <a:rPr dirty="0"/>
              <a:t>lower,</a:t>
            </a:r>
            <a:r>
              <a:rPr spc="495" dirty="0"/>
              <a:t> </a:t>
            </a:r>
            <a:r>
              <a:rPr spc="-50" dirty="0"/>
              <a:t>4 </a:t>
            </a:r>
            <a:r>
              <a:rPr dirty="0"/>
              <a:t>Mbps,</a:t>
            </a:r>
            <a:r>
              <a:rPr spc="130" dirty="0"/>
              <a:t> </a:t>
            </a:r>
            <a:r>
              <a:rPr dirty="0"/>
              <a:t>for</a:t>
            </a:r>
            <a:r>
              <a:rPr spc="120" dirty="0"/>
              <a:t> </a:t>
            </a:r>
            <a:r>
              <a:rPr dirty="0"/>
              <a:t>example.</a:t>
            </a:r>
            <a:r>
              <a:rPr spc="125" dirty="0"/>
              <a:t> </a:t>
            </a:r>
            <a:r>
              <a:rPr dirty="0"/>
              <a:t>Then</a:t>
            </a:r>
            <a:r>
              <a:rPr spc="135" dirty="0"/>
              <a:t> </a:t>
            </a:r>
            <a:r>
              <a:rPr dirty="0"/>
              <a:t>we</a:t>
            </a:r>
            <a:r>
              <a:rPr spc="130" dirty="0"/>
              <a:t> </a:t>
            </a:r>
            <a:r>
              <a:rPr dirty="0"/>
              <a:t>use</a:t>
            </a:r>
            <a:r>
              <a:rPr spc="125" dirty="0"/>
              <a:t> </a:t>
            </a:r>
            <a:r>
              <a:rPr dirty="0"/>
              <a:t>the</a:t>
            </a:r>
            <a:r>
              <a:rPr spc="125" dirty="0"/>
              <a:t> </a:t>
            </a:r>
            <a:r>
              <a:rPr dirty="0"/>
              <a:t>Nyquist</a:t>
            </a:r>
            <a:r>
              <a:rPr spc="135" dirty="0"/>
              <a:t> </a:t>
            </a:r>
            <a:r>
              <a:rPr dirty="0"/>
              <a:t>formula</a:t>
            </a:r>
            <a:r>
              <a:rPr spc="135" dirty="0"/>
              <a:t> </a:t>
            </a:r>
            <a:r>
              <a:rPr spc="-25" dirty="0"/>
              <a:t>to </a:t>
            </a:r>
            <a:r>
              <a:rPr dirty="0"/>
              <a:t>find</a:t>
            </a:r>
            <a:r>
              <a:rPr spc="-40" dirty="0"/>
              <a:t> </a:t>
            </a:r>
            <a:r>
              <a:rPr dirty="0"/>
              <a:t>the</a:t>
            </a:r>
            <a:r>
              <a:rPr spc="-25" dirty="0"/>
              <a:t> </a:t>
            </a:r>
            <a:r>
              <a:rPr dirty="0"/>
              <a:t>number</a:t>
            </a:r>
            <a:r>
              <a:rPr spc="-15" dirty="0"/>
              <a:t> </a:t>
            </a:r>
            <a:r>
              <a:rPr dirty="0"/>
              <a:t>of</a:t>
            </a:r>
            <a:r>
              <a:rPr spc="-30" dirty="0"/>
              <a:t> </a:t>
            </a:r>
            <a:r>
              <a:rPr dirty="0"/>
              <a:t>signal</a:t>
            </a:r>
            <a:r>
              <a:rPr spc="-50" dirty="0"/>
              <a:t> </a:t>
            </a:r>
            <a:r>
              <a:rPr spc="-10" dirty="0"/>
              <a:t>levels.</a:t>
            </a:r>
          </a:p>
        </p:txBody>
      </p:sp>
      <p:grpSp>
        <p:nvGrpSpPr>
          <p:cNvPr id="4" name="object 4"/>
          <p:cNvGrpSpPr/>
          <p:nvPr/>
        </p:nvGrpSpPr>
        <p:grpSpPr>
          <a:xfrm>
            <a:off x="3522599" y="3783329"/>
            <a:ext cx="5145405" cy="464820"/>
            <a:chOff x="1998598" y="3783329"/>
            <a:chExt cx="5145405" cy="464820"/>
          </a:xfrm>
        </p:grpSpPr>
        <p:pic>
          <p:nvPicPr>
            <p:cNvPr id="5" name="object 5"/>
            <p:cNvPicPr/>
            <p:nvPr/>
          </p:nvPicPr>
          <p:blipFill>
            <a:blip r:embed="rId2" cstate="print"/>
            <a:stretch>
              <a:fillRect/>
            </a:stretch>
          </p:blipFill>
          <p:spPr>
            <a:xfrm>
              <a:off x="2055875" y="3840159"/>
              <a:ext cx="5004045" cy="350840"/>
            </a:xfrm>
            <a:prstGeom prst="rect">
              <a:avLst/>
            </a:prstGeom>
          </p:spPr>
        </p:pic>
        <p:sp>
          <p:nvSpPr>
            <p:cNvPr id="6" name="object 6"/>
            <p:cNvSpPr/>
            <p:nvPr/>
          </p:nvSpPr>
          <p:spPr>
            <a:xfrm>
              <a:off x="1998599" y="3783329"/>
              <a:ext cx="5145405" cy="464820"/>
            </a:xfrm>
            <a:custGeom>
              <a:avLst/>
              <a:gdLst/>
              <a:ahLst/>
              <a:cxnLst/>
              <a:rect l="l" t="t" r="r" b="b"/>
              <a:pathLst>
                <a:path w="5145405" h="464820">
                  <a:moveTo>
                    <a:pt x="5099431" y="45720"/>
                  </a:moveTo>
                  <a:lnTo>
                    <a:pt x="5088001" y="45720"/>
                  </a:lnTo>
                  <a:lnTo>
                    <a:pt x="5088001" y="57150"/>
                  </a:lnTo>
                  <a:lnTo>
                    <a:pt x="5088001" y="407670"/>
                  </a:lnTo>
                  <a:lnTo>
                    <a:pt x="57150" y="407670"/>
                  </a:lnTo>
                  <a:lnTo>
                    <a:pt x="57150" y="57150"/>
                  </a:lnTo>
                  <a:lnTo>
                    <a:pt x="5088001" y="57150"/>
                  </a:lnTo>
                  <a:lnTo>
                    <a:pt x="5088001" y="45720"/>
                  </a:lnTo>
                  <a:lnTo>
                    <a:pt x="45720" y="45720"/>
                  </a:lnTo>
                  <a:lnTo>
                    <a:pt x="45720" y="57150"/>
                  </a:lnTo>
                  <a:lnTo>
                    <a:pt x="45720" y="407670"/>
                  </a:lnTo>
                  <a:lnTo>
                    <a:pt x="45720" y="419100"/>
                  </a:lnTo>
                  <a:lnTo>
                    <a:pt x="5099431" y="419100"/>
                  </a:lnTo>
                  <a:lnTo>
                    <a:pt x="5099431" y="407670"/>
                  </a:lnTo>
                  <a:lnTo>
                    <a:pt x="5099431" y="57150"/>
                  </a:lnTo>
                  <a:lnTo>
                    <a:pt x="5099431" y="56769"/>
                  </a:lnTo>
                  <a:lnTo>
                    <a:pt x="5099431" y="45720"/>
                  </a:lnTo>
                  <a:close/>
                </a:path>
                <a:path w="5145405" h="464820">
                  <a:moveTo>
                    <a:pt x="5145151" y="0"/>
                  </a:moveTo>
                  <a:lnTo>
                    <a:pt x="5110861" y="0"/>
                  </a:lnTo>
                  <a:lnTo>
                    <a:pt x="5110861" y="34290"/>
                  </a:lnTo>
                  <a:lnTo>
                    <a:pt x="5110861" y="430530"/>
                  </a:lnTo>
                  <a:lnTo>
                    <a:pt x="34417" y="430530"/>
                  </a:lnTo>
                  <a:lnTo>
                    <a:pt x="34417" y="34290"/>
                  </a:lnTo>
                  <a:lnTo>
                    <a:pt x="5110861" y="34290"/>
                  </a:lnTo>
                  <a:lnTo>
                    <a:pt x="5110861" y="0"/>
                  </a:lnTo>
                  <a:lnTo>
                    <a:pt x="0" y="0"/>
                  </a:lnTo>
                  <a:lnTo>
                    <a:pt x="0" y="34290"/>
                  </a:lnTo>
                  <a:lnTo>
                    <a:pt x="0" y="430530"/>
                  </a:lnTo>
                  <a:lnTo>
                    <a:pt x="0" y="464820"/>
                  </a:lnTo>
                  <a:lnTo>
                    <a:pt x="5145151" y="464820"/>
                  </a:lnTo>
                  <a:lnTo>
                    <a:pt x="5145151" y="430530"/>
                  </a:lnTo>
                  <a:lnTo>
                    <a:pt x="5145151" y="34290"/>
                  </a:lnTo>
                  <a:lnTo>
                    <a:pt x="5145151" y="33909"/>
                  </a:lnTo>
                  <a:lnTo>
                    <a:pt x="5145151" y="0"/>
                  </a:lnTo>
                  <a:close/>
                </a:path>
              </a:pathLst>
            </a:custGeom>
            <a:solidFill>
              <a:srgbClr val="3333CC"/>
            </a:solidFill>
          </p:spPr>
          <p:txBody>
            <a:bodyPr wrap="square" lIns="0" tIns="0" rIns="0" bIns="0" rtlCol="0"/>
            <a:lstStyle/>
            <a:p>
              <a:endParaRPr/>
            </a:p>
          </p:txBody>
        </p:sp>
      </p:grpSp>
      <p:sp>
        <p:nvSpPr>
          <p:cNvPr id="7" name="object 7"/>
          <p:cNvSpPr txBox="1">
            <a:spLocks noGrp="1"/>
          </p:cNvSpPr>
          <p:nvPr>
            <p:ph type="sldNum" sz="quarter" idx="7"/>
          </p:nvPr>
        </p:nvSpPr>
        <p:spPr>
          <a:xfrm>
            <a:off x="78739" y="6512487"/>
            <a:ext cx="559435" cy="309879"/>
          </a:xfrm>
          <a:prstGeom prst="rect">
            <a:avLst/>
          </a:prstGeom>
        </p:spPr>
        <p:txBody>
          <a:bodyPr vert="horz" wrap="square" lIns="0" tIns="0" rIns="0" bIns="0" rtlCol="0">
            <a:spAutoFit/>
          </a:bodyPr>
          <a:lstStyle>
            <a:defPPr>
              <a:defRPr kern="0"/>
            </a:defPPr>
            <a:lvl1pPr>
              <a:defRPr sz="2000" b="1" i="0">
                <a:solidFill>
                  <a:schemeClr val="tx1"/>
                </a:solidFill>
                <a:latin typeface="Arial" panose="020B0604020202020204"/>
                <a:cs typeface="Arial" panose="020B0604020202020204"/>
              </a:defRPr>
            </a:lvl1pPr>
          </a:lstStyle>
          <a:p>
            <a:pPr marL="12700">
              <a:lnSpc>
                <a:spcPts val="2315"/>
              </a:lnSpc>
            </a:pPr>
            <a:r>
              <a:rPr lang="en-IN" spc="-25"/>
              <a:t>3.</a:t>
            </a:r>
            <a:fld id="{81D60167-4931-47E6-BA6A-407CBD079E47}" type="slidenum">
              <a:rPr spc="-25" smtClean="0"/>
              <a:t>10</a:t>
            </a:fld>
            <a:endParaRPr spc="-20" dirty="0"/>
          </a:p>
        </p:txBody>
      </p:sp>
      <p:pic>
        <p:nvPicPr>
          <p:cNvPr id="3"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00201" y="63"/>
            <a:ext cx="8593455" cy="1052830"/>
            <a:chOff x="76200" y="63"/>
            <a:chExt cx="8593455" cy="1052830"/>
          </a:xfrm>
        </p:grpSpPr>
        <p:sp>
          <p:nvSpPr>
            <p:cNvPr id="3" name="object 3"/>
            <p:cNvSpPr/>
            <p:nvPr/>
          </p:nvSpPr>
          <p:spPr>
            <a:xfrm>
              <a:off x="366712" y="108013"/>
              <a:ext cx="382905" cy="474980"/>
            </a:xfrm>
            <a:custGeom>
              <a:avLst/>
              <a:gdLst/>
              <a:ahLst/>
              <a:cxnLst/>
              <a:rect l="l" t="t" r="r" b="b"/>
              <a:pathLst>
                <a:path w="382905" h="474980">
                  <a:moveTo>
                    <a:pt x="0" y="474662"/>
                  </a:moveTo>
                  <a:lnTo>
                    <a:pt x="382587" y="474662"/>
                  </a:lnTo>
                  <a:lnTo>
                    <a:pt x="382587" y="0"/>
                  </a:lnTo>
                  <a:lnTo>
                    <a:pt x="0" y="0"/>
                  </a:lnTo>
                  <a:lnTo>
                    <a:pt x="0" y="474662"/>
                  </a:lnTo>
                  <a:close/>
                </a:path>
              </a:pathLst>
            </a:custGeom>
            <a:solidFill>
              <a:srgbClr val="FFCF00"/>
            </a:solidFill>
          </p:spPr>
          <p:txBody>
            <a:bodyPr wrap="square" lIns="0" tIns="0" rIns="0" bIns="0" rtlCol="0"/>
            <a:lstStyle/>
            <a:p>
              <a:endParaRPr/>
            </a:p>
          </p:txBody>
        </p:sp>
        <p:pic>
          <p:nvPicPr>
            <p:cNvPr id="4" name="object 4"/>
            <p:cNvPicPr/>
            <p:nvPr/>
          </p:nvPicPr>
          <p:blipFill>
            <a:blip r:embed="rId2" cstate="print"/>
            <a:stretch>
              <a:fillRect/>
            </a:stretch>
          </p:blipFill>
          <p:spPr>
            <a:xfrm>
              <a:off x="749300" y="108013"/>
              <a:ext cx="328612" cy="474662"/>
            </a:xfrm>
            <a:prstGeom prst="rect">
              <a:avLst/>
            </a:prstGeom>
          </p:spPr>
        </p:pic>
        <p:sp>
          <p:nvSpPr>
            <p:cNvPr id="5" name="object 5"/>
            <p:cNvSpPr/>
            <p:nvPr/>
          </p:nvSpPr>
          <p:spPr>
            <a:xfrm>
              <a:off x="490537" y="530288"/>
              <a:ext cx="370205" cy="474980"/>
            </a:xfrm>
            <a:custGeom>
              <a:avLst/>
              <a:gdLst/>
              <a:ahLst/>
              <a:cxnLst/>
              <a:rect l="l" t="t" r="r" b="b"/>
              <a:pathLst>
                <a:path w="370205" h="474980">
                  <a:moveTo>
                    <a:pt x="0" y="474662"/>
                  </a:moveTo>
                  <a:lnTo>
                    <a:pt x="369887" y="474662"/>
                  </a:lnTo>
                  <a:lnTo>
                    <a:pt x="369887" y="0"/>
                  </a:lnTo>
                  <a:lnTo>
                    <a:pt x="0" y="0"/>
                  </a:lnTo>
                  <a:lnTo>
                    <a:pt x="0" y="474662"/>
                  </a:lnTo>
                  <a:close/>
                </a:path>
              </a:pathLst>
            </a:custGeom>
            <a:solidFill>
              <a:srgbClr val="3333CC"/>
            </a:solidFill>
          </p:spPr>
          <p:txBody>
            <a:bodyPr wrap="square" lIns="0" tIns="0" rIns="0" bIns="0" rtlCol="0"/>
            <a:lstStyle/>
            <a:p>
              <a:endParaRPr/>
            </a:p>
          </p:txBody>
        </p:sp>
        <p:pic>
          <p:nvPicPr>
            <p:cNvPr id="6" name="object 6"/>
            <p:cNvPicPr/>
            <p:nvPr/>
          </p:nvPicPr>
          <p:blipFill>
            <a:blip r:embed="rId3" cstate="print"/>
            <a:stretch>
              <a:fillRect/>
            </a:stretch>
          </p:blipFill>
          <p:spPr>
            <a:xfrm>
              <a:off x="860425" y="530288"/>
              <a:ext cx="368300" cy="474662"/>
            </a:xfrm>
            <a:prstGeom prst="rect">
              <a:avLst/>
            </a:prstGeom>
          </p:spPr>
        </p:pic>
        <p:pic>
          <p:nvPicPr>
            <p:cNvPr id="7" name="object 7"/>
            <p:cNvPicPr/>
            <p:nvPr/>
          </p:nvPicPr>
          <p:blipFill>
            <a:blip r:embed="rId4" cstate="print"/>
            <a:stretch>
              <a:fillRect/>
            </a:stretch>
          </p:blipFill>
          <p:spPr>
            <a:xfrm>
              <a:off x="76200" y="457199"/>
              <a:ext cx="560387" cy="422275"/>
            </a:xfrm>
            <a:prstGeom prst="rect">
              <a:avLst/>
            </a:prstGeom>
          </p:spPr>
        </p:pic>
        <p:sp>
          <p:nvSpPr>
            <p:cNvPr id="8" name="object 8"/>
            <p:cNvSpPr/>
            <p:nvPr/>
          </p:nvSpPr>
          <p:spPr>
            <a:xfrm>
              <a:off x="711200" y="63"/>
              <a:ext cx="31750" cy="1052830"/>
            </a:xfrm>
            <a:custGeom>
              <a:avLst/>
              <a:gdLst/>
              <a:ahLst/>
              <a:cxnLst/>
              <a:rect l="l" t="t" r="r" b="b"/>
              <a:pathLst>
                <a:path w="31750" h="1052830">
                  <a:moveTo>
                    <a:pt x="31750" y="565086"/>
                  </a:moveTo>
                  <a:lnTo>
                    <a:pt x="0" y="565086"/>
                  </a:lnTo>
                  <a:lnTo>
                    <a:pt x="0" y="1052512"/>
                  </a:lnTo>
                  <a:lnTo>
                    <a:pt x="31750" y="1052512"/>
                  </a:lnTo>
                  <a:lnTo>
                    <a:pt x="31750" y="565086"/>
                  </a:lnTo>
                  <a:close/>
                </a:path>
                <a:path w="31750" h="1052830">
                  <a:moveTo>
                    <a:pt x="31750" y="0"/>
                  </a:moveTo>
                  <a:lnTo>
                    <a:pt x="0" y="0"/>
                  </a:lnTo>
                  <a:lnTo>
                    <a:pt x="0" y="533336"/>
                  </a:lnTo>
                  <a:lnTo>
                    <a:pt x="31750" y="533336"/>
                  </a:lnTo>
                  <a:lnTo>
                    <a:pt x="31750" y="0"/>
                  </a:lnTo>
                  <a:close/>
                </a:path>
              </a:pathLst>
            </a:custGeom>
            <a:solidFill>
              <a:srgbClr val="1C1C1C"/>
            </a:solidFill>
          </p:spPr>
          <p:txBody>
            <a:bodyPr wrap="square" lIns="0" tIns="0" rIns="0" bIns="0" rtlCol="0"/>
            <a:lstStyle/>
            <a:p>
              <a:endParaRPr/>
            </a:p>
          </p:txBody>
        </p:sp>
        <p:pic>
          <p:nvPicPr>
            <p:cNvPr id="9" name="object 9"/>
            <p:cNvPicPr/>
            <p:nvPr/>
          </p:nvPicPr>
          <p:blipFill>
            <a:blip r:embed="rId5" cstate="print"/>
            <a:stretch>
              <a:fillRect/>
            </a:stretch>
          </p:blipFill>
          <p:spPr>
            <a:xfrm>
              <a:off x="442912" y="533399"/>
              <a:ext cx="8226425" cy="31750"/>
            </a:xfrm>
            <a:prstGeom prst="rect">
              <a:avLst/>
            </a:prstGeom>
          </p:spPr>
        </p:pic>
      </p:grpSp>
      <p:grpSp>
        <p:nvGrpSpPr>
          <p:cNvPr id="10" name="object 10"/>
          <p:cNvGrpSpPr/>
          <p:nvPr/>
        </p:nvGrpSpPr>
        <p:grpSpPr>
          <a:xfrm>
            <a:off x="1981200" y="1871663"/>
            <a:ext cx="8153400" cy="681355"/>
            <a:chOff x="457200" y="1871662"/>
            <a:chExt cx="8153400" cy="681355"/>
          </a:xfrm>
        </p:grpSpPr>
        <p:sp>
          <p:nvSpPr>
            <p:cNvPr id="11" name="object 11"/>
            <p:cNvSpPr/>
            <p:nvPr/>
          </p:nvSpPr>
          <p:spPr>
            <a:xfrm>
              <a:off x="457200" y="25146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457200" y="1871662"/>
              <a:ext cx="1143000" cy="566737"/>
            </a:xfrm>
            <a:prstGeom prst="rect">
              <a:avLst/>
            </a:prstGeom>
          </p:spPr>
        </p:pic>
      </p:grpSp>
      <p:sp>
        <p:nvSpPr>
          <p:cNvPr id="13" name="object 13"/>
          <p:cNvSpPr/>
          <p:nvPr/>
        </p:nvSpPr>
        <p:spPr>
          <a:xfrm>
            <a:off x="1982787" y="42672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14" name="object 14"/>
          <p:cNvSpPr txBox="1"/>
          <p:nvPr/>
        </p:nvSpPr>
        <p:spPr>
          <a:xfrm>
            <a:off x="638174" y="2654333"/>
            <a:ext cx="10073383" cy="3181640"/>
          </a:xfrm>
          <a:prstGeom prst="rect">
            <a:avLst/>
          </a:prstGeom>
          <a:solidFill>
            <a:srgbClr val="99FF33"/>
          </a:solidFill>
        </p:spPr>
        <p:txBody>
          <a:bodyPr vert="horz" wrap="square" lIns="0" tIns="34290" rIns="0" bIns="0" rtlCol="0">
            <a:spAutoFit/>
          </a:bodyPr>
          <a:lstStyle/>
          <a:p>
            <a:pPr marL="216535" marR="208915" indent="635" algn="ctr">
              <a:spcBef>
                <a:spcPts val="270"/>
              </a:spcBef>
            </a:pPr>
            <a:r>
              <a:rPr sz="3200" b="1" dirty="0">
                <a:latin typeface="Arial" panose="020B0604020202020204"/>
                <a:cs typeface="Arial" panose="020B0604020202020204"/>
              </a:rPr>
              <a:t>Shannon</a:t>
            </a:r>
            <a:r>
              <a:rPr sz="3200" b="1" spc="-50" dirty="0">
                <a:latin typeface="Arial" panose="020B0604020202020204"/>
                <a:cs typeface="Arial" panose="020B0604020202020204"/>
              </a:rPr>
              <a:t> </a:t>
            </a:r>
            <a:r>
              <a:rPr sz="3200" b="1" dirty="0">
                <a:latin typeface="Arial" panose="020B0604020202020204"/>
                <a:cs typeface="Arial" panose="020B0604020202020204"/>
              </a:rPr>
              <a:t>capacity</a:t>
            </a:r>
            <a:r>
              <a:rPr lang="en-IN" sz="3200" b="1" dirty="0">
                <a:latin typeface="Arial" panose="020B0604020202020204"/>
                <a:cs typeface="Arial" panose="020B0604020202020204"/>
              </a:rPr>
              <a:t>: </a:t>
            </a:r>
          </a:p>
          <a:p>
            <a:pPr marL="216535" marR="208915" indent="635" algn="ctr">
              <a:spcBef>
                <a:spcPts val="270"/>
              </a:spcBef>
            </a:pPr>
            <a:r>
              <a:rPr lang="en-IN" sz="3200" dirty="0">
                <a:latin typeface="Arial" panose="020B0604020202020204"/>
                <a:cs typeface="Arial" panose="020B0604020202020204"/>
              </a:rPr>
              <a:t>G</a:t>
            </a:r>
            <a:r>
              <a:rPr sz="3200" dirty="0" err="1">
                <a:latin typeface="Arial" panose="020B0604020202020204"/>
                <a:cs typeface="Arial" panose="020B0604020202020204"/>
              </a:rPr>
              <a:t>ives</a:t>
            </a:r>
            <a:r>
              <a:rPr sz="3200" spc="-35" dirty="0">
                <a:latin typeface="Arial" panose="020B0604020202020204"/>
                <a:cs typeface="Arial" panose="020B0604020202020204"/>
              </a:rPr>
              <a:t> </a:t>
            </a:r>
            <a:r>
              <a:rPr sz="3200" dirty="0">
                <a:latin typeface="Arial" panose="020B0604020202020204"/>
                <a:cs typeface="Arial" panose="020B0604020202020204"/>
              </a:rPr>
              <a:t>us</a:t>
            </a:r>
            <a:r>
              <a:rPr sz="3200" spc="-30" dirty="0">
                <a:latin typeface="Arial" panose="020B0604020202020204"/>
                <a:cs typeface="Arial" panose="020B0604020202020204"/>
              </a:rPr>
              <a:t> </a:t>
            </a:r>
            <a:r>
              <a:rPr sz="3200" spc="-25" dirty="0">
                <a:latin typeface="Arial" panose="020B0604020202020204"/>
                <a:cs typeface="Arial" panose="020B0604020202020204"/>
              </a:rPr>
              <a:t>the </a:t>
            </a:r>
            <a:r>
              <a:rPr sz="3200" dirty="0">
                <a:latin typeface="Arial" panose="020B0604020202020204"/>
                <a:cs typeface="Arial" panose="020B0604020202020204"/>
              </a:rPr>
              <a:t>upper</a:t>
            </a:r>
            <a:r>
              <a:rPr sz="3200" spc="-35" dirty="0">
                <a:latin typeface="Arial" panose="020B0604020202020204"/>
                <a:cs typeface="Arial" panose="020B0604020202020204"/>
              </a:rPr>
              <a:t> </a:t>
            </a:r>
            <a:r>
              <a:rPr sz="3200" dirty="0">
                <a:latin typeface="Arial" panose="020B0604020202020204"/>
                <a:cs typeface="Arial" panose="020B0604020202020204"/>
              </a:rPr>
              <a:t>limit</a:t>
            </a:r>
            <a:r>
              <a:rPr sz="3200" spc="-25" dirty="0">
                <a:latin typeface="Arial" panose="020B0604020202020204"/>
                <a:cs typeface="Arial" panose="020B0604020202020204"/>
              </a:rPr>
              <a:t> </a:t>
            </a:r>
            <a:endParaRPr lang="en-IN" sz="3200" spc="-25" dirty="0">
              <a:latin typeface="Arial" panose="020B0604020202020204"/>
              <a:cs typeface="Arial" panose="020B0604020202020204"/>
            </a:endParaRPr>
          </a:p>
          <a:p>
            <a:pPr marL="216535" marR="208915" indent="635" algn="ctr">
              <a:spcBef>
                <a:spcPts val="270"/>
              </a:spcBef>
            </a:pPr>
            <a:endParaRPr lang="en-IN" sz="3200" spc="-25" dirty="0">
              <a:latin typeface="Arial" panose="020B0604020202020204"/>
              <a:cs typeface="Arial" panose="020B0604020202020204"/>
            </a:endParaRPr>
          </a:p>
          <a:p>
            <a:pPr marL="216535" marR="208915" indent="635" algn="ctr">
              <a:spcBef>
                <a:spcPts val="270"/>
              </a:spcBef>
            </a:pPr>
            <a:endParaRPr lang="en-IN" sz="3200" spc="-25" dirty="0">
              <a:latin typeface="Arial" panose="020B0604020202020204"/>
              <a:cs typeface="Arial" panose="020B0604020202020204"/>
            </a:endParaRPr>
          </a:p>
          <a:p>
            <a:pPr marL="216535" marR="208915" indent="635" algn="ctr">
              <a:spcBef>
                <a:spcPts val="270"/>
              </a:spcBef>
            </a:pPr>
            <a:r>
              <a:rPr sz="3200" b="1" dirty="0">
                <a:latin typeface="Arial" panose="020B0604020202020204"/>
                <a:cs typeface="Arial" panose="020B0604020202020204"/>
              </a:rPr>
              <a:t>Nyquist</a:t>
            </a:r>
            <a:r>
              <a:rPr sz="3200" b="1" spc="-35" dirty="0">
                <a:latin typeface="Arial" panose="020B0604020202020204"/>
                <a:cs typeface="Arial" panose="020B0604020202020204"/>
              </a:rPr>
              <a:t> </a:t>
            </a:r>
            <a:r>
              <a:rPr sz="3200" b="1" dirty="0">
                <a:latin typeface="Arial" panose="020B0604020202020204"/>
                <a:cs typeface="Arial" panose="020B0604020202020204"/>
              </a:rPr>
              <a:t>formula</a:t>
            </a:r>
            <a:r>
              <a:rPr lang="en-IN" sz="3200" b="1" dirty="0">
                <a:latin typeface="Arial" panose="020B0604020202020204"/>
                <a:cs typeface="Arial" panose="020B0604020202020204"/>
              </a:rPr>
              <a:t>:</a:t>
            </a:r>
          </a:p>
          <a:p>
            <a:pPr marL="216535" marR="208915" indent="635" algn="ctr">
              <a:spcBef>
                <a:spcPts val="270"/>
              </a:spcBef>
            </a:pPr>
            <a:r>
              <a:rPr lang="en-IN" sz="3200" dirty="0">
                <a:latin typeface="Arial" panose="020B0604020202020204"/>
                <a:cs typeface="Arial" panose="020B0604020202020204"/>
              </a:rPr>
              <a:t>T</a:t>
            </a:r>
            <a:r>
              <a:rPr sz="3200" dirty="0">
                <a:latin typeface="Arial" panose="020B0604020202020204"/>
                <a:cs typeface="Arial" panose="020B0604020202020204"/>
              </a:rPr>
              <a:t>ells</a:t>
            </a:r>
            <a:r>
              <a:rPr sz="3200" spc="-30" dirty="0">
                <a:latin typeface="Arial" panose="020B0604020202020204"/>
                <a:cs typeface="Arial" panose="020B0604020202020204"/>
              </a:rPr>
              <a:t> </a:t>
            </a:r>
            <a:r>
              <a:rPr sz="3200" spc="-25" dirty="0">
                <a:latin typeface="Arial" panose="020B0604020202020204"/>
                <a:cs typeface="Arial" panose="020B0604020202020204"/>
              </a:rPr>
              <a:t>us </a:t>
            </a:r>
            <a:r>
              <a:rPr sz="3200" dirty="0">
                <a:latin typeface="Arial" panose="020B0604020202020204"/>
                <a:cs typeface="Arial" panose="020B0604020202020204"/>
              </a:rPr>
              <a:t>how</a:t>
            </a:r>
            <a:r>
              <a:rPr sz="3200" spc="-65" dirty="0">
                <a:latin typeface="Arial" panose="020B0604020202020204"/>
                <a:cs typeface="Arial" panose="020B0604020202020204"/>
              </a:rPr>
              <a:t> </a:t>
            </a:r>
            <a:r>
              <a:rPr sz="3200" dirty="0">
                <a:latin typeface="Arial" panose="020B0604020202020204"/>
                <a:cs typeface="Arial" panose="020B0604020202020204"/>
              </a:rPr>
              <a:t>many</a:t>
            </a:r>
            <a:r>
              <a:rPr sz="3200" spc="-25" dirty="0">
                <a:latin typeface="Arial" panose="020B0604020202020204"/>
                <a:cs typeface="Arial" panose="020B0604020202020204"/>
              </a:rPr>
              <a:t> </a:t>
            </a:r>
            <a:r>
              <a:rPr sz="3200" dirty="0">
                <a:latin typeface="Arial" panose="020B0604020202020204"/>
                <a:cs typeface="Arial" panose="020B0604020202020204"/>
              </a:rPr>
              <a:t>signal</a:t>
            </a:r>
            <a:r>
              <a:rPr sz="3200" spc="-30" dirty="0">
                <a:latin typeface="Arial" panose="020B0604020202020204"/>
                <a:cs typeface="Arial" panose="020B0604020202020204"/>
              </a:rPr>
              <a:t> </a:t>
            </a:r>
            <a:r>
              <a:rPr sz="3200" dirty="0">
                <a:latin typeface="Arial" panose="020B0604020202020204"/>
                <a:cs typeface="Arial" panose="020B0604020202020204"/>
              </a:rPr>
              <a:t>levels</a:t>
            </a:r>
            <a:r>
              <a:rPr sz="3200" spc="-40" dirty="0">
                <a:latin typeface="Arial" panose="020B0604020202020204"/>
                <a:cs typeface="Arial" panose="020B0604020202020204"/>
              </a:rPr>
              <a:t> </a:t>
            </a:r>
            <a:r>
              <a:rPr sz="3200" dirty="0">
                <a:latin typeface="Arial" panose="020B0604020202020204"/>
                <a:cs typeface="Arial" panose="020B0604020202020204"/>
              </a:rPr>
              <a:t>we</a:t>
            </a:r>
            <a:r>
              <a:rPr sz="3200" spc="-30" dirty="0">
                <a:latin typeface="Arial" panose="020B0604020202020204"/>
                <a:cs typeface="Arial" panose="020B0604020202020204"/>
              </a:rPr>
              <a:t> </a:t>
            </a:r>
            <a:r>
              <a:rPr sz="3200" spc="-10" dirty="0">
                <a:latin typeface="Arial" panose="020B0604020202020204"/>
                <a:cs typeface="Arial" panose="020B0604020202020204"/>
              </a:rPr>
              <a:t>need.</a:t>
            </a:r>
            <a:endParaRPr sz="3200" dirty="0">
              <a:latin typeface="Arial" panose="020B0604020202020204"/>
              <a:cs typeface="Arial" panose="020B0604020202020204"/>
            </a:endParaRPr>
          </a:p>
        </p:txBody>
      </p:sp>
      <p:sp>
        <p:nvSpPr>
          <p:cNvPr id="16" name="object 16"/>
          <p:cNvSpPr txBox="1">
            <a:spLocks noGrp="1"/>
          </p:cNvSpPr>
          <p:nvPr>
            <p:ph type="sldNum" sz="quarter" idx="7"/>
          </p:nvPr>
        </p:nvSpPr>
        <p:spPr>
          <a:xfrm>
            <a:off x="78739" y="6512487"/>
            <a:ext cx="559435" cy="309879"/>
          </a:xfrm>
          <a:prstGeom prst="rect">
            <a:avLst/>
          </a:prstGeom>
        </p:spPr>
        <p:txBody>
          <a:bodyPr vert="horz" wrap="square" lIns="0" tIns="0" rIns="0" bIns="0" rtlCol="0">
            <a:spAutoFit/>
          </a:bodyPr>
          <a:lstStyle>
            <a:defPPr>
              <a:defRPr kern="0"/>
            </a:defPPr>
            <a:lvl1pPr>
              <a:defRPr sz="2000" b="1" i="0">
                <a:solidFill>
                  <a:schemeClr val="tx1"/>
                </a:solidFill>
                <a:latin typeface="Arial" panose="020B0604020202020204"/>
                <a:cs typeface="Arial" panose="020B0604020202020204"/>
              </a:defRPr>
            </a:lvl1pPr>
          </a:lstStyle>
          <a:p>
            <a:pPr marL="12700">
              <a:lnSpc>
                <a:spcPts val="2315"/>
              </a:lnSpc>
            </a:pPr>
            <a:r>
              <a:rPr lang="en-IN" spc="-25"/>
              <a:t>3.</a:t>
            </a:r>
            <a:fld id="{81D60167-4931-47E6-BA6A-407CBD079E47}" type="slidenum">
              <a:rPr spc="-25" smtClean="0"/>
              <a:t>11</a:t>
            </a:fld>
            <a:endParaRPr spc="-20" dirty="0"/>
          </a:p>
        </p:txBody>
      </p:sp>
      <p:sp>
        <p:nvSpPr>
          <p:cNvPr id="15" name="object 15"/>
          <p:cNvSpPr txBox="1">
            <a:spLocks noGrp="1"/>
          </p:cNvSpPr>
          <p:nvPr>
            <p:ph type="title"/>
          </p:nvPr>
        </p:nvSpPr>
        <p:spPr>
          <a:xfrm>
            <a:off x="2193443" y="1892935"/>
            <a:ext cx="715645" cy="452120"/>
          </a:xfrm>
          <a:prstGeom prst="rect">
            <a:avLst/>
          </a:prstGeom>
        </p:spPr>
        <p:txBody>
          <a:bodyPr vert="horz" wrap="square" lIns="0" tIns="12065" rIns="0" bIns="0" rtlCol="0" anchor="ctr">
            <a:spAutoFit/>
          </a:bodyPr>
          <a:lstStyle/>
          <a:p>
            <a:pPr marL="12700">
              <a:lnSpc>
                <a:spcPct val="100000"/>
              </a:lnSpc>
              <a:spcBef>
                <a:spcPts val="95"/>
              </a:spcBef>
            </a:pPr>
            <a:r>
              <a:rPr sz="2800" spc="-20" dirty="0"/>
              <a:t>Note</a:t>
            </a:r>
            <a:endParaRPr sz="2800"/>
          </a:p>
        </p:txBody>
      </p:sp>
      <p:pic>
        <p:nvPicPr>
          <p:cNvPr id="17" name="Picture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hi-IN" noProof="0">
                <a:effectLst>
                  <a:outerShdw blurRad="38100" dist="38100" dir="2700000" algn="tl">
                    <a:srgbClr val="C0C0C0"/>
                  </a:outerShdw>
                </a:effectLst>
                <a:latin typeface="Times" pitchFamily="1" charset="0"/>
                <a:ea typeface="+mn-ea"/>
                <a:cs typeface="+mn-cs"/>
                <a:sym typeface="+mn-ea"/>
              </a:rPr>
              <a:t>PERFORMANCE</a:t>
            </a:r>
            <a:endParaRPr lang="en-US"/>
          </a:p>
        </p:txBody>
      </p:sp>
      <p:sp>
        <p:nvSpPr>
          <p:cNvPr id="3" name="Content Placeholder 2"/>
          <p:cNvSpPr>
            <a:spLocks noGrp="1"/>
          </p:cNvSpPr>
          <p:nvPr>
            <p:ph idx="1"/>
          </p:nvPr>
        </p:nvSpPr>
        <p:spPr/>
        <p:txBody>
          <a:bodyPr/>
          <a:lstStyle/>
          <a:p>
            <a:pPr>
              <a:buClr>
                <a:schemeClr val="tx1"/>
              </a:buClr>
              <a:buSzPct val="117000"/>
              <a:buFont typeface="Wingdings" panose="05000000000000000000" pitchFamily="2" charset="2"/>
            </a:pPr>
            <a:r>
              <a:rPr lang="en-US" altLang="hi-IN" dirty="0">
                <a:solidFill>
                  <a:srgbClr val="0033CC"/>
                </a:solidFill>
                <a:latin typeface="Times New Roman" panose="02020603050405020304" pitchFamily="18" charset="0"/>
                <a:sym typeface="+mn-ea"/>
              </a:rPr>
              <a:t>Bandwidth</a:t>
            </a:r>
          </a:p>
          <a:p>
            <a:pPr>
              <a:buClr>
                <a:schemeClr val="tx1"/>
              </a:buClr>
              <a:buSzPct val="117000"/>
              <a:buFont typeface="Wingdings" panose="05000000000000000000" pitchFamily="2" charset="2"/>
            </a:pPr>
            <a:r>
              <a:rPr lang="fr-FR" altLang="hi-IN" dirty="0">
                <a:solidFill>
                  <a:srgbClr val="0033CC"/>
                </a:solidFill>
                <a:latin typeface="Times New Roman" panose="02020603050405020304" pitchFamily="18" charset="0"/>
                <a:sym typeface="+mn-ea"/>
              </a:rPr>
              <a:t>Throughput</a:t>
            </a:r>
          </a:p>
          <a:p>
            <a:pPr>
              <a:buClr>
                <a:schemeClr val="tx1"/>
              </a:buClr>
              <a:buSzPct val="117000"/>
              <a:buFont typeface="Wingdings" panose="05000000000000000000" pitchFamily="2" charset="2"/>
            </a:pPr>
            <a:r>
              <a:rPr lang="en-US" altLang="hi-IN" dirty="0">
                <a:solidFill>
                  <a:srgbClr val="0033CC"/>
                </a:solidFill>
                <a:latin typeface="Times New Roman" panose="02020603050405020304" pitchFamily="18" charset="0"/>
                <a:sym typeface="+mn-ea"/>
              </a:rPr>
              <a:t>Latency (Delay)</a:t>
            </a:r>
            <a:endParaRPr lang="en-US" altLang="hi-IN" i="0" baseline="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pPr>
            <a:r>
              <a:rPr lang="en-US" altLang="hi-IN" dirty="0">
                <a:solidFill>
                  <a:srgbClr val="0033CC"/>
                </a:solidFill>
                <a:latin typeface="Times New Roman" panose="02020603050405020304" pitchFamily="18" charset="0"/>
                <a:sym typeface="+mn-ea"/>
              </a:rPr>
              <a:t>Bandwidth-Delay Product</a:t>
            </a:r>
            <a:endParaRPr lang="en-US" altLang="hi-IN" i="0" baseline="0" dirty="0">
              <a:solidFill>
                <a:srgbClr val="0033CC"/>
              </a:solidFill>
              <a:latin typeface="Times New Roman" panose="02020603050405020304" pitchFamily="18" charset="0"/>
            </a:endParaRP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altLang="hi-IN" dirty="0">
                <a:latin typeface="Arial" panose="020B0604020202020204" pitchFamily="34" charset="0"/>
                <a:sym typeface="+mn-ea"/>
              </a:rPr>
              <a:t>The first, bandwidth in hertz, refers to</a:t>
            </a:r>
            <a:br>
              <a:rPr lang="en-US" altLang="hi-IN" dirty="0">
                <a:latin typeface="Arial" panose="020B0604020202020204" pitchFamily="34" charset="0"/>
                <a:sym typeface="+mn-ea"/>
              </a:rPr>
            </a:br>
            <a:r>
              <a:rPr lang="en-US" altLang="hi-IN" dirty="0">
                <a:latin typeface="Arial" panose="020B0604020202020204" pitchFamily="34" charset="0"/>
                <a:sym typeface="+mn-ea"/>
              </a:rPr>
              <a:t>      the range of frequencies in a</a:t>
            </a:r>
            <a:br>
              <a:rPr lang="en-US" altLang="hi-IN" dirty="0">
                <a:latin typeface="Arial" panose="020B0604020202020204" pitchFamily="34" charset="0"/>
                <a:sym typeface="+mn-ea"/>
              </a:rPr>
            </a:br>
            <a:r>
              <a:rPr lang="en-US" altLang="hi-IN" dirty="0">
                <a:latin typeface="Arial" panose="020B0604020202020204" pitchFamily="34" charset="0"/>
                <a:sym typeface="+mn-ea"/>
              </a:rPr>
              <a:t>      composite signal or the range of</a:t>
            </a:r>
            <a:br>
              <a:rPr lang="en-US" altLang="hi-IN" dirty="0">
                <a:latin typeface="Arial" panose="020B0604020202020204" pitchFamily="34" charset="0"/>
                <a:sym typeface="+mn-ea"/>
              </a:rPr>
            </a:br>
            <a:r>
              <a:rPr lang="en-US" altLang="hi-IN" dirty="0">
                <a:latin typeface="Arial" panose="020B0604020202020204" pitchFamily="34" charset="0"/>
                <a:sym typeface="+mn-ea"/>
              </a:rPr>
              <a:t>      frequencies that a channel can pass.</a:t>
            </a:r>
            <a:br>
              <a:rPr lang="en-US" altLang="hi-IN" dirty="0">
                <a:latin typeface="Arial" panose="020B0604020202020204" pitchFamily="34" charset="0"/>
                <a:sym typeface="+mn-ea"/>
              </a:rPr>
            </a:br>
            <a:endParaRPr lang="en-US" altLang="hi-IN" i="0" baseline="0" dirty="0">
              <a:latin typeface="Arial" panose="020B0604020202020204" pitchFamily="34" charset="0"/>
            </a:endParaRPr>
          </a:p>
          <a:p>
            <a:pPr algn="just"/>
            <a:r>
              <a:rPr lang="en-US" altLang="hi-IN" dirty="0">
                <a:solidFill>
                  <a:schemeClr val="folHlink"/>
                </a:solidFill>
                <a:latin typeface="Arial" panose="020B0604020202020204" pitchFamily="34" charset="0"/>
                <a:sym typeface="+mn-ea"/>
              </a:rPr>
              <a:t>❏</a:t>
            </a:r>
            <a:r>
              <a:rPr lang="en-US" altLang="hi-IN" dirty="0">
                <a:latin typeface="Arial" panose="020B0604020202020204" pitchFamily="34" charset="0"/>
                <a:sym typeface="+mn-ea"/>
              </a:rPr>
              <a:t> The second, bandwidth in bits per</a:t>
            </a:r>
            <a:br>
              <a:rPr lang="en-US" altLang="hi-IN" dirty="0">
                <a:latin typeface="Arial" panose="020B0604020202020204" pitchFamily="34" charset="0"/>
                <a:sym typeface="+mn-ea"/>
              </a:rPr>
            </a:br>
            <a:r>
              <a:rPr lang="en-US" altLang="hi-IN" dirty="0">
                <a:latin typeface="Arial" panose="020B0604020202020204" pitchFamily="34" charset="0"/>
                <a:sym typeface="+mn-ea"/>
              </a:rPr>
              <a:t>       second, refers to the speed of bit</a:t>
            </a:r>
            <a:br>
              <a:rPr lang="en-US" altLang="hi-IN" dirty="0">
                <a:latin typeface="Arial" panose="020B0604020202020204" pitchFamily="34" charset="0"/>
                <a:sym typeface="+mn-ea"/>
              </a:rPr>
            </a:br>
            <a:r>
              <a:rPr lang="en-US" altLang="hi-IN" dirty="0">
                <a:latin typeface="Arial" panose="020B0604020202020204" pitchFamily="34" charset="0"/>
                <a:sym typeface="+mn-ea"/>
              </a:rPr>
              <a:t>       transmission in a channel or link.</a:t>
            </a:r>
            <a:endParaRPr lang="en-US" altLang="hi-IN" i="0" baseline="0" dirty="0">
              <a:latin typeface="Arial" panose="020B0604020202020204" pitchFamily="34" charset="0"/>
            </a:endParaRP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a:buSzPct val="60000"/>
            </a:pPr>
            <a:r>
              <a:rPr lang="en-US" altLang="en-US" dirty="0">
                <a:latin typeface="Times New Roman" panose="02020603050405020304" pitchFamily="18" charset="0"/>
                <a:sym typeface="+mn-ea"/>
              </a:rPr>
              <a:t>Imagine a highway designed to transmit 1000 cars per minute from one point</a:t>
            </a:r>
            <a:endParaRPr lang="en-US" altLang="en-US" kern="1200" dirty="0">
              <a:latin typeface="Times New Roman" panose="02020603050405020304" pitchFamily="18" charset="0"/>
              <a:ea typeface="+mn-ea"/>
              <a:cs typeface="+mn-cs"/>
            </a:endParaRPr>
          </a:p>
          <a:p>
            <a:pPr algn="l">
              <a:buSzPct val="60000"/>
            </a:pPr>
            <a:r>
              <a:rPr lang="en-US" altLang="en-US" dirty="0">
                <a:latin typeface="Times New Roman" panose="02020603050405020304" pitchFamily="18" charset="0"/>
                <a:sym typeface="+mn-ea"/>
              </a:rPr>
              <a:t>to another. However, if there is congestion on the road, this figure may be reduced to 100 cars per minute. The bandwidth is 1000 cars per minute; the throughput is 100 cars per minute.</a:t>
            </a:r>
            <a:endParaRPr lang="en-US" altLang="en-US" kern="1200" dirty="0">
              <a:latin typeface="+mn-lt"/>
              <a:ea typeface="+mn-ea"/>
              <a:cs typeface="+mn-cs"/>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p:nvPr/>
        </p:nvSpPr>
        <p:spPr>
          <a:xfrm>
            <a:off x="1890713" y="350838"/>
            <a:ext cx="438150" cy="474662"/>
          </a:xfrm>
          <a:prstGeom prst="rect">
            <a:avLst/>
          </a:prstGeom>
          <a:solidFill>
            <a:schemeClr val="accent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3059" name="Rectangle 3"/>
          <p:cNvSpPr/>
          <p:nvPr/>
        </p:nvSpPr>
        <p:spPr>
          <a:xfrm>
            <a:off x="2273300" y="350838"/>
            <a:ext cx="328613" cy="474662"/>
          </a:xfrm>
          <a:prstGeom prst="rect">
            <a:avLst/>
          </a:prstGeom>
          <a:gradFill rotWithShape="0">
            <a:gsLst>
              <a:gs pos="0">
                <a:schemeClr val="accent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nvGrpSpPr>
          <p:cNvPr id="173060" name="Group 4"/>
          <p:cNvGrpSpPr/>
          <p:nvPr/>
        </p:nvGrpSpPr>
        <p:grpSpPr>
          <a:xfrm>
            <a:off x="2014538" y="773113"/>
            <a:ext cx="738187" cy="474662"/>
            <a:chOff x="309" y="487"/>
            <a:chExt cx="465" cy="299"/>
          </a:xfrm>
        </p:grpSpPr>
        <p:sp>
          <p:nvSpPr>
            <p:cNvPr id="173069" name="Rectangle 5"/>
            <p:cNvSpPr/>
            <p:nvPr/>
          </p:nvSpPr>
          <p:spPr>
            <a:xfrm>
              <a:off x="309" y="487"/>
              <a:ext cx="266" cy="299"/>
            </a:xfrm>
            <a:prstGeom prst="rect">
              <a:avLst/>
            </a:prstGeom>
            <a:solidFill>
              <a:schemeClr val="folHlink"/>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3070" name="Rectangle 6"/>
            <p:cNvSpPr/>
            <p:nvPr/>
          </p:nvSpPr>
          <p:spPr>
            <a:xfrm>
              <a:off x="542" y="487"/>
              <a:ext cx="232" cy="299"/>
            </a:xfrm>
            <a:prstGeom prst="rect">
              <a:avLst/>
            </a:prstGeom>
            <a:gradFill rotWithShape="0">
              <a:gsLst>
                <a:gs pos="0">
                  <a:schemeClr val="folHlink"/>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sp>
        <p:nvSpPr>
          <p:cNvPr id="173061" name="Rectangle 7"/>
          <p:cNvSpPr/>
          <p:nvPr/>
        </p:nvSpPr>
        <p:spPr>
          <a:xfrm>
            <a:off x="1600200" y="700088"/>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3062" name="Rectangle 8"/>
          <p:cNvSpPr/>
          <p:nvPr/>
        </p:nvSpPr>
        <p:spPr>
          <a:xfrm>
            <a:off x="2235200" y="242888"/>
            <a:ext cx="31750" cy="1052512"/>
          </a:xfrm>
          <a:prstGeom prst="rect">
            <a:avLst/>
          </a:prstGeom>
          <a:solidFill>
            <a:schemeClr val="bg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3063" name="Rectangle 9"/>
          <p:cNvSpPr/>
          <p:nvPr/>
        </p:nvSpPr>
        <p:spPr>
          <a:xfrm>
            <a:off x="1966913" y="773113"/>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3064" name="Rectangle 10"/>
          <p:cNvSpPr/>
          <p:nvPr/>
        </p:nvSpPr>
        <p:spPr>
          <a:xfrm>
            <a:off x="1676400" y="1447800"/>
            <a:ext cx="8839200" cy="3810000"/>
          </a:xfrm>
          <a:prstGeom prst="rect">
            <a:avLst/>
          </a:prstGeom>
          <a:noFill/>
          <a:ln w="28575">
            <a:noFill/>
          </a:ln>
        </p:spPr>
        <p:txBody>
          <a:bodyPr wrap="none" anchor="ctr" anchorCtr="0"/>
          <a:lstStyle/>
          <a:p>
            <a:endParaRPr lang="hi-IN" altLang="en-US" dirty="0">
              <a:latin typeface="Times New Roman" panose="02020603050405020304" pitchFamily="18" charset="0"/>
            </a:endParaRPr>
          </a:p>
        </p:txBody>
      </p:sp>
      <p:sp>
        <p:nvSpPr>
          <p:cNvPr id="173065" name="Rectangle 11"/>
          <p:cNvSpPr/>
          <p:nvPr/>
        </p:nvSpPr>
        <p:spPr>
          <a:xfrm>
            <a:off x="1752600" y="1295400"/>
            <a:ext cx="8534400" cy="1753235"/>
          </a:xfrm>
          <a:prstGeom prst="rect">
            <a:avLst/>
          </a:prstGeom>
          <a:noFill/>
          <a:ln w="9525">
            <a:noFill/>
          </a:ln>
        </p:spPr>
        <p:txBody>
          <a:bodyPr>
            <a:spAutoFit/>
          </a:bodyPr>
          <a:lstStyle/>
          <a:p>
            <a:pPr algn="just"/>
            <a:r>
              <a:rPr lang="en-US" altLang="hi-IN" baseline="0" dirty="0">
                <a:latin typeface="Times New Roman" panose="02020603050405020304" pitchFamily="18" charset="0"/>
              </a:rPr>
              <a:t>A network with bandwidth of 10 Mbps can pass only an average of 12,000 frames per minute with each frame carrying an average of 10,000 bits. What is the throughput of this network?</a:t>
            </a:r>
          </a:p>
          <a:p>
            <a:pPr algn="just"/>
            <a:endParaRPr lang="en-US" altLang="hi-IN" baseline="0" dirty="0">
              <a:latin typeface="Times New Roman" panose="02020603050405020304" pitchFamily="18" charset="0"/>
            </a:endParaRPr>
          </a:p>
          <a:p>
            <a:pPr algn="just"/>
            <a:r>
              <a:rPr lang="en-US" altLang="hi-IN" baseline="0" dirty="0">
                <a:solidFill>
                  <a:schemeClr val="hlink"/>
                </a:solidFill>
                <a:latin typeface="Times New Roman" panose="02020603050405020304" pitchFamily="18" charset="0"/>
              </a:rPr>
              <a:t>Solution</a:t>
            </a:r>
          </a:p>
          <a:p>
            <a:pPr algn="just"/>
            <a:r>
              <a:rPr lang="en-US" altLang="hi-IN" baseline="0" dirty="0">
                <a:latin typeface="Times New Roman" panose="02020603050405020304" pitchFamily="18" charset="0"/>
              </a:rPr>
              <a:t>We can calculate the throughput as</a:t>
            </a:r>
          </a:p>
        </p:txBody>
      </p:sp>
      <p:sp>
        <p:nvSpPr>
          <p:cNvPr id="173066" name="Text Box 12"/>
          <p:cNvSpPr txBox="1"/>
          <p:nvPr/>
        </p:nvSpPr>
        <p:spPr>
          <a:xfrm>
            <a:off x="2667000" y="182563"/>
            <a:ext cx="1627505" cy="583565"/>
          </a:xfrm>
          <a:prstGeom prst="rect">
            <a:avLst/>
          </a:prstGeom>
          <a:noFill/>
          <a:ln w="9525">
            <a:noFill/>
          </a:ln>
        </p:spPr>
        <p:txBody>
          <a:bodyPr wrap="none">
            <a:spAutoFit/>
          </a:bodyPr>
          <a:lstStyle/>
          <a:p>
            <a:r>
              <a:rPr lang="en-US" altLang="hi-IN" sz="3200" baseline="0" dirty="0">
                <a:solidFill>
                  <a:schemeClr val="hlink"/>
                </a:solidFill>
                <a:latin typeface="Times New Roman" panose="02020603050405020304" pitchFamily="18" charset="0"/>
              </a:rPr>
              <a:t>Example</a:t>
            </a:r>
          </a:p>
        </p:txBody>
      </p:sp>
      <p:pic>
        <p:nvPicPr>
          <p:cNvPr id="173067" name="Picture 14"/>
          <p:cNvPicPr>
            <a:picLocks noChangeAspect="1"/>
          </p:cNvPicPr>
          <p:nvPr/>
        </p:nvPicPr>
        <p:blipFill>
          <a:blip r:embed="rId3"/>
          <a:stretch>
            <a:fillRect/>
          </a:stretch>
        </p:blipFill>
        <p:spPr>
          <a:xfrm>
            <a:off x="3581400" y="4495800"/>
            <a:ext cx="4778375" cy="620713"/>
          </a:xfrm>
          <a:prstGeom prst="rect">
            <a:avLst/>
          </a:prstGeom>
          <a:noFill/>
          <a:ln w="57150" cap="flat" cmpd="thickThin">
            <a:solidFill>
              <a:schemeClr val="folHlink"/>
            </a:solidFill>
            <a:prstDash val="solid"/>
            <a:miter/>
            <a:headEnd type="none" w="med" len="med"/>
            <a:tailEnd type="none" w="med" len="med"/>
          </a:ln>
        </p:spPr>
      </p:pic>
      <p:sp>
        <p:nvSpPr>
          <p:cNvPr id="173068" name="Rectangle 15"/>
          <p:cNvSpPr/>
          <p:nvPr/>
        </p:nvSpPr>
        <p:spPr>
          <a:xfrm>
            <a:off x="1752600" y="5334000"/>
            <a:ext cx="8534400" cy="368300"/>
          </a:xfrm>
          <a:prstGeom prst="rect">
            <a:avLst/>
          </a:prstGeom>
          <a:noFill/>
          <a:ln w="9525">
            <a:noFill/>
          </a:ln>
        </p:spPr>
        <p:txBody>
          <a:bodyPr>
            <a:spAutoFit/>
          </a:bodyPr>
          <a:lstStyle/>
          <a:p>
            <a:pPr algn="just"/>
            <a:r>
              <a:rPr lang="en-US" altLang="hi-IN" baseline="0" dirty="0">
                <a:latin typeface="Times New Roman" panose="02020603050405020304" pitchFamily="18" charset="0"/>
              </a:rPr>
              <a:t>The throughput is almost one-fifth of the bandwidth in this case.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a:noFill/>
          <a:ln>
            <a:noFill/>
          </a:ln>
        </p:spPr>
        <p:txBody>
          <a:bodyPr/>
          <a:lstStyle/>
          <a:p>
            <a:r>
              <a:rPr lang="en-US" altLang="en-US" dirty="0"/>
              <a:t>Latency (Delay)</a:t>
            </a:r>
          </a:p>
        </p:txBody>
      </p:sp>
      <p:sp>
        <p:nvSpPr>
          <p:cNvPr id="93187" name="Content Placeholder 2"/>
          <p:cNvSpPr>
            <a:spLocks noGrp="1"/>
          </p:cNvSpPr>
          <p:nvPr>
            <p:ph idx="1"/>
          </p:nvPr>
        </p:nvSpPr>
        <p:spPr bwMode="auto">
          <a:xfrm>
            <a:off x="1981200" y="1252538"/>
            <a:ext cx="8229600" cy="5376863"/>
          </a:xfrm>
        </p:spPr>
        <p:txBody>
          <a:bodyPr vert="horz" wrap="square" lIns="91440" tIns="45720" rIns="91440" bIns="45720" numCol="1" anchor="t" anchorCtr="0" compatLnSpc="1"/>
          <a:lstStyle/>
          <a:p>
            <a:pPr marL="342900" marR="0" lvl="0" indent="-34290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en-US" sz="23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Latency= Propagation Time+ transmission time + </a:t>
            </a:r>
          </a:p>
          <a:p>
            <a:pPr marL="342900" marR="0" lvl="0" indent="-34290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en-US" sz="23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queuing time+ processing delay</a:t>
            </a:r>
          </a:p>
          <a:p>
            <a:pPr marL="342900" marR="0" lvl="0" indent="-34290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en-US" sz="23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sz="1800" b="1" i="0" u="none" strike="noStrike" kern="1200" cap="none" spc="0" normalizeH="0" baseline="0" noProof="0" dirty="0">
                <a:ln>
                  <a:noFill/>
                </a:ln>
                <a:solidFill>
                  <a:srgbClr val="000000"/>
                </a:solidFill>
                <a:effectLst/>
                <a:uLnTx/>
                <a:uFillTx/>
                <a:latin typeface="Times-Bold"/>
                <a:ea typeface="+mn-ea"/>
                <a:cs typeface="+mn-cs"/>
              </a:rPr>
              <a:t>Propagation time </a:t>
            </a:r>
            <a:r>
              <a:rPr kumimoji="0" lang="en-US" sz="1800" b="0" i="0" u="none" strike="noStrike" kern="1200" cap="none" spc="0" normalizeH="0" baseline="0" noProof="0" dirty="0">
                <a:ln>
                  <a:noFill/>
                </a:ln>
                <a:solidFill>
                  <a:srgbClr val="000000"/>
                </a:solidFill>
                <a:effectLst/>
                <a:uLnTx/>
                <a:uFillTx/>
                <a:latin typeface="Times-Roman"/>
                <a:ea typeface="+mn-ea"/>
                <a:cs typeface="+mn-cs"/>
              </a:rPr>
              <a:t>measures the time required for a bit to travel from the source to the destination. The propagation time is calculated by dividing the distance by the propagation </a:t>
            </a:r>
            <a:r>
              <a:rPr kumimoji="0" lang="en-IN" sz="1800" b="0" i="0" u="none" strike="noStrike" kern="1200" cap="none" spc="0" normalizeH="0" baseline="0" noProof="0" dirty="0">
                <a:ln>
                  <a:noFill/>
                </a:ln>
                <a:solidFill>
                  <a:srgbClr val="000000"/>
                </a:solidFill>
                <a:effectLst/>
                <a:uLnTx/>
                <a:uFillTx/>
                <a:latin typeface="Times-Roman"/>
                <a:ea typeface="+mn-ea"/>
                <a:cs typeface="+mn-cs"/>
              </a:rPr>
              <a:t>speed.</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fr-FR" sz="1800" b="1" i="0" u="none" strike="noStrike" kern="1200" cap="none" spc="0" normalizeH="0" baseline="0" noProof="0" dirty="0">
                <a:ln>
                  <a:noFill/>
                </a:ln>
                <a:solidFill>
                  <a:srgbClr val="000000"/>
                </a:solidFill>
                <a:effectLst/>
                <a:uLnTx/>
                <a:uFillTx/>
                <a:latin typeface="Times-Bold"/>
                <a:ea typeface="+mn-ea"/>
                <a:cs typeface="+mn-cs"/>
              </a:rPr>
              <a:t>Propagation time </a:t>
            </a:r>
            <a:r>
              <a:rPr kumimoji="0" lang="fr-FR" sz="1800" b="0" i="0" u="none" strike="noStrike" kern="1200" cap="none" spc="0" normalizeH="0" baseline="0" noProof="0" dirty="0">
                <a:ln>
                  <a:noFill/>
                </a:ln>
                <a:solidFill>
                  <a:srgbClr val="000000"/>
                </a:solidFill>
                <a:effectLst/>
                <a:uLnTx/>
                <a:uFillTx/>
                <a:latin typeface="MathematicalPiLTStd-4"/>
                <a:ea typeface="+mn-ea"/>
                <a:cs typeface="+mn-cs"/>
              </a:rPr>
              <a:t>= </a:t>
            </a:r>
            <a:r>
              <a:rPr kumimoji="0" lang="fr-FR" sz="1800" b="1" i="0" u="none" strike="noStrike" kern="1200" cap="none" spc="0" normalizeH="0" baseline="0" noProof="0" dirty="0">
                <a:ln>
                  <a:noFill/>
                </a:ln>
                <a:solidFill>
                  <a:srgbClr val="000000"/>
                </a:solidFill>
                <a:effectLst/>
                <a:uLnTx/>
                <a:uFillTx/>
                <a:latin typeface="Times-Bold"/>
                <a:ea typeface="+mn-ea"/>
                <a:cs typeface="+mn-cs"/>
              </a:rPr>
              <a:t>Distance </a:t>
            </a:r>
            <a:r>
              <a:rPr kumimoji="0" lang="fr-FR" sz="1800" b="1" i="0" u="none" strike="noStrike" kern="1200" cap="none" spc="0" normalizeH="0" baseline="0" noProof="0" dirty="0">
                <a:ln>
                  <a:noFill/>
                </a:ln>
                <a:solidFill>
                  <a:srgbClr val="000000"/>
                </a:solidFill>
                <a:effectLst/>
                <a:uLnTx/>
                <a:uFillTx/>
                <a:latin typeface="TimesNewRomanMTStd-Bold"/>
                <a:ea typeface="+mn-ea"/>
                <a:cs typeface="+mn-cs"/>
              </a:rPr>
              <a:t>/ </a:t>
            </a:r>
            <a:r>
              <a:rPr kumimoji="0" lang="fr-FR" sz="1800" b="1" i="0" u="none" strike="noStrike" kern="1200" cap="none" spc="0" normalizeH="0" baseline="0" noProof="0" dirty="0">
                <a:ln>
                  <a:noFill/>
                </a:ln>
                <a:solidFill>
                  <a:srgbClr val="000000"/>
                </a:solidFill>
                <a:effectLst/>
                <a:uLnTx/>
                <a:uFillTx/>
                <a:latin typeface="Times-Bold"/>
                <a:ea typeface="+mn-ea"/>
                <a:cs typeface="+mn-cs"/>
              </a:rPr>
              <a:t>(Propagation Speed)</a:t>
            </a: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sz="1800" b="0" i="0" u="none" strike="noStrike" kern="1200" cap="none" spc="0" normalizeH="0" baseline="0" noProof="0" dirty="0">
                <a:ln>
                  <a:noFill/>
                </a:ln>
                <a:solidFill>
                  <a:schemeClr val="tx1"/>
                </a:solidFill>
                <a:effectLst/>
                <a:uLnTx/>
                <a:uFillTx/>
                <a:latin typeface="Times-Roman"/>
                <a:ea typeface="+mn-ea"/>
                <a:cs typeface="+mn-cs"/>
              </a:rPr>
              <a:t>The </a:t>
            </a:r>
            <a:r>
              <a:rPr kumimoji="0" lang="en-US" sz="1800" b="1" i="0" u="none" strike="noStrike" kern="1200" cap="none" spc="0" normalizeH="0" baseline="0" noProof="0" dirty="0">
                <a:ln>
                  <a:noFill/>
                </a:ln>
                <a:solidFill>
                  <a:schemeClr val="tx1"/>
                </a:solidFill>
                <a:effectLst/>
                <a:uLnTx/>
                <a:uFillTx/>
                <a:latin typeface="Times-Bold"/>
                <a:ea typeface="+mn-ea"/>
                <a:cs typeface="+mn-cs"/>
              </a:rPr>
              <a:t>transmission time </a:t>
            </a:r>
            <a:r>
              <a:rPr kumimoji="0" lang="en-US" sz="1800" b="0" i="0" u="none" strike="noStrike" kern="1200" cap="none" spc="0" normalizeH="0" baseline="0" noProof="0" dirty="0">
                <a:ln>
                  <a:noFill/>
                </a:ln>
                <a:solidFill>
                  <a:schemeClr val="tx1"/>
                </a:solidFill>
                <a:effectLst/>
                <a:uLnTx/>
                <a:uFillTx/>
                <a:latin typeface="Times-Roman"/>
                <a:ea typeface="+mn-ea"/>
                <a:cs typeface="+mn-cs"/>
              </a:rPr>
              <a:t>of a message depends on the size of the message and the bandwidth of the channel.</a:t>
            </a:r>
          </a:p>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sz="1800" b="1" i="0" u="none" strike="noStrike" kern="1200" cap="none" spc="0" normalizeH="0" baseline="0" noProof="0" dirty="0">
                <a:ln>
                  <a:noFill/>
                </a:ln>
                <a:solidFill>
                  <a:schemeClr val="tx1"/>
                </a:solidFill>
                <a:effectLst/>
                <a:uLnTx/>
                <a:uFillTx/>
                <a:latin typeface="Times-Bold"/>
                <a:ea typeface="+mn-ea"/>
                <a:cs typeface="+mn-cs"/>
              </a:rPr>
              <a:t>Transmission time </a:t>
            </a:r>
            <a:r>
              <a:rPr kumimoji="0" lang="en-US" sz="1800" b="1" i="0" u="none" strike="noStrike" kern="1200" cap="none" spc="0" normalizeH="0" baseline="0" noProof="0" dirty="0">
                <a:ln>
                  <a:noFill/>
                </a:ln>
                <a:solidFill>
                  <a:schemeClr val="tx1"/>
                </a:solidFill>
                <a:effectLst/>
                <a:uLnTx/>
                <a:uFillTx/>
                <a:latin typeface="MathematicalPiLTStd-4"/>
                <a:ea typeface="+mn-ea"/>
                <a:cs typeface="+mn-cs"/>
              </a:rPr>
              <a:t>=</a:t>
            </a:r>
            <a:r>
              <a:rPr kumimoji="0" lang="en-US" sz="1800" b="0" i="0" u="none" strike="noStrike" kern="1200" cap="none" spc="0" normalizeH="0" baseline="0" noProof="0" dirty="0">
                <a:ln>
                  <a:noFill/>
                </a:ln>
                <a:solidFill>
                  <a:schemeClr val="tx1"/>
                </a:solidFill>
                <a:effectLst/>
                <a:uLnTx/>
                <a:uFillTx/>
                <a:latin typeface="MathematicalPiLTStd-4"/>
                <a:ea typeface="+mn-ea"/>
                <a:cs typeface="+mn-cs"/>
              </a:rPr>
              <a:t> </a:t>
            </a:r>
            <a:r>
              <a:rPr kumimoji="0" lang="en-US" sz="1800" b="1" i="0" u="none" strike="noStrike" kern="1200" cap="none" spc="0" normalizeH="0" baseline="0" noProof="0" dirty="0">
                <a:ln>
                  <a:noFill/>
                </a:ln>
                <a:solidFill>
                  <a:schemeClr val="tx1"/>
                </a:solidFill>
                <a:effectLst/>
                <a:uLnTx/>
                <a:uFillTx/>
                <a:latin typeface="Times-Bold"/>
                <a:ea typeface="+mn-ea"/>
                <a:cs typeface="+mn-cs"/>
              </a:rPr>
              <a:t>(Message size) / Bandwidth</a:t>
            </a:r>
          </a:p>
          <a:p>
            <a:pPr marL="0" marR="0" lvl="0" indent="0" algn="just"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0" lang="en-US" sz="1800" b="0" i="0" u="none" strike="noStrike" kern="1200" cap="none" spc="0" normalizeH="0" baseline="0" noProof="0" dirty="0">
                <a:ln>
                  <a:noFill/>
                </a:ln>
                <a:solidFill>
                  <a:schemeClr val="tx1"/>
                </a:solidFill>
                <a:effectLst/>
                <a:uLnTx/>
                <a:uFillTx/>
                <a:latin typeface="Times-Roman"/>
                <a:ea typeface="+mn-ea"/>
                <a:cs typeface="+mn-cs"/>
              </a:rPr>
              <a:t>The third component in latency is the </a:t>
            </a:r>
            <a:r>
              <a:rPr kumimoji="0" lang="en-US" sz="1800" b="1" i="0" u="none" strike="noStrike" kern="1200" cap="none" spc="0" normalizeH="0" baseline="0" noProof="0" dirty="0">
                <a:ln>
                  <a:noFill/>
                </a:ln>
                <a:solidFill>
                  <a:schemeClr val="tx1"/>
                </a:solidFill>
                <a:effectLst/>
                <a:uLnTx/>
                <a:uFillTx/>
                <a:latin typeface="Times-Bold"/>
                <a:ea typeface="+mn-ea"/>
                <a:cs typeface="+mn-cs"/>
              </a:rPr>
              <a:t>queuing time</a:t>
            </a:r>
            <a:r>
              <a:rPr kumimoji="0" lang="en-US" sz="1800" b="0" i="0" u="none" strike="noStrike" kern="1200" cap="none" spc="0" normalizeH="0" baseline="0" noProof="0" dirty="0">
                <a:ln>
                  <a:noFill/>
                </a:ln>
                <a:solidFill>
                  <a:schemeClr val="tx1"/>
                </a:solidFill>
                <a:effectLst/>
                <a:uLnTx/>
                <a:uFillTx/>
                <a:latin typeface="Times-Roman"/>
                <a:ea typeface="+mn-ea"/>
                <a:cs typeface="+mn-cs"/>
              </a:rPr>
              <a:t>, the time needed for each intermediate or end device to hold the message before it can be processed. </a:t>
            </a:r>
            <a:r>
              <a:rPr kumimoji="0" lang="en-IN" sz="1800" b="0" i="0" u="none" strike="noStrike" kern="1200" cap="none" spc="0" normalizeH="0" baseline="0" noProof="0" dirty="0">
                <a:ln>
                  <a:noFill/>
                </a:ln>
                <a:solidFill>
                  <a:schemeClr val="tx1"/>
                </a:solidFill>
                <a:effectLst/>
                <a:uLnTx/>
                <a:uFillTx/>
                <a:latin typeface="Times-Roman"/>
                <a:ea typeface="+mn-ea"/>
                <a:cs typeface="+mn-cs"/>
              </a:rPr>
              <a:t>When there is </a:t>
            </a:r>
            <a:r>
              <a:rPr kumimoji="0" lang="en-US" sz="1800" b="0" i="0" u="none" strike="noStrike" kern="1200" cap="none" spc="0" normalizeH="0" baseline="0" noProof="0" dirty="0">
                <a:ln>
                  <a:noFill/>
                </a:ln>
                <a:solidFill>
                  <a:schemeClr val="tx1"/>
                </a:solidFill>
                <a:effectLst/>
                <a:uLnTx/>
                <a:uFillTx/>
                <a:latin typeface="Times-Roman"/>
                <a:ea typeface="+mn-ea"/>
                <a:cs typeface="+mn-cs"/>
              </a:rPr>
              <a:t>heavy traffic on the network, the queuing time increases. An intermediate device, such as a router, queues the arrived messages and processes them one by one. If there are many messages, each message will have to wait.</a:t>
            </a:r>
            <a:endParaRPr kumimoji="0" lang="en-US" sz="1800" b="1" i="0" u="none" strike="noStrike" kern="1200" cap="none" spc="0" normalizeH="0" baseline="0" noProof="0" dirty="0">
              <a:ln>
                <a:noFill/>
              </a:ln>
              <a:solidFill>
                <a:schemeClr val="tx1"/>
              </a:solidFill>
              <a:effectLst/>
              <a:uLnTx/>
              <a:uFillTx/>
              <a:latin typeface="Times-Bold"/>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p:nvPr/>
        </p:nvSpPr>
        <p:spPr>
          <a:xfrm>
            <a:off x="1890713" y="350838"/>
            <a:ext cx="438150" cy="474662"/>
          </a:xfrm>
          <a:prstGeom prst="rect">
            <a:avLst/>
          </a:prstGeom>
          <a:solidFill>
            <a:schemeClr val="accent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6131" name="Rectangle 3"/>
          <p:cNvSpPr/>
          <p:nvPr/>
        </p:nvSpPr>
        <p:spPr>
          <a:xfrm>
            <a:off x="2273300" y="350838"/>
            <a:ext cx="328613" cy="474662"/>
          </a:xfrm>
          <a:prstGeom prst="rect">
            <a:avLst/>
          </a:prstGeom>
          <a:gradFill rotWithShape="0">
            <a:gsLst>
              <a:gs pos="0">
                <a:schemeClr val="accent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nvGrpSpPr>
          <p:cNvPr id="176132" name="Group 4"/>
          <p:cNvGrpSpPr/>
          <p:nvPr/>
        </p:nvGrpSpPr>
        <p:grpSpPr>
          <a:xfrm>
            <a:off x="2014538" y="773113"/>
            <a:ext cx="738187" cy="474662"/>
            <a:chOff x="309" y="487"/>
            <a:chExt cx="465" cy="299"/>
          </a:xfrm>
        </p:grpSpPr>
        <p:sp>
          <p:nvSpPr>
            <p:cNvPr id="176141" name="Rectangle 5"/>
            <p:cNvSpPr/>
            <p:nvPr/>
          </p:nvSpPr>
          <p:spPr>
            <a:xfrm>
              <a:off x="309" y="487"/>
              <a:ext cx="266" cy="299"/>
            </a:xfrm>
            <a:prstGeom prst="rect">
              <a:avLst/>
            </a:prstGeom>
            <a:solidFill>
              <a:schemeClr val="folHlink"/>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6142" name="Rectangle 6"/>
            <p:cNvSpPr/>
            <p:nvPr/>
          </p:nvSpPr>
          <p:spPr>
            <a:xfrm>
              <a:off x="542" y="487"/>
              <a:ext cx="232" cy="299"/>
            </a:xfrm>
            <a:prstGeom prst="rect">
              <a:avLst/>
            </a:prstGeom>
            <a:gradFill rotWithShape="0">
              <a:gsLst>
                <a:gs pos="0">
                  <a:schemeClr val="folHlink"/>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sp>
        <p:nvSpPr>
          <p:cNvPr id="176133" name="Rectangle 7"/>
          <p:cNvSpPr/>
          <p:nvPr/>
        </p:nvSpPr>
        <p:spPr>
          <a:xfrm>
            <a:off x="1600200" y="700088"/>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6134" name="Rectangle 8"/>
          <p:cNvSpPr/>
          <p:nvPr/>
        </p:nvSpPr>
        <p:spPr>
          <a:xfrm>
            <a:off x="2235200" y="242888"/>
            <a:ext cx="31750" cy="1052512"/>
          </a:xfrm>
          <a:prstGeom prst="rect">
            <a:avLst/>
          </a:prstGeom>
          <a:solidFill>
            <a:schemeClr val="bg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6135" name="Rectangle 9"/>
          <p:cNvSpPr/>
          <p:nvPr/>
        </p:nvSpPr>
        <p:spPr>
          <a:xfrm>
            <a:off x="1966913" y="773113"/>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6136" name="Rectangle 10"/>
          <p:cNvSpPr/>
          <p:nvPr/>
        </p:nvSpPr>
        <p:spPr>
          <a:xfrm>
            <a:off x="1676400" y="1447800"/>
            <a:ext cx="8839200" cy="3810000"/>
          </a:xfrm>
          <a:prstGeom prst="rect">
            <a:avLst/>
          </a:prstGeom>
          <a:noFill/>
          <a:ln w="28575">
            <a:noFill/>
          </a:ln>
        </p:spPr>
        <p:txBody>
          <a:bodyPr wrap="none" anchor="ctr" anchorCtr="0"/>
          <a:lstStyle/>
          <a:p>
            <a:endParaRPr lang="hi-IN" altLang="en-US" dirty="0">
              <a:latin typeface="Times New Roman" panose="02020603050405020304" pitchFamily="18" charset="0"/>
            </a:endParaRPr>
          </a:p>
        </p:txBody>
      </p:sp>
      <p:sp>
        <p:nvSpPr>
          <p:cNvPr id="176137" name="Rectangle 11"/>
          <p:cNvSpPr/>
          <p:nvPr/>
        </p:nvSpPr>
        <p:spPr>
          <a:xfrm>
            <a:off x="1752600" y="1295400"/>
            <a:ext cx="8534400" cy="1476375"/>
          </a:xfrm>
          <a:prstGeom prst="rect">
            <a:avLst/>
          </a:prstGeom>
          <a:noFill/>
          <a:ln w="9525">
            <a:noFill/>
          </a:ln>
        </p:spPr>
        <p:txBody>
          <a:bodyPr>
            <a:spAutoFit/>
          </a:bodyPr>
          <a:lstStyle/>
          <a:p>
            <a:pPr algn="just"/>
            <a:r>
              <a:rPr lang="en-US" altLang="hi-IN" baseline="0" dirty="0">
                <a:latin typeface="Times New Roman" panose="02020603050405020304" pitchFamily="18" charset="0"/>
              </a:rPr>
              <a:t>What is the propagation time if the distance between the two points is 12,000 km? Assume the propagation speed to be 2.4 × 108 m/s in cable.</a:t>
            </a:r>
          </a:p>
          <a:p>
            <a:pPr algn="just"/>
            <a:endParaRPr lang="en-US" altLang="hi-IN" baseline="0" dirty="0">
              <a:latin typeface="Times New Roman" panose="02020603050405020304" pitchFamily="18" charset="0"/>
            </a:endParaRPr>
          </a:p>
          <a:p>
            <a:pPr algn="just"/>
            <a:r>
              <a:rPr lang="en-US" altLang="hi-IN" baseline="0" dirty="0">
                <a:solidFill>
                  <a:schemeClr val="hlink"/>
                </a:solidFill>
                <a:latin typeface="Times New Roman" panose="02020603050405020304" pitchFamily="18" charset="0"/>
              </a:rPr>
              <a:t>Solution</a:t>
            </a:r>
          </a:p>
          <a:p>
            <a:pPr algn="just"/>
            <a:r>
              <a:rPr lang="en-US" altLang="hi-IN" baseline="0" dirty="0">
                <a:latin typeface="Times New Roman" panose="02020603050405020304" pitchFamily="18" charset="0"/>
              </a:rPr>
              <a:t>We can calculate the propagation time as</a:t>
            </a:r>
          </a:p>
        </p:txBody>
      </p:sp>
      <p:sp>
        <p:nvSpPr>
          <p:cNvPr id="176138" name="Text Box 12"/>
          <p:cNvSpPr txBox="1"/>
          <p:nvPr/>
        </p:nvSpPr>
        <p:spPr>
          <a:xfrm>
            <a:off x="2667000" y="182563"/>
            <a:ext cx="1627505" cy="583565"/>
          </a:xfrm>
          <a:prstGeom prst="rect">
            <a:avLst/>
          </a:prstGeom>
          <a:noFill/>
          <a:ln w="9525">
            <a:noFill/>
          </a:ln>
        </p:spPr>
        <p:txBody>
          <a:bodyPr wrap="none">
            <a:spAutoFit/>
          </a:bodyPr>
          <a:lstStyle/>
          <a:p>
            <a:r>
              <a:rPr lang="en-US" altLang="hi-IN" sz="3200" baseline="0" dirty="0">
                <a:solidFill>
                  <a:schemeClr val="hlink"/>
                </a:solidFill>
                <a:latin typeface="Times New Roman" panose="02020603050405020304" pitchFamily="18" charset="0"/>
              </a:rPr>
              <a:t>Example</a:t>
            </a:r>
          </a:p>
        </p:txBody>
      </p:sp>
      <p:pic>
        <p:nvPicPr>
          <p:cNvPr id="176139" name="Picture 14"/>
          <p:cNvPicPr>
            <a:picLocks noChangeAspect="1"/>
          </p:cNvPicPr>
          <p:nvPr/>
        </p:nvPicPr>
        <p:blipFill>
          <a:blip r:embed="rId3"/>
          <a:stretch>
            <a:fillRect/>
          </a:stretch>
        </p:blipFill>
        <p:spPr>
          <a:xfrm>
            <a:off x="3276600" y="4037013"/>
            <a:ext cx="4994275" cy="819150"/>
          </a:xfrm>
          <a:prstGeom prst="rect">
            <a:avLst/>
          </a:prstGeom>
          <a:noFill/>
          <a:ln w="57150" cap="flat" cmpd="thickThin">
            <a:solidFill>
              <a:schemeClr val="folHlink"/>
            </a:solidFill>
            <a:prstDash val="solid"/>
            <a:miter/>
            <a:headEnd type="none" w="med" len="med"/>
            <a:tailEnd type="none" w="med" len="med"/>
          </a:ln>
        </p:spPr>
      </p:pic>
      <p:sp>
        <p:nvSpPr>
          <p:cNvPr id="176140" name="Rectangle 15"/>
          <p:cNvSpPr/>
          <p:nvPr/>
        </p:nvSpPr>
        <p:spPr>
          <a:xfrm>
            <a:off x="1676400" y="5029200"/>
            <a:ext cx="8534400" cy="645160"/>
          </a:xfrm>
          <a:prstGeom prst="rect">
            <a:avLst/>
          </a:prstGeom>
          <a:noFill/>
          <a:ln w="9525">
            <a:noFill/>
          </a:ln>
        </p:spPr>
        <p:txBody>
          <a:bodyPr>
            <a:spAutoFit/>
          </a:bodyPr>
          <a:lstStyle/>
          <a:p>
            <a:pPr algn="just"/>
            <a:r>
              <a:rPr lang="en-US" altLang="hi-IN" baseline="0" dirty="0">
                <a:latin typeface="Times New Roman" panose="02020603050405020304" pitchFamily="18" charset="0"/>
              </a:rPr>
              <a:t>The example shows that a bit can go over the Atlantic Ocean in only 50 ms if there is a direct cable between the source and the destination.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p:nvPr/>
        </p:nvSpPr>
        <p:spPr>
          <a:xfrm>
            <a:off x="1890713" y="350838"/>
            <a:ext cx="438150" cy="474662"/>
          </a:xfrm>
          <a:prstGeom prst="rect">
            <a:avLst/>
          </a:prstGeom>
          <a:solidFill>
            <a:schemeClr val="accent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8179" name="Rectangle 3"/>
          <p:cNvSpPr/>
          <p:nvPr/>
        </p:nvSpPr>
        <p:spPr>
          <a:xfrm>
            <a:off x="2273300" y="350838"/>
            <a:ext cx="328613" cy="474662"/>
          </a:xfrm>
          <a:prstGeom prst="rect">
            <a:avLst/>
          </a:prstGeom>
          <a:gradFill rotWithShape="0">
            <a:gsLst>
              <a:gs pos="0">
                <a:schemeClr val="accent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nvGrpSpPr>
          <p:cNvPr id="178180" name="Group 4"/>
          <p:cNvGrpSpPr/>
          <p:nvPr/>
        </p:nvGrpSpPr>
        <p:grpSpPr>
          <a:xfrm>
            <a:off x="2014538" y="773113"/>
            <a:ext cx="738187" cy="474662"/>
            <a:chOff x="309" y="487"/>
            <a:chExt cx="465" cy="299"/>
          </a:xfrm>
        </p:grpSpPr>
        <p:sp>
          <p:nvSpPr>
            <p:cNvPr id="178187" name="Rectangle 5"/>
            <p:cNvSpPr/>
            <p:nvPr/>
          </p:nvSpPr>
          <p:spPr>
            <a:xfrm>
              <a:off x="309" y="487"/>
              <a:ext cx="266" cy="299"/>
            </a:xfrm>
            <a:prstGeom prst="rect">
              <a:avLst/>
            </a:prstGeom>
            <a:solidFill>
              <a:schemeClr val="folHlink"/>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8188" name="Rectangle 6"/>
            <p:cNvSpPr/>
            <p:nvPr/>
          </p:nvSpPr>
          <p:spPr>
            <a:xfrm>
              <a:off x="542" y="487"/>
              <a:ext cx="232" cy="299"/>
            </a:xfrm>
            <a:prstGeom prst="rect">
              <a:avLst/>
            </a:prstGeom>
            <a:gradFill rotWithShape="0">
              <a:gsLst>
                <a:gs pos="0">
                  <a:schemeClr val="folHlink"/>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sp>
        <p:nvSpPr>
          <p:cNvPr id="178181" name="Rectangle 7"/>
          <p:cNvSpPr/>
          <p:nvPr/>
        </p:nvSpPr>
        <p:spPr>
          <a:xfrm>
            <a:off x="1600200" y="700088"/>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8182" name="Rectangle 8"/>
          <p:cNvSpPr/>
          <p:nvPr/>
        </p:nvSpPr>
        <p:spPr>
          <a:xfrm>
            <a:off x="2235200" y="242888"/>
            <a:ext cx="31750" cy="1052512"/>
          </a:xfrm>
          <a:prstGeom prst="rect">
            <a:avLst/>
          </a:prstGeom>
          <a:solidFill>
            <a:schemeClr val="bg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8183" name="Rectangle 9"/>
          <p:cNvSpPr/>
          <p:nvPr/>
        </p:nvSpPr>
        <p:spPr>
          <a:xfrm>
            <a:off x="1966913" y="773113"/>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78184" name="Rectangle 10"/>
          <p:cNvSpPr/>
          <p:nvPr/>
        </p:nvSpPr>
        <p:spPr>
          <a:xfrm>
            <a:off x="1676400" y="1447800"/>
            <a:ext cx="8839200" cy="3810000"/>
          </a:xfrm>
          <a:prstGeom prst="rect">
            <a:avLst/>
          </a:prstGeom>
          <a:noFill/>
          <a:ln w="28575">
            <a:noFill/>
          </a:ln>
        </p:spPr>
        <p:txBody>
          <a:bodyPr wrap="none" anchor="ctr" anchorCtr="0"/>
          <a:lstStyle/>
          <a:p>
            <a:endParaRPr lang="hi-IN" altLang="en-US" dirty="0">
              <a:latin typeface="Times New Roman" panose="02020603050405020304" pitchFamily="18" charset="0"/>
            </a:endParaRPr>
          </a:p>
        </p:txBody>
      </p:sp>
      <p:sp>
        <p:nvSpPr>
          <p:cNvPr id="178185" name="Rectangle 11"/>
          <p:cNvSpPr/>
          <p:nvPr/>
        </p:nvSpPr>
        <p:spPr>
          <a:xfrm>
            <a:off x="1752600" y="1295400"/>
            <a:ext cx="8534400" cy="5016758"/>
          </a:xfrm>
          <a:prstGeom prst="rect">
            <a:avLst/>
          </a:prstGeom>
          <a:noFill/>
          <a:ln w="9525">
            <a:noFill/>
          </a:ln>
        </p:spPr>
        <p:txBody>
          <a:bodyPr>
            <a:spAutoFit/>
          </a:bodyPr>
          <a:lstStyle/>
          <a:p>
            <a:pPr algn="just"/>
            <a:r>
              <a:rPr lang="en-US" altLang="hi-IN" sz="3200" baseline="0" dirty="0">
                <a:latin typeface="Times New Roman" panose="02020603050405020304" pitchFamily="18" charset="0"/>
              </a:rPr>
              <a:t>What are the propagation time and the transmission time for a 2.5-kbyte message (an e-mail) if the bandwidth of the network is 1 Gbps? Assume that the distance between the sender and the receiver is 12,000 km and that light travels at 2.4 × 108 m/s.</a:t>
            </a:r>
          </a:p>
          <a:p>
            <a:pPr algn="just"/>
            <a:endParaRPr lang="en-US" altLang="hi-IN" sz="3200" baseline="0" dirty="0">
              <a:latin typeface="Times New Roman" panose="02020603050405020304" pitchFamily="18" charset="0"/>
            </a:endParaRPr>
          </a:p>
          <a:p>
            <a:pPr algn="just"/>
            <a:r>
              <a:rPr lang="en-US" altLang="hi-IN" sz="3200" baseline="0" dirty="0">
                <a:solidFill>
                  <a:schemeClr val="hlink"/>
                </a:solidFill>
                <a:latin typeface="Times New Roman" panose="02020603050405020304" pitchFamily="18" charset="0"/>
              </a:rPr>
              <a:t>Solution</a:t>
            </a:r>
          </a:p>
          <a:p>
            <a:pPr algn="just"/>
            <a:r>
              <a:rPr lang="en-US" altLang="hi-IN" sz="3200" baseline="0" dirty="0">
                <a:latin typeface="Times New Roman" panose="02020603050405020304" pitchFamily="18" charset="0"/>
              </a:rPr>
              <a:t>We can calculate the propagation and transmission time as shown on the next slide:</a:t>
            </a:r>
          </a:p>
        </p:txBody>
      </p:sp>
      <p:sp>
        <p:nvSpPr>
          <p:cNvPr id="178186" name="Text Box 12"/>
          <p:cNvSpPr txBox="1"/>
          <p:nvPr/>
        </p:nvSpPr>
        <p:spPr>
          <a:xfrm>
            <a:off x="2667000" y="182563"/>
            <a:ext cx="1627505" cy="583565"/>
          </a:xfrm>
          <a:prstGeom prst="rect">
            <a:avLst/>
          </a:prstGeom>
          <a:noFill/>
          <a:ln w="9525">
            <a:noFill/>
          </a:ln>
        </p:spPr>
        <p:txBody>
          <a:bodyPr wrap="none">
            <a:spAutoFit/>
          </a:bodyPr>
          <a:lstStyle/>
          <a:p>
            <a:r>
              <a:rPr lang="en-US" altLang="hi-IN" sz="3200" baseline="0" dirty="0">
                <a:solidFill>
                  <a:schemeClr val="hlink"/>
                </a:solidFill>
                <a:latin typeface="Times New Roman" panose="02020603050405020304" pitchFamily="18" charset="0"/>
              </a:rPr>
              <a:t>Example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p:nvPr/>
        </p:nvSpPr>
        <p:spPr>
          <a:xfrm>
            <a:off x="1890713" y="350838"/>
            <a:ext cx="438150" cy="474662"/>
          </a:xfrm>
          <a:prstGeom prst="rect">
            <a:avLst/>
          </a:prstGeom>
          <a:solidFill>
            <a:schemeClr val="accent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0227" name="Rectangle 3"/>
          <p:cNvSpPr/>
          <p:nvPr/>
        </p:nvSpPr>
        <p:spPr>
          <a:xfrm>
            <a:off x="2273300" y="350838"/>
            <a:ext cx="328613" cy="474662"/>
          </a:xfrm>
          <a:prstGeom prst="rect">
            <a:avLst/>
          </a:prstGeom>
          <a:gradFill rotWithShape="0">
            <a:gsLst>
              <a:gs pos="0">
                <a:schemeClr val="accent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nvGrpSpPr>
          <p:cNvPr id="180228" name="Group 4"/>
          <p:cNvGrpSpPr/>
          <p:nvPr/>
        </p:nvGrpSpPr>
        <p:grpSpPr>
          <a:xfrm>
            <a:off x="2014538" y="773113"/>
            <a:ext cx="738187" cy="474662"/>
            <a:chOff x="309" y="487"/>
            <a:chExt cx="465" cy="299"/>
          </a:xfrm>
        </p:grpSpPr>
        <p:sp>
          <p:nvSpPr>
            <p:cNvPr id="180236" name="Rectangle 5"/>
            <p:cNvSpPr/>
            <p:nvPr/>
          </p:nvSpPr>
          <p:spPr>
            <a:xfrm>
              <a:off x="309" y="487"/>
              <a:ext cx="266" cy="299"/>
            </a:xfrm>
            <a:prstGeom prst="rect">
              <a:avLst/>
            </a:prstGeom>
            <a:solidFill>
              <a:schemeClr val="folHlink"/>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0237" name="Rectangle 6"/>
            <p:cNvSpPr/>
            <p:nvPr/>
          </p:nvSpPr>
          <p:spPr>
            <a:xfrm>
              <a:off x="542" y="487"/>
              <a:ext cx="232" cy="299"/>
            </a:xfrm>
            <a:prstGeom prst="rect">
              <a:avLst/>
            </a:prstGeom>
            <a:gradFill rotWithShape="0">
              <a:gsLst>
                <a:gs pos="0">
                  <a:schemeClr val="folHlink"/>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sp>
        <p:nvSpPr>
          <p:cNvPr id="180229" name="Rectangle 7"/>
          <p:cNvSpPr/>
          <p:nvPr/>
        </p:nvSpPr>
        <p:spPr>
          <a:xfrm>
            <a:off x="1600200" y="700088"/>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0230" name="Rectangle 8"/>
          <p:cNvSpPr/>
          <p:nvPr/>
        </p:nvSpPr>
        <p:spPr>
          <a:xfrm>
            <a:off x="2235200" y="242888"/>
            <a:ext cx="31750" cy="1052512"/>
          </a:xfrm>
          <a:prstGeom prst="rect">
            <a:avLst/>
          </a:prstGeom>
          <a:solidFill>
            <a:schemeClr val="bg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0231" name="Rectangle 9"/>
          <p:cNvSpPr/>
          <p:nvPr/>
        </p:nvSpPr>
        <p:spPr>
          <a:xfrm>
            <a:off x="1966913" y="773113"/>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0232" name="Rectangle 10"/>
          <p:cNvSpPr/>
          <p:nvPr/>
        </p:nvSpPr>
        <p:spPr>
          <a:xfrm>
            <a:off x="1676400" y="1447800"/>
            <a:ext cx="8839200" cy="3810000"/>
          </a:xfrm>
          <a:prstGeom prst="rect">
            <a:avLst/>
          </a:prstGeom>
          <a:noFill/>
          <a:ln w="28575">
            <a:noFill/>
          </a:ln>
        </p:spPr>
        <p:txBody>
          <a:bodyPr wrap="none" anchor="ctr" anchorCtr="0"/>
          <a:lstStyle/>
          <a:p>
            <a:endParaRPr lang="hi-IN" altLang="en-US" dirty="0">
              <a:latin typeface="Times New Roman" panose="02020603050405020304" pitchFamily="18" charset="0"/>
            </a:endParaRPr>
          </a:p>
        </p:txBody>
      </p:sp>
      <p:sp>
        <p:nvSpPr>
          <p:cNvPr id="180233" name="Rectangle 11"/>
          <p:cNvSpPr/>
          <p:nvPr/>
        </p:nvSpPr>
        <p:spPr>
          <a:xfrm>
            <a:off x="1752600" y="3838575"/>
            <a:ext cx="8534400" cy="922020"/>
          </a:xfrm>
          <a:prstGeom prst="rect">
            <a:avLst/>
          </a:prstGeom>
          <a:noFill/>
          <a:ln w="9525">
            <a:noFill/>
          </a:ln>
        </p:spPr>
        <p:txBody>
          <a:bodyPr>
            <a:spAutoFit/>
          </a:bodyPr>
          <a:lstStyle/>
          <a:p>
            <a:pPr algn="just"/>
            <a:r>
              <a:rPr lang="en-US" altLang="hi-IN" baseline="0" dirty="0">
                <a:latin typeface="Times New Roman" panose="02020603050405020304" pitchFamily="18" charset="0"/>
              </a:rPr>
              <a:t>Note that in this case, because the message is short and the bandwidth is high, the dominant factor is the propagation time, not the transmission time. The transmission time can be ignored.</a:t>
            </a:r>
          </a:p>
        </p:txBody>
      </p:sp>
      <p:sp>
        <p:nvSpPr>
          <p:cNvPr id="180234" name="Text Box 12"/>
          <p:cNvSpPr txBox="1"/>
          <p:nvPr/>
        </p:nvSpPr>
        <p:spPr>
          <a:xfrm>
            <a:off x="2667000" y="182563"/>
            <a:ext cx="1627505" cy="583565"/>
          </a:xfrm>
          <a:prstGeom prst="rect">
            <a:avLst/>
          </a:prstGeom>
          <a:noFill/>
          <a:ln w="9525">
            <a:noFill/>
          </a:ln>
        </p:spPr>
        <p:txBody>
          <a:bodyPr wrap="none">
            <a:spAutoFit/>
          </a:bodyPr>
          <a:lstStyle/>
          <a:p>
            <a:r>
              <a:rPr lang="en-US" altLang="hi-IN" sz="3200" baseline="0" dirty="0">
                <a:solidFill>
                  <a:schemeClr val="hlink"/>
                </a:solidFill>
                <a:latin typeface="Times New Roman" panose="02020603050405020304" pitchFamily="18" charset="0"/>
              </a:rPr>
              <a:t>Example</a:t>
            </a:r>
          </a:p>
        </p:txBody>
      </p:sp>
      <p:pic>
        <p:nvPicPr>
          <p:cNvPr id="180235" name="Picture 13"/>
          <p:cNvPicPr>
            <a:picLocks noChangeAspect="1"/>
          </p:cNvPicPr>
          <p:nvPr/>
        </p:nvPicPr>
        <p:blipFill>
          <a:blip r:embed="rId3"/>
          <a:stretch>
            <a:fillRect/>
          </a:stretch>
        </p:blipFill>
        <p:spPr>
          <a:xfrm>
            <a:off x="3363913" y="1249363"/>
            <a:ext cx="5462587" cy="1646237"/>
          </a:xfrm>
          <a:prstGeom prst="rect">
            <a:avLst/>
          </a:prstGeom>
          <a:noFill/>
          <a:ln w="57150" cap="flat" cmpd="thickThin">
            <a:solidFill>
              <a:schemeClr val="folHlink"/>
            </a:solidFill>
            <a:prstDash val="solid"/>
            <a:miter/>
            <a:headEnd type="none" w="med" len="med"/>
            <a:tailEnd type="none" w="med" len="me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txBox="1"/>
          <p:nvPr/>
        </p:nvSpPr>
        <p:spPr>
          <a:xfrm>
            <a:off x="1678940" y="1016471"/>
            <a:ext cx="8453755" cy="2019592"/>
          </a:xfrm>
          <a:prstGeom prst="rect">
            <a:avLst/>
          </a:prstGeom>
        </p:spPr>
        <p:txBody>
          <a:bodyPr vert="horz" wrap="square" lIns="0" tIns="12065" rIns="0" bIns="0" rtlCol="0">
            <a:spAutoFit/>
          </a:bodyPr>
          <a:lstStyle/>
          <a:p>
            <a:pPr>
              <a:spcBef>
                <a:spcPts val="2780"/>
              </a:spcBef>
            </a:pPr>
            <a:endParaRPr sz="2800" dirty="0">
              <a:latin typeface="Times New Roman" panose="02020603050405020304"/>
              <a:cs typeface="Times New Roman" panose="02020603050405020304"/>
            </a:endParaRPr>
          </a:p>
          <a:p>
            <a:pPr marL="88900" marR="3667125" indent="29845">
              <a:lnSpc>
                <a:spcPct val="104000"/>
              </a:lnSpc>
            </a:pPr>
            <a:r>
              <a:rPr sz="2800" b="1" i="1" u="sng" spc="-30" dirty="0">
                <a:solidFill>
                  <a:srgbClr val="FF0000"/>
                </a:solidFill>
                <a:uFill>
                  <a:solidFill>
                    <a:srgbClr val="FF0000"/>
                  </a:solidFill>
                </a:uFill>
                <a:latin typeface="Times New Roman" panose="02020603050405020304"/>
                <a:cs typeface="Times New Roman" panose="02020603050405020304"/>
              </a:rPr>
              <a:t>Topics</a:t>
            </a:r>
            <a:r>
              <a:rPr sz="2800" b="1" i="1" u="sng" spc="-75" dirty="0">
                <a:solidFill>
                  <a:srgbClr val="FF0000"/>
                </a:solidFill>
                <a:uFill>
                  <a:solidFill>
                    <a:srgbClr val="FF0000"/>
                  </a:solidFill>
                </a:uFill>
                <a:latin typeface="Times New Roman" panose="02020603050405020304"/>
                <a:cs typeface="Times New Roman" panose="02020603050405020304"/>
              </a:rPr>
              <a:t> </a:t>
            </a:r>
            <a:r>
              <a:rPr sz="2800" b="1" i="1" u="sng" dirty="0">
                <a:solidFill>
                  <a:srgbClr val="FF0000"/>
                </a:solidFill>
                <a:uFill>
                  <a:solidFill>
                    <a:srgbClr val="FF0000"/>
                  </a:solidFill>
                </a:uFill>
                <a:latin typeface="Times New Roman" panose="02020603050405020304"/>
                <a:cs typeface="Times New Roman" panose="02020603050405020304"/>
              </a:rPr>
              <a:t>discussed</a:t>
            </a:r>
            <a:r>
              <a:rPr sz="2800" b="1" i="1" u="sng" spc="-65" dirty="0">
                <a:solidFill>
                  <a:srgbClr val="FF0000"/>
                </a:solidFill>
                <a:uFill>
                  <a:solidFill>
                    <a:srgbClr val="FF0000"/>
                  </a:solidFill>
                </a:uFill>
                <a:latin typeface="Times New Roman" panose="02020603050405020304"/>
                <a:cs typeface="Times New Roman" panose="02020603050405020304"/>
              </a:rPr>
              <a:t> </a:t>
            </a:r>
            <a:r>
              <a:rPr sz="2800" b="1" i="1" u="sng" dirty="0">
                <a:solidFill>
                  <a:srgbClr val="FF0000"/>
                </a:solidFill>
                <a:uFill>
                  <a:solidFill>
                    <a:srgbClr val="FF0000"/>
                  </a:solidFill>
                </a:uFill>
                <a:latin typeface="Times New Roman" panose="02020603050405020304"/>
                <a:cs typeface="Times New Roman" panose="02020603050405020304"/>
              </a:rPr>
              <a:t>in</a:t>
            </a:r>
            <a:r>
              <a:rPr sz="2800" b="1" i="1" u="sng" spc="-45" dirty="0">
                <a:solidFill>
                  <a:srgbClr val="FF0000"/>
                </a:solidFill>
                <a:uFill>
                  <a:solidFill>
                    <a:srgbClr val="FF0000"/>
                  </a:solidFill>
                </a:uFill>
                <a:latin typeface="Times New Roman" panose="02020603050405020304"/>
                <a:cs typeface="Times New Roman" panose="02020603050405020304"/>
              </a:rPr>
              <a:t> </a:t>
            </a:r>
            <a:r>
              <a:rPr sz="2800" b="1" i="1" u="sng" dirty="0">
                <a:solidFill>
                  <a:srgbClr val="FF0000"/>
                </a:solidFill>
                <a:uFill>
                  <a:solidFill>
                    <a:srgbClr val="FF0000"/>
                  </a:solidFill>
                </a:uFill>
                <a:latin typeface="Times New Roman" panose="02020603050405020304"/>
                <a:cs typeface="Times New Roman" panose="02020603050405020304"/>
              </a:rPr>
              <a:t>this</a:t>
            </a:r>
            <a:r>
              <a:rPr sz="2800" b="1" i="1" u="sng" spc="-55" dirty="0">
                <a:solidFill>
                  <a:srgbClr val="FF0000"/>
                </a:solidFill>
                <a:uFill>
                  <a:solidFill>
                    <a:srgbClr val="FF0000"/>
                  </a:solidFill>
                </a:uFill>
                <a:latin typeface="Times New Roman" panose="02020603050405020304"/>
                <a:cs typeface="Times New Roman" panose="02020603050405020304"/>
              </a:rPr>
              <a:t> </a:t>
            </a:r>
            <a:r>
              <a:rPr sz="2800" b="1" i="1" u="sng" spc="-10" dirty="0">
                <a:solidFill>
                  <a:srgbClr val="FF0000"/>
                </a:solidFill>
                <a:uFill>
                  <a:solidFill>
                    <a:srgbClr val="FF0000"/>
                  </a:solidFill>
                </a:uFill>
                <a:latin typeface="Times New Roman" panose="02020603050405020304"/>
                <a:cs typeface="Times New Roman" panose="02020603050405020304"/>
              </a:rPr>
              <a:t>section:</a:t>
            </a:r>
            <a:r>
              <a:rPr sz="2800" b="1" i="1" spc="-10" dirty="0">
                <a:solidFill>
                  <a:srgbClr val="FF0000"/>
                </a:solidFill>
                <a:latin typeface="Times New Roman" panose="02020603050405020304"/>
                <a:cs typeface="Times New Roman" panose="02020603050405020304"/>
              </a:rPr>
              <a:t> </a:t>
            </a:r>
            <a:r>
              <a:rPr sz="2400" b="1" dirty="0">
                <a:solidFill>
                  <a:srgbClr val="0033CC"/>
                </a:solidFill>
                <a:latin typeface="Times New Roman" panose="02020603050405020304"/>
                <a:cs typeface="Times New Roman" panose="02020603050405020304"/>
              </a:rPr>
              <a:t>Noiseless</a:t>
            </a:r>
            <a:r>
              <a:rPr sz="2400" b="1" spc="-60" dirty="0">
                <a:solidFill>
                  <a:srgbClr val="0033CC"/>
                </a:solidFill>
                <a:latin typeface="Times New Roman" panose="02020603050405020304"/>
                <a:cs typeface="Times New Roman" panose="02020603050405020304"/>
              </a:rPr>
              <a:t> </a:t>
            </a:r>
            <a:r>
              <a:rPr sz="2400" b="1" dirty="0">
                <a:solidFill>
                  <a:srgbClr val="0033CC"/>
                </a:solidFill>
                <a:latin typeface="Times New Roman" panose="02020603050405020304"/>
                <a:cs typeface="Times New Roman" panose="02020603050405020304"/>
              </a:rPr>
              <a:t>Channel:</a:t>
            </a:r>
            <a:r>
              <a:rPr sz="2400" b="1" spc="-35" dirty="0">
                <a:solidFill>
                  <a:srgbClr val="0033CC"/>
                </a:solidFill>
                <a:latin typeface="Times New Roman" panose="02020603050405020304"/>
                <a:cs typeface="Times New Roman" panose="02020603050405020304"/>
              </a:rPr>
              <a:t> </a:t>
            </a:r>
            <a:r>
              <a:rPr sz="2400" b="1" dirty="0">
                <a:solidFill>
                  <a:srgbClr val="0033CC"/>
                </a:solidFill>
                <a:latin typeface="Times New Roman" panose="02020603050405020304"/>
                <a:cs typeface="Times New Roman" panose="02020603050405020304"/>
              </a:rPr>
              <a:t>Nyquist</a:t>
            </a:r>
            <a:r>
              <a:rPr sz="2400" b="1" spc="-20" dirty="0">
                <a:solidFill>
                  <a:srgbClr val="0033CC"/>
                </a:solidFill>
                <a:latin typeface="Times New Roman" panose="02020603050405020304"/>
                <a:cs typeface="Times New Roman" panose="02020603050405020304"/>
              </a:rPr>
              <a:t> </a:t>
            </a:r>
            <a:r>
              <a:rPr sz="2400" b="1" dirty="0">
                <a:solidFill>
                  <a:srgbClr val="0033CC"/>
                </a:solidFill>
                <a:latin typeface="Times New Roman" panose="02020603050405020304"/>
                <a:cs typeface="Times New Roman" panose="02020603050405020304"/>
              </a:rPr>
              <a:t>Bit</a:t>
            </a:r>
            <a:r>
              <a:rPr sz="2400" b="1" spc="-50" dirty="0">
                <a:solidFill>
                  <a:srgbClr val="0033CC"/>
                </a:solidFill>
                <a:latin typeface="Times New Roman" panose="02020603050405020304"/>
                <a:cs typeface="Times New Roman" panose="02020603050405020304"/>
              </a:rPr>
              <a:t> </a:t>
            </a:r>
            <a:r>
              <a:rPr sz="2400" b="1" spc="-20" dirty="0">
                <a:solidFill>
                  <a:srgbClr val="0033CC"/>
                </a:solidFill>
                <a:latin typeface="Times New Roman" panose="02020603050405020304"/>
                <a:cs typeface="Times New Roman" panose="02020603050405020304"/>
              </a:rPr>
              <a:t>Rate </a:t>
            </a:r>
            <a:r>
              <a:rPr sz="2400" b="1" dirty="0">
                <a:solidFill>
                  <a:srgbClr val="0033CC"/>
                </a:solidFill>
                <a:latin typeface="Times New Roman" panose="02020603050405020304"/>
                <a:cs typeface="Times New Roman" panose="02020603050405020304"/>
              </a:rPr>
              <a:t>Noisy</a:t>
            </a:r>
            <a:r>
              <a:rPr sz="2400" b="1" spc="-75" dirty="0">
                <a:solidFill>
                  <a:srgbClr val="0033CC"/>
                </a:solidFill>
                <a:latin typeface="Times New Roman" panose="02020603050405020304"/>
                <a:cs typeface="Times New Roman" panose="02020603050405020304"/>
              </a:rPr>
              <a:t> </a:t>
            </a:r>
            <a:r>
              <a:rPr sz="2400" b="1" dirty="0">
                <a:solidFill>
                  <a:srgbClr val="0033CC"/>
                </a:solidFill>
                <a:latin typeface="Times New Roman" panose="02020603050405020304"/>
                <a:cs typeface="Times New Roman" panose="02020603050405020304"/>
              </a:rPr>
              <a:t>Channel:</a:t>
            </a:r>
            <a:r>
              <a:rPr sz="2400" b="1" spc="-55" dirty="0">
                <a:solidFill>
                  <a:srgbClr val="0033CC"/>
                </a:solidFill>
                <a:latin typeface="Times New Roman" panose="02020603050405020304"/>
                <a:cs typeface="Times New Roman" panose="02020603050405020304"/>
              </a:rPr>
              <a:t> </a:t>
            </a:r>
            <a:r>
              <a:rPr sz="2400" b="1" dirty="0">
                <a:solidFill>
                  <a:srgbClr val="0033CC"/>
                </a:solidFill>
                <a:latin typeface="Times New Roman" panose="02020603050405020304"/>
                <a:cs typeface="Times New Roman" panose="02020603050405020304"/>
              </a:rPr>
              <a:t>Shannon</a:t>
            </a:r>
            <a:r>
              <a:rPr sz="2400" b="1" spc="-50" dirty="0">
                <a:solidFill>
                  <a:srgbClr val="0033CC"/>
                </a:solidFill>
                <a:latin typeface="Times New Roman" panose="02020603050405020304"/>
                <a:cs typeface="Times New Roman" panose="02020603050405020304"/>
              </a:rPr>
              <a:t> </a:t>
            </a:r>
            <a:r>
              <a:rPr sz="2400" b="1" spc="-10" dirty="0">
                <a:solidFill>
                  <a:srgbClr val="0033CC"/>
                </a:solidFill>
                <a:latin typeface="Times New Roman" panose="02020603050405020304"/>
                <a:cs typeface="Times New Roman" panose="02020603050405020304"/>
              </a:rPr>
              <a:t>Capacity </a:t>
            </a:r>
            <a:r>
              <a:rPr sz="2400" b="1" dirty="0">
                <a:solidFill>
                  <a:srgbClr val="0033CC"/>
                </a:solidFill>
                <a:latin typeface="Times New Roman" panose="02020603050405020304"/>
                <a:cs typeface="Times New Roman" panose="02020603050405020304"/>
              </a:rPr>
              <a:t>Using</a:t>
            </a:r>
            <a:r>
              <a:rPr sz="2400" b="1" spc="-55" dirty="0">
                <a:solidFill>
                  <a:srgbClr val="0033CC"/>
                </a:solidFill>
                <a:latin typeface="Times New Roman" panose="02020603050405020304"/>
                <a:cs typeface="Times New Roman" panose="02020603050405020304"/>
              </a:rPr>
              <a:t> </a:t>
            </a:r>
            <a:r>
              <a:rPr sz="2400" b="1" dirty="0">
                <a:solidFill>
                  <a:srgbClr val="0033CC"/>
                </a:solidFill>
                <a:latin typeface="Times New Roman" panose="02020603050405020304"/>
                <a:cs typeface="Times New Roman" panose="02020603050405020304"/>
              </a:rPr>
              <a:t>Both</a:t>
            </a:r>
            <a:r>
              <a:rPr sz="2400" b="1" spc="-55" dirty="0">
                <a:solidFill>
                  <a:srgbClr val="0033CC"/>
                </a:solidFill>
                <a:latin typeface="Times New Roman" panose="02020603050405020304"/>
                <a:cs typeface="Times New Roman" panose="02020603050405020304"/>
              </a:rPr>
              <a:t> </a:t>
            </a:r>
            <a:r>
              <a:rPr sz="2400" b="1" spc="-10" dirty="0">
                <a:solidFill>
                  <a:srgbClr val="0033CC"/>
                </a:solidFill>
                <a:latin typeface="Times New Roman" panose="02020603050405020304"/>
                <a:cs typeface="Times New Roman" panose="02020603050405020304"/>
              </a:rPr>
              <a:t>Limits</a:t>
            </a:r>
            <a:endParaRPr sz="2400" dirty="0">
              <a:latin typeface="Times New Roman" panose="02020603050405020304"/>
              <a:cs typeface="Times New Roman" panose="02020603050405020304"/>
            </a:endParaRPr>
          </a:p>
        </p:txBody>
      </p:sp>
      <p:sp>
        <p:nvSpPr>
          <p:cNvPr id="66" name="object 66"/>
          <p:cNvSpPr txBox="1">
            <a:spLocks noGrp="1"/>
          </p:cNvSpPr>
          <p:nvPr>
            <p:ph type="sldNum" sz="quarter" idx="7"/>
          </p:nvPr>
        </p:nvSpPr>
        <p:spPr>
          <a:xfrm>
            <a:off x="78739" y="6512487"/>
            <a:ext cx="559435" cy="309879"/>
          </a:xfrm>
          <a:prstGeom prst="rect">
            <a:avLst/>
          </a:prstGeom>
        </p:spPr>
        <p:txBody>
          <a:bodyPr vert="horz" wrap="square" lIns="0" tIns="0" rIns="0" bIns="0" rtlCol="0">
            <a:spAutoFit/>
          </a:bodyPr>
          <a:lstStyle>
            <a:defPPr>
              <a:defRPr kern="0"/>
            </a:defPPr>
            <a:lvl1pPr>
              <a:defRPr sz="2000" b="1" i="0">
                <a:solidFill>
                  <a:schemeClr val="tx1"/>
                </a:solidFill>
                <a:latin typeface="Arial" panose="020B0604020202020204"/>
                <a:cs typeface="Arial" panose="020B0604020202020204"/>
              </a:defRPr>
            </a:lvl1pPr>
          </a:lstStyle>
          <a:p>
            <a:pPr marL="12700">
              <a:lnSpc>
                <a:spcPts val="2315"/>
              </a:lnSpc>
            </a:pPr>
            <a:r>
              <a:rPr lang="en-IN" spc="-25"/>
              <a:t>3.</a:t>
            </a:r>
            <a:fld id="{81D60167-4931-47E6-BA6A-407CBD079E47}" type="slidenum">
              <a:rPr spc="-25" smtClean="0"/>
              <a:t>2</a:t>
            </a:fld>
            <a:endParaRPr spc="-20" dirty="0"/>
          </a:p>
        </p:txBody>
      </p:sp>
      <p:pic>
        <p:nvPicPr>
          <p:cNvPr id="2"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
          <p:cNvSpPr txBox="1"/>
          <p:nvPr/>
        </p:nvSpPr>
        <p:spPr>
          <a:xfrm>
            <a:off x="1678940" y="3822065"/>
            <a:ext cx="6096000" cy="368300"/>
          </a:xfrm>
          <a:prstGeom prst="rect">
            <a:avLst/>
          </a:prstGeom>
          <a:noFill/>
        </p:spPr>
        <p:txBody>
          <a:bodyPr wrap="square" rtlCol="0" anchor="t">
            <a:spAutoFit/>
          </a:bodyPr>
          <a:lstStyle/>
          <a:p>
            <a:pPr algn="ctr">
              <a:buNone/>
            </a:pPr>
            <a:r>
              <a:rPr lang="en-US" altLang="en-US" dirty="0">
                <a:sym typeface="+mn-ea"/>
              </a:rPr>
              <a:t>Bit Rate= 2 * bandwidth * log</a:t>
            </a:r>
            <a:r>
              <a:rPr lang="en-US" altLang="en-US" sz="1600" dirty="0">
                <a:sym typeface="+mn-ea"/>
              </a:rPr>
              <a:t>2</a:t>
            </a:r>
            <a:r>
              <a:rPr lang="en-US" altLang="en-US" dirty="0">
                <a:sym typeface="+mn-ea"/>
              </a:rPr>
              <a:t> L</a:t>
            </a:r>
          </a:p>
        </p:txBody>
      </p:sp>
      <p:sp>
        <p:nvSpPr>
          <p:cNvPr id="5" name="Text Box 4"/>
          <p:cNvSpPr txBox="1"/>
          <p:nvPr/>
        </p:nvSpPr>
        <p:spPr>
          <a:xfrm>
            <a:off x="1678940" y="3208020"/>
            <a:ext cx="6096000" cy="614045"/>
          </a:xfrm>
          <a:prstGeom prst="rect">
            <a:avLst/>
          </a:prstGeom>
          <a:noFill/>
        </p:spPr>
        <p:txBody>
          <a:bodyPr wrap="square" rtlCol="0" anchor="t">
            <a:spAutoFit/>
          </a:bodyPr>
          <a:lstStyle/>
          <a:p>
            <a:r>
              <a:rPr lang="en-US" altLang="en-US" sz="3400" dirty="0">
                <a:sym typeface="+mn-ea"/>
              </a:rPr>
              <a:t>Nyquist Bit Rate</a:t>
            </a:r>
          </a:p>
        </p:txBody>
      </p:sp>
      <p:sp>
        <p:nvSpPr>
          <p:cNvPr id="6" name="Text Box 5"/>
          <p:cNvSpPr txBox="1"/>
          <p:nvPr/>
        </p:nvSpPr>
        <p:spPr>
          <a:xfrm>
            <a:off x="3048000" y="5280025"/>
            <a:ext cx="6096000" cy="368300"/>
          </a:xfrm>
          <a:prstGeom prst="rect">
            <a:avLst/>
          </a:prstGeom>
          <a:noFill/>
        </p:spPr>
        <p:txBody>
          <a:bodyPr wrap="square" rtlCol="0" anchor="t">
            <a:spAutoFit/>
          </a:bodyPr>
          <a:lstStyle/>
          <a:p>
            <a:r>
              <a:rPr lang="en-US" altLang="en-US" dirty="0">
                <a:sym typeface="+mn-ea"/>
              </a:rPr>
              <a:t>Capacity= Bandwidth * log</a:t>
            </a:r>
            <a:r>
              <a:rPr lang="en-US" altLang="en-US" sz="1600" dirty="0">
                <a:sym typeface="+mn-ea"/>
              </a:rPr>
              <a:t>2</a:t>
            </a:r>
            <a:r>
              <a:rPr lang="en-US" altLang="en-US" dirty="0">
                <a:sym typeface="+mn-ea"/>
              </a:rPr>
              <a:t>( 1+SNR)</a:t>
            </a:r>
          </a:p>
        </p:txBody>
      </p:sp>
      <p:sp>
        <p:nvSpPr>
          <p:cNvPr id="7" name="Text Box 6"/>
          <p:cNvSpPr txBox="1"/>
          <p:nvPr/>
        </p:nvSpPr>
        <p:spPr>
          <a:xfrm>
            <a:off x="1794510" y="4555490"/>
            <a:ext cx="6096000" cy="460375"/>
          </a:xfrm>
          <a:prstGeom prst="rect">
            <a:avLst/>
          </a:prstGeom>
          <a:noFill/>
        </p:spPr>
        <p:txBody>
          <a:bodyPr wrap="square" rtlCol="0" anchor="t">
            <a:spAutoFit/>
          </a:bodyPr>
          <a:lstStyle/>
          <a:p>
            <a:r>
              <a:rPr sz="2400" b="1" dirty="0">
                <a:solidFill>
                  <a:schemeClr val="tx1"/>
                </a:solidFill>
                <a:latin typeface="Times New Roman" panose="02020603050405020304"/>
                <a:cs typeface="Times New Roman" panose="02020603050405020304"/>
                <a:sym typeface="+mn-ea"/>
              </a:rPr>
              <a:t>Shannon</a:t>
            </a:r>
            <a:r>
              <a:rPr sz="2400" b="1" spc="-50" dirty="0">
                <a:solidFill>
                  <a:schemeClr val="tx1"/>
                </a:solidFill>
                <a:latin typeface="Times New Roman" panose="02020603050405020304"/>
                <a:cs typeface="Times New Roman" panose="02020603050405020304"/>
                <a:sym typeface="+mn-ea"/>
              </a:rPr>
              <a:t> </a:t>
            </a:r>
            <a:r>
              <a:rPr sz="2400" b="1" spc="-10" dirty="0">
                <a:solidFill>
                  <a:schemeClr val="tx1"/>
                </a:solidFill>
                <a:latin typeface="Times New Roman" panose="02020603050405020304"/>
                <a:cs typeface="Times New Roman" panose="02020603050405020304"/>
                <a:sym typeface="+mn-ea"/>
              </a:rPr>
              <a:t>Capacity</a:t>
            </a:r>
            <a:endParaRPr lang="en-US" sz="2400" b="1" spc="-10" dirty="0">
              <a:solidFill>
                <a:schemeClr val="tx1"/>
              </a:solidFill>
              <a:latin typeface="Times New Roman" panose="02020603050405020304"/>
              <a:cs typeface="Times New Roman" panose="02020603050405020304"/>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p:nvPr/>
        </p:nvSpPr>
        <p:spPr>
          <a:xfrm>
            <a:off x="1890713" y="350838"/>
            <a:ext cx="438150" cy="474662"/>
          </a:xfrm>
          <a:prstGeom prst="rect">
            <a:avLst/>
          </a:prstGeom>
          <a:solidFill>
            <a:schemeClr val="accent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2275" name="Rectangle 3"/>
          <p:cNvSpPr/>
          <p:nvPr/>
        </p:nvSpPr>
        <p:spPr>
          <a:xfrm>
            <a:off x="2273300" y="350838"/>
            <a:ext cx="328613" cy="474662"/>
          </a:xfrm>
          <a:prstGeom prst="rect">
            <a:avLst/>
          </a:prstGeom>
          <a:gradFill rotWithShape="0">
            <a:gsLst>
              <a:gs pos="0">
                <a:schemeClr val="accent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nvGrpSpPr>
          <p:cNvPr id="182276" name="Group 4"/>
          <p:cNvGrpSpPr/>
          <p:nvPr/>
        </p:nvGrpSpPr>
        <p:grpSpPr>
          <a:xfrm>
            <a:off x="2014538" y="773113"/>
            <a:ext cx="738187" cy="474662"/>
            <a:chOff x="309" y="487"/>
            <a:chExt cx="465" cy="299"/>
          </a:xfrm>
        </p:grpSpPr>
        <p:sp>
          <p:nvSpPr>
            <p:cNvPr id="182283" name="Rectangle 5"/>
            <p:cNvSpPr/>
            <p:nvPr/>
          </p:nvSpPr>
          <p:spPr>
            <a:xfrm>
              <a:off x="309" y="487"/>
              <a:ext cx="266" cy="299"/>
            </a:xfrm>
            <a:prstGeom prst="rect">
              <a:avLst/>
            </a:prstGeom>
            <a:solidFill>
              <a:schemeClr val="folHlink"/>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2284" name="Rectangle 6"/>
            <p:cNvSpPr/>
            <p:nvPr/>
          </p:nvSpPr>
          <p:spPr>
            <a:xfrm>
              <a:off x="542" y="487"/>
              <a:ext cx="232" cy="299"/>
            </a:xfrm>
            <a:prstGeom prst="rect">
              <a:avLst/>
            </a:prstGeom>
            <a:gradFill rotWithShape="0">
              <a:gsLst>
                <a:gs pos="0">
                  <a:schemeClr val="folHlink"/>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sp>
        <p:nvSpPr>
          <p:cNvPr id="182277" name="Rectangle 7"/>
          <p:cNvSpPr/>
          <p:nvPr/>
        </p:nvSpPr>
        <p:spPr>
          <a:xfrm>
            <a:off x="1600200" y="700088"/>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2278" name="Rectangle 8"/>
          <p:cNvSpPr/>
          <p:nvPr/>
        </p:nvSpPr>
        <p:spPr>
          <a:xfrm>
            <a:off x="2235200" y="242888"/>
            <a:ext cx="31750" cy="1052512"/>
          </a:xfrm>
          <a:prstGeom prst="rect">
            <a:avLst/>
          </a:prstGeom>
          <a:solidFill>
            <a:schemeClr val="bg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2279" name="Rectangle 9"/>
          <p:cNvSpPr/>
          <p:nvPr/>
        </p:nvSpPr>
        <p:spPr>
          <a:xfrm>
            <a:off x="1966913" y="773113"/>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2280" name="Rectangle 10"/>
          <p:cNvSpPr/>
          <p:nvPr/>
        </p:nvSpPr>
        <p:spPr>
          <a:xfrm>
            <a:off x="1676400" y="1447800"/>
            <a:ext cx="8839200" cy="3810000"/>
          </a:xfrm>
          <a:prstGeom prst="rect">
            <a:avLst/>
          </a:prstGeom>
          <a:noFill/>
          <a:ln w="28575">
            <a:noFill/>
          </a:ln>
        </p:spPr>
        <p:txBody>
          <a:bodyPr wrap="none" anchor="ctr" anchorCtr="0"/>
          <a:lstStyle/>
          <a:p>
            <a:endParaRPr lang="hi-IN" altLang="en-US" dirty="0">
              <a:latin typeface="Times New Roman" panose="02020603050405020304" pitchFamily="18" charset="0"/>
            </a:endParaRPr>
          </a:p>
        </p:txBody>
      </p:sp>
      <p:sp>
        <p:nvSpPr>
          <p:cNvPr id="182281" name="Rectangle 11"/>
          <p:cNvSpPr/>
          <p:nvPr/>
        </p:nvSpPr>
        <p:spPr>
          <a:xfrm>
            <a:off x="1752600" y="1295400"/>
            <a:ext cx="8534400" cy="1753235"/>
          </a:xfrm>
          <a:prstGeom prst="rect">
            <a:avLst/>
          </a:prstGeom>
          <a:noFill/>
          <a:ln w="9525">
            <a:noFill/>
          </a:ln>
        </p:spPr>
        <p:txBody>
          <a:bodyPr>
            <a:spAutoFit/>
          </a:bodyPr>
          <a:lstStyle/>
          <a:p>
            <a:pPr algn="just"/>
            <a:r>
              <a:rPr lang="en-US" altLang="hi-IN" baseline="0" dirty="0">
                <a:latin typeface="Times New Roman" panose="02020603050405020304" pitchFamily="18" charset="0"/>
              </a:rPr>
              <a:t>What are the propagation time and the transmission time for a 5-Mbyte message (an image) if the bandwidth of the network is 1 Mbps? Assume that the distance between the sender and the receiver is 12,000 km and that light travels at 2.4 × 10</a:t>
            </a:r>
            <a:r>
              <a:rPr lang="en-US" altLang="hi-IN" baseline="30000" dirty="0">
                <a:latin typeface="Times New Roman" panose="02020603050405020304" pitchFamily="18" charset="0"/>
              </a:rPr>
              <a:t>8</a:t>
            </a:r>
            <a:r>
              <a:rPr lang="en-US" altLang="hi-IN" baseline="0" dirty="0">
                <a:latin typeface="Times New Roman" panose="02020603050405020304" pitchFamily="18" charset="0"/>
              </a:rPr>
              <a:t> m/s.</a:t>
            </a:r>
          </a:p>
          <a:p>
            <a:pPr algn="just"/>
            <a:endParaRPr lang="en-US" altLang="hi-IN" baseline="0" dirty="0">
              <a:latin typeface="Times New Roman" panose="02020603050405020304" pitchFamily="18" charset="0"/>
            </a:endParaRPr>
          </a:p>
          <a:p>
            <a:pPr algn="just"/>
            <a:r>
              <a:rPr lang="en-US" altLang="hi-IN" baseline="0" dirty="0">
                <a:solidFill>
                  <a:schemeClr val="hlink"/>
                </a:solidFill>
                <a:latin typeface="Times New Roman" panose="02020603050405020304" pitchFamily="18" charset="0"/>
              </a:rPr>
              <a:t>Solution</a:t>
            </a:r>
          </a:p>
          <a:p>
            <a:pPr algn="just"/>
            <a:r>
              <a:rPr lang="en-US" altLang="hi-IN" baseline="0" dirty="0">
                <a:latin typeface="Times New Roman" panose="02020603050405020304" pitchFamily="18" charset="0"/>
              </a:rPr>
              <a:t>We can calculate the propagation and transmission times as shown on the next slide.</a:t>
            </a:r>
          </a:p>
        </p:txBody>
      </p:sp>
      <p:sp>
        <p:nvSpPr>
          <p:cNvPr id="182282" name="Text Box 12"/>
          <p:cNvSpPr txBox="1"/>
          <p:nvPr/>
        </p:nvSpPr>
        <p:spPr>
          <a:xfrm>
            <a:off x="2667000" y="182563"/>
            <a:ext cx="1627505" cy="583565"/>
          </a:xfrm>
          <a:prstGeom prst="rect">
            <a:avLst/>
          </a:prstGeom>
          <a:noFill/>
          <a:ln w="9525">
            <a:noFill/>
          </a:ln>
        </p:spPr>
        <p:txBody>
          <a:bodyPr wrap="none">
            <a:spAutoFit/>
          </a:bodyPr>
          <a:lstStyle/>
          <a:p>
            <a:r>
              <a:rPr lang="en-US" altLang="hi-IN" sz="3200" baseline="0" dirty="0">
                <a:solidFill>
                  <a:schemeClr val="hlink"/>
                </a:solidFill>
                <a:latin typeface="Times New Roman" panose="02020603050405020304" pitchFamily="18" charset="0"/>
              </a:rPr>
              <a:t>Example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p:nvPr/>
        </p:nvSpPr>
        <p:spPr>
          <a:xfrm>
            <a:off x="1890713" y="350838"/>
            <a:ext cx="438150" cy="474662"/>
          </a:xfrm>
          <a:prstGeom prst="rect">
            <a:avLst/>
          </a:prstGeom>
          <a:solidFill>
            <a:schemeClr val="accent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4323" name="Rectangle 3"/>
          <p:cNvSpPr/>
          <p:nvPr/>
        </p:nvSpPr>
        <p:spPr>
          <a:xfrm>
            <a:off x="2273300" y="350838"/>
            <a:ext cx="328613" cy="474662"/>
          </a:xfrm>
          <a:prstGeom prst="rect">
            <a:avLst/>
          </a:prstGeom>
          <a:gradFill rotWithShape="0">
            <a:gsLst>
              <a:gs pos="0">
                <a:schemeClr val="accent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nvGrpSpPr>
          <p:cNvPr id="184324" name="Group 4"/>
          <p:cNvGrpSpPr/>
          <p:nvPr/>
        </p:nvGrpSpPr>
        <p:grpSpPr>
          <a:xfrm>
            <a:off x="2014538" y="773113"/>
            <a:ext cx="738187" cy="474662"/>
            <a:chOff x="309" y="487"/>
            <a:chExt cx="465" cy="299"/>
          </a:xfrm>
        </p:grpSpPr>
        <p:sp>
          <p:nvSpPr>
            <p:cNvPr id="184332" name="Rectangle 5"/>
            <p:cNvSpPr/>
            <p:nvPr/>
          </p:nvSpPr>
          <p:spPr>
            <a:xfrm>
              <a:off x="309" y="487"/>
              <a:ext cx="266" cy="299"/>
            </a:xfrm>
            <a:prstGeom prst="rect">
              <a:avLst/>
            </a:prstGeom>
            <a:solidFill>
              <a:schemeClr val="folHlink"/>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4333" name="Rectangle 6"/>
            <p:cNvSpPr/>
            <p:nvPr/>
          </p:nvSpPr>
          <p:spPr>
            <a:xfrm>
              <a:off x="542" y="487"/>
              <a:ext cx="232" cy="299"/>
            </a:xfrm>
            <a:prstGeom prst="rect">
              <a:avLst/>
            </a:prstGeom>
            <a:gradFill rotWithShape="0">
              <a:gsLst>
                <a:gs pos="0">
                  <a:schemeClr val="folHlink"/>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grpSp>
      <p:sp>
        <p:nvSpPr>
          <p:cNvPr id="184325" name="Rectangle 7"/>
          <p:cNvSpPr/>
          <p:nvPr/>
        </p:nvSpPr>
        <p:spPr>
          <a:xfrm>
            <a:off x="1600200" y="700088"/>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4326" name="Rectangle 8"/>
          <p:cNvSpPr/>
          <p:nvPr/>
        </p:nvSpPr>
        <p:spPr>
          <a:xfrm>
            <a:off x="2235200" y="242888"/>
            <a:ext cx="31750" cy="1052512"/>
          </a:xfrm>
          <a:prstGeom prst="rect">
            <a:avLst/>
          </a:prstGeom>
          <a:solidFill>
            <a:schemeClr val="bg2"/>
          </a:soli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4327" name="Rectangle 9"/>
          <p:cNvSpPr/>
          <p:nvPr/>
        </p:nvSpPr>
        <p:spPr>
          <a:xfrm>
            <a:off x="1966913" y="773113"/>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lstStyle/>
          <a:p>
            <a:pPr algn="ctr" eaLnBrk="1" hangingPunct="1"/>
            <a:endParaRPr lang="hi-IN" altLang="hi-IN" sz="2400" b="0" i="0" baseline="0" dirty="0">
              <a:latin typeface="Tahoma" panose="020B0604030504040204" pitchFamily="34" charset="0"/>
            </a:endParaRPr>
          </a:p>
        </p:txBody>
      </p:sp>
      <p:sp>
        <p:nvSpPr>
          <p:cNvPr id="184328" name="Rectangle 10"/>
          <p:cNvSpPr/>
          <p:nvPr/>
        </p:nvSpPr>
        <p:spPr>
          <a:xfrm>
            <a:off x="1676400" y="1447800"/>
            <a:ext cx="8839200" cy="3810000"/>
          </a:xfrm>
          <a:prstGeom prst="rect">
            <a:avLst/>
          </a:prstGeom>
          <a:noFill/>
          <a:ln w="28575">
            <a:noFill/>
          </a:ln>
        </p:spPr>
        <p:txBody>
          <a:bodyPr wrap="none" anchor="ctr" anchorCtr="0"/>
          <a:lstStyle/>
          <a:p>
            <a:endParaRPr lang="hi-IN" altLang="en-US" dirty="0">
              <a:latin typeface="Times New Roman" panose="02020603050405020304" pitchFamily="18" charset="0"/>
            </a:endParaRPr>
          </a:p>
        </p:txBody>
      </p:sp>
      <p:sp>
        <p:nvSpPr>
          <p:cNvPr id="184329" name="Rectangle 11"/>
          <p:cNvSpPr/>
          <p:nvPr/>
        </p:nvSpPr>
        <p:spPr>
          <a:xfrm>
            <a:off x="1752600" y="3810000"/>
            <a:ext cx="8534400" cy="922020"/>
          </a:xfrm>
          <a:prstGeom prst="rect">
            <a:avLst/>
          </a:prstGeom>
          <a:noFill/>
          <a:ln w="9525">
            <a:noFill/>
          </a:ln>
        </p:spPr>
        <p:txBody>
          <a:bodyPr>
            <a:spAutoFit/>
          </a:bodyPr>
          <a:lstStyle/>
          <a:p>
            <a:pPr algn="just"/>
            <a:r>
              <a:rPr lang="en-US" altLang="hi-IN" baseline="0" dirty="0">
                <a:latin typeface="Times New Roman" panose="02020603050405020304" pitchFamily="18" charset="0"/>
              </a:rPr>
              <a:t>Note that in this case, because the message is very long and the bandwidth is not very high, the dominant factor is the transmission time, not the propagation time. The propagation time can be ignored.</a:t>
            </a:r>
          </a:p>
        </p:txBody>
      </p:sp>
      <p:sp>
        <p:nvSpPr>
          <p:cNvPr id="184330" name="Text Box 12"/>
          <p:cNvSpPr txBox="1"/>
          <p:nvPr/>
        </p:nvSpPr>
        <p:spPr>
          <a:xfrm>
            <a:off x="2667000" y="182563"/>
            <a:ext cx="1627505" cy="583565"/>
          </a:xfrm>
          <a:prstGeom prst="rect">
            <a:avLst/>
          </a:prstGeom>
          <a:noFill/>
          <a:ln w="9525">
            <a:noFill/>
          </a:ln>
        </p:spPr>
        <p:txBody>
          <a:bodyPr wrap="none">
            <a:spAutoFit/>
          </a:bodyPr>
          <a:lstStyle/>
          <a:p>
            <a:r>
              <a:rPr lang="en-US" altLang="hi-IN" sz="3200" baseline="0" dirty="0">
                <a:solidFill>
                  <a:schemeClr val="hlink"/>
                </a:solidFill>
                <a:latin typeface="Times New Roman" panose="02020603050405020304" pitchFamily="18" charset="0"/>
              </a:rPr>
              <a:t>Example</a:t>
            </a:r>
          </a:p>
        </p:txBody>
      </p:sp>
      <p:pic>
        <p:nvPicPr>
          <p:cNvPr id="184331" name="Picture 13"/>
          <p:cNvPicPr>
            <a:picLocks noChangeAspect="1"/>
          </p:cNvPicPr>
          <p:nvPr/>
        </p:nvPicPr>
        <p:blipFill>
          <a:blip r:embed="rId3"/>
          <a:stretch>
            <a:fillRect/>
          </a:stretch>
        </p:blipFill>
        <p:spPr>
          <a:xfrm>
            <a:off x="3094038" y="1704975"/>
            <a:ext cx="6002337" cy="1574800"/>
          </a:xfrm>
          <a:prstGeom prst="rect">
            <a:avLst/>
          </a:prstGeom>
          <a:noFill/>
          <a:ln w="57150" cap="flat" cmpd="thickThin">
            <a:solidFill>
              <a:schemeClr val="folHlink"/>
            </a:solidFill>
            <a:prstDash val="solid"/>
            <a:miter/>
            <a:headEnd type="none" w="med" len="med"/>
            <a:tailEnd type="none" w="med" len="me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00201" y="63"/>
            <a:ext cx="8593455" cy="1052830"/>
            <a:chOff x="76200" y="63"/>
            <a:chExt cx="8593455" cy="1052830"/>
          </a:xfrm>
        </p:grpSpPr>
        <p:sp>
          <p:nvSpPr>
            <p:cNvPr id="3" name="object 3"/>
            <p:cNvSpPr/>
            <p:nvPr/>
          </p:nvSpPr>
          <p:spPr>
            <a:xfrm>
              <a:off x="366712" y="108013"/>
              <a:ext cx="382905" cy="474980"/>
            </a:xfrm>
            <a:custGeom>
              <a:avLst/>
              <a:gdLst/>
              <a:ahLst/>
              <a:cxnLst/>
              <a:rect l="l" t="t" r="r" b="b"/>
              <a:pathLst>
                <a:path w="382905" h="474980">
                  <a:moveTo>
                    <a:pt x="0" y="474662"/>
                  </a:moveTo>
                  <a:lnTo>
                    <a:pt x="382587" y="474662"/>
                  </a:lnTo>
                  <a:lnTo>
                    <a:pt x="382587" y="0"/>
                  </a:lnTo>
                  <a:lnTo>
                    <a:pt x="0" y="0"/>
                  </a:lnTo>
                  <a:lnTo>
                    <a:pt x="0" y="474662"/>
                  </a:lnTo>
                  <a:close/>
                </a:path>
              </a:pathLst>
            </a:custGeom>
            <a:solidFill>
              <a:srgbClr val="FFCF00"/>
            </a:solidFill>
          </p:spPr>
          <p:txBody>
            <a:bodyPr wrap="square" lIns="0" tIns="0" rIns="0" bIns="0" rtlCol="0"/>
            <a:lstStyle/>
            <a:p>
              <a:endParaRPr/>
            </a:p>
          </p:txBody>
        </p:sp>
        <p:pic>
          <p:nvPicPr>
            <p:cNvPr id="4" name="object 4"/>
            <p:cNvPicPr/>
            <p:nvPr/>
          </p:nvPicPr>
          <p:blipFill>
            <a:blip r:embed="rId2" cstate="print"/>
            <a:stretch>
              <a:fillRect/>
            </a:stretch>
          </p:blipFill>
          <p:spPr>
            <a:xfrm>
              <a:off x="749300" y="108013"/>
              <a:ext cx="328612" cy="474662"/>
            </a:xfrm>
            <a:prstGeom prst="rect">
              <a:avLst/>
            </a:prstGeom>
          </p:spPr>
        </p:pic>
        <p:sp>
          <p:nvSpPr>
            <p:cNvPr id="5" name="object 5"/>
            <p:cNvSpPr/>
            <p:nvPr/>
          </p:nvSpPr>
          <p:spPr>
            <a:xfrm>
              <a:off x="490537" y="530288"/>
              <a:ext cx="370205" cy="474980"/>
            </a:xfrm>
            <a:custGeom>
              <a:avLst/>
              <a:gdLst/>
              <a:ahLst/>
              <a:cxnLst/>
              <a:rect l="l" t="t" r="r" b="b"/>
              <a:pathLst>
                <a:path w="370205" h="474980">
                  <a:moveTo>
                    <a:pt x="0" y="474662"/>
                  </a:moveTo>
                  <a:lnTo>
                    <a:pt x="369887" y="474662"/>
                  </a:lnTo>
                  <a:lnTo>
                    <a:pt x="369887" y="0"/>
                  </a:lnTo>
                  <a:lnTo>
                    <a:pt x="0" y="0"/>
                  </a:lnTo>
                  <a:lnTo>
                    <a:pt x="0" y="474662"/>
                  </a:lnTo>
                  <a:close/>
                </a:path>
              </a:pathLst>
            </a:custGeom>
            <a:solidFill>
              <a:srgbClr val="3333CC"/>
            </a:solidFill>
          </p:spPr>
          <p:txBody>
            <a:bodyPr wrap="square" lIns="0" tIns="0" rIns="0" bIns="0" rtlCol="0"/>
            <a:lstStyle/>
            <a:p>
              <a:endParaRPr/>
            </a:p>
          </p:txBody>
        </p:sp>
        <p:pic>
          <p:nvPicPr>
            <p:cNvPr id="6" name="object 6"/>
            <p:cNvPicPr/>
            <p:nvPr/>
          </p:nvPicPr>
          <p:blipFill>
            <a:blip r:embed="rId3" cstate="print"/>
            <a:stretch>
              <a:fillRect/>
            </a:stretch>
          </p:blipFill>
          <p:spPr>
            <a:xfrm>
              <a:off x="860425" y="530288"/>
              <a:ext cx="368300" cy="474662"/>
            </a:xfrm>
            <a:prstGeom prst="rect">
              <a:avLst/>
            </a:prstGeom>
          </p:spPr>
        </p:pic>
        <p:pic>
          <p:nvPicPr>
            <p:cNvPr id="7" name="object 7"/>
            <p:cNvPicPr/>
            <p:nvPr/>
          </p:nvPicPr>
          <p:blipFill>
            <a:blip r:embed="rId4" cstate="print"/>
            <a:stretch>
              <a:fillRect/>
            </a:stretch>
          </p:blipFill>
          <p:spPr>
            <a:xfrm>
              <a:off x="76200" y="457199"/>
              <a:ext cx="560387" cy="422275"/>
            </a:xfrm>
            <a:prstGeom prst="rect">
              <a:avLst/>
            </a:prstGeom>
          </p:spPr>
        </p:pic>
        <p:sp>
          <p:nvSpPr>
            <p:cNvPr id="8" name="object 8"/>
            <p:cNvSpPr/>
            <p:nvPr/>
          </p:nvSpPr>
          <p:spPr>
            <a:xfrm>
              <a:off x="711200" y="63"/>
              <a:ext cx="31750" cy="1052830"/>
            </a:xfrm>
            <a:custGeom>
              <a:avLst/>
              <a:gdLst/>
              <a:ahLst/>
              <a:cxnLst/>
              <a:rect l="l" t="t" r="r" b="b"/>
              <a:pathLst>
                <a:path w="31750" h="1052830">
                  <a:moveTo>
                    <a:pt x="31750" y="565086"/>
                  </a:moveTo>
                  <a:lnTo>
                    <a:pt x="0" y="565086"/>
                  </a:lnTo>
                  <a:lnTo>
                    <a:pt x="0" y="1052512"/>
                  </a:lnTo>
                  <a:lnTo>
                    <a:pt x="31750" y="1052512"/>
                  </a:lnTo>
                  <a:lnTo>
                    <a:pt x="31750" y="565086"/>
                  </a:lnTo>
                  <a:close/>
                </a:path>
                <a:path w="31750" h="1052830">
                  <a:moveTo>
                    <a:pt x="31750" y="0"/>
                  </a:moveTo>
                  <a:lnTo>
                    <a:pt x="0" y="0"/>
                  </a:lnTo>
                  <a:lnTo>
                    <a:pt x="0" y="533336"/>
                  </a:lnTo>
                  <a:lnTo>
                    <a:pt x="31750" y="533336"/>
                  </a:lnTo>
                  <a:lnTo>
                    <a:pt x="31750" y="0"/>
                  </a:lnTo>
                  <a:close/>
                </a:path>
              </a:pathLst>
            </a:custGeom>
            <a:solidFill>
              <a:srgbClr val="1C1C1C"/>
            </a:solidFill>
          </p:spPr>
          <p:txBody>
            <a:bodyPr wrap="square" lIns="0" tIns="0" rIns="0" bIns="0" rtlCol="0"/>
            <a:lstStyle/>
            <a:p>
              <a:endParaRPr/>
            </a:p>
          </p:txBody>
        </p:sp>
        <p:pic>
          <p:nvPicPr>
            <p:cNvPr id="9" name="object 9"/>
            <p:cNvPicPr/>
            <p:nvPr/>
          </p:nvPicPr>
          <p:blipFill>
            <a:blip r:embed="rId5" cstate="print"/>
            <a:stretch>
              <a:fillRect/>
            </a:stretch>
          </p:blipFill>
          <p:spPr>
            <a:xfrm>
              <a:off x="442912" y="533399"/>
              <a:ext cx="8226425" cy="31750"/>
            </a:xfrm>
            <a:prstGeom prst="rect">
              <a:avLst/>
            </a:prstGeom>
          </p:spPr>
        </p:pic>
      </p:grpSp>
      <p:sp>
        <p:nvSpPr>
          <p:cNvPr id="10" name="object 10"/>
          <p:cNvSpPr/>
          <p:nvPr/>
        </p:nvSpPr>
        <p:spPr>
          <a:xfrm>
            <a:off x="1981200" y="2971800"/>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11" name="object 11"/>
          <p:cNvSpPr/>
          <p:nvPr/>
        </p:nvSpPr>
        <p:spPr>
          <a:xfrm>
            <a:off x="1982787" y="4267200"/>
            <a:ext cx="8154034" cy="0"/>
          </a:xfrm>
          <a:custGeom>
            <a:avLst/>
            <a:gdLst/>
            <a:ahLst/>
            <a:cxnLst/>
            <a:rect l="l" t="t" r="r" b="b"/>
            <a:pathLst>
              <a:path w="8154034">
                <a:moveTo>
                  <a:pt x="0" y="0"/>
                </a:moveTo>
                <a:lnTo>
                  <a:pt x="8153463" y="0"/>
                </a:lnTo>
              </a:path>
            </a:pathLst>
          </a:custGeom>
          <a:ln w="76200">
            <a:solidFill>
              <a:srgbClr val="009900"/>
            </a:solidFill>
          </a:ln>
        </p:spPr>
        <p:txBody>
          <a:bodyPr wrap="square" lIns="0" tIns="0" rIns="0" bIns="0" rtlCol="0"/>
          <a:lstStyle/>
          <a:p>
            <a:endParaRPr/>
          </a:p>
        </p:txBody>
      </p:sp>
      <p:sp>
        <p:nvSpPr>
          <p:cNvPr id="12" name="object 12"/>
          <p:cNvSpPr txBox="1"/>
          <p:nvPr/>
        </p:nvSpPr>
        <p:spPr>
          <a:xfrm>
            <a:off x="2019300" y="3063875"/>
            <a:ext cx="9713788" cy="1588897"/>
          </a:xfrm>
          <a:prstGeom prst="rect">
            <a:avLst/>
          </a:prstGeom>
          <a:solidFill>
            <a:srgbClr val="99FF33"/>
          </a:solidFill>
        </p:spPr>
        <p:txBody>
          <a:bodyPr vert="horz" wrap="square" lIns="0" tIns="34290" rIns="0" bIns="0" rtlCol="0">
            <a:spAutoFit/>
          </a:bodyPr>
          <a:lstStyle/>
          <a:p>
            <a:pPr marL="647065" marR="513080" indent="-123825">
              <a:spcBef>
                <a:spcPts val="270"/>
              </a:spcBef>
            </a:pPr>
            <a:r>
              <a:rPr sz="3200" b="1" dirty="0">
                <a:latin typeface="Arial" panose="020B0604020202020204"/>
                <a:cs typeface="Arial" panose="020B0604020202020204"/>
              </a:rPr>
              <a:t>Increasing</a:t>
            </a:r>
            <a:r>
              <a:rPr sz="3200" b="1" spc="-60" dirty="0">
                <a:latin typeface="Arial" panose="020B0604020202020204"/>
                <a:cs typeface="Arial" panose="020B0604020202020204"/>
              </a:rPr>
              <a:t> </a:t>
            </a:r>
            <a:r>
              <a:rPr sz="3200" b="1" dirty="0">
                <a:latin typeface="Arial" panose="020B0604020202020204"/>
                <a:cs typeface="Arial" panose="020B0604020202020204"/>
              </a:rPr>
              <a:t>the</a:t>
            </a:r>
            <a:r>
              <a:rPr sz="3200" b="1" spc="-30" dirty="0">
                <a:latin typeface="Arial" panose="020B0604020202020204"/>
                <a:cs typeface="Arial" panose="020B0604020202020204"/>
              </a:rPr>
              <a:t> </a:t>
            </a:r>
            <a:r>
              <a:rPr sz="3200" b="1" dirty="0">
                <a:latin typeface="Arial" panose="020B0604020202020204"/>
                <a:cs typeface="Arial" panose="020B0604020202020204"/>
              </a:rPr>
              <a:t>levels</a:t>
            </a:r>
            <a:r>
              <a:rPr sz="3200" b="1" spc="-30" dirty="0">
                <a:latin typeface="Arial" panose="020B0604020202020204"/>
                <a:cs typeface="Arial" panose="020B0604020202020204"/>
              </a:rPr>
              <a:t> </a:t>
            </a:r>
            <a:r>
              <a:rPr sz="3200" b="1" dirty="0">
                <a:latin typeface="Arial" panose="020B0604020202020204"/>
                <a:cs typeface="Arial" panose="020B0604020202020204"/>
              </a:rPr>
              <a:t>of</a:t>
            </a:r>
            <a:r>
              <a:rPr sz="3200" b="1" spc="-30" dirty="0">
                <a:latin typeface="Arial" panose="020B0604020202020204"/>
                <a:cs typeface="Arial" panose="020B0604020202020204"/>
              </a:rPr>
              <a:t> </a:t>
            </a:r>
            <a:r>
              <a:rPr sz="3200" b="1" dirty="0">
                <a:latin typeface="Arial" panose="020B0604020202020204"/>
                <a:cs typeface="Arial" panose="020B0604020202020204"/>
              </a:rPr>
              <a:t>a</a:t>
            </a:r>
            <a:r>
              <a:rPr sz="3200" b="1" spc="-15" dirty="0">
                <a:latin typeface="Arial" panose="020B0604020202020204"/>
                <a:cs typeface="Arial" panose="020B0604020202020204"/>
              </a:rPr>
              <a:t> </a:t>
            </a:r>
            <a:r>
              <a:rPr sz="3200" b="1" dirty="0">
                <a:latin typeface="Arial" panose="020B0604020202020204"/>
                <a:cs typeface="Arial" panose="020B0604020202020204"/>
              </a:rPr>
              <a:t>signal</a:t>
            </a:r>
            <a:r>
              <a:rPr lang="en-IN" sz="3200" b="1" spc="-40" dirty="0">
                <a:latin typeface="Arial" panose="020B0604020202020204"/>
                <a:cs typeface="Arial" panose="020B0604020202020204"/>
              </a:rPr>
              <a:t>:</a:t>
            </a:r>
          </a:p>
          <a:p>
            <a:pPr marL="647065" marR="513080" indent="-123825">
              <a:spcBef>
                <a:spcPts val="270"/>
              </a:spcBef>
            </a:pPr>
            <a:endParaRPr lang="en-IN" sz="3200" b="1" spc="-40" dirty="0">
              <a:latin typeface="Arial" panose="020B0604020202020204"/>
              <a:cs typeface="Arial" panose="020B0604020202020204"/>
            </a:endParaRPr>
          </a:p>
          <a:p>
            <a:pPr marL="647065" marR="513080" indent="-123825">
              <a:spcBef>
                <a:spcPts val="270"/>
              </a:spcBef>
            </a:pPr>
            <a:r>
              <a:rPr lang="en-IN" sz="3200" spc="-40" dirty="0">
                <a:latin typeface="Arial" panose="020B0604020202020204"/>
                <a:cs typeface="Arial" panose="020B0604020202020204"/>
              </a:rPr>
              <a:t>M</a:t>
            </a:r>
            <a:r>
              <a:rPr sz="3200" spc="-25" dirty="0">
                <a:latin typeface="Arial" panose="020B0604020202020204"/>
                <a:cs typeface="Arial" panose="020B0604020202020204"/>
              </a:rPr>
              <a:t>ay </a:t>
            </a:r>
            <a:r>
              <a:rPr sz="3200" dirty="0">
                <a:latin typeface="Arial" panose="020B0604020202020204"/>
                <a:cs typeface="Arial" panose="020B0604020202020204"/>
              </a:rPr>
              <a:t>reduce</a:t>
            </a:r>
            <a:r>
              <a:rPr sz="3200" spc="-50" dirty="0">
                <a:latin typeface="Arial" panose="020B0604020202020204"/>
                <a:cs typeface="Arial" panose="020B0604020202020204"/>
              </a:rPr>
              <a:t> </a:t>
            </a:r>
            <a:r>
              <a:rPr sz="3200" dirty="0">
                <a:latin typeface="Arial" panose="020B0604020202020204"/>
                <a:cs typeface="Arial" panose="020B0604020202020204"/>
              </a:rPr>
              <a:t>the</a:t>
            </a:r>
            <a:r>
              <a:rPr sz="3200" spc="-35" dirty="0">
                <a:latin typeface="Arial" panose="020B0604020202020204"/>
                <a:cs typeface="Arial" panose="020B0604020202020204"/>
              </a:rPr>
              <a:t> </a:t>
            </a:r>
            <a:r>
              <a:rPr sz="3200" dirty="0">
                <a:latin typeface="Arial" panose="020B0604020202020204"/>
                <a:cs typeface="Arial" panose="020B0604020202020204"/>
              </a:rPr>
              <a:t>reliability</a:t>
            </a:r>
            <a:r>
              <a:rPr sz="3200" spc="-35" dirty="0">
                <a:latin typeface="Arial" panose="020B0604020202020204"/>
                <a:cs typeface="Arial" panose="020B0604020202020204"/>
              </a:rPr>
              <a:t> </a:t>
            </a:r>
            <a:r>
              <a:rPr sz="3200" dirty="0">
                <a:latin typeface="Arial" panose="020B0604020202020204"/>
                <a:cs typeface="Arial" panose="020B0604020202020204"/>
              </a:rPr>
              <a:t>of</a:t>
            </a:r>
            <a:r>
              <a:rPr sz="3200" spc="-35" dirty="0">
                <a:latin typeface="Arial" panose="020B0604020202020204"/>
                <a:cs typeface="Arial" panose="020B0604020202020204"/>
              </a:rPr>
              <a:t> </a:t>
            </a:r>
            <a:r>
              <a:rPr sz="3200" dirty="0">
                <a:latin typeface="Arial" panose="020B0604020202020204"/>
                <a:cs typeface="Arial" panose="020B0604020202020204"/>
              </a:rPr>
              <a:t>the</a:t>
            </a:r>
            <a:r>
              <a:rPr sz="3200" spc="-45" dirty="0">
                <a:latin typeface="Arial" panose="020B0604020202020204"/>
                <a:cs typeface="Arial" panose="020B0604020202020204"/>
              </a:rPr>
              <a:t> </a:t>
            </a:r>
            <a:r>
              <a:rPr lang="en-IN" sz="3200" spc="-45" dirty="0">
                <a:latin typeface="Arial" panose="020B0604020202020204"/>
                <a:cs typeface="Arial" panose="020B0604020202020204"/>
              </a:rPr>
              <a:t> </a:t>
            </a:r>
            <a:r>
              <a:rPr sz="3200" spc="-10" dirty="0">
                <a:latin typeface="Arial" panose="020B0604020202020204"/>
                <a:cs typeface="Arial" panose="020B0604020202020204"/>
              </a:rPr>
              <a:t>system.</a:t>
            </a:r>
            <a:endParaRPr sz="3200" dirty="0">
              <a:latin typeface="Arial" panose="020B0604020202020204"/>
              <a:cs typeface="Arial" panose="020B0604020202020204"/>
            </a:endParaRPr>
          </a:p>
        </p:txBody>
      </p:sp>
      <p:pic>
        <p:nvPicPr>
          <p:cNvPr id="13" name="object 13"/>
          <p:cNvPicPr/>
          <p:nvPr/>
        </p:nvPicPr>
        <p:blipFill>
          <a:blip r:embed="rId6" cstate="print"/>
          <a:stretch>
            <a:fillRect/>
          </a:stretch>
        </p:blipFill>
        <p:spPr>
          <a:xfrm>
            <a:off x="1981200" y="2285937"/>
            <a:ext cx="1143000" cy="566737"/>
          </a:xfrm>
          <a:prstGeom prst="rect">
            <a:avLst/>
          </a:prstGeom>
        </p:spPr>
      </p:pic>
      <p:sp>
        <p:nvSpPr>
          <p:cNvPr id="14" name="object 14"/>
          <p:cNvSpPr txBox="1">
            <a:spLocks noGrp="1"/>
          </p:cNvSpPr>
          <p:nvPr>
            <p:ph type="title"/>
          </p:nvPr>
        </p:nvSpPr>
        <p:spPr>
          <a:xfrm>
            <a:off x="2193443" y="2307462"/>
            <a:ext cx="715645" cy="452120"/>
          </a:xfrm>
          <a:prstGeom prst="rect">
            <a:avLst/>
          </a:prstGeom>
        </p:spPr>
        <p:txBody>
          <a:bodyPr vert="horz" wrap="square" lIns="0" tIns="12065" rIns="0" bIns="0" rtlCol="0" anchor="ctr">
            <a:spAutoFit/>
          </a:bodyPr>
          <a:lstStyle/>
          <a:p>
            <a:pPr marL="12700">
              <a:lnSpc>
                <a:spcPct val="100000"/>
              </a:lnSpc>
              <a:spcBef>
                <a:spcPts val="95"/>
              </a:spcBef>
            </a:pPr>
            <a:r>
              <a:rPr sz="2800" spc="-20" dirty="0"/>
              <a:t>Note</a:t>
            </a:r>
            <a:endParaRPr sz="2800"/>
          </a:p>
        </p:txBody>
      </p:sp>
      <p:sp>
        <p:nvSpPr>
          <p:cNvPr id="15" name="object 15"/>
          <p:cNvSpPr txBox="1">
            <a:spLocks noGrp="1"/>
          </p:cNvSpPr>
          <p:nvPr>
            <p:ph type="sldNum" sz="quarter" idx="7"/>
          </p:nvPr>
        </p:nvSpPr>
        <p:spPr>
          <a:xfrm>
            <a:off x="78739" y="6512487"/>
            <a:ext cx="559435" cy="309879"/>
          </a:xfrm>
          <a:prstGeom prst="rect">
            <a:avLst/>
          </a:prstGeom>
        </p:spPr>
        <p:txBody>
          <a:bodyPr vert="horz" wrap="square" lIns="0" tIns="0" rIns="0" bIns="0" rtlCol="0">
            <a:spAutoFit/>
          </a:bodyPr>
          <a:lstStyle>
            <a:defPPr>
              <a:defRPr kern="0"/>
            </a:defPPr>
            <a:lvl1pPr>
              <a:defRPr sz="2000" b="1" i="0">
                <a:solidFill>
                  <a:schemeClr val="tx1"/>
                </a:solidFill>
                <a:latin typeface="Arial" panose="020B0604020202020204"/>
                <a:cs typeface="Arial" panose="020B0604020202020204"/>
              </a:defRPr>
            </a:lvl1pPr>
          </a:lstStyle>
          <a:p>
            <a:pPr marL="12700">
              <a:lnSpc>
                <a:spcPts val="2315"/>
              </a:lnSpc>
            </a:pPr>
            <a:r>
              <a:rPr lang="en-IN" spc="-25"/>
              <a:t>3.</a:t>
            </a:r>
            <a:fld id="{81D60167-4931-47E6-BA6A-407CBD079E47}" type="slidenum">
              <a:rPr spc="-25" smtClean="0"/>
              <a:t>3</a:t>
            </a:fld>
            <a:endParaRPr spc="-20" dirty="0"/>
          </a:p>
        </p:txBody>
      </p:sp>
      <p:pic>
        <p:nvPicPr>
          <p:cNvPr id="16" name="Picture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1340" y="1468881"/>
            <a:ext cx="8376920" cy="1305560"/>
          </a:xfrm>
          <a:prstGeom prst="rect">
            <a:avLst/>
          </a:prstGeom>
        </p:spPr>
        <p:txBody>
          <a:bodyPr vert="horz" wrap="square" lIns="0" tIns="12065" rIns="0" bIns="0" rtlCol="0">
            <a:spAutoFit/>
          </a:bodyPr>
          <a:lstStyle/>
          <a:p>
            <a:pPr marL="12700" marR="5080" algn="just">
              <a:spcBef>
                <a:spcPts val="95"/>
              </a:spcBef>
            </a:pPr>
            <a:r>
              <a:rPr sz="2800" b="1" i="1" dirty="0">
                <a:latin typeface="Times New Roman" panose="02020603050405020304"/>
                <a:cs typeface="Times New Roman" panose="02020603050405020304"/>
              </a:rPr>
              <a:t>Consider</a:t>
            </a:r>
            <a:r>
              <a:rPr sz="2800" b="1" i="1" spc="2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a:t>
            </a:r>
            <a:r>
              <a:rPr sz="2800" b="1" i="1" spc="2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noiseless</a:t>
            </a:r>
            <a:r>
              <a:rPr sz="2800" b="1" i="1" spc="2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channel</a:t>
            </a:r>
            <a:r>
              <a:rPr sz="2800" b="1" i="1" spc="229"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with</a:t>
            </a:r>
            <a:r>
              <a:rPr sz="2800" b="1" i="1" spc="2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a:t>
            </a:r>
            <a:r>
              <a:rPr sz="2800" b="1" i="1" spc="24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bandwidth</a:t>
            </a:r>
            <a:r>
              <a:rPr sz="2800" b="1" i="1" spc="2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of</a:t>
            </a:r>
            <a:r>
              <a:rPr sz="2800" b="1" i="1" spc="229" dirty="0">
                <a:latin typeface="Times New Roman" panose="02020603050405020304"/>
                <a:cs typeface="Times New Roman" panose="02020603050405020304"/>
              </a:rPr>
              <a:t> </a:t>
            </a:r>
            <a:r>
              <a:rPr sz="2800" b="1" i="1" spc="-20" dirty="0">
                <a:latin typeface="Times New Roman" panose="02020603050405020304"/>
                <a:cs typeface="Times New Roman" panose="02020603050405020304"/>
              </a:rPr>
              <a:t>3000 </a:t>
            </a:r>
            <a:r>
              <a:rPr sz="2800" b="1" i="1" dirty="0">
                <a:latin typeface="Times New Roman" panose="02020603050405020304"/>
                <a:cs typeface="Times New Roman" panose="02020603050405020304"/>
              </a:rPr>
              <a:t>Hz</a:t>
            </a:r>
            <a:r>
              <a:rPr sz="2800" b="1" i="1" spc="5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transmitting</a:t>
            </a:r>
            <a:r>
              <a:rPr sz="2800" b="1" i="1" spc="5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a:t>
            </a:r>
            <a:r>
              <a:rPr sz="2800" b="1" i="1" spc="6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signal</a:t>
            </a:r>
            <a:r>
              <a:rPr sz="2800" b="1" i="1" spc="5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with</a:t>
            </a:r>
            <a:r>
              <a:rPr sz="2800" b="1" i="1" spc="5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two</a:t>
            </a:r>
            <a:r>
              <a:rPr sz="2800" b="1" i="1" spc="6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signal</a:t>
            </a:r>
            <a:r>
              <a:rPr sz="2800" b="1" i="1" spc="5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levels.</a:t>
            </a:r>
            <a:r>
              <a:rPr sz="2800" b="1" i="1" spc="50"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The </a:t>
            </a:r>
            <a:r>
              <a:rPr sz="2800" b="1" i="1" dirty="0">
                <a:latin typeface="Times New Roman" panose="02020603050405020304"/>
                <a:cs typeface="Times New Roman" panose="02020603050405020304"/>
              </a:rPr>
              <a:t>maximum</a:t>
            </a:r>
            <a:r>
              <a:rPr sz="2800" b="1" i="1" spc="-5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bit</a:t>
            </a:r>
            <a:r>
              <a:rPr sz="2800" b="1" i="1" spc="-5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rate</a:t>
            </a:r>
            <a:r>
              <a:rPr sz="2800" b="1" i="1" spc="-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can</a:t>
            </a:r>
            <a:r>
              <a:rPr sz="2800" b="1" i="1" spc="-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be</a:t>
            </a:r>
            <a:r>
              <a:rPr sz="2800" b="1" i="1" spc="-5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calculated</a:t>
            </a:r>
            <a:r>
              <a:rPr sz="2800" b="1" i="1" spc="-45"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as</a:t>
            </a:r>
            <a:endParaRPr sz="2800">
              <a:latin typeface="Times New Roman" panose="02020603050405020304"/>
              <a:cs typeface="Times New Roman" panose="02020603050405020304"/>
            </a:endParaRPr>
          </a:p>
        </p:txBody>
      </p:sp>
      <p:grpSp>
        <p:nvGrpSpPr>
          <p:cNvPr id="4" name="object 4"/>
          <p:cNvGrpSpPr/>
          <p:nvPr/>
        </p:nvGrpSpPr>
        <p:grpSpPr>
          <a:xfrm>
            <a:off x="3865499" y="3195320"/>
            <a:ext cx="4460875" cy="466090"/>
            <a:chOff x="2341498" y="3195320"/>
            <a:chExt cx="4460875" cy="466090"/>
          </a:xfrm>
        </p:grpSpPr>
        <p:pic>
          <p:nvPicPr>
            <p:cNvPr id="5" name="object 5"/>
            <p:cNvPicPr/>
            <p:nvPr/>
          </p:nvPicPr>
          <p:blipFill>
            <a:blip r:embed="rId2" cstate="print"/>
            <a:stretch>
              <a:fillRect/>
            </a:stretch>
          </p:blipFill>
          <p:spPr>
            <a:xfrm>
              <a:off x="2398775" y="3252784"/>
              <a:ext cx="4337526" cy="350840"/>
            </a:xfrm>
            <a:prstGeom prst="rect">
              <a:avLst/>
            </a:prstGeom>
          </p:spPr>
        </p:pic>
        <p:sp>
          <p:nvSpPr>
            <p:cNvPr id="6" name="object 6"/>
            <p:cNvSpPr/>
            <p:nvPr/>
          </p:nvSpPr>
          <p:spPr>
            <a:xfrm>
              <a:off x="2341499" y="3195319"/>
              <a:ext cx="4460875" cy="466090"/>
            </a:xfrm>
            <a:custGeom>
              <a:avLst/>
              <a:gdLst/>
              <a:ahLst/>
              <a:cxnLst/>
              <a:rect l="l" t="t" r="r" b="b"/>
              <a:pathLst>
                <a:path w="4460875" h="466089">
                  <a:moveTo>
                    <a:pt x="4415155" y="57404"/>
                  </a:moveTo>
                  <a:lnTo>
                    <a:pt x="4403725" y="57404"/>
                  </a:lnTo>
                  <a:lnTo>
                    <a:pt x="4403725" y="408305"/>
                  </a:lnTo>
                  <a:lnTo>
                    <a:pt x="4415155" y="408305"/>
                  </a:lnTo>
                  <a:lnTo>
                    <a:pt x="4415155" y="57404"/>
                  </a:lnTo>
                  <a:close/>
                </a:path>
                <a:path w="4460875" h="466089">
                  <a:moveTo>
                    <a:pt x="4415155" y="45720"/>
                  </a:moveTo>
                  <a:lnTo>
                    <a:pt x="45720" y="45720"/>
                  </a:lnTo>
                  <a:lnTo>
                    <a:pt x="45720" y="57150"/>
                  </a:lnTo>
                  <a:lnTo>
                    <a:pt x="45720" y="408940"/>
                  </a:lnTo>
                  <a:lnTo>
                    <a:pt x="45720" y="420370"/>
                  </a:lnTo>
                  <a:lnTo>
                    <a:pt x="4415155" y="420370"/>
                  </a:lnTo>
                  <a:lnTo>
                    <a:pt x="4415155" y="408940"/>
                  </a:lnTo>
                  <a:lnTo>
                    <a:pt x="57150" y="408940"/>
                  </a:lnTo>
                  <a:lnTo>
                    <a:pt x="57150" y="57150"/>
                  </a:lnTo>
                  <a:lnTo>
                    <a:pt x="4415155" y="57150"/>
                  </a:lnTo>
                  <a:lnTo>
                    <a:pt x="4415155" y="45720"/>
                  </a:lnTo>
                  <a:close/>
                </a:path>
                <a:path w="4460875" h="466089">
                  <a:moveTo>
                    <a:pt x="4460875" y="34544"/>
                  </a:moveTo>
                  <a:lnTo>
                    <a:pt x="4426585" y="34544"/>
                  </a:lnTo>
                  <a:lnTo>
                    <a:pt x="4426585" y="431165"/>
                  </a:lnTo>
                  <a:lnTo>
                    <a:pt x="4460875" y="431165"/>
                  </a:lnTo>
                  <a:lnTo>
                    <a:pt x="4460875" y="34544"/>
                  </a:lnTo>
                  <a:close/>
                </a:path>
                <a:path w="4460875" h="466089">
                  <a:moveTo>
                    <a:pt x="4460875" y="0"/>
                  </a:moveTo>
                  <a:lnTo>
                    <a:pt x="0" y="0"/>
                  </a:lnTo>
                  <a:lnTo>
                    <a:pt x="0" y="34290"/>
                  </a:lnTo>
                  <a:lnTo>
                    <a:pt x="0" y="431800"/>
                  </a:lnTo>
                  <a:lnTo>
                    <a:pt x="0" y="466090"/>
                  </a:lnTo>
                  <a:lnTo>
                    <a:pt x="4460875" y="466090"/>
                  </a:lnTo>
                  <a:lnTo>
                    <a:pt x="4460875" y="431800"/>
                  </a:lnTo>
                  <a:lnTo>
                    <a:pt x="34290" y="431800"/>
                  </a:lnTo>
                  <a:lnTo>
                    <a:pt x="34290" y="34290"/>
                  </a:lnTo>
                  <a:lnTo>
                    <a:pt x="4460875" y="34290"/>
                  </a:lnTo>
                  <a:lnTo>
                    <a:pt x="4460875" y="0"/>
                  </a:lnTo>
                  <a:close/>
                </a:path>
              </a:pathLst>
            </a:custGeom>
            <a:solidFill>
              <a:srgbClr val="3333CC"/>
            </a:solidFill>
          </p:spPr>
          <p:txBody>
            <a:bodyPr wrap="square" lIns="0" tIns="0" rIns="0" bIns="0" rtlCol="0"/>
            <a:lstStyle/>
            <a:p>
              <a:endParaRPr/>
            </a:p>
          </p:txBody>
        </p:sp>
      </p:grpSp>
      <p:sp>
        <p:nvSpPr>
          <p:cNvPr id="7" name="object 7"/>
          <p:cNvSpPr txBox="1">
            <a:spLocks noGrp="1"/>
          </p:cNvSpPr>
          <p:nvPr>
            <p:ph type="sldNum" sz="quarter" idx="7"/>
          </p:nvPr>
        </p:nvSpPr>
        <p:spPr>
          <a:xfrm>
            <a:off x="10134600" y="6391437"/>
            <a:ext cx="2743200" cy="294953"/>
          </a:xfrm>
          <a:prstGeom prst="rect">
            <a:avLst/>
          </a:prstGeom>
        </p:spPr>
        <p:txBody>
          <a:bodyPr vert="horz" wrap="square" lIns="0" tIns="0" rIns="0" bIns="0" rtlCol="0" anchor="ctr">
            <a:spAutoFit/>
          </a:bodyPr>
          <a:lstStyle/>
          <a:p>
            <a:pPr marL="12700">
              <a:lnSpc>
                <a:spcPts val="2315"/>
              </a:lnSpc>
            </a:pPr>
            <a:r>
              <a:rPr spc="-20" dirty="0"/>
              <a:t>3.77</a:t>
            </a:r>
          </a:p>
        </p:txBody>
      </p:sp>
      <p:pic>
        <p:nvPicPr>
          <p:cNvPr id="3"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1341" y="1391158"/>
            <a:ext cx="8377555" cy="1305560"/>
          </a:xfrm>
          <a:prstGeom prst="rect">
            <a:avLst/>
          </a:prstGeom>
        </p:spPr>
        <p:txBody>
          <a:bodyPr vert="horz" wrap="square" lIns="0" tIns="12065" rIns="0" bIns="0" rtlCol="0">
            <a:spAutoFit/>
          </a:bodyPr>
          <a:lstStyle/>
          <a:p>
            <a:pPr marL="12700" marR="5080" algn="just">
              <a:spcBef>
                <a:spcPts val="95"/>
              </a:spcBef>
            </a:pPr>
            <a:r>
              <a:rPr sz="2800" b="1" i="1" dirty="0">
                <a:latin typeface="Times New Roman" panose="02020603050405020304"/>
                <a:cs typeface="Times New Roman" panose="02020603050405020304"/>
              </a:rPr>
              <a:t>Consider</a:t>
            </a:r>
            <a:r>
              <a:rPr sz="2800" b="1" i="1" spc="15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16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same</a:t>
            </a:r>
            <a:r>
              <a:rPr sz="2800" b="1" i="1" spc="16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noiseless</a:t>
            </a:r>
            <a:r>
              <a:rPr sz="2800" b="1" i="1" spc="16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channel</a:t>
            </a:r>
            <a:r>
              <a:rPr sz="2800" b="1" i="1" spc="16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transmitting</a:t>
            </a:r>
            <a:r>
              <a:rPr sz="2800" b="1" i="1" spc="170" dirty="0">
                <a:latin typeface="Times New Roman" panose="02020603050405020304"/>
                <a:cs typeface="Times New Roman" panose="02020603050405020304"/>
              </a:rPr>
              <a:t>  </a:t>
            </a:r>
            <a:r>
              <a:rPr sz="2800" b="1" i="1" spc="-50" dirty="0">
                <a:latin typeface="Times New Roman" panose="02020603050405020304"/>
                <a:cs typeface="Times New Roman" panose="02020603050405020304"/>
              </a:rPr>
              <a:t>a </a:t>
            </a:r>
            <a:r>
              <a:rPr sz="2800" b="1" i="1" dirty="0">
                <a:latin typeface="Times New Roman" panose="02020603050405020304"/>
                <a:cs typeface="Times New Roman" panose="02020603050405020304"/>
              </a:rPr>
              <a:t>signal</a:t>
            </a:r>
            <a:r>
              <a:rPr sz="2800" b="1" i="1" spc="254"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with</a:t>
            </a:r>
            <a:r>
              <a:rPr sz="2800" b="1" i="1" spc="254"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four</a:t>
            </a:r>
            <a:r>
              <a:rPr sz="2800" b="1" i="1" spc="26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signal</a:t>
            </a:r>
            <a:r>
              <a:rPr sz="2800" b="1" i="1" spc="26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levels</a:t>
            </a:r>
            <a:r>
              <a:rPr sz="2800" b="1" i="1" spc="2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(for</a:t>
            </a:r>
            <a:r>
              <a:rPr sz="2800" b="1" i="1" spc="26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each</a:t>
            </a:r>
            <a:r>
              <a:rPr sz="2800" b="1" i="1" spc="254"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level,</a:t>
            </a:r>
            <a:r>
              <a:rPr sz="2800" b="1" i="1" spc="25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we</a:t>
            </a:r>
            <a:r>
              <a:rPr sz="2800" b="1" i="1" spc="25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send</a:t>
            </a:r>
            <a:r>
              <a:rPr sz="2800" b="1" i="1" spc="254" dirty="0">
                <a:latin typeface="Times New Roman" panose="02020603050405020304"/>
                <a:cs typeface="Times New Roman" panose="02020603050405020304"/>
              </a:rPr>
              <a:t> </a:t>
            </a:r>
            <a:r>
              <a:rPr sz="2800" b="1" i="1" spc="-50" dirty="0">
                <a:latin typeface="Times New Roman" panose="02020603050405020304"/>
                <a:cs typeface="Times New Roman" panose="02020603050405020304"/>
              </a:rPr>
              <a:t>2 </a:t>
            </a:r>
            <a:r>
              <a:rPr sz="2800" b="1" i="1" dirty="0">
                <a:latin typeface="Times New Roman" panose="02020603050405020304"/>
                <a:cs typeface="Times New Roman" panose="02020603050405020304"/>
              </a:rPr>
              <a:t>bits).</a:t>
            </a:r>
            <a:r>
              <a:rPr sz="2800" b="1" i="1" spc="-7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maximum</a:t>
            </a:r>
            <a:r>
              <a:rPr sz="2800" b="1" i="1" spc="-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bit</a:t>
            </a:r>
            <a:r>
              <a:rPr sz="2800" b="1" i="1" spc="-5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rate</a:t>
            </a:r>
            <a:r>
              <a:rPr sz="2800" b="1" i="1" spc="-6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can</a:t>
            </a:r>
            <a:r>
              <a:rPr sz="2800" b="1" i="1" spc="-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be</a:t>
            </a:r>
            <a:r>
              <a:rPr sz="2800" b="1" i="1" spc="-5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calculated</a:t>
            </a:r>
            <a:r>
              <a:rPr sz="2800" b="1" i="1" spc="-60"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as</a:t>
            </a:r>
            <a:endParaRPr sz="2800">
              <a:latin typeface="Times New Roman" panose="02020603050405020304"/>
              <a:cs typeface="Times New Roman" panose="02020603050405020304"/>
            </a:endParaRPr>
          </a:p>
        </p:txBody>
      </p:sp>
      <p:grpSp>
        <p:nvGrpSpPr>
          <p:cNvPr id="4" name="object 4"/>
          <p:cNvGrpSpPr/>
          <p:nvPr/>
        </p:nvGrpSpPr>
        <p:grpSpPr>
          <a:xfrm>
            <a:off x="3252724" y="3187700"/>
            <a:ext cx="5685155" cy="482600"/>
            <a:chOff x="1728723" y="3187700"/>
            <a:chExt cx="5685155" cy="482600"/>
          </a:xfrm>
        </p:grpSpPr>
        <p:pic>
          <p:nvPicPr>
            <p:cNvPr id="5" name="object 5"/>
            <p:cNvPicPr/>
            <p:nvPr/>
          </p:nvPicPr>
          <p:blipFill>
            <a:blip r:embed="rId2" cstate="print"/>
            <a:stretch>
              <a:fillRect/>
            </a:stretch>
          </p:blipFill>
          <p:spPr>
            <a:xfrm>
              <a:off x="1786000" y="3244853"/>
              <a:ext cx="5543371" cy="368179"/>
            </a:xfrm>
            <a:prstGeom prst="rect">
              <a:avLst/>
            </a:prstGeom>
          </p:spPr>
        </p:pic>
        <p:sp>
          <p:nvSpPr>
            <p:cNvPr id="6" name="object 6"/>
            <p:cNvSpPr/>
            <p:nvPr/>
          </p:nvSpPr>
          <p:spPr>
            <a:xfrm>
              <a:off x="1728724" y="3187699"/>
              <a:ext cx="5685155" cy="482600"/>
            </a:xfrm>
            <a:custGeom>
              <a:avLst/>
              <a:gdLst/>
              <a:ahLst/>
              <a:cxnLst/>
              <a:rect l="l" t="t" r="r" b="b"/>
              <a:pathLst>
                <a:path w="5685155" h="482600">
                  <a:moveTo>
                    <a:pt x="5639181" y="45720"/>
                  </a:moveTo>
                  <a:lnTo>
                    <a:pt x="5627751" y="45720"/>
                  </a:lnTo>
                  <a:lnTo>
                    <a:pt x="5627751" y="57150"/>
                  </a:lnTo>
                  <a:lnTo>
                    <a:pt x="5627751" y="425450"/>
                  </a:lnTo>
                  <a:lnTo>
                    <a:pt x="57150" y="425450"/>
                  </a:lnTo>
                  <a:lnTo>
                    <a:pt x="57150" y="57150"/>
                  </a:lnTo>
                  <a:lnTo>
                    <a:pt x="5627751" y="57150"/>
                  </a:lnTo>
                  <a:lnTo>
                    <a:pt x="5627751" y="45720"/>
                  </a:lnTo>
                  <a:lnTo>
                    <a:pt x="45720" y="45720"/>
                  </a:lnTo>
                  <a:lnTo>
                    <a:pt x="45720" y="57150"/>
                  </a:lnTo>
                  <a:lnTo>
                    <a:pt x="45720" y="425450"/>
                  </a:lnTo>
                  <a:lnTo>
                    <a:pt x="45720" y="436880"/>
                  </a:lnTo>
                  <a:lnTo>
                    <a:pt x="5639181" y="436880"/>
                  </a:lnTo>
                  <a:lnTo>
                    <a:pt x="5639181" y="425450"/>
                  </a:lnTo>
                  <a:lnTo>
                    <a:pt x="5639181" y="57150"/>
                  </a:lnTo>
                  <a:lnTo>
                    <a:pt x="5639181" y="45720"/>
                  </a:lnTo>
                  <a:close/>
                </a:path>
                <a:path w="5685155" h="482600">
                  <a:moveTo>
                    <a:pt x="5684901" y="0"/>
                  </a:moveTo>
                  <a:lnTo>
                    <a:pt x="5650611" y="0"/>
                  </a:lnTo>
                  <a:lnTo>
                    <a:pt x="5650611" y="34290"/>
                  </a:lnTo>
                  <a:lnTo>
                    <a:pt x="5650611" y="448310"/>
                  </a:lnTo>
                  <a:lnTo>
                    <a:pt x="34290" y="448310"/>
                  </a:lnTo>
                  <a:lnTo>
                    <a:pt x="34290" y="34290"/>
                  </a:lnTo>
                  <a:lnTo>
                    <a:pt x="5650611" y="34290"/>
                  </a:lnTo>
                  <a:lnTo>
                    <a:pt x="5650611" y="0"/>
                  </a:lnTo>
                  <a:lnTo>
                    <a:pt x="0" y="0"/>
                  </a:lnTo>
                  <a:lnTo>
                    <a:pt x="0" y="34290"/>
                  </a:lnTo>
                  <a:lnTo>
                    <a:pt x="0" y="448310"/>
                  </a:lnTo>
                  <a:lnTo>
                    <a:pt x="0" y="482600"/>
                  </a:lnTo>
                  <a:lnTo>
                    <a:pt x="5684901" y="482600"/>
                  </a:lnTo>
                  <a:lnTo>
                    <a:pt x="5684901" y="448310"/>
                  </a:lnTo>
                  <a:lnTo>
                    <a:pt x="5684901" y="34290"/>
                  </a:lnTo>
                  <a:lnTo>
                    <a:pt x="5684901" y="0"/>
                  </a:lnTo>
                  <a:close/>
                </a:path>
              </a:pathLst>
            </a:custGeom>
            <a:solidFill>
              <a:srgbClr val="3333CC"/>
            </a:solidFill>
          </p:spPr>
          <p:txBody>
            <a:bodyPr wrap="square" lIns="0" tIns="0" rIns="0" bIns="0" rtlCol="0"/>
            <a:lstStyle/>
            <a:p>
              <a:endParaRPr/>
            </a:p>
          </p:txBody>
        </p:sp>
      </p:grpSp>
      <p:sp>
        <p:nvSpPr>
          <p:cNvPr id="7" name="object 7"/>
          <p:cNvSpPr txBox="1">
            <a:spLocks noGrp="1"/>
          </p:cNvSpPr>
          <p:nvPr>
            <p:ph type="sldNum" sz="quarter" idx="7"/>
          </p:nvPr>
        </p:nvSpPr>
        <p:spPr>
          <a:xfrm>
            <a:off x="10134600" y="6391437"/>
            <a:ext cx="2743200" cy="294953"/>
          </a:xfrm>
          <a:prstGeom prst="rect">
            <a:avLst/>
          </a:prstGeom>
        </p:spPr>
        <p:txBody>
          <a:bodyPr vert="horz" wrap="square" lIns="0" tIns="0" rIns="0" bIns="0" rtlCol="0" anchor="ctr">
            <a:spAutoFit/>
          </a:bodyPr>
          <a:lstStyle/>
          <a:p>
            <a:pPr marL="12700">
              <a:lnSpc>
                <a:spcPts val="2315"/>
              </a:lnSpc>
            </a:pPr>
            <a:r>
              <a:rPr spc="-20" dirty="0"/>
              <a:t>3.78</a:t>
            </a:r>
          </a:p>
        </p:txBody>
      </p:sp>
      <p:pic>
        <p:nvPicPr>
          <p:cNvPr id="3"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1340" y="1468881"/>
            <a:ext cx="8376920" cy="2159000"/>
          </a:xfrm>
          <a:prstGeom prst="rect">
            <a:avLst/>
          </a:prstGeom>
        </p:spPr>
        <p:txBody>
          <a:bodyPr vert="horz" wrap="square" lIns="0" tIns="12065" rIns="0" bIns="0" rtlCol="0">
            <a:spAutoFit/>
          </a:bodyPr>
          <a:lstStyle/>
          <a:p>
            <a:pPr marL="12700" marR="5080" algn="just">
              <a:spcBef>
                <a:spcPts val="95"/>
              </a:spcBef>
            </a:pPr>
            <a:r>
              <a:rPr sz="2800" b="1" i="1" dirty="0">
                <a:latin typeface="Times New Roman" panose="02020603050405020304"/>
                <a:cs typeface="Times New Roman" panose="02020603050405020304"/>
              </a:rPr>
              <a:t>We</a:t>
            </a:r>
            <a:r>
              <a:rPr sz="2800" b="1" i="1" spc="1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need</a:t>
            </a:r>
            <a:r>
              <a:rPr sz="2800" b="1" i="1" spc="1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to</a:t>
            </a:r>
            <a:r>
              <a:rPr sz="2800" b="1" i="1" spc="1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send</a:t>
            </a:r>
            <a:r>
              <a:rPr sz="2800" b="1" i="1" spc="14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265</a:t>
            </a:r>
            <a:r>
              <a:rPr sz="2800" b="1" i="1" spc="14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kbps</a:t>
            </a:r>
            <a:r>
              <a:rPr sz="2800" b="1" i="1" spc="1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over</a:t>
            </a:r>
            <a:r>
              <a:rPr sz="2800" b="1" i="1" spc="1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a:t>
            </a:r>
            <a:r>
              <a:rPr sz="2800" b="1" i="1" spc="14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noiseless</a:t>
            </a:r>
            <a:r>
              <a:rPr sz="2800" b="1" i="1" spc="14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channel</a:t>
            </a:r>
            <a:r>
              <a:rPr sz="2800" b="1" i="1" spc="135" dirty="0">
                <a:latin typeface="Times New Roman" panose="02020603050405020304"/>
                <a:cs typeface="Times New Roman" panose="02020603050405020304"/>
              </a:rPr>
              <a:t> </a:t>
            </a:r>
            <a:r>
              <a:rPr sz="2800" b="1" i="1" spc="-20" dirty="0">
                <a:latin typeface="Times New Roman" panose="02020603050405020304"/>
                <a:cs typeface="Times New Roman" panose="02020603050405020304"/>
              </a:rPr>
              <a:t>with </a:t>
            </a:r>
            <a:r>
              <a:rPr sz="2800" b="1" i="1" dirty="0">
                <a:latin typeface="Times New Roman" panose="02020603050405020304"/>
                <a:cs typeface="Times New Roman" panose="02020603050405020304"/>
              </a:rPr>
              <a:t>a</a:t>
            </a:r>
            <a:r>
              <a:rPr sz="2800" b="1" i="1" spc="3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bandwidth</a:t>
            </a:r>
            <a:r>
              <a:rPr sz="2800" b="1" i="1" spc="3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of</a:t>
            </a:r>
            <a:r>
              <a:rPr sz="2800" b="1" i="1" spc="3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20</a:t>
            </a:r>
            <a:r>
              <a:rPr sz="2800" b="1" i="1" spc="3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kHz.</a:t>
            </a:r>
            <a:r>
              <a:rPr sz="2800" b="1" i="1" spc="32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How</a:t>
            </a:r>
            <a:r>
              <a:rPr sz="2800" b="1" i="1" spc="3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many</a:t>
            </a:r>
            <a:r>
              <a:rPr sz="2800" b="1" i="1" spc="3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signal</a:t>
            </a:r>
            <a:r>
              <a:rPr sz="2800" b="1" i="1" spc="3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levels</a:t>
            </a:r>
            <a:r>
              <a:rPr sz="2800" b="1" i="1" spc="3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do</a:t>
            </a:r>
            <a:r>
              <a:rPr sz="2800" b="1" i="1" spc="335"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we </a:t>
            </a:r>
            <a:r>
              <a:rPr sz="2800" b="1" i="1" spc="-10" dirty="0">
                <a:latin typeface="Times New Roman" panose="02020603050405020304"/>
                <a:cs typeface="Times New Roman" panose="02020603050405020304"/>
              </a:rPr>
              <a:t>need?</a:t>
            </a:r>
            <a:endParaRPr sz="2800">
              <a:latin typeface="Times New Roman" panose="02020603050405020304"/>
              <a:cs typeface="Times New Roman" panose="02020603050405020304"/>
            </a:endParaRPr>
          </a:p>
          <a:p>
            <a:pPr marL="12700">
              <a:spcBef>
                <a:spcPts val="5"/>
              </a:spcBef>
            </a:pPr>
            <a:r>
              <a:rPr sz="2800" b="1" i="1" spc="-10" dirty="0">
                <a:solidFill>
                  <a:srgbClr val="FF0000"/>
                </a:solidFill>
                <a:latin typeface="Times New Roman" panose="02020603050405020304"/>
                <a:cs typeface="Times New Roman" panose="02020603050405020304"/>
              </a:rPr>
              <a:t>Solution</a:t>
            </a:r>
            <a:endParaRPr sz="2800">
              <a:latin typeface="Times New Roman" panose="02020603050405020304"/>
              <a:cs typeface="Times New Roman" panose="02020603050405020304"/>
            </a:endParaRPr>
          </a:p>
          <a:p>
            <a:pPr marL="12700"/>
            <a:r>
              <a:rPr sz="2800" b="1" i="1" spc="-65" dirty="0">
                <a:latin typeface="Times New Roman" panose="02020603050405020304"/>
                <a:cs typeface="Times New Roman" panose="02020603050405020304"/>
              </a:rPr>
              <a:t>We</a:t>
            </a:r>
            <a:r>
              <a:rPr sz="2800" b="1" i="1" spc="-7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can</a:t>
            </a:r>
            <a:r>
              <a:rPr sz="2800" b="1" i="1" spc="-4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use</a:t>
            </a:r>
            <a:r>
              <a:rPr sz="2800" b="1" i="1" spc="-6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5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Nyquist</a:t>
            </a:r>
            <a:r>
              <a:rPr sz="2800" b="1" i="1" spc="-5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formula</a:t>
            </a:r>
            <a:r>
              <a:rPr sz="2800" b="1" i="1" spc="-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as</a:t>
            </a:r>
            <a:r>
              <a:rPr sz="2800" b="1" i="1" spc="-65" dirty="0">
                <a:latin typeface="Times New Roman" panose="02020603050405020304"/>
                <a:cs typeface="Times New Roman" panose="02020603050405020304"/>
              </a:rPr>
              <a:t> </a:t>
            </a:r>
            <a:r>
              <a:rPr sz="2800" b="1" i="1" spc="-10" dirty="0">
                <a:latin typeface="Times New Roman" panose="02020603050405020304"/>
                <a:cs typeface="Times New Roman" panose="02020603050405020304"/>
              </a:rPr>
              <a:t>shown:</a:t>
            </a:r>
            <a:endParaRPr sz="2800">
              <a:latin typeface="Times New Roman" panose="02020603050405020304"/>
              <a:cs typeface="Times New Roman" panose="02020603050405020304"/>
            </a:endParaRPr>
          </a:p>
        </p:txBody>
      </p:sp>
      <p:grpSp>
        <p:nvGrpSpPr>
          <p:cNvPr id="4" name="object 4"/>
          <p:cNvGrpSpPr/>
          <p:nvPr/>
        </p:nvGrpSpPr>
        <p:grpSpPr>
          <a:xfrm>
            <a:off x="3324225" y="3752850"/>
            <a:ext cx="5542280" cy="869950"/>
            <a:chOff x="1800225" y="3752850"/>
            <a:chExt cx="5542280" cy="869950"/>
          </a:xfrm>
        </p:grpSpPr>
        <p:pic>
          <p:nvPicPr>
            <p:cNvPr id="5" name="object 5"/>
            <p:cNvPicPr/>
            <p:nvPr/>
          </p:nvPicPr>
          <p:blipFill>
            <a:blip r:embed="rId2" cstate="print"/>
            <a:stretch>
              <a:fillRect/>
            </a:stretch>
          </p:blipFill>
          <p:spPr>
            <a:xfrm>
              <a:off x="1857375" y="3809998"/>
              <a:ext cx="5400663" cy="755651"/>
            </a:xfrm>
            <a:prstGeom prst="rect">
              <a:avLst/>
            </a:prstGeom>
          </p:spPr>
        </p:pic>
        <p:sp>
          <p:nvSpPr>
            <p:cNvPr id="6" name="object 6"/>
            <p:cNvSpPr/>
            <p:nvPr/>
          </p:nvSpPr>
          <p:spPr>
            <a:xfrm>
              <a:off x="1800225" y="3752849"/>
              <a:ext cx="5542280" cy="869950"/>
            </a:xfrm>
            <a:custGeom>
              <a:avLst/>
              <a:gdLst/>
              <a:ahLst/>
              <a:cxnLst/>
              <a:rect l="l" t="t" r="r" b="b"/>
              <a:pathLst>
                <a:path w="5542280" h="869950">
                  <a:moveTo>
                    <a:pt x="5496179" y="45720"/>
                  </a:moveTo>
                  <a:lnTo>
                    <a:pt x="5484749" y="45720"/>
                  </a:lnTo>
                  <a:lnTo>
                    <a:pt x="5484749" y="57150"/>
                  </a:lnTo>
                  <a:lnTo>
                    <a:pt x="5484749" y="812800"/>
                  </a:lnTo>
                  <a:lnTo>
                    <a:pt x="57150" y="812800"/>
                  </a:lnTo>
                  <a:lnTo>
                    <a:pt x="57150" y="57150"/>
                  </a:lnTo>
                  <a:lnTo>
                    <a:pt x="5484749" y="57150"/>
                  </a:lnTo>
                  <a:lnTo>
                    <a:pt x="5484749" y="45720"/>
                  </a:lnTo>
                  <a:lnTo>
                    <a:pt x="45720" y="45720"/>
                  </a:lnTo>
                  <a:lnTo>
                    <a:pt x="45720" y="57150"/>
                  </a:lnTo>
                  <a:lnTo>
                    <a:pt x="45720" y="812800"/>
                  </a:lnTo>
                  <a:lnTo>
                    <a:pt x="45720" y="824230"/>
                  </a:lnTo>
                  <a:lnTo>
                    <a:pt x="5496179" y="824230"/>
                  </a:lnTo>
                  <a:lnTo>
                    <a:pt x="5496179" y="812800"/>
                  </a:lnTo>
                  <a:lnTo>
                    <a:pt x="5496179" y="57150"/>
                  </a:lnTo>
                  <a:lnTo>
                    <a:pt x="5496179" y="45720"/>
                  </a:lnTo>
                  <a:close/>
                </a:path>
                <a:path w="5542280" h="869950">
                  <a:moveTo>
                    <a:pt x="5541899" y="0"/>
                  </a:moveTo>
                  <a:lnTo>
                    <a:pt x="5507609" y="0"/>
                  </a:lnTo>
                  <a:lnTo>
                    <a:pt x="5507609" y="34290"/>
                  </a:lnTo>
                  <a:lnTo>
                    <a:pt x="5507609" y="835660"/>
                  </a:lnTo>
                  <a:lnTo>
                    <a:pt x="34290" y="835660"/>
                  </a:lnTo>
                  <a:lnTo>
                    <a:pt x="34290" y="34290"/>
                  </a:lnTo>
                  <a:lnTo>
                    <a:pt x="5507609" y="34290"/>
                  </a:lnTo>
                  <a:lnTo>
                    <a:pt x="5507609" y="0"/>
                  </a:lnTo>
                  <a:lnTo>
                    <a:pt x="0" y="0"/>
                  </a:lnTo>
                  <a:lnTo>
                    <a:pt x="0" y="34290"/>
                  </a:lnTo>
                  <a:lnTo>
                    <a:pt x="0" y="835660"/>
                  </a:lnTo>
                  <a:lnTo>
                    <a:pt x="0" y="869950"/>
                  </a:lnTo>
                  <a:lnTo>
                    <a:pt x="5541899" y="869950"/>
                  </a:lnTo>
                  <a:lnTo>
                    <a:pt x="5541899" y="835660"/>
                  </a:lnTo>
                  <a:lnTo>
                    <a:pt x="5541899" y="34290"/>
                  </a:lnTo>
                  <a:lnTo>
                    <a:pt x="5541899" y="0"/>
                  </a:lnTo>
                  <a:close/>
                </a:path>
              </a:pathLst>
            </a:custGeom>
            <a:solidFill>
              <a:srgbClr val="3333CC"/>
            </a:solidFill>
          </p:spPr>
          <p:txBody>
            <a:bodyPr wrap="square" lIns="0" tIns="0" rIns="0" bIns="0" rtlCol="0"/>
            <a:lstStyle/>
            <a:p>
              <a:endParaRPr/>
            </a:p>
          </p:txBody>
        </p:sp>
      </p:grpSp>
      <p:sp>
        <p:nvSpPr>
          <p:cNvPr id="7" name="object 7"/>
          <p:cNvSpPr txBox="1"/>
          <p:nvPr/>
        </p:nvSpPr>
        <p:spPr>
          <a:xfrm>
            <a:off x="1755140" y="4669916"/>
            <a:ext cx="8376920" cy="1732280"/>
          </a:xfrm>
          <a:prstGeom prst="rect">
            <a:avLst/>
          </a:prstGeom>
        </p:spPr>
        <p:txBody>
          <a:bodyPr vert="horz" wrap="square" lIns="0" tIns="12065" rIns="0" bIns="0" rtlCol="0">
            <a:spAutoFit/>
          </a:bodyPr>
          <a:lstStyle/>
          <a:p>
            <a:pPr marL="12700" marR="5080" algn="just">
              <a:spcBef>
                <a:spcPts val="95"/>
              </a:spcBef>
            </a:pPr>
            <a:r>
              <a:rPr sz="2800" b="1" i="1" dirty="0">
                <a:latin typeface="Times New Roman" panose="02020603050405020304"/>
                <a:cs typeface="Times New Roman" panose="02020603050405020304"/>
              </a:rPr>
              <a:t>Since</a:t>
            </a:r>
            <a:r>
              <a:rPr sz="2800" b="1" i="1" spc="3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this</a:t>
            </a:r>
            <a:r>
              <a:rPr sz="2800" b="1" i="1" spc="3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result</a:t>
            </a:r>
            <a:r>
              <a:rPr sz="2800" b="1" i="1" spc="35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is</a:t>
            </a:r>
            <a:r>
              <a:rPr sz="2800" b="1" i="1" spc="3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not</a:t>
            </a:r>
            <a:r>
              <a:rPr sz="2800" b="1" i="1" spc="35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a:t>
            </a:r>
            <a:r>
              <a:rPr sz="2800" b="1" i="1" spc="3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power</a:t>
            </a:r>
            <a:r>
              <a:rPr sz="2800" b="1" i="1" spc="3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of</a:t>
            </a:r>
            <a:r>
              <a:rPr sz="2800" b="1" i="1" spc="3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2,</a:t>
            </a:r>
            <a:r>
              <a:rPr sz="2800" b="1" i="1" spc="34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we</a:t>
            </a:r>
            <a:r>
              <a:rPr sz="2800" b="1" i="1" spc="34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need</a:t>
            </a:r>
            <a:r>
              <a:rPr sz="2800" b="1" i="1" spc="34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to</a:t>
            </a:r>
            <a:r>
              <a:rPr sz="2800" b="1" i="1" spc="345" dirty="0">
                <a:latin typeface="Times New Roman" panose="02020603050405020304"/>
                <a:cs typeface="Times New Roman" panose="02020603050405020304"/>
              </a:rPr>
              <a:t> </a:t>
            </a:r>
            <a:r>
              <a:rPr sz="2800" b="1" i="1" spc="-10" dirty="0">
                <a:latin typeface="Times New Roman" panose="02020603050405020304"/>
                <a:cs typeface="Times New Roman" panose="02020603050405020304"/>
              </a:rPr>
              <a:t>either </a:t>
            </a:r>
            <a:r>
              <a:rPr sz="2800" b="1" i="1" dirty="0">
                <a:latin typeface="Times New Roman" panose="02020603050405020304"/>
                <a:cs typeface="Times New Roman" panose="02020603050405020304"/>
              </a:rPr>
              <a:t>increase</a:t>
            </a:r>
            <a:r>
              <a:rPr sz="2800" b="1" i="1" spc="-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1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number</a:t>
            </a:r>
            <a:r>
              <a:rPr sz="2800" b="1" i="1" spc="-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of</a:t>
            </a:r>
            <a:r>
              <a:rPr sz="2800" b="1" i="1" spc="-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levels</a:t>
            </a:r>
            <a:r>
              <a:rPr sz="2800" b="1" i="1" spc="-1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or</a:t>
            </a:r>
            <a:r>
              <a:rPr sz="2800" b="1" i="1" spc="-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reduce</a:t>
            </a:r>
            <a:r>
              <a:rPr sz="2800" b="1" i="1" spc="-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1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bit</a:t>
            </a:r>
            <a:r>
              <a:rPr sz="2800" b="1" i="1" spc="-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rate.</a:t>
            </a:r>
            <a:r>
              <a:rPr sz="2800" b="1" i="1" spc="-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If </a:t>
            </a:r>
            <a:r>
              <a:rPr sz="2800" b="1" i="1" spc="-25" dirty="0">
                <a:latin typeface="Times New Roman" panose="02020603050405020304"/>
                <a:cs typeface="Times New Roman" panose="02020603050405020304"/>
              </a:rPr>
              <a:t>we </a:t>
            </a:r>
            <a:r>
              <a:rPr sz="2800" b="1" i="1" dirty="0">
                <a:latin typeface="Times New Roman" panose="02020603050405020304"/>
                <a:cs typeface="Times New Roman" panose="02020603050405020304"/>
              </a:rPr>
              <a:t>have</a:t>
            </a:r>
            <a:r>
              <a:rPr sz="2800" b="1" i="1" spc="3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128</a:t>
            </a:r>
            <a:r>
              <a:rPr sz="2800" b="1" i="1" spc="32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levels,</a:t>
            </a:r>
            <a:r>
              <a:rPr sz="2800" b="1" i="1" spc="3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3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bit</a:t>
            </a:r>
            <a:r>
              <a:rPr sz="2800" b="1" i="1" spc="3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rate</a:t>
            </a:r>
            <a:r>
              <a:rPr sz="2800" b="1" i="1" spc="3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is</a:t>
            </a:r>
            <a:r>
              <a:rPr sz="2800" b="1" i="1" spc="3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280</a:t>
            </a:r>
            <a:r>
              <a:rPr sz="2800" b="1" i="1" spc="3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kbps.</a:t>
            </a:r>
            <a:r>
              <a:rPr sz="2800" b="1" i="1" spc="3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If</a:t>
            </a:r>
            <a:r>
              <a:rPr sz="2800" b="1" i="1" spc="32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we</a:t>
            </a:r>
            <a:r>
              <a:rPr sz="2800" b="1" i="1" spc="3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have</a:t>
            </a:r>
            <a:r>
              <a:rPr sz="2800" b="1" i="1" spc="320"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64 </a:t>
            </a:r>
            <a:r>
              <a:rPr sz="2800" b="1" i="1" dirty="0">
                <a:latin typeface="Times New Roman" panose="02020603050405020304"/>
                <a:cs typeface="Times New Roman" panose="02020603050405020304"/>
              </a:rPr>
              <a:t>levels,</a:t>
            </a:r>
            <a:r>
              <a:rPr sz="2800" b="1" i="1" spc="-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bit</a:t>
            </a:r>
            <a:r>
              <a:rPr sz="2800" b="1" i="1" spc="-2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rate</a:t>
            </a:r>
            <a:r>
              <a:rPr sz="2800" b="1" i="1" spc="-2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is</a:t>
            </a:r>
            <a:r>
              <a:rPr sz="2800" b="1" i="1" spc="-2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240</a:t>
            </a:r>
            <a:r>
              <a:rPr sz="2800" b="1" i="1" spc="-25" dirty="0">
                <a:latin typeface="Times New Roman" panose="02020603050405020304"/>
                <a:cs typeface="Times New Roman" panose="02020603050405020304"/>
              </a:rPr>
              <a:t> </a:t>
            </a:r>
            <a:r>
              <a:rPr sz="2800" b="1" i="1" spc="-10" dirty="0">
                <a:latin typeface="Times New Roman" panose="02020603050405020304"/>
                <a:cs typeface="Times New Roman" panose="02020603050405020304"/>
              </a:rPr>
              <a:t>kbps.</a:t>
            </a:r>
            <a:endParaRPr sz="2800">
              <a:latin typeface="Times New Roman" panose="02020603050405020304"/>
              <a:cs typeface="Times New Roman" panose="02020603050405020304"/>
            </a:endParaRPr>
          </a:p>
        </p:txBody>
      </p:sp>
      <p:sp>
        <p:nvSpPr>
          <p:cNvPr id="8" name="object 8"/>
          <p:cNvSpPr txBox="1">
            <a:spLocks noGrp="1"/>
          </p:cNvSpPr>
          <p:nvPr>
            <p:ph type="sldNum" sz="quarter" idx="7"/>
          </p:nvPr>
        </p:nvSpPr>
        <p:spPr>
          <a:xfrm>
            <a:off x="78739" y="6512487"/>
            <a:ext cx="559435" cy="309879"/>
          </a:xfrm>
          <a:prstGeom prst="rect">
            <a:avLst/>
          </a:prstGeom>
        </p:spPr>
        <p:txBody>
          <a:bodyPr vert="horz" wrap="square" lIns="0" tIns="0" rIns="0" bIns="0" rtlCol="0">
            <a:spAutoFit/>
          </a:bodyPr>
          <a:lstStyle>
            <a:defPPr>
              <a:defRPr kern="0"/>
            </a:defPPr>
            <a:lvl1pPr>
              <a:defRPr sz="2000" b="1" i="0">
                <a:solidFill>
                  <a:schemeClr val="tx1"/>
                </a:solidFill>
                <a:latin typeface="Arial" panose="020B0604020202020204"/>
                <a:cs typeface="Arial" panose="020B0604020202020204"/>
              </a:defRPr>
            </a:lvl1pPr>
          </a:lstStyle>
          <a:p>
            <a:pPr marL="12700">
              <a:lnSpc>
                <a:spcPts val="2315"/>
              </a:lnSpc>
            </a:pPr>
            <a:r>
              <a:rPr lang="en-IN" spc="-25"/>
              <a:t>3.</a:t>
            </a:r>
            <a:fld id="{81D60167-4931-47E6-BA6A-407CBD079E47}" type="slidenum">
              <a:rPr spc="-25" smtClean="0"/>
              <a:t>6</a:t>
            </a:fld>
            <a:endParaRPr spc="-20" dirty="0"/>
          </a:p>
        </p:txBody>
      </p:sp>
      <p:pic>
        <p:nvPicPr>
          <p:cNvPr id="3"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05941" y="1240281"/>
            <a:ext cx="8429625" cy="1732280"/>
          </a:xfrm>
          <a:prstGeom prst="rect">
            <a:avLst/>
          </a:prstGeom>
        </p:spPr>
        <p:txBody>
          <a:bodyPr vert="horz" wrap="square" lIns="0" tIns="12065" rIns="0" bIns="0" rtlCol="0">
            <a:spAutoFit/>
          </a:bodyPr>
          <a:lstStyle/>
          <a:p>
            <a:pPr marL="38100" marR="30480" algn="just">
              <a:spcBef>
                <a:spcPts val="95"/>
              </a:spcBef>
            </a:pPr>
            <a:r>
              <a:rPr sz="2800" b="1" i="1" dirty="0">
                <a:latin typeface="Times New Roman" panose="02020603050405020304"/>
                <a:cs typeface="Times New Roman" panose="02020603050405020304"/>
              </a:rPr>
              <a:t>The</a:t>
            </a:r>
            <a:r>
              <a:rPr sz="2800" b="1" i="1" spc="175" dirty="0">
                <a:latin typeface="Times New Roman" panose="02020603050405020304"/>
                <a:cs typeface="Times New Roman" panose="02020603050405020304"/>
              </a:rPr>
              <a:t>  </a:t>
            </a:r>
            <a:r>
              <a:rPr sz="2800" b="1" i="1" spc="-10" dirty="0">
                <a:latin typeface="Times New Roman" panose="02020603050405020304"/>
                <a:cs typeface="Times New Roman" panose="02020603050405020304"/>
              </a:rPr>
              <a:t>signal-to-</a:t>
            </a:r>
            <a:r>
              <a:rPr sz="2800" b="1" i="1" dirty="0">
                <a:latin typeface="Times New Roman" panose="02020603050405020304"/>
                <a:cs typeface="Times New Roman" panose="02020603050405020304"/>
              </a:rPr>
              <a:t>noise</a:t>
            </a:r>
            <a:r>
              <a:rPr sz="2800" b="1" i="1" spc="17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ratio</a:t>
            </a:r>
            <a:r>
              <a:rPr sz="2800" b="1" i="1" spc="18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is</a:t>
            </a:r>
            <a:r>
              <a:rPr sz="2800" b="1" i="1" spc="17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often</a:t>
            </a:r>
            <a:r>
              <a:rPr sz="2800" b="1" i="1" spc="18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given</a:t>
            </a:r>
            <a:r>
              <a:rPr sz="2800" b="1" i="1" spc="18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in</a:t>
            </a:r>
            <a:r>
              <a:rPr sz="2800" b="1" i="1" spc="180" dirty="0">
                <a:latin typeface="Times New Roman" panose="02020603050405020304"/>
                <a:cs typeface="Times New Roman" panose="02020603050405020304"/>
              </a:rPr>
              <a:t>  </a:t>
            </a:r>
            <a:r>
              <a:rPr sz="2800" b="1" i="1" spc="-10" dirty="0">
                <a:latin typeface="Times New Roman" panose="02020603050405020304"/>
                <a:cs typeface="Times New Roman" panose="02020603050405020304"/>
              </a:rPr>
              <a:t>decibels. </a:t>
            </a:r>
            <a:r>
              <a:rPr sz="2800" b="1" i="1" dirty="0">
                <a:latin typeface="Times New Roman" panose="02020603050405020304"/>
                <a:cs typeface="Times New Roman" panose="02020603050405020304"/>
              </a:rPr>
              <a:t>Assume that</a:t>
            </a:r>
            <a:r>
              <a:rPr sz="2800" b="1" i="1" spc="1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SNR</a:t>
            </a:r>
            <a:r>
              <a:rPr sz="2775" b="1" i="1" baseline="-21000" dirty="0">
                <a:latin typeface="Times New Roman" panose="02020603050405020304"/>
                <a:cs typeface="Times New Roman" panose="02020603050405020304"/>
              </a:rPr>
              <a:t>dB</a:t>
            </a:r>
            <a:r>
              <a:rPr sz="2775" b="1" i="1" spc="397" baseline="-2100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t>
            </a:r>
            <a:r>
              <a:rPr sz="2800" b="1" i="1" spc="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36</a:t>
            </a:r>
            <a:r>
              <a:rPr sz="2800" b="1" i="1" spc="1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and</a:t>
            </a:r>
            <a:r>
              <a:rPr sz="2800" b="1" i="1" spc="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channel</a:t>
            </a:r>
            <a:r>
              <a:rPr sz="2800" b="1" i="1" spc="1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bandwidth</a:t>
            </a:r>
            <a:r>
              <a:rPr sz="2800" b="1" i="1" spc="2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is</a:t>
            </a:r>
            <a:r>
              <a:rPr sz="2800" b="1" i="1" spc="5" dirty="0">
                <a:latin typeface="Times New Roman" panose="02020603050405020304"/>
                <a:cs typeface="Times New Roman" panose="02020603050405020304"/>
              </a:rPr>
              <a:t> </a:t>
            </a:r>
            <a:r>
              <a:rPr sz="2800" b="1" i="1" spc="-50" dirty="0">
                <a:latin typeface="Times New Roman" panose="02020603050405020304"/>
                <a:cs typeface="Times New Roman" panose="02020603050405020304"/>
              </a:rPr>
              <a:t>2 </a:t>
            </a:r>
            <a:r>
              <a:rPr sz="2800" b="1" i="1" dirty="0">
                <a:latin typeface="Times New Roman" panose="02020603050405020304"/>
                <a:cs typeface="Times New Roman" panose="02020603050405020304"/>
              </a:rPr>
              <a:t>MHz. The</a:t>
            </a:r>
            <a:r>
              <a:rPr sz="2800" b="1" i="1" spc="-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theoretical</a:t>
            </a:r>
            <a:r>
              <a:rPr sz="2800" b="1" i="1" spc="-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channel capacity</a:t>
            </a:r>
            <a:r>
              <a:rPr sz="2800" b="1" i="1" spc="-1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can</a:t>
            </a:r>
            <a:r>
              <a:rPr sz="2800" b="1" i="1" spc="-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be</a:t>
            </a:r>
            <a:r>
              <a:rPr sz="2800" b="1" i="1" spc="-15" dirty="0">
                <a:latin typeface="Times New Roman" panose="02020603050405020304"/>
                <a:cs typeface="Times New Roman" panose="02020603050405020304"/>
              </a:rPr>
              <a:t> </a:t>
            </a:r>
            <a:r>
              <a:rPr sz="2800" b="1" i="1" spc="-10" dirty="0">
                <a:latin typeface="Times New Roman" panose="02020603050405020304"/>
                <a:cs typeface="Times New Roman" panose="02020603050405020304"/>
              </a:rPr>
              <a:t>calculated </a:t>
            </a:r>
            <a:r>
              <a:rPr sz="2800" b="1" i="1" spc="-25" dirty="0">
                <a:latin typeface="Times New Roman" panose="02020603050405020304"/>
                <a:cs typeface="Times New Roman" panose="02020603050405020304"/>
              </a:rPr>
              <a:t>as</a:t>
            </a:r>
            <a:endParaRPr sz="2800">
              <a:latin typeface="Times New Roman" panose="02020603050405020304"/>
              <a:cs typeface="Times New Roman" panose="02020603050405020304"/>
            </a:endParaRPr>
          </a:p>
        </p:txBody>
      </p:sp>
      <p:grpSp>
        <p:nvGrpSpPr>
          <p:cNvPr id="4" name="object 4"/>
          <p:cNvGrpSpPr/>
          <p:nvPr/>
        </p:nvGrpSpPr>
        <p:grpSpPr>
          <a:xfrm>
            <a:off x="1865313" y="3401059"/>
            <a:ext cx="8479155" cy="923290"/>
            <a:chOff x="341312" y="3401059"/>
            <a:chExt cx="8479155" cy="923290"/>
          </a:xfrm>
        </p:grpSpPr>
        <p:pic>
          <p:nvPicPr>
            <p:cNvPr id="5" name="object 5"/>
            <p:cNvPicPr/>
            <p:nvPr/>
          </p:nvPicPr>
          <p:blipFill>
            <a:blip r:embed="rId2" cstate="print"/>
            <a:stretch>
              <a:fillRect/>
            </a:stretch>
          </p:blipFill>
          <p:spPr>
            <a:xfrm>
              <a:off x="398462" y="3457583"/>
              <a:ext cx="8339386" cy="809616"/>
            </a:xfrm>
            <a:prstGeom prst="rect">
              <a:avLst/>
            </a:prstGeom>
          </p:spPr>
        </p:pic>
        <p:sp>
          <p:nvSpPr>
            <p:cNvPr id="6" name="object 6"/>
            <p:cNvSpPr/>
            <p:nvPr/>
          </p:nvSpPr>
          <p:spPr>
            <a:xfrm>
              <a:off x="341312" y="3401059"/>
              <a:ext cx="8479155" cy="923290"/>
            </a:xfrm>
            <a:custGeom>
              <a:avLst/>
              <a:gdLst/>
              <a:ahLst/>
              <a:cxnLst/>
              <a:rect l="l" t="t" r="r" b="b"/>
              <a:pathLst>
                <a:path w="8479155" h="923289">
                  <a:moveTo>
                    <a:pt x="8433117" y="45720"/>
                  </a:moveTo>
                  <a:lnTo>
                    <a:pt x="8421687" y="45720"/>
                  </a:lnTo>
                  <a:lnTo>
                    <a:pt x="8421687" y="57150"/>
                  </a:lnTo>
                  <a:lnTo>
                    <a:pt x="8421687" y="866140"/>
                  </a:lnTo>
                  <a:lnTo>
                    <a:pt x="57150" y="866140"/>
                  </a:lnTo>
                  <a:lnTo>
                    <a:pt x="57150" y="57150"/>
                  </a:lnTo>
                  <a:lnTo>
                    <a:pt x="8421687" y="57150"/>
                  </a:lnTo>
                  <a:lnTo>
                    <a:pt x="8421687" y="45720"/>
                  </a:lnTo>
                  <a:lnTo>
                    <a:pt x="45720" y="45720"/>
                  </a:lnTo>
                  <a:lnTo>
                    <a:pt x="45720" y="57150"/>
                  </a:lnTo>
                  <a:lnTo>
                    <a:pt x="45720" y="866140"/>
                  </a:lnTo>
                  <a:lnTo>
                    <a:pt x="45720" y="877570"/>
                  </a:lnTo>
                  <a:lnTo>
                    <a:pt x="8433117" y="877570"/>
                  </a:lnTo>
                  <a:lnTo>
                    <a:pt x="8433117" y="866140"/>
                  </a:lnTo>
                  <a:lnTo>
                    <a:pt x="8433117" y="57150"/>
                  </a:lnTo>
                  <a:lnTo>
                    <a:pt x="8433117" y="56515"/>
                  </a:lnTo>
                  <a:lnTo>
                    <a:pt x="8433117" y="45720"/>
                  </a:lnTo>
                  <a:close/>
                </a:path>
                <a:path w="8479155" h="923289">
                  <a:moveTo>
                    <a:pt x="8478837" y="0"/>
                  </a:moveTo>
                  <a:lnTo>
                    <a:pt x="8444547" y="0"/>
                  </a:lnTo>
                  <a:lnTo>
                    <a:pt x="8444547" y="34290"/>
                  </a:lnTo>
                  <a:lnTo>
                    <a:pt x="8444547" y="889000"/>
                  </a:lnTo>
                  <a:lnTo>
                    <a:pt x="34290" y="889000"/>
                  </a:lnTo>
                  <a:lnTo>
                    <a:pt x="34290" y="34290"/>
                  </a:lnTo>
                  <a:lnTo>
                    <a:pt x="8444547" y="34290"/>
                  </a:lnTo>
                  <a:lnTo>
                    <a:pt x="8444547" y="0"/>
                  </a:lnTo>
                  <a:lnTo>
                    <a:pt x="0" y="0"/>
                  </a:lnTo>
                  <a:lnTo>
                    <a:pt x="0" y="34290"/>
                  </a:lnTo>
                  <a:lnTo>
                    <a:pt x="0" y="889000"/>
                  </a:lnTo>
                  <a:lnTo>
                    <a:pt x="0" y="923290"/>
                  </a:lnTo>
                  <a:lnTo>
                    <a:pt x="8478837" y="923290"/>
                  </a:lnTo>
                  <a:lnTo>
                    <a:pt x="8478837" y="889000"/>
                  </a:lnTo>
                  <a:lnTo>
                    <a:pt x="8478837" y="34290"/>
                  </a:lnTo>
                  <a:lnTo>
                    <a:pt x="8478837" y="33655"/>
                  </a:lnTo>
                  <a:lnTo>
                    <a:pt x="8478837" y="0"/>
                  </a:lnTo>
                  <a:close/>
                </a:path>
              </a:pathLst>
            </a:custGeom>
            <a:solidFill>
              <a:srgbClr val="3333CC"/>
            </a:solidFill>
          </p:spPr>
          <p:txBody>
            <a:bodyPr wrap="square" lIns="0" tIns="0" rIns="0" bIns="0" rtlCol="0"/>
            <a:lstStyle/>
            <a:p>
              <a:endParaRPr/>
            </a:p>
          </p:txBody>
        </p:sp>
      </p:grpSp>
      <p:sp>
        <p:nvSpPr>
          <p:cNvPr id="7" name="object 7"/>
          <p:cNvSpPr txBox="1">
            <a:spLocks noGrp="1"/>
          </p:cNvSpPr>
          <p:nvPr>
            <p:ph type="sldNum" sz="quarter" idx="7"/>
          </p:nvPr>
        </p:nvSpPr>
        <p:spPr>
          <a:xfrm>
            <a:off x="78739" y="6512487"/>
            <a:ext cx="559435" cy="309879"/>
          </a:xfrm>
          <a:prstGeom prst="rect">
            <a:avLst/>
          </a:prstGeom>
        </p:spPr>
        <p:txBody>
          <a:bodyPr vert="horz" wrap="square" lIns="0" tIns="0" rIns="0" bIns="0" rtlCol="0">
            <a:spAutoFit/>
          </a:bodyPr>
          <a:lstStyle>
            <a:defPPr>
              <a:defRPr kern="0"/>
            </a:defPPr>
            <a:lvl1pPr>
              <a:defRPr sz="2000" b="1" i="0">
                <a:solidFill>
                  <a:schemeClr val="tx1"/>
                </a:solidFill>
                <a:latin typeface="Arial" panose="020B0604020202020204"/>
                <a:cs typeface="Arial" panose="020B0604020202020204"/>
              </a:defRPr>
            </a:lvl1pPr>
          </a:lstStyle>
          <a:p>
            <a:pPr marL="12700">
              <a:lnSpc>
                <a:spcPts val="2315"/>
              </a:lnSpc>
            </a:pPr>
            <a:r>
              <a:rPr lang="en-IN" spc="-25"/>
              <a:t>3.</a:t>
            </a:r>
            <a:fld id="{81D60167-4931-47E6-BA6A-407CBD079E47}" type="slidenum">
              <a:rPr spc="-25" smtClean="0"/>
              <a:t>7</a:t>
            </a:fld>
            <a:endParaRPr spc="-20" dirty="0"/>
          </a:p>
        </p:txBody>
      </p:sp>
      <p:pic>
        <p:nvPicPr>
          <p:cNvPr id="3"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1340" y="1345184"/>
            <a:ext cx="8378190" cy="1732280"/>
          </a:xfrm>
          <a:prstGeom prst="rect">
            <a:avLst/>
          </a:prstGeom>
        </p:spPr>
        <p:txBody>
          <a:bodyPr vert="horz" wrap="square" lIns="0" tIns="12065" rIns="0" bIns="0" rtlCol="0">
            <a:spAutoFit/>
          </a:bodyPr>
          <a:lstStyle/>
          <a:p>
            <a:pPr marL="12700" marR="5080" algn="just">
              <a:spcBef>
                <a:spcPts val="95"/>
              </a:spcBef>
            </a:pPr>
            <a:r>
              <a:rPr sz="2800" b="1" i="1" dirty="0">
                <a:latin typeface="Times New Roman" panose="02020603050405020304"/>
                <a:cs typeface="Times New Roman" panose="02020603050405020304"/>
              </a:rPr>
              <a:t>For</a:t>
            </a:r>
            <a:r>
              <a:rPr sz="2800" b="1" i="1" spc="30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practical</a:t>
            </a:r>
            <a:r>
              <a:rPr sz="2800" b="1" i="1" spc="30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purposes,</a:t>
            </a:r>
            <a:r>
              <a:rPr sz="2800" b="1" i="1" spc="29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when</a:t>
            </a:r>
            <a:r>
              <a:rPr sz="2800" b="1" i="1" spc="3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30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SNR</a:t>
            </a:r>
            <a:r>
              <a:rPr sz="2800" b="1" i="1" spc="30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is</a:t>
            </a:r>
            <a:r>
              <a:rPr sz="2800" b="1" i="1" spc="30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very</a:t>
            </a:r>
            <a:r>
              <a:rPr sz="2800" b="1" i="1" spc="30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high,</a:t>
            </a:r>
            <a:r>
              <a:rPr sz="2800" b="1" i="1" spc="300"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we </a:t>
            </a:r>
            <a:r>
              <a:rPr sz="2800" b="1" i="1" dirty="0">
                <a:latin typeface="Times New Roman" panose="02020603050405020304"/>
                <a:cs typeface="Times New Roman" panose="02020603050405020304"/>
              </a:rPr>
              <a:t>can</a:t>
            </a:r>
            <a:r>
              <a:rPr sz="2800" b="1" i="1" spc="8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assume</a:t>
            </a:r>
            <a:r>
              <a:rPr sz="2800" b="1" i="1" spc="7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that</a:t>
            </a:r>
            <a:r>
              <a:rPr sz="2800" b="1" i="1" spc="9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SNR</a:t>
            </a:r>
            <a:r>
              <a:rPr sz="2800" b="1" i="1" spc="8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t>
            </a:r>
            <a:r>
              <a:rPr sz="2800" b="1" i="1" spc="8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1</a:t>
            </a:r>
            <a:r>
              <a:rPr sz="2800" b="1" i="1" spc="8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is</a:t>
            </a:r>
            <a:r>
              <a:rPr sz="2800" b="1" i="1" spc="9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almost</a:t>
            </a:r>
            <a:r>
              <a:rPr sz="2800" b="1" i="1" spc="8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7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same</a:t>
            </a:r>
            <a:r>
              <a:rPr sz="2800" b="1" i="1" spc="7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as</a:t>
            </a:r>
            <a:r>
              <a:rPr sz="2800" b="1" i="1" spc="8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SNR.</a:t>
            </a:r>
            <a:r>
              <a:rPr sz="2800" b="1" i="1" spc="90"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In </a:t>
            </a:r>
            <a:r>
              <a:rPr sz="2800" b="1" i="1" dirty="0">
                <a:latin typeface="Times New Roman" panose="02020603050405020304"/>
                <a:cs typeface="Times New Roman" panose="02020603050405020304"/>
              </a:rPr>
              <a:t>these</a:t>
            </a:r>
            <a:r>
              <a:rPr sz="2800" b="1" i="1" spc="1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cases,</a:t>
            </a:r>
            <a:r>
              <a:rPr sz="2800" b="1" i="1" spc="10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1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theoretical</a:t>
            </a:r>
            <a:r>
              <a:rPr sz="2800" b="1" i="1" spc="10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channel</a:t>
            </a:r>
            <a:r>
              <a:rPr sz="2800" b="1" i="1" spc="11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capacity</a:t>
            </a:r>
            <a:r>
              <a:rPr sz="2800" b="1" i="1" spc="114"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can</a:t>
            </a:r>
            <a:r>
              <a:rPr sz="2800" b="1" i="1" spc="110"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be </a:t>
            </a:r>
            <a:r>
              <a:rPr sz="2800" b="1" i="1" dirty="0">
                <a:latin typeface="Times New Roman" panose="02020603050405020304"/>
                <a:cs typeface="Times New Roman" panose="02020603050405020304"/>
              </a:rPr>
              <a:t>simplified</a:t>
            </a:r>
            <a:r>
              <a:rPr sz="2800" b="1" i="1" spc="-25" dirty="0">
                <a:latin typeface="Times New Roman" panose="02020603050405020304"/>
                <a:cs typeface="Times New Roman" panose="02020603050405020304"/>
              </a:rPr>
              <a:t> to</a:t>
            </a:r>
            <a:endParaRPr sz="2800">
              <a:latin typeface="Times New Roman" panose="02020603050405020304"/>
              <a:cs typeface="Times New Roman" panose="02020603050405020304"/>
            </a:endParaRPr>
          </a:p>
        </p:txBody>
      </p:sp>
      <p:grpSp>
        <p:nvGrpSpPr>
          <p:cNvPr id="4" name="object 4"/>
          <p:cNvGrpSpPr/>
          <p:nvPr/>
        </p:nvGrpSpPr>
        <p:grpSpPr>
          <a:xfrm>
            <a:off x="4654550" y="3143250"/>
            <a:ext cx="2336800" cy="754380"/>
            <a:chOff x="3130550" y="3143250"/>
            <a:chExt cx="2336800" cy="754380"/>
          </a:xfrm>
        </p:grpSpPr>
        <p:pic>
          <p:nvPicPr>
            <p:cNvPr id="5" name="object 5"/>
            <p:cNvPicPr/>
            <p:nvPr/>
          </p:nvPicPr>
          <p:blipFill>
            <a:blip r:embed="rId2" cstate="print"/>
            <a:stretch>
              <a:fillRect/>
            </a:stretch>
          </p:blipFill>
          <p:spPr>
            <a:xfrm>
              <a:off x="3187700" y="3200336"/>
              <a:ext cx="2222500" cy="639762"/>
            </a:xfrm>
            <a:prstGeom prst="rect">
              <a:avLst/>
            </a:prstGeom>
          </p:spPr>
        </p:pic>
        <p:sp>
          <p:nvSpPr>
            <p:cNvPr id="6" name="object 6"/>
            <p:cNvSpPr/>
            <p:nvPr/>
          </p:nvSpPr>
          <p:spPr>
            <a:xfrm>
              <a:off x="3130550" y="3143249"/>
              <a:ext cx="2336800" cy="754380"/>
            </a:xfrm>
            <a:custGeom>
              <a:avLst/>
              <a:gdLst/>
              <a:ahLst/>
              <a:cxnLst/>
              <a:rect l="l" t="t" r="r" b="b"/>
              <a:pathLst>
                <a:path w="2336800" h="754379">
                  <a:moveTo>
                    <a:pt x="2291080" y="45720"/>
                  </a:moveTo>
                  <a:lnTo>
                    <a:pt x="45720" y="45720"/>
                  </a:lnTo>
                  <a:lnTo>
                    <a:pt x="45720" y="57150"/>
                  </a:lnTo>
                  <a:lnTo>
                    <a:pt x="45720" y="697230"/>
                  </a:lnTo>
                  <a:lnTo>
                    <a:pt x="45720" y="708660"/>
                  </a:lnTo>
                  <a:lnTo>
                    <a:pt x="2291080" y="708660"/>
                  </a:lnTo>
                  <a:lnTo>
                    <a:pt x="2291080" y="697230"/>
                  </a:lnTo>
                  <a:lnTo>
                    <a:pt x="57150" y="697230"/>
                  </a:lnTo>
                  <a:lnTo>
                    <a:pt x="57150" y="57150"/>
                  </a:lnTo>
                  <a:lnTo>
                    <a:pt x="2279650" y="57150"/>
                  </a:lnTo>
                  <a:lnTo>
                    <a:pt x="2279650" y="696849"/>
                  </a:lnTo>
                  <a:lnTo>
                    <a:pt x="2291080" y="696849"/>
                  </a:lnTo>
                  <a:lnTo>
                    <a:pt x="2291080" y="57150"/>
                  </a:lnTo>
                  <a:lnTo>
                    <a:pt x="2291080" y="45720"/>
                  </a:lnTo>
                  <a:close/>
                </a:path>
                <a:path w="2336800" h="754379">
                  <a:moveTo>
                    <a:pt x="2336800" y="0"/>
                  </a:moveTo>
                  <a:lnTo>
                    <a:pt x="0" y="0"/>
                  </a:lnTo>
                  <a:lnTo>
                    <a:pt x="0" y="34290"/>
                  </a:lnTo>
                  <a:lnTo>
                    <a:pt x="0" y="720090"/>
                  </a:lnTo>
                  <a:lnTo>
                    <a:pt x="0" y="754380"/>
                  </a:lnTo>
                  <a:lnTo>
                    <a:pt x="2336800" y="754380"/>
                  </a:lnTo>
                  <a:lnTo>
                    <a:pt x="2336800" y="720090"/>
                  </a:lnTo>
                  <a:lnTo>
                    <a:pt x="34290" y="720090"/>
                  </a:lnTo>
                  <a:lnTo>
                    <a:pt x="34290" y="34290"/>
                  </a:lnTo>
                  <a:lnTo>
                    <a:pt x="2302510" y="34290"/>
                  </a:lnTo>
                  <a:lnTo>
                    <a:pt x="2302510" y="719709"/>
                  </a:lnTo>
                  <a:lnTo>
                    <a:pt x="2336800" y="719709"/>
                  </a:lnTo>
                  <a:lnTo>
                    <a:pt x="2336800" y="34290"/>
                  </a:lnTo>
                  <a:lnTo>
                    <a:pt x="2336800" y="0"/>
                  </a:lnTo>
                  <a:close/>
                </a:path>
              </a:pathLst>
            </a:custGeom>
            <a:solidFill>
              <a:srgbClr val="3333CC"/>
            </a:solidFill>
          </p:spPr>
          <p:txBody>
            <a:bodyPr wrap="square" lIns="0" tIns="0" rIns="0" bIns="0" rtlCol="0"/>
            <a:lstStyle/>
            <a:p>
              <a:endParaRPr/>
            </a:p>
          </p:txBody>
        </p:sp>
      </p:grpSp>
      <p:sp>
        <p:nvSpPr>
          <p:cNvPr id="7" name="object 7"/>
          <p:cNvSpPr txBox="1"/>
          <p:nvPr/>
        </p:nvSpPr>
        <p:spPr>
          <a:xfrm>
            <a:off x="1831340" y="4136516"/>
            <a:ext cx="8376920" cy="878840"/>
          </a:xfrm>
          <a:prstGeom prst="rect">
            <a:avLst/>
          </a:prstGeom>
        </p:spPr>
        <p:txBody>
          <a:bodyPr vert="horz" wrap="square" lIns="0" tIns="12065" rIns="0" bIns="0" rtlCol="0">
            <a:spAutoFit/>
          </a:bodyPr>
          <a:lstStyle/>
          <a:p>
            <a:pPr marL="12700" marR="5080">
              <a:spcBef>
                <a:spcPts val="95"/>
              </a:spcBef>
            </a:pPr>
            <a:r>
              <a:rPr sz="2800" b="1" i="1" dirty="0">
                <a:latin typeface="Times New Roman" panose="02020603050405020304"/>
                <a:cs typeface="Times New Roman" panose="02020603050405020304"/>
              </a:rPr>
              <a:t>For</a:t>
            </a:r>
            <a:r>
              <a:rPr sz="2800" b="1" i="1" spc="-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example,</a:t>
            </a:r>
            <a:r>
              <a:rPr sz="2800" b="1" i="1" spc="-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we</a:t>
            </a:r>
            <a:r>
              <a:rPr sz="2800" b="1" i="1" spc="-3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can</a:t>
            </a:r>
            <a:r>
              <a:rPr sz="2800" b="1" i="1" spc="-2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calculate</a:t>
            </a:r>
            <a:r>
              <a:rPr sz="2800" b="1" i="1" spc="-4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a:t>
            </a:r>
            <a:r>
              <a:rPr sz="2800" b="1" i="1" spc="-1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theoretical</a:t>
            </a:r>
            <a:r>
              <a:rPr sz="2800" b="1" i="1" spc="-35"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capacity</a:t>
            </a:r>
            <a:r>
              <a:rPr sz="2800" b="1" i="1" spc="-35"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of </a:t>
            </a:r>
            <a:r>
              <a:rPr sz="2800" b="1" i="1" dirty="0">
                <a:latin typeface="Times New Roman" panose="02020603050405020304"/>
                <a:cs typeface="Times New Roman" panose="02020603050405020304"/>
              </a:rPr>
              <a:t>the</a:t>
            </a:r>
            <a:r>
              <a:rPr sz="2800" b="1" i="1" spc="-8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previous</a:t>
            </a:r>
            <a:r>
              <a:rPr sz="2800" b="1" i="1" spc="-60" dirty="0">
                <a:latin typeface="Times New Roman" panose="02020603050405020304"/>
                <a:cs typeface="Times New Roman" panose="02020603050405020304"/>
              </a:rPr>
              <a:t> </a:t>
            </a:r>
            <a:r>
              <a:rPr sz="2800" b="1" i="1" dirty="0">
                <a:latin typeface="Times New Roman" panose="02020603050405020304"/>
                <a:cs typeface="Times New Roman" panose="02020603050405020304"/>
              </a:rPr>
              <a:t>example</a:t>
            </a:r>
            <a:r>
              <a:rPr sz="2800" b="1" i="1" spc="-60" dirty="0">
                <a:latin typeface="Times New Roman" panose="02020603050405020304"/>
                <a:cs typeface="Times New Roman" panose="02020603050405020304"/>
              </a:rPr>
              <a:t> </a:t>
            </a:r>
            <a:r>
              <a:rPr sz="2800" b="1" i="1" spc="-25" dirty="0">
                <a:latin typeface="Times New Roman" panose="02020603050405020304"/>
                <a:cs typeface="Times New Roman" panose="02020603050405020304"/>
              </a:rPr>
              <a:t>as</a:t>
            </a:r>
            <a:endParaRPr sz="2800">
              <a:latin typeface="Times New Roman" panose="02020603050405020304"/>
              <a:cs typeface="Times New Roman" panose="02020603050405020304"/>
            </a:endParaRPr>
          </a:p>
        </p:txBody>
      </p:sp>
      <p:grpSp>
        <p:nvGrpSpPr>
          <p:cNvPr id="8" name="object 8"/>
          <p:cNvGrpSpPr/>
          <p:nvPr/>
        </p:nvGrpSpPr>
        <p:grpSpPr>
          <a:xfrm>
            <a:off x="4386198" y="5270500"/>
            <a:ext cx="3418204" cy="654050"/>
            <a:chOff x="2862198" y="5270500"/>
            <a:chExt cx="3418204" cy="654050"/>
          </a:xfrm>
        </p:grpSpPr>
        <p:pic>
          <p:nvPicPr>
            <p:cNvPr id="9" name="object 9"/>
            <p:cNvPicPr/>
            <p:nvPr/>
          </p:nvPicPr>
          <p:blipFill>
            <a:blip r:embed="rId3" cstate="print"/>
            <a:stretch>
              <a:fillRect/>
            </a:stretch>
          </p:blipFill>
          <p:spPr>
            <a:xfrm>
              <a:off x="2919475" y="5327650"/>
              <a:ext cx="3303524" cy="539750"/>
            </a:xfrm>
            <a:prstGeom prst="rect">
              <a:avLst/>
            </a:prstGeom>
          </p:spPr>
        </p:pic>
        <p:sp>
          <p:nvSpPr>
            <p:cNvPr id="10" name="object 10"/>
            <p:cNvSpPr/>
            <p:nvPr/>
          </p:nvSpPr>
          <p:spPr>
            <a:xfrm>
              <a:off x="2862199" y="5270499"/>
              <a:ext cx="3418204" cy="654050"/>
            </a:xfrm>
            <a:custGeom>
              <a:avLst/>
              <a:gdLst/>
              <a:ahLst/>
              <a:cxnLst/>
              <a:rect l="l" t="t" r="r" b="b"/>
              <a:pathLst>
                <a:path w="3418204" h="654050">
                  <a:moveTo>
                    <a:pt x="3372231" y="45720"/>
                  </a:moveTo>
                  <a:lnTo>
                    <a:pt x="3360801" y="45720"/>
                  </a:lnTo>
                  <a:lnTo>
                    <a:pt x="3360801" y="57150"/>
                  </a:lnTo>
                  <a:lnTo>
                    <a:pt x="3360801" y="596900"/>
                  </a:lnTo>
                  <a:lnTo>
                    <a:pt x="57150" y="596900"/>
                  </a:lnTo>
                  <a:lnTo>
                    <a:pt x="57150" y="57150"/>
                  </a:lnTo>
                  <a:lnTo>
                    <a:pt x="3360801" y="57150"/>
                  </a:lnTo>
                  <a:lnTo>
                    <a:pt x="3360801" y="45720"/>
                  </a:lnTo>
                  <a:lnTo>
                    <a:pt x="45720" y="45720"/>
                  </a:lnTo>
                  <a:lnTo>
                    <a:pt x="45720" y="57150"/>
                  </a:lnTo>
                  <a:lnTo>
                    <a:pt x="45720" y="596900"/>
                  </a:lnTo>
                  <a:lnTo>
                    <a:pt x="45720" y="608330"/>
                  </a:lnTo>
                  <a:lnTo>
                    <a:pt x="3372231" y="608330"/>
                  </a:lnTo>
                  <a:lnTo>
                    <a:pt x="3372231" y="596900"/>
                  </a:lnTo>
                  <a:lnTo>
                    <a:pt x="3372231" y="57150"/>
                  </a:lnTo>
                  <a:lnTo>
                    <a:pt x="3372231" y="45720"/>
                  </a:lnTo>
                  <a:close/>
                </a:path>
                <a:path w="3418204" h="654050">
                  <a:moveTo>
                    <a:pt x="3417951" y="0"/>
                  </a:moveTo>
                  <a:lnTo>
                    <a:pt x="3383661" y="0"/>
                  </a:lnTo>
                  <a:lnTo>
                    <a:pt x="3383661" y="34290"/>
                  </a:lnTo>
                  <a:lnTo>
                    <a:pt x="3383661" y="619760"/>
                  </a:lnTo>
                  <a:lnTo>
                    <a:pt x="34290" y="619760"/>
                  </a:lnTo>
                  <a:lnTo>
                    <a:pt x="34290" y="34290"/>
                  </a:lnTo>
                  <a:lnTo>
                    <a:pt x="3383661" y="34290"/>
                  </a:lnTo>
                  <a:lnTo>
                    <a:pt x="3383661" y="0"/>
                  </a:lnTo>
                  <a:lnTo>
                    <a:pt x="0" y="0"/>
                  </a:lnTo>
                  <a:lnTo>
                    <a:pt x="0" y="34290"/>
                  </a:lnTo>
                  <a:lnTo>
                    <a:pt x="0" y="619760"/>
                  </a:lnTo>
                  <a:lnTo>
                    <a:pt x="0" y="654050"/>
                  </a:lnTo>
                  <a:lnTo>
                    <a:pt x="3417951" y="654050"/>
                  </a:lnTo>
                  <a:lnTo>
                    <a:pt x="3417951" y="619760"/>
                  </a:lnTo>
                  <a:lnTo>
                    <a:pt x="3417951" y="34290"/>
                  </a:lnTo>
                  <a:lnTo>
                    <a:pt x="3417951" y="0"/>
                  </a:lnTo>
                  <a:close/>
                </a:path>
              </a:pathLst>
            </a:custGeom>
            <a:solidFill>
              <a:srgbClr val="3333CC"/>
            </a:solidFill>
          </p:spPr>
          <p:txBody>
            <a:bodyPr wrap="square" lIns="0" tIns="0" rIns="0" bIns="0" rtlCol="0"/>
            <a:lstStyle/>
            <a:p>
              <a:endParaRPr/>
            </a:p>
          </p:txBody>
        </p:sp>
      </p:grpSp>
      <p:sp>
        <p:nvSpPr>
          <p:cNvPr id="11" name="object 11"/>
          <p:cNvSpPr txBox="1">
            <a:spLocks noGrp="1"/>
          </p:cNvSpPr>
          <p:nvPr>
            <p:ph type="sldNum" sz="quarter" idx="7"/>
          </p:nvPr>
        </p:nvSpPr>
        <p:spPr>
          <a:xfrm>
            <a:off x="78739" y="6512487"/>
            <a:ext cx="559435" cy="309879"/>
          </a:xfrm>
          <a:prstGeom prst="rect">
            <a:avLst/>
          </a:prstGeom>
        </p:spPr>
        <p:txBody>
          <a:bodyPr vert="horz" wrap="square" lIns="0" tIns="0" rIns="0" bIns="0" rtlCol="0">
            <a:spAutoFit/>
          </a:bodyPr>
          <a:lstStyle>
            <a:defPPr>
              <a:defRPr kern="0"/>
            </a:defPPr>
            <a:lvl1pPr>
              <a:defRPr sz="2000" b="1" i="0">
                <a:solidFill>
                  <a:schemeClr val="tx1"/>
                </a:solidFill>
                <a:latin typeface="Arial" panose="020B0604020202020204"/>
                <a:cs typeface="Arial" panose="020B0604020202020204"/>
              </a:defRPr>
            </a:lvl1pPr>
          </a:lstStyle>
          <a:p>
            <a:pPr marL="12700">
              <a:lnSpc>
                <a:spcPts val="2315"/>
              </a:lnSpc>
            </a:pPr>
            <a:r>
              <a:rPr lang="en-IN" spc="-25"/>
              <a:t>3.</a:t>
            </a:r>
            <a:fld id="{81D60167-4931-47E6-BA6A-407CBD079E47}" type="slidenum">
              <a:rPr spc="-25" smtClean="0"/>
              <a:t>8</a:t>
            </a:fld>
            <a:endParaRPr spc="-20" dirty="0"/>
          </a:p>
        </p:txBody>
      </p:sp>
      <p:pic>
        <p:nvPicPr>
          <p:cNvPr id="3"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828415" y="1809053"/>
            <a:ext cx="10515600" cy="2615460"/>
          </a:xfrm>
          <a:prstGeom prst="rect">
            <a:avLst/>
          </a:prstGeom>
        </p:spPr>
        <p:txBody>
          <a:bodyPr vert="horz" wrap="square" lIns="0" tIns="316865" rIns="0" bIns="0" rtlCol="0">
            <a:spAutoFit/>
          </a:bodyPr>
          <a:lstStyle/>
          <a:p>
            <a:pPr marL="12700" marR="5080" algn="just">
              <a:lnSpc>
                <a:spcPct val="100000"/>
              </a:lnSpc>
              <a:spcBef>
                <a:spcPts val="95"/>
              </a:spcBef>
            </a:pPr>
            <a:r>
              <a:rPr dirty="0"/>
              <a:t>We</a:t>
            </a:r>
            <a:r>
              <a:rPr spc="195" dirty="0"/>
              <a:t> </a:t>
            </a:r>
            <a:r>
              <a:rPr dirty="0"/>
              <a:t>have</a:t>
            </a:r>
            <a:r>
              <a:rPr spc="210" dirty="0"/>
              <a:t> </a:t>
            </a:r>
            <a:r>
              <a:rPr dirty="0"/>
              <a:t>a</a:t>
            </a:r>
            <a:r>
              <a:rPr spc="204" dirty="0"/>
              <a:t> </a:t>
            </a:r>
            <a:r>
              <a:rPr dirty="0"/>
              <a:t>channel</a:t>
            </a:r>
            <a:r>
              <a:rPr spc="215" dirty="0"/>
              <a:t> </a:t>
            </a:r>
            <a:r>
              <a:rPr dirty="0"/>
              <a:t>with</a:t>
            </a:r>
            <a:r>
              <a:rPr spc="204" dirty="0"/>
              <a:t> </a:t>
            </a:r>
            <a:r>
              <a:rPr dirty="0"/>
              <a:t>a</a:t>
            </a:r>
            <a:r>
              <a:rPr spc="210" dirty="0"/>
              <a:t> </a:t>
            </a:r>
            <a:r>
              <a:rPr spc="-10" dirty="0"/>
              <a:t>1-</a:t>
            </a:r>
            <a:r>
              <a:rPr dirty="0"/>
              <a:t>MHz</a:t>
            </a:r>
            <a:r>
              <a:rPr spc="200" dirty="0"/>
              <a:t> </a:t>
            </a:r>
            <a:r>
              <a:rPr dirty="0"/>
              <a:t>bandwidth.</a:t>
            </a:r>
            <a:r>
              <a:rPr spc="204" dirty="0"/>
              <a:t> </a:t>
            </a:r>
            <a:r>
              <a:rPr dirty="0"/>
              <a:t>The</a:t>
            </a:r>
            <a:r>
              <a:rPr spc="195" dirty="0"/>
              <a:t> </a:t>
            </a:r>
            <a:r>
              <a:rPr spc="-25" dirty="0"/>
              <a:t>SNR </a:t>
            </a:r>
            <a:r>
              <a:rPr dirty="0"/>
              <a:t>for</a:t>
            </a:r>
            <a:r>
              <a:rPr spc="170" dirty="0"/>
              <a:t> </a:t>
            </a:r>
            <a:r>
              <a:rPr dirty="0"/>
              <a:t>this</a:t>
            </a:r>
            <a:r>
              <a:rPr spc="185" dirty="0"/>
              <a:t> </a:t>
            </a:r>
            <a:r>
              <a:rPr dirty="0"/>
              <a:t>channel</a:t>
            </a:r>
            <a:r>
              <a:rPr spc="170" dirty="0"/>
              <a:t> </a:t>
            </a:r>
            <a:r>
              <a:rPr dirty="0"/>
              <a:t>is</a:t>
            </a:r>
            <a:r>
              <a:rPr spc="175" dirty="0"/>
              <a:t> </a:t>
            </a:r>
            <a:r>
              <a:rPr dirty="0"/>
              <a:t>63.</a:t>
            </a:r>
            <a:r>
              <a:rPr spc="170" dirty="0"/>
              <a:t> </a:t>
            </a:r>
            <a:r>
              <a:rPr dirty="0"/>
              <a:t>What</a:t>
            </a:r>
            <a:r>
              <a:rPr spc="180" dirty="0"/>
              <a:t> </a:t>
            </a:r>
            <a:r>
              <a:rPr dirty="0"/>
              <a:t>are</a:t>
            </a:r>
            <a:r>
              <a:rPr spc="170" dirty="0"/>
              <a:t> </a:t>
            </a:r>
            <a:r>
              <a:rPr dirty="0"/>
              <a:t>the</a:t>
            </a:r>
            <a:r>
              <a:rPr spc="175" dirty="0"/>
              <a:t> </a:t>
            </a:r>
            <a:r>
              <a:rPr dirty="0"/>
              <a:t>appropriate</a:t>
            </a:r>
            <a:r>
              <a:rPr spc="175" dirty="0"/>
              <a:t> </a:t>
            </a:r>
            <a:r>
              <a:rPr dirty="0"/>
              <a:t>bit</a:t>
            </a:r>
            <a:r>
              <a:rPr spc="175" dirty="0"/>
              <a:t> </a:t>
            </a:r>
            <a:r>
              <a:rPr spc="-20" dirty="0"/>
              <a:t>rate </a:t>
            </a:r>
            <a:r>
              <a:rPr dirty="0"/>
              <a:t>and</a:t>
            </a:r>
            <a:r>
              <a:rPr spc="-40" dirty="0"/>
              <a:t> </a:t>
            </a:r>
            <a:r>
              <a:rPr dirty="0"/>
              <a:t>signal</a:t>
            </a:r>
            <a:r>
              <a:rPr spc="-35" dirty="0"/>
              <a:t> </a:t>
            </a:r>
            <a:r>
              <a:rPr spc="-10" dirty="0"/>
              <a:t>level?</a:t>
            </a:r>
          </a:p>
          <a:p>
            <a:pPr>
              <a:lnSpc>
                <a:spcPct val="100000"/>
              </a:lnSpc>
              <a:spcBef>
                <a:spcPts val="140"/>
              </a:spcBef>
            </a:pPr>
            <a:endParaRPr spc="-10" dirty="0"/>
          </a:p>
          <a:p>
            <a:pPr marL="12700">
              <a:lnSpc>
                <a:spcPct val="100000"/>
              </a:lnSpc>
              <a:spcBef>
                <a:spcPts val="5"/>
              </a:spcBef>
            </a:pPr>
            <a:r>
              <a:rPr spc="-10" dirty="0">
                <a:solidFill>
                  <a:srgbClr val="FF0000"/>
                </a:solidFill>
              </a:rPr>
              <a:t>Solution</a:t>
            </a:r>
          </a:p>
          <a:p>
            <a:pPr marL="12700" marR="7620">
              <a:lnSpc>
                <a:spcPct val="100000"/>
              </a:lnSpc>
              <a:tabLst>
                <a:tab pos="978535" algn="l"/>
                <a:tab pos="1537970" algn="l"/>
                <a:tab pos="2197735" algn="l"/>
                <a:tab pos="2818130" algn="l"/>
                <a:tab pos="4333240" algn="l"/>
                <a:tab pos="5688330" algn="l"/>
                <a:tab pos="6130290" algn="l"/>
                <a:tab pos="6891020" algn="l"/>
                <a:tab pos="7513320" algn="l"/>
              </a:tabLst>
            </a:pPr>
            <a:r>
              <a:rPr spc="-10" dirty="0"/>
              <a:t>First,</a:t>
            </a:r>
            <a:r>
              <a:rPr dirty="0"/>
              <a:t>	</a:t>
            </a:r>
            <a:r>
              <a:rPr spc="-25" dirty="0"/>
              <a:t>we</a:t>
            </a:r>
            <a:r>
              <a:rPr dirty="0"/>
              <a:t>	</a:t>
            </a:r>
            <a:r>
              <a:rPr spc="-25" dirty="0"/>
              <a:t>use</a:t>
            </a:r>
            <a:r>
              <a:rPr dirty="0"/>
              <a:t>	</a:t>
            </a:r>
            <a:r>
              <a:rPr spc="-25" dirty="0"/>
              <a:t>the</a:t>
            </a:r>
            <a:r>
              <a:rPr dirty="0"/>
              <a:t>	</a:t>
            </a:r>
            <a:r>
              <a:rPr spc="-10" dirty="0"/>
              <a:t>Shannon</a:t>
            </a:r>
            <a:r>
              <a:rPr dirty="0"/>
              <a:t>	</a:t>
            </a:r>
            <a:r>
              <a:rPr spc="-10" dirty="0"/>
              <a:t>formula</a:t>
            </a:r>
            <a:r>
              <a:rPr dirty="0"/>
              <a:t>	</a:t>
            </a:r>
            <a:r>
              <a:rPr spc="-25" dirty="0"/>
              <a:t>to</a:t>
            </a:r>
            <a:r>
              <a:rPr dirty="0"/>
              <a:t>	</a:t>
            </a:r>
            <a:r>
              <a:rPr spc="-20" dirty="0"/>
              <a:t>find</a:t>
            </a:r>
            <a:r>
              <a:rPr dirty="0"/>
              <a:t>	</a:t>
            </a:r>
            <a:r>
              <a:rPr spc="-25" dirty="0"/>
              <a:t>the</a:t>
            </a:r>
            <a:r>
              <a:rPr dirty="0"/>
              <a:t>	</a:t>
            </a:r>
            <a:r>
              <a:rPr spc="-10" dirty="0"/>
              <a:t>upper limit.</a:t>
            </a:r>
          </a:p>
        </p:txBody>
      </p:sp>
      <p:grpSp>
        <p:nvGrpSpPr>
          <p:cNvPr id="4" name="object 4"/>
          <p:cNvGrpSpPr/>
          <p:nvPr/>
        </p:nvGrpSpPr>
        <p:grpSpPr>
          <a:xfrm>
            <a:off x="2352675" y="5064759"/>
            <a:ext cx="7485380" cy="554990"/>
            <a:chOff x="828675" y="5064759"/>
            <a:chExt cx="7485380" cy="554990"/>
          </a:xfrm>
        </p:grpSpPr>
        <p:pic>
          <p:nvPicPr>
            <p:cNvPr id="5" name="object 5"/>
            <p:cNvPicPr/>
            <p:nvPr/>
          </p:nvPicPr>
          <p:blipFill>
            <a:blip r:embed="rId2" cstate="print"/>
            <a:stretch>
              <a:fillRect/>
            </a:stretch>
          </p:blipFill>
          <p:spPr>
            <a:xfrm>
              <a:off x="885825" y="5121265"/>
              <a:ext cx="7352780" cy="441216"/>
            </a:xfrm>
            <a:prstGeom prst="rect">
              <a:avLst/>
            </a:prstGeom>
          </p:spPr>
        </p:pic>
        <p:sp>
          <p:nvSpPr>
            <p:cNvPr id="6" name="object 6"/>
            <p:cNvSpPr/>
            <p:nvPr/>
          </p:nvSpPr>
          <p:spPr>
            <a:xfrm>
              <a:off x="828675" y="5064759"/>
              <a:ext cx="7485380" cy="554990"/>
            </a:xfrm>
            <a:custGeom>
              <a:avLst/>
              <a:gdLst/>
              <a:ahLst/>
              <a:cxnLst/>
              <a:rect l="l" t="t" r="r" b="b"/>
              <a:pathLst>
                <a:path w="7485380" h="554989">
                  <a:moveTo>
                    <a:pt x="7439279" y="45720"/>
                  </a:moveTo>
                  <a:lnTo>
                    <a:pt x="7427849" y="45720"/>
                  </a:lnTo>
                  <a:lnTo>
                    <a:pt x="7427849" y="57150"/>
                  </a:lnTo>
                  <a:lnTo>
                    <a:pt x="7427849" y="497840"/>
                  </a:lnTo>
                  <a:lnTo>
                    <a:pt x="57150" y="497840"/>
                  </a:lnTo>
                  <a:lnTo>
                    <a:pt x="57150" y="57150"/>
                  </a:lnTo>
                  <a:lnTo>
                    <a:pt x="7427849" y="57150"/>
                  </a:lnTo>
                  <a:lnTo>
                    <a:pt x="7427849" y="45720"/>
                  </a:lnTo>
                  <a:lnTo>
                    <a:pt x="45720" y="45720"/>
                  </a:lnTo>
                  <a:lnTo>
                    <a:pt x="45720" y="57150"/>
                  </a:lnTo>
                  <a:lnTo>
                    <a:pt x="45720" y="497840"/>
                  </a:lnTo>
                  <a:lnTo>
                    <a:pt x="45720" y="509270"/>
                  </a:lnTo>
                  <a:lnTo>
                    <a:pt x="7439279" y="509270"/>
                  </a:lnTo>
                  <a:lnTo>
                    <a:pt x="7439279" y="497840"/>
                  </a:lnTo>
                  <a:lnTo>
                    <a:pt x="7439279" y="57150"/>
                  </a:lnTo>
                  <a:lnTo>
                    <a:pt x="7439279" y="56515"/>
                  </a:lnTo>
                  <a:lnTo>
                    <a:pt x="7439279" y="45720"/>
                  </a:lnTo>
                  <a:close/>
                </a:path>
                <a:path w="7485380" h="554989">
                  <a:moveTo>
                    <a:pt x="7484999" y="0"/>
                  </a:moveTo>
                  <a:lnTo>
                    <a:pt x="7450709" y="0"/>
                  </a:lnTo>
                  <a:lnTo>
                    <a:pt x="7450709" y="34290"/>
                  </a:lnTo>
                  <a:lnTo>
                    <a:pt x="7450709" y="520700"/>
                  </a:lnTo>
                  <a:lnTo>
                    <a:pt x="34290" y="520700"/>
                  </a:lnTo>
                  <a:lnTo>
                    <a:pt x="34290" y="34290"/>
                  </a:lnTo>
                  <a:lnTo>
                    <a:pt x="7450709" y="34290"/>
                  </a:lnTo>
                  <a:lnTo>
                    <a:pt x="7450709" y="0"/>
                  </a:lnTo>
                  <a:lnTo>
                    <a:pt x="0" y="0"/>
                  </a:lnTo>
                  <a:lnTo>
                    <a:pt x="0" y="34290"/>
                  </a:lnTo>
                  <a:lnTo>
                    <a:pt x="0" y="520700"/>
                  </a:lnTo>
                  <a:lnTo>
                    <a:pt x="0" y="554990"/>
                  </a:lnTo>
                  <a:lnTo>
                    <a:pt x="7484999" y="554990"/>
                  </a:lnTo>
                  <a:lnTo>
                    <a:pt x="7484999" y="520700"/>
                  </a:lnTo>
                  <a:lnTo>
                    <a:pt x="7484999" y="34290"/>
                  </a:lnTo>
                  <a:lnTo>
                    <a:pt x="7484999" y="33655"/>
                  </a:lnTo>
                  <a:lnTo>
                    <a:pt x="7484999" y="0"/>
                  </a:lnTo>
                  <a:close/>
                </a:path>
              </a:pathLst>
            </a:custGeom>
            <a:solidFill>
              <a:srgbClr val="3333CC"/>
            </a:solidFill>
          </p:spPr>
          <p:txBody>
            <a:bodyPr wrap="square" lIns="0" tIns="0" rIns="0" bIns="0" rtlCol="0"/>
            <a:lstStyle/>
            <a:p>
              <a:endParaRPr/>
            </a:p>
          </p:txBody>
        </p:sp>
      </p:grpSp>
      <p:sp>
        <p:nvSpPr>
          <p:cNvPr id="7" name="object 7"/>
          <p:cNvSpPr txBox="1">
            <a:spLocks noGrp="1"/>
          </p:cNvSpPr>
          <p:nvPr>
            <p:ph type="sldNum" sz="quarter" idx="7"/>
          </p:nvPr>
        </p:nvSpPr>
        <p:spPr>
          <a:xfrm>
            <a:off x="78739" y="6512487"/>
            <a:ext cx="559435" cy="309879"/>
          </a:xfrm>
          <a:prstGeom prst="rect">
            <a:avLst/>
          </a:prstGeom>
        </p:spPr>
        <p:txBody>
          <a:bodyPr vert="horz" wrap="square" lIns="0" tIns="0" rIns="0" bIns="0" rtlCol="0">
            <a:spAutoFit/>
          </a:bodyPr>
          <a:lstStyle>
            <a:defPPr>
              <a:defRPr kern="0"/>
            </a:defPPr>
            <a:lvl1pPr>
              <a:defRPr sz="2000" b="1" i="0">
                <a:solidFill>
                  <a:schemeClr val="tx1"/>
                </a:solidFill>
                <a:latin typeface="Arial" panose="020B0604020202020204"/>
                <a:cs typeface="Arial" panose="020B0604020202020204"/>
              </a:defRPr>
            </a:lvl1pPr>
          </a:lstStyle>
          <a:p>
            <a:pPr marL="12700">
              <a:lnSpc>
                <a:spcPts val="2315"/>
              </a:lnSpc>
            </a:pPr>
            <a:r>
              <a:rPr lang="en-IN" spc="-25"/>
              <a:t>3.</a:t>
            </a:r>
            <a:fld id="{81D60167-4931-47E6-BA6A-407CBD079E47}" type="slidenum">
              <a:rPr spc="-25" smtClean="0"/>
              <a:t>9</a:t>
            </a:fld>
            <a:endParaRPr spc="-20" dirty="0"/>
          </a:p>
        </p:txBody>
      </p:sp>
      <p:pic>
        <p:nvPicPr>
          <p:cNvPr id="3"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5600" y="88108"/>
            <a:ext cx="15636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1090</Words>
  <Application>Microsoft Office PowerPoint</Application>
  <PresentationFormat>Widescreen</PresentationFormat>
  <Paragraphs>98</Paragraphs>
  <Slides>21</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Calibri</vt:lpstr>
      <vt:lpstr>Calibri Light</vt:lpstr>
      <vt:lpstr>Mangal</vt:lpstr>
      <vt:lpstr>MathematicalPiLTStd-4</vt:lpstr>
      <vt:lpstr>Tahoma</vt:lpstr>
      <vt:lpstr>Times</vt:lpstr>
      <vt:lpstr>Times New Roman</vt:lpstr>
      <vt:lpstr>Times-Bold</vt:lpstr>
      <vt:lpstr>TimesNewRomanMTStd-Bold</vt:lpstr>
      <vt:lpstr>Times-Roman</vt:lpstr>
      <vt:lpstr>Wingdings</vt:lpstr>
      <vt:lpstr>Office Theme</vt:lpstr>
      <vt:lpstr>DATA RATE LIMITS</vt:lpstr>
      <vt:lpstr>PowerPoint Presentation</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vt:lpstr>
      <vt:lpstr>PERFORMANCE</vt:lpstr>
      <vt:lpstr>PowerPoint Presentation</vt:lpstr>
      <vt:lpstr>PowerPoint Presentation</vt:lpstr>
      <vt:lpstr>PowerPoint Presentation</vt:lpstr>
      <vt:lpstr>Latency (Delay)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monu bhatia</dc:creator>
  <cp:lastModifiedBy>DELL</cp:lastModifiedBy>
  <cp:revision>12</cp:revision>
  <dcterms:created xsi:type="dcterms:W3CDTF">2025-08-25T04:57:00Z</dcterms:created>
  <dcterms:modified xsi:type="dcterms:W3CDTF">2025-09-09T08:26:54Z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9F22076537614475895DDA2DE78736C1_12</vt:lpwstr>
  </property>
  <property fmtid="{D5CDD505-2E9C-101B-9397-08002B2CF9AE}" pid="3" name="KSOProductBuildVer">
    <vt:lpwstr>1033-12.2.0.21931</vt:lpwstr>
  </property>
</Properties>
</file>